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sldIdLst>
    <p:sldId id="798" r:id="rId5"/>
    <p:sldId id="806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BC51"/>
    <a:srgbClr val="0F5AAA"/>
    <a:srgbClr val="575757"/>
    <a:srgbClr val="93989B"/>
    <a:srgbClr val="373737"/>
    <a:srgbClr val="24ACD7"/>
    <a:srgbClr val="384558"/>
    <a:srgbClr val="06B3B7"/>
    <a:srgbClr val="8497B0"/>
    <a:srgbClr val="F7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BA791-9FBD-440C-96C0-77B18BD2A16A}" v="10" dt="2019-08-24T03:57:25.11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5548" autoAdjust="0"/>
  </p:normalViewPr>
  <p:slideViewPr>
    <p:cSldViewPr snapToGrid="0" snapToObjects="1">
      <p:cViewPr varScale="1">
        <p:scale>
          <a:sx n="41" d="100"/>
          <a:sy n="41" d="100"/>
        </p:scale>
        <p:origin x="811" y="8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154" d="100"/>
          <a:sy n="154" d="100"/>
        </p:scale>
        <p:origin x="-55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294" y="12639019"/>
            <a:ext cx="1952896" cy="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89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ptagon 3">
            <a:extLst>
              <a:ext uri="{FF2B5EF4-FFF2-40B4-BE49-F238E27FC236}">
                <a16:creationId xmlns:a16="http://schemas.microsoft.com/office/drawing/2014/main" id="{1F1BB309-7F8F-40F5-A996-71BBC33E4A3D}"/>
              </a:ext>
            </a:extLst>
          </p:cNvPr>
          <p:cNvSpPr/>
          <p:nvPr/>
        </p:nvSpPr>
        <p:spPr>
          <a:xfrm>
            <a:off x="9946987" y="2401719"/>
            <a:ext cx="7223604" cy="6731001"/>
          </a:xfrm>
          <a:prstGeom prst="heptagon">
            <a:avLst/>
          </a:prstGeom>
          <a:solidFill>
            <a:schemeClr val="tx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375367" y="-1177641"/>
            <a:ext cx="2410032" cy="2779830"/>
            <a:chOff x="2410163" y="9347188"/>
            <a:chExt cx="3325012" cy="3835208"/>
          </a:xfrm>
        </p:grpSpPr>
        <p:sp>
          <p:nvSpPr>
            <p:cNvPr id="20" name="Rectangle 19"/>
            <p:cNvSpPr/>
            <p:nvPr/>
          </p:nvSpPr>
          <p:spPr>
            <a:xfrm>
              <a:off x="2410163" y="9347188"/>
              <a:ext cx="3325012" cy="3835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824" y="11843519"/>
              <a:ext cx="2694322" cy="81517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B9232B-721B-46C8-B2FE-4DBB3AB5F001}"/>
              </a:ext>
            </a:extLst>
          </p:cNvPr>
          <p:cNvSpPr txBox="1"/>
          <p:nvPr/>
        </p:nvSpPr>
        <p:spPr>
          <a:xfrm>
            <a:off x="4694635" y="643180"/>
            <a:ext cx="1498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Intelligent Managed Detect &amp; Response (</a:t>
            </a:r>
            <a:r>
              <a:rPr lang="en-US" sz="6000" dirty="0" err="1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iMDR</a:t>
            </a:r>
            <a:r>
              <a:rPr lang="en-US" sz="6000" dirty="0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)</a:t>
            </a:r>
            <a:endParaRPr lang="en-US" sz="4800" dirty="0">
              <a:solidFill>
                <a:srgbClr val="0F5AAA"/>
              </a:solidFill>
              <a:latin typeface="NeueHaasGroteskDisp Pro Lt"/>
              <a:ea typeface="Lato Light" charset="0"/>
              <a:cs typeface="NeueHaasGroteskDisp Pro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8EF4D9-8EAC-40C6-8FA2-31F1D7E2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2454"/>
          <a:stretch/>
        </p:blipFill>
        <p:spPr>
          <a:xfrm>
            <a:off x="17192318" y="1602189"/>
            <a:ext cx="6534150" cy="6163590"/>
          </a:xfrm>
          <a:prstGeom prst="rect">
            <a:avLst/>
          </a:prstGeom>
        </p:spPr>
      </p:pic>
      <p:pic>
        <p:nvPicPr>
          <p:cNvPr id="1028" name="Picture 4" descr="Image result for medical clinics">
            <a:extLst>
              <a:ext uri="{FF2B5EF4-FFF2-40B4-BE49-F238E27FC236}">
                <a16:creationId xmlns:a16="http://schemas.microsoft.com/office/drawing/2014/main" id="{ABBDF1B3-AD5E-49DC-AA46-8A8642A2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691" y="5111206"/>
            <a:ext cx="1231595" cy="11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medical clinics">
            <a:extLst>
              <a:ext uri="{FF2B5EF4-FFF2-40B4-BE49-F238E27FC236}">
                <a16:creationId xmlns:a16="http://schemas.microsoft.com/office/drawing/2014/main" id="{5E394DE4-A443-4F80-AD9B-09E103C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763" y="3278284"/>
            <a:ext cx="1192145" cy="114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medical clinics">
            <a:extLst>
              <a:ext uri="{FF2B5EF4-FFF2-40B4-BE49-F238E27FC236}">
                <a16:creationId xmlns:a16="http://schemas.microsoft.com/office/drawing/2014/main" id="{A75A69FC-94C4-4F83-B394-70B93253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09" y="5306747"/>
            <a:ext cx="2038776" cy="15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FED7D-E7C2-4BEC-9796-25F315BB82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027" y="8232604"/>
            <a:ext cx="4779226" cy="3603318"/>
          </a:xfrm>
          <a:prstGeom prst="rect">
            <a:avLst/>
          </a:prstGeom>
        </p:spPr>
      </p:pic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30A475-1605-442C-B0D7-29AB9C536D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89268" y="4012627"/>
            <a:ext cx="4571655" cy="4420400"/>
          </a:xfrm>
          <a:prstGeom prst="curvedConnector3">
            <a:avLst>
              <a:gd name="adj1" fmla="val 149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8EAF761-AD3E-4649-9A02-C23D11FE7533}"/>
              </a:ext>
            </a:extLst>
          </p:cNvPr>
          <p:cNvCxnSpPr>
            <a:cxnSpLocks/>
          </p:cNvCxnSpPr>
          <p:nvPr/>
        </p:nvCxnSpPr>
        <p:spPr>
          <a:xfrm>
            <a:off x="15732388" y="6774806"/>
            <a:ext cx="2461687" cy="189926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EDDC7B-2459-440F-AEED-DD9D76541445}"/>
              </a:ext>
            </a:extLst>
          </p:cNvPr>
          <p:cNvCxnSpPr>
            <a:cxnSpLocks/>
          </p:cNvCxnSpPr>
          <p:nvPr/>
        </p:nvCxnSpPr>
        <p:spPr>
          <a:xfrm>
            <a:off x="12014480" y="6379918"/>
            <a:ext cx="5790191" cy="25458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Curved 1033">
            <a:extLst>
              <a:ext uri="{FF2B5EF4-FFF2-40B4-BE49-F238E27FC236}">
                <a16:creationId xmlns:a16="http://schemas.microsoft.com/office/drawing/2014/main" id="{521ECD05-A0AD-4E85-B389-BE410D5D0B00}"/>
              </a:ext>
            </a:extLst>
          </p:cNvPr>
          <p:cNvCxnSpPr>
            <a:cxnSpLocks/>
          </p:cNvCxnSpPr>
          <p:nvPr/>
        </p:nvCxnSpPr>
        <p:spPr>
          <a:xfrm>
            <a:off x="13995400" y="8344335"/>
            <a:ext cx="3561163" cy="9567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Curved 1036">
            <a:extLst>
              <a:ext uri="{FF2B5EF4-FFF2-40B4-BE49-F238E27FC236}">
                <a16:creationId xmlns:a16="http://schemas.microsoft.com/office/drawing/2014/main" id="{53713720-E982-4E3D-9BAA-EB4261818D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28274" y="10055074"/>
            <a:ext cx="1581266" cy="19715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9208A2E6-564B-455E-B686-D40FF8F6DE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1960" y="7497397"/>
            <a:ext cx="6093608" cy="6116460"/>
          </a:xfrm>
          <a:prstGeom prst="rect">
            <a:avLst/>
          </a:prstGeom>
        </p:spPr>
      </p:pic>
      <p:pic>
        <p:nvPicPr>
          <p:cNvPr id="1058" name="Picture 20" descr="Image result for software AI agent">
            <a:extLst>
              <a:ext uri="{FF2B5EF4-FFF2-40B4-BE49-F238E27FC236}">
                <a16:creationId xmlns:a16="http://schemas.microsoft.com/office/drawing/2014/main" id="{5A1CE83D-F26B-4FF5-A052-7AC447DD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07" y="6831023"/>
            <a:ext cx="1231595" cy="10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0" descr="Image result for software AI agent">
            <a:extLst>
              <a:ext uri="{FF2B5EF4-FFF2-40B4-BE49-F238E27FC236}">
                <a16:creationId xmlns:a16="http://schemas.microsoft.com/office/drawing/2014/main" id="{C4986BD2-76F6-4E45-B323-0525E91D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66" y="4586068"/>
            <a:ext cx="849780" cy="6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0" descr="Image result for software AI agent">
            <a:extLst>
              <a:ext uri="{FF2B5EF4-FFF2-40B4-BE49-F238E27FC236}">
                <a16:creationId xmlns:a16="http://schemas.microsoft.com/office/drawing/2014/main" id="{D47DEFDC-C6DE-4400-9385-2AEC1AD6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396" y="3368246"/>
            <a:ext cx="849780" cy="6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Image result for software AI agent">
            <a:extLst>
              <a:ext uri="{FF2B5EF4-FFF2-40B4-BE49-F238E27FC236}">
                <a16:creationId xmlns:a16="http://schemas.microsoft.com/office/drawing/2014/main" id="{7563D14B-66FC-47AC-88DB-49D7B302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369" y="5192829"/>
            <a:ext cx="972457" cy="7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4BE18C4C-DBD7-4DB4-9251-1392F5695BD7}"/>
              </a:ext>
            </a:extLst>
          </p:cNvPr>
          <p:cNvCxnSpPr>
            <a:cxnSpLocks/>
          </p:cNvCxnSpPr>
          <p:nvPr/>
        </p:nvCxnSpPr>
        <p:spPr>
          <a:xfrm flipV="1">
            <a:off x="8688984" y="6831023"/>
            <a:ext cx="2172707" cy="50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BB0C7CF-0062-4908-9A4F-86232F1A55D2}"/>
              </a:ext>
            </a:extLst>
          </p:cNvPr>
          <p:cNvCxnSpPr>
            <a:cxnSpLocks/>
          </p:cNvCxnSpPr>
          <p:nvPr/>
        </p:nvCxnSpPr>
        <p:spPr>
          <a:xfrm flipH="1" flipV="1">
            <a:off x="11477488" y="7820692"/>
            <a:ext cx="136333" cy="159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Image result for medical clinics">
            <a:extLst>
              <a:ext uri="{FF2B5EF4-FFF2-40B4-BE49-F238E27FC236}">
                <a16:creationId xmlns:a16="http://schemas.microsoft.com/office/drawing/2014/main" id="{D593D218-2966-4EDA-8822-ECB699AF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148" y="7089827"/>
            <a:ext cx="1998747" cy="161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dmin console">
            <a:extLst>
              <a:ext uri="{FF2B5EF4-FFF2-40B4-BE49-F238E27FC236}">
                <a16:creationId xmlns:a16="http://schemas.microsoft.com/office/drawing/2014/main" id="{AD1D97B9-E4F5-4A20-AF5C-CBB8B5AB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981" y="11763556"/>
            <a:ext cx="2038517" cy="17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1B155-E286-4074-9E49-B95FAF6B58B7}"/>
              </a:ext>
            </a:extLst>
          </p:cNvPr>
          <p:cNvSpPr txBox="1"/>
          <p:nvPr/>
        </p:nvSpPr>
        <p:spPr>
          <a:xfrm flipH="1">
            <a:off x="20969360" y="11552184"/>
            <a:ext cx="29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I</a:t>
            </a:r>
            <a:r>
              <a:rPr lang="en-US" sz="2400" dirty="0" err="1"/>
              <a:t>ristel</a:t>
            </a:r>
            <a:r>
              <a:rPr lang="en-US" sz="2400" dirty="0"/>
              <a:t> SOC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EF1A7A-732C-4F3A-AA31-4667093F7C0D}"/>
              </a:ext>
            </a:extLst>
          </p:cNvPr>
          <p:cNvSpPr txBox="1"/>
          <p:nvPr/>
        </p:nvSpPr>
        <p:spPr>
          <a:xfrm flipH="1">
            <a:off x="16610746" y="12579691"/>
            <a:ext cx="27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Your</a:t>
            </a:r>
            <a:r>
              <a:rPr lang="en-US" sz="2400" dirty="0"/>
              <a:t> </a:t>
            </a:r>
            <a:r>
              <a:rPr lang="fr-CA" sz="2400" dirty="0"/>
              <a:t>web </a:t>
            </a:r>
            <a:r>
              <a:rPr lang="en-US" sz="2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7834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1375367" y="-1177641"/>
            <a:ext cx="2410032" cy="2779830"/>
            <a:chOff x="2410163" y="9347188"/>
            <a:chExt cx="3325012" cy="3835208"/>
          </a:xfrm>
        </p:grpSpPr>
        <p:sp>
          <p:nvSpPr>
            <p:cNvPr id="20" name="Rectangle 19"/>
            <p:cNvSpPr/>
            <p:nvPr/>
          </p:nvSpPr>
          <p:spPr>
            <a:xfrm>
              <a:off x="2410163" y="9347188"/>
              <a:ext cx="3325012" cy="3835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824" y="11843519"/>
              <a:ext cx="2694322" cy="81517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B9232B-721B-46C8-B2FE-4DBB3AB5F001}"/>
              </a:ext>
            </a:extLst>
          </p:cNvPr>
          <p:cNvSpPr txBox="1"/>
          <p:nvPr/>
        </p:nvSpPr>
        <p:spPr>
          <a:xfrm>
            <a:off x="4694635" y="643180"/>
            <a:ext cx="1498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Intelligent Managed Detect &amp; Response (</a:t>
            </a:r>
            <a:r>
              <a:rPr lang="en-US" sz="6000" dirty="0" err="1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iMDR</a:t>
            </a:r>
            <a:r>
              <a:rPr lang="en-US" sz="6000" dirty="0">
                <a:solidFill>
                  <a:srgbClr val="0F5AAA"/>
                </a:solidFill>
                <a:latin typeface="NeueHaasGroteskDisp Pro Lt"/>
                <a:ea typeface="Lato Light" charset="0"/>
                <a:cs typeface="NeueHaasGroteskDisp Pro Lt"/>
              </a:rPr>
              <a:t>)</a:t>
            </a:r>
            <a:endParaRPr lang="en-US" sz="4800" dirty="0">
              <a:solidFill>
                <a:srgbClr val="0F5AAA"/>
              </a:solidFill>
              <a:latin typeface="NeueHaasGroteskDisp Pro Lt"/>
              <a:ea typeface="Lato Light" charset="0"/>
              <a:cs typeface="NeueHaasGroteskDisp Pro 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9B9373-B947-4E6C-9C65-8556F2B72564}"/>
              </a:ext>
            </a:extLst>
          </p:cNvPr>
          <p:cNvSpPr txBox="1"/>
          <p:nvPr/>
        </p:nvSpPr>
        <p:spPr>
          <a:xfrm>
            <a:off x="5583693" y="1795228"/>
            <a:ext cx="18482273" cy="1197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Protection - </a:t>
            </a:r>
            <a:r>
              <a:rPr lang="en-US" sz="2400" dirty="0"/>
              <a:t>Utilize an array of pre- and post-infection defense capabilities to stop malware from breaching your organization, backed by Iristel’s 24x7 Security Operation Center (SOC)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Kernel Visibility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Post-Infection Protection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Real-time, 24x7 SOC and dedicated security team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 Data Exfiltration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Management - </a:t>
            </a:r>
            <a:r>
              <a:rPr lang="en-US" sz="2400" dirty="0"/>
              <a:t>Access cloud management platform anywhere and anytime. Experience a highly intuitive interface that eliminates alert fatigue and consolidates all the instrumentation you need to protect your endpoints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Cloud/On-Premise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Alert/Kill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Intuitive Interface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Hunt/IR/Virtual Patch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Scalability - Meet large enterprise deployment requirements and interconnect to existing security investments with a powerful REST API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Large Enterprise Deployments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HQ/Remote Users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Path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Rich API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Flexibility - Quickly deploy across a broad set of operating systems and provide those systems online and offline protection</a:t>
            </a:r>
            <a:endParaRPr lang="en-CA" sz="2400" dirty="0"/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Hybrid Architecture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Online/Offline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Legacy OS Support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Turnkey or Complementary to Existing EPP/</a:t>
            </a:r>
            <a:r>
              <a:rPr lang="en-US" sz="2400" dirty="0" err="1"/>
              <a:t>EDR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Cost - Exponentially reduce your potential breach-related costs associated with advanced malware with a multi-layered, pre- and post-infection protection. Let the platform automate and orchestrate in a closed loop remedial tasks to reduce your operational expense so you can do more with your people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Dwell Time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Continuity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Automated </a:t>
            </a:r>
            <a:r>
              <a:rPr lang="en-US" sz="2400" dirty="0" err="1"/>
              <a:t>EDR</a:t>
            </a:r>
            <a:endParaRPr lang="en-US" sz="2400" dirty="0"/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Lower Op-Ex</a:t>
            </a: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Breach</a:t>
            </a:r>
            <a:endParaRPr lang="en-CA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471715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A42465616D9644BB74C087AF9282D7" ma:contentTypeVersion="10" ma:contentTypeDescription="Create a new document." ma:contentTypeScope="" ma:versionID="81e7aa6507a3b75deef29ee2abf1cebb">
  <xsd:schema xmlns:xsd="http://www.w3.org/2001/XMLSchema" xmlns:xs="http://www.w3.org/2001/XMLSchema" xmlns:p="http://schemas.microsoft.com/office/2006/metadata/properties" xmlns:ns3="a7b3066a-3883-45e6-8901-f7b8b56d23c3" targetNamespace="http://schemas.microsoft.com/office/2006/metadata/properties" ma:root="true" ma:fieldsID="2b62b844bdc9bfc0a2af4a95af44f4ce" ns3:_="">
    <xsd:import namespace="a7b3066a-3883-45e6-8901-f7b8b56d23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3066a-3883-45e6-8901-f7b8b56d2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F9B998-90B0-4575-80A9-79D87B15AB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3066a-3883-45e6-8901-f7b8b56d23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5B671-C377-46A1-A03D-FB71F5E940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1A175-4400-4757-9A72-09E5CF6FACDF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a7b3066a-3883-45e6-8901-f7b8b56d23c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28572</TotalTime>
  <Words>237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Lato Light</vt:lpstr>
      <vt:lpstr>Lato Regular</vt:lpstr>
      <vt:lpstr>NeueHaasGroteskDisp Pro Lt</vt:lpstr>
      <vt:lpstr>Arial</vt:lpstr>
      <vt:lpstr>News Gothic MT</vt:lpstr>
      <vt:lpstr>Default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Neil Liu</dc:creator>
  <cp:keywords/>
  <dc:description/>
  <cp:lastModifiedBy>Neil Liu</cp:lastModifiedBy>
  <cp:revision>4039</cp:revision>
  <dcterms:created xsi:type="dcterms:W3CDTF">2014-11-12T21:47:38Z</dcterms:created>
  <dcterms:modified xsi:type="dcterms:W3CDTF">2019-08-24T04:05:19Z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0x010100D3A42465616D9644BB74C087AF9282D7</vt:lpwstr>
  </property>
</Properties>
</file>