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media/image6.jpg" ContentType="image/png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7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8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91" r:id="rId4"/>
    <p:sldId id="298" r:id="rId5"/>
    <p:sldId id="293" r:id="rId6"/>
    <p:sldId id="299" r:id="rId7"/>
    <p:sldId id="285" r:id="rId8"/>
    <p:sldId id="286" r:id="rId9"/>
    <p:sldId id="295" r:id="rId10"/>
    <p:sldId id="296" r:id="rId11"/>
    <p:sldId id="300" r:id="rId12"/>
    <p:sldId id="292" r:id="rId13"/>
    <p:sldId id="306" r:id="rId14"/>
    <p:sldId id="307" r:id="rId15"/>
    <p:sldId id="308" r:id="rId16"/>
    <p:sldId id="302" r:id="rId17"/>
    <p:sldId id="303" r:id="rId18"/>
    <p:sldId id="304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600"/>
    <a:srgbClr val="FFCCCC"/>
    <a:srgbClr val="294F73"/>
    <a:srgbClr val="CCC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9E8A15-97CC-4356-9932-5BDD6F290509}" v="1229" dt="2019-04-12T03:58:28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5297" autoAdjust="0"/>
  </p:normalViewPr>
  <p:slideViewPr>
    <p:cSldViewPr snapToGrid="0">
      <p:cViewPr varScale="1">
        <p:scale>
          <a:sx n="78" d="100"/>
          <a:sy n="78" d="100"/>
        </p:scale>
        <p:origin x="7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i Peter" userId="1e0ae1692f6c78d5" providerId="LiveId" clId="{B444F0E5-2DB7-49C0-8F6B-242D56E39CC1}"/>
    <pc:docChg chg="undo custSel addSld modSld sldOrd">
      <pc:chgData name="Zhi Peter" userId="1e0ae1692f6c78d5" providerId="LiveId" clId="{B444F0E5-2DB7-49C0-8F6B-242D56E39CC1}" dt="2019-04-12T03:58:28.460" v="1224"/>
      <pc:docMkLst>
        <pc:docMk/>
      </pc:docMkLst>
      <pc:sldChg chg="modSp">
        <pc:chgData name="Zhi Peter" userId="1e0ae1692f6c78d5" providerId="LiveId" clId="{B444F0E5-2DB7-49C0-8F6B-242D56E39CC1}" dt="2019-04-12T02:22:40.665" v="290" actId="20577"/>
        <pc:sldMkLst>
          <pc:docMk/>
          <pc:sldMk cId="3467814610" sldId="256"/>
        </pc:sldMkLst>
        <pc:spChg chg="mod">
          <ac:chgData name="Zhi Peter" userId="1e0ae1692f6c78d5" providerId="LiveId" clId="{B444F0E5-2DB7-49C0-8F6B-242D56E39CC1}" dt="2019-04-12T02:22:40.665" v="290" actId="20577"/>
          <ac:spMkLst>
            <pc:docMk/>
            <pc:sldMk cId="3467814610" sldId="256"/>
            <ac:spMk id="6" creationId="{00000000-0000-0000-0000-000000000000}"/>
          </ac:spMkLst>
        </pc:spChg>
      </pc:sldChg>
      <pc:sldChg chg="addSp delSp modSp modAnim">
        <pc:chgData name="Zhi Peter" userId="1e0ae1692f6c78d5" providerId="LiveId" clId="{B444F0E5-2DB7-49C0-8F6B-242D56E39CC1}" dt="2019-04-12T03:10:42.426" v="626"/>
        <pc:sldMkLst>
          <pc:docMk/>
          <pc:sldMk cId="1945395972" sldId="259"/>
        </pc:sldMkLst>
        <pc:spChg chg="del mod">
          <ac:chgData name="Zhi Peter" userId="1e0ae1692f6c78d5" providerId="LiveId" clId="{B444F0E5-2DB7-49C0-8F6B-242D56E39CC1}" dt="2019-04-12T03:09:15.371" v="611" actId="478"/>
          <ac:spMkLst>
            <pc:docMk/>
            <pc:sldMk cId="1945395972" sldId="259"/>
            <ac:spMk id="22" creationId="{C507008C-5DE4-4E74-88B5-E29C10701F45}"/>
          </ac:spMkLst>
        </pc:spChg>
        <pc:spChg chg="mod">
          <ac:chgData name="Zhi Peter" userId="1e0ae1692f6c78d5" providerId="LiveId" clId="{B444F0E5-2DB7-49C0-8F6B-242D56E39CC1}" dt="2019-04-12T03:09:19.723" v="612"/>
          <ac:spMkLst>
            <pc:docMk/>
            <pc:sldMk cId="1945395972" sldId="259"/>
            <ac:spMk id="23" creationId="{7521F3E3-DCFA-4C51-ADC3-359B4AD1BCFE}"/>
          </ac:spMkLst>
        </pc:spChg>
        <pc:spChg chg="mod">
          <ac:chgData name="Zhi Peter" userId="1e0ae1692f6c78d5" providerId="LiveId" clId="{B444F0E5-2DB7-49C0-8F6B-242D56E39CC1}" dt="2019-04-12T03:09:23.935" v="615"/>
          <ac:spMkLst>
            <pc:docMk/>
            <pc:sldMk cId="1945395972" sldId="259"/>
            <ac:spMk id="43" creationId="{ACC67DFA-DFA2-402E-9C27-AF4E82CC16E8}"/>
          </ac:spMkLst>
        </pc:spChg>
        <pc:grpChg chg="add mod">
          <ac:chgData name="Zhi Peter" userId="1e0ae1692f6c78d5" providerId="LiveId" clId="{B444F0E5-2DB7-49C0-8F6B-242D56E39CC1}" dt="2019-04-12T03:09:19.723" v="612"/>
          <ac:grpSpMkLst>
            <pc:docMk/>
            <pc:sldMk cId="1945395972" sldId="259"/>
            <ac:grpSpMk id="19" creationId="{2F8E4C6B-549C-4CD8-99AE-4D41DC55BC63}"/>
          </ac:grpSpMkLst>
        </pc:grpChg>
        <pc:grpChg chg="del mod">
          <ac:chgData name="Zhi Peter" userId="1e0ae1692f6c78d5" providerId="LiveId" clId="{B444F0E5-2DB7-49C0-8F6B-242D56E39CC1}" dt="2019-04-12T03:09:15.371" v="611" actId="478"/>
          <ac:grpSpMkLst>
            <pc:docMk/>
            <pc:sldMk cId="1945395972" sldId="259"/>
            <ac:grpSpMk id="21" creationId="{EEF37BE1-7E20-4CE4-BC25-DCBFECD05A5B}"/>
          </ac:grpSpMkLst>
        </pc:grpChg>
        <pc:grpChg chg="mod">
          <ac:chgData name="Zhi Peter" userId="1e0ae1692f6c78d5" providerId="LiveId" clId="{B444F0E5-2DB7-49C0-8F6B-242D56E39CC1}" dt="2019-04-12T03:08:34.305" v="587" actId="1076"/>
          <ac:grpSpMkLst>
            <pc:docMk/>
            <pc:sldMk cId="1945395972" sldId="259"/>
            <ac:grpSpMk id="42" creationId="{71C1EEDA-9902-4031-8BEF-13AC97A52A66}"/>
          </ac:grpSpMkLst>
        </pc:grpChg>
      </pc:sldChg>
      <pc:sldChg chg="modSp ord">
        <pc:chgData name="Zhi Peter" userId="1e0ae1692f6c78d5" providerId="LiveId" clId="{B444F0E5-2DB7-49C0-8F6B-242D56E39CC1}" dt="2019-04-12T02:57:10.889" v="488"/>
        <pc:sldMkLst>
          <pc:docMk/>
          <pc:sldMk cId="150228707" sldId="285"/>
        </pc:sldMkLst>
        <pc:spChg chg="mod">
          <ac:chgData name="Zhi Peter" userId="1e0ae1692f6c78d5" providerId="LiveId" clId="{B444F0E5-2DB7-49C0-8F6B-242D56E39CC1}" dt="2019-04-12T02:42:41.422" v="401"/>
          <ac:spMkLst>
            <pc:docMk/>
            <pc:sldMk cId="150228707" sldId="285"/>
            <ac:spMk id="29" creationId="{D59119E4-4670-48C8-862F-3DCD4BE4665C}"/>
          </ac:spMkLst>
        </pc:spChg>
        <pc:spChg chg="mod">
          <ac:chgData name="Zhi Peter" userId="1e0ae1692f6c78d5" providerId="LiveId" clId="{B444F0E5-2DB7-49C0-8F6B-242D56E39CC1}" dt="2019-04-12T02:45:24.497" v="417" actId="20577"/>
          <ac:spMkLst>
            <pc:docMk/>
            <pc:sldMk cId="150228707" sldId="285"/>
            <ac:spMk id="33" creationId="{63A57E83-5BFF-4C50-8FD2-692ADAC7FC11}"/>
          </ac:spMkLst>
        </pc:spChg>
        <pc:spChg chg="mod">
          <ac:chgData name="Zhi Peter" userId="1e0ae1692f6c78d5" providerId="LiveId" clId="{B444F0E5-2DB7-49C0-8F6B-242D56E39CC1}" dt="2019-04-12T02:57:10.889" v="488"/>
          <ac:spMkLst>
            <pc:docMk/>
            <pc:sldMk cId="150228707" sldId="285"/>
            <ac:spMk id="35" creationId="{489636BE-B451-4D62-8D78-AFCAB41D222A}"/>
          </ac:spMkLst>
        </pc:spChg>
        <pc:picChg chg="mod">
          <ac:chgData name="Zhi Peter" userId="1e0ae1692f6c78d5" providerId="LiveId" clId="{B444F0E5-2DB7-49C0-8F6B-242D56E39CC1}" dt="2019-04-12T02:44:24.161" v="402" actId="14826"/>
          <ac:picMkLst>
            <pc:docMk/>
            <pc:sldMk cId="150228707" sldId="285"/>
            <ac:picMk id="31" creationId="{EB57AA17-4095-4CCF-BCF4-2D02E78B56D7}"/>
          </ac:picMkLst>
        </pc:picChg>
      </pc:sldChg>
      <pc:sldChg chg="addSp delSp modSp mod ord">
        <pc:chgData name="Zhi Peter" userId="1e0ae1692f6c78d5" providerId="LiveId" clId="{B444F0E5-2DB7-49C0-8F6B-242D56E39CC1}" dt="2019-04-12T03:52:10.020" v="1199" actId="1076"/>
        <pc:sldMkLst>
          <pc:docMk/>
          <pc:sldMk cId="2580453081" sldId="286"/>
        </pc:sldMkLst>
        <pc:spChg chg="mod">
          <ac:chgData name="Zhi Peter" userId="1e0ae1692f6c78d5" providerId="LiveId" clId="{B444F0E5-2DB7-49C0-8F6B-242D56E39CC1}" dt="2019-04-12T02:57:16.261" v="496"/>
          <ac:spMkLst>
            <pc:docMk/>
            <pc:sldMk cId="2580453081" sldId="286"/>
            <ac:spMk id="8" creationId="{0B52C799-3CB3-4D41-9CA6-EA18641A1512}"/>
          </ac:spMkLst>
        </pc:spChg>
        <pc:spChg chg="mod">
          <ac:chgData name="Zhi Peter" userId="1e0ae1692f6c78d5" providerId="LiveId" clId="{B444F0E5-2DB7-49C0-8F6B-242D56E39CC1}" dt="2019-04-12T02:55:43.812" v="471"/>
          <ac:spMkLst>
            <pc:docMk/>
            <pc:sldMk cId="2580453081" sldId="286"/>
            <ac:spMk id="10" creationId="{72551392-3B5F-4E46-94C0-2942439D8150}"/>
          </ac:spMkLst>
        </pc:spChg>
        <pc:spChg chg="mod">
          <ac:chgData name="Zhi Peter" userId="1e0ae1692f6c78d5" providerId="LiveId" clId="{B444F0E5-2DB7-49C0-8F6B-242D56E39CC1}" dt="2019-04-12T02:45:43.914" v="426"/>
          <ac:spMkLst>
            <pc:docMk/>
            <pc:sldMk cId="2580453081" sldId="286"/>
            <ac:spMk id="12" creationId="{77164B26-B635-4328-8E96-71BBA77CCE80}"/>
          </ac:spMkLst>
        </pc:spChg>
        <pc:graphicFrameChg chg="del">
          <ac:chgData name="Zhi Peter" userId="1e0ae1692f6c78d5" providerId="LiveId" clId="{B444F0E5-2DB7-49C0-8F6B-242D56E39CC1}" dt="2019-04-12T02:52:40.560" v="427" actId="478"/>
          <ac:graphicFrameMkLst>
            <pc:docMk/>
            <pc:sldMk cId="2580453081" sldId="286"/>
            <ac:graphicFrameMk id="11" creationId="{D3E45FC9-C8F3-42CE-9EC4-54EF6B0038AD}"/>
          </ac:graphicFrameMkLst>
        </pc:graphicFrameChg>
        <pc:graphicFrameChg chg="add mod">
          <ac:chgData name="Zhi Peter" userId="1e0ae1692f6c78d5" providerId="LiveId" clId="{B444F0E5-2DB7-49C0-8F6B-242D56E39CC1}" dt="2019-04-12T03:52:05.189" v="1198" actId="166"/>
          <ac:graphicFrameMkLst>
            <pc:docMk/>
            <pc:sldMk cId="2580453081" sldId="286"/>
            <ac:graphicFrameMk id="16" creationId="{D3E45FC9-C8F3-42CE-9EC4-54EF6B0038AD}"/>
          </ac:graphicFrameMkLst>
        </pc:graphicFrameChg>
        <pc:picChg chg="add del mod">
          <ac:chgData name="Zhi Peter" userId="1e0ae1692f6c78d5" providerId="LiveId" clId="{B444F0E5-2DB7-49C0-8F6B-242D56E39CC1}" dt="2019-04-12T03:51:50.060" v="1189" actId="478"/>
          <ac:picMkLst>
            <pc:docMk/>
            <pc:sldMk cId="2580453081" sldId="286"/>
            <ac:picMk id="2" creationId="{CE8671C7-7B46-4391-AEC9-7F8F4B822A6E}"/>
          </ac:picMkLst>
        </pc:picChg>
        <pc:picChg chg="del">
          <ac:chgData name="Zhi Peter" userId="1e0ae1692f6c78d5" providerId="LiveId" clId="{B444F0E5-2DB7-49C0-8F6B-242D56E39CC1}" dt="2019-04-12T03:51:59.877" v="1197" actId="478"/>
          <ac:picMkLst>
            <pc:docMk/>
            <pc:sldMk cId="2580453081" sldId="286"/>
            <ac:picMk id="3" creationId="{C9C53A6B-B05A-4DBD-8AD9-7C145E8B09AC}"/>
          </ac:picMkLst>
        </pc:picChg>
        <pc:picChg chg="add mod">
          <ac:chgData name="Zhi Peter" userId="1e0ae1692f6c78d5" providerId="LiveId" clId="{B444F0E5-2DB7-49C0-8F6B-242D56E39CC1}" dt="2019-04-12T03:52:10.020" v="1199" actId="1076"/>
          <ac:picMkLst>
            <pc:docMk/>
            <pc:sldMk cId="2580453081" sldId="286"/>
            <ac:picMk id="4" creationId="{9AF97424-852D-48D9-84C9-32A903EC4B0E}"/>
          </ac:picMkLst>
        </pc:picChg>
      </pc:sldChg>
      <pc:sldChg chg="addSp delSp modSp mod ord">
        <pc:chgData name="Zhi Peter" userId="1e0ae1692f6c78d5" providerId="LiveId" clId="{B444F0E5-2DB7-49C0-8F6B-242D56E39CC1}" dt="2019-04-12T03:13:02.521" v="665" actId="14100"/>
        <pc:sldMkLst>
          <pc:docMk/>
          <pc:sldMk cId="2257699209" sldId="292"/>
        </pc:sldMkLst>
        <pc:spChg chg="mod">
          <ac:chgData name="Zhi Peter" userId="1e0ae1692f6c78d5" providerId="LiveId" clId="{B444F0E5-2DB7-49C0-8F6B-242D56E39CC1}" dt="2019-04-12T03:12:59.602" v="664"/>
          <ac:spMkLst>
            <pc:docMk/>
            <pc:sldMk cId="2257699209" sldId="292"/>
            <ac:spMk id="3" creationId="{00000000-0000-0000-0000-000000000000}"/>
          </ac:spMkLst>
        </pc:spChg>
        <pc:spChg chg="mod">
          <ac:chgData name="Zhi Peter" userId="1e0ae1692f6c78d5" providerId="LiveId" clId="{B444F0E5-2DB7-49C0-8F6B-242D56E39CC1}" dt="2019-04-12T01:07:00.609" v="11"/>
          <ac:spMkLst>
            <pc:docMk/>
            <pc:sldMk cId="2257699209" sldId="292"/>
            <ac:spMk id="16" creationId="{00000000-0000-0000-0000-000000000000}"/>
          </ac:spMkLst>
        </pc:spChg>
        <pc:spChg chg="mod">
          <ac:chgData name="Zhi Peter" userId="1e0ae1692f6c78d5" providerId="LiveId" clId="{B444F0E5-2DB7-49C0-8F6B-242D56E39CC1}" dt="2019-04-12T01:11:39.108" v="19"/>
          <ac:spMkLst>
            <pc:docMk/>
            <pc:sldMk cId="2257699209" sldId="292"/>
            <ac:spMk id="17" creationId="{00000000-0000-0000-0000-000000000000}"/>
          </ac:spMkLst>
        </pc:spChg>
        <pc:spChg chg="mod">
          <ac:chgData name="Zhi Peter" userId="1e0ae1692f6c78d5" providerId="LiveId" clId="{B444F0E5-2DB7-49C0-8F6B-242D56E39CC1}" dt="2019-04-12T01:15:05.739" v="40"/>
          <ac:spMkLst>
            <pc:docMk/>
            <pc:sldMk cId="2257699209" sldId="292"/>
            <ac:spMk id="23" creationId="{00000000-0000-0000-0000-000000000000}"/>
          </ac:spMkLst>
        </pc:spChg>
        <pc:spChg chg="mod">
          <ac:chgData name="Zhi Peter" userId="1e0ae1692f6c78d5" providerId="LiveId" clId="{B444F0E5-2DB7-49C0-8F6B-242D56E39CC1}" dt="2019-04-12T01:12:02.671" v="33"/>
          <ac:spMkLst>
            <pc:docMk/>
            <pc:sldMk cId="2257699209" sldId="292"/>
            <ac:spMk id="34" creationId="{D9646CF8-70AB-4C2D-AF75-8CD807EE1993}"/>
          </ac:spMkLst>
        </pc:spChg>
        <pc:spChg chg="mod">
          <ac:chgData name="Zhi Peter" userId="1e0ae1692f6c78d5" providerId="LiveId" clId="{B444F0E5-2DB7-49C0-8F6B-242D56E39CC1}" dt="2019-04-12T01:20:10.550" v="114"/>
          <ac:spMkLst>
            <pc:docMk/>
            <pc:sldMk cId="2257699209" sldId="292"/>
            <ac:spMk id="35" creationId="{01C88F7D-95DB-416A-8299-A9C64CC8EC11}"/>
          </ac:spMkLst>
        </pc:spChg>
        <pc:spChg chg="mod">
          <ac:chgData name="Zhi Peter" userId="1e0ae1692f6c78d5" providerId="LiveId" clId="{B444F0E5-2DB7-49C0-8F6B-242D56E39CC1}" dt="2019-04-12T01:12:00.331" v="30"/>
          <ac:spMkLst>
            <pc:docMk/>
            <pc:sldMk cId="2257699209" sldId="292"/>
            <ac:spMk id="40" creationId="{A24AF9E5-A7CD-4DDA-8A0D-5EED6C5BE64E}"/>
          </ac:spMkLst>
        </pc:spChg>
        <pc:spChg chg="mod">
          <ac:chgData name="Zhi Peter" userId="1e0ae1692f6c78d5" providerId="LiveId" clId="{B444F0E5-2DB7-49C0-8F6B-242D56E39CC1}" dt="2019-04-12T01:15:29.073" v="43"/>
          <ac:spMkLst>
            <pc:docMk/>
            <pc:sldMk cId="2257699209" sldId="292"/>
            <ac:spMk id="41" creationId="{EC2341E5-D6DD-4B11-8D39-18394D7A67CF}"/>
          </ac:spMkLst>
        </pc:spChg>
        <pc:spChg chg="mod">
          <ac:chgData name="Zhi Peter" userId="1e0ae1692f6c78d5" providerId="LiveId" clId="{B444F0E5-2DB7-49C0-8F6B-242D56E39CC1}" dt="2019-04-12T01:19:19.677" v="73"/>
          <ac:spMkLst>
            <pc:docMk/>
            <pc:sldMk cId="2257699209" sldId="292"/>
            <ac:spMk id="45" creationId="{FC806500-1AFE-4F87-8E28-E253595B135B}"/>
          </ac:spMkLst>
        </pc:spChg>
        <pc:spChg chg="mod">
          <ac:chgData name="Zhi Peter" userId="1e0ae1692f6c78d5" providerId="LiveId" clId="{B444F0E5-2DB7-49C0-8F6B-242D56E39CC1}" dt="2019-04-12T02:04:16.676" v="167" actId="1076"/>
          <ac:spMkLst>
            <pc:docMk/>
            <pc:sldMk cId="2257699209" sldId="292"/>
            <ac:spMk id="46" creationId="{320EB483-C2A8-46CC-8796-A2F65BF7CC47}"/>
          </ac:spMkLst>
        </pc:spChg>
        <pc:spChg chg="mod">
          <ac:chgData name="Zhi Peter" userId="1e0ae1692f6c78d5" providerId="LiveId" clId="{B444F0E5-2DB7-49C0-8F6B-242D56E39CC1}" dt="2019-04-12T02:05:23.662" v="182"/>
          <ac:spMkLst>
            <pc:docMk/>
            <pc:sldMk cId="2257699209" sldId="292"/>
            <ac:spMk id="50" creationId="{DE026139-D03B-4979-8994-3C64D3356A5F}"/>
          </ac:spMkLst>
        </pc:spChg>
        <pc:spChg chg="mod">
          <ac:chgData name="Zhi Peter" userId="1e0ae1692f6c78d5" providerId="LiveId" clId="{B444F0E5-2DB7-49C0-8F6B-242D56E39CC1}" dt="2019-04-12T02:05:11.699" v="170"/>
          <ac:spMkLst>
            <pc:docMk/>
            <pc:sldMk cId="2257699209" sldId="292"/>
            <ac:spMk id="58" creationId="{53C3D3A4-D344-45D9-8C7B-35EBE597EAEB}"/>
          </ac:spMkLst>
        </pc:spChg>
        <pc:grpChg chg="mod">
          <ac:chgData name="Zhi Peter" userId="1e0ae1692f6c78d5" providerId="LiveId" clId="{B444F0E5-2DB7-49C0-8F6B-242D56E39CC1}" dt="2019-04-12T03:13:02.521" v="665" actId="14100"/>
          <ac:grpSpMkLst>
            <pc:docMk/>
            <pc:sldMk cId="2257699209" sldId="292"/>
            <ac:grpSpMk id="2" creationId="{00000000-0000-0000-0000-000000000000}"/>
          </ac:grpSpMkLst>
        </pc:grpChg>
        <pc:graphicFrameChg chg="add mod">
          <ac:chgData name="Zhi Peter" userId="1e0ae1692f6c78d5" providerId="LiveId" clId="{B444F0E5-2DB7-49C0-8F6B-242D56E39CC1}" dt="2019-04-12T02:00:05.136" v="141" actId="207"/>
          <ac:graphicFrameMkLst>
            <pc:docMk/>
            <pc:sldMk cId="2257699209" sldId="292"/>
            <ac:graphicFrameMk id="47" creationId="{6CC93AFA-0F4F-422F-AEE1-768DE5D56981}"/>
          </ac:graphicFrameMkLst>
        </pc:graphicFrameChg>
        <pc:graphicFrameChg chg="del">
          <ac:chgData name="Zhi Peter" userId="1e0ae1692f6c78d5" providerId="LiveId" clId="{B444F0E5-2DB7-49C0-8F6B-242D56E39CC1}" dt="2019-04-12T01:59:33.948" v="124" actId="478"/>
          <ac:graphicFrameMkLst>
            <pc:docMk/>
            <pc:sldMk cId="2257699209" sldId="292"/>
            <ac:graphicFrameMk id="48" creationId="{48B39630-B97C-47AF-94E7-EED3AFE7128E}"/>
          </ac:graphicFrameMkLst>
        </pc:graphicFrameChg>
      </pc:sldChg>
      <pc:sldChg chg="modSp">
        <pc:chgData name="Zhi Peter" userId="1e0ae1692f6c78d5" providerId="LiveId" clId="{B444F0E5-2DB7-49C0-8F6B-242D56E39CC1}" dt="2019-04-12T02:41:54.581" v="380" actId="20577"/>
        <pc:sldMkLst>
          <pc:docMk/>
          <pc:sldMk cId="815229285" sldId="293"/>
        </pc:sldMkLst>
        <pc:spChg chg="mod">
          <ac:chgData name="Zhi Peter" userId="1e0ae1692f6c78d5" providerId="LiveId" clId="{B444F0E5-2DB7-49C0-8F6B-242D56E39CC1}" dt="2019-04-12T02:41:54.581" v="380" actId="20577"/>
          <ac:spMkLst>
            <pc:docMk/>
            <pc:sldMk cId="815229285" sldId="293"/>
            <ac:spMk id="13" creationId="{122E1660-A15A-4CA0-BBBC-40A4768F8BED}"/>
          </ac:spMkLst>
        </pc:spChg>
      </pc:sldChg>
      <pc:sldChg chg="modSp ord">
        <pc:chgData name="Zhi Peter" userId="1e0ae1692f6c78d5" providerId="LiveId" clId="{B444F0E5-2DB7-49C0-8F6B-242D56E39CC1}" dt="2019-04-12T03:02:39.786" v="522" actId="207"/>
        <pc:sldMkLst>
          <pc:docMk/>
          <pc:sldMk cId="2874557200" sldId="295"/>
        </pc:sldMkLst>
        <pc:spChg chg="mod">
          <ac:chgData name="Zhi Peter" userId="1e0ae1692f6c78d5" providerId="LiveId" clId="{B444F0E5-2DB7-49C0-8F6B-242D56E39CC1}" dt="2019-04-12T03:02:39.786" v="522" actId="207"/>
          <ac:spMkLst>
            <pc:docMk/>
            <pc:sldMk cId="2874557200" sldId="295"/>
            <ac:spMk id="8" creationId="{0B52C799-3CB3-4D41-9CA6-EA18641A1512}"/>
          </ac:spMkLst>
        </pc:spChg>
        <pc:spChg chg="mod">
          <ac:chgData name="Zhi Peter" userId="1e0ae1692f6c78d5" providerId="LiveId" clId="{B444F0E5-2DB7-49C0-8F6B-242D56E39CC1}" dt="2019-04-12T03:02:31.050" v="513"/>
          <ac:spMkLst>
            <pc:docMk/>
            <pc:sldMk cId="2874557200" sldId="295"/>
            <ac:spMk id="10" creationId="{72551392-3B5F-4E46-94C0-2942439D8150}"/>
          </ac:spMkLst>
        </pc:spChg>
        <pc:spChg chg="mod">
          <ac:chgData name="Zhi Peter" userId="1e0ae1692f6c78d5" providerId="LiveId" clId="{B444F0E5-2DB7-49C0-8F6B-242D56E39CC1}" dt="2019-04-12T02:56:18.121" v="480"/>
          <ac:spMkLst>
            <pc:docMk/>
            <pc:sldMk cId="2874557200" sldId="295"/>
            <ac:spMk id="12" creationId="{77164B26-B635-4328-8E96-71BBA77CCE80}"/>
          </ac:spMkLst>
        </pc:spChg>
        <pc:picChg chg="mod">
          <ac:chgData name="Zhi Peter" userId="1e0ae1692f6c78d5" providerId="LiveId" clId="{B444F0E5-2DB7-49C0-8F6B-242D56E39CC1}" dt="2019-04-12T03:01:33.795" v="501" actId="14100"/>
          <ac:picMkLst>
            <pc:docMk/>
            <pc:sldMk cId="2874557200" sldId="295"/>
            <ac:picMk id="3" creationId="{947462BE-E8D6-4EC9-B7B4-65C16557B548}"/>
          </ac:picMkLst>
        </pc:picChg>
      </pc:sldChg>
      <pc:sldChg chg="addSp delSp modSp mod ord">
        <pc:chgData name="Zhi Peter" userId="1e0ae1692f6c78d5" providerId="LiveId" clId="{B444F0E5-2DB7-49C0-8F6B-242D56E39CC1}" dt="2019-04-12T03:58:28.460" v="1224"/>
        <pc:sldMkLst>
          <pc:docMk/>
          <pc:sldMk cId="371721136" sldId="296"/>
        </pc:sldMkLst>
        <pc:spChg chg="mod">
          <ac:chgData name="Zhi Peter" userId="1e0ae1692f6c78d5" providerId="LiveId" clId="{B444F0E5-2DB7-49C0-8F6B-242D56E39CC1}" dt="2019-04-12T03:06:30.582" v="550" actId="207"/>
          <ac:spMkLst>
            <pc:docMk/>
            <pc:sldMk cId="371721136" sldId="296"/>
            <ac:spMk id="8" creationId="{0B52C799-3CB3-4D41-9CA6-EA18641A1512}"/>
          </ac:spMkLst>
        </pc:spChg>
        <pc:spChg chg="mod">
          <ac:chgData name="Zhi Peter" userId="1e0ae1692f6c78d5" providerId="LiveId" clId="{B444F0E5-2DB7-49C0-8F6B-242D56E39CC1}" dt="2019-04-12T03:58:28.460" v="1224"/>
          <ac:spMkLst>
            <pc:docMk/>
            <pc:sldMk cId="371721136" sldId="296"/>
            <ac:spMk id="10" creationId="{72551392-3B5F-4E46-94C0-2942439D8150}"/>
          </ac:spMkLst>
        </pc:spChg>
        <pc:spChg chg="mod">
          <ac:chgData name="Zhi Peter" userId="1e0ae1692f6c78d5" providerId="LiveId" clId="{B444F0E5-2DB7-49C0-8F6B-242D56E39CC1}" dt="2019-04-12T03:02:48.631" v="530"/>
          <ac:spMkLst>
            <pc:docMk/>
            <pc:sldMk cId="371721136" sldId="296"/>
            <ac:spMk id="12" creationId="{77164B26-B635-4328-8E96-71BBA77CCE80}"/>
          </ac:spMkLst>
        </pc:spChg>
        <pc:graphicFrameChg chg="del">
          <ac:chgData name="Zhi Peter" userId="1e0ae1692f6c78d5" providerId="LiveId" clId="{B444F0E5-2DB7-49C0-8F6B-242D56E39CC1}" dt="2019-04-12T03:04:50.059" v="531" actId="478"/>
          <ac:graphicFrameMkLst>
            <pc:docMk/>
            <pc:sldMk cId="371721136" sldId="296"/>
            <ac:graphicFrameMk id="9" creationId="{C3405EC5-D8D3-4C4C-B25F-F354045CDFE9}"/>
          </ac:graphicFrameMkLst>
        </pc:graphicFrameChg>
        <pc:graphicFrameChg chg="add mod">
          <ac:chgData name="Zhi Peter" userId="1e0ae1692f6c78d5" providerId="LiveId" clId="{B444F0E5-2DB7-49C0-8F6B-242D56E39CC1}" dt="2019-04-12T03:38:42.325" v="996" actId="2711"/>
          <ac:graphicFrameMkLst>
            <pc:docMk/>
            <pc:sldMk cId="371721136" sldId="296"/>
            <ac:graphicFrameMk id="11" creationId="{C3405EC5-D8D3-4C4C-B25F-F354045CDFE9}"/>
          </ac:graphicFrameMkLst>
        </pc:graphicFrameChg>
      </pc:sldChg>
      <pc:sldChg chg="addSp delSp modSp mod">
        <pc:chgData name="Zhi Peter" userId="1e0ae1692f6c78d5" providerId="LiveId" clId="{B444F0E5-2DB7-49C0-8F6B-242D56E39CC1}" dt="2019-04-12T02:19:26.809" v="276" actId="207"/>
        <pc:sldMkLst>
          <pc:docMk/>
          <pc:sldMk cId="2767587723" sldId="298"/>
        </pc:sldMkLst>
        <pc:spChg chg="mod">
          <ac:chgData name="Zhi Peter" userId="1e0ae1692f6c78d5" providerId="LiveId" clId="{B444F0E5-2DB7-49C0-8F6B-242D56E39CC1}" dt="2019-04-12T02:17:29.442" v="246" actId="207"/>
          <ac:spMkLst>
            <pc:docMk/>
            <pc:sldMk cId="2767587723" sldId="298"/>
            <ac:spMk id="46" creationId="{320EB483-C2A8-46CC-8796-A2F65BF7CC47}"/>
          </ac:spMkLst>
        </pc:spChg>
        <pc:spChg chg="mod">
          <ac:chgData name="Zhi Peter" userId="1e0ae1692f6c78d5" providerId="LiveId" clId="{B444F0E5-2DB7-49C0-8F6B-242D56E39CC1}" dt="2019-04-12T02:17:34.489" v="247" actId="207"/>
          <ac:spMkLst>
            <pc:docMk/>
            <pc:sldMk cId="2767587723" sldId="298"/>
            <ac:spMk id="67" creationId="{515C1F26-65AD-4865-B5BE-F531BA46A220}"/>
          </ac:spMkLst>
        </pc:spChg>
        <pc:spChg chg="mod">
          <ac:chgData name="Zhi Peter" userId="1e0ae1692f6c78d5" providerId="LiveId" clId="{B444F0E5-2DB7-49C0-8F6B-242D56E39CC1}" dt="2019-04-12T02:11:05.692" v="191"/>
          <ac:spMkLst>
            <pc:docMk/>
            <pc:sldMk cId="2767587723" sldId="298"/>
            <ac:spMk id="73" creationId="{7874C755-3C04-48F4-971C-BFAAA5DFA610}"/>
          </ac:spMkLst>
        </pc:spChg>
        <pc:spChg chg="mod">
          <ac:chgData name="Zhi Peter" userId="1e0ae1692f6c78d5" providerId="LiveId" clId="{B444F0E5-2DB7-49C0-8F6B-242D56E39CC1}" dt="2019-04-12T02:11:22.546" v="200"/>
          <ac:spMkLst>
            <pc:docMk/>
            <pc:sldMk cId="2767587723" sldId="298"/>
            <ac:spMk id="77" creationId="{9E92204A-3056-485F-946F-4A89B55BFA3B}"/>
          </ac:spMkLst>
        </pc:spChg>
        <pc:spChg chg="mod">
          <ac:chgData name="Zhi Peter" userId="1e0ae1692f6c78d5" providerId="LiveId" clId="{B444F0E5-2DB7-49C0-8F6B-242D56E39CC1}" dt="2019-04-12T02:11:29.875" v="209"/>
          <ac:spMkLst>
            <pc:docMk/>
            <pc:sldMk cId="2767587723" sldId="298"/>
            <ac:spMk id="83" creationId="{C59D8CCA-198E-4BD7-818F-F915C86D48E2}"/>
          </ac:spMkLst>
        </pc:spChg>
        <pc:spChg chg="mod">
          <ac:chgData name="Zhi Peter" userId="1e0ae1692f6c78d5" providerId="LiveId" clId="{B444F0E5-2DB7-49C0-8F6B-242D56E39CC1}" dt="2019-04-12T02:11:36.278" v="215"/>
          <ac:spMkLst>
            <pc:docMk/>
            <pc:sldMk cId="2767587723" sldId="298"/>
            <ac:spMk id="89" creationId="{3C862B26-EC7E-49B2-B4DC-674593958F4D}"/>
          </ac:spMkLst>
        </pc:spChg>
        <pc:graphicFrameChg chg="add mod">
          <ac:chgData name="Zhi Peter" userId="1e0ae1692f6c78d5" providerId="LiveId" clId="{B444F0E5-2DB7-49C0-8F6B-242D56E39CC1}" dt="2019-04-12T02:18:54.865" v="271" actId="14100"/>
          <ac:graphicFrameMkLst>
            <pc:docMk/>
            <pc:sldMk cId="2767587723" sldId="298"/>
            <ac:graphicFrameMk id="44" creationId="{BFFCD66F-426B-4C5F-9796-271F37AD8E09}"/>
          </ac:graphicFrameMkLst>
        </pc:graphicFrameChg>
        <pc:graphicFrameChg chg="add mod">
          <ac:chgData name="Zhi Peter" userId="1e0ae1692f6c78d5" providerId="LiveId" clId="{B444F0E5-2DB7-49C0-8F6B-242D56E39CC1}" dt="2019-04-12T02:19:26.809" v="276" actId="207"/>
          <ac:graphicFrameMkLst>
            <pc:docMk/>
            <pc:sldMk cId="2767587723" sldId="298"/>
            <ac:graphicFrameMk id="45" creationId="{265512EF-475F-49FB-A992-E0157E2A5EC7}"/>
          </ac:graphicFrameMkLst>
        </pc:graphicFrameChg>
        <pc:graphicFrameChg chg="del">
          <ac:chgData name="Zhi Peter" userId="1e0ae1692f6c78d5" providerId="LiveId" clId="{B444F0E5-2DB7-49C0-8F6B-242D56E39CC1}" dt="2019-04-12T02:15:40.292" v="219" actId="478"/>
          <ac:graphicFrameMkLst>
            <pc:docMk/>
            <pc:sldMk cId="2767587723" sldId="298"/>
            <ac:graphicFrameMk id="47" creationId="{BFFCD66F-426B-4C5F-9796-271F37AD8E09}"/>
          </ac:graphicFrameMkLst>
        </pc:graphicFrameChg>
        <pc:graphicFrameChg chg="del">
          <ac:chgData name="Zhi Peter" userId="1e0ae1692f6c78d5" providerId="LiveId" clId="{B444F0E5-2DB7-49C0-8F6B-242D56E39CC1}" dt="2019-04-12T02:17:59.375" v="250" actId="478"/>
          <ac:graphicFrameMkLst>
            <pc:docMk/>
            <pc:sldMk cId="2767587723" sldId="298"/>
            <ac:graphicFrameMk id="50" creationId="{265512EF-475F-49FB-A992-E0157E2A5EC7}"/>
          </ac:graphicFrameMkLst>
        </pc:graphicFrameChg>
      </pc:sldChg>
      <pc:sldChg chg="addSp delSp modSp add mod">
        <pc:chgData name="Zhi Peter" userId="1e0ae1692f6c78d5" providerId="LiveId" clId="{B444F0E5-2DB7-49C0-8F6B-242D56E39CC1}" dt="2019-04-12T02:42:24.464" v="393"/>
        <pc:sldMkLst>
          <pc:docMk/>
          <pc:sldMk cId="1679200501" sldId="299"/>
        </pc:sldMkLst>
        <pc:spChg chg="mod">
          <ac:chgData name="Zhi Peter" userId="1e0ae1692f6c78d5" providerId="LiveId" clId="{B444F0E5-2DB7-49C0-8F6B-242D56E39CC1}" dt="2019-04-12T02:34:01.909" v="300" actId="20577"/>
          <ac:spMkLst>
            <pc:docMk/>
            <pc:sldMk cId="1679200501" sldId="299"/>
            <ac:spMk id="23" creationId="{00000000-0000-0000-0000-000000000000}"/>
          </ac:spMkLst>
        </pc:spChg>
        <pc:spChg chg="mod">
          <ac:chgData name="Zhi Peter" userId="1e0ae1692f6c78d5" providerId="LiveId" clId="{B444F0E5-2DB7-49C0-8F6B-242D56E39CC1}" dt="2019-04-12T02:36:16.800" v="335" actId="20577"/>
          <ac:spMkLst>
            <pc:docMk/>
            <pc:sldMk cId="1679200501" sldId="299"/>
            <ac:spMk id="35" creationId="{01C88F7D-95DB-416A-8299-A9C64CC8EC11}"/>
          </ac:spMkLst>
        </pc:spChg>
        <pc:spChg chg="mod">
          <ac:chgData name="Zhi Peter" userId="1e0ae1692f6c78d5" providerId="LiveId" clId="{B444F0E5-2DB7-49C0-8F6B-242D56E39CC1}" dt="2019-04-12T02:34:12.477" v="305" actId="20577"/>
          <ac:spMkLst>
            <pc:docMk/>
            <pc:sldMk cId="1679200501" sldId="299"/>
            <ac:spMk id="41" creationId="{EC2341E5-D6DD-4B11-8D39-18394D7A67CF}"/>
          </ac:spMkLst>
        </pc:spChg>
        <pc:spChg chg="mod">
          <ac:chgData name="Zhi Peter" userId="1e0ae1692f6c78d5" providerId="LiveId" clId="{B444F0E5-2DB7-49C0-8F6B-242D56E39CC1}" dt="2019-04-12T02:37:44.297" v="357" actId="20577"/>
          <ac:spMkLst>
            <pc:docMk/>
            <pc:sldMk cId="1679200501" sldId="299"/>
            <ac:spMk id="45" creationId="{FC806500-1AFE-4F87-8E28-E253595B135B}"/>
          </ac:spMkLst>
        </pc:spChg>
        <pc:spChg chg="mod">
          <ac:chgData name="Zhi Peter" userId="1e0ae1692f6c78d5" providerId="LiveId" clId="{B444F0E5-2DB7-49C0-8F6B-242D56E39CC1}" dt="2019-04-12T02:39:14.650" v="374" actId="1076"/>
          <ac:spMkLst>
            <pc:docMk/>
            <pc:sldMk cId="1679200501" sldId="299"/>
            <ac:spMk id="46" creationId="{320EB483-C2A8-46CC-8796-A2F65BF7CC47}"/>
          </ac:spMkLst>
        </pc:spChg>
        <pc:spChg chg="mod">
          <ac:chgData name="Zhi Peter" userId="1e0ae1692f6c78d5" providerId="LiveId" clId="{B444F0E5-2DB7-49C0-8F6B-242D56E39CC1}" dt="2019-04-12T02:42:24.464" v="393"/>
          <ac:spMkLst>
            <pc:docMk/>
            <pc:sldMk cId="1679200501" sldId="299"/>
            <ac:spMk id="50" creationId="{DE026139-D03B-4979-8994-3C64D3356A5F}"/>
          </ac:spMkLst>
        </pc:spChg>
        <pc:spChg chg="mod">
          <ac:chgData name="Zhi Peter" userId="1e0ae1692f6c78d5" providerId="LiveId" clId="{B444F0E5-2DB7-49C0-8F6B-242D56E39CC1}" dt="2019-04-12T02:38:29.142" v="367" actId="14100"/>
          <ac:spMkLst>
            <pc:docMk/>
            <pc:sldMk cId="1679200501" sldId="299"/>
            <ac:spMk id="58" creationId="{53C3D3A4-D344-45D9-8C7B-35EBE597EAEB}"/>
          </ac:spMkLst>
        </pc:spChg>
        <pc:graphicFrameChg chg="add mod">
          <ac:chgData name="Zhi Peter" userId="1e0ae1692f6c78d5" providerId="LiveId" clId="{B444F0E5-2DB7-49C0-8F6B-242D56E39CC1}" dt="2019-04-12T02:35:41.905" v="322" actId="207"/>
          <ac:graphicFrameMkLst>
            <pc:docMk/>
            <pc:sldMk cId="1679200501" sldId="299"/>
            <ac:graphicFrameMk id="47" creationId="{48B39630-B97C-47AF-94E7-EED3AFE7128E}"/>
          </ac:graphicFrameMkLst>
        </pc:graphicFrameChg>
        <pc:graphicFrameChg chg="del">
          <ac:chgData name="Zhi Peter" userId="1e0ae1692f6c78d5" providerId="LiveId" clId="{B444F0E5-2DB7-49C0-8F6B-242D56E39CC1}" dt="2019-04-12T02:35:22.913" v="306" actId="478"/>
          <ac:graphicFrameMkLst>
            <pc:docMk/>
            <pc:sldMk cId="1679200501" sldId="299"/>
            <ac:graphicFrameMk id="48" creationId="{48B39630-B97C-47AF-94E7-EED3AFE7128E}"/>
          </ac:graphicFrameMkLst>
        </pc:graphicFrameChg>
      </pc:sldChg>
      <pc:sldChg chg="addSp delSp modSp add modAnim">
        <pc:chgData name="Zhi Peter" userId="1e0ae1692f6c78d5" providerId="LiveId" clId="{B444F0E5-2DB7-49C0-8F6B-242D56E39CC1}" dt="2019-04-12T03:10:46.358" v="627"/>
        <pc:sldMkLst>
          <pc:docMk/>
          <pc:sldMk cId="1236053554" sldId="300"/>
        </pc:sldMkLst>
        <pc:spChg chg="mod">
          <ac:chgData name="Zhi Peter" userId="1e0ae1692f6c78d5" providerId="LiveId" clId="{B444F0E5-2DB7-49C0-8F6B-242D56E39CC1}" dt="2019-04-12T03:10:20.675" v="625"/>
          <ac:spMkLst>
            <pc:docMk/>
            <pc:sldMk cId="1236053554" sldId="300"/>
            <ac:spMk id="13" creationId="{122E1660-A15A-4CA0-BBBC-40A4768F8BED}"/>
          </ac:spMkLst>
        </pc:spChg>
        <pc:spChg chg="del topLvl">
          <ac:chgData name="Zhi Peter" userId="1e0ae1692f6c78d5" providerId="LiveId" clId="{B444F0E5-2DB7-49C0-8F6B-242D56E39CC1}" dt="2019-04-12T03:10:16.269" v="621" actId="478"/>
          <ac:spMkLst>
            <pc:docMk/>
            <pc:sldMk cId="1236053554" sldId="300"/>
            <ac:spMk id="16" creationId="{00000000-0000-0000-0000-000000000000}"/>
          </ac:spMkLst>
        </pc:spChg>
        <pc:spChg chg="del topLvl">
          <ac:chgData name="Zhi Peter" userId="1e0ae1692f6c78d5" providerId="LiveId" clId="{B444F0E5-2DB7-49C0-8F6B-242D56E39CC1}" dt="2019-04-12T03:10:14.490" v="620" actId="478"/>
          <ac:spMkLst>
            <pc:docMk/>
            <pc:sldMk cId="1236053554" sldId="300"/>
            <ac:spMk id="17" creationId="{00000000-0000-0000-0000-000000000000}"/>
          </ac:spMkLst>
        </pc:spChg>
        <pc:grpChg chg="add del">
          <ac:chgData name="Zhi Peter" userId="1e0ae1692f6c78d5" providerId="LiveId" clId="{B444F0E5-2DB7-49C0-8F6B-242D56E39CC1}" dt="2019-04-12T03:10:13.093" v="619"/>
          <ac:grpSpMkLst>
            <pc:docMk/>
            <pc:sldMk cId="1236053554" sldId="300"/>
            <ac:grpSpMk id="10" creationId="{F7584AAB-86DA-40D2-B2E1-4FA8C8B6CB3D}"/>
          </ac:grpSpMkLst>
        </pc:grpChg>
        <pc:grpChg chg="del">
          <ac:chgData name="Zhi Peter" userId="1e0ae1692f6c78d5" providerId="LiveId" clId="{B444F0E5-2DB7-49C0-8F6B-242D56E39CC1}" dt="2019-04-12T03:10:14.490" v="620" actId="478"/>
          <ac:grpSpMkLst>
            <pc:docMk/>
            <pc:sldMk cId="1236053554" sldId="300"/>
            <ac:grpSpMk id="15" creationId="{00000000-0000-0000-0000-000000000000}"/>
          </ac:grpSpMkLst>
        </pc:grpChg>
        <pc:grpChg chg="add">
          <ac:chgData name="Zhi Peter" userId="1e0ae1692f6c78d5" providerId="LiveId" clId="{B444F0E5-2DB7-49C0-8F6B-242D56E39CC1}" dt="2019-04-12T03:10:17.194" v="622"/>
          <ac:grpSpMkLst>
            <pc:docMk/>
            <pc:sldMk cId="1236053554" sldId="300"/>
            <ac:grpSpMk id="20" creationId="{459AE93B-8FA5-40AD-B641-A44103702CC1}"/>
          </ac:grpSpMkLst>
        </pc:grpChg>
      </pc:sldChg>
      <pc:sldChg chg="modSp add">
        <pc:chgData name="Zhi Peter" userId="1e0ae1692f6c78d5" providerId="LiveId" clId="{B444F0E5-2DB7-49C0-8F6B-242D56E39CC1}" dt="2019-04-12T03:22:01.416" v="780"/>
        <pc:sldMkLst>
          <pc:docMk/>
          <pc:sldMk cId="3102536504" sldId="301"/>
        </pc:sldMkLst>
        <pc:spChg chg="mod">
          <ac:chgData name="Zhi Peter" userId="1e0ae1692f6c78d5" providerId="LiveId" clId="{B444F0E5-2DB7-49C0-8F6B-242D56E39CC1}" dt="2019-04-12T03:13:28.450" v="672"/>
          <ac:spMkLst>
            <pc:docMk/>
            <pc:sldMk cId="3102536504" sldId="301"/>
            <ac:spMk id="26" creationId="{99C107F8-BD2E-4832-9DAC-29A3F4912D34}"/>
          </ac:spMkLst>
        </pc:spChg>
        <pc:spChg chg="mod">
          <ac:chgData name="Zhi Peter" userId="1e0ae1692f6c78d5" providerId="LiveId" clId="{B444F0E5-2DB7-49C0-8F6B-242D56E39CC1}" dt="2019-04-12T03:13:26.099" v="669"/>
          <ac:spMkLst>
            <pc:docMk/>
            <pc:sldMk cId="3102536504" sldId="301"/>
            <ac:spMk id="29" creationId="{D59119E4-4670-48C8-862F-3DCD4BE4665C}"/>
          </ac:spMkLst>
        </pc:spChg>
        <pc:spChg chg="mod">
          <ac:chgData name="Zhi Peter" userId="1e0ae1692f6c78d5" providerId="LiveId" clId="{B444F0E5-2DB7-49C0-8F6B-242D56E39CC1}" dt="2019-04-12T03:21:56.476" v="773"/>
          <ac:spMkLst>
            <pc:docMk/>
            <pc:sldMk cId="3102536504" sldId="301"/>
            <ac:spMk id="33" creationId="{63A57E83-5BFF-4C50-8FD2-692ADAC7FC11}"/>
          </ac:spMkLst>
        </pc:spChg>
        <pc:spChg chg="mod">
          <ac:chgData name="Zhi Peter" userId="1e0ae1692f6c78d5" providerId="LiveId" clId="{B444F0E5-2DB7-49C0-8F6B-242D56E39CC1}" dt="2019-04-12T03:22:01.416" v="780"/>
          <ac:spMkLst>
            <pc:docMk/>
            <pc:sldMk cId="3102536504" sldId="301"/>
            <ac:spMk id="35" creationId="{489636BE-B451-4D62-8D78-AFCAB41D222A}"/>
          </ac:spMkLst>
        </pc:spChg>
        <pc:picChg chg="mod">
          <ac:chgData name="Zhi Peter" userId="1e0ae1692f6c78d5" providerId="LiveId" clId="{B444F0E5-2DB7-49C0-8F6B-242D56E39CC1}" dt="2019-04-12T03:20:39.955" v="706" actId="14826"/>
          <ac:picMkLst>
            <pc:docMk/>
            <pc:sldMk cId="3102536504" sldId="301"/>
            <ac:picMk id="31" creationId="{EB57AA17-4095-4CCF-BCF4-2D02E78B56D7}"/>
          </ac:picMkLst>
        </pc:picChg>
      </pc:sldChg>
      <pc:sldChg chg="addSp delSp modSp add mod">
        <pc:chgData name="Zhi Peter" userId="1e0ae1692f6c78d5" providerId="LiveId" clId="{B444F0E5-2DB7-49C0-8F6B-242D56E39CC1}" dt="2019-04-12T03:52:22.145" v="1203" actId="1076"/>
        <pc:sldMkLst>
          <pc:docMk/>
          <pc:sldMk cId="2318463070" sldId="302"/>
        </pc:sldMkLst>
        <pc:spChg chg="mod">
          <ac:chgData name="Zhi Peter" userId="1e0ae1692f6c78d5" providerId="LiveId" clId="{B444F0E5-2DB7-49C0-8F6B-242D56E39CC1}" dt="2019-04-12T03:27:07.161" v="836"/>
          <ac:spMkLst>
            <pc:docMk/>
            <pc:sldMk cId="2318463070" sldId="302"/>
            <ac:spMk id="8" creationId="{0B52C799-3CB3-4D41-9CA6-EA18641A1512}"/>
          </ac:spMkLst>
        </pc:spChg>
        <pc:spChg chg="mod ord">
          <ac:chgData name="Zhi Peter" userId="1e0ae1692f6c78d5" providerId="LiveId" clId="{B444F0E5-2DB7-49C0-8F6B-242D56E39CC1}" dt="2019-04-12T03:47:02.436" v="1167" actId="166"/>
          <ac:spMkLst>
            <pc:docMk/>
            <pc:sldMk cId="2318463070" sldId="302"/>
            <ac:spMk id="10" creationId="{72551392-3B5F-4E46-94C0-2942439D8150}"/>
          </ac:spMkLst>
        </pc:spChg>
        <pc:spChg chg="mod">
          <ac:chgData name="Zhi Peter" userId="1e0ae1692f6c78d5" providerId="LiveId" clId="{B444F0E5-2DB7-49C0-8F6B-242D56E39CC1}" dt="2019-04-12T03:13:38.107" v="682"/>
          <ac:spMkLst>
            <pc:docMk/>
            <pc:sldMk cId="2318463070" sldId="302"/>
            <ac:spMk id="12" creationId="{77164B26-B635-4328-8E96-71BBA77CCE80}"/>
          </ac:spMkLst>
        </pc:spChg>
        <pc:spChg chg="mod">
          <ac:chgData name="Zhi Peter" userId="1e0ae1692f6c78d5" providerId="LiveId" clId="{B444F0E5-2DB7-49C0-8F6B-242D56E39CC1}" dt="2019-04-12T03:13:35.092" v="675"/>
          <ac:spMkLst>
            <pc:docMk/>
            <pc:sldMk cId="2318463070" sldId="302"/>
            <ac:spMk id="14" creationId="{E0C9BE39-AD95-4710-B86E-F277EE0D6E86}"/>
          </ac:spMkLst>
        </pc:spChg>
        <pc:graphicFrameChg chg="add mod">
          <ac:chgData name="Zhi Peter" userId="1e0ae1692f6c78d5" providerId="LiveId" clId="{B444F0E5-2DB7-49C0-8F6B-242D56E39CC1}" dt="2019-04-12T03:25:54.596" v="795" actId="14100"/>
          <ac:graphicFrameMkLst>
            <pc:docMk/>
            <pc:sldMk cId="2318463070" sldId="302"/>
            <ac:graphicFrameMk id="11" creationId="{D3E45FC9-C8F3-42CE-9EC4-54EF6B0038AD}"/>
          </ac:graphicFrameMkLst>
        </pc:graphicFrameChg>
        <pc:graphicFrameChg chg="del">
          <ac:chgData name="Zhi Peter" userId="1e0ae1692f6c78d5" providerId="LiveId" clId="{B444F0E5-2DB7-49C0-8F6B-242D56E39CC1}" dt="2019-04-12T03:25:18.647" v="781" actId="478"/>
          <ac:graphicFrameMkLst>
            <pc:docMk/>
            <pc:sldMk cId="2318463070" sldId="302"/>
            <ac:graphicFrameMk id="16" creationId="{D3E45FC9-C8F3-42CE-9EC4-54EF6B0038AD}"/>
          </ac:graphicFrameMkLst>
        </pc:graphicFrameChg>
        <pc:picChg chg="add mod ord">
          <ac:chgData name="Zhi Peter" userId="1e0ae1692f6c78d5" providerId="LiveId" clId="{B444F0E5-2DB7-49C0-8F6B-242D56E39CC1}" dt="2019-04-12T03:52:22.145" v="1203" actId="1076"/>
          <ac:picMkLst>
            <pc:docMk/>
            <pc:sldMk cId="2318463070" sldId="302"/>
            <ac:picMk id="2" creationId="{22E840CE-CC99-4313-8FAE-BC2297EAEC4E}"/>
          </ac:picMkLst>
        </pc:picChg>
        <pc:picChg chg="del">
          <ac:chgData name="Zhi Peter" userId="1e0ae1692f6c78d5" providerId="LiveId" clId="{B444F0E5-2DB7-49C0-8F6B-242D56E39CC1}" dt="2019-04-12T03:41:11.661" v="1154" actId="478"/>
          <ac:picMkLst>
            <pc:docMk/>
            <pc:sldMk cId="2318463070" sldId="302"/>
            <ac:picMk id="3" creationId="{C9C53A6B-B05A-4DBD-8AD9-7C145E8B09AC}"/>
          </ac:picMkLst>
        </pc:picChg>
      </pc:sldChg>
      <pc:sldChg chg="addSp delSp modSp add">
        <pc:chgData name="Zhi Peter" userId="1e0ae1692f6c78d5" providerId="LiveId" clId="{B444F0E5-2DB7-49C0-8F6B-242D56E39CC1}" dt="2019-04-12T03:36:34.481" v="983" actId="20577"/>
        <pc:sldMkLst>
          <pc:docMk/>
          <pc:sldMk cId="619070143" sldId="303"/>
        </pc:sldMkLst>
        <pc:spChg chg="mod">
          <ac:chgData name="Zhi Peter" userId="1e0ae1692f6c78d5" providerId="LiveId" clId="{B444F0E5-2DB7-49C0-8F6B-242D56E39CC1}" dt="2019-04-12T03:36:34.481" v="983" actId="20577"/>
          <ac:spMkLst>
            <pc:docMk/>
            <pc:sldMk cId="619070143" sldId="303"/>
            <ac:spMk id="8" creationId="{0B52C799-3CB3-4D41-9CA6-EA18641A1512}"/>
          </ac:spMkLst>
        </pc:spChg>
        <pc:spChg chg="add del mod">
          <ac:chgData name="Zhi Peter" userId="1e0ae1692f6c78d5" providerId="LiveId" clId="{B444F0E5-2DB7-49C0-8F6B-242D56E39CC1}" dt="2019-04-12T03:36:19.516" v="969"/>
          <ac:spMkLst>
            <pc:docMk/>
            <pc:sldMk cId="619070143" sldId="303"/>
            <ac:spMk id="10" creationId="{72551392-3B5F-4E46-94C0-2942439D8150}"/>
          </ac:spMkLst>
        </pc:spChg>
        <pc:spChg chg="mod">
          <ac:chgData name="Zhi Peter" userId="1e0ae1692f6c78d5" providerId="LiveId" clId="{B444F0E5-2DB7-49C0-8F6B-242D56E39CC1}" dt="2019-04-12T03:13:43.203" v="689"/>
          <ac:spMkLst>
            <pc:docMk/>
            <pc:sldMk cId="619070143" sldId="303"/>
            <ac:spMk id="12" creationId="{77164B26-B635-4328-8E96-71BBA77CCE80}"/>
          </ac:spMkLst>
        </pc:spChg>
        <pc:spChg chg="mod">
          <ac:chgData name="Zhi Peter" userId="1e0ae1692f6c78d5" providerId="LiveId" clId="{B444F0E5-2DB7-49C0-8F6B-242D56E39CC1}" dt="2019-04-12T03:13:46.266" v="692"/>
          <ac:spMkLst>
            <pc:docMk/>
            <pc:sldMk cId="619070143" sldId="303"/>
            <ac:spMk id="14" creationId="{E0C9BE39-AD95-4710-B86E-F277EE0D6E86}"/>
          </ac:spMkLst>
        </pc:spChg>
        <pc:graphicFrameChg chg="add del">
          <ac:chgData name="Zhi Peter" userId="1e0ae1692f6c78d5" providerId="LiveId" clId="{B444F0E5-2DB7-49C0-8F6B-242D56E39CC1}" dt="2019-04-12T03:31:35.434" v="874"/>
          <ac:graphicFrameMkLst>
            <pc:docMk/>
            <pc:sldMk cId="619070143" sldId="303"/>
            <ac:graphicFrameMk id="2" creationId="{8862B392-3AB9-4DBF-9604-E8F80C612834}"/>
          </ac:graphicFrameMkLst>
        </pc:graphicFrameChg>
        <pc:picChg chg="mod">
          <ac:chgData name="Zhi Peter" userId="1e0ae1692f6c78d5" providerId="LiveId" clId="{B444F0E5-2DB7-49C0-8F6B-242D56E39CC1}" dt="2019-04-12T03:27:44.803" v="837" actId="14826"/>
          <ac:picMkLst>
            <pc:docMk/>
            <pc:sldMk cId="619070143" sldId="303"/>
            <ac:picMk id="3" creationId="{947462BE-E8D6-4EC9-B7B4-65C16557B548}"/>
          </ac:picMkLst>
        </pc:picChg>
      </pc:sldChg>
      <pc:sldChg chg="addSp delSp modSp add mod">
        <pc:chgData name="Zhi Peter" userId="1e0ae1692f6c78d5" providerId="LiveId" clId="{B444F0E5-2DB7-49C0-8F6B-242D56E39CC1}" dt="2019-04-12T03:41:04.441" v="1153" actId="20577"/>
        <pc:sldMkLst>
          <pc:docMk/>
          <pc:sldMk cId="3611556453" sldId="304"/>
        </pc:sldMkLst>
        <pc:spChg chg="del">
          <ac:chgData name="Zhi Peter" userId="1e0ae1692f6c78d5" providerId="LiveId" clId="{B444F0E5-2DB7-49C0-8F6B-242D56E39CC1}" dt="2019-04-12T03:39:15.659" v="1002" actId="478"/>
          <ac:spMkLst>
            <pc:docMk/>
            <pc:sldMk cId="3611556453" sldId="304"/>
            <ac:spMk id="8" creationId="{0B52C799-3CB3-4D41-9CA6-EA18641A1512}"/>
          </ac:spMkLst>
        </pc:spChg>
        <pc:spChg chg="mod">
          <ac:chgData name="Zhi Peter" userId="1e0ae1692f6c78d5" providerId="LiveId" clId="{B444F0E5-2DB7-49C0-8F6B-242D56E39CC1}" dt="2019-04-12T03:41:04.441" v="1153" actId="20577"/>
          <ac:spMkLst>
            <pc:docMk/>
            <pc:sldMk cId="3611556453" sldId="304"/>
            <ac:spMk id="10" creationId="{72551392-3B5F-4E46-94C0-2942439D8150}"/>
          </ac:spMkLst>
        </pc:spChg>
        <pc:spChg chg="mod">
          <ac:chgData name="Zhi Peter" userId="1e0ae1692f6c78d5" providerId="LiveId" clId="{B444F0E5-2DB7-49C0-8F6B-242D56E39CC1}" dt="2019-04-12T03:13:52.511" v="705"/>
          <ac:spMkLst>
            <pc:docMk/>
            <pc:sldMk cId="3611556453" sldId="304"/>
            <ac:spMk id="12" creationId="{77164B26-B635-4328-8E96-71BBA77CCE80}"/>
          </ac:spMkLst>
        </pc:spChg>
        <pc:spChg chg="mod">
          <ac:chgData name="Zhi Peter" userId="1e0ae1692f6c78d5" providerId="LiveId" clId="{B444F0E5-2DB7-49C0-8F6B-242D56E39CC1}" dt="2019-04-12T03:13:49.355" v="695"/>
          <ac:spMkLst>
            <pc:docMk/>
            <pc:sldMk cId="3611556453" sldId="304"/>
            <ac:spMk id="14" creationId="{E0C9BE39-AD95-4710-B86E-F277EE0D6E86}"/>
          </ac:spMkLst>
        </pc:spChg>
        <pc:graphicFrameChg chg="add del">
          <ac:chgData name="Zhi Peter" userId="1e0ae1692f6c78d5" providerId="LiveId" clId="{B444F0E5-2DB7-49C0-8F6B-242D56E39CC1}" dt="2019-04-12T03:39:45.361" v="1018"/>
          <ac:graphicFrameMkLst>
            <pc:docMk/>
            <pc:sldMk cId="3611556453" sldId="304"/>
            <ac:graphicFrameMk id="2" creationId="{31AA84FF-422A-4818-8CD0-01FE1A265C8B}"/>
          </ac:graphicFrameMkLst>
        </pc:graphicFrameChg>
        <pc:graphicFrameChg chg="add del">
          <ac:chgData name="Zhi Peter" userId="1e0ae1692f6c78d5" providerId="LiveId" clId="{B444F0E5-2DB7-49C0-8F6B-242D56E39CC1}" dt="2019-04-12T03:40:06.787" v="1025"/>
          <ac:graphicFrameMkLst>
            <pc:docMk/>
            <pc:sldMk cId="3611556453" sldId="304"/>
            <ac:graphicFrameMk id="3" creationId="{C4C22C11-2918-48C9-9725-99836AA1772D}"/>
          </ac:graphicFrameMkLst>
        </pc:graphicFrameChg>
        <pc:graphicFrameChg chg="add mod">
          <ac:chgData name="Zhi Peter" userId="1e0ae1692f6c78d5" providerId="LiveId" clId="{B444F0E5-2DB7-49C0-8F6B-242D56E39CC1}" dt="2019-04-12T03:39:03.100" v="1001" actId="1076"/>
          <ac:graphicFrameMkLst>
            <pc:docMk/>
            <pc:sldMk cId="3611556453" sldId="304"/>
            <ac:graphicFrameMk id="9" creationId="{C3405EC5-D8D3-4C4C-B25F-F354045CDFE9}"/>
          </ac:graphicFrameMkLst>
        </pc:graphicFrameChg>
        <pc:graphicFrameChg chg="del">
          <ac:chgData name="Zhi Peter" userId="1e0ae1692f6c78d5" providerId="LiveId" clId="{B444F0E5-2DB7-49C0-8F6B-242D56E39CC1}" dt="2019-04-12T03:38:03.327" v="984" actId="478"/>
          <ac:graphicFrameMkLst>
            <pc:docMk/>
            <pc:sldMk cId="3611556453" sldId="304"/>
            <ac:graphicFrameMk id="11" creationId="{C3405EC5-D8D3-4C4C-B25F-F354045CDFE9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Onedrive\FSCE\&#24341;&#25991;6(2019-12-17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Onedrive\FSCE\&#24341;&#25991;6(2019-12-17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Onedrive\FSCE\&#24341;&#25991;6(2019-12-17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Onedrive\FSCE\&#24341;&#25991;6(2019-12-17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Onedrive\FSCE\&#24341;&#25991;6(2019-12-17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Onedrive\FSCE\&#24341;&#25991;6(2019-12-17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Onedrive\FSCE\&#24341;&#25991;6(2019-12-17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Onedrive\FSCE\&#24341;&#25991;6(2019-12-17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Onedrive\FSCE\&#24341;&#25991;6(2019-12-17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358705161854769E-2"/>
          <c:y val="7.407407407407407E-2"/>
          <c:w val="0.89019685039370078"/>
          <c:h val="0.841674686497521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rgbClr val="00B0F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总览!$A$2:$A$6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总览!$B$2:$B$6</c:f>
              <c:numCache>
                <c:formatCode>General</c:formatCode>
                <c:ptCount val="5"/>
                <c:pt idx="0">
                  <c:v>36</c:v>
                </c:pt>
                <c:pt idx="1">
                  <c:v>47</c:v>
                </c:pt>
                <c:pt idx="2">
                  <c:v>47</c:v>
                </c:pt>
                <c:pt idx="3">
                  <c:v>55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3A-4E3A-BD01-2241FE7E06DB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总览!$A$2:$A$6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总览!$C$2:$C$6</c:f>
              <c:numCache>
                <c:formatCode>General</c:formatCode>
                <c:ptCount val="5"/>
                <c:pt idx="0">
                  <c:v>3</c:v>
                </c:pt>
                <c:pt idx="1">
                  <c:v>35</c:v>
                </c:pt>
                <c:pt idx="2">
                  <c:v>133</c:v>
                </c:pt>
                <c:pt idx="3">
                  <c:v>206</c:v>
                </c:pt>
                <c:pt idx="4">
                  <c:v>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3A-4E3A-BD01-2241FE7E06D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3378111"/>
        <c:axId val="193115471"/>
      </c:barChart>
      <c:catAx>
        <c:axId val="203378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3115471"/>
        <c:crosses val="autoZero"/>
        <c:auto val="1"/>
        <c:lblAlgn val="ctr"/>
        <c:lblOffset val="100"/>
        <c:noMultiLvlLbl val="0"/>
      </c:catAx>
      <c:valAx>
        <c:axId val="1931154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33781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rgbClr val="00B0F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总览!$A$2:$A$6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总览!$E$2:$E$6</c:f>
              <c:numCache>
                <c:formatCode>General</c:formatCode>
                <c:ptCount val="5"/>
                <c:pt idx="0">
                  <c:v>36</c:v>
                </c:pt>
                <c:pt idx="1">
                  <c:v>83</c:v>
                </c:pt>
                <c:pt idx="2">
                  <c:v>130</c:v>
                </c:pt>
                <c:pt idx="3">
                  <c:v>185</c:v>
                </c:pt>
                <c:pt idx="4">
                  <c:v>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E8-44FE-AE25-4AC9A46BA365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总览!$A$2:$A$6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总览!$F$2:$F$6</c:f>
              <c:numCache>
                <c:formatCode>General</c:formatCode>
                <c:ptCount val="5"/>
                <c:pt idx="0">
                  <c:v>3</c:v>
                </c:pt>
                <c:pt idx="1">
                  <c:v>38</c:v>
                </c:pt>
                <c:pt idx="2">
                  <c:v>171</c:v>
                </c:pt>
                <c:pt idx="3">
                  <c:v>377</c:v>
                </c:pt>
                <c:pt idx="4">
                  <c:v>709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E8-44FE-AE25-4AC9A46BA36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8954079"/>
        <c:axId val="241908719"/>
      </c:barChart>
      <c:catAx>
        <c:axId val="88954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1908719"/>
        <c:crosses val="autoZero"/>
        <c:auto val="1"/>
        <c:lblAlgn val="ctr"/>
        <c:lblOffset val="100"/>
        <c:noMultiLvlLbl val="0"/>
      </c:catAx>
      <c:valAx>
        <c:axId val="2419087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89540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B0F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Sheet1!$A$1:$A$4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Sheet1!$B$1:$B$4</c:f>
              <c:numCache>
                <c:formatCode>General</c:formatCode>
                <c:ptCount val="4"/>
                <c:pt idx="0">
                  <c:v>4</c:v>
                </c:pt>
                <c:pt idx="1">
                  <c:v>66</c:v>
                </c:pt>
                <c:pt idx="2">
                  <c:v>117</c:v>
                </c:pt>
                <c:pt idx="3">
                  <c:v>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30-4E19-B5B4-31D68840340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75085103"/>
        <c:axId val="1271869631"/>
      </c:barChart>
      <c:catAx>
        <c:axId val="1475085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1869631"/>
        <c:crosses val="autoZero"/>
        <c:auto val="1"/>
        <c:lblAlgn val="ctr"/>
        <c:lblOffset val="100"/>
        <c:noMultiLvlLbl val="0"/>
      </c:catAx>
      <c:valAx>
        <c:axId val="12718696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75085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347060882249793E-2"/>
          <c:y val="1.0539224658637478E-2"/>
          <c:w val="0.54607517322066834"/>
          <c:h val="0.96798244575129899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A2E-441D-8719-83EBC0612300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A2E-441D-8719-83EBC0612300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A2E-441D-8719-83EBC0612300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A2E-441D-8719-83EBC0612300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A2E-441D-8719-83EBC0612300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A2E-441D-8719-83EBC0612300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A2E-441D-8719-83EBC0612300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A2E-441D-8719-83EBC0612300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A2E-441D-8719-83EBC0612300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A2E-441D-8719-83EBC0612300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0A2E-441D-8719-83EBC0612300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0A2E-441D-8719-83EBC0612300}"/>
              </c:ext>
            </c:extLst>
          </c:dPt>
          <c:dPt>
            <c:idx val="12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0A2E-441D-8719-83EBC0612300}"/>
              </c:ext>
            </c:extLst>
          </c:dPt>
          <c:dPt>
            <c:idx val="13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0A2E-441D-8719-83EBC061230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'研究方向 (2)'!$M$15:$M$28</c:f>
              <c:strCache>
                <c:ptCount val="14"/>
                <c:pt idx="0">
                  <c:v>ENGINEERING</c:v>
                </c:pt>
                <c:pt idx="1">
                  <c:v>MATERIALS SCIENCE</c:v>
                </c:pt>
                <c:pt idx="2">
                  <c:v>CONSTRUCTION BUILDING TECHNOLOGY</c:v>
                </c:pt>
                <c:pt idx="3">
                  <c:v>MECHANICS</c:v>
                </c:pt>
                <c:pt idx="4">
                  <c:v>SCIENCE TECHNOLOGY OTHER TOPICS</c:v>
                </c:pt>
                <c:pt idx="5">
                  <c:v>ENVIRONMENTAL SCIENCES ECOLOGY</c:v>
                </c:pt>
                <c:pt idx="6">
                  <c:v>PHYSICS</c:v>
                </c:pt>
                <c:pt idx="7">
                  <c:v>CHEMISTRY</c:v>
                </c:pt>
                <c:pt idx="8">
                  <c:v>GEOLOGY</c:v>
                </c:pt>
                <c:pt idx="9">
                  <c:v>INSTRUMENTS INSTRUMENTATION</c:v>
                </c:pt>
                <c:pt idx="10">
                  <c:v>WATER RESOURCES</c:v>
                </c:pt>
                <c:pt idx="11">
                  <c:v>ACOUSTICS</c:v>
                </c:pt>
                <c:pt idx="12">
                  <c:v>TRANSPORTATION</c:v>
                </c:pt>
                <c:pt idx="13">
                  <c:v>Others</c:v>
                </c:pt>
              </c:strCache>
            </c:strRef>
          </c:cat>
          <c:val>
            <c:numRef>
              <c:f>'研究方向 (2)'!$N$15:$N$28</c:f>
              <c:numCache>
                <c:formatCode>General</c:formatCode>
                <c:ptCount val="14"/>
                <c:pt idx="0">
                  <c:v>70</c:v>
                </c:pt>
                <c:pt idx="1">
                  <c:v>38</c:v>
                </c:pt>
                <c:pt idx="2">
                  <c:v>33</c:v>
                </c:pt>
                <c:pt idx="3">
                  <c:v>10</c:v>
                </c:pt>
                <c:pt idx="4">
                  <c:v>9</c:v>
                </c:pt>
                <c:pt idx="5">
                  <c:v>7</c:v>
                </c:pt>
                <c:pt idx="6">
                  <c:v>6</c:v>
                </c:pt>
                <c:pt idx="7">
                  <c:v>5</c:v>
                </c:pt>
                <c:pt idx="8">
                  <c:v>5</c:v>
                </c:pt>
                <c:pt idx="9">
                  <c:v>4</c:v>
                </c:pt>
                <c:pt idx="10">
                  <c:v>4</c:v>
                </c:pt>
                <c:pt idx="11">
                  <c:v>3</c:v>
                </c:pt>
                <c:pt idx="12">
                  <c:v>2</c:v>
                </c:pt>
                <c:pt idx="1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0A2E-441D-8719-83EBC061230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929174287987341"/>
          <c:y val="2.0910056009078595E-2"/>
          <c:w val="0.39456435079346164"/>
          <c:h val="0.95960175628621691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4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7939454821980119"/>
          <c:y val="3.1270810366150523E-2"/>
          <c:w val="0.40478030459047082"/>
          <c:h val="0.93745837926769893"/>
        </c:manualLayout>
      </c:layout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B0F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'机构（原）'!$A$2:$A$21</c:f>
              <c:strCache>
                <c:ptCount val="20"/>
                <c:pt idx="0">
                  <c:v>CONSTRUCTION AND BUILDING MATERIALS</c:v>
                </c:pt>
                <c:pt idx="1">
                  <c:v>FRONTIERS OF STRUCTURAL AND CIVIL ENGINEERING</c:v>
                </c:pt>
                <c:pt idx="2">
                  <c:v>TUNNELLING AND UNDERGROUND SPACE TECHNOLOGY</c:v>
                </c:pt>
                <c:pt idx="3">
                  <c:v>ADVANCES IN CIVIL ENGINEERING</c:v>
                </c:pt>
                <c:pt idx="4">
                  <c:v>ADVANCES IN CIVIL ENGINEERING MATERIALS</c:v>
                </c:pt>
                <c:pt idx="5">
                  <c:v>ENGINEERING STRUCTURES</c:v>
                </c:pt>
                <c:pt idx="6">
                  <c:v>IRANIAN JOURNAL OF SCIENCE AND TECHNOLOGY TRANSACTIONS OF CIVIL ENGINEERING</c:v>
                </c:pt>
                <c:pt idx="7">
                  <c:v>JOURNAL OF CLEANER PRODUCTION</c:v>
                </c:pt>
                <c:pt idx="8">
                  <c:v>JOURNAL OF CONSTRUCTIONAL STEEL RESEARCH</c:v>
                </c:pt>
                <c:pt idx="9">
                  <c:v>JOURNAL OF PERFORMANCE OF CONSTRUCTED FACILITIES</c:v>
                </c:pt>
                <c:pt idx="10">
                  <c:v>JOURNAL OF STRUCTURAL ENGINEERING</c:v>
                </c:pt>
                <c:pt idx="11">
                  <c:v>JOURNAL OF VIBROENGINEERING</c:v>
                </c:pt>
                <c:pt idx="12">
                  <c:v>JOURNAL OF WIND ENGINEERING AND INDUSTRIAL AERODYNAMICS</c:v>
                </c:pt>
                <c:pt idx="13">
                  <c:v>MATERIALS DESIGN</c:v>
                </c:pt>
                <c:pt idx="14">
                  <c:v>SHOCK AND VIBRATION</c:v>
                </c:pt>
                <c:pt idx="15">
                  <c:v>SMART MATERIALS AND STRUCTURES</c:v>
                </c:pt>
                <c:pt idx="16">
                  <c:v>ACI MATERIALS JOURNAL</c:v>
                </c:pt>
                <c:pt idx="17">
                  <c:v>ACS APPLIED NANO MATERIALS</c:v>
                </c:pt>
                <c:pt idx="18">
                  <c:v>ACTA MECHANICA</c:v>
                </c:pt>
                <c:pt idx="19">
                  <c:v>ADVANCES IN MATERIALS SCIENCE AND ENGINEERING</c:v>
                </c:pt>
              </c:strCache>
            </c:strRef>
          </c:cat>
          <c:val>
            <c:numRef>
              <c:f>'机构（原）'!$B$2:$B$21</c:f>
              <c:numCache>
                <c:formatCode>General</c:formatCode>
                <c:ptCount val="20"/>
                <c:pt idx="0">
                  <c:v>10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37-4AF3-9AFE-6DF514B4B63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2069438943"/>
        <c:axId val="77935151"/>
      </c:barChart>
      <c:catAx>
        <c:axId val="206943894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7935151"/>
        <c:crosses val="autoZero"/>
        <c:auto val="1"/>
        <c:lblAlgn val="ctr"/>
        <c:lblOffset val="100"/>
        <c:noMultiLvlLbl val="0"/>
      </c:catAx>
      <c:valAx>
        <c:axId val="77935151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2069438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B0F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Sheet1!$A$12:$A$14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Sheet1!$B$12:$B$14</c:f>
              <c:numCache>
                <c:formatCode>General</c:formatCode>
                <c:ptCount val="3"/>
                <c:pt idx="0">
                  <c:v>12</c:v>
                </c:pt>
                <c:pt idx="1">
                  <c:v>56</c:v>
                </c:pt>
                <c:pt idx="2">
                  <c:v>136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C0-43CB-9F93-AFF744260A8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45400048"/>
        <c:axId val="188579200"/>
      </c:barChart>
      <c:catAx>
        <c:axId val="245400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8579200"/>
        <c:crosses val="autoZero"/>
        <c:auto val="1"/>
        <c:lblAlgn val="ctr"/>
        <c:lblOffset val="100"/>
        <c:noMultiLvlLbl val="0"/>
      </c:catAx>
      <c:valAx>
        <c:axId val="188579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5400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863917142139673E-2"/>
          <c:y val="5.7105912038797883E-2"/>
          <c:w val="0.52772467542278456"/>
          <c:h val="0.94289408796120211"/>
        </c:manualLayout>
      </c:layout>
      <c:pieChart>
        <c:varyColors val="1"/>
        <c:ser>
          <c:idx val="0"/>
          <c:order val="0"/>
          <c:dPt>
            <c:idx val="0"/>
            <c:bubble3D val="0"/>
            <c:explosion val="2"/>
            <c:spPr>
              <a:solidFill>
                <a:srgbClr val="FF66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42B-402D-A6C8-A9D1081A2C33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42B-402D-A6C8-A9D1081A2C33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42B-402D-A6C8-A9D1081A2C33}"/>
              </c:ext>
            </c:extLst>
          </c:dPt>
          <c:dPt>
            <c:idx val="3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42B-402D-A6C8-A9D1081A2C33}"/>
              </c:ext>
            </c:extLst>
          </c:dPt>
          <c:dPt>
            <c:idx val="4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42B-402D-A6C8-A9D1081A2C33}"/>
              </c:ext>
            </c:extLst>
          </c:dPt>
          <c:dPt>
            <c:idx val="5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42B-402D-A6C8-A9D1081A2C33}"/>
              </c:ext>
            </c:extLst>
          </c:dPt>
          <c:dPt>
            <c:idx val="6"/>
            <c:bubble3D val="0"/>
            <c:spPr>
              <a:solidFill>
                <a:srgbClr val="FFCC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42B-402D-A6C8-A9D1081A2C33}"/>
              </c:ext>
            </c:extLst>
          </c:dPt>
          <c:dPt>
            <c:idx val="7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42B-402D-A6C8-A9D1081A2C33}"/>
              </c:ext>
            </c:extLst>
          </c:dPt>
          <c:dPt>
            <c:idx val="8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42B-402D-A6C8-A9D1081A2C33}"/>
              </c:ext>
            </c:extLst>
          </c:dPt>
          <c:dPt>
            <c:idx val="9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242B-402D-A6C8-A9D1081A2C33}"/>
              </c:ext>
            </c:extLst>
          </c:dPt>
          <c:dPt>
            <c:idx val="10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242B-402D-A6C8-A9D1081A2C33}"/>
              </c:ext>
            </c:extLst>
          </c:dPt>
          <c:dPt>
            <c:idx val="11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242B-402D-A6C8-A9D1081A2C33}"/>
              </c:ext>
            </c:extLst>
          </c:dPt>
          <c:dPt>
            <c:idx val="12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242B-402D-A6C8-A9D1081A2C33}"/>
              </c:ext>
            </c:extLst>
          </c:dPt>
          <c:dPt>
            <c:idx val="13"/>
            <c:bubble3D val="0"/>
            <c:spPr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242B-402D-A6C8-A9D1081A2C33}"/>
              </c:ext>
            </c:extLst>
          </c:dPt>
          <c:dPt>
            <c:idx val="14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242B-402D-A6C8-A9D1081A2C33}"/>
              </c:ext>
            </c:extLst>
          </c:dPt>
          <c:dPt>
            <c:idx val="15"/>
            <c:bubble3D val="0"/>
            <c:spPr>
              <a:solidFill>
                <a:srgbClr val="CCCC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242B-402D-A6C8-A9D1081A2C33}"/>
              </c:ext>
            </c:extLst>
          </c:dPt>
          <c:dPt>
            <c:idx val="16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242B-402D-A6C8-A9D1081A2C3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研究方向!$M$15:$M$31</c:f>
              <c:strCache>
                <c:ptCount val="17"/>
                <c:pt idx="0">
                  <c:v>ENGINEERING</c:v>
                </c:pt>
                <c:pt idx="1">
                  <c:v>MATERIALS SCIENCE</c:v>
                </c:pt>
                <c:pt idx="2">
                  <c:v>CONSTRUCTION BUILDING TECHNOLOGY</c:v>
                </c:pt>
                <c:pt idx="3">
                  <c:v>CHEMISTRY</c:v>
                </c:pt>
                <c:pt idx="4">
                  <c:v>GEOLOGY</c:v>
                </c:pt>
                <c:pt idx="5">
                  <c:v>MECHANICS</c:v>
                </c:pt>
                <c:pt idx="6">
                  <c:v>INSTRUMENTS INSTRUMENTATION</c:v>
                </c:pt>
                <c:pt idx="7">
                  <c:v>PHYSICS</c:v>
                </c:pt>
                <c:pt idx="8">
                  <c:v>COMPUTER SCIENCE</c:v>
                </c:pt>
                <c:pt idx="9">
                  <c:v>WATER RESOURCES</c:v>
                </c:pt>
                <c:pt idx="10">
                  <c:v>ENVIRONMENTAL SCIENCES ECOLOGY</c:v>
                </c:pt>
                <c:pt idx="11">
                  <c:v>OPERATIONS RESEARCH MANAGEMENT SCIENCE</c:v>
                </c:pt>
                <c:pt idx="12">
                  <c:v>SCIENCE TECHNOLOGY OTHER TOPICS</c:v>
                </c:pt>
                <c:pt idx="13">
                  <c:v>THERMODYNAMICS</c:v>
                </c:pt>
                <c:pt idx="14">
                  <c:v>TRANSPORTATION</c:v>
                </c:pt>
                <c:pt idx="15">
                  <c:v>MATHEMATICS</c:v>
                </c:pt>
                <c:pt idx="16">
                  <c:v>Others</c:v>
                </c:pt>
              </c:strCache>
            </c:strRef>
          </c:cat>
          <c:val>
            <c:numRef>
              <c:f>研究方向!$N$15:$N$31</c:f>
              <c:numCache>
                <c:formatCode>General</c:formatCode>
                <c:ptCount val="17"/>
                <c:pt idx="0">
                  <c:v>77</c:v>
                </c:pt>
                <c:pt idx="1">
                  <c:v>48</c:v>
                </c:pt>
                <c:pt idx="2">
                  <c:v>31</c:v>
                </c:pt>
                <c:pt idx="3">
                  <c:v>11</c:v>
                </c:pt>
                <c:pt idx="4">
                  <c:v>7</c:v>
                </c:pt>
                <c:pt idx="5">
                  <c:v>7</c:v>
                </c:pt>
                <c:pt idx="6">
                  <c:v>5</c:v>
                </c:pt>
                <c:pt idx="7">
                  <c:v>5</c:v>
                </c:pt>
                <c:pt idx="8">
                  <c:v>4</c:v>
                </c:pt>
                <c:pt idx="9">
                  <c:v>4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2</c:v>
                </c:pt>
                <c:pt idx="16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242B-402D-A6C8-A9D1081A2C3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lnSpc>
                <a:spcPts val="2000"/>
              </a:lnSpc>
              <a:defRPr sz="1400" b="1" i="0" u="none" strike="noStrike" kern="1200" baseline="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lnSpc>
                <a:spcPts val="2000"/>
              </a:lnSpc>
              <a:defRPr sz="1400" b="1" i="0" u="none" strike="noStrike" kern="1200" baseline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lnSpc>
                <a:spcPts val="2000"/>
              </a:lnSpc>
              <a:defRPr sz="1400" b="1" i="0" u="none" strike="noStrike" kern="1200" baseline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6"/>
        <c:txPr>
          <a:bodyPr rot="0" spcFirstLastPara="1" vertOverflow="ellipsis" vert="horz" wrap="square" anchor="ctr" anchorCtr="1"/>
          <a:lstStyle/>
          <a:p>
            <a:pPr>
              <a:lnSpc>
                <a:spcPts val="2000"/>
              </a:lnSpc>
              <a:defRPr sz="1400" b="1" i="0" u="none" strike="noStrike" kern="1200" baseline="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.54912253458764482"/>
          <c:y val="2.9945314389699367E-2"/>
          <c:w val="0.4392546364592958"/>
          <c:h val="0.95629164837689851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lnSpc>
              <a:spcPts val="2000"/>
            </a:lnSpc>
            <a:defRPr sz="14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机构!$A$2:$A$11</c:f>
              <c:strCache>
                <c:ptCount val="10"/>
                <c:pt idx="0">
                  <c:v>TONGJI UNIV</c:v>
                </c:pt>
                <c:pt idx="1">
                  <c:v>HARBIN INST TECHNOL</c:v>
                </c:pt>
                <c:pt idx="2">
                  <c:v>CHANGAN UNIV</c:v>
                </c:pt>
                <c:pt idx="3">
                  <c:v>ISLAMIC AZAD UNIV</c:v>
                </c:pt>
                <c:pt idx="4">
                  <c:v>RHEIN WESTFAL TH AACHEN</c:v>
                </c:pt>
                <c:pt idx="5">
                  <c:v>ABU DHABI UNIV</c:v>
                </c:pt>
                <c:pt idx="6">
                  <c:v>BABOL NOSHIRVANI UNIV TECHNOL</c:v>
                </c:pt>
                <c:pt idx="7">
                  <c:v>CHINESE ACAD SCI</c:v>
                </c:pt>
                <c:pt idx="8">
                  <c:v>NATL INST TECHNOL</c:v>
                </c:pt>
                <c:pt idx="9">
                  <c:v>TECH UNIV DRESDEN</c:v>
                </c:pt>
              </c:strCache>
            </c:strRef>
          </c:cat>
          <c:val>
            <c:numRef>
              <c:f>机构!$B$2:$B$11</c:f>
              <c:numCache>
                <c:formatCode>General</c:formatCode>
                <c:ptCount val="10"/>
                <c:pt idx="0">
                  <c:v>7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53-477D-A599-7B93820CA75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12925455"/>
        <c:axId val="510532335"/>
      </c:barChart>
      <c:catAx>
        <c:axId val="5129254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10532335"/>
        <c:crosses val="autoZero"/>
        <c:auto val="1"/>
        <c:lblAlgn val="ctr"/>
        <c:lblOffset val="100"/>
        <c:noMultiLvlLbl val="0"/>
      </c:catAx>
      <c:valAx>
        <c:axId val="5105323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29254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2023036607557327"/>
          <c:y val="3.133902430871878E-2"/>
          <c:w val="0.45757630801802335"/>
          <c:h val="0.93732195138256247"/>
        </c:manualLayout>
      </c:layout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B0F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出版物!$K$23:$K$42</c:f>
              <c:strCache>
                <c:ptCount val="20"/>
                <c:pt idx="0">
                  <c:v>CONSTRUCTION AND BUILDING MATERIALS</c:v>
                </c:pt>
                <c:pt idx="1">
                  <c:v>MATERIALS</c:v>
                </c:pt>
                <c:pt idx="2">
                  <c:v>FRONTIERS OF STRUCTURAL AND CIVIL ENGINEERING</c:v>
                </c:pt>
                <c:pt idx="3">
                  <c:v>APPLIED SCIENCES BASEL</c:v>
                </c:pt>
                <c:pt idx="4">
                  <c:v>JOURNAL OF MATERIALS IN CIVIL ENGINEERING</c:v>
                </c:pt>
                <c:pt idx="5">
                  <c:v>SENSORS</c:v>
                </c:pt>
                <c:pt idx="6">
                  <c:v>GEOTECHNICAL AND GEOLOGICAL ENGINEERING</c:v>
                </c:pt>
                <c:pt idx="7">
                  <c:v>ADVANCES IN MATERIALS SCIENCE AND ENGINEERING</c:v>
                </c:pt>
                <c:pt idx="8">
                  <c:v>ENGINEERING STRUCTURES</c:v>
                </c:pt>
                <c:pt idx="9">
                  <c:v>FIRST RILEM INTERNATIONAL CONFERENCE ON CONCRETE AND DIGITAL FABRICATION DIGITAL CONCRETE 2018</c:v>
                </c:pt>
                <c:pt idx="10">
                  <c:v>INTERNATIONAL JOURNAL OF STRUCTURAL STABILITY AND DYNAMICS</c:v>
                </c:pt>
                <c:pt idx="11">
                  <c:v>KSCE JOURNAL OF CIVIL ENGINEERING</c:v>
                </c:pt>
                <c:pt idx="12">
                  <c:v>RILEM BOOKSERIES</c:v>
                </c:pt>
                <c:pt idx="13">
                  <c:v>ROAD MATERIALS AND PAVEMENT DESIGN</c:v>
                </c:pt>
                <c:pt idx="14">
                  <c:v>SOIL DYNAMICS AND EARTHQUAKE ENGINEERING</c:v>
                </c:pt>
                <c:pt idx="15">
                  <c:v>SUSTAINABILITY</c:v>
                </c:pt>
                <c:pt idx="16">
                  <c:v>3RD WORLD MULTIDISCIPLINARY CIVIL ENGINEERING ARCHITECTURE URBAN PLANNING SYMPOSIUM WMCAUS 2018</c:v>
                </c:pt>
                <c:pt idx="17">
                  <c:v>ACTA MECHANICA</c:v>
                </c:pt>
                <c:pt idx="18">
                  <c:v>ADVANCES IN CIVIL ENGINEERING</c:v>
                </c:pt>
                <c:pt idx="19">
                  <c:v>ADVANCES IN INTELLIGENT SYSTEMS AND COMPUTING</c:v>
                </c:pt>
              </c:strCache>
            </c:strRef>
          </c:cat>
          <c:val>
            <c:numRef>
              <c:f>出版物!$L$23:$L$42</c:f>
              <c:numCache>
                <c:formatCode>General</c:formatCode>
                <c:ptCount val="20"/>
                <c:pt idx="0">
                  <c:v>10</c:v>
                </c:pt>
                <c:pt idx="1">
                  <c:v>8</c:v>
                </c:pt>
                <c:pt idx="2">
                  <c:v>7</c:v>
                </c:pt>
                <c:pt idx="3">
                  <c:v>5</c:v>
                </c:pt>
                <c:pt idx="4">
                  <c:v>4</c:v>
                </c:pt>
                <c:pt idx="5">
                  <c:v>4</c:v>
                </c:pt>
                <c:pt idx="6">
                  <c:v>3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6B-4965-824E-C1F618B6F9A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2041328063"/>
        <c:axId val="2041631551"/>
      </c:barChart>
      <c:catAx>
        <c:axId val="204132806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41631551"/>
        <c:crosses val="autoZero"/>
        <c:auto val="1"/>
        <c:lblAlgn val="ctr"/>
        <c:lblOffset val="200"/>
        <c:noMultiLvlLbl val="0"/>
      </c:catAx>
      <c:valAx>
        <c:axId val="2041631551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20413280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371F4-B49E-4375-B4EB-31B3EAF04CFE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B9276-3D5B-46B9-8FB9-3C5C11460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492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170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100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664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438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336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543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641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224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81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416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842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906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021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839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438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540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36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490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0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92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27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78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3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07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7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23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51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33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5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4953B-A6FC-4252-9D65-5D435A04F887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32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30466" y="2277869"/>
            <a:ext cx="7255470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zh-CN" altLang="en-US" sz="4800" b="1" dirty="0">
                <a:latin typeface="微软雅黑"/>
                <a:ea typeface="微软雅黑"/>
                <a:cs typeface="+mn-ea"/>
                <a:sym typeface="+mn-lt"/>
              </a:rPr>
              <a:t>引文报告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801557" y="3851489"/>
            <a:ext cx="4703398" cy="315471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defTabSz="685800" eaLnBrk="0" hangingPunct="0"/>
            <a:r>
              <a:rPr lang="zh-CN" altLang="en-US" sz="1600" dirty="0">
                <a:latin typeface="微软雅黑"/>
                <a:ea typeface="微软雅黑"/>
                <a:cs typeface="+mn-ea"/>
                <a:sym typeface="+mn-lt"/>
              </a:rPr>
              <a:t>同济大学土木工程学院 </a:t>
            </a:r>
            <a:r>
              <a:rPr lang="en-US" altLang="zh-CN" sz="1600" dirty="0">
                <a:latin typeface="微软雅黑"/>
                <a:ea typeface="微软雅黑"/>
                <a:cs typeface="+mn-ea"/>
                <a:sym typeface="+mn-lt"/>
              </a:rPr>
              <a:t>- 2019</a:t>
            </a:r>
            <a:r>
              <a:rPr lang="zh-CN" altLang="en-US" sz="1600" dirty="0">
                <a:latin typeface="微软雅黑"/>
                <a:ea typeface="微软雅黑"/>
                <a:cs typeface="+mn-ea"/>
                <a:sym typeface="+mn-lt"/>
              </a:rPr>
              <a:t>年</a:t>
            </a:r>
            <a:r>
              <a:rPr lang="en-US" altLang="zh-CN" sz="1600" dirty="0">
                <a:latin typeface="微软雅黑"/>
                <a:ea typeface="微软雅黑"/>
                <a:cs typeface="+mn-ea"/>
                <a:sym typeface="+mn-lt"/>
              </a:rPr>
              <a:t>12</a:t>
            </a:r>
            <a:r>
              <a:rPr lang="zh-CN" altLang="en-US" sz="1600" dirty="0">
                <a:latin typeface="微软雅黑"/>
                <a:ea typeface="微软雅黑"/>
                <a:cs typeface="+mn-ea"/>
                <a:sym typeface="+mn-lt"/>
              </a:rPr>
              <a:t>月</a:t>
            </a:r>
            <a:r>
              <a:rPr lang="en-US" altLang="zh-CN" sz="1600" dirty="0">
                <a:latin typeface="微软雅黑"/>
                <a:ea typeface="微软雅黑"/>
                <a:cs typeface="+mn-ea"/>
                <a:sym typeface="+mn-lt"/>
              </a:rPr>
              <a:t>17</a:t>
            </a:r>
            <a:r>
              <a:rPr lang="zh-CN" altLang="en-US" sz="1600" dirty="0">
                <a:latin typeface="微软雅黑"/>
                <a:ea typeface="微软雅黑"/>
                <a:cs typeface="+mn-ea"/>
                <a:sym typeface="+mn-lt"/>
              </a:rPr>
              <a:t>日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747399" y="2976527"/>
            <a:ext cx="7280706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 eaLnBrk="0" hangingPunct="0"/>
            <a:r>
              <a:rPr lang="en-US" altLang="zh-CN" sz="1600" dirty="0">
                <a:latin typeface="微软雅黑"/>
                <a:ea typeface="微软雅黑"/>
                <a:cs typeface="+mn-ea"/>
                <a:sym typeface="+mn-lt"/>
              </a:rPr>
              <a:t>Citation Report</a:t>
            </a:r>
          </a:p>
        </p:txBody>
      </p:sp>
      <p:sp>
        <p:nvSpPr>
          <p:cNvPr id="8" name="TextBox 120"/>
          <p:cNvSpPr txBox="1"/>
          <p:nvPr/>
        </p:nvSpPr>
        <p:spPr>
          <a:xfrm>
            <a:off x="4801556" y="3339330"/>
            <a:ext cx="5599744" cy="37457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 defTabSz="685800"/>
            <a:r>
              <a:rPr lang="en-US" altLang="zh-CN" sz="1600" dirty="0">
                <a:solidFill>
                  <a:prstClr val="white"/>
                </a:solidFill>
                <a:latin typeface="微软雅黑"/>
                <a:ea typeface="微软雅黑"/>
                <a:cs typeface="+mn-ea"/>
                <a:sym typeface="+mn-lt"/>
              </a:rPr>
              <a:t>FRONTIERS OF STRUCTURAL AND CIVIL ENGINEERING</a:t>
            </a:r>
            <a:endParaRPr lang="zh-CN" altLang="en-US" sz="1600" dirty="0">
              <a:solidFill>
                <a:prstClr val="white"/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391230" y="2391860"/>
            <a:ext cx="132770" cy="1724700"/>
            <a:chOff x="995161" y="2391860"/>
            <a:chExt cx="135370" cy="1758474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130530" y="2391860"/>
              <a:ext cx="0" cy="175847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等腰三角形 11"/>
            <p:cNvSpPr/>
            <p:nvPr/>
          </p:nvSpPr>
          <p:spPr>
            <a:xfrm rot="16200000">
              <a:off x="984331" y="3203412"/>
              <a:ext cx="157029" cy="135370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781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B52C799-3CB3-4D41-9CA6-EA18641A1512}"/>
              </a:ext>
            </a:extLst>
          </p:cNvPr>
          <p:cNvSpPr txBox="1"/>
          <p:nvPr/>
        </p:nvSpPr>
        <p:spPr>
          <a:xfrm>
            <a:off x="9180910" y="5537908"/>
            <a:ext cx="2167259" cy="278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注：柱状图只列取了前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20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个机构。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551392-3B5F-4E46-94C0-2942439D8150}"/>
              </a:ext>
            </a:extLst>
          </p:cNvPr>
          <p:cNvSpPr txBox="1"/>
          <p:nvPr/>
        </p:nvSpPr>
        <p:spPr>
          <a:xfrm>
            <a:off x="9180910" y="2027843"/>
            <a:ext cx="2657902" cy="2655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CONSTRUCTION AND BUILDING MATERIALS 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记录数最多，有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10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篇；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接下来依次有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FSCE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（本刊）</a:t>
            </a:r>
            <a:r>
              <a:rPr kumimoji="1" lang="zh-CN" altLang="en-US" sz="1400" i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、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TUNNELLING AND UNDERGROUND SPACE TECHNOLOGY 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等出版物。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共有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82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种不同出版物。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7164B26-B635-4328-8E96-71BBA77CCE80}"/>
              </a:ext>
            </a:extLst>
          </p:cNvPr>
          <p:cNvSpPr/>
          <p:nvPr/>
        </p:nvSpPr>
        <p:spPr>
          <a:xfrm>
            <a:off x="843830" y="1554600"/>
            <a:ext cx="4629870" cy="346243"/>
          </a:xfrm>
          <a:prstGeom prst="rect">
            <a:avLst/>
          </a:prstGeom>
        </p:spPr>
        <p:txBody>
          <a:bodyPr wrap="square" lIns="68573" tIns="34287" rIns="68573" bIns="34287">
            <a:spAutoFit/>
          </a:bodyPr>
          <a:lstStyle/>
          <a:p>
            <a:pPr defTabSz="685800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108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篇施引文献中“来源出版物”分布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40774A0-94B8-407C-9074-B86DD13B8248}"/>
              </a:ext>
            </a:extLst>
          </p:cNvPr>
          <p:cNvGrpSpPr/>
          <p:nvPr/>
        </p:nvGrpSpPr>
        <p:grpSpPr>
          <a:xfrm>
            <a:off x="843830" y="662414"/>
            <a:ext cx="4203131" cy="442232"/>
            <a:chOff x="716110" y="187653"/>
            <a:chExt cx="4203131" cy="442232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0C9BE39-AD95-4710-B86E-F277EE0D6E86}"/>
                </a:ext>
              </a:extLst>
            </p:cNvPr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CN" sz="2400" b="1" dirty="0">
                  <a:latin typeface="微软雅黑"/>
                  <a:ea typeface="微软雅黑"/>
                  <a:cs typeface="+mn-ea"/>
                  <a:sym typeface="+mn-lt"/>
                </a:rPr>
                <a:t>2018</a:t>
              </a:r>
              <a:r>
                <a:rPr lang="zh-CN" altLang="en-US" sz="2400" b="1" dirty="0">
                  <a:latin typeface="微软雅黑"/>
                  <a:ea typeface="微软雅黑"/>
                  <a:cs typeface="+mn-ea"/>
                  <a:sym typeface="+mn-lt"/>
                </a:rPr>
                <a:t>年引文报告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7505B12-E197-4F14-93B0-B504B6816C01}"/>
                </a:ext>
              </a:extLst>
            </p:cNvPr>
            <p:cNvCxnSpPr/>
            <p:nvPr/>
          </p:nvCxnSpPr>
          <p:spPr>
            <a:xfrm>
              <a:off x="811962" y="629885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EFEF8264-D485-4806-B705-9D629D0D03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198304"/>
              </p:ext>
            </p:extLst>
          </p:nvPr>
        </p:nvGraphicFramePr>
        <p:xfrm>
          <a:off x="206432" y="1930553"/>
          <a:ext cx="8827722" cy="4745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172113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2A90DF21-30C6-4F59-8EF3-329767D626E0}"/>
              </a:ext>
            </a:extLst>
          </p:cNvPr>
          <p:cNvGrpSpPr/>
          <p:nvPr/>
        </p:nvGrpSpPr>
        <p:grpSpPr>
          <a:xfrm>
            <a:off x="4307696" y="3429248"/>
            <a:ext cx="3576620" cy="747814"/>
            <a:chOff x="4294870" y="2848154"/>
            <a:chExt cx="3576620" cy="74781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22E1660-A15A-4CA0-BBBC-40A4768F8BED}"/>
                </a:ext>
              </a:extLst>
            </p:cNvPr>
            <p:cNvSpPr txBox="1"/>
            <p:nvPr/>
          </p:nvSpPr>
          <p:spPr>
            <a:xfrm>
              <a:off x="4294870" y="2925223"/>
              <a:ext cx="35766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2019</a:t>
              </a:r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年引文报告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EAF653B-EB62-448F-ADF9-3F6B0AE37100}"/>
                </a:ext>
              </a:extLst>
            </p:cNvPr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AB7D221D-D3A7-496D-80D0-7B135F7820CE}"/>
                </a:ext>
              </a:extLst>
            </p:cNvPr>
            <p:cNvCxnSpPr/>
            <p:nvPr/>
          </p:nvCxnSpPr>
          <p:spPr>
            <a:xfrm>
              <a:off x="4615322" y="3595968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59AE93B-8FA5-40AD-B641-A44103702CC1}"/>
              </a:ext>
            </a:extLst>
          </p:cNvPr>
          <p:cNvGrpSpPr>
            <a:grpSpLocks noChangeAspect="1"/>
          </p:cNvGrpSpPr>
          <p:nvPr/>
        </p:nvGrpSpPr>
        <p:grpSpPr>
          <a:xfrm>
            <a:off x="4888117" y="2085375"/>
            <a:ext cx="2415766" cy="1199156"/>
            <a:chOff x="6515137" y="-1169675"/>
            <a:chExt cx="1558123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1" name="任意多边形 18">
              <a:extLst>
                <a:ext uri="{FF2B5EF4-FFF2-40B4-BE49-F238E27FC236}">
                  <a16:creationId xmlns:a16="http://schemas.microsoft.com/office/drawing/2014/main" id="{90981DAF-EB68-4074-8509-10C048068E1B}"/>
                </a:ext>
              </a:extLst>
            </p:cNvPr>
            <p:cNvSpPr/>
            <p:nvPr/>
          </p:nvSpPr>
          <p:spPr>
            <a:xfrm>
              <a:off x="6515137" y="-1169675"/>
              <a:ext cx="767828" cy="773433"/>
            </a:xfrm>
            <a:custGeom>
              <a:avLst/>
              <a:gdLst/>
              <a:ahLst/>
              <a:cxnLst/>
              <a:rect l="l" t="t" r="r" b="b"/>
              <a:pathLst>
                <a:path w="767828" h="773433">
                  <a:moveTo>
                    <a:pt x="383185" y="0"/>
                  </a:moveTo>
                  <a:cubicBezTo>
                    <a:pt x="499322" y="52"/>
                    <a:pt x="592033" y="46540"/>
                    <a:pt x="661316" y="139464"/>
                  </a:cubicBezTo>
                  <a:cubicBezTo>
                    <a:pt x="730598" y="232388"/>
                    <a:pt x="766102" y="371436"/>
                    <a:pt x="767828" y="556608"/>
                  </a:cubicBezTo>
                  <a:cubicBezTo>
                    <a:pt x="767397" y="603342"/>
                    <a:pt x="764854" y="647227"/>
                    <a:pt x="760200" y="688263"/>
                  </a:cubicBezTo>
                  <a:lnTo>
                    <a:pt x="745113" y="773433"/>
                  </a:lnTo>
                  <a:lnTo>
                    <a:pt x="506018" y="773433"/>
                  </a:lnTo>
                  <a:lnTo>
                    <a:pt x="512258" y="739730"/>
                  </a:lnTo>
                  <a:cubicBezTo>
                    <a:pt x="519316" y="691261"/>
                    <a:pt x="522956" y="630221"/>
                    <a:pt x="523179" y="556608"/>
                  </a:cubicBezTo>
                  <a:cubicBezTo>
                    <a:pt x="522882" y="459043"/>
                    <a:pt x="516509" y="384341"/>
                    <a:pt x="504060" y="332502"/>
                  </a:cubicBezTo>
                  <a:cubicBezTo>
                    <a:pt x="491610" y="280663"/>
                    <a:pt x="474867" y="245264"/>
                    <a:pt x="453830" y="226305"/>
                  </a:cubicBezTo>
                  <a:cubicBezTo>
                    <a:pt x="432793" y="207345"/>
                    <a:pt x="409245" y="198400"/>
                    <a:pt x="383185" y="199471"/>
                  </a:cubicBezTo>
                  <a:cubicBezTo>
                    <a:pt x="357143" y="198400"/>
                    <a:pt x="333720" y="207345"/>
                    <a:pt x="312917" y="226305"/>
                  </a:cubicBezTo>
                  <a:cubicBezTo>
                    <a:pt x="292114" y="245264"/>
                    <a:pt x="275605" y="280663"/>
                    <a:pt x="263390" y="332502"/>
                  </a:cubicBezTo>
                  <a:cubicBezTo>
                    <a:pt x="251174" y="384341"/>
                    <a:pt x="244927" y="459043"/>
                    <a:pt x="244648" y="556608"/>
                  </a:cubicBezTo>
                  <a:cubicBezTo>
                    <a:pt x="244857" y="630221"/>
                    <a:pt x="248424" y="691261"/>
                    <a:pt x="255347" y="739730"/>
                  </a:cubicBezTo>
                  <a:lnTo>
                    <a:pt x="261469" y="773433"/>
                  </a:lnTo>
                  <a:lnTo>
                    <a:pt x="22525" y="773433"/>
                  </a:lnTo>
                  <a:lnTo>
                    <a:pt x="7547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4" y="370162"/>
                    <a:pt x="36925" y="230750"/>
                    <a:pt x="105783" y="138372"/>
                  </a:cubicBezTo>
                  <a:cubicBezTo>
                    <a:pt x="174641" y="45994"/>
                    <a:pt x="267108" y="-130"/>
                    <a:pt x="3831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2" name="任意多边形 19">
              <a:extLst>
                <a:ext uri="{FF2B5EF4-FFF2-40B4-BE49-F238E27FC236}">
                  <a16:creationId xmlns:a16="http://schemas.microsoft.com/office/drawing/2014/main" id="{8E550220-B547-4E8F-B3B7-A1441DE85D49}"/>
                </a:ext>
              </a:extLst>
            </p:cNvPr>
            <p:cNvSpPr/>
            <p:nvPr/>
          </p:nvSpPr>
          <p:spPr>
            <a:xfrm>
              <a:off x="7336059" y="-1169675"/>
              <a:ext cx="737201" cy="773433"/>
            </a:xfrm>
            <a:custGeom>
              <a:avLst/>
              <a:gdLst/>
              <a:ahLst/>
              <a:cxnLst/>
              <a:rect l="l" t="t" r="r" b="b"/>
              <a:pathLst>
                <a:path w="737201" h="773433">
                  <a:moveTo>
                    <a:pt x="336642" y="0"/>
                  </a:moveTo>
                  <a:cubicBezTo>
                    <a:pt x="450271" y="330"/>
                    <a:pt x="540221" y="25878"/>
                    <a:pt x="606491" y="76642"/>
                  </a:cubicBezTo>
                  <a:cubicBezTo>
                    <a:pt x="672760" y="127406"/>
                    <a:pt x="706623" y="201405"/>
                    <a:pt x="708077" y="298638"/>
                  </a:cubicBezTo>
                  <a:cubicBezTo>
                    <a:pt x="708077" y="352900"/>
                    <a:pt x="693515" y="400406"/>
                    <a:pt x="664391" y="441156"/>
                  </a:cubicBezTo>
                  <a:cubicBezTo>
                    <a:pt x="635268" y="481906"/>
                    <a:pt x="591585" y="514079"/>
                    <a:pt x="533345" y="537676"/>
                  </a:cubicBezTo>
                  <a:lnTo>
                    <a:pt x="533345" y="544956"/>
                  </a:lnTo>
                  <a:cubicBezTo>
                    <a:pt x="594965" y="563120"/>
                    <a:pt x="645025" y="594135"/>
                    <a:pt x="683526" y="637999"/>
                  </a:cubicBezTo>
                  <a:cubicBezTo>
                    <a:pt x="702777" y="659931"/>
                    <a:pt x="717363" y="685126"/>
                    <a:pt x="727284" y="713584"/>
                  </a:cubicBezTo>
                  <a:lnTo>
                    <a:pt x="737201" y="773433"/>
                  </a:lnTo>
                  <a:lnTo>
                    <a:pt x="480437" y="773433"/>
                  </a:lnTo>
                  <a:lnTo>
                    <a:pt x="477651" y="747819"/>
                  </a:lnTo>
                  <a:cubicBezTo>
                    <a:pt x="474107" y="734478"/>
                    <a:pt x="468593" y="722272"/>
                    <a:pt x="461108" y="711200"/>
                  </a:cubicBezTo>
                  <a:cubicBezTo>
                    <a:pt x="446139" y="689055"/>
                    <a:pt x="418540" y="672096"/>
                    <a:pt x="378310" y="660322"/>
                  </a:cubicBezTo>
                  <a:cubicBezTo>
                    <a:pt x="338081" y="648547"/>
                    <a:pt x="280472" y="642606"/>
                    <a:pt x="205482" y="642498"/>
                  </a:cubicBezTo>
                  <a:lnTo>
                    <a:pt x="205482" y="460515"/>
                  </a:lnTo>
                  <a:cubicBezTo>
                    <a:pt x="296596" y="459937"/>
                    <a:pt x="360293" y="446873"/>
                    <a:pt x="396574" y="421321"/>
                  </a:cubicBezTo>
                  <a:cubicBezTo>
                    <a:pt x="432855" y="395770"/>
                    <a:pt x="450283" y="361195"/>
                    <a:pt x="448856" y="317596"/>
                  </a:cubicBezTo>
                  <a:cubicBezTo>
                    <a:pt x="448704" y="280257"/>
                    <a:pt x="438078" y="251758"/>
                    <a:pt x="416977" y="232100"/>
                  </a:cubicBezTo>
                  <a:cubicBezTo>
                    <a:pt x="395876" y="212443"/>
                    <a:pt x="365211" y="202538"/>
                    <a:pt x="324983" y="202386"/>
                  </a:cubicBezTo>
                  <a:cubicBezTo>
                    <a:pt x="289127" y="202599"/>
                    <a:pt x="255912" y="210559"/>
                    <a:pt x="225338" y="226267"/>
                  </a:cubicBezTo>
                  <a:cubicBezTo>
                    <a:pt x="194765" y="241975"/>
                    <a:pt x="163372" y="264154"/>
                    <a:pt x="131159" y="292805"/>
                  </a:cubicBezTo>
                  <a:lnTo>
                    <a:pt x="0" y="133953"/>
                  </a:lnTo>
                  <a:cubicBezTo>
                    <a:pt x="50004" y="91426"/>
                    <a:pt x="102650" y="58544"/>
                    <a:pt x="157937" y="35308"/>
                  </a:cubicBezTo>
                  <a:cubicBezTo>
                    <a:pt x="213224" y="12073"/>
                    <a:pt x="272793" y="303"/>
                    <a:pt x="3366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605355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43830" y="662414"/>
            <a:ext cx="4914033" cy="442232"/>
            <a:chOff x="716110" y="187653"/>
            <a:chExt cx="4203131" cy="442232"/>
          </a:xfrm>
        </p:grpSpPr>
        <p:sp>
          <p:nvSpPr>
            <p:cNvPr id="3" name="文本框 2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CN" sz="2400" b="1" dirty="0">
                  <a:latin typeface="微软雅黑"/>
                  <a:ea typeface="微软雅黑"/>
                  <a:cs typeface="+mn-ea"/>
                  <a:sym typeface="+mn-lt"/>
                </a:rPr>
                <a:t>2019</a:t>
              </a:r>
              <a:r>
                <a:rPr lang="zh-CN" altLang="en-US" sz="2400" b="1" dirty="0">
                  <a:latin typeface="微软雅黑"/>
                  <a:ea typeface="微软雅黑"/>
                  <a:cs typeface="+mn-ea"/>
                  <a:sym typeface="+mn-lt"/>
                </a:rPr>
                <a:t>年引文报告（截至</a:t>
              </a:r>
              <a:r>
                <a:rPr lang="en-US" altLang="zh-CN" sz="2400" b="1" dirty="0">
                  <a:latin typeface="微软雅黑"/>
                  <a:ea typeface="微软雅黑"/>
                  <a:cs typeface="+mn-ea"/>
                  <a:sym typeface="+mn-lt"/>
                </a:rPr>
                <a:t>12</a:t>
              </a:r>
              <a:r>
                <a:rPr lang="zh-CN" altLang="en-US" sz="2400" b="1" dirty="0">
                  <a:latin typeface="微软雅黑"/>
                  <a:ea typeface="微软雅黑"/>
                  <a:cs typeface="+mn-ea"/>
                  <a:sym typeface="+mn-lt"/>
                </a:rPr>
                <a:t>月</a:t>
              </a:r>
              <a:r>
                <a:rPr lang="en-US" altLang="zh-CN" sz="2400" b="1" dirty="0">
                  <a:latin typeface="微软雅黑"/>
                  <a:ea typeface="微软雅黑"/>
                  <a:cs typeface="+mn-ea"/>
                  <a:sym typeface="+mn-lt"/>
                </a:rPr>
                <a:t>17</a:t>
              </a:r>
              <a:r>
                <a:rPr lang="zh-CN" altLang="en-US" sz="2400" b="1" dirty="0">
                  <a:latin typeface="微软雅黑"/>
                  <a:ea typeface="微软雅黑"/>
                  <a:cs typeface="+mn-ea"/>
                  <a:sym typeface="+mn-lt"/>
                </a:rPr>
                <a:t>日）</a:t>
              </a: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811962" y="629885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9" name="组合 8"/>
          <p:cNvGrpSpPr/>
          <p:nvPr/>
        </p:nvGrpSpPr>
        <p:grpSpPr>
          <a:xfrm>
            <a:off x="1421314" y="1802793"/>
            <a:ext cx="940842" cy="940842"/>
            <a:chOff x="2361414" y="1854736"/>
            <a:chExt cx="1603375" cy="1603375"/>
          </a:xfrm>
          <a:solidFill>
            <a:srgbClr val="1B4367"/>
          </a:solidFill>
        </p:grpSpPr>
        <p:sp>
          <p:nvSpPr>
            <p:cNvPr id="10" name="Rectangle 3"/>
            <p:cNvSpPr/>
            <p:nvPr/>
          </p:nvSpPr>
          <p:spPr>
            <a:xfrm>
              <a:off x="2361414" y="1854736"/>
              <a:ext cx="1603375" cy="1603375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Freeform 220"/>
            <p:cNvSpPr/>
            <p:nvPr/>
          </p:nvSpPr>
          <p:spPr>
            <a:xfrm>
              <a:off x="2770383" y="2305455"/>
              <a:ext cx="796514" cy="594622"/>
            </a:xfrm>
            <a:custGeom>
              <a:avLst/>
              <a:gdLst/>
              <a:ahLst/>
              <a:cxnLst>
                <a:cxn ang="0">
                  <a:pos x="384421" y="282893"/>
                </a:cxn>
                <a:cxn ang="0">
                  <a:pos x="384421" y="0"/>
                </a:cxn>
                <a:cxn ang="0">
                  <a:pos x="299800" y="0"/>
                </a:cxn>
                <a:cxn ang="0">
                  <a:pos x="299800" y="282893"/>
                </a:cxn>
                <a:cxn ang="0">
                  <a:pos x="251445" y="282893"/>
                </a:cxn>
                <a:cxn ang="0">
                  <a:pos x="251445" y="174088"/>
                </a:cxn>
                <a:cxn ang="0">
                  <a:pos x="166824" y="174088"/>
                </a:cxn>
                <a:cxn ang="0">
                  <a:pos x="166824" y="282893"/>
                </a:cxn>
                <a:cxn ang="0">
                  <a:pos x="120887" y="282893"/>
                </a:cxn>
                <a:cxn ang="0">
                  <a:pos x="120887" y="77372"/>
                </a:cxn>
                <a:cxn ang="0">
                  <a:pos x="36266" y="77372"/>
                </a:cxn>
                <a:cxn ang="0">
                  <a:pos x="36266" y="282893"/>
                </a:cxn>
                <a:cxn ang="0">
                  <a:pos x="0" y="282893"/>
                </a:cxn>
                <a:cxn ang="0">
                  <a:pos x="0" y="314325"/>
                </a:cxn>
                <a:cxn ang="0">
                  <a:pos x="420687" y="314325"/>
                </a:cxn>
                <a:cxn ang="0">
                  <a:pos x="420687" y="282893"/>
                </a:cxn>
                <a:cxn ang="0">
                  <a:pos x="384421" y="282893"/>
                </a:cxn>
              </a:cxnLst>
              <a:rect l="0" t="0" r="0" b="0"/>
              <a:pathLst>
                <a:path w="174" h="130">
                  <a:moveTo>
                    <a:pt x="159" y="117"/>
                  </a:moveTo>
                  <a:lnTo>
                    <a:pt x="159" y="0"/>
                  </a:lnTo>
                  <a:lnTo>
                    <a:pt x="124" y="0"/>
                  </a:lnTo>
                  <a:lnTo>
                    <a:pt x="124" y="117"/>
                  </a:lnTo>
                  <a:lnTo>
                    <a:pt x="104" y="117"/>
                  </a:lnTo>
                  <a:lnTo>
                    <a:pt x="104" y="72"/>
                  </a:lnTo>
                  <a:lnTo>
                    <a:pt x="69" y="72"/>
                  </a:lnTo>
                  <a:lnTo>
                    <a:pt x="69" y="117"/>
                  </a:lnTo>
                  <a:lnTo>
                    <a:pt x="50" y="117"/>
                  </a:lnTo>
                  <a:lnTo>
                    <a:pt x="50" y="32"/>
                  </a:lnTo>
                  <a:lnTo>
                    <a:pt x="15" y="32"/>
                  </a:lnTo>
                  <a:lnTo>
                    <a:pt x="15" y="117"/>
                  </a:lnTo>
                  <a:lnTo>
                    <a:pt x="0" y="117"/>
                  </a:lnTo>
                  <a:lnTo>
                    <a:pt x="0" y="130"/>
                  </a:lnTo>
                  <a:lnTo>
                    <a:pt x="174" y="130"/>
                  </a:lnTo>
                  <a:lnTo>
                    <a:pt x="174" y="117"/>
                  </a:lnTo>
                  <a:lnTo>
                    <a:pt x="159" y="117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</a:ln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21295" y="1664405"/>
            <a:ext cx="2144311" cy="1190169"/>
            <a:chOff x="3455288" y="2230016"/>
            <a:chExt cx="2445472" cy="1190169"/>
          </a:xfrm>
        </p:grpSpPr>
        <p:sp>
          <p:nvSpPr>
            <p:cNvPr id="16" name="TextBox 13"/>
            <p:cNvSpPr txBox="1"/>
            <p:nvPr/>
          </p:nvSpPr>
          <p:spPr>
            <a:xfrm>
              <a:off x="3455288" y="2230016"/>
              <a:ext cx="1534345" cy="49244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/>
            <a:p>
              <a:pPr defTabSz="683419">
                <a:spcBef>
                  <a:spcPct val="20000"/>
                </a:spcBef>
              </a:pP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2017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、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2018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出版物总数</a:t>
              </a:r>
            </a:p>
          </p:txBody>
        </p:sp>
        <p:sp>
          <p:nvSpPr>
            <p:cNvPr id="17" name="TextBox 13"/>
            <p:cNvSpPr txBox="1"/>
            <p:nvPr/>
          </p:nvSpPr>
          <p:spPr>
            <a:xfrm>
              <a:off x="3471261" y="2744102"/>
              <a:ext cx="2429499" cy="67608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kumimoji="1" lang="en-US" altLang="zh-CN" sz="40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rPr>
                <a:t>100</a:t>
              </a:r>
              <a:endPara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19" name="Rectangle 6"/>
          <p:cNvSpPr/>
          <p:nvPr/>
        </p:nvSpPr>
        <p:spPr>
          <a:xfrm>
            <a:off x="4020841" y="1811263"/>
            <a:ext cx="939725" cy="940842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042404" y="1710738"/>
            <a:ext cx="1594006" cy="1143836"/>
            <a:chOff x="7827987" y="2230016"/>
            <a:chExt cx="2443570" cy="1143836"/>
          </a:xfrm>
        </p:grpSpPr>
        <p:sp>
          <p:nvSpPr>
            <p:cNvPr id="22" name="TextBox 13"/>
            <p:cNvSpPr txBox="1"/>
            <p:nvPr/>
          </p:nvSpPr>
          <p:spPr>
            <a:xfrm>
              <a:off x="7827987" y="2230016"/>
              <a:ext cx="1936334" cy="24622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/>
            <a:p>
              <a:pPr defTabSz="683419">
                <a:spcBef>
                  <a:spcPct val="20000"/>
                </a:spcBef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所有被引频次</a:t>
              </a:r>
            </a:p>
          </p:txBody>
        </p:sp>
        <p:sp>
          <p:nvSpPr>
            <p:cNvPr id="23" name="TextBox 13"/>
            <p:cNvSpPr txBox="1"/>
            <p:nvPr/>
          </p:nvSpPr>
          <p:spPr>
            <a:xfrm>
              <a:off x="7842058" y="2697769"/>
              <a:ext cx="2429499" cy="67608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spcBef>
                  <a:spcPct val="0"/>
                </a:spcBef>
                <a:defRPr kumimoji="1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defRPr>
              </a:lvl1pPr>
            </a:lstStyle>
            <a:p>
              <a:r>
                <a:rPr lang="en-US" altLang="zh-CN" sz="4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204</a:t>
              </a:r>
            </a:p>
          </p:txBody>
        </p:sp>
      </p:grpSp>
      <p:sp>
        <p:nvSpPr>
          <p:cNvPr id="31" name="Rectangle 3">
            <a:extLst>
              <a:ext uri="{FF2B5EF4-FFF2-40B4-BE49-F238E27FC236}">
                <a16:creationId xmlns:a16="http://schemas.microsoft.com/office/drawing/2014/main" id="{28346AC8-E843-439E-A201-433AABCB378E}"/>
              </a:ext>
            </a:extLst>
          </p:cNvPr>
          <p:cNvSpPr/>
          <p:nvPr/>
        </p:nvSpPr>
        <p:spPr>
          <a:xfrm>
            <a:off x="6516958" y="1802793"/>
            <a:ext cx="940842" cy="940842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9BCB4EF-DAB4-47B8-836A-D977C199356F}"/>
              </a:ext>
            </a:extLst>
          </p:cNvPr>
          <p:cNvGrpSpPr/>
          <p:nvPr/>
        </p:nvGrpSpPr>
        <p:grpSpPr>
          <a:xfrm>
            <a:off x="10034376" y="1722987"/>
            <a:ext cx="1520655" cy="1135977"/>
            <a:chOff x="3434377" y="2045196"/>
            <a:chExt cx="2450409" cy="1135977"/>
          </a:xfrm>
        </p:grpSpPr>
        <p:sp>
          <p:nvSpPr>
            <p:cNvPr id="34" name="TextBox 13">
              <a:extLst>
                <a:ext uri="{FF2B5EF4-FFF2-40B4-BE49-F238E27FC236}">
                  <a16:creationId xmlns:a16="http://schemas.microsoft.com/office/drawing/2014/main" id="{D9646CF8-70AB-4C2D-AF75-8CD807EE1993}"/>
                </a:ext>
              </a:extLst>
            </p:cNvPr>
            <p:cNvSpPr txBox="1"/>
            <p:nvPr/>
          </p:nvSpPr>
          <p:spPr>
            <a:xfrm>
              <a:off x="3434377" y="2045196"/>
              <a:ext cx="1675994" cy="49244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/>
            <a:p>
              <a:pPr defTabSz="683419">
                <a:spcBef>
                  <a:spcPct val="20000"/>
                </a:spcBef>
              </a:pP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2019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年的影响因子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IF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5" name="TextBox 13">
              <a:extLst>
                <a:ext uri="{FF2B5EF4-FFF2-40B4-BE49-F238E27FC236}">
                  <a16:creationId xmlns:a16="http://schemas.microsoft.com/office/drawing/2014/main" id="{01C88F7D-95DB-416A-8299-A9C64CC8EC11}"/>
                </a:ext>
              </a:extLst>
            </p:cNvPr>
            <p:cNvSpPr txBox="1"/>
            <p:nvPr/>
          </p:nvSpPr>
          <p:spPr>
            <a:xfrm>
              <a:off x="3455287" y="2505090"/>
              <a:ext cx="2429499" cy="67608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kumimoji="1" lang="en-US" altLang="zh-CN" sz="40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rPr>
                <a:t>1.36</a:t>
              </a:r>
              <a:endPara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009E6C20-6711-4A66-926A-134D87611FB4}"/>
              </a:ext>
            </a:extLst>
          </p:cNvPr>
          <p:cNvGrpSpPr/>
          <p:nvPr/>
        </p:nvGrpSpPr>
        <p:grpSpPr>
          <a:xfrm>
            <a:off x="8874957" y="1802793"/>
            <a:ext cx="939725" cy="940842"/>
            <a:chOff x="4856202" y="1222146"/>
            <a:chExt cx="1201103" cy="1202531"/>
          </a:xfrm>
          <a:solidFill>
            <a:srgbClr val="1B4367"/>
          </a:solidFill>
        </p:grpSpPr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17865862-0F94-4F33-88D5-600C41657718}"/>
                </a:ext>
              </a:extLst>
            </p:cNvPr>
            <p:cNvSpPr/>
            <p:nvPr/>
          </p:nvSpPr>
          <p:spPr>
            <a:xfrm>
              <a:off x="4856202" y="1222146"/>
              <a:ext cx="1201103" cy="1202531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8" name="KSO_Shape">
              <a:extLst>
                <a:ext uri="{FF2B5EF4-FFF2-40B4-BE49-F238E27FC236}">
                  <a16:creationId xmlns:a16="http://schemas.microsoft.com/office/drawing/2014/main" id="{639CC20F-D49B-4274-A7FD-295C0C2D6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5038" y="1500840"/>
              <a:ext cx="363431" cy="645143"/>
            </a:xfrm>
            <a:custGeom>
              <a:avLst/>
              <a:gdLst>
                <a:gd name="T0" fmla="*/ 2147483646 w 3056"/>
                <a:gd name="T1" fmla="*/ 2147483646 h 5429"/>
                <a:gd name="T2" fmla="*/ 2147483646 w 3056"/>
                <a:gd name="T3" fmla="*/ 2147483646 h 5429"/>
                <a:gd name="T4" fmla="*/ 2147483646 w 3056"/>
                <a:gd name="T5" fmla="*/ 388832290 h 5429"/>
                <a:gd name="T6" fmla="*/ 2147483646 w 3056"/>
                <a:gd name="T7" fmla="*/ 345615213 h 5429"/>
                <a:gd name="T8" fmla="*/ 2147483646 w 3056"/>
                <a:gd name="T9" fmla="*/ 2147483646 h 5429"/>
                <a:gd name="T10" fmla="*/ 2147483646 w 3056"/>
                <a:gd name="T11" fmla="*/ 2147483646 h 5429"/>
                <a:gd name="T12" fmla="*/ 2147483646 w 3056"/>
                <a:gd name="T13" fmla="*/ 2147483646 h 5429"/>
                <a:gd name="T14" fmla="*/ 2147483646 w 3056"/>
                <a:gd name="T15" fmla="*/ 2147483646 h 5429"/>
                <a:gd name="T16" fmla="*/ 2147483646 w 3056"/>
                <a:gd name="T17" fmla="*/ 2147483646 h 5429"/>
                <a:gd name="T18" fmla="*/ 2147483646 w 3056"/>
                <a:gd name="T19" fmla="*/ 2147483646 h 5429"/>
                <a:gd name="T20" fmla="*/ 475747481 w 3056"/>
                <a:gd name="T21" fmla="*/ 2147483646 h 5429"/>
                <a:gd name="T22" fmla="*/ 432463999 w 3056"/>
                <a:gd name="T23" fmla="*/ 2147483646 h 5429"/>
                <a:gd name="T24" fmla="*/ 2147483646 w 3056"/>
                <a:gd name="T25" fmla="*/ 2147483646 h 5429"/>
                <a:gd name="T26" fmla="*/ 2147483646 w 3056"/>
                <a:gd name="T27" fmla="*/ 2147483646 h 5429"/>
                <a:gd name="T28" fmla="*/ 2147483646 w 3056"/>
                <a:gd name="T29" fmla="*/ 2147483646 h 5429"/>
                <a:gd name="T30" fmla="*/ 2147483646 w 3056"/>
                <a:gd name="T31" fmla="*/ 2147483646 h 5429"/>
                <a:gd name="T32" fmla="*/ 2147483646 w 3056"/>
                <a:gd name="T33" fmla="*/ 2147483646 h 5429"/>
                <a:gd name="T34" fmla="*/ 2147483646 w 3056"/>
                <a:gd name="T35" fmla="*/ 2147483646 h 5429"/>
                <a:gd name="T36" fmla="*/ 2147483646 w 3056"/>
                <a:gd name="T37" fmla="*/ 2147483646 h 5429"/>
                <a:gd name="T38" fmla="*/ 2147483646 w 3056"/>
                <a:gd name="T39" fmla="*/ 2147483646 h 5429"/>
                <a:gd name="T40" fmla="*/ 2147483646 w 3056"/>
                <a:gd name="T41" fmla="*/ 2147483646 h 5429"/>
                <a:gd name="T42" fmla="*/ 2147483646 w 3056"/>
                <a:gd name="T43" fmla="*/ 2147483646 h 5429"/>
                <a:gd name="T44" fmla="*/ 2147483646 w 3056"/>
                <a:gd name="T45" fmla="*/ 2147483646 h 5429"/>
                <a:gd name="T46" fmla="*/ 2147483646 w 3056"/>
                <a:gd name="T47" fmla="*/ 2147483646 h 5429"/>
                <a:gd name="T48" fmla="*/ 2147483646 w 3056"/>
                <a:gd name="T49" fmla="*/ 2147483646 h 5429"/>
                <a:gd name="T50" fmla="*/ 2147483646 w 3056"/>
                <a:gd name="T51" fmla="*/ 2147483646 h 5429"/>
                <a:gd name="T52" fmla="*/ 2147483646 w 3056"/>
                <a:gd name="T53" fmla="*/ 2147483646 h 5429"/>
                <a:gd name="T54" fmla="*/ 2147483646 w 3056"/>
                <a:gd name="T55" fmla="*/ 2147483646 h 5429"/>
                <a:gd name="T56" fmla="*/ 2147483646 w 3056"/>
                <a:gd name="T57" fmla="*/ 2147483646 h 5429"/>
                <a:gd name="T58" fmla="*/ 2147483646 w 3056"/>
                <a:gd name="T59" fmla="*/ 2147483646 h 5429"/>
                <a:gd name="T60" fmla="*/ 2147483646 w 3056"/>
                <a:gd name="T61" fmla="*/ 2147483646 h 5429"/>
                <a:gd name="T62" fmla="*/ 2147483646 w 3056"/>
                <a:gd name="T63" fmla="*/ 2147483646 h 5429"/>
                <a:gd name="T64" fmla="*/ 2147483646 w 3056"/>
                <a:gd name="T65" fmla="*/ 2147483646 h 5429"/>
                <a:gd name="T66" fmla="*/ 2147483646 w 3056"/>
                <a:gd name="T67" fmla="*/ 2147483646 h 5429"/>
                <a:gd name="T68" fmla="*/ 2147483646 w 3056"/>
                <a:gd name="T69" fmla="*/ 2147483646 h 5429"/>
                <a:gd name="T70" fmla="*/ 2147483646 w 3056"/>
                <a:gd name="T71" fmla="*/ 2147483646 h 5429"/>
                <a:gd name="T72" fmla="*/ 2147483646 w 3056"/>
                <a:gd name="T73" fmla="*/ 2147483646 h 5429"/>
                <a:gd name="T74" fmla="*/ 2147483646 w 3056"/>
                <a:gd name="T75" fmla="*/ 2147483646 h 5429"/>
                <a:gd name="T76" fmla="*/ 2147483646 w 3056"/>
                <a:gd name="T77" fmla="*/ 2147483646 h 5429"/>
                <a:gd name="T78" fmla="*/ 2147483646 w 3056"/>
                <a:gd name="T79" fmla="*/ 2147483646 h 5429"/>
                <a:gd name="T80" fmla="*/ 2147483646 w 3056"/>
                <a:gd name="T81" fmla="*/ 2147483646 h 5429"/>
                <a:gd name="T82" fmla="*/ 2147483646 w 3056"/>
                <a:gd name="T83" fmla="*/ 2147483646 h 5429"/>
                <a:gd name="T84" fmla="*/ 2147483646 w 3056"/>
                <a:gd name="T85" fmla="*/ 2147483646 h 5429"/>
                <a:gd name="T86" fmla="*/ 2147483646 w 3056"/>
                <a:gd name="T87" fmla="*/ 2147483646 h 5429"/>
                <a:gd name="T88" fmla="*/ 2147483646 w 3056"/>
                <a:gd name="T89" fmla="*/ 2147483646 h 5429"/>
                <a:gd name="T90" fmla="*/ 2147483646 w 3056"/>
                <a:gd name="T91" fmla="*/ 2147483646 h 5429"/>
                <a:gd name="T92" fmla="*/ 2147483646 w 3056"/>
                <a:gd name="T93" fmla="*/ 2147483646 h 5429"/>
                <a:gd name="T94" fmla="*/ 2147483646 w 3056"/>
                <a:gd name="T95" fmla="*/ 2147483646 h 5429"/>
                <a:gd name="T96" fmla="*/ 2147483646 w 3056"/>
                <a:gd name="T97" fmla="*/ 2147483646 h 5429"/>
                <a:gd name="T98" fmla="*/ 2147483646 w 3056"/>
                <a:gd name="T99" fmla="*/ 2147483646 h 5429"/>
                <a:gd name="T100" fmla="*/ 2147483646 w 3056"/>
                <a:gd name="T101" fmla="*/ 2147483646 h 5429"/>
                <a:gd name="T102" fmla="*/ 2147483646 w 3056"/>
                <a:gd name="T103" fmla="*/ 2147483646 h 5429"/>
                <a:gd name="T104" fmla="*/ 2147483646 w 3056"/>
                <a:gd name="T105" fmla="*/ 2147483646 h 5429"/>
                <a:gd name="T106" fmla="*/ 2147483646 w 3056"/>
                <a:gd name="T107" fmla="*/ 2147483646 h 5429"/>
                <a:gd name="T108" fmla="*/ 2147483646 w 3056"/>
                <a:gd name="T109" fmla="*/ 2147483646 h 5429"/>
                <a:gd name="T110" fmla="*/ 2147483646 w 3056"/>
                <a:gd name="T111" fmla="*/ 2147483646 h 5429"/>
                <a:gd name="T112" fmla="*/ 2147483646 w 3056"/>
                <a:gd name="T113" fmla="*/ 2147483646 h 5429"/>
                <a:gd name="T114" fmla="*/ 2147483646 w 3056"/>
                <a:gd name="T115" fmla="*/ 2147483646 h 5429"/>
                <a:gd name="T116" fmla="*/ 2147483646 w 3056"/>
                <a:gd name="T117" fmla="*/ 2147483646 h 5429"/>
                <a:gd name="T118" fmla="*/ 2147483646 w 3056"/>
                <a:gd name="T119" fmla="*/ 2147483646 h 5429"/>
                <a:gd name="T120" fmla="*/ 2147483646 w 3056"/>
                <a:gd name="T121" fmla="*/ 2147483646 h 542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056" h="5429">
                  <a:moveTo>
                    <a:pt x="2609" y="448"/>
                  </a:moveTo>
                  <a:lnTo>
                    <a:pt x="2609" y="448"/>
                  </a:lnTo>
                  <a:lnTo>
                    <a:pt x="2575" y="415"/>
                  </a:lnTo>
                  <a:lnTo>
                    <a:pt x="2538" y="383"/>
                  </a:lnTo>
                  <a:lnTo>
                    <a:pt x="2503" y="352"/>
                  </a:lnTo>
                  <a:lnTo>
                    <a:pt x="2465" y="322"/>
                  </a:lnTo>
                  <a:lnTo>
                    <a:pt x="2426" y="293"/>
                  </a:lnTo>
                  <a:lnTo>
                    <a:pt x="2388" y="265"/>
                  </a:lnTo>
                  <a:lnTo>
                    <a:pt x="2348" y="239"/>
                  </a:lnTo>
                  <a:lnTo>
                    <a:pt x="2307" y="213"/>
                  </a:lnTo>
                  <a:lnTo>
                    <a:pt x="2266" y="190"/>
                  </a:lnTo>
                  <a:lnTo>
                    <a:pt x="2224" y="168"/>
                  </a:lnTo>
                  <a:lnTo>
                    <a:pt x="2182" y="146"/>
                  </a:lnTo>
                  <a:lnTo>
                    <a:pt x="2138" y="127"/>
                  </a:lnTo>
                  <a:lnTo>
                    <a:pt x="2095" y="108"/>
                  </a:lnTo>
                  <a:lnTo>
                    <a:pt x="2049" y="91"/>
                  </a:lnTo>
                  <a:lnTo>
                    <a:pt x="2005" y="75"/>
                  </a:lnTo>
                  <a:lnTo>
                    <a:pt x="1960" y="61"/>
                  </a:lnTo>
                  <a:lnTo>
                    <a:pt x="1907" y="46"/>
                  </a:lnTo>
                  <a:lnTo>
                    <a:pt x="1853" y="34"/>
                  </a:lnTo>
                  <a:lnTo>
                    <a:pt x="1800" y="24"/>
                  </a:lnTo>
                  <a:lnTo>
                    <a:pt x="1746" y="15"/>
                  </a:lnTo>
                  <a:lnTo>
                    <a:pt x="1692" y="9"/>
                  </a:lnTo>
                  <a:lnTo>
                    <a:pt x="1638" y="3"/>
                  </a:lnTo>
                  <a:lnTo>
                    <a:pt x="1582" y="1"/>
                  </a:lnTo>
                  <a:lnTo>
                    <a:pt x="1527" y="0"/>
                  </a:lnTo>
                  <a:lnTo>
                    <a:pt x="1490" y="0"/>
                  </a:lnTo>
                  <a:lnTo>
                    <a:pt x="1451" y="2"/>
                  </a:lnTo>
                  <a:lnTo>
                    <a:pt x="1413" y="4"/>
                  </a:lnTo>
                  <a:lnTo>
                    <a:pt x="1376" y="8"/>
                  </a:lnTo>
                  <a:lnTo>
                    <a:pt x="1338" y="11"/>
                  </a:lnTo>
                  <a:lnTo>
                    <a:pt x="1302" y="17"/>
                  </a:lnTo>
                  <a:lnTo>
                    <a:pt x="1264" y="22"/>
                  </a:lnTo>
                  <a:lnTo>
                    <a:pt x="1227" y="29"/>
                  </a:lnTo>
                  <a:lnTo>
                    <a:pt x="1191" y="36"/>
                  </a:lnTo>
                  <a:lnTo>
                    <a:pt x="1154" y="45"/>
                  </a:lnTo>
                  <a:lnTo>
                    <a:pt x="1118" y="55"/>
                  </a:lnTo>
                  <a:lnTo>
                    <a:pt x="1083" y="65"/>
                  </a:lnTo>
                  <a:lnTo>
                    <a:pt x="1047" y="76"/>
                  </a:lnTo>
                  <a:lnTo>
                    <a:pt x="1012" y="88"/>
                  </a:lnTo>
                  <a:lnTo>
                    <a:pt x="977" y="102"/>
                  </a:lnTo>
                  <a:lnTo>
                    <a:pt x="942" y="115"/>
                  </a:lnTo>
                  <a:lnTo>
                    <a:pt x="909" y="130"/>
                  </a:lnTo>
                  <a:lnTo>
                    <a:pt x="875" y="146"/>
                  </a:lnTo>
                  <a:lnTo>
                    <a:pt x="841" y="161"/>
                  </a:lnTo>
                  <a:lnTo>
                    <a:pt x="808" y="179"/>
                  </a:lnTo>
                  <a:lnTo>
                    <a:pt x="775" y="197"/>
                  </a:lnTo>
                  <a:lnTo>
                    <a:pt x="743" y="216"/>
                  </a:lnTo>
                  <a:lnTo>
                    <a:pt x="712" y="235"/>
                  </a:lnTo>
                  <a:lnTo>
                    <a:pt x="680" y="255"/>
                  </a:lnTo>
                  <a:lnTo>
                    <a:pt x="649" y="277"/>
                  </a:lnTo>
                  <a:lnTo>
                    <a:pt x="619" y="300"/>
                  </a:lnTo>
                  <a:lnTo>
                    <a:pt x="589" y="322"/>
                  </a:lnTo>
                  <a:lnTo>
                    <a:pt x="559" y="345"/>
                  </a:lnTo>
                  <a:lnTo>
                    <a:pt x="531" y="370"/>
                  </a:lnTo>
                  <a:lnTo>
                    <a:pt x="502" y="395"/>
                  </a:lnTo>
                  <a:lnTo>
                    <a:pt x="474" y="421"/>
                  </a:lnTo>
                  <a:lnTo>
                    <a:pt x="447" y="448"/>
                  </a:lnTo>
                  <a:lnTo>
                    <a:pt x="420" y="475"/>
                  </a:lnTo>
                  <a:lnTo>
                    <a:pt x="395" y="503"/>
                  </a:lnTo>
                  <a:lnTo>
                    <a:pt x="369" y="531"/>
                  </a:lnTo>
                  <a:lnTo>
                    <a:pt x="345" y="561"/>
                  </a:lnTo>
                  <a:lnTo>
                    <a:pt x="322" y="589"/>
                  </a:lnTo>
                  <a:lnTo>
                    <a:pt x="298" y="619"/>
                  </a:lnTo>
                  <a:lnTo>
                    <a:pt x="276" y="650"/>
                  </a:lnTo>
                  <a:lnTo>
                    <a:pt x="255" y="681"/>
                  </a:lnTo>
                  <a:lnTo>
                    <a:pt x="235" y="712"/>
                  </a:lnTo>
                  <a:lnTo>
                    <a:pt x="215" y="744"/>
                  </a:lnTo>
                  <a:lnTo>
                    <a:pt x="197" y="776"/>
                  </a:lnTo>
                  <a:lnTo>
                    <a:pt x="179" y="808"/>
                  </a:lnTo>
                  <a:lnTo>
                    <a:pt x="161" y="841"/>
                  </a:lnTo>
                  <a:lnTo>
                    <a:pt x="145" y="875"/>
                  </a:lnTo>
                  <a:lnTo>
                    <a:pt x="129" y="909"/>
                  </a:lnTo>
                  <a:lnTo>
                    <a:pt x="115" y="943"/>
                  </a:lnTo>
                  <a:lnTo>
                    <a:pt x="101" y="977"/>
                  </a:lnTo>
                  <a:lnTo>
                    <a:pt x="88" y="1012"/>
                  </a:lnTo>
                  <a:lnTo>
                    <a:pt x="76" y="1047"/>
                  </a:lnTo>
                  <a:lnTo>
                    <a:pt x="65" y="1082"/>
                  </a:lnTo>
                  <a:lnTo>
                    <a:pt x="55" y="1118"/>
                  </a:lnTo>
                  <a:lnTo>
                    <a:pt x="45" y="1154"/>
                  </a:lnTo>
                  <a:lnTo>
                    <a:pt x="36" y="1191"/>
                  </a:lnTo>
                  <a:lnTo>
                    <a:pt x="28" y="1227"/>
                  </a:lnTo>
                  <a:lnTo>
                    <a:pt x="22" y="1264"/>
                  </a:lnTo>
                  <a:lnTo>
                    <a:pt x="16" y="1301"/>
                  </a:lnTo>
                  <a:lnTo>
                    <a:pt x="11" y="1338"/>
                  </a:lnTo>
                  <a:lnTo>
                    <a:pt x="7" y="1376"/>
                  </a:lnTo>
                  <a:lnTo>
                    <a:pt x="4" y="1413"/>
                  </a:lnTo>
                  <a:lnTo>
                    <a:pt x="2" y="1452"/>
                  </a:lnTo>
                  <a:lnTo>
                    <a:pt x="0" y="1489"/>
                  </a:lnTo>
                  <a:lnTo>
                    <a:pt x="0" y="1527"/>
                  </a:lnTo>
                  <a:lnTo>
                    <a:pt x="6" y="1667"/>
                  </a:lnTo>
                  <a:lnTo>
                    <a:pt x="10" y="1707"/>
                  </a:lnTo>
                  <a:lnTo>
                    <a:pt x="15" y="1746"/>
                  </a:lnTo>
                  <a:lnTo>
                    <a:pt x="22" y="1785"/>
                  </a:lnTo>
                  <a:lnTo>
                    <a:pt x="28" y="1823"/>
                  </a:lnTo>
                  <a:lnTo>
                    <a:pt x="36" y="1862"/>
                  </a:lnTo>
                  <a:lnTo>
                    <a:pt x="45" y="1900"/>
                  </a:lnTo>
                  <a:lnTo>
                    <a:pt x="55" y="1937"/>
                  </a:lnTo>
                  <a:lnTo>
                    <a:pt x="66" y="1975"/>
                  </a:lnTo>
                  <a:lnTo>
                    <a:pt x="78" y="2012"/>
                  </a:lnTo>
                  <a:lnTo>
                    <a:pt x="92" y="2049"/>
                  </a:lnTo>
                  <a:lnTo>
                    <a:pt x="105" y="2085"/>
                  </a:lnTo>
                  <a:lnTo>
                    <a:pt x="119" y="2122"/>
                  </a:lnTo>
                  <a:lnTo>
                    <a:pt x="136" y="2157"/>
                  </a:lnTo>
                  <a:lnTo>
                    <a:pt x="152" y="2193"/>
                  </a:lnTo>
                  <a:lnTo>
                    <a:pt x="170" y="2228"/>
                  </a:lnTo>
                  <a:lnTo>
                    <a:pt x="189" y="2262"/>
                  </a:lnTo>
                  <a:lnTo>
                    <a:pt x="195" y="2277"/>
                  </a:lnTo>
                  <a:lnTo>
                    <a:pt x="213" y="2312"/>
                  </a:lnTo>
                  <a:lnTo>
                    <a:pt x="242" y="2366"/>
                  </a:lnTo>
                  <a:lnTo>
                    <a:pt x="278" y="2439"/>
                  </a:lnTo>
                  <a:lnTo>
                    <a:pt x="323" y="2528"/>
                  </a:lnTo>
                  <a:lnTo>
                    <a:pt x="371" y="2631"/>
                  </a:lnTo>
                  <a:lnTo>
                    <a:pt x="422" y="2743"/>
                  </a:lnTo>
                  <a:lnTo>
                    <a:pt x="450" y="2804"/>
                  </a:lnTo>
                  <a:lnTo>
                    <a:pt x="476" y="2867"/>
                  </a:lnTo>
                  <a:lnTo>
                    <a:pt x="503" y="2931"/>
                  </a:lnTo>
                  <a:lnTo>
                    <a:pt x="530" y="2998"/>
                  </a:lnTo>
                  <a:lnTo>
                    <a:pt x="556" y="3065"/>
                  </a:lnTo>
                  <a:lnTo>
                    <a:pt x="582" y="3134"/>
                  </a:lnTo>
                  <a:lnTo>
                    <a:pt x="607" y="3202"/>
                  </a:lnTo>
                  <a:lnTo>
                    <a:pt x="630" y="3273"/>
                  </a:lnTo>
                  <a:lnTo>
                    <a:pt x="653" y="3343"/>
                  </a:lnTo>
                  <a:lnTo>
                    <a:pt x="674" y="3413"/>
                  </a:lnTo>
                  <a:lnTo>
                    <a:pt x="693" y="3483"/>
                  </a:lnTo>
                  <a:lnTo>
                    <a:pt x="711" y="3553"/>
                  </a:lnTo>
                  <a:lnTo>
                    <a:pt x="726" y="3621"/>
                  </a:lnTo>
                  <a:lnTo>
                    <a:pt x="739" y="3690"/>
                  </a:lnTo>
                  <a:lnTo>
                    <a:pt x="750" y="3756"/>
                  </a:lnTo>
                  <a:lnTo>
                    <a:pt x="754" y="3788"/>
                  </a:lnTo>
                  <a:lnTo>
                    <a:pt x="757" y="3822"/>
                  </a:lnTo>
                  <a:lnTo>
                    <a:pt x="760" y="3854"/>
                  </a:lnTo>
                  <a:lnTo>
                    <a:pt x="762" y="3885"/>
                  </a:lnTo>
                  <a:lnTo>
                    <a:pt x="763" y="3915"/>
                  </a:lnTo>
                  <a:lnTo>
                    <a:pt x="764" y="3946"/>
                  </a:lnTo>
                  <a:lnTo>
                    <a:pt x="783" y="4137"/>
                  </a:lnTo>
                  <a:lnTo>
                    <a:pt x="789" y="4160"/>
                  </a:lnTo>
                  <a:lnTo>
                    <a:pt x="796" y="4181"/>
                  </a:lnTo>
                  <a:lnTo>
                    <a:pt x="804" y="4202"/>
                  </a:lnTo>
                  <a:lnTo>
                    <a:pt x="813" y="4220"/>
                  </a:lnTo>
                  <a:lnTo>
                    <a:pt x="823" y="4237"/>
                  </a:lnTo>
                  <a:lnTo>
                    <a:pt x="833" y="4253"/>
                  </a:lnTo>
                  <a:lnTo>
                    <a:pt x="844" y="4267"/>
                  </a:lnTo>
                  <a:lnTo>
                    <a:pt x="855" y="4280"/>
                  </a:lnTo>
                  <a:lnTo>
                    <a:pt x="867" y="4291"/>
                  </a:lnTo>
                  <a:lnTo>
                    <a:pt x="880" y="4301"/>
                  </a:lnTo>
                  <a:lnTo>
                    <a:pt x="895" y="4309"/>
                  </a:lnTo>
                  <a:lnTo>
                    <a:pt x="909" y="4316"/>
                  </a:lnTo>
                  <a:lnTo>
                    <a:pt x="924" y="4321"/>
                  </a:lnTo>
                  <a:lnTo>
                    <a:pt x="941" y="4325"/>
                  </a:lnTo>
                  <a:lnTo>
                    <a:pt x="959" y="4328"/>
                  </a:lnTo>
                  <a:lnTo>
                    <a:pt x="976" y="4328"/>
                  </a:lnTo>
                  <a:lnTo>
                    <a:pt x="2079" y="4328"/>
                  </a:lnTo>
                  <a:lnTo>
                    <a:pt x="2097" y="4328"/>
                  </a:lnTo>
                  <a:lnTo>
                    <a:pt x="2114" y="4325"/>
                  </a:lnTo>
                  <a:lnTo>
                    <a:pt x="2130" y="4321"/>
                  </a:lnTo>
                  <a:lnTo>
                    <a:pt x="2145" y="4316"/>
                  </a:lnTo>
                  <a:lnTo>
                    <a:pt x="2161" y="4309"/>
                  </a:lnTo>
                  <a:lnTo>
                    <a:pt x="2174" y="4301"/>
                  </a:lnTo>
                  <a:lnTo>
                    <a:pt x="2187" y="4291"/>
                  </a:lnTo>
                  <a:lnTo>
                    <a:pt x="2201" y="4280"/>
                  </a:lnTo>
                  <a:lnTo>
                    <a:pt x="2212" y="4267"/>
                  </a:lnTo>
                  <a:lnTo>
                    <a:pt x="2223" y="4253"/>
                  </a:lnTo>
                  <a:lnTo>
                    <a:pt x="2233" y="4237"/>
                  </a:lnTo>
                  <a:lnTo>
                    <a:pt x="2243" y="4220"/>
                  </a:lnTo>
                  <a:lnTo>
                    <a:pt x="2251" y="4202"/>
                  </a:lnTo>
                  <a:lnTo>
                    <a:pt x="2259" y="4181"/>
                  </a:lnTo>
                  <a:lnTo>
                    <a:pt x="2266" y="4160"/>
                  </a:lnTo>
                  <a:lnTo>
                    <a:pt x="2272" y="4137"/>
                  </a:lnTo>
                  <a:lnTo>
                    <a:pt x="2291" y="3946"/>
                  </a:lnTo>
                  <a:lnTo>
                    <a:pt x="2293" y="3915"/>
                  </a:lnTo>
                  <a:lnTo>
                    <a:pt x="2294" y="3885"/>
                  </a:lnTo>
                  <a:lnTo>
                    <a:pt x="2295" y="3854"/>
                  </a:lnTo>
                  <a:lnTo>
                    <a:pt x="2298" y="3822"/>
                  </a:lnTo>
                  <a:lnTo>
                    <a:pt x="2301" y="3788"/>
                  </a:lnTo>
                  <a:lnTo>
                    <a:pt x="2306" y="3756"/>
                  </a:lnTo>
                  <a:lnTo>
                    <a:pt x="2316" y="3690"/>
                  </a:lnTo>
                  <a:lnTo>
                    <a:pt x="2329" y="3621"/>
                  </a:lnTo>
                  <a:lnTo>
                    <a:pt x="2345" y="3553"/>
                  </a:lnTo>
                  <a:lnTo>
                    <a:pt x="2362" y="3483"/>
                  </a:lnTo>
                  <a:lnTo>
                    <a:pt x="2381" y="3413"/>
                  </a:lnTo>
                  <a:lnTo>
                    <a:pt x="2402" y="3343"/>
                  </a:lnTo>
                  <a:lnTo>
                    <a:pt x="2425" y="3273"/>
                  </a:lnTo>
                  <a:lnTo>
                    <a:pt x="2449" y="3202"/>
                  </a:lnTo>
                  <a:lnTo>
                    <a:pt x="2474" y="3134"/>
                  </a:lnTo>
                  <a:lnTo>
                    <a:pt x="2499" y="3065"/>
                  </a:lnTo>
                  <a:lnTo>
                    <a:pt x="2526" y="2998"/>
                  </a:lnTo>
                  <a:lnTo>
                    <a:pt x="2552" y="2931"/>
                  </a:lnTo>
                  <a:lnTo>
                    <a:pt x="2579" y="2867"/>
                  </a:lnTo>
                  <a:lnTo>
                    <a:pt x="2607" y="2804"/>
                  </a:lnTo>
                  <a:lnTo>
                    <a:pt x="2633" y="2743"/>
                  </a:lnTo>
                  <a:lnTo>
                    <a:pt x="2685" y="2631"/>
                  </a:lnTo>
                  <a:lnTo>
                    <a:pt x="2735" y="2528"/>
                  </a:lnTo>
                  <a:lnTo>
                    <a:pt x="2778" y="2439"/>
                  </a:lnTo>
                  <a:lnTo>
                    <a:pt x="2816" y="2366"/>
                  </a:lnTo>
                  <a:lnTo>
                    <a:pt x="2846" y="2312"/>
                  </a:lnTo>
                  <a:lnTo>
                    <a:pt x="2872" y="2262"/>
                  </a:lnTo>
                  <a:lnTo>
                    <a:pt x="2890" y="2228"/>
                  </a:lnTo>
                  <a:lnTo>
                    <a:pt x="2906" y="2193"/>
                  </a:lnTo>
                  <a:lnTo>
                    <a:pt x="2923" y="2157"/>
                  </a:lnTo>
                  <a:lnTo>
                    <a:pt x="2937" y="2122"/>
                  </a:lnTo>
                  <a:lnTo>
                    <a:pt x="2952" y="2085"/>
                  </a:lnTo>
                  <a:lnTo>
                    <a:pt x="2965" y="2049"/>
                  </a:lnTo>
                  <a:lnTo>
                    <a:pt x="2978" y="2012"/>
                  </a:lnTo>
                  <a:lnTo>
                    <a:pt x="2989" y="1975"/>
                  </a:lnTo>
                  <a:lnTo>
                    <a:pt x="3000" y="1937"/>
                  </a:lnTo>
                  <a:lnTo>
                    <a:pt x="3010" y="1900"/>
                  </a:lnTo>
                  <a:lnTo>
                    <a:pt x="3019" y="1862"/>
                  </a:lnTo>
                  <a:lnTo>
                    <a:pt x="3027" y="1823"/>
                  </a:lnTo>
                  <a:lnTo>
                    <a:pt x="3034" y="1785"/>
                  </a:lnTo>
                  <a:lnTo>
                    <a:pt x="3040" y="1746"/>
                  </a:lnTo>
                  <a:lnTo>
                    <a:pt x="3045" y="1707"/>
                  </a:lnTo>
                  <a:lnTo>
                    <a:pt x="3049" y="1667"/>
                  </a:lnTo>
                  <a:lnTo>
                    <a:pt x="3056" y="1527"/>
                  </a:lnTo>
                  <a:lnTo>
                    <a:pt x="3055" y="1489"/>
                  </a:lnTo>
                  <a:lnTo>
                    <a:pt x="3054" y="1452"/>
                  </a:lnTo>
                  <a:lnTo>
                    <a:pt x="3051" y="1413"/>
                  </a:lnTo>
                  <a:lnTo>
                    <a:pt x="3048" y="1376"/>
                  </a:lnTo>
                  <a:lnTo>
                    <a:pt x="3044" y="1338"/>
                  </a:lnTo>
                  <a:lnTo>
                    <a:pt x="3039" y="1301"/>
                  </a:lnTo>
                  <a:lnTo>
                    <a:pt x="3034" y="1264"/>
                  </a:lnTo>
                  <a:lnTo>
                    <a:pt x="3026" y="1227"/>
                  </a:lnTo>
                  <a:lnTo>
                    <a:pt x="3018" y="1191"/>
                  </a:lnTo>
                  <a:lnTo>
                    <a:pt x="3010" y="1154"/>
                  </a:lnTo>
                  <a:lnTo>
                    <a:pt x="3000" y="1118"/>
                  </a:lnTo>
                  <a:lnTo>
                    <a:pt x="2990" y="1082"/>
                  </a:lnTo>
                  <a:lnTo>
                    <a:pt x="2979" y="1047"/>
                  </a:lnTo>
                  <a:lnTo>
                    <a:pt x="2967" y="1012"/>
                  </a:lnTo>
                  <a:lnTo>
                    <a:pt x="2954" y="977"/>
                  </a:lnTo>
                  <a:lnTo>
                    <a:pt x="2941" y="943"/>
                  </a:lnTo>
                  <a:lnTo>
                    <a:pt x="2925" y="909"/>
                  </a:lnTo>
                  <a:lnTo>
                    <a:pt x="2910" y="875"/>
                  </a:lnTo>
                  <a:lnTo>
                    <a:pt x="2894" y="841"/>
                  </a:lnTo>
                  <a:lnTo>
                    <a:pt x="2877" y="808"/>
                  </a:lnTo>
                  <a:lnTo>
                    <a:pt x="2859" y="776"/>
                  </a:lnTo>
                  <a:lnTo>
                    <a:pt x="2840" y="744"/>
                  </a:lnTo>
                  <a:lnTo>
                    <a:pt x="2820" y="712"/>
                  </a:lnTo>
                  <a:lnTo>
                    <a:pt x="2800" y="681"/>
                  </a:lnTo>
                  <a:lnTo>
                    <a:pt x="2779" y="650"/>
                  </a:lnTo>
                  <a:lnTo>
                    <a:pt x="2757" y="619"/>
                  </a:lnTo>
                  <a:lnTo>
                    <a:pt x="2734" y="589"/>
                  </a:lnTo>
                  <a:lnTo>
                    <a:pt x="2711" y="561"/>
                  </a:lnTo>
                  <a:lnTo>
                    <a:pt x="2686" y="531"/>
                  </a:lnTo>
                  <a:lnTo>
                    <a:pt x="2661" y="503"/>
                  </a:lnTo>
                  <a:lnTo>
                    <a:pt x="2635" y="475"/>
                  </a:lnTo>
                  <a:lnTo>
                    <a:pt x="2609" y="448"/>
                  </a:lnTo>
                  <a:close/>
                  <a:moveTo>
                    <a:pt x="2661" y="1641"/>
                  </a:moveTo>
                  <a:lnTo>
                    <a:pt x="2661" y="1641"/>
                  </a:lnTo>
                  <a:lnTo>
                    <a:pt x="2658" y="1669"/>
                  </a:lnTo>
                  <a:lnTo>
                    <a:pt x="2654" y="1697"/>
                  </a:lnTo>
                  <a:lnTo>
                    <a:pt x="2650" y="1725"/>
                  </a:lnTo>
                  <a:lnTo>
                    <a:pt x="2644" y="1753"/>
                  </a:lnTo>
                  <a:lnTo>
                    <a:pt x="2639" y="1781"/>
                  </a:lnTo>
                  <a:lnTo>
                    <a:pt x="2632" y="1809"/>
                  </a:lnTo>
                  <a:lnTo>
                    <a:pt x="2624" y="1837"/>
                  </a:lnTo>
                  <a:lnTo>
                    <a:pt x="2617" y="1863"/>
                  </a:lnTo>
                  <a:lnTo>
                    <a:pt x="2608" y="1891"/>
                  </a:lnTo>
                  <a:lnTo>
                    <a:pt x="2599" y="1918"/>
                  </a:lnTo>
                  <a:lnTo>
                    <a:pt x="2589" y="1945"/>
                  </a:lnTo>
                  <a:lnTo>
                    <a:pt x="2579" y="1972"/>
                  </a:lnTo>
                  <a:lnTo>
                    <a:pt x="2567" y="1998"/>
                  </a:lnTo>
                  <a:lnTo>
                    <a:pt x="2556" y="2025"/>
                  </a:lnTo>
                  <a:lnTo>
                    <a:pt x="2543" y="2051"/>
                  </a:lnTo>
                  <a:lnTo>
                    <a:pt x="2529" y="2078"/>
                  </a:lnTo>
                  <a:lnTo>
                    <a:pt x="2485" y="2158"/>
                  </a:lnTo>
                  <a:lnTo>
                    <a:pt x="2450" y="2227"/>
                  </a:lnTo>
                  <a:lnTo>
                    <a:pt x="2408" y="2311"/>
                  </a:lnTo>
                  <a:lnTo>
                    <a:pt x="2359" y="2409"/>
                  </a:lnTo>
                  <a:lnTo>
                    <a:pt x="2307" y="2519"/>
                  </a:lnTo>
                  <a:lnTo>
                    <a:pt x="2253" y="2641"/>
                  </a:lnTo>
                  <a:lnTo>
                    <a:pt x="2225" y="2705"/>
                  </a:lnTo>
                  <a:lnTo>
                    <a:pt x="2197" y="2771"/>
                  </a:lnTo>
                  <a:lnTo>
                    <a:pt x="2170" y="2838"/>
                  </a:lnTo>
                  <a:lnTo>
                    <a:pt x="2142" y="2908"/>
                  </a:lnTo>
                  <a:lnTo>
                    <a:pt x="2116" y="2979"/>
                  </a:lnTo>
                  <a:lnTo>
                    <a:pt x="2090" y="3051"/>
                  </a:lnTo>
                  <a:lnTo>
                    <a:pt x="2065" y="3124"/>
                  </a:lnTo>
                  <a:lnTo>
                    <a:pt x="2040" y="3198"/>
                  </a:lnTo>
                  <a:lnTo>
                    <a:pt x="2018" y="3272"/>
                  </a:lnTo>
                  <a:lnTo>
                    <a:pt x="1996" y="3346"/>
                  </a:lnTo>
                  <a:lnTo>
                    <a:pt x="1977" y="3420"/>
                  </a:lnTo>
                  <a:lnTo>
                    <a:pt x="1960" y="3494"/>
                  </a:lnTo>
                  <a:lnTo>
                    <a:pt x="1944" y="3568"/>
                  </a:lnTo>
                  <a:lnTo>
                    <a:pt x="1930" y="3641"/>
                  </a:lnTo>
                  <a:lnTo>
                    <a:pt x="1919" y="3714"/>
                  </a:lnTo>
                  <a:lnTo>
                    <a:pt x="1911" y="3785"/>
                  </a:lnTo>
                  <a:lnTo>
                    <a:pt x="1908" y="3820"/>
                  </a:lnTo>
                  <a:lnTo>
                    <a:pt x="1905" y="3856"/>
                  </a:lnTo>
                  <a:lnTo>
                    <a:pt x="1903" y="3890"/>
                  </a:lnTo>
                  <a:lnTo>
                    <a:pt x="1902" y="3924"/>
                  </a:lnTo>
                  <a:lnTo>
                    <a:pt x="1901" y="3939"/>
                  </a:lnTo>
                  <a:lnTo>
                    <a:pt x="1722" y="3939"/>
                  </a:lnTo>
                  <a:lnTo>
                    <a:pt x="1722" y="3230"/>
                  </a:lnTo>
                  <a:lnTo>
                    <a:pt x="1333" y="3230"/>
                  </a:lnTo>
                  <a:lnTo>
                    <a:pt x="1333" y="3939"/>
                  </a:lnTo>
                  <a:lnTo>
                    <a:pt x="1154" y="3939"/>
                  </a:lnTo>
                  <a:lnTo>
                    <a:pt x="1152" y="3924"/>
                  </a:lnTo>
                  <a:lnTo>
                    <a:pt x="1151" y="3873"/>
                  </a:lnTo>
                  <a:lnTo>
                    <a:pt x="1148" y="3820"/>
                  </a:lnTo>
                  <a:lnTo>
                    <a:pt x="1142" y="3767"/>
                  </a:lnTo>
                  <a:lnTo>
                    <a:pt x="1136" y="3714"/>
                  </a:lnTo>
                  <a:lnTo>
                    <a:pt x="1128" y="3659"/>
                  </a:lnTo>
                  <a:lnTo>
                    <a:pt x="1118" y="3604"/>
                  </a:lnTo>
                  <a:lnTo>
                    <a:pt x="1108" y="3547"/>
                  </a:lnTo>
                  <a:lnTo>
                    <a:pt x="1096" y="3491"/>
                  </a:lnTo>
                  <a:lnTo>
                    <a:pt x="1081" y="3434"/>
                  </a:lnTo>
                  <a:lnTo>
                    <a:pt x="1067" y="3377"/>
                  </a:lnTo>
                  <a:lnTo>
                    <a:pt x="1052" y="3319"/>
                  </a:lnTo>
                  <a:lnTo>
                    <a:pt x="1035" y="3261"/>
                  </a:lnTo>
                  <a:lnTo>
                    <a:pt x="1016" y="3203"/>
                  </a:lnTo>
                  <a:lnTo>
                    <a:pt x="997" y="3145"/>
                  </a:lnTo>
                  <a:lnTo>
                    <a:pt x="977" y="3086"/>
                  </a:lnTo>
                  <a:lnTo>
                    <a:pt x="958" y="3029"/>
                  </a:lnTo>
                  <a:lnTo>
                    <a:pt x="937" y="2970"/>
                  </a:lnTo>
                  <a:lnTo>
                    <a:pt x="914" y="2911"/>
                  </a:lnTo>
                  <a:lnTo>
                    <a:pt x="868" y="2796"/>
                  </a:lnTo>
                  <a:lnTo>
                    <a:pt x="820" y="2681"/>
                  </a:lnTo>
                  <a:lnTo>
                    <a:pt x="771" y="2570"/>
                  </a:lnTo>
                  <a:lnTo>
                    <a:pt x="721" y="2459"/>
                  </a:lnTo>
                  <a:lnTo>
                    <a:pt x="669" y="2353"/>
                  </a:lnTo>
                  <a:lnTo>
                    <a:pt x="618" y="2249"/>
                  </a:lnTo>
                  <a:lnTo>
                    <a:pt x="568" y="2150"/>
                  </a:lnTo>
                  <a:lnTo>
                    <a:pt x="567" y="2144"/>
                  </a:lnTo>
                  <a:lnTo>
                    <a:pt x="530" y="2075"/>
                  </a:lnTo>
                  <a:lnTo>
                    <a:pt x="515" y="2050"/>
                  </a:lnTo>
                  <a:lnTo>
                    <a:pt x="503" y="2024"/>
                  </a:lnTo>
                  <a:lnTo>
                    <a:pt x="491" y="1998"/>
                  </a:lnTo>
                  <a:lnTo>
                    <a:pt x="479" y="1972"/>
                  </a:lnTo>
                  <a:lnTo>
                    <a:pt x="468" y="1945"/>
                  </a:lnTo>
                  <a:lnTo>
                    <a:pt x="458" y="1918"/>
                  </a:lnTo>
                  <a:lnTo>
                    <a:pt x="449" y="1892"/>
                  </a:lnTo>
                  <a:lnTo>
                    <a:pt x="440" y="1864"/>
                  </a:lnTo>
                  <a:lnTo>
                    <a:pt x="431" y="1838"/>
                  </a:lnTo>
                  <a:lnTo>
                    <a:pt x="424" y="1810"/>
                  </a:lnTo>
                  <a:lnTo>
                    <a:pt x="418" y="1782"/>
                  </a:lnTo>
                  <a:lnTo>
                    <a:pt x="411" y="1754"/>
                  </a:lnTo>
                  <a:lnTo>
                    <a:pt x="406" y="1726"/>
                  </a:lnTo>
                  <a:lnTo>
                    <a:pt x="401" y="1697"/>
                  </a:lnTo>
                  <a:lnTo>
                    <a:pt x="398" y="1670"/>
                  </a:lnTo>
                  <a:lnTo>
                    <a:pt x="395" y="1641"/>
                  </a:lnTo>
                  <a:lnTo>
                    <a:pt x="389" y="1519"/>
                  </a:lnTo>
                  <a:lnTo>
                    <a:pt x="389" y="1492"/>
                  </a:lnTo>
                  <a:lnTo>
                    <a:pt x="390" y="1463"/>
                  </a:lnTo>
                  <a:lnTo>
                    <a:pt x="392" y="1435"/>
                  </a:lnTo>
                  <a:lnTo>
                    <a:pt x="395" y="1408"/>
                  </a:lnTo>
                  <a:lnTo>
                    <a:pt x="398" y="1380"/>
                  </a:lnTo>
                  <a:lnTo>
                    <a:pt x="402" y="1352"/>
                  </a:lnTo>
                  <a:lnTo>
                    <a:pt x="407" y="1325"/>
                  </a:lnTo>
                  <a:lnTo>
                    <a:pt x="412" y="1298"/>
                  </a:lnTo>
                  <a:lnTo>
                    <a:pt x="418" y="1270"/>
                  </a:lnTo>
                  <a:lnTo>
                    <a:pt x="424" y="1244"/>
                  </a:lnTo>
                  <a:lnTo>
                    <a:pt x="431" y="1217"/>
                  </a:lnTo>
                  <a:lnTo>
                    <a:pt x="439" y="1191"/>
                  </a:lnTo>
                  <a:lnTo>
                    <a:pt x="448" y="1165"/>
                  </a:lnTo>
                  <a:lnTo>
                    <a:pt x="457" y="1139"/>
                  </a:lnTo>
                  <a:lnTo>
                    <a:pt x="466" y="1113"/>
                  </a:lnTo>
                  <a:lnTo>
                    <a:pt x="476" y="1088"/>
                  </a:lnTo>
                  <a:lnTo>
                    <a:pt x="487" y="1063"/>
                  </a:lnTo>
                  <a:lnTo>
                    <a:pt x="499" y="1038"/>
                  </a:lnTo>
                  <a:lnTo>
                    <a:pt x="511" y="1013"/>
                  </a:lnTo>
                  <a:lnTo>
                    <a:pt x="524" y="989"/>
                  </a:lnTo>
                  <a:lnTo>
                    <a:pt x="537" y="965"/>
                  </a:lnTo>
                  <a:lnTo>
                    <a:pt x="551" y="941"/>
                  </a:lnTo>
                  <a:lnTo>
                    <a:pt x="565" y="918"/>
                  </a:lnTo>
                  <a:lnTo>
                    <a:pt x="580" y="895"/>
                  </a:lnTo>
                  <a:lnTo>
                    <a:pt x="596" y="871"/>
                  </a:lnTo>
                  <a:lnTo>
                    <a:pt x="612" y="849"/>
                  </a:lnTo>
                  <a:lnTo>
                    <a:pt x="629" y="827"/>
                  </a:lnTo>
                  <a:lnTo>
                    <a:pt x="647" y="806"/>
                  </a:lnTo>
                  <a:lnTo>
                    <a:pt x="664" y="784"/>
                  </a:lnTo>
                  <a:lnTo>
                    <a:pt x="683" y="763"/>
                  </a:lnTo>
                  <a:lnTo>
                    <a:pt x="702" y="743"/>
                  </a:lnTo>
                  <a:lnTo>
                    <a:pt x="722" y="723"/>
                  </a:lnTo>
                  <a:lnTo>
                    <a:pt x="743" y="703"/>
                  </a:lnTo>
                  <a:lnTo>
                    <a:pt x="764" y="683"/>
                  </a:lnTo>
                  <a:lnTo>
                    <a:pt x="785" y="665"/>
                  </a:lnTo>
                  <a:lnTo>
                    <a:pt x="806" y="647"/>
                  </a:lnTo>
                  <a:lnTo>
                    <a:pt x="828" y="629"/>
                  </a:lnTo>
                  <a:lnTo>
                    <a:pt x="850" y="611"/>
                  </a:lnTo>
                  <a:lnTo>
                    <a:pt x="874" y="596"/>
                  </a:lnTo>
                  <a:lnTo>
                    <a:pt x="896" y="579"/>
                  </a:lnTo>
                  <a:lnTo>
                    <a:pt x="920" y="565"/>
                  </a:lnTo>
                  <a:lnTo>
                    <a:pt x="943" y="550"/>
                  </a:lnTo>
                  <a:lnTo>
                    <a:pt x="968" y="536"/>
                  </a:lnTo>
                  <a:lnTo>
                    <a:pt x="992" y="523"/>
                  </a:lnTo>
                  <a:lnTo>
                    <a:pt x="1016" y="510"/>
                  </a:lnTo>
                  <a:lnTo>
                    <a:pt x="1041" y="498"/>
                  </a:lnTo>
                  <a:lnTo>
                    <a:pt x="1066" y="486"/>
                  </a:lnTo>
                  <a:lnTo>
                    <a:pt x="1091" y="475"/>
                  </a:lnTo>
                  <a:lnTo>
                    <a:pt x="1117" y="464"/>
                  </a:lnTo>
                  <a:lnTo>
                    <a:pt x="1143" y="456"/>
                  </a:lnTo>
                  <a:lnTo>
                    <a:pt x="1170" y="446"/>
                  </a:lnTo>
                  <a:lnTo>
                    <a:pt x="1195" y="438"/>
                  </a:lnTo>
                  <a:lnTo>
                    <a:pt x="1223" y="430"/>
                  </a:lnTo>
                  <a:lnTo>
                    <a:pt x="1250" y="423"/>
                  </a:lnTo>
                  <a:lnTo>
                    <a:pt x="1276" y="417"/>
                  </a:lnTo>
                  <a:lnTo>
                    <a:pt x="1304" y="411"/>
                  </a:lnTo>
                  <a:lnTo>
                    <a:pt x="1331" y="406"/>
                  </a:lnTo>
                  <a:lnTo>
                    <a:pt x="1359" y="401"/>
                  </a:lnTo>
                  <a:lnTo>
                    <a:pt x="1387" y="398"/>
                  </a:lnTo>
                  <a:lnTo>
                    <a:pt x="1414" y="395"/>
                  </a:lnTo>
                  <a:lnTo>
                    <a:pt x="1443" y="392"/>
                  </a:lnTo>
                  <a:lnTo>
                    <a:pt x="1471" y="390"/>
                  </a:lnTo>
                  <a:lnTo>
                    <a:pt x="1500" y="389"/>
                  </a:lnTo>
                  <a:lnTo>
                    <a:pt x="1527" y="389"/>
                  </a:lnTo>
                  <a:lnTo>
                    <a:pt x="1569" y="389"/>
                  </a:lnTo>
                  <a:lnTo>
                    <a:pt x="1610" y="391"/>
                  </a:lnTo>
                  <a:lnTo>
                    <a:pt x="1651" y="396"/>
                  </a:lnTo>
                  <a:lnTo>
                    <a:pt x="1691" y="400"/>
                  </a:lnTo>
                  <a:lnTo>
                    <a:pt x="1732" y="407"/>
                  </a:lnTo>
                  <a:lnTo>
                    <a:pt x="1771" y="415"/>
                  </a:lnTo>
                  <a:lnTo>
                    <a:pt x="1810" y="423"/>
                  </a:lnTo>
                  <a:lnTo>
                    <a:pt x="1849" y="435"/>
                  </a:lnTo>
                  <a:lnTo>
                    <a:pt x="1882" y="444"/>
                  </a:lnTo>
                  <a:lnTo>
                    <a:pt x="1917" y="457"/>
                  </a:lnTo>
                  <a:lnTo>
                    <a:pt x="1950" y="470"/>
                  </a:lnTo>
                  <a:lnTo>
                    <a:pt x="1983" y="483"/>
                  </a:lnTo>
                  <a:lnTo>
                    <a:pt x="2015" y="498"/>
                  </a:lnTo>
                  <a:lnTo>
                    <a:pt x="2047" y="514"/>
                  </a:lnTo>
                  <a:lnTo>
                    <a:pt x="2078" y="531"/>
                  </a:lnTo>
                  <a:lnTo>
                    <a:pt x="2109" y="548"/>
                  </a:lnTo>
                  <a:lnTo>
                    <a:pt x="2139" y="567"/>
                  </a:lnTo>
                  <a:lnTo>
                    <a:pt x="2169" y="586"/>
                  </a:lnTo>
                  <a:lnTo>
                    <a:pt x="2197" y="607"/>
                  </a:lnTo>
                  <a:lnTo>
                    <a:pt x="2226" y="628"/>
                  </a:lnTo>
                  <a:lnTo>
                    <a:pt x="2254" y="650"/>
                  </a:lnTo>
                  <a:lnTo>
                    <a:pt x="2281" y="673"/>
                  </a:lnTo>
                  <a:lnTo>
                    <a:pt x="2308" y="698"/>
                  </a:lnTo>
                  <a:lnTo>
                    <a:pt x="2333" y="723"/>
                  </a:lnTo>
                  <a:lnTo>
                    <a:pt x="2353" y="743"/>
                  </a:lnTo>
                  <a:lnTo>
                    <a:pt x="2372" y="763"/>
                  </a:lnTo>
                  <a:lnTo>
                    <a:pt x="2391" y="784"/>
                  </a:lnTo>
                  <a:lnTo>
                    <a:pt x="2409" y="806"/>
                  </a:lnTo>
                  <a:lnTo>
                    <a:pt x="2426" y="827"/>
                  </a:lnTo>
                  <a:lnTo>
                    <a:pt x="2443" y="849"/>
                  </a:lnTo>
                  <a:lnTo>
                    <a:pt x="2460" y="872"/>
                  </a:lnTo>
                  <a:lnTo>
                    <a:pt x="2475" y="895"/>
                  </a:lnTo>
                  <a:lnTo>
                    <a:pt x="2489" y="918"/>
                  </a:lnTo>
                  <a:lnTo>
                    <a:pt x="2505" y="941"/>
                  </a:lnTo>
                  <a:lnTo>
                    <a:pt x="2518" y="965"/>
                  </a:lnTo>
                  <a:lnTo>
                    <a:pt x="2531" y="989"/>
                  </a:lnTo>
                  <a:lnTo>
                    <a:pt x="2545" y="1013"/>
                  </a:lnTo>
                  <a:lnTo>
                    <a:pt x="2557" y="1038"/>
                  </a:lnTo>
                  <a:lnTo>
                    <a:pt x="2568" y="1063"/>
                  </a:lnTo>
                  <a:lnTo>
                    <a:pt x="2579" y="1088"/>
                  </a:lnTo>
                  <a:lnTo>
                    <a:pt x="2589" y="1113"/>
                  </a:lnTo>
                  <a:lnTo>
                    <a:pt x="2599" y="1139"/>
                  </a:lnTo>
                  <a:lnTo>
                    <a:pt x="2608" y="1164"/>
                  </a:lnTo>
                  <a:lnTo>
                    <a:pt x="2617" y="1191"/>
                  </a:lnTo>
                  <a:lnTo>
                    <a:pt x="2624" y="1217"/>
                  </a:lnTo>
                  <a:lnTo>
                    <a:pt x="2631" y="1244"/>
                  </a:lnTo>
                  <a:lnTo>
                    <a:pt x="2638" y="1270"/>
                  </a:lnTo>
                  <a:lnTo>
                    <a:pt x="2643" y="1297"/>
                  </a:lnTo>
                  <a:lnTo>
                    <a:pt x="2649" y="1325"/>
                  </a:lnTo>
                  <a:lnTo>
                    <a:pt x="2653" y="1352"/>
                  </a:lnTo>
                  <a:lnTo>
                    <a:pt x="2658" y="1379"/>
                  </a:lnTo>
                  <a:lnTo>
                    <a:pt x="2660" y="1406"/>
                  </a:lnTo>
                  <a:lnTo>
                    <a:pt x="2663" y="1435"/>
                  </a:lnTo>
                  <a:lnTo>
                    <a:pt x="2664" y="1463"/>
                  </a:lnTo>
                  <a:lnTo>
                    <a:pt x="2666" y="1491"/>
                  </a:lnTo>
                  <a:lnTo>
                    <a:pt x="2666" y="1519"/>
                  </a:lnTo>
                  <a:lnTo>
                    <a:pt x="2661" y="1641"/>
                  </a:lnTo>
                  <a:close/>
                  <a:moveTo>
                    <a:pt x="907" y="4981"/>
                  </a:moveTo>
                  <a:lnTo>
                    <a:pt x="2149" y="4981"/>
                  </a:lnTo>
                  <a:lnTo>
                    <a:pt x="2149" y="4592"/>
                  </a:lnTo>
                  <a:lnTo>
                    <a:pt x="907" y="4592"/>
                  </a:lnTo>
                  <a:lnTo>
                    <a:pt x="907" y="4981"/>
                  </a:lnTo>
                  <a:close/>
                  <a:moveTo>
                    <a:pt x="1177" y="5429"/>
                  </a:moveTo>
                  <a:lnTo>
                    <a:pt x="1879" y="5429"/>
                  </a:lnTo>
                  <a:lnTo>
                    <a:pt x="1879" y="5209"/>
                  </a:lnTo>
                  <a:lnTo>
                    <a:pt x="1177" y="5209"/>
                  </a:lnTo>
                  <a:lnTo>
                    <a:pt x="1177" y="5429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08889284-C8D3-4843-9439-AE65EF8691D6}"/>
              </a:ext>
            </a:extLst>
          </p:cNvPr>
          <p:cNvGrpSpPr/>
          <p:nvPr/>
        </p:nvGrpSpPr>
        <p:grpSpPr>
          <a:xfrm>
            <a:off x="7608575" y="1710738"/>
            <a:ext cx="2107893" cy="1128183"/>
            <a:chOff x="7827985" y="2052990"/>
            <a:chExt cx="2429499" cy="1128183"/>
          </a:xfrm>
        </p:grpSpPr>
        <p:sp>
          <p:nvSpPr>
            <p:cNvPr id="40" name="TextBox 13">
              <a:extLst>
                <a:ext uri="{FF2B5EF4-FFF2-40B4-BE49-F238E27FC236}">
                  <a16:creationId xmlns:a16="http://schemas.microsoft.com/office/drawing/2014/main" id="{A24AF9E5-A7CD-4DDA-8A0D-5EED6C5BE64E}"/>
                </a:ext>
              </a:extLst>
            </p:cNvPr>
            <p:cNvSpPr txBox="1"/>
            <p:nvPr/>
          </p:nvSpPr>
          <p:spPr>
            <a:xfrm>
              <a:off x="7841396" y="2052990"/>
              <a:ext cx="1074662" cy="49244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/>
            <a:p>
              <a:pPr defTabSz="683419">
                <a:spcBef>
                  <a:spcPct val="20000"/>
                </a:spcBef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在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2019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年被引次数</a:t>
              </a:r>
            </a:p>
          </p:txBody>
        </p:sp>
        <p:sp>
          <p:nvSpPr>
            <p:cNvPr id="41" name="TextBox 13">
              <a:extLst>
                <a:ext uri="{FF2B5EF4-FFF2-40B4-BE49-F238E27FC236}">
                  <a16:creationId xmlns:a16="http://schemas.microsoft.com/office/drawing/2014/main" id="{EC2341E5-D6DD-4B11-8D39-18394D7A67CF}"/>
                </a:ext>
              </a:extLst>
            </p:cNvPr>
            <p:cNvSpPr txBox="1"/>
            <p:nvPr/>
          </p:nvSpPr>
          <p:spPr>
            <a:xfrm>
              <a:off x="7827985" y="2505090"/>
              <a:ext cx="2429499" cy="67608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spcBef>
                  <a:spcPct val="0"/>
                </a:spcBef>
                <a:defRPr kumimoji="1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defRPr>
              </a:lvl1pPr>
            </a:lstStyle>
            <a:p>
              <a:r>
                <a:rPr lang="en-US" altLang="zh-CN" sz="4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136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82F5E26-09BC-4370-BF1A-0A7D917371C1}"/>
              </a:ext>
            </a:extLst>
          </p:cNvPr>
          <p:cNvGrpSpPr/>
          <p:nvPr/>
        </p:nvGrpSpPr>
        <p:grpSpPr>
          <a:xfrm>
            <a:off x="6975992" y="4057325"/>
            <a:ext cx="5082146" cy="1177240"/>
            <a:chOff x="6873326" y="2774577"/>
            <a:chExt cx="5036791" cy="646470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1F80181-CB06-4FEC-A323-6488BC5F5B2F}"/>
                </a:ext>
              </a:extLst>
            </p:cNvPr>
            <p:cNvSpPr txBox="1"/>
            <p:nvPr/>
          </p:nvSpPr>
          <p:spPr>
            <a:xfrm>
              <a:off x="6873326" y="3093984"/>
              <a:ext cx="4092528" cy="14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0"/>
                </a:spcBef>
              </a:pPr>
              <a:endParaRPr lang="en-US" altLang="zh-CN" sz="1050" spc="-15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C806500-1AFE-4F87-8E28-E253595B135B}"/>
                </a:ext>
              </a:extLst>
            </p:cNvPr>
            <p:cNvSpPr/>
            <p:nvPr/>
          </p:nvSpPr>
          <p:spPr>
            <a:xfrm>
              <a:off x="6873326" y="2774577"/>
              <a:ext cx="5036791" cy="646470"/>
            </a:xfrm>
            <a:prstGeom prst="rect">
              <a:avLst/>
            </a:prstGeom>
          </p:spPr>
          <p:txBody>
            <a:bodyPr wrap="none" lIns="68573" tIns="34287" rIns="68573" bIns="34287">
              <a:spAutoFit/>
            </a:bodyPr>
            <a:lstStyle/>
            <a:p>
              <a:pPr defTabSz="685800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2017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年发文量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46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篇，在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2019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年被引次数为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77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次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defTabSz="685800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2018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年发文量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54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篇，在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2019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年被引次数为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59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次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defTabSz="685800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defTabSz="685800"/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320EB483-C2A8-46CC-8796-A2F65BF7CC47}"/>
              </a:ext>
            </a:extLst>
          </p:cNvPr>
          <p:cNvSpPr txBox="1"/>
          <p:nvPr/>
        </p:nvSpPr>
        <p:spPr>
          <a:xfrm>
            <a:off x="2106723" y="6218972"/>
            <a:ext cx="3504501" cy="332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2017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  <a:sym typeface="+mn-lt"/>
              </a:rPr>
              <a:t>、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2018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年出版文献按年份的被引频次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B203F76A-FE43-4F96-9DE2-3797DA74B903}"/>
              </a:ext>
            </a:extLst>
          </p:cNvPr>
          <p:cNvGrpSpPr/>
          <p:nvPr/>
        </p:nvGrpSpPr>
        <p:grpSpPr>
          <a:xfrm>
            <a:off x="4315803" y="2073415"/>
            <a:ext cx="349803" cy="416538"/>
            <a:chOff x="10787673" y="2508217"/>
            <a:chExt cx="478426" cy="569698"/>
          </a:xfrm>
          <a:solidFill>
            <a:sysClr val="window" lastClr="FFFFFF"/>
          </a:solidFill>
        </p:grpSpPr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390A858B-38F9-4E16-B0B5-D65865C877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87673" y="2508217"/>
              <a:ext cx="478426" cy="569698"/>
            </a:xfrm>
            <a:custGeom>
              <a:avLst/>
              <a:gdLst>
                <a:gd name="T0" fmla="*/ 145 w 156"/>
                <a:gd name="T1" fmla="*/ 22 h 178"/>
                <a:gd name="T2" fmla="*/ 134 w 156"/>
                <a:gd name="T3" fmla="*/ 22 h 178"/>
                <a:gd name="T4" fmla="*/ 134 w 156"/>
                <a:gd name="T5" fmla="*/ 11 h 178"/>
                <a:gd name="T6" fmla="*/ 123 w 156"/>
                <a:gd name="T7" fmla="*/ 0 h 178"/>
                <a:gd name="T8" fmla="*/ 11 w 156"/>
                <a:gd name="T9" fmla="*/ 0 h 178"/>
                <a:gd name="T10" fmla="*/ 0 w 156"/>
                <a:gd name="T11" fmla="*/ 11 h 178"/>
                <a:gd name="T12" fmla="*/ 0 w 156"/>
                <a:gd name="T13" fmla="*/ 145 h 178"/>
                <a:gd name="T14" fmla="*/ 11 w 156"/>
                <a:gd name="T15" fmla="*/ 156 h 178"/>
                <a:gd name="T16" fmla="*/ 22 w 156"/>
                <a:gd name="T17" fmla="*/ 156 h 178"/>
                <a:gd name="T18" fmla="*/ 22 w 156"/>
                <a:gd name="T19" fmla="*/ 167 h 178"/>
                <a:gd name="T20" fmla="*/ 33 w 156"/>
                <a:gd name="T21" fmla="*/ 178 h 178"/>
                <a:gd name="T22" fmla="*/ 145 w 156"/>
                <a:gd name="T23" fmla="*/ 178 h 178"/>
                <a:gd name="T24" fmla="*/ 156 w 156"/>
                <a:gd name="T25" fmla="*/ 167 h 178"/>
                <a:gd name="T26" fmla="*/ 156 w 156"/>
                <a:gd name="T27" fmla="*/ 33 h 178"/>
                <a:gd name="T28" fmla="*/ 145 w 156"/>
                <a:gd name="T29" fmla="*/ 22 h 178"/>
                <a:gd name="T30" fmla="*/ 11 w 156"/>
                <a:gd name="T31" fmla="*/ 145 h 178"/>
                <a:gd name="T32" fmla="*/ 11 w 156"/>
                <a:gd name="T33" fmla="*/ 11 h 178"/>
                <a:gd name="T34" fmla="*/ 123 w 156"/>
                <a:gd name="T35" fmla="*/ 11 h 178"/>
                <a:gd name="T36" fmla="*/ 123 w 156"/>
                <a:gd name="T37" fmla="*/ 145 h 178"/>
                <a:gd name="T38" fmla="*/ 11 w 156"/>
                <a:gd name="T39" fmla="*/ 145 h 178"/>
                <a:gd name="T40" fmla="*/ 145 w 156"/>
                <a:gd name="T41" fmla="*/ 167 h 178"/>
                <a:gd name="T42" fmla="*/ 33 w 156"/>
                <a:gd name="T43" fmla="*/ 167 h 178"/>
                <a:gd name="T44" fmla="*/ 33 w 156"/>
                <a:gd name="T45" fmla="*/ 156 h 178"/>
                <a:gd name="T46" fmla="*/ 123 w 156"/>
                <a:gd name="T47" fmla="*/ 156 h 178"/>
                <a:gd name="T48" fmla="*/ 134 w 156"/>
                <a:gd name="T49" fmla="*/ 145 h 178"/>
                <a:gd name="T50" fmla="*/ 134 w 156"/>
                <a:gd name="T51" fmla="*/ 33 h 178"/>
                <a:gd name="T52" fmla="*/ 145 w 156"/>
                <a:gd name="T53" fmla="*/ 33 h 178"/>
                <a:gd name="T54" fmla="*/ 145 w 156"/>
                <a:gd name="T55" fmla="*/ 16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6" h="178">
                  <a:moveTo>
                    <a:pt x="145" y="22"/>
                  </a:moveTo>
                  <a:cubicBezTo>
                    <a:pt x="134" y="22"/>
                    <a:pt x="134" y="22"/>
                    <a:pt x="134" y="22"/>
                  </a:cubicBezTo>
                  <a:cubicBezTo>
                    <a:pt x="134" y="11"/>
                    <a:pt x="134" y="11"/>
                    <a:pt x="134" y="11"/>
                  </a:cubicBezTo>
                  <a:cubicBezTo>
                    <a:pt x="134" y="5"/>
                    <a:pt x="129" y="0"/>
                    <a:pt x="12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51"/>
                    <a:pt x="5" y="156"/>
                    <a:pt x="11" y="156"/>
                  </a:cubicBezTo>
                  <a:cubicBezTo>
                    <a:pt x="22" y="156"/>
                    <a:pt x="22" y="156"/>
                    <a:pt x="22" y="156"/>
                  </a:cubicBezTo>
                  <a:cubicBezTo>
                    <a:pt x="22" y="167"/>
                    <a:pt x="22" y="167"/>
                    <a:pt x="22" y="167"/>
                  </a:cubicBezTo>
                  <a:cubicBezTo>
                    <a:pt x="22" y="173"/>
                    <a:pt x="27" y="178"/>
                    <a:pt x="33" y="178"/>
                  </a:cubicBezTo>
                  <a:cubicBezTo>
                    <a:pt x="145" y="178"/>
                    <a:pt x="145" y="178"/>
                    <a:pt x="145" y="178"/>
                  </a:cubicBezTo>
                  <a:cubicBezTo>
                    <a:pt x="151" y="178"/>
                    <a:pt x="156" y="173"/>
                    <a:pt x="156" y="167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7"/>
                    <a:pt x="151" y="22"/>
                    <a:pt x="145" y="22"/>
                  </a:cubicBezTo>
                  <a:close/>
                  <a:moveTo>
                    <a:pt x="11" y="145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23" y="11"/>
                    <a:pt x="123" y="11"/>
                    <a:pt x="123" y="11"/>
                  </a:cubicBezTo>
                  <a:cubicBezTo>
                    <a:pt x="123" y="145"/>
                    <a:pt x="123" y="145"/>
                    <a:pt x="123" y="145"/>
                  </a:cubicBezTo>
                  <a:lnTo>
                    <a:pt x="11" y="145"/>
                  </a:lnTo>
                  <a:close/>
                  <a:moveTo>
                    <a:pt x="145" y="167"/>
                  </a:moveTo>
                  <a:cubicBezTo>
                    <a:pt x="33" y="167"/>
                    <a:pt x="33" y="167"/>
                    <a:pt x="33" y="167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123" y="156"/>
                    <a:pt x="123" y="156"/>
                    <a:pt x="123" y="156"/>
                  </a:cubicBezTo>
                  <a:cubicBezTo>
                    <a:pt x="129" y="156"/>
                    <a:pt x="134" y="151"/>
                    <a:pt x="134" y="145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45" y="33"/>
                    <a:pt x="145" y="33"/>
                    <a:pt x="145" y="33"/>
                  </a:cubicBezTo>
                  <a:lnTo>
                    <a:pt x="145" y="1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Freeform 26">
              <a:extLst>
                <a:ext uri="{FF2B5EF4-FFF2-40B4-BE49-F238E27FC236}">
                  <a16:creationId xmlns:a16="http://schemas.microsoft.com/office/drawing/2014/main" id="{DA9E568E-32F4-4531-A47D-A6FC60932F9E}"/>
                </a:ext>
              </a:extLst>
            </p:cNvPr>
            <p:cNvSpPr/>
            <p:nvPr/>
          </p:nvSpPr>
          <p:spPr bwMode="auto">
            <a:xfrm>
              <a:off x="10925460" y="2614454"/>
              <a:ext cx="205404" cy="34527"/>
            </a:xfrm>
            <a:custGeom>
              <a:avLst/>
              <a:gdLst>
                <a:gd name="T0" fmla="*/ 61 w 67"/>
                <a:gd name="T1" fmla="*/ 0 h 11"/>
                <a:gd name="T2" fmla="*/ 5 w 67"/>
                <a:gd name="T3" fmla="*/ 0 h 11"/>
                <a:gd name="T4" fmla="*/ 0 w 67"/>
                <a:gd name="T5" fmla="*/ 6 h 11"/>
                <a:gd name="T6" fmla="*/ 5 w 67"/>
                <a:gd name="T7" fmla="*/ 11 h 11"/>
                <a:gd name="T8" fmla="*/ 61 w 67"/>
                <a:gd name="T9" fmla="*/ 11 h 11"/>
                <a:gd name="T10" fmla="*/ 67 w 67"/>
                <a:gd name="T11" fmla="*/ 6 h 11"/>
                <a:gd name="T12" fmla="*/ 61 w 67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1">
                  <a:moveTo>
                    <a:pt x="6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1"/>
                    <a:pt x="5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9"/>
                    <a:pt x="67" y="6"/>
                  </a:cubicBezTo>
                  <a:cubicBezTo>
                    <a:pt x="67" y="3"/>
                    <a:pt x="64" y="0"/>
                    <a:pt x="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BD13A2E6-B72B-4690-B085-F46BEF043A6E}"/>
                </a:ext>
              </a:extLst>
            </p:cNvPr>
            <p:cNvSpPr/>
            <p:nvPr/>
          </p:nvSpPr>
          <p:spPr bwMode="auto">
            <a:xfrm>
              <a:off x="10854015" y="2723348"/>
              <a:ext cx="276849" cy="34527"/>
            </a:xfrm>
            <a:custGeom>
              <a:avLst/>
              <a:gdLst>
                <a:gd name="T0" fmla="*/ 84 w 90"/>
                <a:gd name="T1" fmla="*/ 0 h 11"/>
                <a:gd name="T2" fmla="*/ 6 w 90"/>
                <a:gd name="T3" fmla="*/ 0 h 11"/>
                <a:gd name="T4" fmla="*/ 0 w 90"/>
                <a:gd name="T5" fmla="*/ 5 h 11"/>
                <a:gd name="T6" fmla="*/ 6 w 90"/>
                <a:gd name="T7" fmla="*/ 11 h 11"/>
                <a:gd name="T8" fmla="*/ 84 w 90"/>
                <a:gd name="T9" fmla="*/ 11 h 11"/>
                <a:gd name="T10" fmla="*/ 90 w 90"/>
                <a:gd name="T11" fmla="*/ 5 h 11"/>
                <a:gd name="T12" fmla="*/ 84 w 9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1">
                  <a:moveTo>
                    <a:pt x="8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1"/>
                    <a:pt x="6" y="11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7" y="11"/>
                    <a:pt x="90" y="8"/>
                    <a:pt x="90" y="5"/>
                  </a:cubicBezTo>
                  <a:cubicBezTo>
                    <a:pt x="90" y="2"/>
                    <a:pt x="87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B68EA42C-F57B-42F4-A0C2-1A436F954572}"/>
                </a:ext>
              </a:extLst>
            </p:cNvPr>
            <p:cNvSpPr/>
            <p:nvPr/>
          </p:nvSpPr>
          <p:spPr bwMode="auto">
            <a:xfrm>
              <a:off x="10854015" y="2793730"/>
              <a:ext cx="276849" cy="34527"/>
            </a:xfrm>
            <a:custGeom>
              <a:avLst/>
              <a:gdLst>
                <a:gd name="T0" fmla="*/ 84 w 90"/>
                <a:gd name="T1" fmla="*/ 0 h 11"/>
                <a:gd name="T2" fmla="*/ 6 w 90"/>
                <a:gd name="T3" fmla="*/ 0 h 11"/>
                <a:gd name="T4" fmla="*/ 0 w 90"/>
                <a:gd name="T5" fmla="*/ 6 h 11"/>
                <a:gd name="T6" fmla="*/ 6 w 90"/>
                <a:gd name="T7" fmla="*/ 11 h 11"/>
                <a:gd name="T8" fmla="*/ 84 w 90"/>
                <a:gd name="T9" fmla="*/ 11 h 11"/>
                <a:gd name="T10" fmla="*/ 90 w 90"/>
                <a:gd name="T11" fmla="*/ 6 h 11"/>
                <a:gd name="T12" fmla="*/ 84 w 9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1">
                  <a:moveTo>
                    <a:pt x="8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7" y="11"/>
                    <a:pt x="90" y="9"/>
                    <a:pt x="90" y="6"/>
                  </a:cubicBezTo>
                  <a:cubicBezTo>
                    <a:pt x="90" y="3"/>
                    <a:pt x="87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58182699-28E7-4844-B55A-49AEFC043904}"/>
                </a:ext>
              </a:extLst>
            </p:cNvPr>
            <p:cNvSpPr/>
            <p:nvPr/>
          </p:nvSpPr>
          <p:spPr bwMode="auto">
            <a:xfrm>
              <a:off x="10854015" y="2862782"/>
              <a:ext cx="276848" cy="38512"/>
            </a:xfrm>
            <a:custGeom>
              <a:avLst/>
              <a:gdLst>
                <a:gd name="T0" fmla="*/ 84 w 90"/>
                <a:gd name="T1" fmla="*/ 0 h 12"/>
                <a:gd name="T2" fmla="*/ 6 w 90"/>
                <a:gd name="T3" fmla="*/ 0 h 12"/>
                <a:gd name="T4" fmla="*/ 0 w 90"/>
                <a:gd name="T5" fmla="*/ 6 h 12"/>
                <a:gd name="T6" fmla="*/ 6 w 90"/>
                <a:gd name="T7" fmla="*/ 12 h 12"/>
                <a:gd name="T8" fmla="*/ 84 w 90"/>
                <a:gd name="T9" fmla="*/ 12 h 12"/>
                <a:gd name="T10" fmla="*/ 90 w 90"/>
                <a:gd name="T11" fmla="*/ 6 h 12"/>
                <a:gd name="T12" fmla="*/ 84 w 90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2">
                  <a:moveTo>
                    <a:pt x="8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7" y="12"/>
                    <a:pt x="90" y="9"/>
                    <a:pt x="90" y="6"/>
                  </a:cubicBezTo>
                  <a:cubicBezTo>
                    <a:pt x="90" y="3"/>
                    <a:pt x="87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DE026139-D03B-4979-8994-3C64D3356A5F}"/>
              </a:ext>
            </a:extLst>
          </p:cNvPr>
          <p:cNvSpPr txBox="1"/>
          <p:nvPr/>
        </p:nvSpPr>
        <p:spPr>
          <a:xfrm>
            <a:off x="7000691" y="5951704"/>
            <a:ext cx="3780925" cy="73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注：</a:t>
            </a:r>
            <a:r>
              <a:rPr kumimoji="1"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2017</a:t>
            </a:r>
            <a:r>
              <a:rPr kumimoji="1"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、</a:t>
            </a:r>
            <a:r>
              <a:rPr kumimoji="1"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2018</a:t>
            </a:r>
            <a:r>
              <a:rPr kumimoji="1"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年实际出版</a:t>
            </a:r>
            <a:r>
              <a:rPr kumimoji="1"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102</a:t>
            </a:r>
            <a:r>
              <a:rPr kumimoji="1"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篇，但有两篇文章为  </a:t>
            </a:r>
            <a:r>
              <a:rPr kumimoji="1"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     </a:t>
            </a:r>
            <a:r>
              <a:rPr kumimoji="1"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编辑部文件，不包含此类。</a:t>
            </a:r>
            <a:endParaRPr kumimoji="1"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    </a:t>
            </a:r>
            <a:r>
              <a:rPr kumimoji="1"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   计算影响因子 </a:t>
            </a:r>
            <a:r>
              <a:rPr kumimoji="1"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IF=136/100=1.36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3C3D3A4-D344-45D9-8C7B-35EBE597EAEB}"/>
              </a:ext>
            </a:extLst>
          </p:cNvPr>
          <p:cNvSpPr/>
          <p:nvPr/>
        </p:nvSpPr>
        <p:spPr>
          <a:xfrm>
            <a:off x="6975992" y="4920780"/>
            <a:ext cx="4967652" cy="346243"/>
          </a:xfrm>
          <a:prstGeom prst="rect">
            <a:avLst/>
          </a:prstGeom>
        </p:spPr>
        <p:txBody>
          <a:bodyPr wrap="square" lIns="68573" tIns="34287" rIns="68573" bIns="34287">
            <a:spAutoFit/>
          </a:bodyPr>
          <a:lstStyle/>
          <a:p>
            <a:pPr defTabSz="68580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施引文献共为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189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篇，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2019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年施引文献为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126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篇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71AD490E-52EB-4E0C-B326-F4BABEA27358}"/>
              </a:ext>
            </a:extLst>
          </p:cNvPr>
          <p:cNvGrpSpPr/>
          <p:nvPr/>
        </p:nvGrpSpPr>
        <p:grpSpPr>
          <a:xfrm>
            <a:off x="6817596" y="2047685"/>
            <a:ext cx="349803" cy="416538"/>
            <a:chOff x="10787673" y="2508217"/>
            <a:chExt cx="478426" cy="569698"/>
          </a:xfrm>
          <a:solidFill>
            <a:sysClr val="window" lastClr="FFFFFF"/>
          </a:solidFill>
        </p:grpSpPr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84F40F25-9CA4-4C4C-8344-11C88237CD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87673" y="2508217"/>
              <a:ext cx="478426" cy="569698"/>
            </a:xfrm>
            <a:custGeom>
              <a:avLst/>
              <a:gdLst>
                <a:gd name="T0" fmla="*/ 145 w 156"/>
                <a:gd name="T1" fmla="*/ 22 h 178"/>
                <a:gd name="T2" fmla="*/ 134 w 156"/>
                <a:gd name="T3" fmla="*/ 22 h 178"/>
                <a:gd name="T4" fmla="*/ 134 w 156"/>
                <a:gd name="T5" fmla="*/ 11 h 178"/>
                <a:gd name="T6" fmla="*/ 123 w 156"/>
                <a:gd name="T7" fmla="*/ 0 h 178"/>
                <a:gd name="T8" fmla="*/ 11 w 156"/>
                <a:gd name="T9" fmla="*/ 0 h 178"/>
                <a:gd name="T10" fmla="*/ 0 w 156"/>
                <a:gd name="T11" fmla="*/ 11 h 178"/>
                <a:gd name="T12" fmla="*/ 0 w 156"/>
                <a:gd name="T13" fmla="*/ 145 h 178"/>
                <a:gd name="T14" fmla="*/ 11 w 156"/>
                <a:gd name="T15" fmla="*/ 156 h 178"/>
                <a:gd name="T16" fmla="*/ 22 w 156"/>
                <a:gd name="T17" fmla="*/ 156 h 178"/>
                <a:gd name="T18" fmla="*/ 22 w 156"/>
                <a:gd name="T19" fmla="*/ 167 h 178"/>
                <a:gd name="T20" fmla="*/ 33 w 156"/>
                <a:gd name="T21" fmla="*/ 178 h 178"/>
                <a:gd name="T22" fmla="*/ 145 w 156"/>
                <a:gd name="T23" fmla="*/ 178 h 178"/>
                <a:gd name="T24" fmla="*/ 156 w 156"/>
                <a:gd name="T25" fmla="*/ 167 h 178"/>
                <a:gd name="T26" fmla="*/ 156 w 156"/>
                <a:gd name="T27" fmla="*/ 33 h 178"/>
                <a:gd name="T28" fmla="*/ 145 w 156"/>
                <a:gd name="T29" fmla="*/ 22 h 178"/>
                <a:gd name="T30" fmla="*/ 11 w 156"/>
                <a:gd name="T31" fmla="*/ 145 h 178"/>
                <a:gd name="T32" fmla="*/ 11 w 156"/>
                <a:gd name="T33" fmla="*/ 11 h 178"/>
                <a:gd name="T34" fmla="*/ 123 w 156"/>
                <a:gd name="T35" fmla="*/ 11 h 178"/>
                <a:gd name="T36" fmla="*/ 123 w 156"/>
                <a:gd name="T37" fmla="*/ 145 h 178"/>
                <a:gd name="T38" fmla="*/ 11 w 156"/>
                <a:gd name="T39" fmla="*/ 145 h 178"/>
                <a:gd name="T40" fmla="*/ 145 w 156"/>
                <a:gd name="T41" fmla="*/ 167 h 178"/>
                <a:gd name="T42" fmla="*/ 33 w 156"/>
                <a:gd name="T43" fmla="*/ 167 h 178"/>
                <a:gd name="T44" fmla="*/ 33 w 156"/>
                <a:gd name="T45" fmla="*/ 156 h 178"/>
                <a:gd name="T46" fmla="*/ 123 w 156"/>
                <a:gd name="T47" fmla="*/ 156 h 178"/>
                <a:gd name="T48" fmla="*/ 134 w 156"/>
                <a:gd name="T49" fmla="*/ 145 h 178"/>
                <a:gd name="T50" fmla="*/ 134 w 156"/>
                <a:gd name="T51" fmla="*/ 33 h 178"/>
                <a:gd name="T52" fmla="*/ 145 w 156"/>
                <a:gd name="T53" fmla="*/ 33 h 178"/>
                <a:gd name="T54" fmla="*/ 145 w 156"/>
                <a:gd name="T55" fmla="*/ 16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6" h="178">
                  <a:moveTo>
                    <a:pt x="145" y="22"/>
                  </a:moveTo>
                  <a:cubicBezTo>
                    <a:pt x="134" y="22"/>
                    <a:pt x="134" y="22"/>
                    <a:pt x="134" y="22"/>
                  </a:cubicBezTo>
                  <a:cubicBezTo>
                    <a:pt x="134" y="11"/>
                    <a:pt x="134" y="11"/>
                    <a:pt x="134" y="11"/>
                  </a:cubicBezTo>
                  <a:cubicBezTo>
                    <a:pt x="134" y="5"/>
                    <a:pt x="129" y="0"/>
                    <a:pt x="12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51"/>
                    <a:pt x="5" y="156"/>
                    <a:pt x="11" y="156"/>
                  </a:cubicBezTo>
                  <a:cubicBezTo>
                    <a:pt x="22" y="156"/>
                    <a:pt x="22" y="156"/>
                    <a:pt x="22" y="156"/>
                  </a:cubicBezTo>
                  <a:cubicBezTo>
                    <a:pt x="22" y="167"/>
                    <a:pt x="22" y="167"/>
                    <a:pt x="22" y="167"/>
                  </a:cubicBezTo>
                  <a:cubicBezTo>
                    <a:pt x="22" y="173"/>
                    <a:pt x="27" y="178"/>
                    <a:pt x="33" y="178"/>
                  </a:cubicBezTo>
                  <a:cubicBezTo>
                    <a:pt x="145" y="178"/>
                    <a:pt x="145" y="178"/>
                    <a:pt x="145" y="178"/>
                  </a:cubicBezTo>
                  <a:cubicBezTo>
                    <a:pt x="151" y="178"/>
                    <a:pt x="156" y="173"/>
                    <a:pt x="156" y="167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7"/>
                    <a:pt x="151" y="22"/>
                    <a:pt x="145" y="22"/>
                  </a:cubicBezTo>
                  <a:close/>
                  <a:moveTo>
                    <a:pt x="11" y="145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23" y="11"/>
                    <a:pt x="123" y="11"/>
                    <a:pt x="123" y="11"/>
                  </a:cubicBezTo>
                  <a:cubicBezTo>
                    <a:pt x="123" y="145"/>
                    <a:pt x="123" y="145"/>
                    <a:pt x="123" y="145"/>
                  </a:cubicBezTo>
                  <a:lnTo>
                    <a:pt x="11" y="145"/>
                  </a:lnTo>
                  <a:close/>
                  <a:moveTo>
                    <a:pt x="145" y="167"/>
                  </a:moveTo>
                  <a:cubicBezTo>
                    <a:pt x="33" y="167"/>
                    <a:pt x="33" y="167"/>
                    <a:pt x="33" y="167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123" y="156"/>
                    <a:pt x="123" y="156"/>
                    <a:pt x="123" y="156"/>
                  </a:cubicBezTo>
                  <a:cubicBezTo>
                    <a:pt x="129" y="156"/>
                    <a:pt x="134" y="151"/>
                    <a:pt x="134" y="145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45" y="33"/>
                    <a:pt x="145" y="33"/>
                    <a:pt x="145" y="33"/>
                  </a:cubicBezTo>
                  <a:lnTo>
                    <a:pt x="145" y="1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D63CA9D0-0E7D-4DF1-B848-43FD43E77D47}"/>
                </a:ext>
              </a:extLst>
            </p:cNvPr>
            <p:cNvSpPr/>
            <p:nvPr/>
          </p:nvSpPr>
          <p:spPr bwMode="auto">
            <a:xfrm>
              <a:off x="10925460" y="2614454"/>
              <a:ext cx="205404" cy="34527"/>
            </a:xfrm>
            <a:custGeom>
              <a:avLst/>
              <a:gdLst>
                <a:gd name="T0" fmla="*/ 61 w 67"/>
                <a:gd name="T1" fmla="*/ 0 h 11"/>
                <a:gd name="T2" fmla="*/ 5 w 67"/>
                <a:gd name="T3" fmla="*/ 0 h 11"/>
                <a:gd name="T4" fmla="*/ 0 w 67"/>
                <a:gd name="T5" fmla="*/ 6 h 11"/>
                <a:gd name="T6" fmla="*/ 5 w 67"/>
                <a:gd name="T7" fmla="*/ 11 h 11"/>
                <a:gd name="T8" fmla="*/ 61 w 67"/>
                <a:gd name="T9" fmla="*/ 11 h 11"/>
                <a:gd name="T10" fmla="*/ 67 w 67"/>
                <a:gd name="T11" fmla="*/ 6 h 11"/>
                <a:gd name="T12" fmla="*/ 61 w 67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1">
                  <a:moveTo>
                    <a:pt x="6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1"/>
                    <a:pt x="5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9"/>
                    <a:pt x="67" y="6"/>
                  </a:cubicBezTo>
                  <a:cubicBezTo>
                    <a:pt x="67" y="3"/>
                    <a:pt x="64" y="0"/>
                    <a:pt x="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7342D8DB-B56B-4FD8-939B-AD8C59B22C0B}"/>
                </a:ext>
              </a:extLst>
            </p:cNvPr>
            <p:cNvSpPr/>
            <p:nvPr/>
          </p:nvSpPr>
          <p:spPr bwMode="auto">
            <a:xfrm>
              <a:off x="10854015" y="2723348"/>
              <a:ext cx="276849" cy="34527"/>
            </a:xfrm>
            <a:custGeom>
              <a:avLst/>
              <a:gdLst>
                <a:gd name="T0" fmla="*/ 84 w 90"/>
                <a:gd name="T1" fmla="*/ 0 h 11"/>
                <a:gd name="T2" fmla="*/ 6 w 90"/>
                <a:gd name="T3" fmla="*/ 0 h 11"/>
                <a:gd name="T4" fmla="*/ 0 w 90"/>
                <a:gd name="T5" fmla="*/ 5 h 11"/>
                <a:gd name="T6" fmla="*/ 6 w 90"/>
                <a:gd name="T7" fmla="*/ 11 h 11"/>
                <a:gd name="T8" fmla="*/ 84 w 90"/>
                <a:gd name="T9" fmla="*/ 11 h 11"/>
                <a:gd name="T10" fmla="*/ 90 w 90"/>
                <a:gd name="T11" fmla="*/ 5 h 11"/>
                <a:gd name="T12" fmla="*/ 84 w 9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1">
                  <a:moveTo>
                    <a:pt x="8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1"/>
                    <a:pt x="6" y="11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7" y="11"/>
                    <a:pt x="90" y="8"/>
                    <a:pt x="90" y="5"/>
                  </a:cubicBezTo>
                  <a:cubicBezTo>
                    <a:pt x="90" y="2"/>
                    <a:pt x="87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2E91D40C-F9AB-4824-89A2-30AB33BFE37F}"/>
                </a:ext>
              </a:extLst>
            </p:cNvPr>
            <p:cNvSpPr/>
            <p:nvPr/>
          </p:nvSpPr>
          <p:spPr bwMode="auto">
            <a:xfrm>
              <a:off x="10854015" y="2793730"/>
              <a:ext cx="276849" cy="34527"/>
            </a:xfrm>
            <a:custGeom>
              <a:avLst/>
              <a:gdLst>
                <a:gd name="T0" fmla="*/ 84 w 90"/>
                <a:gd name="T1" fmla="*/ 0 h 11"/>
                <a:gd name="T2" fmla="*/ 6 w 90"/>
                <a:gd name="T3" fmla="*/ 0 h 11"/>
                <a:gd name="T4" fmla="*/ 0 w 90"/>
                <a:gd name="T5" fmla="*/ 6 h 11"/>
                <a:gd name="T6" fmla="*/ 6 w 90"/>
                <a:gd name="T7" fmla="*/ 11 h 11"/>
                <a:gd name="T8" fmla="*/ 84 w 90"/>
                <a:gd name="T9" fmla="*/ 11 h 11"/>
                <a:gd name="T10" fmla="*/ 90 w 90"/>
                <a:gd name="T11" fmla="*/ 6 h 11"/>
                <a:gd name="T12" fmla="*/ 84 w 9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1">
                  <a:moveTo>
                    <a:pt x="8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7" y="11"/>
                    <a:pt x="90" y="9"/>
                    <a:pt x="90" y="6"/>
                  </a:cubicBezTo>
                  <a:cubicBezTo>
                    <a:pt x="90" y="3"/>
                    <a:pt x="87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9EE7D3B4-0116-4835-9E6D-0AC6D16DC117}"/>
                </a:ext>
              </a:extLst>
            </p:cNvPr>
            <p:cNvSpPr/>
            <p:nvPr/>
          </p:nvSpPr>
          <p:spPr bwMode="auto">
            <a:xfrm>
              <a:off x="10854015" y="2862782"/>
              <a:ext cx="276848" cy="38512"/>
            </a:xfrm>
            <a:custGeom>
              <a:avLst/>
              <a:gdLst>
                <a:gd name="T0" fmla="*/ 84 w 90"/>
                <a:gd name="T1" fmla="*/ 0 h 12"/>
                <a:gd name="T2" fmla="*/ 6 w 90"/>
                <a:gd name="T3" fmla="*/ 0 h 12"/>
                <a:gd name="T4" fmla="*/ 0 w 90"/>
                <a:gd name="T5" fmla="*/ 6 h 12"/>
                <a:gd name="T6" fmla="*/ 6 w 90"/>
                <a:gd name="T7" fmla="*/ 12 h 12"/>
                <a:gd name="T8" fmla="*/ 84 w 90"/>
                <a:gd name="T9" fmla="*/ 12 h 12"/>
                <a:gd name="T10" fmla="*/ 90 w 90"/>
                <a:gd name="T11" fmla="*/ 6 h 12"/>
                <a:gd name="T12" fmla="*/ 84 w 90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2">
                  <a:moveTo>
                    <a:pt x="8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7" y="12"/>
                    <a:pt x="90" y="9"/>
                    <a:pt x="90" y="6"/>
                  </a:cubicBezTo>
                  <a:cubicBezTo>
                    <a:pt x="90" y="3"/>
                    <a:pt x="87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aphicFrame>
        <p:nvGraphicFramePr>
          <p:cNvPr id="48" name="图表 47">
            <a:extLst>
              <a:ext uri="{FF2B5EF4-FFF2-40B4-BE49-F238E27FC236}">
                <a16:creationId xmlns:a16="http://schemas.microsoft.com/office/drawing/2014/main" id="{DDD7FB80-E7BE-4544-8506-F8EF4B9220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7053811"/>
              </p:ext>
            </p:extLst>
          </p:nvPr>
        </p:nvGraphicFramePr>
        <p:xfrm>
          <a:off x="1726490" y="3527708"/>
          <a:ext cx="4094163" cy="2690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5769920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6A3DB66D-90C1-4476-95F5-51CDA3709776}"/>
              </a:ext>
            </a:extLst>
          </p:cNvPr>
          <p:cNvGrpSpPr/>
          <p:nvPr/>
        </p:nvGrpSpPr>
        <p:grpSpPr>
          <a:xfrm>
            <a:off x="843830" y="662414"/>
            <a:ext cx="4203131" cy="442232"/>
            <a:chOff x="716110" y="187653"/>
            <a:chExt cx="4203131" cy="442232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9C107F8-BD2E-4832-9DAC-29A3F4912D34}"/>
                </a:ext>
              </a:extLst>
            </p:cNvPr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CN" sz="2400" b="1">
                  <a:latin typeface="微软雅黑"/>
                  <a:ea typeface="微软雅黑"/>
                  <a:cs typeface="+mn-ea"/>
                  <a:sym typeface="+mn-lt"/>
                </a:rPr>
                <a:t>2019</a:t>
              </a:r>
              <a:r>
                <a:rPr lang="zh-CN" altLang="en-US" sz="2400" b="1">
                  <a:latin typeface="微软雅黑"/>
                  <a:ea typeface="微软雅黑"/>
                  <a:cs typeface="+mn-ea"/>
                  <a:sym typeface="+mn-lt"/>
                </a:rPr>
                <a:t>年引文报告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BB7673C7-033D-437B-8345-A96ADF76FF3E}"/>
                </a:ext>
              </a:extLst>
            </p:cNvPr>
            <p:cNvCxnSpPr/>
            <p:nvPr/>
          </p:nvCxnSpPr>
          <p:spPr>
            <a:xfrm>
              <a:off x="811962" y="629885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D59119E4-4670-48C8-862F-3DCD4BE4665C}"/>
              </a:ext>
            </a:extLst>
          </p:cNvPr>
          <p:cNvSpPr/>
          <p:nvPr/>
        </p:nvSpPr>
        <p:spPr>
          <a:xfrm>
            <a:off x="843830" y="1554600"/>
            <a:ext cx="4629870" cy="346243"/>
          </a:xfrm>
          <a:prstGeom prst="rect">
            <a:avLst/>
          </a:prstGeom>
        </p:spPr>
        <p:txBody>
          <a:bodyPr wrap="square" lIns="68573" tIns="34287" rIns="68573" bIns="34287">
            <a:spAutoFit/>
          </a:bodyPr>
          <a:lstStyle/>
          <a:p>
            <a:pPr defTabSz="685800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136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篇施引文献中“</a:t>
            </a:r>
            <a:r>
              <a:rPr lang="zh-CN" altLang="en-US" b="1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国家</a:t>
            </a:r>
            <a:r>
              <a:rPr lang="en-US" altLang="zh-CN" b="1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\</a:t>
            </a:r>
            <a:r>
              <a:rPr lang="zh-CN" altLang="en-US" b="1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地区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”分布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3A57E83-5BFF-4C50-8FD2-692ADAC7FC11}"/>
              </a:ext>
            </a:extLst>
          </p:cNvPr>
          <p:cNvSpPr txBox="1"/>
          <p:nvPr/>
        </p:nvSpPr>
        <p:spPr>
          <a:xfrm>
            <a:off x="9180910" y="2027843"/>
            <a:ext cx="2520000" cy="317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来自的</a:t>
            </a: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中国（大陆）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的文献引用最多，占比为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33.3%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；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其次来自</a:t>
            </a: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美国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的引用文献为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22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篇，占比约为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17.5%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；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伊朗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紧随其后占比约为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14.3%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；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接着是印度、澳大利亚、德国等国家。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共有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43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个国家或地区。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D60089C-1D6E-4AE6-9095-7756EB3FA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30" y="2027843"/>
            <a:ext cx="8217578" cy="400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03528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6A3DB66D-90C1-4476-95F5-51CDA3709776}"/>
              </a:ext>
            </a:extLst>
          </p:cNvPr>
          <p:cNvGrpSpPr/>
          <p:nvPr/>
        </p:nvGrpSpPr>
        <p:grpSpPr>
          <a:xfrm>
            <a:off x="843830" y="662414"/>
            <a:ext cx="4203131" cy="442232"/>
            <a:chOff x="716110" y="187653"/>
            <a:chExt cx="4203131" cy="442232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9C107F8-BD2E-4832-9DAC-29A3F4912D34}"/>
                </a:ext>
              </a:extLst>
            </p:cNvPr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CN" sz="2400" b="1">
                  <a:latin typeface="微软雅黑"/>
                  <a:ea typeface="微软雅黑"/>
                  <a:cs typeface="+mn-ea"/>
                  <a:sym typeface="+mn-lt"/>
                </a:rPr>
                <a:t>2019</a:t>
              </a:r>
              <a:r>
                <a:rPr lang="zh-CN" altLang="en-US" sz="2400" b="1">
                  <a:latin typeface="微软雅黑"/>
                  <a:ea typeface="微软雅黑"/>
                  <a:cs typeface="+mn-ea"/>
                  <a:sym typeface="+mn-lt"/>
                </a:rPr>
                <a:t>年引文报告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BB7673C7-033D-437B-8345-A96ADF76FF3E}"/>
                </a:ext>
              </a:extLst>
            </p:cNvPr>
            <p:cNvCxnSpPr/>
            <p:nvPr/>
          </p:nvCxnSpPr>
          <p:spPr>
            <a:xfrm>
              <a:off x="811962" y="629885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D59119E4-4670-48C8-862F-3DCD4BE4665C}"/>
              </a:ext>
            </a:extLst>
          </p:cNvPr>
          <p:cNvSpPr/>
          <p:nvPr/>
        </p:nvSpPr>
        <p:spPr>
          <a:xfrm>
            <a:off x="843830" y="1554600"/>
            <a:ext cx="4629870" cy="346243"/>
          </a:xfrm>
          <a:prstGeom prst="rect">
            <a:avLst/>
          </a:prstGeom>
        </p:spPr>
        <p:txBody>
          <a:bodyPr wrap="square" lIns="68573" tIns="34287" rIns="68573" bIns="34287">
            <a:spAutoFit/>
          </a:bodyPr>
          <a:lstStyle/>
          <a:p>
            <a:pPr defTabSz="685800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136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篇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施引文献中“</a:t>
            </a:r>
            <a:r>
              <a:rPr lang="zh-CN" altLang="en-US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国家</a:t>
            </a:r>
            <a:r>
              <a:rPr lang="en-US" altLang="zh-CN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\</a:t>
            </a:r>
            <a:r>
              <a:rPr lang="zh-CN" altLang="en-US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地区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”分布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3A57E83-5BFF-4C50-8FD2-692ADAC7FC11}"/>
              </a:ext>
            </a:extLst>
          </p:cNvPr>
          <p:cNvSpPr txBox="1"/>
          <p:nvPr/>
        </p:nvSpPr>
        <p:spPr>
          <a:xfrm>
            <a:off x="9180910" y="2027843"/>
            <a:ext cx="2520000" cy="317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来自的</a:t>
            </a:r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中国（大陆）</a:t>
            </a: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的文献引用最多，占比为</a:t>
            </a:r>
            <a:r>
              <a:rPr kumimoji="1"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33.3%</a:t>
            </a: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；</a:t>
            </a:r>
            <a:endParaRPr kumimoji="1" lang="en-US" altLang="zh-CN" sz="14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4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其次来自</a:t>
            </a:r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美国</a:t>
            </a: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的引用文献为</a:t>
            </a:r>
            <a:r>
              <a:rPr kumimoji="1"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22</a:t>
            </a: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篇，占比约为</a:t>
            </a:r>
            <a:r>
              <a:rPr kumimoji="1"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17.5%</a:t>
            </a: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；</a:t>
            </a:r>
            <a:endParaRPr kumimoji="1" lang="en-US" altLang="zh-CN" sz="14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4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伊朗</a:t>
            </a: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紧随其后占比约为</a:t>
            </a:r>
            <a:r>
              <a:rPr kumimoji="1"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14.3%</a:t>
            </a: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；</a:t>
            </a:r>
            <a:endParaRPr kumimoji="1" lang="en-US" altLang="zh-CN" sz="14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4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接着是印度、澳大利亚、德国等国家。</a:t>
            </a:r>
            <a:endParaRPr kumimoji="1" lang="en-US" altLang="zh-CN" sz="14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共有</a:t>
            </a:r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43</a:t>
            </a: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个国家或地区。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D60089C-1D6E-4AE6-9095-7756EB3FA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30" y="2027843"/>
            <a:ext cx="8217578" cy="400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40489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6A3DB66D-90C1-4476-95F5-51CDA3709776}"/>
              </a:ext>
            </a:extLst>
          </p:cNvPr>
          <p:cNvGrpSpPr/>
          <p:nvPr/>
        </p:nvGrpSpPr>
        <p:grpSpPr>
          <a:xfrm>
            <a:off x="843830" y="662414"/>
            <a:ext cx="4203131" cy="442232"/>
            <a:chOff x="716110" y="187653"/>
            <a:chExt cx="4203131" cy="442232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9C107F8-BD2E-4832-9DAC-29A3F4912D34}"/>
                </a:ext>
              </a:extLst>
            </p:cNvPr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CN" sz="2400" b="1">
                  <a:latin typeface="微软雅黑"/>
                  <a:ea typeface="微软雅黑"/>
                  <a:cs typeface="+mn-ea"/>
                  <a:sym typeface="+mn-lt"/>
                </a:rPr>
                <a:t>2019</a:t>
              </a:r>
              <a:r>
                <a:rPr lang="zh-CN" altLang="en-US" sz="2400" b="1">
                  <a:latin typeface="微软雅黑"/>
                  <a:ea typeface="微软雅黑"/>
                  <a:cs typeface="+mn-ea"/>
                  <a:sym typeface="+mn-lt"/>
                </a:rPr>
                <a:t>年引文报告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BB7673C7-033D-437B-8345-A96ADF76FF3E}"/>
                </a:ext>
              </a:extLst>
            </p:cNvPr>
            <p:cNvCxnSpPr/>
            <p:nvPr/>
          </p:nvCxnSpPr>
          <p:spPr>
            <a:xfrm>
              <a:off x="811962" y="629885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D59119E4-4670-48C8-862F-3DCD4BE4665C}"/>
              </a:ext>
            </a:extLst>
          </p:cNvPr>
          <p:cNvSpPr/>
          <p:nvPr/>
        </p:nvSpPr>
        <p:spPr>
          <a:xfrm>
            <a:off x="843830" y="1554600"/>
            <a:ext cx="4629870" cy="346243"/>
          </a:xfrm>
          <a:prstGeom prst="rect">
            <a:avLst/>
          </a:prstGeom>
        </p:spPr>
        <p:txBody>
          <a:bodyPr wrap="square" lIns="68573" tIns="34287" rIns="68573" bIns="34287">
            <a:spAutoFit/>
          </a:bodyPr>
          <a:lstStyle/>
          <a:p>
            <a:pPr defTabSz="685800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136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篇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施引文献中“</a:t>
            </a:r>
            <a:r>
              <a:rPr lang="zh-CN" altLang="en-US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国家</a:t>
            </a:r>
            <a:r>
              <a:rPr lang="en-US" altLang="zh-CN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\</a:t>
            </a:r>
            <a:r>
              <a:rPr lang="zh-CN" altLang="en-US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地区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”分布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3A57E83-5BFF-4C50-8FD2-692ADAC7FC11}"/>
              </a:ext>
            </a:extLst>
          </p:cNvPr>
          <p:cNvSpPr txBox="1"/>
          <p:nvPr/>
        </p:nvSpPr>
        <p:spPr>
          <a:xfrm>
            <a:off x="9180910" y="2027843"/>
            <a:ext cx="2520000" cy="317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来自的</a:t>
            </a:r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中国（大陆）</a:t>
            </a: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的文献引用最多，占比为</a:t>
            </a:r>
            <a:r>
              <a:rPr kumimoji="1"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33.3%</a:t>
            </a: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；</a:t>
            </a:r>
            <a:endParaRPr kumimoji="1" lang="en-US" altLang="zh-CN" sz="14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4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其次来自</a:t>
            </a:r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美国</a:t>
            </a: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的引用文献为</a:t>
            </a:r>
            <a:r>
              <a:rPr kumimoji="1"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22</a:t>
            </a: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篇，占比约为</a:t>
            </a:r>
            <a:r>
              <a:rPr kumimoji="1"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17.5%</a:t>
            </a: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；</a:t>
            </a:r>
            <a:endParaRPr kumimoji="1" lang="en-US" altLang="zh-CN" sz="14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4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伊朗</a:t>
            </a: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紧随其后占比约为</a:t>
            </a:r>
            <a:r>
              <a:rPr kumimoji="1"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14.3%</a:t>
            </a: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；</a:t>
            </a:r>
            <a:endParaRPr kumimoji="1" lang="en-US" altLang="zh-CN" sz="14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4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接着是印度、澳大利亚、德国等国家。</a:t>
            </a:r>
            <a:endParaRPr kumimoji="1" lang="en-US" altLang="zh-CN" sz="14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共有</a:t>
            </a:r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43</a:t>
            </a: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个国家或地区。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D60089C-1D6E-4AE6-9095-7756EB3FA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30" y="2027843"/>
            <a:ext cx="8217578" cy="400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81302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D3739EE-85AD-47C9-B321-AAFE2BF58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607" y="0"/>
            <a:ext cx="3342392" cy="317279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7164B26-B635-4328-8E96-71BBA77CCE80}"/>
              </a:ext>
            </a:extLst>
          </p:cNvPr>
          <p:cNvSpPr/>
          <p:nvPr/>
        </p:nvSpPr>
        <p:spPr>
          <a:xfrm>
            <a:off x="843830" y="1554600"/>
            <a:ext cx="4629870" cy="346243"/>
          </a:xfrm>
          <a:prstGeom prst="rect">
            <a:avLst/>
          </a:prstGeom>
        </p:spPr>
        <p:txBody>
          <a:bodyPr wrap="square" lIns="68573" tIns="34287" rIns="68573" bIns="34287">
            <a:spAutoFit/>
          </a:bodyPr>
          <a:lstStyle/>
          <a:p>
            <a:pPr defTabSz="685800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126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篇施引文献中“</a:t>
            </a:r>
            <a:r>
              <a:rPr lang="zh-CN" altLang="en-US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研究方向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”分布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40774A0-94B8-407C-9074-B86DD13B8248}"/>
              </a:ext>
            </a:extLst>
          </p:cNvPr>
          <p:cNvGrpSpPr/>
          <p:nvPr/>
        </p:nvGrpSpPr>
        <p:grpSpPr>
          <a:xfrm>
            <a:off x="843830" y="662414"/>
            <a:ext cx="4203131" cy="442232"/>
            <a:chOff x="716110" y="187653"/>
            <a:chExt cx="4203131" cy="442232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0C9BE39-AD95-4710-B86E-F277EE0D6E86}"/>
                </a:ext>
              </a:extLst>
            </p:cNvPr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CN" sz="2400" b="1" dirty="0">
                  <a:latin typeface="微软雅黑"/>
                  <a:ea typeface="微软雅黑"/>
                  <a:cs typeface="+mn-ea"/>
                  <a:sym typeface="+mn-lt"/>
                </a:rPr>
                <a:t>2019</a:t>
              </a:r>
              <a:r>
                <a:rPr lang="zh-CN" altLang="en-US" sz="2400" b="1" dirty="0">
                  <a:latin typeface="微软雅黑"/>
                  <a:ea typeface="微软雅黑"/>
                  <a:cs typeface="+mn-ea"/>
                  <a:sym typeface="+mn-lt"/>
                </a:rPr>
                <a:t>年引文报告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7505B12-E197-4F14-93B0-B504B6816C01}"/>
                </a:ext>
              </a:extLst>
            </p:cNvPr>
            <p:cNvCxnSpPr/>
            <p:nvPr/>
          </p:nvCxnSpPr>
          <p:spPr>
            <a:xfrm>
              <a:off x="811962" y="629885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72551392-3B5F-4E46-94C0-2942439D8150}"/>
              </a:ext>
            </a:extLst>
          </p:cNvPr>
          <p:cNvSpPr txBox="1"/>
          <p:nvPr/>
        </p:nvSpPr>
        <p:spPr>
          <a:xfrm>
            <a:off x="9180909" y="2027843"/>
            <a:ext cx="2688706" cy="3689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约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61%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的文献研究方向为</a:t>
            </a:r>
            <a:r>
              <a:rPr kumimoji="1" lang="en-US" altLang="zh-CN" sz="14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ENGINEERING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（工程），记录数为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77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；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其次是</a:t>
            </a:r>
            <a:r>
              <a:rPr kumimoji="1" lang="en-US" altLang="zh-CN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MATERIALS SCIENCE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（材料科学），占比为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38.1%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，记录数为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48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；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第三名研究方向是</a:t>
            </a:r>
            <a:r>
              <a:rPr kumimoji="1" lang="en-US" altLang="zh-CN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CONSTRUCTION BUILDING TECHNOLOGY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（建筑施工技术），记录数为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31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。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共有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28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个不同的研究方向。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D3E45FC9-C8F3-42CE-9EC4-54EF6B0038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77095"/>
              </p:ext>
            </p:extLst>
          </p:nvPr>
        </p:nvGraphicFramePr>
        <p:xfrm>
          <a:off x="514225" y="2027843"/>
          <a:ext cx="8577774" cy="4708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18463070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B52C799-3CB3-4D41-9CA6-EA18641A1512}"/>
              </a:ext>
            </a:extLst>
          </p:cNvPr>
          <p:cNvSpPr txBox="1"/>
          <p:nvPr/>
        </p:nvSpPr>
        <p:spPr>
          <a:xfrm>
            <a:off x="9002713" y="5904794"/>
            <a:ext cx="2167259" cy="278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注：柱状图只列取了前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10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个机构。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551392-3B5F-4E46-94C0-2942439D8150}"/>
              </a:ext>
            </a:extLst>
          </p:cNvPr>
          <p:cNvSpPr txBox="1"/>
          <p:nvPr/>
        </p:nvSpPr>
        <p:spPr>
          <a:xfrm>
            <a:off x="9002713" y="2005040"/>
            <a:ext cx="3073400" cy="3431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同济大学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（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TONGJI UNIV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）记录数最多，为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7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；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哈尔滨工业大学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（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HARBIN INST TECHNOL 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）记录数为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5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；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长安大学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（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	CHANGAN UNIV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）、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伊斯兰阿扎德大学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（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ISLAMIC AZAD UNIV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）、</a:t>
            </a: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德国亚琛工业大学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（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RHEIN WESTFAL TH AACHEN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）记录数均为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4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。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共有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203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种不同机构。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7164B26-B635-4328-8E96-71BBA77CCE80}"/>
              </a:ext>
            </a:extLst>
          </p:cNvPr>
          <p:cNvSpPr/>
          <p:nvPr/>
        </p:nvSpPr>
        <p:spPr>
          <a:xfrm>
            <a:off x="843830" y="1554600"/>
            <a:ext cx="4629870" cy="346243"/>
          </a:xfrm>
          <a:prstGeom prst="rect">
            <a:avLst/>
          </a:prstGeom>
        </p:spPr>
        <p:txBody>
          <a:bodyPr wrap="square" lIns="68573" tIns="34287" rIns="68573" bIns="34287">
            <a:spAutoFit/>
          </a:bodyPr>
          <a:lstStyle/>
          <a:p>
            <a:pPr defTabSz="685800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126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篇施引文献中“</a:t>
            </a:r>
            <a:r>
              <a:rPr lang="zh-CN" altLang="en-US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机构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”分布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40774A0-94B8-407C-9074-B86DD13B8248}"/>
              </a:ext>
            </a:extLst>
          </p:cNvPr>
          <p:cNvGrpSpPr/>
          <p:nvPr/>
        </p:nvGrpSpPr>
        <p:grpSpPr>
          <a:xfrm>
            <a:off x="843830" y="662414"/>
            <a:ext cx="4203131" cy="442232"/>
            <a:chOff x="716110" y="187653"/>
            <a:chExt cx="4203131" cy="442232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0C9BE39-AD95-4710-B86E-F277EE0D6E86}"/>
                </a:ext>
              </a:extLst>
            </p:cNvPr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CN" sz="2400" b="1" dirty="0">
                  <a:latin typeface="微软雅黑"/>
                  <a:ea typeface="微软雅黑"/>
                  <a:cs typeface="+mn-ea"/>
                  <a:sym typeface="+mn-lt"/>
                </a:rPr>
                <a:t>2019</a:t>
              </a:r>
              <a:r>
                <a:rPr lang="zh-CN" altLang="en-US" sz="2400" b="1" dirty="0">
                  <a:latin typeface="微软雅黑"/>
                  <a:ea typeface="微软雅黑"/>
                  <a:cs typeface="+mn-ea"/>
                  <a:sym typeface="+mn-lt"/>
                </a:rPr>
                <a:t>年引文报告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7505B12-E197-4F14-93B0-B504B6816C01}"/>
                </a:ext>
              </a:extLst>
            </p:cNvPr>
            <p:cNvCxnSpPr/>
            <p:nvPr/>
          </p:nvCxnSpPr>
          <p:spPr>
            <a:xfrm>
              <a:off x="811962" y="629885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01D8F375-514D-43A5-86B2-C76A027136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7362936"/>
              </p:ext>
            </p:extLst>
          </p:nvPr>
        </p:nvGraphicFramePr>
        <p:xfrm>
          <a:off x="843830" y="2679025"/>
          <a:ext cx="7876124" cy="4119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B5645E19-B9D4-4911-AA5C-05DCA642C584}"/>
              </a:ext>
            </a:extLst>
          </p:cNvPr>
          <p:cNvSpPr/>
          <p:nvPr/>
        </p:nvSpPr>
        <p:spPr>
          <a:xfrm>
            <a:off x="561071" y="2164388"/>
            <a:ext cx="1580444" cy="824089"/>
          </a:xfrm>
          <a:prstGeom prst="wedgeRoundRectCallout">
            <a:avLst>
              <a:gd name="adj1" fmla="val 7738"/>
              <a:gd name="adj2" fmla="val 8167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7030A0"/>
                </a:solidFill>
              </a:rPr>
              <a:t>TONGJI UNIV.</a:t>
            </a:r>
          </a:p>
          <a:p>
            <a:pPr algn="ctr"/>
            <a:r>
              <a:rPr lang="en-US" altLang="zh-CN" b="1" dirty="0">
                <a:solidFill>
                  <a:srgbClr val="FF3300"/>
                </a:solidFill>
              </a:rPr>
              <a:t>7</a:t>
            </a:r>
            <a:endParaRPr lang="zh-CN" altLang="en-US" b="1" dirty="0">
              <a:solidFill>
                <a:srgbClr val="FF3300"/>
              </a:solidFill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69759B6E-4C2A-4B51-83E8-CF77535A50F5}"/>
              </a:ext>
            </a:extLst>
          </p:cNvPr>
          <p:cNvSpPr/>
          <p:nvPr/>
        </p:nvSpPr>
        <p:spPr>
          <a:xfrm>
            <a:off x="1775753" y="3148487"/>
            <a:ext cx="1580444" cy="954470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7030A0"/>
                </a:solidFill>
              </a:rPr>
              <a:t>HARBIN INST TECHNOL.</a:t>
            </a:r>
          </a:p>
          <a:p>
            <a:pPr algn="ctr"/>
            <a:r>
              <a:rPr lang="en-US" altLang="zh-CN" b="1" dirty="0">
                <a:solidFill>
                  <a:srgbClr val="FF3300"/>
                </a:solidFill>
              </a:rPr>
              <a:t>5</a:t>
            </a:r>
            <a:endParaRPr lang="zh-CN" altLang="en-US" b="1" dirty="0">
              <a:solidFill>
                <a:srgbClr val="FF3300"/>
              </a:solidFill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3E9B4960-7669-4C87-9DE2-1D14D459CCD9}"/>
              </a:ext>
            </a:extLst>
          </p:cNvPr>
          <p:cNvSpPr/>
          <p:nvPr/>
        </p:nvSpPr>
        <p:spPr>
          <a:xfrm>
            <a:off x="3464166" y="1835507"/>
            <a:ext cx="2983311" cy="1286933"/>
          </a:xfrm>
          <a:prstGeom prst="wedgeRoundRectCallout">
            <a:avLst>
              <a:gd name="adj1" fmla="val -30292"/>
              <a:gd name="adj2" fmla="val 7653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7030A0"/>
                </a:solidFill>
              </a:rPr>
              <a:t>CHANGAN UNIV.</a:t>
            </a:r>
          </a:p>
          <a:p>
            <a:r>
              <a:rPr lang="en-US" altLang="zh-CN" b="1" dirty="0">
                <a:solidFill>
                  <a:srgbClr val="7030A0"/>
                </a:solidFill>
              </a:rPr>
              <a:t>ISLAMIC AZAD UNIV.</a:t>
            </a:r>
          </a:p>
          <a:p>
            <a:r>
              <a:rPr lang="en-US" altLang="zh-CN" b="1" dirty="0">
                <a:solidFill>
                  <a:srgbClr val="7030A0"/>
                </a:solidFill>
              </a:rPr>
              <a:t>RHEIN WESTFAL TH AACHEN.</a:t>
            </a:r>
          </a:p>
          <a:p>
            <a:pPr algn="ctr"/>
            <a:r>
              <a:rPr lang="en-US" altLang="zh-CN" b="1" dirty="0">
                <a:solidFill>
                  <a:srgbClr val="FF3300"/>
                </a:solidFill>
              </a:rPr>
              <a:t>4</a:t>
            </a:r>
            <a:endParaRPr lang="zh-CN" altLang="en-US" b="1" dirty="0">
              <a:solidFill>
                <a:srgbClr val="FF3300"/>
              </a:solidFill>
            </a:endParaRPr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43BAAA14-8873-48FA-B3E0-7265B383D309}"/>
              </a:ext>
            </a:extLst>
          </p:cNvPr>
          <p:cNvSpPr/>
          <p:nvPr/>
        </p:nvSpPr>
        <p:spPr>
          <a:xfrm rot="16200000">
            <a:off x="3197920" y="3385378"/>
            <a:ext cx="1125958" cy="1580445"/>
          </a:xfrm>
          <a:prstGeom prst="rightBrace">
            <a:avLst>
              <a:gd name="adj1" fmla="val 8333"/>
              <a:gd name="adj2" fmla="val 664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对话气泡: 圆角矩形 16">
            <a:extLst>
              <a:ext uri="{FF2B5EF4-FFF2-40B4-BE49-F238E27FC236}">
                <a16:creationId xmlns:a16="http://schemas.microsoft.com/office/drawing/2014/main" id="{65EC6F4F-AF11-41AD-A392-9FE2D1FB5C2F}"/>
              </a:ext>
            </a:extLst>
          </p:cNvPr>
          <p:cNvSpPr/>
          <p:nvPr/>
        </p:nvSpPr>
        <p:spPr>
          <a:xfrm>
            <a:off x="4955822" y="3154688"/>
            <a:ext cx="4046891" cy="1647289"/>
          </a:xfrm>
          <a:prstGeom prst="wedgeRoundRectCallout">
            <a:avLst>
              <a:gd name="adj1" fmla="val -14114"/>
              <a:gd name="adj2" fmla="val 5430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7030A0"/>
                </a:solidFill>
              </a:rPr>
              <a:t>ABU DHABI UNIV.</a:t>
            </a:r>
          </a:p>
          <a:p>
            <a:r>
              <a:rPr lang="en-US" altLang="zh-CN" b="1" dirty="0">
                <a:solidFill>
                  <a:srgbClr val="7030A0"/>
                </a:solidFill>
              </a:rPr>
              <a:t>BABOL NOSHIRVANI UNIV TECHNOL.</a:t>
            </a:r>
          </a:p>
          <a:p>
            <a:r>
              <a:rPr lang="en-US" altLang="zh-CN" b="1" dirty="0">
                <a:solidFill>
                  <a:srgbClr val="7030A0"/>
                </a:solidFill>
              </a:rPr>
              <a:t>CHINESE ACAD SCI.</a:t>
            </a:r>
          </a:p>
          <a:p>
            <a:r>
              <a:rPr lang="en-US" altLang="zh-CN" b="1" dirty="0">
                <a:solidFill>
                  <a:srgbClr val="7030A0"/>
                </a:solidFill>
              </a:rPr>
              <a:t>NATL INST TECHNOL.</a:t>
            </a:r>
          </a:p>
          <a:p>
            <a:r>
              <a:rPr lang="en-US" altLang="zh-CN" b="1" dirty="0">
                <a:solidFill>
                  <a:srgbClr val="7030A0"/>
                </a:solidFill>
              </a:rPr>
              <a:t>TECH UNIV DRESDEN.</a:t>
            </a:r>
          </a:p>
          <a:p>
            <a:pPr algn="ctr"/>
            <a:r>
              <a:rPr lang="en-US" altLang="zh-CN" b="1" dirty="0">
                <a:solidFill>
                  <a:srgbClr val="FF3300"/>
                </a:solidFill>
              </a:rPr>
              <a:t>3</a:t>
            </a:r>
            <a:endParaRPr lang="zh-CN" altLang="en-US" b="1" dirty="0">
              <a:solidFill>
                <a:srgbClr val="FF3300"/>
              </a:solidFill>
            </a:endParaRPr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BC4F9042-C082-4F6D-A1B1-AADDB36419D7}"/>
              </a:ext>
            </a:extLst>
          </p:cNvPr>
          <p:cNvSpPr/>
          <p:nvPr/>
        </p:nvSpPr>
        <p:spPr>
          <a:xfrm rot="16200000">
            <a:off x="6540611" y="3621155"/>
            <a:ext cx="319872" cy="2983308"/>
          </a:xfrm>
          <a:prstGeom prst="rightBrace">
            <a:avLst>
              <a:gd name="adj1" fmla="val 8333"/>
              <a:gd name="adj2" fmla="val 398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5" name="DefaultOcx">
            <a:extLst>
              <a:ext uri="{FF2B5EF4-FFF2-40B4-BE49-F238E27FC236}">
                <a16:creationId xmlns:a16="http://schemas.microsoft.com/office/drawing/2014/main" id="{DA5902EC-821C-4399-998B-D6D7340CA4B5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252413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9070143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2551392-3B5F-4E46-94C0-2942439D8150}"/>
              </a:ext>
            </a:extLst>
          </p:cNvPr>
          <p:cNvSpPr txBox="1"/>
          <p:nvPr/>
        </p:nvSpPr>
        <p:spPr>
          <a:xfrm>
            <a:off x="7323994" y="1727721"/>
            <a:ext cx="4654712" cy="4465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CONSTRUCTION AND BUILDING MATERIALS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1" lang="en-US" altLang="zh-CN" sz="1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(Q1</a:t>
            </a:r>
            <a:r>
              <a:rPr kumimoji="1" lang="zh-CN" altLang="en-US" sz="1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区，</a:t>
            </a:r>
            <a:r>
              <a:rPr kumimoji="1" lang="en-US" altLang="zh-CN" sz="1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2018JIF=4.046)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最多，记录数为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10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；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第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2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到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6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位依次是：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   MATERIALS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</a:t>
            </a:r>
            <a:r>
              <a:rPr kumimoji="1" lang="en-US" altLang="zh-CN" sz="1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(Q2</a:t>
            </a:r>
            <a:r>
              <a:rPr kumimoji="1" lang="zh-CN" altLang="en-US" sz="1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区，</a:t>
            </a:r>
            <a:r>
              <a:rPr kumimoji="1" lang="en-US" altLang="zh-CN" sz="1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2018JIF=2.972)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   记录数为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8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；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   FSCE</a:t>
            </a:r>
            <a:r>
              <a:rPr kumimoji="1" lang="en-US" altLang="zh-CN" sz="1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(</a:t>
            </a:r>
            <a:r>
              <a:rPr kumimoji="1" lang="zh-CN" altLang="en-US" sz="1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本刊</a:t>
            </a:r>
            <a:r>
              <a:rPr kumimoji="1" lang="en-US" altLang="zh-CN" sz="1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   记录数为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7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；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   APPLIED SCIENCES BASEL</a:t>
            </a:r>
            <a:r>
              <a:rPr kumimoji="1" lang="en-US" altLang="zh-CN" sz="1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(Q2</a:t>
            </a:r>
            <a:r>
              <a:rPr kumimoji="1" lang="zh-CN" altLang="en-US" sz="1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区，</a:t>
            </a:r>
            <a:r>
              <a:rPr kumimoji="1" lang="en-US" altLang="zh-CN" sz="1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2018JIF=2.217)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   记录数为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5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；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   JOURNAL OF MATERIALS IN CIVIL        ENGINEERING</a:t>
            </a:r>
            <a:r>
              <a:rPr kumimoji="1" lang="en-US" altLang="zh-CN" sz="1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(Q2</a:t>
            </a:r>
            <a:r>
              <a:rPr kumimoji="1" lang="zh-CN" altLang="en-US" sz="1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区，</a:t>
            </a:r>
            <a:r>
              <a:rPr kumimoji="1" lang="en-US" altLang="zh-CN" sz="1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2018JIF=1.984)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   记录数为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4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；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   SENSORS</a:t>
            </a:r>
            <a:r>
              <a:rPr kumimoji="1" lang="en-US" altLang="zh-CN" sz="1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(Q1</a:t>
            </a:r>
            <a:r>
              <a:rPr kumimoji="1" lang="zh-CN" altLang="en-US" sz="1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区，</a:t>
            </a:r>
            <a:r>
              <a:rPr kumimoji="1" lang="en-US" altLang="zh-CN" sz="1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2018JIF=3.031)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   记录数为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4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；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共有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82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种不同出版物。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7164B26-B635-4328-8E96-71BBA77CCE80}"/>
              </a:ext>
            </a:extLst>
          </p:cNvPr>
          <p:cNvSpPr/>
          <p:nvPr/>
        </p:nvSpPr>
        <p:spPr>
          <a:xfrm>
            <a:off x="843830" y="1554600"/>
            <a:ext cx="4629870" cy="346243"/>
          </a:xfrm>
          <a:prstGeom prst="rect">
            <a:avLst/>
          </a:prstGeom>
        </p:spPr>
        <p:txBody>
          <a:bodyPr wrap="square" lIns="68573" tIns="34287" rIns="68573" bIns="34287">
            <a:spAutoFit/>
          </a:bodyPr>
          <a:lstStyle/>
          <a:p>
            <a:pPr defTabSz="685800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126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篇施引文献中“</a:t>
            </a:r>
            <a:r>
              <a:rPr lang="zh-CN" altLang="en-US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来源出版物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”分布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40774A0-94B8-407C-9074-B86DD13B8248}"/>
              </a:ext>
            </a:extLst>
          </p:cNvPr>
          <p:cNvGrpSpPr/>
          <p:nvPr/>
        </p:nvGrpSpPr>
        <p:grpSpPr>
          <a:xfrm>
            <a:off x="843830" y="662414"/>
            <a:ext cx="4203131" cy="442232"/>
            <a:chOff x="716110" y="187653"/>
            <a:chExt cx="4203131" cy="442232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0C9BE39-AD95-4710-B86E-F277EE0D6E86}"/>
                </a:ext>
              </a:extLst>
            </p:cNvPr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CN" sz="2400" b="1" dirty="0">
                  <a:latin typeface="微软雅黑"/>
                  <a:ea typeface="微软雅黑"/>
                  <a:cs typeface="+mn-ea"/>
                  <a:sym typeface="+mn-lt"/>
                </a:rPr>
                <a:t>2019</a:t>
              </a:r>
              <a:r>
                <a:rPr lang="zh-CN" altLang="en-US" sz="2400" b="1" dirty="0">
                  <a:latin typeface="微软雅黑"/>
                  <a:ea typeface="微软雅黑"/>
                  <a:cs typeface="+mn-ea"/>
                  <a:sym typeface="+mn-lt"/>
                </a:rPr>
                <a:t>年引文报告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7505B12-E197-4F14-93B0-B504B6816C01}"/>
                </a:ext>
              </a:extLst>
            </p:cNvPr>
            <p:cNvCxnSpPr/>
            <p:nvPr/>
          </p:nvCxnSpPr>
          <p:spPr>
            <a:xfrm>
              <a:off x="811962" y="629885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286672C6-D9D6-4083-A341-68BAC0FB12D4}"/>
              </a:ext>
            </a:extLst>
          </p:cNvPr>
          <p:cNvSpPr txBox="1"/>
          <p:nvPr/>
        </p:nvSpPr>
        <p:spPr>
          <a:xfrm>
            <a:off x="7323994" y="6391647"/>
            <a:ext cx="2342620" cy="278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注：柱状图只列取了前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20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个出版物。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C3405EC5-D8D3-4C4C-B25F-F354045CDF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7955592"/>
              </p:ext>
            </p:extLst>
          </p:nvPr>
        </p:nvGraphicFramePr>
        <p:xfrm>
          <a:off x="482585" y="1979865"/>
          <a:ext cx="7252970" cy="4759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1155645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13"/>
          <p:cNvSpPr txBox="1">
            <a:spLocks noChangeArrowheads="1"/>
          </p:cNvSpPr>
          <p:nvPr/>
        </p:nvSpPr>
        <p:spPr bwMode="auto">
          <a:xfrm>
            <a:off x="3845284" y="2716922"/>
            <a:ext cx="384156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700"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226353" y="1910632"/>
            <a:ext cx="2506135" cy="806290"/>
            <a:chOff x="7779199" y="970953"/>
            <a:chExt cx="2506135" cy="806290"/>
          </a:xfrm>
        </p:grpSpPr>
        <p:sp>
          <p:nvSpPr>
            <p:cNvPr id="13" name="矩形 12"/>
            <p:cNvSpPr/>
            <p:nvPr/>
          </p:nvSpPr>
          <p:spPr>
            <a:xfrm>
              <a:off x="7779199" y="1438689"/>
              <a:ext cx="25061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FSCE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出版文献和被引总览</a:t>
              </a: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7789473" y="970953"/>
              <a:ext cx="942975" cy="523220"/>
              <a:chOff x="6095999" y="654444"/>
              <a:chExt cx="942975" cy="523220"/>
            </a:xfrm>
          </p:grpSpPr>
          <p:sp>
            <p:nvSpPr>
              <p:cNvPr id="8" name="矩形: 圆角 31"/>
              <p:cNvSpPr/>
              <p:nvPr/>
            </p:nvSpPr>
            <p:spPr>
              <a:xfrm>
                <a:off x="6095999" y="752475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6107209" y="654444"/>
                <a:ext cx="729943" cy="523220"/>
                <a:chOff x="943942" y="2688081"/>
                <a:chExt cx="729943" cy="523220"/>
              </a:xfrm>
            </p:grpSpPr>
            <p:sp>
              <p:nvSpPr>
                <p:cNvPr id="10" name="文本框 9"/>
                <p:cNvSpPr txBox="1"/>
                <p:nvPr/>
              </p:nvSpPr>
              <p:spPr>
                <a:xfrm>
                  <a:off x="943942" y="2688081"/>
                  <a:ext cx="62709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800" b="1" kern="20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01</a:t>
                  </a:r>
                  <a:endParaRPr lang="zh-CN" altLang="en-US" sz="2800" b="1" kern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11" name="直接连接符 10"/>
                <p:cNvCxnSpPr>
                  <a:cxnSpLocks/>
                </p:cNvCxnSpPr>
                <p:nvPr/>
              </p:nvCxnSpPr>
              <p:spPr>
                <a:xfrm flipH="1">
                  <a:off x="15336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文本框 1"/>
          <p:cNvSpPr txBox="1"/>
          <p:nvPr/>
        </p:nvSpPr>
        <p:spPr>
          <a:xfrm>
            <a:off x="5693144" y="3529854"/>
            <a:ext cx="1930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1C1EEDA-9902-4031-8BEF-13AC97A52A66}"/>
              </a:ext>
            </a:extLst>
          </p:cNvPr>
          <p:cNvGrpSpPr/>
          <p:nvPr/>
        </p:nvGrpSpPr>
        <p:grpSpPr>
          <a:xfrm>
            <a:off x="8236627" y="3282470"/>
            <a:ext cx="1691489" cy="806290"/>
            <a:chOff x="7779199" y="970953"/>
            <a:chExt cx="1691489" cy="806290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CC67DFA-DFA2-402E-9C27-AF4E82CC16E8}"/>
                </a:ext>
              </a:extLst>
            </p:cNvPr>
            <p:cNvSpPr/>
            <p:nvPr/>
          </p:nvSpPr>
          <p:spPr>
            <a:xfrm>
              <a:off x="7779199" y="1438689"/>
              <a:ext cx="169148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2018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年引文报告</a:t>
              </a: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45304F73-6BB9-4804-B421-54E2EF7DA6DA}"/>
                </a:ext>
              </a:extLst>
            </p:cNvPr>
            <p:cNvGrpSpPr/>
            <p:nvPr/>
          </p:nvGrpSpPr>
          <p:grpSpPr>
            <a:xfrm>
              <a:off x="7789473" y="970953"/>
              <a:ext cx="942975" cy="523220"/>
              <a:chOff x="6095999" y="654444"/>
              <a:chExt cx="942975" cy="523220"/>
            </a:xfrm>
          </p:grpSpPr>
          <p:sp>
            <p:nvSpPr>
              <p:cNvPr id="45" name="矩形: 圆角 31">
                <a:extLst>
                  <a:ext uri="{FF2B5EF4-FFF2-40B4-BE49-F238E27FC236}">
                    <a16:creationId xmlns:a16="http://schemas.microsoft.com/office/drawing/2014/main" id="{369F7769-DBA5-46F9-8786-67976A6B038F}"/>
                  </a:ext>
                </a:extLst>
              </p:cNvPr>
              <p:cNvSpPr/>
              <p:nvPr/>
            </p:nvSpPr>
            <p:spPr>
              <a:xfrm>
                <a:off x="6095999" y="752475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F3C4C0A3-49BF-42C3-BCAB-D61BE3EA75C3}"/>
                  </a:ext>
                </a:extLst>
              </p:cNvPr>
              <p:cNvGrpSpPr/>
              <p:nvPr/>
            </p:nvGrpSpPr>
            <p:grpSpPr>
              <a:xfrm>
                <a:off x="6107209" y="654444"/>
                <a:ext cx="729943" cy="523220"/>
                <a:chOff x="943942" y="2688081"/>
                <a:chExt cx="729943" cy="523220"/>
              </a:xfrm>
            </p:grpSpPr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971879B7-D2F1-4FE6-B913-49DBE9EEA699}"/>
                    </a:ext>
                  </a:extLst>
                </p:cNvPr>
                <p:cNvSpPr txBox="1"/>
                <p:nvPr/>
              </p:nvSpPr>
              <p:spPr>
                <a:xfrm>
                  <a:off x="943942" y="2688081"/>
                  <a:ext cx="62709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800" b="1" kern="20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02</a:t>
                  </a:r>
                  <a:endParaRPr lang="zh-CN" altLang="en-US" sz="2800" b="1" kern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48" name="直接连接符 47">
                  <a:extLst>
                    <a:ext uri="{FF2B5EF4-FFF2-40B4-BE49-F238E27FC236}">
                      <a16:creationId xmlns:a16="http://schemas.microsoft.com/office/drawing/2014/main" id="{5BEE6922-0695-4E7D-8ECF-681C5C27D1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36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F8E4C6B-549C-4CD8-99AE-4D41DC55BC63}"/>
              </a:ext>
            </a:extLst>
          </p:cNvPr>
          <p:cNvGrpSpPr/>
          <p:nvPr/>
        </p:nvGrpSpPr>
        <p:grpSpPr>
          <a:xfrm>
            <a:off x="8236627" y="4621249"/>
            <a:ext cx="1691489" cy="778585"/>
            <a:chOff x="7779199" y="3473901"/>
            <a:chExt cx="1691489" cy="778585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0CB4E64E-F2BC-4181-B8A8-68904A919293}"/>
                </a:ext>
              </a:extLst>
            </p:cNvPr>
            <p:cNvGrpSpPr/>
            <p:nvPr/>
          </p:nvGrpSpPr>
          <p:grpSpPr>
            <a:xfrm>
              <a:off x="7789473" y="3473901"/>
              <a:ext cx="942975" cy="523220"/>
              <a:chOff x="6095999" y="3498928"/>
              <a:chExt cx="942975" cy="523220"/>
            </a:xfrm>
          </p:grpSpPr>
          <p:sp>
            <p:nvSpPr>
              <p:cNvPr id="24" name="矩形: 圆角 41">
                <a:extLst>
                  <a:ext uri="{FF2B5EF4-FFF2-40B4-BE49-F238E27FC236}">
                    <a16:creationId xmlns:a16="http://schemas.microsoft.com/office/drawing/2014/main" id="{9C663307-2A84-4225-8EA1-6AAFA48E771E}"/>
                  </a:ext>
                </a:extLst>
              </p:cNvPr>
              <p:cNvSpPr/>
              <p:nvPr/>
            </p:nvSpPr>
            <p:spPr>
              <a:xfrm>
                <a:off x="6095999" y="3581400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83DD3A17-26EC-4A4C-B75F-DE1748ECF819}"/>
                  </a:ext>
                </a:extLst>
              </p:cNvPr>
              <p:cNvGrpSpPr/>
              <p:nvPr/>
            </p:nvGrpSpPr>
            <p:grpSpPr>
              <a:xfrm>
                <a:off x="6107209" y="3498928"/>
                <a:ext cx="721873" cy="523220"/>
                <a:chOff x="6380812" y="2688081"/>
                <a:chExt cx="721873" cy="523220"/>
              </a:xfrm>
            </p:grpSpPr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97C1818E-7205-428C-BEE4-5316B847AD30}"/>
                    </a:ext>
                  </a:extLst>
                </p:cNvPr>
                <p:cNvSpPr txBox="1"/>
                <p:nvPr/>
              </p:nvSpPr>
              <p:spPr>
                <a:xfrm>
                  <a:off x="6380812" y="2688081"/>
                  <a:ext cx="62709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 b="1" kern="2000">
                      <a:solidFill>
                        <a:schemeClr val="tx2"/>
                      </a:solidFill>
                      <a:latin typeface="Helvetica" panose="020B0604020202020204" pitchFamily="34" charset="0"/>
                    </a:defRPr>
                  </a:lvl1pPr>
                </a:lstStyle>
                <a:p>
                  <a:r>
                    <a:rPr lang="en-US" altLang="zh-CN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03</a:t>
                  </a:r>
                  <a:endPara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27" name="直接连接符 26">
                  <a:extLst>
                    <a:ext uri="{FF2B5EF4-FFF2-40B4-BE49-F238E27FC236}">
                      <a16:creationId xmlns:a16="http://schemas.microsoft.com/office/drawing/2014/main" id="{5DED3B80-3B13-43E3-8E12-C4E94453A7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9624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521F3E3-DCFA-4C51-ADC3-359B4AD1BCFE}"/>
                </a:ext>
              </a:extLst>
            </p:cNvPr>
            <p:cNvSpPr/>
            <p:nvPr/>
          </p:nvSpPr>
          <p:spPr>
            <a:xfrm>
              <a:off x="7779199" y="3913932"/>
              <a:ext cx="169148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2019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年引文报告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539597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5029289" y="2069373"/>
            <a:ext cx="2133422" cy="1213323"/>
            <a:chOff x="1093391" y="-1169675"/>
            <a:chExt cx="1359950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" name="任意多边形 4"/>
            <p:cNvSpPr/>
            <p:nvPr/>
          </p:nvSpPr>
          <p:spPr>
            <a:xfrm>
              <a:off x="1093391" y="-1169675"/>
              <a:ext cx="767828" cy="773433"/>
            </a:xfrm>
            <a:custGeom>
              <a:avLst/>
              <a:gdLst/>
              <a:ahLst/>
              <a:cxnLst/>
              <a:rect l="l" t="t" r="r" b="b"/>
              <a:pathLst>
                <a:path w="767828" h="773433">
                  <a:moveTo>
                    <a:pt x="383185" y="0"/>
                  </a:moveTo>
                  <a:cubicBezTo>
                    <a:pt x="499322" y="52"/>
                    <a:pt x="592033" y="46540"/>
                    <a:pt x="661315" y="139464"/>
                  </a:cubicBezTo>
                  <a:cubicBezTo>
                    <a:pt x="730598" y="232388"/>
                    <a:pt x="766102" y="371436"/>
                    <a:pt x="767828" y="556608"/>
                  </a:cubicBezTo>
                  <a:cubicBezTo>
                    <a:pt x="767397" y="603342"/>
                    <a:pt x="764854" y="647227"/>
                    <a:pt x="760200" y="688263"/>
                  </a:cubicBezTo>
                  <a:lnTo>
                    <a:pt x="745112" y="773433"/>
                  </a:lnTo>
                  <a:lnTo>
                    <a:pt x="506018" y="773433"/>
                  </a:lnTo>
                  <a:lnTo>
                    <a:pt x="512258" y="739730"/>
                  </a:lnTo>
                  <a:cubicBezTo>
                    <a:pt x="519316" y="691261"/>
                    <a:pt x="522956" y="630221"/>
                    <a:pt x="523179" y="556608"/>
                  </a:cubicBezTo>
                  <a:cubicBezTo>
                    <a:pt x="522882" y="459043"/>
                    <a:pt x="516509" y="384341"/>
                    <a:pt x="504060" y="332502"/>
                  </a:cubicBezTo>
                  <a:cubicBezTo>
                    <a:pt x="491610" y="280663"/>
                    <a:pt x="474867" y="245264"/>
                    <a:pt x="453830" y="226305"/>
                  </a:cubicBezTo>
                  <a:cubicBezTo>
                    <a:pt x="432793" y="207345"/>
                    <a:pt x="409245" y="198400"/>
                    <a:pt x="383185" y="199471"/>
                  </a:cubicBezTo>
                  <a:cubicBezTo>
                    <a:pt x="357143" y="198400"/>
                    <a:pt x="333720" y="207345"/>
                    <a:pt x="312917" y="226305"/>
                  </a:cubicBezTo>
                  <a:cubicBezTo>
                    <a:pt x="292114" y="245264"/>
                    <a:pt x="275605" y="280663"/>
                    <a:pt x="263390" y="332502"/>
                  </a:cubicBezTo>
                  <a:cubicBezTo>
                    <a:pt x="251174" y="384341"/>
                    <a:pt x="244927" y="459043"/>
                    <a:pt x="244648" y="556608"/>
                  </a:cubicBezTo>
                  <a:cubicBezTo>
                    <a:pt x="244857" y="630221"/>
                    <a:pt x="248424" y="691261"/>
                    <a:pt x="255347" y="739730"/>
                  </a:cubicBezTo>
                  <a:lnTo>
                    <a:pt x="261469" y="773433"/>
                  </a:lnTo>
                  <a:lnTo>
                    <a:pt x="22525" y="773433"/>
                  </a:lnTo>
                  <a:lnTo>
                    <a:pt x="7547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4" y="370162"/>
                    <a:pt x="36925" y="230750"/>
                    <a:pt x="105783" y="138372"/>
                  </a:cubicBezTo>
                  <a:cubicBezTo>
                    <a:pt x="174641" y="45994"/>
                    <a:pt x="267108" y="-130"/>
                    <a:pt x="3831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1994465" y="-1149273"/>
              <a:ext cx="458876" cy="753031"/>
            </a:xfrm>
            <a:custGeom>
              <a:avLst/>
              <a:gdLst/>
              <a:ahLst/>
              <a:cxnLst/>
              <a:rect l="l" t="t" r="r" b="b"/>
              <a:pathLst>
                <a:path w="458876" h="753031">
                  <a:moveTo>
                    <a:pt x="268100" y="0"/>
                  </a:moveTo>
                  <a:lnTo>
                    <a:pt x="458876" y="0"/>
                  </a:lnTo>
                  <a:lnTo>
                    <a:pt x="458876" y="753031"/>
                  </a:lnTo>
                  <a:lnTo>
                    <a:pt x="199654" y="753031"/>
                  </a:lnTo>
                  <a:lnTo>
                    <a:pt x="199654" y="257765"/>
                  </a:lnTo>
                  <a:lnTo>
                    <a:pt x="0" y="257765"/>
                  </a:lnTo>
                  <a:lnTo>
                    <a:pt x="0" y="97571"/>
                  </a:lnTo>
                  <a:cubicBezTo>
                    <a:pt x="57444" y="86862"/>
                    <a:pt x="107234" y="73694"/>
                    <a:pt x="149370" y="58069"/>
                  </a:cubicBezTo>
                  <a:cubicBezTo>
                    <a:pt x="191506" y="42445"/>
                    <a:pt x="231083" y="23088"/>
                    <a:pt x="2681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623279" y="3429248"/>
            <a:ext cx="5393721" cy="747814"/>
            <a:chOff x="3610453" y="2848154"/>
            <a:chExt cx="4945457" cy="747814"/>
          </a:xfrm>
        </p:grpSpPr>
        <p:sp>
          <p:nvSpPr>
            <p:cNvPr id="8" name="文本框 7"/>
            <p:cNvSpPr txBox="1"/>
            <p:nvPr/>
          </p:nvSpPr>
          <p:spPr>
            <a:xfrm>
              <a:off x="3610453" y="2925223"/>
              <a:ext cx="4945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FSCE</a:t>
              </a:r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出版文献和被引总览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3595968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861700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>
            <a:extLst>
              <a:ext uri="{FF2B5EF4-FFF2-40B4-BE49-F238E27FC236}">
                <a16:creationId xmlns:a16="http://schemas.microsoft.com/office/drawing/2014/main" id="{E8AFD472-C5D2-423E-A810-593A5CA5F3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84000"/>
                    </a14:imgEffect>
                  </a14:imgLayer>
                </a14:imgProps>
              </a:ext>
            </a:extLst>
          </a:blip>
          <a:srcRect l="-165" t="588" r="53712"/>
          <a:stretch/>
        </p:blipFill>
        <p:spPr>
          <a:xfrm rot="1167087">
            <a:off x="8907171" y="522072"/>
            <a:ext cx="3255125" cy="650062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843830" y="662414"/>
            <a:ext cx="4203131" cy="442232"/>
            <a:chOff x="716110" y="187653"/>
            <a:chExt cx="4203131" cy="442232"/>
          </a:xfrm>
        </p:grpSpPr>
        <p:sp>
          <p:nvSpPr>
            <p:cNvPr id="3" name="文本框 2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总览</a:t>
              </a: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811962" y="629885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320EB483-C2A8-46CC-8796-A2F65BF7CC47}"/>
              </a:ext>
            </a:extLst>
          </p:cNvPr>
          <p:cNvSpPr txBox="1"/>
          <p:nvPr/>
        </p:nvSpPr>
        <p:spPr>
          <a:xfrm>
            <a:off x="829231" y="5422437"/>
            <a:ext cx="5253737" cy="9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FSCE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出版物每年统计趋势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  <a:sym typeface="+mn-lt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（蓝色表示每年出版物数，黄色表示出版物在该年的被引次数）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  <a:sym typeface="+mn-lt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比如</a:t>
            </a:r>
            <a:r>
              <a:rPr kumimoji="1" lang="en-US" altLang="zh-CN" sz="1050" dirty="0">
                <a:solidFill>
                  <a:schemeClr val="bg1">
                    <a:lumMod val="6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2017</a:t>
            </a:r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的蓝色数据</a:t>
            </a:r>
            <a:r>
              <a:rPr kumimoji="1" lang="en-US" altLang="zh-CN" sz="1050" dirty="0">
                <a:solidFill>
                  <a:schemeClr val="bg1">
                    <a:lumMod val="6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47</a:t>
            </a:r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表示</a:t>
            </a:r>
            <a:r>
              <a:rPr kumimoji="1" lang="en-US" altLang="zh-CN" sz="1050" dirty="0">
                <a:solidFill>
                  <a:schemeClr val="bg1">
                    <a:lumMod val="6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2017</a:t>
            </a:r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年出版了</a:t>
            </a:r>
            <a:r>
              <a:rPr kumimoji="1" lang="en-US" altLang="zh-CN" sz="1050" dirty="0">
                <a:solidFill>
                  <a:schemeClr val="bg1">
                    <a:lumMod val="6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47</a:t>
            </a:r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篇文献，黄色数据</a:t>
            </a:r>
            <a:r>
              <a:rPr kumimoji="1" lang="en-US" altLang="zh-CN" sz="1050" dirty="0">
                <a:solidFill>
                  <a:schemeClr val="bg1">
                    <a:lumMod val="6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133</a:t>
            </a:r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表示以前所有文献在</a:t>
            </a:r>
            <a:r>
              <a:rPr kumimoji="1" lang="en-US" altLang="zh-CN" sz="1050" dirty="0">
                <a:solidFill>
                  <a:schemeClr val="bg1">
                    <a:lumMod val="6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2017</a:t>
            </a:r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被引了</a:t>
            </a:r>
            <a:r>
              <a:rPr kumimoji="1" lang="en-US" altLang="zh-CN" sz="1050" dirty="0">
                <a:solidFill>
                  <a:schemeClr val="bg1">
                    <a:lumMod val="6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133</a:t>
            </a:r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次</a:t>
            </a:r>
            <a:endParaRPr lang="en-US" altLang="zh-CN" sz="1050" dirty="0">
              <a:solidFill>
                <a:schemeClr val="bg1">
                  <a:lumMod val="6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E721F66D-F02C-4AD6-9CA9-BA461A096E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69643">
            <a:off x="8186115" y="264621"/>
            <a:ext cx="3836533" cy="742244"/>
          </a:xfrm>
          <a:prstGeom prst="rect">
            <a:avLst/>
          </a:prstGeom>
        </p:spPr>
      </p:pic>
      <p:sp>
        <p:nvSpPr>
          <p:cNvPr id="67" name="文本框 66">
            <a:extLst>
              <a:ext uri="{FF2B5EF4-FFF2-40B4-BE49-F238E27FC236}">
                <a16:creationId xmlns:a16="http://schemas.microsoft.com/office/drawing/2014/main" id="{515C1F26-65AD-4865-B5BE-F531BA46A220}"/>
              </a:ext>
            </a:extLst>
          </p:cNvPr>
          <p:cNvSpPr txBox="1"/>
          <p:nvPr/>
        </p:nvSpPr>
        <p:spPr>
          <a:xfrm>
            <a:off x="6136706" y="5422437"/>
            <a:ext cx="6040934" cy="1204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FSCE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出版物累年统计趋势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  <a:sym typeface="+mn-lt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（蓝色表示该年以来出版物总数，黄色表示该年以来统计的被引频次总数）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  <a:sym typeface="+mn-lt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比如</a:t>
            </a:r>
            <a:r>
              <a:rPr kumimoji="1" lang="en-US" altLang="zh-CN" sz="1050" dirty="0">
                <a:solidFill>
                  <a:schemeClr val="bg1">
                    <a:lumMod val="6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2017</a:t>
            </a:r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的蓝色数据</a:t>
            </a:r>
            <a:r>
              <a:rPr kumimoji="1" lang="en-US" altLang="zh-CN" sz="1050" dirty="0">
                <a:solidFill>
                  <a:schemeClr val="bg1">
                    <a:lumMod val="6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130</a:t>
            </a:r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表示自</a:t>
            </a:r>
            <a:r>
              <a:rPr kumimoji="1" lang="en-US" altLang="zh-CN" sz="1050" dirty="0">
                <a:solidFill>
                  <a:schemeClr val="bg1">
                    <a:lumMod val="6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2017</a:t>
            </a:r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年以来的三年中共出版了</a:t>
            </a:r>
            <a:r>
              <a:rPr kumimoji="1" lang="en-US" altLang="zh-CN" sz="1050" dirty="0">
                <a:solidFill>
                  <a:schemeClr val="bg1">
                    <a:lumMod val="6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130</a:t>
            </a:r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篇文献，黄色数据</a:t>
            </a:r>
            <a:r>
              <a:rPr kumimoji="1" lang="en-US" altLang="zh-CN" sz="1050" dirty="0">
                <a:solidFill>
                  <a:schemeClr val="bg1">
                    <a:lumMod val="6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171</a:t>
            </a:r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表示</a:t>
            </a:r>
            <a:r>
              <a:rPr kumimoji="1" lang="en-US" altLang="zh-CN" sz="1050" dirty="0">
                <a:solidFill>
                  <a:schemeClr val="bg1">
                    <a:lumMod val="6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2017</a:t>
            </a:r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年统计的以前所有文献的所有被引次数为</a:t>
            </a:r>
            <a:r>
              <a:rPr kumimoji="1" lang="en-US" altLang="zh-CN" sz="1050" dirty="0">
                <a:solidFill>
                  <a:schemeClr val="bg1">
                    <a:lumMod val="6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171</a:t>
            </a:r>
            <a:endParaRPr lang="en-US" altLang="zh-CN" sz="1050" dirty="0">
              <a:solidFill>
                <a:schemeClr val="bg1">
                  <a:lumMod val="6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  <a:sym typeface="+mn-lt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24DE3211-EE0F-49CE-BA76-3CD28EDED960}"/>
              </a:ext>
            </a:extLst>
          </p:cNvPr>
          <p:cNvGrpSpPr/>
          <p:nvPr/>
        </p:nvGrpSpPr>
        <p:grpSpPr>
          <a:xfrm>
            <a:off x="752005" y="1473780"/>
            <a:ext cx="940842" cy="940842"/>
            <a:chOff x="2361414" y="1854736"/>
            <a:chExt cx="1603375" cy="1603375"/>
          </a:xfrm>
          <a:solidFill>
            <a:srgbClr val="1B4367"/>
          </a:solidFill>
        </p:grpSpPr>
        <p:sp>
          <p:nvSpPr>
            <p:cNvPr id="69" name="Rectangle 3">
              <a:extLst>
                <a:ext uri="{FF2B5EF4-FFF2-40B4-BE49-F238E27FC236}">
                  <a16:creationId xmlns:a16="http://schemas.microsoft.com/office/drawing/2014/main" id="{8617D836-6AF5-41C5-A2F0-70F47D7BD8DB}"/>
                </a:ext>
              </a:extLst>
            </p:cNvPr>
            <p:cNvSpPr/>
            <p:nvPr/>
          </p:nvSpPr>
          <p:spPr>
            <a:xfrm>
              <a:off x="2361414" y="1854736"/>
              <a:ext cx="1603375" cy="1603375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0" name="Freeform 220">
              <a:extLst>
                <a:ext uri="{FF2B5EF4-FFF2-40B4-BE49-F238E27FC236}">
                  <a16:creationId xmlns:a16="http://schemas.microsoft.com/office/drawing/2014/main" id="{C1215F13-7338-4DE4-AF3E-19023ECD3EC0}"/>
                </a:ext>
              </a:extLst>
            </p:cNvPr>
            <p:cNvSpPr/>
            <p:nvPr/>
          </p:nvSpPr>
          <p:spPr>
            <a:xfrm>
              <a:off x="2770383" y="2305455"/>
              <a:ext cx="796514" cy="594622"/>
            </a:xfrm>
            <a:custGeom>
              <a:avLst/>
              <a:gdLst/>
              <a:ahLst/>
              <a:cxnLst>
                <a:cxn ang="0">
                  <a:pos x="384421" y="282893"/>
                </a:cxn>
                <a:cxn ang="0">
                  <a:pos x="384421" y="0"/>
                </a:cxn>
                <a:cxn ang="0">
                  <a:pos x="299800" y="0"/>
                </a:cxn>
                <a:cxn ang="0">
                  <a:pos x="299800" y="282893"/>
                </a:cxn>
                <a:cxn ang="0">
                  <a:pos x="251445" y="282893"/>
                </a:cxn>
                <a:cxn ang="0">
                  <a:pos x="251445" y="174088"/>
                </a:cxn>
                <a:cxn ang="0">
                  <a:pos x="166824" y="174088"/>
                </a:cxn>
                <a:cxn ang="0">
                  <a:pos x="166824" y="282893"/>
                </a:cxn>
                <a:cxn ang="0">
                  <a:pos x="120887" y="282893"/>
                </a:cxn>
                <a:cxn ang="0">
                  <a:pos x="120887" y="77372"/>
                </a:cxn>
                <a:cxn ang="0">
                  <a:pos x="36266" y="77372"/>
                </a:cxn>
                <a:cxn ang="0">
                  <a:pos x="36266" y="282893"/>
                </a:cxn>
                <a:cxn ang="0">
                  <a:pos x="0" y="282893"/>
                </a:cxn>
                <a:cxn ang="0">
                  <a:pos x="0" y="314325"/>
                </a:cxn>
                <a:cxn ang="0">
                  <a:pos x="420687" y="314325"/>
                </a:cxn>
                <a:cxn ang="0">
                  <a:pos x="420687" y="282893"/>
                </a:cxn>
                <a:cxn ang="0">
                  <a:pos x="384421" y="282893"/>
                </a:cxn>
              </a:cxnLst>
              <a:rect l="0" t="0" r="0" b="0"/>
              <a:pathLst>
                <a:path w="174" h="130">
                  <a:moveTo>
                    <a:pt x="159" y="117"/>
                  </a:moveTo>
                  <a:lnTo>
                    <a:pt x="159" y="0"/>
                  </a:lnTo>
                  <a:lnTo>
                    <a:pt x="124" y="0"/>
                  </a:lnTo>
                  <a:lnTo>
                    <a:pt x="124" y="117"/>
                  </a:lnTo>
                  <a:lnTo>
                    <a:pt x="104" y="117"/>
                  </a:lnTo>
                  <a:lnTo>
                    <a:pt x="104" y="72"/>
                  </a:lnTo>
                  <a:lnTo>
                    <a:pt x="69" y="72"/>
                  </a:lnTo>
                  <a:lnTo>
                    <a:pt x="69" y="117"/>
                  </a:lnTo>
                  <a:lnTo>
                    <a:pt x="50" y="117"/>
                  </a:lnTo>
                  <a:lnTo>
                    <a:pt x="50" y="32"/>
                  </a:lnTo>
                  <a:lnTo>
                    <a:pt x="15" y="32"/>
                  </a:lnTo>
                  <a:lnTo>
                    <a:pt x="15" y="117"/>
                  </a:lnTo>
                  <a:lnTo>
                    <a:pt x="0" y="117"/>
                  </a:lnTo>
                  <a:lnTo>
                    <a:pt x="0" y="130"/>
                  </a:lnTo>
                  <a:lnTo>
                    <a:pt x="174" y="130"/>
                  </a:lnTo>
                  <a:lnTo>
                    <a:pt x="174" y="117"/>
                  </a:lnTo>
                  <a:lnTo>
                    <a:pt x="159" y="117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</a:ln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E872D46A-536C-45A5-AB33-C6FF0C13F18B}"/>
              </a:ext>
            </a:extLst>
          </p:cNvPr>
          <p:cNvGrpSpPr/>
          <p:nvPr/>
        </p:nvGrpSpPr>
        <p:grpSpPr>
          <a:xfrm>
            <a:off x="1865992" y="1560760"/>
            <a:ext cx="2047484" cy="951157"/>
            <a:chOff x="3455287" y="2230016"/>
            <a:chExt cx="2429499" cy="951157"/>
          </a:xfrm>
        </p:grpSpPr>
        <p:sp>
          <p:nvSpPr>
            <p:cNvPr id="72" name="TextBox 13">
              <a:extLst>
                <a:ext uri="{FF2B5EF4-FFF2-40B4-BE49-F238E27FC236}">
                  <a16:creationId xmlns:a16="http://schemas.microsoft.com/office/drawing/2014/main" id="{C125E3E2-00D5-4C54-92AD-542F8F97B912}"/>
                </a:ext>
              </a:extLst>
            </p:cNvPr>
            <p:cNvSpPr txBox="1"/>
            <p:nvPr/>
          </p:nvSpPr>
          <p:spPr>
            <a:xfrm>
              <a:off x="3455288" y="2230016"/>
              <a:ext cx="1401112" cy="24622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/>
            <a:p>
              <a:pPr defTabSz="683419">
                <a:spcBef>
                  <a:spcPct val="20000"/>
                </a:spcBef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出版物总数</a:t>
              </a:r>
            </a:p>
          </p:txBody>
        </p:sp>
        <p:sp>
          <p:nvSpPr>
            <p:cNvPr id="73" name="TextBox 13">
              <a:extLst>
                <a:ext uri="{FF2B5EF4-FFF2-40B4-BE49-F238E27FC236}">
                  <a16:creationId xmlns:a16="http://schemas.microsoft.com/office/drawing/2014/main" id="{7874C755-3C04-48F4-971C-BFAAA5DFA610}"/>
                </a:ext>
              </a:extLst>
            </p:cNvPr>
            <p:cNvSpPr txBox="1"/>
            <p:nvPr/>
          </p:nvSpPr>
          <p:spPr>
            <a:xfrm>
              <a:off x="3455287" y="2505090"/>
              <a:ext cx="2429499" cy="67608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kumimoji="1" lang="en-US" altLang="zh-CN" sz="40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rPr>
                <a:t>285</a:t>
              </a:r>
              <a:endPara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74" name="Rectangle 6">
            <a:extLst>
              <a:ext uri="{FF2B5EF4-FFF2-40B4-BE49-F238E27FC236}">
                <a16:creationId xmlns:a16="http://schemas.microsoft.com/office/drawing/2014/main" id="{CFD13A41-C914-45D8-B15F-926A2F520F33}"/>
              </a:ext>
            </a:extLst>
          </p:cNvPr>
          <p:cNvSpPr/>
          <p:nvPr/>
        </p:nvSpPr>
        <p:spPr>
          <a:xfrm>
            <a:off x="3350891" y="1495357"/>
            <a:ext cx="939725" cy="940842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1A25C2D2-1A08-43C8-97E6-028C39CEC3EB}"/>
              </a:ext>
            </a:extLst>
          </p:cNvPr>
          <p:cNvGrpSpPr/>
          <p:nvPr/>
        </p:nvGrpSpPr>
        <p:grpSpPr>
          <a:xfrm>
            <a:off x="4496813" y="1560760"/>
            <a:ext cx="1584827" cy="951157"/>
            <a:chOff x="7827985" y="2230016"/>
            <a:chExt cx="2429499" cy="951157"/>
          </a:xfrm>
        </p:grpSpPr>
        <p:sp>
          <p:nvSpPr>
            <p:cNvPr id="76" name="TextBox 13">
              <a:extLst>
                <a:ext uri="{FF2B5EF4-FFF2-40B4-BE49-F238E27FC236}">
                  <a16:creationId xmlns:a16="http://schemas.microsoft.com/office/drawing/2014/main" id="{6E094EA7-D4F7-4E7B-8D1D-6866471D855F}"/>
                </a:ext>
              </a:extLst>
            </p:cNvPr>
            <p:cNvSpPr txBox="1"/>
            <p:nvPr/>
          </p:nvSpPr>
          <p:spPr>
            <a:xfrm>
              <a:off x="7827986" y="2230016"/>
              <a:ext cx="1401112" cy="24622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/>
            <a:p>
              <a:pPr defTabSz="683419">
                <a:spcBef>
                  <a:spcPct val="20000"/>
                </a:spcBef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被引频次</a:t>
              </a:r>
            </a:p>
          </p:txBody>
        </p:sp>
        <p:sp>
          <p:nvSpPr>
            <p:cNvPr id="77" name="TextBox 13">
              <a:extLst>
                <a:ext uri="{FF2B5EF4-FFF2-40B4-BE49-F238E27FC236}">
                  <a16:creationId xmlns:a16="http://schemas.microsoft.com/office/drawing/2014/main" id="{9E92204A-3056-485F-946F-4A89B55BFA3B}"/>
                </a:ext>
              </a:extLst>
            </p:cNvPr>
            <p:cNvSpPr txBox="1"/>
            <p:nvPr/>
          </p:nvSpPr>
          <p:spPr>
            <a:xfrm>
              <a:off x="7827985" y="2505090"/>
              <a:ext cx="2429499" cy="67608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spcBef>
                  <a:spcPct val="0"/>
                </a:spcBef>
                <a:defRPr kumimoji="1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defRPr>
              </a:lvl1pPr>
            </a:lstStyle>
            <a:p>
              <a:r>
                <a:rPr lang="en-US" altLang="zh-CN" sz="4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709</a:t>
              </a: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1F99E2C9-89D4-4BCE-9078-0264CF6F8BC6}"/>
              </a:ext>
            </a:extLst>
          </p:cNvPr>
          <p:cNvGrpSpPr/>
          <p:nvPr/>
        </p:nvGrpSpPr>
        <p:grpSpPr>
          <a:xfrm>
            <a:off x="5847649" y="1473780"/>
            <a:ext cx="940842" cy="940842"/>
            <a:chOff x="2361414" y="1854736"/>
            <a:chExt cx="1603375" cy="1603375"/>
          </a:xfrm>
          <a:solidFill>
            <a:srgbClr val="1B4367"/>
          </a:solidFill>
        </p:grpSpPr>
        <p:sp>
          <p:nvSpPr>
            <p:cNvPr id="79" name="Rectangle 3">
              <a:extLst>
                <a:ext uri="{FF2B5EF4-FFF2-40B4-BE49-F238E27FC236}">
                  <a16:creationId xmlns:a16="http://schemas.microsoft.com/office/drawing/2014/main" id="{CD279AF0-260C-4A3E-9A54-97F5A2C0BE7C}"/>
                </a:ext>
              </a:extLst>
            </p:cNvPr>
            <p:cNvSpPr/>
            <p:nvPr/>
          </p:nvSpPr>
          <p:spPr>
            <a:xfrm>
              <a:off x="2361414" y="1854736"/>
              <a:ext cx="1603375" cy="1603375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0" name="Freeform 220">
              <a:extLst>
                <a:ext uri="{FF2B5EF4-FFF2-40B4-BE49-F238E27FC236}">
                  <a16:creationId xmlns:a16="http://schemas.microsoft.com/office/drawing/2014/main" id="{5C6F6069-59D3-49E0-B9A1-1892404E6FC2}"/>
                </a:ext>
              </a:extLst>
            </p:cNvPr>
            <p:cNvSpPr/>
            <p:nvPr/>
          </p:nvSpPr>
          <p:spPr>
            <a:xfrm>
              <a:off x="2770383" y="2305455"/>
              <a:ext cx="796514" cy="594622"/>
            </a:xfrm>
            <a:custGeom>
              <a:avLst/>
              <a:gdLst/>
              <a:ahLst/>
              <a:cxnLst>
                <a:cxn ang="0">
                  <a:pos x="384421" y="282893"/>
                </a:cxn>
                <a:cxn ang="0">
                  <a:pos x="384421" y="0"/>
                </a:cxn>
                <a:cxn ang="0">
                  <a:pos x="299800" y="0"/>
                </a:cxn>
                <a:cxn ang="0">
                  <a:pos x="299800" y="282893"/>
                </a:cxn>
                <a:cxn ang="0">
                  <a:pos x="251445" y="282893"/>
                </a:cxn>
                <a:cxn ang="0">
                  <a:pos x="251445" y="174088"/>
                </a:cxn>
                <a:cxn ang="0">
                  <a:pos x="166824" y="174088"/>
                </a:cxn>
                <a:cxn ang="0">
                  <a:pos x="166824" y="282893"/>
                </a:cxn>
                <a:cxn ang="0">
                  <a:pos x="120887" y="282893"/>
                </a:cxn>
                <a:cxn ang="0">
                  <a:pos x="120887" y="77372"/>
                </a:cxn>
                <a:cxn ang="0">
                  <a:pos x="36266" y="77372"/>
                </a:cxn>
                <a:cxn ang="0">
                  <a:pos x="36266" y="282893"/>
                </a:cxn>
                <a:cxn ang="0">
                  <a:pos x="0" y="282893"/>
                </a:cxn>
                <a:cxn ang="0">
                  <a:pos x="0" y="314325"/>
                </a:cxn>
                <a:cxn ang="0">
                  <a:pos x="420687" y="314325"/>
                </a:cxn>
                <a:cxn ang="0">
                  <a:pos x="420687" y="282893"/>
                </a:cxn>
                <a:cxn ang="0">
                  <a:pos x="384421" y="282893"/>
                </a:cxn>
              </a:cxnLst>
              <a:rect l="0" t="0" r="0" b="0"/>
              <a:pathLst>
                <a:path w="174" h="130">
                  <a:moveTo>
                    <a:pt x="159" y="117"/>
                  </a:moveTo>
                  <a:lnTo>
                    <a:pt x="159" y="0"/>
                  </a:lnTo>
                  <a:lnTo>
                    <a:pt x="124" y="0"/>
                  </a:lnTo>
                  <a:lnTo>
                    <a:pt x="124" y="117"/>
                  </a:lnTo>
                  <a:lnTo>
                    <a:pt x="104" y="117"/>
                  </a:lnTo>
                  <a:lnTo>
                    <a:pt x="104" y="72"/>
                  </a:lnTo>
                  <a:lnTo>
                    <a:pt x="69" y="72"/>
                  </a:lnTo>
                  <a:lnTo>
                    <a:pt x="69" y="117"/>
                  </a:lnTo>
                  <a:lnTo>
                    <a:pt x="50" y="117"/>
                  </a:lnTo>
                  <a:lnTo>
                    <a:pt x="50" y="32"/>
                  </a:lnTo>
                  <a:lnTo>
                    <a:pt x="15" y="32"/>
                  </a:lnTo>
                  <a:lnTo>
                    <a:pt x="15" y="117"/>
                  </a:lnTo>
                  <a:lnTo>
                    <a:pt x="0" y="117"/>
                  </a:lnTo>
                  <a:lnTo>
                    <a:pt x="0" y="130"/>
                  </a:lnTo>
                  <a:lnTo>
                    <a:pt x="174" y="130"/>
                  </a:lnTo>
                  <a:lnTo>
                    <a:pt x="174" y="117"/>
                  </a:lnTo>
                  <a:lnTo>
                    <a:pt x="159" y="117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</a:ln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5E18BC40-231F-423D-A898-0C629F11DEC9}"/>
              </a:ext>
            </a:extLst>
          </p:cNvPr>
          <p:cNvGrpSpPr/>
          <p:nvPr/>
        </p:nvGrpSpPr>
        <p:grpSpPr>
          <a:xfrm>
            <a:off x="6961635" y="1560760"/>
            <a:ext cx="1507679" cy="951157"/>
            <a:chOff x="3455287" y="2230016"/>
            <a:chExt cx="2429499" cy="951157"/>
          </a:xfrm>
        </p:grpSpPr>
        <p:sp>
          <p:nvSpPr>
            <p:cNvPr id="82" name="TextBox 13">
              <a:extLst>
                <a:ext uri="{FF2B5EF4-FFF2-40B4-BE49-F238E27FC236}">
                  <a16:creationId xmlns:a16="http://schemas.microsoft.com/office/drawing/2014/main" id="{4109947B-60D9-49DC-ABB1-18E849199484}"/>
                </a:ext>
              </a:extLst>
            </p:cNvPr>
            <p:cNvSpPr txBox="1"/>
            <p:nvPr/>
          </p:nvSpPr>
          <p:spPr>
            <a:xfrm>
              <a:off x="3455289" y="2230016"/>
              <a:ext cx="1401112" cy="24622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/>
            <a:p>
              <a:pPr defTabSz="683419">
                <a:spcBef>
                  <a:spcPct val="20000"/>
                </a:spcBef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施引文献</a:t>
              </a:r>
            </a:p>
          </p:txBody>
        </p:sp>
        <p:sp>
          <p:nvSpPr>
            <p:cNvPr id="83" name="TextBox 13">
              <a:extLst>
                <a:ext uri="{FF2B5EF4-FFF2-40B4-BE49-F238E27FC236}">
                  <a16:creationId xmlns:a16="http://schemas.microsoft.com/office/drawing/2014/main" id="{C59D8CCA-198E-4BD7-818F-F915C86D48E2}"/>
                </a:ext>
              </a:extLst>
            </p:cNvPr>
            <p:cNvSpPr txBox="1"/>
            <p:nvPr/>
          </p:nvSpPr>
          <p:spPr>
            <a:xfrm>
              <a:off x="3455287" y="2505090"/>
              <a:ext cx="2429499" cy="67608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kumimoji="1" lang="en-US" altLang="zh-CN" sz="40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rPr>
                <a:t>642</a:t>
              </a:r>
              <a:endPara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85" name="Rectangle 6">
            <a:extLst>
              <a:ext uri="{FF2B5EF4-FFF2-40B4-BE49-F238E27FC236}">
                <a16:creationId xmlns:a16="http://schemas.microsoft.com/office/drawing/2014/main" id="{D07C14B1-9BDE-4970-9505-6CAEC0DAE254}"/>
              </a:ext>
            </a:extLst>
          </p:cNvPr>
          <p:cNvSpPr/>
          <p:nvPr/>
        </p:nvSpPr>
        <p:spPr>
          <a:xfrm>
            <a:off x="8205648" y="1473780"/>
            <a:ext cx="939725" cy="940842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7DAA2D-8582-4DC0-96E9-1C0E8611E787}"/>
              </a:ext>
            </a:extLst>
          </p:cNvPr>
          <p:cNvGrpSpPr/>
          <p:nvPr/>
        </p:nvGrpSpPr>
        <p:grpSpPr>
          <a:xfrm>
            <a:off x="9349309" y="1560760"/>
            <a:ext cx="2269531" cy="951157"/>
            <a:chOff x="7827985" y="2230016"/>
            <a:chExt cx="2429499" cy="951157"/>
          </a:xfrm>
        </p:grpSpPr>
        <p:sp>
          <p:nvSpPr>
            <p:cNvPr id="88" name="TextBox 13">
              <a:extLst>
                <a:ext uri="{FF2B5EF4-FFF2-40B4-BE49-F238E27FC236}">
                  <a16:creationId xmlns:a16="http://schemas.microsoft.com/office/drawing/2014/main" id="{0FCD46EE-924E-40DD-B1E0-B11EF266D319}"/>
                </a:ext>
              </a:extLst>
            </p:cNvPr>
            <p:cNvSpPr txBox="1"/>
            <p:nvPr/>
          </p:nvSpPr>
          <p:spPr>
            <a:xfrm>
              <a:off x="7827986" y="2230016"/>
              <a:ext cx="1401112" cy="24622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/>
            <a:p>
              <a:pPr defTabSz="683419">
                <a:spcBef>
                  <a:spcPct val="20000"/>
                </a:spcBef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平均引用次数</a:t>
              </a:r>
            </a:p>
          </p:txBody>
        </p:sp>
        <p:sp>
          <p:nvSpPr>
            <p:cNvPr id="89" name="TextBox 13">
              <a:extLst>
                <a:ext uri="{FF2B5EF4-FFF2-40B4-BE49-F238E27FC236}">
                  <a16:creationId xmlns:a16="http://schemas.microsoft.com/office/drawing/2014/main" id="{3C862B26-EC7E-49B2-B4DC-674593958F4D}"/>
                </a:ext>
              </a:extLst>
            </p:cNvPr>
            <p:cNvSpPr txBox="1"/>
            <p:nvPr/>
          </p:nvSpPr>
          <p:spPr>
            <a:xfrm>
              <a:off x="7827985" y="2505090"/>
              <a:ext cx="2429499" cy="67608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spcBef>
                  <a:spcPct val="0"/>
                </a:spcBef>
                <a:defRPr kumimoji="1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defRPr>
              </a:lvl1pPr>
            </a:lstStyle>
            <a:p>
              <a:r>
                <a:rPr lang="en-US" altLang="zh-CN" sz="4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2.49</a:t>
              </a: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8E92A5F1-B03D-4EA6-AD0F-1AC430C237D2}"/>
              </a:ext>
            </a:extLst>
          </p:cNvPr>
          <p:cNvGrpSpPr/>
          <p:nvPr/>
        </p:nvGrpSpPr>
        <p:grpSpPr>
          <a:xfrm>
            <a:off x="6035125" y="1622162"/>
            <a:ext cx="655558" cy="655558"/>
            <a:chOff x="816774" y="4776910"/>
            <a:chExt cx="759650" cy="759649"/>
          </a:xfrm>
          <a:solidFill>
            <a:sysClr val="window" lastClr="FFFFFF"/>
          </a:solidFill>
        </p:grpSpPr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DF0450F0-2C32-4548-AD1D-D1C86FFE7B3A}"/>
                </a:ext>
              </a:extLst>
            </p:cNvPr>
            <p:cNvSpPr/>
            <p:nvPr/>
          </p:nvSpPr>
          <p:spPr>
            <a:xfrm>
              <a:off x="816774" y="4776910"/>
              <a:ext cx="759650" cy="75964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6A912DC5-A71B-408A-BA6C-FE1B79B0AC93}"/>
                </a:ext>
              </a:extLst>
            </p:cNvPr>
            <p:cNvGrpSpPr/>
            <p:nvPr/>
          </p:nvGrpSpPr>
          <p:grpSpPr>
            <a:xfrm>
              <a:off x="927948" y="4902209"/>
              <a:ext cx="469371" cy="442728"/>
              <a:chOff x="244475" y="2743200"/>
              <a:chExt cx="727075" cy="685800"/>
            </a:xfrm>
            <a:grpFill/>
          </p:grpSpPr>
          <p:sp>
            <p:nvSpPr>
              <p:cNvPr id="93" name="Freeform 15">
                <a:extLst>
                  <a:ext uri="{FF2B5EF4-FFF2-40B4-BE49-F238E27FC236}">
                    <a16:creationId xmlns:a16="http://schemas.microsoft.com/office/drawing/2014/main" id="{31C44DD4-B915-4251-97CA-3E40C1BDED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4475" y="3013075"/>
                <a:ext cx="204788" cy="415925"/>
              </a:xfrm>
              <a:custGeom>
                <a:avLst/>
                <a:gdLst>
                  <a:gd name="T0" fmla="*/ 41 w 54"/>
                  <a:gd name="T1" fmla="*/ 13 h 109"/>
                  <a:gd name="T2" fmla="*/ 41 w 54"/>
                  <a:gd name="T3" fmla="*/ 47 h 109"/>
                  <a:gd name="T4" fmla="*/ 13 w 54"/>
                  <a:gd name="T5" fmla="*/ 47 h 109"/>
                  <a:gd name="T6" fmla="*/ 13 w 54"/>
                  <a:gd name="T7" fmla="*/ 13 h 109"/>
                  <a:gd name="T8" fmla="*/ 41 w 54"/>
                  <a:gd name="T9" fmla="*/ 13 h 109"/>
                  <a:gd name="T10" fmla="*/ 50 w 54"/>
                  <a:gd name="T11" fmla="*/ 0 h 109"/>
                  <a:gd name="T12" fmla="*/ 4 w 54"/>
                  <a:gd name="T13" fmla="*/ 0 h 109"/>
                  <a:gd name="T14" fmla="*/ 0 w 54"/>
                  <a:gd name="T15" fmla="*/ 5 h 109"/>
                  <a:gd name="T16" fmla="*/ 0 w 54"/>
                  <a:gd name="T17" fmla="*/ 105 h 109"/>
                  <a:gd name="T18" fmla="*/ 4 w 54"/>
                  <a:gd name="T19" fmla="*/ 109 h 109"/>
                  <a:gd name="T20" fmla="*/ 50 w 54"/>
                  <a:gd name="T21" fmla="*/ 109 h 109"/>
                  <a:gd name="T22" fmla="*/ 54 w 54"/>
                  <a:gd name="T23" fmla="*/ 105 h 109"/>
                  <a:gd name="T24" fmla="*/ 54 w 54"/>
                  <a:gd name="T25" fmla="*/ 5 h 109"/>
                  <a:gd name="T26" fmla="*/ 50 w 54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109">
                    <a:moveTo>
                      <a:pt x="41" y="13"/>
                    </a:moveTo>
                    <a:cubicBezTo>
                      <a:pt x="41" y="47"/>
                      <a:pt x="41" y="47"/>
                      <a:pt x="41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41" y="13"/>
                      <a:pt x="41" y="13"/>
                      <a:pt x="41" y="13"/>
                    </a:cubicBezTo>
                    <a:moveTo>
                      <a:pt x="5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7"/>
                      <a:pt x="2" y="109"/>
                      <a:pt x="4" y="109"/>
                    </a:cubicBezTo>
                    <a:cubicBezTo>
                      <a:pt x="50" y="109"/>
                      <a:pt x="50" y="109"/>
                      <a:pt x="50" y="109"/>
                    </a:cubicBezTo>
                    <a:cubicBezTo>
                      <a:pt x="52" y="109"/>
                      <a:pt x="54" y="107"/>
                      <a:pt x="54" y="10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94" name="Freeform 16">
                <a:extLst>
                  <a:ext uri="{FF2B5EF4-FFF2-40B4-BE49-F238E27FC236}">
                    <a16:creationId xmlns:a16="http://schemas.microsoft.com/office/drawing/2014/main" id="{EA3E44D5-4F90-425A-90EB-8C097D5C12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0063" y="2914650"/>
                <a:ext cx="207963" cy="514350"/>
              </a:xfrm>
              <a:custGeom>
                <a:avLst/>
                <a:gdLst>
                  <a:gd name="T0" fmla="*/ 42 w 55"/>
                  <a:gd name="T1" fmla="*/ 13 h 135"/>
                  <a:gd name="T2" fmla="*/ 42 w 55"/>
                  <a:gd name="T3" fmla="*/ 81 h 135"/>
                  <a:gd name="T4" fmla="*/ 13 w 55"/>
                  <a:gd name="T5" fmla="*/ 81 h 135"/>
                  <a:gd name="T6" fmla="*/ 13 w 55"/>
                  <a:gd name="T7" fmla="*/ 13 h 135"/>
                  <a:gd name="T8" fmla="*/ 42 w 55"/>
                  <a:gd name="T9" fmla="*/ 13 h 135"/>
                  <a:gd name="T10" fmla="*/ 51 w 55"/>
                  <a:gd name="T11" fmla="*/ 0 h 135"/>
                  <a:gd name="T12" fmla="*/ 5 w 55"/>
                  <a:gd name="T13" fmla="*/ 0 h 135"/>
                  <a:gd name="T14" fmla="*/ 0 w 55"/>
                  <a:gd name="T15" fmla="*/ 5 h 135"/>
                  <a:gd name="T16" fmla="*/ 0 w 55"/>
                  <a:gd name="T17" fmla="*/ 131 h 135"/>
                  <a:gd name="T18" fmla="*/ 5 w 55"/>
                  <a:gd name="T19" fmla="*/ 135 h 135"/>
                  <a:gd name="T20" fmla="*/ 51 w 55"/>
                  <a:gd name="T21" fmla="*/ 135 h 135"/>
                  <a:gd name="T22" fmla="*/ 55 w 55"/>
                  <a:gd name="T23" fmla="*/ 131 h 135"/>
                  <a:gd name="T24" fmla="*/ 55 w 55"/>
                  <a:gd name="T25" fmla="*/ 5 h 135"/>
                  <a:gd name="T26" fmla="*/ 51 w 55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35">
                    <a:moveTo>
                      <a:pt x="42" y="13"/>
                    </a:moveTo>
                    <a:cubicBezTo>
                      <a:pt x="42" y="81"/>
                      <a:pt x="42" y="81"/>
                      <a:pt x="42" y="81"/>
                    </a:cubicBezTo>
                    <a:cubicBezTo>
                      <a:pt x="13" y="81"/>
                      <a:pt x="13" y="81"/>
                      <a:pt x="13" y="81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42" y="13"/>
                      <a:pt x="42" y="13"/>
                      <a:pt x="42" y="13"/>
                    </a:cubicBezTo>
                    <a:moveTo>
                      <a:pt x="5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33"/>
                      <a:pt x="2" y="135"/>
                      <a:pt x="5" y="135"/>
                    </a:cubicBezTo>
                    <a:cubicBezTo>
                      <a:pt x="51" y="135"/>
                      <a:pt x="51" y="135"/>
                      <a:pt x="51" y="135"/>
                    </a:cubicBezTo>
                    <a:cubicBezTo>
                      <a:pt x="53" y="135"/>
                      <a:pt x="55" y="133"/>
                      <a:pt x="55" y="131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2"/>
                      <a:pt x="53" y="0"/>
                      <a:pt x="5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95" name="Freeform 17">
                <a:extLst>
                  <a:ext uri="{FF2B5EF4-FFF2-40B4-BE49-F238E27FC236}">
                    <a16:creationId xmlns:a16="http://schemas.microsoft.com/office/drawing/2014/main" id="{47843B84-6DA0-454A-85E9-F312DAA838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2000" y="2743200"/>
                <a:ext cx="209550" cy="685800"/>
              </a:xfrm>
              <a:custGeom>
                <a:avLst/>
                <a:gdLst>
                  <a:gd name="T0" fmla="*/ 42 w 55"/>
                  <a:gd name="T1" fmla="*/ 13 h 180"/>
                  <a:gd name="T2" fmla="*/ 42 w 55"/>
                  <a:gd name="T3" fmla="*/ 96 h 180"/>
                  <a:gd name="T4" fmla="*/ 13 w 55"/>
                  <a:gd name="T5" fmla="*/ 96 h 180"/>
                  <a:gd name="T6" fmla="*/ 13 w 55"/>
                  <a:gd name="T7" fmla="*/ 13 h 180"/>
                  <a:gd name="T8" fmla="*/ 42 w 55"/>
                  <a:gd name="T9" fmla="*/ 13 h 180"/>
                  <a:gd name="T10" fmla="*/ 50 w 55"/>
                  <a:gd name="T11" fmla="*/ 0 h 180"/>
                  <a:gd name="T12" fmla="*/ 4 w 55"/>
                  <a:gd name="T13" fmla="*/ 0 h 180"/>
                  <a:gd name="T14" fmla="*/ 0 w 55"/>
                  <a:gd name="T15" fmla="*/ 4 h 180"/>
                  <a:gd name="T16" fmla="*/ 0 w 55"/>
                  <a:gd name="T17" fmla="*/ 176 h 180"/>
                  <a:gd name="T18" fmla="*/ 4 w 55"/>
                  <a:gd name="T19" fmla="*/ 180 h 180"/>
                  <a:gd name="T20" fmla="*/ 50 w 55"/>
                  <a:gd name="T21" fmla="*/ 180 h 180"/>
                  <a:gd name="T22" fmla="*/ 55 w 55"/>
                  <a:gd name="T23" fmla="*/ 176 h 180"/>
                  <a:gd name="T24" fmla="*/ 55 w 55"/>
                  <a:gd name="T25" fmla="*/ 4 h 180"/>
                  <a:gd name="T26" fmla="*/ 50 w 55"/>
                  <a:gd name="T27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80">
                    <a:moveTo>
                      <a:pt x="42" y="13"/>
                    </a:moveTo>
                    <a:cubicBezTo>
                      <a:pt x="42" y="96"/>
                      <a:pt x="42" y="96"/>
                      <a:pt x="42" y="96"/>
                    </a:cubicBezTo>
                    <a:cubicBezTo>
                      <a:pt x="13" y="96"/>
                      <a:pt x="13" y="96"/>
                      <a:pt x="13" y="96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42" y="13"/>
                      <a:pt x="42" y="13"/>
                      <a:pt x="42" y="13"/>
                    </a:cubicBezTo>
                    <a:moveTo>
                      <a:pt x="5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78"/>
                      <a:pt x="2" y="180"/>
                      <a:pt x="4" y="180"/>
                    </a:cubicBezTo>
                    <a:cubicBezTo>
                      <a:pt x="50" y="180"/>
                      <a:pt x="50" y="180"/>
                      <a:pt x="50" y="180"/>
                    </a:cubicBezTo>
                    <a:cubicBezTo>
                      <a:pt x="53" y="180"/>
                      <a:pt x="55" y="178"/>
                      <a:pt x="55" y="176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2"/>
                      <a:pt x="53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95A69D23-0EAF-4267-AFDF-3E9963FCF25D}"/>
              </a:ext>
            </a:extLst>
          </p:cNvPr>
          <p:cNvGrpSpPr/>
          <p:nvPr/>
        </p:nvGrpSpPr>
        <p:grpSpPr>
          <a:xfrm>
            <a:off x="3646494" y="1744402"/>
            <a:ext cx="349803" cy="416538"/>
            <a:chOff x="10787673" y="2508217"/>
            <a:chExt cx="478426" cy="569698"/>
          </a:xfrm>
          <a:solidFill>
            <a:sysClr val="window" lastClr="FFFFFF"/>
          </a:solidFill>
        </p:grpSpPr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650178DB-9068-4229-A079-8D9FDC7C6E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87673" y="2508217"/>
              <a:ext cx="478426" cy="569698"/>
            </a:xfrm>
            <a:custGeom>
              <a:avLst/>
              <a:gdLst>
                <a:gd name="T0" fmla="*/ 145 w 156"/>
                <a:gd name="T1" fmla="*/ 22 h 178"/>
                <a:gd name="T2" fmla="*/ 134 w 156"/>
                <a:gd name="T3" fmla="*/ 22 h 178"/>
                <a:gd name="T4" fmla="*/ 134 w 156"/>
                <a:gd name="T5" fmla="*/ 11 h 178"/>
                <a:gd name="T6" fmla="*/ 123 w 156"/>
                <a:gd name="T7" fmla="*/ 0 h 178"/>
                <a:gd name="T8" fmla="*/ 11 w 156"/>
                <a:gd name="T9" fmla="*/ 0 h 178"/>
                <a:gd name="T10" fmla="*/ 0 w 156"/>
                <a:gd name="T11" fmla="*/ 11 h 178"/>
                <a:gd name="T12" fmla="*/ 0 w 156"/>
                <a:gd name="T13" fmla="*/ 145 h 178"/>
                <a:gd name="T14" fmla="*/ 11 w 156"/>
                <a:gd name="T15" fmla="*/ 156 h 178"/>
                <a:gd name="T16" fmla="*/ 22 w 156"/>
                <a:gd name="T17" fmla="*/ 156 h 178"/>
                <a:gd name="T18" fmla="*/ 22 w 156"/>
                <a:gd name="T19" fmla="*/ 167 h 178"/>
                <a:gd name="T20" fmla="*/ 33 w 156"/>
                <a:gd name="T21" fmla="*/ 178 h 178"/>
                <a:gd name="T22" fmla="*/ 145 w 156"/>
                <a:gd name="T23" fmla="*/ 178 h 178"/>
                <a:gd name="T24" fmla="*/ 156 w 156"/>
                <a:gd name="T25" fmla="*/ 167 h 178"/>
                <a:gd name="T26" fmla="*/ 156 w 156"/>
                <a:gd name="T27" fmla="*/ 33 h 178"/>
                <a:gd name="T28" fmla="*/ 145 w 156"/>
                <a:gd name="T29" fmla="*/ 22 h 178"/>
                <a:gd name="T30" fmla="*/ 11 w 156"/>
                <a:gd name="T31" fmla="*/ 145 h 178"/>
                <a:gd name="T32" fmla="*/ 11 w 156"/>
                <a:gd name="T33" fmla="*/ 11 h 178"/>
                <a:gd name="T34" fmla="*/ 123 w 156"/>
                <a:gd name="T35" fmla="*/ 11 h 178"/>
                <a:gd name="T36" fmla="*/ 123 w 156"/>
                <a:gd name="T37" fmla="*/ 145 h 178"/>
                <a:gd name="T38" fmla="*/ 11 w 156"/>
                <a:gd name="T39" fmla="*/ 145 h 178"/>
                <a:gd name="T40" fmla="*/ 145 w 156"/>
                <a:gd name="T41" fmla="*/ 167 h 178"/>
                <a:gd name="T42" fmla="*/ 33 w 156"/>
                <a:gd name="T43" fmla="*/ 167 h 178"/>
                <a:gd name="T44" fmla="*/ 33 w 156"/>
                <a:gd name="T45" fmla="*/ 156 h 178"/>
                <a:gd name="T46" fmla="*/ 123 w 156"/>
                <a:gd name="T47" fmla="*/ 156 h 178"/>
                <a:gd name="T48" fmla="*/ 134 w 156"/>
                <a:gd name="T49" fmla="*/ 145 h 178"/>
                <a:gd name="T50" fmla="*/ 134 w 156"/>
                <a:gd name="T51" fmla="*/ 33 h 178"/>
                <a:gd name="T52" fmla="*/ 145 w 156"/>
                <a:gd name="T53" fmla="*/ 33 h 178"/>
                <a:gd name="T54" fmla="*/ 145 w 156"/>
                <a:gd name="T55" fmla="*/ 16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6" h="178">
                  <a:moveTo>
                    <a:pt x="145" y="22"/>
                  </a:moveTo>
                  <a:cubicBezTo>
                    <a:pt x="134" y="22"/>
                    <a:pt x="134" y="22"/>
                    <a:pt x="134" y="22"/>
                  </a:cubicBezTo>
                  <a:cubicBezTo>
                    <a:pt x="134" y="11"/>
                    <a:pt x="134" y="11"/>
                    <a:pt x="134" y="11"/>
                  </a:cubicBezTo>
                  <a:cubicBezTo>
                    <a:pt x="134" y="5"/>
                    <a:pt x="129" y="0"/>
                    <a:pt x="12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51"/>
                    <a:pt x="5" y="156"/>
                    <a:pt x="11" y="156"/>
                  </a:cubicBezTo>
                  <a:cubicBezTo>
                    <a:pt x="22" y="156"/>
                    <a:pt x="22" y="156"/>
                    <a:pt x="22" y="156"/>
                  </a:cubicBezTo>
                  <a:cubicBezTo>
                    <a:pt x="22" y="167"/>
                    <a:pt x="22" y="167"/>
                    <a:pt x="22" y="167"/>
                  </a:cubicBezTo>
                  <a:cubicBezTo>
                    <a:pt x="22" y="173"/>
                    <a:pt x="27" y="178"/>
                    <a:pt x="33" y="178"/>
                  </a:cubicBezTo>
                  <a:cubicBezTo>
                    <a:pt x="145" y="178"/>
                    <a:pt x="145" y="178"/>
                    <a:pt x="145" y="178"/>
                  </a:cubicBezTo>
                  <a:cubicBezTo>
                    <a:pt x="151" y="178"/>
                    <a:pt x="156" y="173"/>
                    <a:pt x="156" y="167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7"/>
                    <a:pt x="151" y="22"/>
                    <a:pt x="145" y="22"/>
                  </a:cubicBezTo>
                  <a:close/>
                  <a:moveTo>
                    <a:pt x="11" y="145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23" y="11"/>
                    <a:pt x="123" y="11"/>
                    <a:pt x="123" y="11"/>
                  </a:cubicBezTo>
                  <a:cubicBezTo>
                    <a:pt x="123" y="145"/>
                    <a:pt x="123" y="145"/>
                    <a:pt x="123" y="145"/>
                  </a:cubicBezTo>
                  <a:lnTo>
                    <a:pt x="11" y="145"/>
                  </a:lnTo>
                  <a:close/>
                  <a:moveTo>
                    <a:pt x="145" y="167"/>
                  </a:moveTo>
                  <a:cubicBezTo>
                    <a:pt x="33" y="167"/>
                    <a:pt x="33" y="167"/>
                    <a:pt x="33" y="167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123" y="156"/>
                    <a:pt x="123" y="156"/>
                    <a:pt x="123" y="156"/>
                  </a:cubicBezTo>
                  <a:cubicBezTo>
                    <a:pt x="129" y="156"/>
                    <a:pt x="134" y="151"/>
                    <a:pt x="134" y="145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45" y="33"/>
                    <a:pt x="145" y="33"/>
                    <a:pt x="145" y="33"/>
                  </a:cubicBezTo>
                  <a:lnTo>
                    <a:pt x="145" y="1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8" name="Freeform 26">
              <a:extLst>
                <a:ext uri="{FF2B5EF4-FFF2-40B4-BE49-F238E27FC236}">
                  <a16:creationId xmlns:a16="http://schemas.microsoft.com/office/drawing/2014/main" id="{EA8408E3-F234-42D6-AF3D-D8C75DAFD1BB}"/>
                </a:ext>
              </a:extLst>
            </p:cNvPr>
            <p:cNvSpPr/>
            <p:nvPr/>
          </p:nvSpPr>
          <p:spPr bwMode="auto">
            <a:xfrm>
              <a:off x="10925460" y="2614454"/>
              <a:ext cx="205404" cy="34527"/>
            </a:xfrm>
            <a:custGeom>
              <a:avLst/>
              <a:gdLst>
                <a:gd name="T0" fmla="*/ 61 w 67"/>
                <a:gd name="T1" fmla="*/ 0 h 11"/>
                <a:gd name="T2" fmla="*/ 5 w 67"/>
                <a:gd name="T3" fmla="*/ 0 h 11"/>
                <a:gd name="T4" fmla="*/ 0 w 67"/>
                <a:gd name="T5" fmla="*/ 6 h 11"/>
                <a:gd name="T6" fmla="*/ 5 w 67"/>
                <a:gd name="T7" fmla="*/ 11 h 11"/>
                <a:gd name="T8" fmla="*/ 61 w 67"/>
                <a:gd name="T9" fmla="*/ 11 h 11"/>
                <a:gd name="T10" fmla="*/ 67 w 67"/>
                <a:gd name="T11" fmla="*/ 6 h 11"/>
                <a:gd name="T12" fmla="*/ 61 w 67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1">
                  <a:moveTo>
                    <a:pt x="6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1"/>
                    <a:pt x="5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9"/>
                    <a:pt x="67" y="6"/>
                  </a:cubicBezTo>
                  <a:cubicBezTo>
                    <a:pt x="67" y="3"/>
                    <a:pt x="64" y="0"/>
                    <a:pt x="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9" name="Freeform 27">
              <a:extLst>
                <a:ext uri="{FF2B5EF4-FFF2-40B4-BE49-F238E27FC236}">
                  <a16:creationId xmlns:a16="http://schemas.microsoft.com/office/drawing/2014/main" id="{B5D29051-26E2-4C61-A04E-E3766431AA84}"/>
                </a:ext>
              </a:extLst>
            </p:cNvPr>
            <p:cNvSpPr/>
            <p:nvPr/>
          </p:nvSpPr>
          <p:spPr bwMode="auto">
            <a:xfrm>
              <a:off x="10854015" y="2723348"/>
              <a:ext cx="276849" cy="34527"/>
            </a:xfrm>
            <a:custGeom>
              <a:avLst/>
              <a:gdLst>
                <a:gd name="T0" fmla="*/ 84 w 90"/>
                <a:gd name="T1" fmla="*/ 0 h 11"/>
                <a:gd name="T2" fmla="*/ 6 w 90"/>
                <a:gd name="T3" fmla="*/ 0 h 11"/>
                <a:gd name="T4" fmla="*/ 0 w 90"/>
                <a:gd name="T5" fmla="*/ 5 h 11"/>
                <a:gd name="T6" fmla="*/ 6 w 90"/>
                <a:gd name="T7" fmla="*/ 11 h 11"/>
                <a:gd name="T8" fmla="*/ 84 w 90"/>
                <a:gd name="T9" fmla="*/ 11 h 11"/>
                <a:gd name="T10" fmla="*/ 90 w 90"/>
                <a:gd name="T11" fmla="*/ 5 h 11"/>
                <a:gd name="T12" fmla="*/ 84 w 9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1">
                  <a:moveTo>
                    <a:pt x="8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1"/>
                    <a:pt x="6" y="11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7" y="11"/>
                    <a:pt x="90" y="8"/>
                    <a:pt x="90" y="5"/>
                  </a:cubicBezTo>
                  <a:cubicBezTo>
                    <a:pt x="90" y="2"/>
                    <a:pt x="87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0" name="Freeform 28">
              <a:extLst>
                <a:ext uri="{FF2B5EF4-FFF2-40B4-BE49-F238E27FC236}">
                  <a16:creationId xmlns:a16="http://schemas.microsoft.com/office/drawing/2014/main" id="{767FEDB6-3EE0-4120-9EFE-949FB599E551}"/>
                </a:ext>
              </a:extLst>
            </p:cNvPr>
            <p:cNvSpPr/>
            <p:nvPr/>
          </p:nvSpPr>
          <p:spPr bwMode="auto">
            <a:xfrm>
              <a:off x="10854015" y="2793730"/>
              <a:ext cx="276849" cy="34527"/>
            </a:xfrm>
            <a:custGeom>
              <a:avLst/>
              <a:gdLst>
                <a:gd name="T0" fmla="*/ 84 w 90"/>
                <a:gd name="T1" fmla="*/ 0 h 11"/>
                <a:gd name="T2" fmla="*/ 6 w 90"/>
                <a:gd name="T3" fmla="*/ 0 h 11"/>
                <a:gd name="T4" fmla="*/ 0 w 90"/>
                <a:gd name="T5" fmla="*/ 6 h 11"/>
                <a:gd name="T6" fmla="*/ 6 w 90"/>
                <a:gd name="T7" fmla="*/ 11 h 11"/>
                <a:gd name="T8" fmla="*/ 84 w 90"/>
                <a:gd name="T9" fmla="*/ 11 h 11"/>
                <a:gd name="T10" fmla="*/ 90 w 90"/>
                <a:gd name="T11" fmla="*/ 6 h 11"/>
                <a:gd name="T12" fmla="*/ 84 w 9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1">
                  <a:moveTo>
                    <a:pt x="8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7" y="11"/>
                    <a:pt x="90" y="9"/>
                    <a:pt x="90" y="6"/>
                  </a:cubicBezTo>
                  <a:cubicBezTo>
                    <a:pt x="90" y="3"/>
                    <a:pt x="87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1" name="Freeform 29">
              <a:extLst>
                <a:ext uri="{FF2B5EF4-FFF2-40B4-BE49-F238E27FC236}">
                  <a16:creationId xmlns:a16="http://schemas.microsoft.com/office/drawing/2014/main" id="{8CE62F13-4D55-4032-AEBA-1189EE30B2EB}"/>
                </a:ext>
              </a:extLst>
            </p:cNvPr>
            <p:cNvSpPr/>
            <p:nvPr/>
          </p:nvSpPr>
          <p:spPr bwMode="auto">
            <a:xfrm>
              <a:off x="10854015" y="2862782"/>
              <a:ext cx="276848" cy="38512"/>
            </a:xfrm>
            <a:custGeom>
              <a:avLst/>
              <a:gdLst>
                <a:gd name="T0" fmla="*/ 84 w 90"/>
                <a:gd name="T1" fmla="*/ 0 h 12"/>
                <a:gd name="T2" fmla="*/ 6 w 90"/>
                <a:gd name="T3" fmla="*/ 0 h 12"/>
                <a:gd name="T4" fmla="*/ 0 w 90"/>
                <a:gd name="T5" fmla="*/ 6 h 12"/>
                <a:gd name="T6" fmla="*/ 6 w 90"/>
                <a:gd name="T7" fmla="*/ 12 h 12"/>
                <a:gd name="T8" fmla="*/ 84 w 90"/>
                <a:gd name="T9" fmla="*/ 12 h 12"/>
                <a:gd name="T10" fmla="*/ 90 w 90"/>
                <a:gd name="T11" fmla="*/ 6 h 12"/>
                <a:gd name="T12" fmla="*/ 84 w 90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2">
                  <a:moveTo>
                    <a:pt x="8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7" y="12"/>
                    <a:pt x="90" y="9"/>
                    <a:pt x="90" y="6"/>
                  </a:cubicBezTo>
                  <a:cubicBezTo>
                    <a:pt x="90" y="3"/>
                    <a:pt x="87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02" name="Freeform 132">
            <a:extLst>
              <a:ext uri="{FF2B5EF4-FFF2-40B4-BE49-F238E27FC236}">
                <a16:creationId xmlns:a16="http://schemas.microsoft.com/office/drawing/2014/main" id="{86653860-4ACE-4144-94AC-A8F54F2C14DD}"/>
              </a:ext>
            </a:extLst>
          </p:cNvPr>
          <p:cNvSpPr>
            <a:spLocks noEditPoints="1"/>
          </p:cNvSpPr>
          <p:nvPr/>
        </p:nvSpPr>
        <p:spPr>
          <a:xfrm>
            <a:off x="8535010" y="1749743"/>
            <a:ext cx="292112" cy="405855"/>
          </a:xfrm>
          <a:custGeom>
            <a:avLst/>
            <a:gdLst/>
            <a:ahLst/>
            <a:cxnLst>
              <a:cxn ang="0">
                <a:pos x="69148" y="0"/>
              </a:cxn>
              <a:cxn ang="0">
                <a:pos x="69148" y="0"/>
              </a:cxn>
              <a:cxn ang="0">
                <a:pos x="69148" y="48617"/>
              </a:cxn>
              <a:cxn ang="0">
                <a:pos x="69148" y="70611"/>
              </a:cxn>
              <a:cxn ang="0">
                <a:pos x="47251" y="70611"/>
              </a:cxn>
              <a:cxn ang="0">
                <a:pos x="0" y="70611"/>
              </a:cxn>
              <a:cxn ang="0">
                <a:pos x="0" y="333375"/>
              </a:cxn>
              <a:cxn ang="0">
                <a:pos x="239712" y="333375"/>
              </a:cxn>
              <a:cxn ang="0">
                <a:pos x="239712" y="0"/>
              </a:cxn>
              <a:cxn ang="0">
                <a:pos x="69148" y="0"/>
              </a:cxn>
              <a:cxn ang="0">
                <a:pos x="187851" y="193311"/>
              </a:cxn>
              <a:cxn ang="0">
                <a:pos x="154430" y="193311"/>
              </a:cxn>
              <a:cxn ang="0">
                <a:pos x="140600" y="193311"/>
              </a:cxn>
              <a:cxn ang="0">
                <a:pos x="140600" y="266237"/>
              </a:cxn>
              <a:cxn ang="0">
                <a:pos x="127923" y="278970"/>
              </a:cxn>
              <a:cxn ang="0">
                <a:pos x="111789" y="278970"/>
              </a:cxn>
              <a:cxn ang="0">
                <a:pos x="99112" y="266237"/>
              </a:cxn>
              <a:cxn ang="0">
                <a:pos x="99112" y="193311"/>
              </a:cxn>
              <a:cxn ang="0">
                <a:pos x="85282" y="193311"/>
              </a:cxn>
              <a:cxn ang="0">
                <a:pos x="51861" y="193311"/>
              </a:cxn>
              <a:cxn ang="0">
                <a:pos x="46098" y="182893"/>
              </a:cxn>
              <a:cxn ang="0">
                <a:pos x="111789" y="105337"/>
              </a:cxn>
              <a:cxn ang="0">
                <a:pos x="127923" y="105337"/>
              </a:cxn>
              <a:cxn ang="0">
                <a:pos x="192461" y="182893"/>
              </a:cxn>
              <a:cxn ang="0">
                <a:pos x="187851" y="193311"/>
              </a:cxn>
            </a:cxnLst>
            <a:rect l="0" t="0" r="0" b="0"/>
            <a:pathLst>
              <a:path w="208" h="288">
                <a:moveTo>
                  <a:pt x="60" y="0"/>
                </a:moveTo>
                <a:cubicBezTo>
                  <a:pt x="60" y="0"/>
                  <a:pt x="60" y="0"/>
                  <a:pt x="60" y="0"/>
                </a:cubicBezTo>
                <a:cubicBezTo>
                  <a:pt x="60" y="42"/>
                  <a:pt x="60" y="42"/>
                  <a:pt x="60" y="42"/>
                </a:cubicBezTo>
                <a:cubicBezTo>
                  <a:pt x="60" y="61"/>
                  <a:pt x="60" y="61"/>
                  <a:pt x="60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88"/>
                  <a:pt x="0" y="288"/>
                  <a:pt x="0" y="288"/>
                </a:cubicBezTo>
                <a:cubicBezTo>
                  <a:pt x="208" y="288"/>
                  <a:pt x="208" y="288"/>
                  <a:pt x="208" y="288"/>
                </a:cubicBezTo>
                <a:cubicBezTo>
                  <a:pt x="208" y="0"/>
                  <a:pt x="208" y="0"/>
                  <a:pt x="208" y="0"/>
                </a:cubicBezTo>
                <a:lnTo>
                  <a:pt x="60" y="0"/>
                </a:lnTo>
                <a:close/>
                <a:moveTo>
                  <a:pt x="163" y="167"/>
                </a:moveTo>
                <a:cubicBezTo>
                  <a:pt x="134" y="167"/>
                  <a:pt x="134" y="167"/>
                  <a:pt x="134" y="167"/>
                </a:cubicBezTo>
                <a:cubicBezTo>
                  <a:pt x="131" y="167"/>
                  <a:pt x="126" y="167"/>
                  <a:pt x="122" y="167"/>
                </a:cubicBezTo>
                <a:cubicBezTo>
                  <a:pt x="122" y="230"/>
                  <a:pt x="122" y="230"/>
                  <a:pt x="122" y="230"/>
                </a:cubicBezTo>
                <a:cubicBezTo>
                  <a:pt x="122" y="236"/>
                  <a:pt x="117" y="241"/>
                  <a:pt x="111" y="241"/>
                </a:cubicBezTo>
                <a:cubicBezTo>
                  <a:pt x="97" y="241"/>
                  <a:pt x="97" y="241"/>
                  <a:pt x="97" y="241"/>
                </a:cubicBezTo>
                <a:cubicBezTo>
                  <a:pt x="91" y="241"/>
                  <a:pt x="86" y="236"/>
                  <a:pt x="86" y="230"/>
                </a:cubicBezTo>
                <a:cubicBezTo>
                  <a:pt x="86" y="167"/>
                  <a:pt x="86" y="167"/>
                  <a:pt x="86" y="167"/>
                </a:cubicBezTo>
                <a:cubicBezTo>
                  <a:pt x="81" y="167"/>
                  <a:pt x="77" y="167"/>
                  <a:pt x="74" y="167"/>
                </a:cubicBezTo>
                <a:cubicBezTo>
                  <a:pt x="45" y="167"/>
                  <a:pt x="45" y="167"/>
                  <a:pt x="45" y="167"/>
                </a:cubicBezTo>
                <a:cubicBezTo>
                  <a:pt x="38" y="167"/>
                  <a:pt x="36" y="163"/>
                  <a:pt x="40" y="158"/>
                </a:cubicBezTo>
                <a:cubicBezTo>
                  <a:pt x="97" y="91"/>
                  <a:pt x="97" y="91"/>
                  <a:pt x="97" y="91"/>
                </a:cubicBezTo>
                <a:cubicBezTo>
                  <a:pt x="101" y="86"/>
                  <a:pt x="107" y="86"/>
                  <a:pt x="111" y="91"/>
                </a:cubicBezTo>
                <a:cubicBezTo>
                  <a:pt x="167" y="158"/>
                  <a:pt x="167" y="158"/>
                  <a:pt x="167" y="158"/>
                </a:cubicBezTo>
                <a:cubicBezTo>
                  <a:pt x="172" y="163"/>
                  <a:pt x="170" y="167"/>
                  <a:pt x="163" y="167"/>
                </a:cubicBezTo>
                <a:close/>
              </a:path>
            </a:pathLst>
          </a:custGeom>
          <a:solidFill>
            <a:sysClr val="window" lastClr="FFFFFF"/>
          </a:solidFill>
          <a:ln w="9525"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44" name="图表 43">
            <a:extLst>
              <a:ext uri="{FF2B5EF4-FFF2-40B4-BE49-F238E27FC236}">
                <a16:creationId xmlns:a16="http://schemas.microsoft.com/office/drawing/2014/main" id="{BFFCD66F-426B-4C5F-9796-271F37AD8E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3437033"/>
              </p:ext>
            </p:extLst>
          </p:nvPr>
        </p:nvGraphicFramePr>
        <p:xfrm>
          <a:off x="1462119" y="2743385"/>
          <a:ext cx="4114800" cy="2657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图表 44">
            <a:extLst>
              <a:ext uri="{FF2B5EF4-FFF2-40B4-BE49-F238E27FC236}">
                <a16:creationId xmlns:a16="http://schemas.microsoft.com/office/drawing/2014/main" id="{265512EF-475F-49FB-A992-E0157E2A5E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5483691"/>
              </p:ext>
            </p:extLst>
          </p:nvPr>
        </p:nvGraphicFramePr>
        <p:xfrm>
          <a:off x="7069557" y="2845924"/>
          <a:ext cx="3904298" cy="2576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76758772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4913843" y="2085375"/>
            <a:ext cx="2364315" cy="1181317"/>
            <a:chOff x="3804264" y="-1169675"/>
            <a:chExt cx="1547966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任意多边形 15"/>
            <p:cNvSpPr/>
            <p:nvPr/>
          </p:nvSpPr>
          <p:spPr>
            <a:xfrm>
              <a:off x="3804264" y="-1169675"/>
              <a:ext cx="767828" cy="773433"/>
            </a:xfrm>
            <a:custGeom>
              <a:avLst/>
              <a:gdLst/>
              <a:ahLst/>
              <a:cxnLst/>
              <a:rect l="l" t="t" r="r" b="b"/>
              <a:pathLst>
                <a:path w="767828" h="773433">
                  <a:moveTo>
                    <a:pt x="383185" y="0"/>
                  </a:moveTo>
                  <a:cubicBezTo>
                    <a:pt x="499322" y="52"/>
                    <a:pt x="592033" y="46540"/>
                    <a:pt x="661316" y="139464"/>
                  </a:cubicBezTo>
                  <a:cubicBezTo>
                    <a:pt x="730598" y="232388"/>
                    <a:pt x="766102" y="371436"/>
                    <a:pt x="767828" y="556608"/>
                  </a:cubicBezTo>
                  <a:cubicBezTo>
                    <a:pt x="767397" y="603342"/>
                    <a:pt x="764854" y="647227"/>
                    <a:pt x="760200" y="688263"/>
                  </a:cubicBezTo>
                  <a:lnTo>
                    <a:pt x="745112" y="773433"/>
                  </a:lnTo>
                  <a:lnTo>
                    <a:pt x="506018" y="773433"/>
                  </a:lnTo>
                  <a:lnTo>
                    <a:pt x="512257" y="739730"/>
                  </a:lnTo>
                  <a:cubicBezTo>
                    <a:pt x="519316" y="691261"/>
                    <a:pt x="522956" y="630221"/>
                    <a:pt x="523179" y="556608"/>
                  </a:cubicBezTo>
                  <a:cubicBezTo>
                    <a:pt x="522882" y="459043"/>
                    <a:pt x="516509" y="384341"/>
                    <a:pt x="504060" y="332502"/>
                  </a:cubicBezTo>
                  <a:cubicBezTo>
                    <a:pt x="491610" y="280663"/>
                    <a:pt x="474867" y="245264"/>
                    <a:pt x="453830" y="226305"/>
                  </a:cubicBezTo>
                  <a:cubicBezTo>
                    <a:pt x="432793" y="207345"/>
                    <a:pt x="409245" y="198400"/>
                    <a:pt x="383185" y="199471"/>
                  </a:cubicBezTo>
                  <a:cubicBezTo>
                    <a:pt x="357143" y="198400"/>
                    <a:pt x="333720" y="207345"/>
                    <a:pt x="312917" y="226305"/>
                  </a:cubicBezTo>
                  <a:cubicBezTo>
                    <a:pt x="292114" y="245264"/>
                    <a:pt x="275605" y="280663"/>
                    <a:pt x="263390" y="332502"/>
                  </a:cubicBezTo>
                  <a:cubicBezTo>
                    <a:pt x="251174" y="384341"/>
                    <a:pt x="244927" y="459043"/>
                    <a:pt x="244648" y="556608"/>
                  </a:cubicBezTo>
                  <a:cubicBezTo>
                    <a:pt x="244857" y="630221"/>
                    <a:pt x="248424" y="691261"/>
                    <a:pt x="255347" y="739730"/>
                  </a:cubicBezTo>
                  <a:lnTo>
                    <a:pt x="261469" y="773433"/>
                  </a:lnTo>
                  <a:lnTo>
                    <a:pt x="22525" y="773433"/>
                  </a:lnTo>
                  <a:lnTo>
                    <a:pt x="7547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4" y="370162"/>
                    <a:pt x="36925" y="230750"/>
                    <a:pt x="105783" y="138372"/>
                  </a:cubicBezTo>
                  <a:cubicBezTo>
                    <a:pt x="174641" y="45994"/>
                    <a:pt x="267108" y="-130"/>
                    <a:pt x="3831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4636865" y="-1169675"/>
              <a:ext cx="715365" cy="773433"/>
            </a:xfrm>
            <a:custGeom>
              <a:avLst/>
              <a:gdLst/>
              <a:ahLst/>
              <a:cxnLst/>
              <a:rect l="l" t="t" r="r" b="b"/>
              <a:pathLst>
                <a:path w="715365" h="773433">
                  <a:moveTo>
                    <a:pt x="359959" y="0"/>
                  </a:moveTo>
                  <a:cubicBezTo>
                    <a:pt x="466546" y="1270"/>
                    <a:pt x="552003" y="32218"/>
                    <a:pt x="616329" y="92841"/>
                  </a:cubicBezTo>
                  <a:cubicBezTo>
                    <a:pt x="680655" y="153465"/>
                    <a:pt x="713667" y="236142"/>
                    <a:pt x="715365" y="340872"/>
                  </a:cubicBezTo>
                  <a:cubicBezTo>
                    <a:pt x="714412" y="403419"/>
                    <a:pt x="698518" y="467018"/>
                    <a:pt x="667683" y="531669"/>
                  </a:cubicBezTo>
                  <a:cubicBezTo>
                    <a:pt x="636848" y="596320"/>
                    <a:pt x="596787" y="659918"/>
                    <a:pt x="547500" y="722462"/>
                  </a:cubicBezTo>
                  <a:lnTo>
                    <a:pt x="502183" y="773433"/>
                  </a:lnTo>
                  <a:lnTo>
                    <a:pt x="204841" y="773433"/>
                  </a:lnTo>
                  <a:lnTo>
                    <a:pt x="275093" y="699171"/>
                  </a:lnTo>
                  <a:cubicBezTo>
                    <a:pt x="298941" y="672841"/>
                    <a:pt x="321036" y="647244"/>
                    <a:pt x="341378" y="622382"/>
                  </a:cubicBezTo>
                  <a:cubicBezTo>
                    <a:pt x="422746" y="522932"/>
                    <a:pt x="464401" y="433955"/>
                    <a:pt x="466344" y="355450"/>
                  </a:cubicBezTo>
                  <a:cubicBezTo>
                    <a:pt x="465828" y="305705"/>
                    <a:pt x="453016" y="267804"/>
                    <a:pt x="427907" y="241746"/>
                  </a:cubicBezTo>
                  <a:cubicBezTo>
                    <a:pt x="402799" y="215688"/>
                    <a:pt x="368491" y="202568"/>
                    <a:pt x="324984" y="202386"/>
                  </a:cubicBezTo>
                  <a:cubicBezTo>
                    <a:pt x="288004" y="203297"/>
                    <a:pt x="254485" y="213866"/>
                    <a:pt x="224428" y="234093"/>
                  </a:cubicBezTo>
                  <a:cubicBezTo>
                    <a:pt x="194371" y="254320"/>
                    <a:pt x="166682" y="278738"/>
                    <a:pt x="141361" y="307345"/>
                  </a:cubicBezTo>
                  <a:lnTo>
                    <a:pt x="0" y="167442"/>
                  </a:lnTo>
                  <a:cubicBezTo>
                    <a:pt x="51887" y="111415"/>
                    <a:pt x="105869" y="69494"/>
                    <a:pt x="161945" y="41678"/>
                  </a:cubicBezTo>
                  <a:cubicBezTo>
                    <a:pt x="218022" y="13862"/>
                    <a:pt x="284027" y="-31"/>
                    <a:pt x="3599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A90DF21-30C6-4F59-8EF3-329767D626E0}"/>
              </a:ext>
            </a:extLst>
          </p:cNvPr>
          <p:cNvGrpSpPr/>
          <p:nvPr/>
        </p:nvGrpSpPr>
        <p:grpSpPr>
          <a:xfrm>
            <a:off x="4307696" y="3429248"/>
            <a:ext cx="3576620" cy="747814"/>
            <a:chOff x="4294870" y="2848154"/>
            <a:chExt cx="3576620" cy="74781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22E1660-A15A-4CA0-BBBC-40A4768F8BED}"/>
                </a:ext>
              </a:extLst>
            </p:cNvPr>
            <p:cNvSpPr txBox="1"/>
            <p:nvPr/>
          </p:nvSpPr>
          <p:spPr>
            <a:xfrm>
              <a:off x="4294870" y="2925223"/>
              <a:ext cx="35766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2018</a:t>
              </a:r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年引文报告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EAF653B-EB62-448F-ADF9-3F6B0AE37100}"/>
                </a:ext>
              </a:extLst>
            </p:cNvPr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AB7D221D-D3A7-496D-80D0-7B135F7820CE}"/>
                </a:ext>
              </a:extLst>
            </p:cNvPr>
            <p:cNvCxnSpPr/>
            <p:nvPr/>
          </p:nvCxnSpPr>
          <p:spPr>
            <a:xfrm>
              <a:off x="4615322" y="3595968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522928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43830" y="662414"/>
            <a:ext cx="4203131" cy="442232"/>
            <a:chOff x="716110" y="187653"/>
            <a:chExt cx="4203131" cy="442232"/>
          </a:xfrm>
        </p:grpSpPr>
        <p:sp>
          <p:nvSpPr>
            <p:cNvPr id="3" name="文本框 2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CN" sz="2400" b="1" dirty="0">
                  <a:latin typeface="微软雅黑"/>
                  <a:ea typeface="微软雅黑"/>
                  <a:cs typeface="+mn-ea"/>
                  <a:sym typeface="+mn-lt"/>
                </a:rPr>
                <a:t>2018</a:t>
              </a:r>
              <a:r>
                <a:rPr lang="zh-CN" altLang="en-US" sz="2400" b="1" dirty="0">
                  <a:latin typeface="微软雅黑"/>
                  <a:ea typeface="微软雅黑"/>
                  <a:cs typeface="+mn-ea"/>
                  <a:sym typeface="+mn-lt"/>
                </a:rPr>
                <a:t>年引文报告</a:t>
              </a: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811962" y="629885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9" name="组合 8"/>
          <p:cNvGrpSpPr/>
          <p:nvPr/>
        </p:nvGrpSpPr>
        <p:grpSpPr>
          <a:xfrm>
            <a:off x="1421314" y="1802793"/>
            <a:ext cx="940842" cy="940842"/>
            <a:chOff x="2361414" y="1854736"/>
            <a:chExt cx="1603375" cy="1603375"/>
          </a:xfrm>
          <a:solidFill>
            <a:srgbClr val="1B4367"/>
          </a:solidFill>
        </p:grpSpPr>
        <p:sp>
          <p:nvSpPr>
            <p:cNvPr id="10" name="Rectangle 3"/>
            <p:cNvSpPr/>
            <p:nvPr/>
          </p:nvSpPr>
          <p:spPr>
            <a:xfrm>
              <a:off x="2361414" y="1854736"/>
              <a:ext cx="1603375" cy="1603375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Freeform 220"/>
            <p:cNvSpPr/>
            <p:nvPr/>
          </p:nvSpPr>
          <p:spPr>
            <a:xfrm>
              <a:off x="2770383" y="2305455"/>
              <a:ext cx="796514" cy="594622"/>
            </a:xfrm>
            <a:custGeom>
              <a:avLst/>
              <a:gdLst/>
              <a:ahLst/>
              <a:cxnLst>
                <a:cxn ang="0">
                  <a:pos x="384421" y="282893"/>
                </a:cxn>
                <a:cxn ang="0">
                  <a:pos x="384421" y="0"/>
                </a:cxn>
                <a:cxn ang="0">
                  <a:pos x="299800" y="0"/>
                </a:cxn>
                <a:cxn ang="0">
                  <a:pos x="299800" y="282893"/>
                </a:cxn>
                <a:cxn ang="0">
                  <a:pos x="251445" y="282893"/>
                </a:cxn>
                <a:cxn ang="0">
                  <a:pos x="251445" y="174088"/>
                </a:cxn>
                <a:cxn ang="0">
                  <a:pos x="166824" y="174088"/>
                </a:cxn>
                <a:cxn ang="0">
                  <a:pos x="166824" y="282893"/>
                </a:cxn>
                <a:cxn ang="0">
                  <a:pos x="120887" y="282893"/>
                </a:cxn>
                <a:cxn ang="0">
                  <a:pos x="120887" y="77372"/>
                </a:cxn>
                <a:cxn ang="0">
                  <a:pos x="36266" y="77372"/>
                </a:cxn>
                <a:cxn ang="0">
                  <a:pos x="36266" y="282893"/>
                </a:cxn>
                <a:cxn ang="0">
                  <a:pos x="0" y="282893"/>
                </a:cxn>
                <a:cxn ang="0">
                  <a:pos x="0" y="314325"/>
                </a:cxn>
                <a:cxn ang="0">
                  <a:pos x="420687" y="314325"/>
                </a:cxn>
                <a:cxn ang="0">
                  <a:pos x="420687" y="282893"/>
                </a:cxn>
                <a:cxn ang="0">
                  <a:pos x="384421" y="282893"/>
                </a:cxn>
              </a:cxnLst>
              <a:rect l="0" t="0" r="0" b="0"/>
              <a:pathLst>
                <a:path w="174" h="130">
                  <a:moveTo>
                    <a:pt x="159" y="117"/>
                  </a:moveTo>
                  <a:lnTo>
                    <a:pt x="159" y="0"/>
                  </a:lnTo>
                  <a:lnTo>
                    <a:pt x="124" y="0"/>
                  </a:lnTo>
                  <a:lnTo>
                    <a:pt x="124" y="117"/>
                  </a:lnTo>
                  <a:lnTo>
                    <a:pt x="104" y="117"/>
                  </a:lnTo>
                  <a:lnTo>
                    <a:pt x="104" y="72"/>
                  </a:lnTo>
                  <a:lnTo>
                    <a:pt x="69" y="72"/>
                  </a:lnTo>
                  <a:lnTo>
                    <a:pt x="69" y="117"/>
                  </a:lnTo>
                  <a:lnTo>
                    <a:pt x="50" y="117"/>
                  </a:lnTo>
                  <a:lnTo>
                    <a:pt x="50" y="32"/>
                  </a:lnTo>
                  <a:lnTo>
                    <a:pt x="15" y="32"/>
                  </a:lnTo>
                  <a:lnTo>
                    <a:pt x="15" y="117"/>
                  </a:lnTo>
                  <a:lnTo>
                    <a:pt x="0" y="117"/>
                  </a:lnTo>
                  <a:lnTo>
                    <a:pt x="0" y="130"/>
                  </a:lnTo>
                  <a:lnTo>
                    <a:pt x="174" y="130"/>
                  </a:lnTo>
                  <a:lnTo>
                    <a:pt x="174" y="117"/>
                  </a:lnTo>
                  <a:lnTo>
                    <a:pt x="159" y="117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</a:ln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21295" y="1664405"/>
            <a:ext cx="2144311" cy="1190169"/>
            <a:chOff x="3455288" y="2230016"/>
            <a:chExt cx="2445472" cy="1190169"/>
          </a:xfrm>
        </p:grpSpPr>
        <p:sp>
          <p:nvSpPr>
            <p:cNvPr id="16" name="TextBox 13"/>
            <p:cNvSpPr txBox="1"/>
            <p:nvPr/>
          </p:nvSpPr>
          <p:spPr>
            <a:xfrm>
              <a:off x="3455288" y="2230016"/>
              <a:ext cx="1534345" cy="49244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/>
            <a:p>
              <a:pPr defTabSz="683419">
                <a:spcBef>
                  <a:spcPct val="20000"/>
                </a:spcBef>
              </a:pP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2016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、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2017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出版物总数</a:t>
              </a:r>
            </a:p>
          </p:txBody>
        </p:sp>
        <p:sp>
          <p:nvSpPr>
            <p:cNvPr id="17" name="TextBox 13"/>
            <p:cNvSpPr txBox="1"/>
            <p:nvPr/>
          </p:nvSpPr>
          <p:spPr>
            <a:xfrm>
              <a:off x="3471261" y="2744102"/>
              <a:ext cx="2429499" cy="67608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kumimoji="1" lang="en-US" altLang="zh-CN" sz="40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rPr>
                <a:t>92</a:t>
              </a:r>
              <a:endPara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19" name="Rectangle 6"/>
          <p:cNvSpPr/>
          <p:nvPr/>
        </p:nvSpPr>
        <p:spPr>
          <a:xfrm>
            <a:off x="4020841" y="1811263"/>
            <a:ext cx="939725" cy="940842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042404" y="1710738"/>
            <a:ext cx="1594006" cy="1143836"/>
            <a:chOff x="7827987" y="2230016"/>
            <a:chExt cx="2443570" cy="1143836"/>
          </a:xfrm>
        </p:grpSpPr>
        <p:sp>
          <p:nvSpPr>
            <p:cNvPr id="22" name="TextBox 13"/>
            <p:cNvSpPr txBox="1"/>
            <p:nvPr/>
          </p:nvSpPr>
          <p:spPr>
            <a:xfrm>
              <a:off x="7827987" y="2230016"/>
              <a:ext cx="1936334" cy="24622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/>
            <a:p>
              <a:pPr defTabSz="683419">
                <a:spcBef>
                  <a:spcPct val="20000"/>
                </a:spcBef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所有被引频次</a:t>
              </a:r>
            </a:p>
          </p:txBody>
        </p:sp>
        <p:sp>
          <p:nvSpPr>
            <p:cNvPr id="23" name="TextBox 13"/>
            <p:cNvSpPr txBox="1"/>
            <p:nvPr/>
          </p:nvSpPr>
          <p:spPr>
            <a:xfrm>
              <a:off x="7842058" y="2697769"/>
              <a:ext cx="2429499" cy="67608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spcBef>
                  <a:spcPct val="0"/>
                </a:spcBef>
                <a:defRPr kumimoji="1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defRPr>
              </a:lvl1pPr>
            </a:lstStyle>
            <a:p>
              <a:r>
                <a:rPr lang="en-US" altLang="zh-CN" sz="4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333</a:t>
              </a:r>
            </a:p>
          </p:txBody>
        </p:sp>
      </p:grpSp>
      <p:sp>
        <p:nvSpPr>
          <p:cNvPr id="31" name="Rectangle 3">
            <a:extLst>
              <a:ext uri="{FF2B5EF4-FFF2-40B4-BE49-F238E27FC236}">
                <a16:creationId xmlns:a16="http://schemas.microsoft.com/office/drawing/2014/main" id="{28346AC8-E843-439E-A201-433AABCB378E}"/>
              </a:ext>
            </a:extLst>
          </p:cNvPr>
          <p:cNvSpPr/>
          <p:nvPr/>
        </p:nvSpPr>
        <p:spPr>
          <a:xfrm>
            <a:off x="6516958" y="1802793"/>
            <a:ext cx="940842" cy="940842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9BCB4EF-DAB4-47B8-836A-D977C199356F}"/>
              </a:ext>
            </a:extLst>
          </p:cNvPr>
          <p:cNvGrpSpPr/>
          <p:nvPr/>
        </p:nvGrpSpPr>
        <p:grpSpPr>
          <a:xfrm>
            <a:off x="10034376" y="1722987"/>
            <a:ext cx="1520655" cy="1135977"/>
            <a:chOff x="3434377" y="2045196"/>
            <a:chExt cx="2450409" cy="1135977"/>
          </a:xfrm>
        </p:grpSpPr>
        <p:sp>
          <p:nvSpPr>
            <p:cNvPr id="34" name="TextBox 13">
              <a:extLst>
                <a:ext uri="{FF2B5EF4-FFF2-40B4-BE49-F238E27FC236}">
                  <a16:creationId xmlns:a16="http://schemas.microsoft.com/office/drawing/2014/main" id="{D9646CF8-70AB-4C2D-AF75-8CD807EE1993}"/>
                </a:ext>
              </a:extLst>
            </p:cNvPr>
            <p:cNvSpPr txBox="1"/>
            <p:nvPr/>
          </p:nvSpPr>
          <p:spPr>
            <a:xfrm>
              <a:off x="3434377" y="2045196"/>
              <a:ext cx="1675994" cy="49244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/>
            <a:p>
              <a:pPr defTabSz="683419">
                <a:spcBef>
                  <a:spcPct val="20000"/>
                </a:spcBef>
              </a:pP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2018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年的影响因子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IF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5" name="TextBox 13">
              <a:extLst>
                <a:ext uri="{FF2B5EF4-FFF2-40B4-BE49-F238E27FC236}">
                  <a16:creationId xmlns:a16="http://schemas.microsoft.com/office/drawing/2014/main" id="{01C88F7D-95DB-416A-8299-A9C64CC8EC11}"/>
                </a:ext>
              </a:extLst>
            </p:cNvPr>
            <p:cNvSpPr txBox="1"/>
            <p:nvPr/>
          </p:nvSpPr>
          <p:spPr>
            <a:xfrm>
              <a:off x="3455287" y="2505090"/>
              <a:ext cx="2429499" cy="67608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kumimoji="1" lang="en-US" altLang="zh-CN" sz="40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rPr>
                <a:t>1.272</a:t>
              </a:r>
              <a:endPara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009E6C20-6711-4A66-926A-134D87611FB4}"/>
              </a:ext>
            </a:extLst>
          </p:cNvPr>
          <p:cNvGrpSpPr/>
          <p:nvPr/>
        </p:nvGrpSpPr>
        <p:grpSpPr>
          <a:xfrm>
            <a:off x="8874957" y="1802793"/>
            <a:ext cx="939725" cy="940842"/>
            <a:chOff x="4856202" y="1222146"/>
            <a:chExt cx="1201103" cy="1202531"/>
          </a:xfrm>
          <a:solidFill>
            <a:srgbClr val="1B4367"/>
          </a:solidFill>
        </p:grpSpPr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17865862-0F94-4F33-88D5-600C41657718}"/>
                </a:ext>
              </a:extLst>
            </p:cNvPr>
            <p:cNvSpPr/>
            <p:nvPr/>
          </p:nvSpPr>
          <p:spPr>
            <a:xfrm>
              <a:off x="4856202" y="1222146"/>
              <a:ext cx="1201103" cy="1202531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8" name="KSO_Shape">
              <a:extLst>
                <a:ext uri="{FF2B5EF4-FFF2-40B4-BE49-F238E27FC236}">
                  <a16:creationId xmlns:a16="http://schemas.microsoft.com/office/drawing/2014/main" id="{639CC20F-D49B-4274-A7FD-295C0C2D6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5038" y="1500840"/>
              <a:ext cx="363431" cy="645143"/>
            </a:xfrm>
            <a:custGeom>
              <a:avLst/>
              <a:gdLst>
                <a:gd name="T0" fmla="*/ 2147483646 w 3056"/>
                <a:gd name="T1" fmla="*/ 2147483646 h 5429"/>
                <a:gd name="T2" fmla="*/ 2147483646 w 3056"/>
                <a:gd name="T3" fmla="*/ 2147483646 h 5429"/>
                <a:gd name="T4" fmla="*/ 2147483646 w 3056"/>
                <a:gd name="T5" fmla="*/ 388832290 h 5429"/>
                <a:gd name="T6" fmla="*/ 2147483646 w 3056"/>
                <a:gd name="T7" fmla="*/ 345615213 h 5429"/>
                <a:gd name="T8" fmla="*/ 2147483646 w 3056"/>
                <a:gd name="T9" fmla="*/ 2147483646 h 5429"/>
                <a:gd name="T10" fmla="*/ 2147483646 w 3056"/>
                <a:gd name="T11" fmla="*/ 2147483646 h 5429"/>
                <a:gd name="T12" fmla="*/ 2147483646 w 3056"/>
                <a:gd name="T13" fmla="*/ 2147483646 h 5429"/>
                <a:gd name="T14" fmla="*/ 2147483646 w 3056"/>
                <a:gd name="T15" fmla="*/ 2147483646 h 5429"/>
                <a:gd name="T16" fmla="*/ 2147483646 w 3056"/>
                <a:gd name="T17" fmla="*/ 2147483646 h 5429"/>
                <a:gd name="T18" fmla="*/ 2147483646 w 3056"/>
                <a:gd name="T19" fmla="*/ 2147483646 h 5429"/>
                <a:gd name="T20" fmla="*/ 475747481 w 3056"/>
                <a:gd name="T21" fmla="*/ 2147483646 h 5429"/>
                <a:gd name="T22" fmla="*/ 432463999 w 3056"/>
                <a:gd name="T23" fmla="*/ 2147483646 h 5429"/>
                <a:gd name="T24" fmla="*/ 2147483646 w 3056"/>
                <a:gd name="T25" fmla="*/ 2147483646 h 5429"/>
                <a:gd name="T26" fmla="*/ 2147483646 w 3056"/>
                <a:gd name="T27" fmla="*/ 2147483646 h 5429"/>
                <a:gd name="T28" fmla="*/ 2147483646 w 3056"/>
                <a:gd name="T29" fmla="*/ 2147483646 h 5429"/>
                <a:gd name="T30" fmla="*/ 2147483646 w 3056"/>
                <a:gd name="T31" fmla="*/ 2147483646 h 5429"/>
                <a:gd name="T32" fmla="*/ 2147483646 w 3056"/>
                <a:gd name="T33" fmla="*/ 2147483646 h 5429"/>
                <a:gd name="T34" fmla="*/ 2147483646 w 3056"/>
                <a:gd name="T35" fmla="*/ 2147483646 h 5429"/>
                <a:gd name="T36" fmla="*/ 2147483646 w 3056"/>
                <a:gd name="T37" fmla="*/ 2147483646 h 5429"/>
                <a:gd name="T38" fmla="*/ 2147483646 w 3056"/>
                <a:gd name="T39" fmla="*/ 2147483646 h 5429"/>
                <a:gd name="T40" fmla="*/ 2147483646 w 3056"/>
                <a:gd name="T41" fmla="*/ 2147483646 h 5429"/>
                <a:gd name="T42" fmla="*/ 2147483646 w 3056"/>
                <a:gd name="T43" fmla="*/ 2147483646 h 5429"/>
                <a:gd name="T44" fmla="*/ 2147483646 w 3056"/>
                <a:gd name="T45" fmla="*/ 2147483646 h 5429"/>
                <a:gd name="T46" fmla="*/ 2147483646 w 3056"/>
                <a:gd name="T47" fmla="*/ 2147483646 h 5429"/>
                <a:gd name="T48" fmla="*/ 2147483646 w 3056"/>
                <a:gd name="T49" fmla="*/ 2147483646 h 5429"/>
                <a:gd name="T50" fmla="*/ 2147483646 w 3056"/>
                <a:gd name="T51" fmla="*/ 2147483646 h 5429"/>
                <a:gd name="T52" fmla="*/ 2147483646 w 3056"/>
                <a:gd name="T53" fmla="*/ 2147483646 h 5429"/>
                <a:gd name="T54" fmla="*/ 2147483646 w 3056"/>
                <a:gd name="T55" fmla="*/ 2147483646 h 5429"/>
                <a:gd name="T56" fmla="*/ 2147483646 w 3056"/>
                <a:gd name="T57" fmla="*/ 2147483646 h 5429"/>
                <a:gd name="T58" fmla="*/ 2147483646 w 3056"/>
                <a:gd name="T59" fmla="*/ 2147483646 h 5429"/>
                <a:gd name="T60" fmla="*/ 2147483646 w 3056"/>
                <a:gd name="T61" fmla="*/ 2147483646 h 5429"/>
                <a:gd name="T62" fmla="*/ 2147483646 w 3056"/>
                <a:gd name="T63" fmla="*/ 2147483646 h 5429"/>
                <a:gd name="T64" fmla="*/ 2147483646 w 3056"/>
                <a:gd name="T65" fmla="*/ 2147483646 h 5429"/>
                <a:gd name="T66" fmla="*/ 2147483646 w 3056"/>
                <a:gd name="T67" fmla="*/ 2147483646 h 5429"/>
                <a:gd name="T68" fmla="*/ 2147483646 w 3056"/>
                <a:gd name="T69" fmla="*/ 2147483646 h 5429"/>
                <a:gd name="T70" fmla="*/ 2147483646 w 3056"/>
                <a:gd name="T71" fmla="*/ 2147483646 h 5429"/>
                <a:gd name="T72" fmla="*/ 2147483646 w 3056"/>
                <a:gd name="T73" fmla="*/ 2147483646 h 5429"/>
                <a:gd name="T74" fmla="*/ 2147483646 w 3056"/>
                <a:gd name="T75" fmla="*/ 2147483646 h 5429"/>
                <a:gd name="T76" fmla="*/ 2147483646 w 3056"/>
                <a:gd name="T77" fmla="*/ 2147483646 h 5429"/>
                <a:gd name="T78" fmla="*/ 2147483646 w 3056"/>
                <a:gd name="T79" fmla="*/ 2147483646 h 5429"/>
                <a:gd name="T80" fmla="*/ 2147483646 w 3056"/>
                <a:gd name="T81" fmla="*/ 2147483646 h 5429"/>
                <a:gd name="T82" fmla="*/ 2147483646 w 3056"/>
                <a:gd name="T83" fmla="*/ 2147483646 h 5429"/>
                <a:gd name="T84" fmla="*/ 2147483646 w 3056"/>
                <a:gd name="T85" fmla="*/ 2147483646 h 5429"/>
                <a:gd name="T86" fmla="*/ 2147483646 w 3056"/>
                <a:gd name="T87" fmla="*/ 2147483646 h 5429"/>
                <a:gd name="T88" fmla="*/ 2147483646 w 3056"/>
                <a:gd name="T89" fmla="*/ 2147483646 h 5429"/>
                <a:gd name="T90" fmla="*/ 2147483646 w 3056"/>
                <a:gd name="T91" fmla="*/ 2147483646 h 5429"/>
                <a:gd name="T92" fmla="*/ 2147483646 w 3056"/>
                <a:gd name="T93" fmla="*/ 2147483646 h 5429"/>
                <a:gd name="T94" fmla="*/ 2147483646 w 3056"/>
                <a:gd name="T95" fmla="*/ 2147483646 h 5429"/>
                <a:gd name="T96" fmla="*/ 2147483646 w 3056"/>
                <a:gd name="T97" fmla="*/ 2147483646 h 5429"/>
                <a:gd name="T98" fmla="*/ 2147483646 w 3056"/>
                <a:gd name="T99" fmla="*/ 2147483646 h 5429"/>
                <a:gd name="T100" fmla="*/ 2147483646 w 3056"/>
                <a:gd name="T101" fmla="*/ 2147483646 h 5429"/>
                <a:gd name="T102" fmla="*/ 2147483646 w 3056"/>
                <a:gd name="T103" fmla="*/ 2147483646 h 5429"/>
                <a:gd name="T104" fmla="*/ 2147483646 w 3056"/>
                <a:gd name="T105" fmla="*/ 2147483646 h 5429"/>
                <a:gd name="T106" fmla="*/ 2147483646 w 3056"/>
                <a:gd name="T107" fmla="*/ 2147483646 h 5429"/>
                <a:gd name="T108" fmla="*/ 2147483646 w 3056"/>
                <a:gd name="T109" fmla="*/ 2147483646 h 5429"/>
                <a:gd name="T110" fmla="*/ 2147483646 w 3056"/>
                <a:gd name="T111" fmla="*/ 2147483646 h 5429"/>
                <a:gd name="T112" fmla="*/ 2147483646 w 3056"/>
                <a:gd name="T113" fmla="*/ 2147483646 h 5429"/>
                <a:gd name="T114" fmla="*/ 2147483646 w 3056"/>
                <a:gd name="T115" fmla="*/ 2147483646 h 5429"/>
                <a:gd name="T116" fmla="*/ 2147483646 w 3056"/>
                <a:gd name="T117" fmla="*/ 2147483646 h 5429"/>
                <a:gd name="T118" fmla="*/ 2147483646 w 3056"/>
                <a:gd name="T119" fmla="*/ 2147483646 h 5429"/>
                <a:gd name="T120" fmla="*/ 2147483646 w 3056"/>
                <a:gd name="T121" fmla="*/ 2147483646 h 542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056" h="5429">
                  <a:moveTo>
                    <a:pt x="2609" y="448"/>
                  </a:moveTo>
                  <a:lnTo>
                    <a:pt x="2609" y="448"/>
                  </a:lnTo>
                  <a:lnTo>
                    <a:pt x="2575" y="415"/>
                  </a:lnTo>
                  <a:lnTo>
                    <a:pt x="2538" y="383"/>
                  </a:lnTo>
                  <a:lnTo>
                    <a:pt x="2503" y="352"/>
                  </a:lnTo>
                  <a:lnTo>
                    <a:pt x="2465" y="322"/>
                  </a:lnTo>
                  <a:lnTo>
                    <a:pt x="2426" y="293"/>
                  </a:lnTo>
                  <a:lnTo>
                    <a:pt x="2388" y="265"/>
                  </a:lnTo>
                  <a:lnTo>
                    <a:pt x="2348" y="239"/>
                  </a:lnTo>
                  <a:lnTo>
                    <a:pt x="2307" y="213"/>
                  </a:lnTo>
                  <a:lnTo>
                    <a:pt x="2266" y="190"/>
                  </a:lnTo>
                  <a:lnTo>
                    <a:pt x="2224" y="168"/>
                  </a:lnTo>
                  <a:lnTo>
                    <a:pt x="2182" y="146"/>
                  </a:lnTo>
                  <a:lnTo>
                    <a:pt x="2138" y="127"/>
                  </a:lnTo>
                  <a:lnTo>
                    <a:pt x="2095" y="108"/>
                  </a:lnTo>
                  <a:lnTo>
                    <a:pt x="2049" y="91"/>
                  </a:lnTo>
                  <a:lnTo>
                    <a:pt x="2005" y="75"/>
                  </a:lnTo>
                  <a:lnTo>
                    <a:pt x="1960" y="61"/>
                  </a:lnTo>
                  <a:lnTo>
                    <a:pt x="1907" y="46"/>
                  </a:lnTo>
                  <a:lnTo>
                    <a:pt x="1853" y="34"/>
                  </a:lnTo>
                  <a:lnTo>
                    <a:pt x="1800" y="24"/>
                  </a:lnTo>
                  <a:lnTo>
                    <a:pt x="1746" y="15"/>
                  </a:lnTo>
                  <a:lnTo>
                    <a:pt x="1692" y="9"/>
                  </a:lnTo>
                  <a:lnTo>
                    <a:pt x="1638" y="3"/>
                  </a:lnTo>
                  <a:lnTo>
                    <a:pt x="1582" y="1"/>
                  </a:lnTo>
                  <a:lnTo>
                    <a:pt x="1527" y="0"/>
                  </a:lnTo>
                  <a:lnTo>
                    <a:pt x="1490" y="0"/>
                  </a:lnTo>
                  <a:lnTo>
                    <a:pt x="1451" y="2"/>
                  </a:lnTo>
                  <a:lnTo>
                    <a:pt x="1413" y="4"/>
                  </a:lnTo>
                  <a:lnTo>
                    <a:pt x="1376" y="8"/>
                  </a:lnTo>
                  <a:lnTo>
                    <a:pt x="1338" y="11"/>
                  </a:lnTo>
                  <a:lnTo>
                    <a:pt x="1302" y="17"/>
                  </a:lnTo>
                  <a:lnTo>
                    <a:pt x="1264" y="22"/>
                  </a:lnTo>
                  <a:lnTo>
                    <a:pt x="1227" y="29"/>
                  </a:lnTo>
                  <a:lnTo>
                    <a:pt x="1191" y="36"/>
                  </a:lnTo>
                  <a:lnTo>
                    <a:pt x="1154" y="45"/>
                  </a:lnTo>
                  <a:lnTo>
                    <a:pt x="1118" y="55"/>
                  </a:lnTo>
                  <a:lnTo>
                    <a:pt x="1083" y="65"/>
                  </a:lnTo>
                  <a:lnTo>
                    <a:pt x="1047" y="76"/>
                  </a:lnTo>
                  <a:lnTo>
                    <a:pt x="1012" y="88"/>
                  </a:lnTo>
                  <a:lnTo>
                    <a:pt x="977" y="102"/>
                  </a:lnTo>
                  <a:lnTo>
                    <a:pt x="942" y="115"/>
                  </a:lnTo>
                  <a:lnTo>
                    <a:pt x="909" y="130"/>
                  </a:lnTo>
                  <a:lnTo>
                    <a:pt x="875" y="146"/>
                  </a:lnTo>
                  <a:lnTo>
                    <a:pt x="841" y="161"/>
                  </a:lnTo>
                  <a:lnTo>
                    <a:pt x="808" y="179"/>
                  </a:lnTo>
                  <a:lnTo>
                    <a:pt x="775" y="197"/>
                  </a:lnTo>
                  <a:lnTo>
                    <a:pt x="743" y="216"/>
                  </a:lnTo>
                  <a:lnTo>
                    <a:pt x="712" y="235"/>
                  </a:lnTo>
                  <a:lnTo>
                    <a:pt x="680" y="255"/>
                  </a:lnTo>
                  <a:lnTo>
                    <a:pt x="649" y="277"/>
                  </a:lnTo>
                  <a:lnTo>
                    <a:pt x="619" y="300"/>
                  </a:lnTo>
                  <a:lnTo>
                    <a:pt x="589" y="322"/>
                  </a:lnTo>
                  <a:lnTo>
                    <a:pt x="559" y="345"/>
                  </a:lnTo>
                  <a:lnTo>
                    <a:pt x="531" y="370"/>
                  </a:lnTo>
                  <a:lnTo>
                    <a:pt x="502" y="395"/>
                  </a:lnTo>
                  <a:lnTo>
                    <a:pt x="474" y="421"/>
                  </a:lnTo>
                  <a:lnTo>
                    <a:pt x="447" y="448"/>
                  </a:lnTo>
                  <a:lnTo>
                    <a:pt x="420" y="475"/>
                  </a:lnTo>
                  <a:lnTo>
                    <a:pt x="395" y="503"/>
                  </a:lnTo>
                  <a:lnTo>
                    <a:pt x="369" y="531"/>
                  </a:lnTo>
                  <a:lnTo>
                    <a:pt x="345" y="561"/>
                  </a:lnTo>
                  <a:lnTo>
                    <a:pt x="322" y="589"/>
                  </a:lnTo>
                  <a:lnTo>
                    <a:pt x="298" y="619"/>
                  </a:lnTo>
                  <a:lnTo>
                    <a:pt x="276" y="650"/>
                  </a:lnTo>
                  <a:lnTo>
                    <a:pt x="255" y="681"/>
                  </a:lnTo>
                  <a:lnTo>
                    <a:pt x="235" y="712"/>
                  </a:lnTo>
                  <a:lnTo>
                    <a:pt x="215" y="744"/>
                  </a:lnTo>
                  <a:lnTo>
                    <a:pt x="197" y="776"/>
                  </a:lnTo>
                  <a:lnTo>
                    <a:pt x="179" y="808"/>
                  </a:lnTo>
                  <a:lnTo>
                    <a:pt x="161" y="841"/>
                  </a:lnTo>
                  <a:lnTo>
                    <a:pt x="145" y="875"/>
                  </a:lnTo>
                  <a:lnTo>
                    <a:pt x="129" y="909"/>
                  </a:lnTo>
                  <a:lnTo>
                    <a:pt x="115" y="943"/>
                  </a:lnTo>
                  <a:lnTo>
                    <a:pt x="101" y="977"/>
                  </a:lnTo>
                  <a:lnTo>
                    <a:pt x="88" y="1012"/>
                  </a:lnTo>
                  <a:lnTo>
                    <a:pt x="76" y="1047"/>
                  </a:lnTo>
                  <a:lnTo>
                    <a:pt x="65" y="1082"/>
                  </a:lnTo>
                  <a:lnTo>
                    <a:pt x="55" y="1118"/>
                  </a:lnTo>
                  <a:lnTo>
                    <a:pt x="45" y="1154"/>
                  </a:lnTo>
                  <a:lnTo>
                    <a:pt x="36" y="1191"/>
                  </a:lnTo>
                  <a:lnTo>
                    <a:pt x="28" y="1227"/>
                  </a:lnTo>
                  <a:lnTo>
                    <a:pt x="22" y="1264"/>
                  </a:lnTo>
                  <a:lnTo>
                    <a:pt x="16" y="1301"/>
                  </a:lnTo>
                  <a:lnTo>
                    <a:pt x="11" y="1338"/>
                  </a:lnTo>
                  <a:lnTo>
                    <a:pt x="7" y="1376"/>
                  </a:lnTo>
                  <a:lnTo>
                    <a:pt x="4" y="1413"/>
                  </a:lnTo>
                  <a:lnTo>
                    <a:pt x="2" y="1452"/>
                  </a:lnTo>
                  <a:lnTo>
                    <a:pt x="0" y="1489"/>
                  </a:lnTo>
                  <a:lnTo>
                    <a:pt x="0" y="1527"/>
                  </a:lnTo>
                  <a:lnTo>
                    <a:pt x="6" y="1667"/>
                  </a:lnTo>
                  <a:lnTo>
                    <a:pt x="10" y="1707"/>
                  </a:lnTo>
                  <a:lnTo>
                    <a:pt x="15" y="1746"/>
                  </a:lnTo>
                  <a:lnTo>
                    <a:pt x="22" y="1785"/>
                  </a:lnTo>
                  <a:lnTo>
                    <a:pt x="28" y="1823"/>
                  </a:lnTo>
                  <a:lnTo>
                    <a:pt x="36" y="1862"/>
                  </a:lnTo>
                  <a:lnTo>
                    <a:pt x="45" y="1900"/>
                  </a:lnTo>
                  <a:lnTo>
                    <a:pt x="55" y="1937"/>
                  </a:lnTo>
                  <a:lnTo>
                    <a:pt x="66" y="1975"/>
                  </a:lnTo>
                  <a:lnTo>
                    <a:pt x="78" y="2012"/>
                  </a:lnTo>
                  <a:lnTo>
                    <a:pt x="92" y="2049"/>
                  </a:lnTo>
                  <a:lnTo>
                    <a:pt x="105" y="2085"/>
                  </a:lnTo>
                  <a:lnTo>
                    <a:pt x="119" y="2122"/>
                  </a:lnTo>
                  <a:lnTo>
                    <a:pt x="136" y="2157"/>
                  </a:lnTo>
                  <a:lnTo>
                    <a:pt x="152" y="2193"/>
                  </a:lnTo>
                  <a:lnTo>
                    <a:pt x="170" y="2228"/>
                  </a:lnTo>
                  <a:lnTo>
                    <a:pt x="189" y="2262"/>
                  </a:lnTo>
                  <a:lnTo>
                    <a:pt x="195" y="2277"/>
                  </a:lnTo>
                  <a:lnTo>
                    <a:pt x="213" y="2312"/>
                  </a:lnTo>
                  <a:lnTo>
                    <a:pt x="242" y="2366"/>
                  </a:lnTo>
                  <a:lnTo>
                    <a:pt x="278" y="2439"/>
                  </a:lnTo>
                  <a:lnTo>
                    <a:pt x="323" y="2528"/>
                  </a:lnTo>
                  <a:lnTo>
                    <a:pt x="371" y="2631"/>
                  </a:lnTo>
                  <a:lnTo>
                    <a:pt x="422" y="2743"/>
                  </a:lnTo>
                  <a:lnTo>
                    <a:pt x="450" y="2804"/>
                  </a:lnTo>
                  <a:lnTo>
                    <a:pt x="476" y="2867"/>
                  </a:lnTo>
                  <a:lnTo>
                    <a:pt x="503" y="2931"/>
                  </a:lnTo>
                  <a:lnTo>
                    <a:pt x="530" y="2998"/>
                  </a:lnTo>
                  <a:lnTo>
                    <a:pt x="556" y="3065"/>
                  </a:lnTo>
                  <a:lnTo>
                    <a:pt x="582" y="3134"/>
                  </a:lnTo>
                  <a:lnTo>
                    <a:pt x="607" y="3202"/>
                  </a:lnTo>
                  <a:lnTo>
                    <a:pt x="630" y="3273"/>
                  </a:lnTo>
                  <a:lnTo>
                    <a:pt x="653" y="3343"/>
                  </a:lnTo>
                  <a:lnTo>
                    <a:pt x="674" y="3413"/>
                  </a:lnTo>
                  <a:lnTo>
                    <a:pt x="693" y="3483"/>
                  </a:lnTo>
                  <a:lnTo>
                    <a:pt x="711" y="3553"/>
                  </a:lnTo>
                  <a:lnTo>
                    <a:pt x="726" y="3621"/>
                  </a:lnTo>
                  <a:lnTo>
                    <a:pt x="739" y="3690"/>
                  </a:lnTo>
                  <a:lnTo>
                    <a:pt x="750" y="3756"/>
                  </a:lnTo>
                  <a:lnTo>
                    <a:pt x="754" y="3788"/>
                  </a:lnTo>
                  <a:lnTo>
                    <a:pt x="757" y="3822"/>
                  </a:lnTo>
                  <a:lnTo>
                    <a:pt x="760" y="3854"/>
                  </a:lnTo>
                  <a:lnTo>
                    <a:pt x="762" y="3885"/>
                  </a:lnTo>
                  <a:lnTo>
                    <a:pt x="763" y="3915"/>
                  </a:lnTo>
                  <a:lnTo>
                    <a:pt x="764" y="3946"/>
                  </a:lnTo>
                  <a:lnTo>
                    <a:pt x="783" y="4137"/>
                  </a:lnTo>
                  <a:lnTo>
                    <a:pt x="789" y="4160"/>
                  </a:lnTo>
                  <a:lnTo>
                    <a:pt x="796" y="4181"/>
                  </a:lnTo>
                  <a:lnTo>
                    <a:pt x="804" y="4202"/>
                  </a:lnTo>
                  <a:lnTo>
                    <a:pt x="813" y="4220"/>
                  </a:lnTo>
                  <a:lnTo>
                    <a:pt x="823" y="4237"/>
                  </a:lnTo>
                  <a:lnTo>
                    <a:pt x="833" y="4253"/>
                  </a:lnTo>
                  <a:lnTo>
                    <a:pt x="844" y="4267"/>
                  </a:lnTo>
                  <a:lnTo>
                    <a:pt x="855" y="4280"/>
                  </a:lnTo>
                  <a:lnTo>
                    <a:pt x="867" y="4291"/>
                  </a:lnTo>
                  <a:lnTo>
                    <a:pt x="880" y="4301"/>
                  </a:lnTo>
                  <a:lnTo>
                    <a:pt x="895" y="4309"/>
                  </a:lnTo>
                  <a:lnTo>
                    <a:pt x="909" y="4316"/>
                  </a:lnTo>
                  <a:lnTo>
                    <a:pt x="924" y="4321"/>
                  </a:lnTo>
                  <a:lnTo>
                    <a:pt x="941" y="4325"/>
                  </a:lnTo>
                  <a:lnTo>
                    <a:pt x="959" y="4328"/>
                  </a:lnTo>
                  <a:lnTo>
                    <a:pt x="976" y="4328"/>
                  </a:lnTo>
                  <a:lnTo>
                    <a:pt x="2079" y="4328"/>
                  </a:lnTo>
                  <a:lnTo>
                    <a:pt x="2097" y="4328"/>
                  </a:lnTo>
                  <a:lnTo>
                    <a:pt x="2114" y="4325"/>
                  </a:lnTo>
                  <a:lnTo>
                    <a:pt x="2130" y="4321"/>
                  </a:lnTo>
                  <a:lnTo>
                    <a:pt x="2145" y="4316"/>
                  </a:lnTo>
                  <a:lnTo>
                    <a:pt x="2161" y="4309"/>
                  </a:lnTo>
                  <a:lnTo>
                    <a:pt x="2174" y="4301"/>
                  </a:lnTo>
                  <a:lnTo>
                    <a:pt x="2187" y="4291"/>
                  </a:lnTo>
                  <a:lnTo>
                    <a:pt x="2201" y="4280"/>
                  </a:lnTo>
                  <a:lnTo>
                    <a:pt x="2212" y="4267"/>
                  </a:lnTo>
                  <a:lnTo>
                    <a:pt x="2223" y="4253"/>
                  </a:lnTo>
                  <a:lnTo>
                    <a:pt x="2233" y="4237"/>
                  </a:lnTo>
                  <a:lnTo>
                    <a:pt x="2243" y="4220"/>
                  </a:lnTo>
                  <a:lnTo>
                    <a:pt x="2251" y="4202"/>
                  </a:lnTo>
                  <a:lnTo>
                    <a:pt x="2259" y="4181"/>
                  </a:lnTo>
                  <a:lnTo>
                    <a:pt x="2266" y="4160"/>
                  </a:lnTo>
                  <a:lnTo>
                    <a:pt x="2272" y="4137"/>
                  </a:lnTo>
                  <a:lnTo>
                    <a:pt x="2291" y="3946"/>
                  </a:lnTo>
                  <a:lnTo>
                    <a:pt x="2293" y="3915"/>
                  </a:lnTo>
                  <a:lnTo>
                    <a:pt x="2294" y="3885"/>
                  </a:lnTo>
                  <a:lnTo>
                    <a:pt x="2295" y="3854"/>
                  </a:lnTo>
                  <a:lnTo>
                    <a:pt x="2298" y="3822"/>
                  </a:lnTo>
                  <a:lnTo>
                    <a:pt x="2301" y="3788"/>
                  </a:lnTo>
                  <a:lnTo>
                    <a:pt x="2306" y="3756"/>
                  </a:lnTo>
                  <a:lnTo>
                    <a:pt x="2316" y="3690"/>
                  </a:lnTo>
                  <a:lnTo>
                    <a:pt x="2329" y="3621"/>
                  </a:lnTo>
                  <a:lnTo>
                    <a:pt x="2345" y="3553"/>
                  </a:lnTo>
                  <a:lnTo>
                    <a:pt x="2362" y="3483"/>
                  </a:lnTo>
                  <a:lnTo>
                    <a:pt x="2381" y="3413"/>
                  </a:lnTo>
                  <a:lnTo>
                    <a:pt x="2402" y="3343"/>
                  </a:lnTo>
                  <a:lnTo>
                    <a:pt x="2425" y="3273"/>
                  </a:lnTo>
                  <a:lnTo>
                    <a:pt x="2449" y="3202"/>
                  </a:lnTo>
                  <a:lnTo>
                    <a:pt x="2474" y="3134"/>
                  </a:lnTo>
                  <a:lnTo>
                    <a:pt x="2499" y="3065"/>
                  </a:lnTo>
                  <a:lnTo>
                    <a:pt x="2526" y="2998"/>
                  </a:lnTo>
                  <a:lnTo>
                    <a:pt x="2552" y="2931"/>
                  </a:lnTo>
                  <a:lnTo>
                    <a:pt x="2579" y="2867"/>
                  </a:lnTo>
                  <a:lnTo>
                    <a:pt x="2607" y="2804"/>
                  </a:lnTo>
                  <a:lnTo>
                    <a:pt x="2633" y="2743"/>
                  </a:lnTo>
                  <a:lnTo>
                    <a:pt x="2685" y="2631"/>
                  </a:lnTo>
                  <a:lnTo>
                    <a:pt x="2735" y="2528"/>
                  </a:lnTo>
                  <a:lnTo>
                    <a:pt x="2778" y="2439"/>
                  </a:lnTo>
                  <a:lnTo>
                    <a:pt x="2816" y="2366"/>
                  </a:lnTo>
                  <a:lnTo>
                    <a:pt x="2846" y="2312"/>
                  </a:lnTo>
                  <a:lnTo>
                    <a:pt x="2872" y="2262"/>
                  </a:lnTo>
                  <a:lnTo>
                    <a:pt x="2890" y="2228"/>
                  </a:lnTo>
                  <a:lnTo>
                    <a:pt x="2906" y="2193"/>
                  </a:lnTo>
                  <a:lnTo>
                    <a:pt x="2923" y="2157"/>
                  </a:lnTo>
                  <a:lnTo>
                    <a:pt x="2937" y="2122"/>
                  </a:lnTo>
                  <a:lnTo>
                    <a:pt x="2952" y="2085"/>
                  </a:lnTo>
                  <a:lnTo>
                    <a:pt x="2965" y="2049"/>
                  </a:lnTo>
                  <a:lnTo>
                    <a:pt x="2978" y="2012"/>
                  </a:lnTo>
                  <a:lnTo>
                    <a:pt x="2989" y="1975"/>
                  </a:lnTo>
                  <a:lnTo>
                    <a:pt x="3000" y="1937"/>
                  </a:lnTo>
                  <a:lnTo>
                    <a:pt x="3010" y="1900"/>
                  </a:lnTo>
                  <a:lnTo>
                    <a:pt x="3019" y="1862"/>
                  </a:lnTo>
                  <a:lnTo>
                    <a:pt x="3027" y="1823"/>
                  </a:lnTo>
                  <a:lnTo>
                    <a:pt x="3034" y="1785"/>
                  </a:lnTo>
                  <a:lnTo>
                    <a:pt x="3040" y="1746"/>
                  </a:lnTo>
                  <a:lnTo>
                    <a:pt x="3045" y="1707"/>
                  </a:lnTo>
                  <a:lnTo>
                    <a:pt x="3049" y="1667"/>
                  </a:lnTo>
                  <a:lnTo>
                    <a:pt x="3056" y="1527"/>
                  </a:lnTo>
                  <a:lnTo>
                    <a:pt x="3055" y="1489"/>
                  </a:lnTo>
                  <a:lnTo>
                    <a:pt x="3054" y="1452"/>
                  </a:lnTo>
                  <a:lnTo>
                    <a:pt x="3051" y="1413"/>
                  </a:lnTo>
                  <a:lnTo>
                    <a:pt x="3048" y="1376"/>
                  </a:lnTo>
                  <a:lnTo>
                    <a:pt x="3044" y="1338"/>
                  </a:lnTo>
                  <a:lnTo>
                    <a:pt x="3039" y="1301"/>
                  </a:lnTo>
                  <a:lnTo>
                    <a:pt x="3034" y="1264"/>
                  </a:lnTo>
                  <a:lnTo>
                    <a:pt x="3026" y="1227"/>
                  </a:lnTo>
                  <a:lnTo>
                    <a:pt x="3018" y="1191"/>
                  </a:lnTo>
                  <a:lnTo>
                    <a:pt x="3010" y="1154"/>
                  </a:lnTo>
                  <a:lnTo>
                    <a:pt x="3000" y="1118"/>
                  </a:lnTo>
                  <a:lnTo>
                    <a:pt x="2990" y="1082"/>
                  </a:lnTo>
                  <a:lnTo>
                    <a:pt x="2979" y="1047"/>
                  </a:lnTo>
                  <a:lnTo>
                    <a:pt x="2967" y="1012"/>
                  </a:lnTo>
                  <a:lnTo>
                    <a:pt x="2954" y="977"/>
                  </a:lnTo>
                  <a:lnTo>
                    <a:pt x="2941" y="943"/>
                  </a:lnTo>
                  <a:lnTo>
                    <a:pt x="2925" y="909"/>
                  </a:lnTo>
                  <a:lnTo>
                    <a:pt x="2910" y="875"/>
                  </a:lnTo>
                  <a:lnTo>
                    <a:pt x="2894" y="841"/>
                  </a:lnTo>
                  <a:lnTo>
                    <a:pt x="2877" y="808"/>
                  </a:lnTo>
                  <a:lnTo>
                    <a:pt x="2859" y="776"/>
                  </a:lnTo>
                  <a:lnTo>
                    <a:pt x="2840" y="744"/>
                  </a:lnTo>
                  <a:lnTo>
                    <a:pt x="2820" y="712"/>
                  </a:lnTo>
                  <a:lnTo>
                    <a:pt x="2800" y="681"/>
                  </a:lnTo>
                  <a:lnTo>
                    <a:pt x="2779" y="650"/>
                  </a:lnTo>
                  <a:lnTo>
                    <a:pt x="2757" y="619"/>
                  </a:lnTo>
                  <a:lnTo>
                    <a:pt x="2734" y="589"/>
                  </a:lnTo>
                  <a:lnTo>
                    <a:pt x="2711" y="561"/>
                  </a:lnTo>
                  <a:lnTo>
                    <a:pt x="2686" y="531"/>
                  </a:lnTo>
                  <a:lnTo>
                    <a:pt x="2661" y="503"/>
                  </a:lnTo>
                  <a:lnTo>
                    <a:pt x="2635" y="475"/>
                  </a:lnTo>
                  <a:lnTo>
                    <a:pt x="2609" y="448"/>
                  </a:lnTo>
                  <a:close/>
                  <a:moveTo>
                    <a:pt x="2661" y="1641"/>
                  </a:moveTo>
                  <a:lnTo>
                    <a:pt x="2661" y="1641"/>
                  </a:lnTo>
                  <a:lnTo>
                    <a:pt x="2658" y="1669"/>
                  </a:lnTo>
                  <a:lnTo>
                    <a:pt x="2654" y="1697"/>
                  </a:lnTo>
                  <a:lnTo>
                    <a:pt x="2650" y="1725"/>
                  </a:lnTo>
                  <a:lnTo>
                    <a:pt x="2644" y="1753"/>
                  </a:lnTo>
                  <a:lnTo>
                    <a:pt x="2639" y="1781"/>
                  </a:lnTo>
                  <a:lnTo>
                    <a:pt x="2632" y="1809"/>
                  </a:lnTo>
                  <a:lnTo>
                    <a:pt x="2624" y="1837"/>
                  </a:lnTo>
                  <a:lnTo>
                    <a:pt x="2617" y="1863"/>
                  </a:lnTo>
                  <a:lnTo>
                    <a:pt x="2608" y="1891"/>
                  </a:lnTo>
                  <a:lnTo>
                    <a:pt x="2599" y="1918"/>
                  </a:lnTo>
                  <a:lnTo>
                    <a:pt x="2589" y="1945"/>
                  </a:lnTo>
                  <a:lnTo>
                    <a:pt x="2579" y="1972"/>
                  </a:lnTo>
                  <a:lnTo>
                    <a:pt x="2567" y="1998"/>
                  </a:lnTo>
                  <a:lnTo>
                    <a:pt x="2556" y="2025"/>
                  </a:lnTo>
                  <a:lnTo>
                    <a:pt x="2543" y="2051"/>
                  </a:lnTo>
                  <a:lnTo>
                    <a:pt x="2529" y="2078"/>
                  </a:lnTo>
                  <a:lnTo>
                    <a:pt x="2485" y="2158"/>
                  </a:lnTo>
                  <a:lnTo>
                    <a:pt x="2450" y="2227"/>
                  </a:lnTo>
                  <a:lnTo>
                    <a:pt x="2408" y="2311"/>
                  </a:lnTo>
                  <a:lnTo>
                    <a:pt x="2359" y="2409"/>
                  </a:lnTo>
                  <a:lnTo>
                    <a:pt x="2307" y="2519"/>
                  </a:lnTo>
                  <a:lnTo>
                    <a:pt x="2253" y="2641"/>
                  </a:lnTo>
                  <a:lnTo>
                    <a:pt x="2225" y="2705"/>
                  </a:lnTo>
                  <a:lnTo>
                    <a:pt x="2197" y="2771"/>
                  </a:lnTo>
                  <a:lnTo>
                    <a:pt x="2170" y="2838"/>
                  </a:lnTo>
                  <a:lnTo>
                    <a:pt x="2142" y="2908"/>
                  </a:lnTo>
                  <a:lnTo>
                    <a:pt x="2116" y="2979"/>
                  </a:lnTo>
                  <a:lnTo>
                    <a:pt x="2090" y="3051"/>
                  </a:lnTo>
                  <a:lnTo>
                    <a:pt x="2065" y="3124"/>
                  </a:lnTo>
                  <a:lnTo>
                    <a:pt x="2040" y="3198"/>
                  </a:lnTo>
                  <a:lnTo>
                    <a:pt x="2018" y="3272"/>
                  </a:lnTo>
                  <a:lnTo>
                    <a:pt x="1996" y="3346"/>
                  </a:lnTo>
                  <a:lnTo>
                    <a:pt x="1977" y="3420"/>
                  </a:lnTo>
                  <a:lnTo>
                    <a:pt x="1960" y="3494"/>
                  </a:lnTo>
                  <a:lnTo>
                    <a:pt x="1944" y="3568"/>
                  </a:lnTo>
                  <a:lnTo>
                    <a:pt x="1930" y="3641"/>
                  </a:lnTo>
                  <a:lnTo>
                    <a:pt x="1919" y="3714"/>
                  </a:lnTo>
                  <a:lnTo>
                    <a:pt x="1911" y="3785"/>
                  </a:lnTo>
                  <a:lnTo>
                    <a:pt x="1908" y="3820"/>
                  </a:lnTo>
                  <a:lnTo>
                    <a:pt x="1905" y="3856"/>
                  </a:lnTo>
                  <a:lnTo>
                    <a:pt x="1903" y="3890"/>
                  </a:lnTo>
                  <a:lnTo>
                    <a:pt x="1902" y="3924"/>
                  </a:lnTo>
                  <a:lnTo>
                    <a:pt x="1901" y="3939"/>
                  </a:lnTo>
                  <a:lnTo>
                    <a:pt x="1722" y="3939"/>
                  </a:lnTo>
                  <a:lnTo>
                    <a:pt x="1722" y="3230"/>
                  </a:lnTo>
                  <a:lnTo>
                    <a:pt x="1333" y="3230"/>
                  </a:lnTo>
                  <a:lnTo>
                    <a:pt x="1333" y="3939"/>
                  </a:lnTo>
                  <a:lnTo>
                    <a:pt x="1154" y="3939"/>
                  </a:lnTo>
                  <a:lnTo>
                    <a:pt x="1152" y="3924"/>
                  </a:lnTo>
                  <a:lnTo>
                    <a:pt x="1151" y="3873"/>
                  </a:lnTo>
                  <a:lnTo>
                    <a:pt x="1148" y="3820"/>
                  </a:lnTo>
                  <a:lnTo>
                    <a:pt x="1142" y="3767"/>
                  </a:lnTo>
                  <a:lnTo>
                    <a:pt x="1136" y="3714"/>
                  </a:lnTo>
                  <a:lnTo>
                    <a:pt x="1128" y="3659"/>
                  </a:lnTo>
                  <a:lnTo>
                    <a:pt x="1118" y="3604"/>
                  </a:lnTo>
                  <a:lnTo>
                    <a:pt x="1108" y="3547"/>
                  </a:lnTo>
                  <a:lnTo>
                    <a:pt x="1096" y="3491"/>
                  </a:lnTo>
                  <a:lnTo>
                    <a:pt x="1081" y="3434"/>
                  </a:lnTo>
                  <a:lnTo>
                    <a:pt x="1067" y="3377"/>
                  </a:lnTo>
                  <a:lnTo>
                    <a:pt x="1052" y="3319"/>
                  </a:lnTo>
                  <a:lnTo>
                    <a:pt x="1035" y="3261"/>
                  </a:lnTo>
                  <a:lnTo>
                    <a:pt x="1016" y="3203"/>
                  </a:lnTo>
                  <a:lnTo>
                    <a:pt x="997" y="3145"/>
                  </a:lnTo>
                  <a:lnTo>
                    <a:pt x="977" y="3086"/>
                  </a:lnTo>
                  <a:lnTo>
                    <a:pt x="958" y="3029"/>
                  </a:lnTo>
                  <a:lnTo>
                    <a:pt x="937" y="2970"/>
                  </a:lnTo>
                  <a:lnTo>
                    <a:pt x="914" y="2911"/>
                  </a:lnTo>
                  <a:lnTo>
                    <a:pt x="868" y="2796"/>
                  </a:lnTo>
                  <a:lnTo>
                    <a:pt x="820" y="2681"/>
                  </a:lnTo>
                  <a:lnTo>
                    <a:pt x="771" y="2570"/>
                  </a:lnTo>
                  <a:lnTo>
                    <a:pt x="721" y="2459"/>
                  </a:lnTo>
                  <a:lnTo>
                    <a:pt x="669" y="2353"/>
                  </a:lnTo>
                  <a:lnTo>
                    <a:pt x="618" y="2249"/>
                  </a:lnTo>
                  <a:lnTo>
                    <a:pt x="568" y="2150"/>
                  </a:lnTo>
                  <a:lnTo>
                    <a:pt x="567" y="2144"/>
                  </a:lnTo>
                  <a:lnTo>
                    <a:pt x="530" y="2075"/>
                  </a:lnTo>
                  <a:lnTo>
                    <a:pt x="515" y="2050"/>
                  </a:lnTo>
                  <a:lnTo>
                    <a:pt x="503" y="2024"/>
                  </a:lnTo>
                  <a:lnTo>
                    <a:pt x="491" y="1998"/>
                  </a:lnTo>
                  <a:lnTo>
                    <a:pt x="479" y="1972"/>
                  </a:lnTo>
                  <a:lnTo>
                    <a:pt x="468" y="1945"/>
                  </a:lnTo>
                  <a:lnTo>
                    <a:pt x="458" y="1918"/>
                  </a:lnTo>
                  <a:lnTo>
                    <a:pt x="449" y="1892"/>
                  </a:lnTo>
                  <a:lnTo>
                    <a:pt x="440" y="1864"/>
                  </a:lnTo>
                  <a:lnTo>
                    <a:pt x="431" y="1838"/>
                  </a:lnTo>
                  <a:lnTo>
                    <a:pt x="424" y="1810"/>
                  </a:lnTo>
                  <a:lnTo>
                    <a:pt x="418" y="1782"/>
                  </a:lnTo>
                  <a:lnTo>
                    <a:pt x="411" y="1754"/>
                  </a:lnTo>
                  <a:lnTo>
                    <a:pt x="406" y="1726"/>
                  </a:lnTo>
                  <a:lnTo>
                    <a:pt x="401" y="1697"/>
                  </a:lnTo>
                  <a:lnTo>
                    <a:pt x="398" y="1670"/>
                  </a:lnTo>
                  <a:lnTo>
                    <a:pt x="395" y="1641"/>
                  </a:lnTo>
                  <a:lnTo>
                    <a:pt x="389" y="1519"/>
                  </a:lnTo>
                  <a:lnTo>
                    <a:pt x="389" y="1492"/>
                  </a:lnTo>
                  <a:lnTo>
                    <a:pt x="390" y="1463"/>
                  </a:lnTo>
                  <a:lnTo>
                    <a:pt x="392" y="1435"/>
                  </a:lnTo>
                  <a:lnTo>
                    <a:pt x="395" y="1408"/>
                  </a:lnTo>
                  <a:lnTo>
                    <a:pt x="398" y="1380"/>
                  </a:lnTo>
                  <a:lnTo>
                    <a:pt x="402" y="1352"/>
                  </a:lnTo>
                  <a:lnTo>
                    <a:pt x="407" y="1325"/>
                  </a:lnTo>
                  <a:lnTo>
                    <a:pt x="412" y="1298"/>
                  </a:lnTo>
                  <a:lnTo>
                    <a:pt x="418" y="1270"/>
                  </a:lnTo>
                  <a:lnTo>
                    <a:pt x="424" y="1244"/>
                  </a:lnTo>
                  <a:lnTo>
                    <a:pt x="431" y="1217"/>
                  </a:lnTo>
                  <a:lnTo>
                    <a:pt x="439" y="1191"/>
                  </a:lnTo>
                  <a:lnTo>
                    <a:pt x="448" y="1165"/>
                  </a:lnTo>
                  <a:lnTo>
                    <a:pt x="457" y="1139"/>
                  </a:lnTo>
                  <a:lnTo>
                    <a:pt x="466" y="1113"/>
                  </a:lnTo>
                  <a:lnTo>
                    <a:pt x="476" y="1088"/>
                  </a:lnTo>
                  <a:lnTo>
                    <a:pt x="487" y="1063"/>
                  </a:lnTo>
                  <a:lnTo>
                    <a:pt x="499" y="1038"/>
                  </a:lnTo>
                  <a:lnTo>
                    <a:pt x="511" y="1013"/>
                  </a:lnTo>
                  <a:lnTo>
                    <a:pt x="524" y="989"/>
                  </a:lnTo>
                  <a:lnTo>
                    <a:pt x="537" y="965"/>
                  </a:lnTo>
                  <a:lnTo>
                    <a:pt x="551" y="941"/>
                  </a:lnTo>
                  <a:lnTo>
                    <a:pt x="565" y="918"/>
                  </a:lnTo>
                  <a:lnTo>
                    <a:pt x="580" y="895"/>
                  </a:lnTo>
                  <a:lnTo>
                    <a:pt x="596" y="871"/>
                  </a:lnTo>
                  <a:lnTo>
                    <a:pt x="612" y="849"/>
                  </a:lnTo>
                  <a:lnTo>
                    <a:pt x="629" y="827"/>
                  </a:lnTo>
                  <a:lnTo>
                    <a:pt x="647" y="806"/>
                  </a:lnTo>
                  <a:lnTo>
                    <a:pt x="664" y="784"/>
                  </a:lnTo>
                  <a:lnTo>
                    <a:pt x="683" y="763"/>
                  </a:lnTo>
                  <a:lnTo>
                    <a:pt x="702" y="743"/>
                  </a:lnTo>
                  <a:lnTo>
                    <a:pt x="722" y="723"/>
                  </a:lnTo>
                  <a:lnTo>
                    <a:pt x="743" y="703"/>
                  </a:lnTo>
                  <a:lnTo>
                    <a:pt x="764" y="683"/>
                  </a:lnTo>
                  <a:lnTo>
                    <a:pt x="785" y="665"/>
                  </a:lnTo>
                  <a:lnTo>
                    <a:pt x="806" y="647"/>
                  </a:lnTo>
                  <a:lnTo>
                    <a:pt x="828" y="629"/>
                  </a:lnTo>
                  <a:lnTo>
                    <a:pt x="850" y="611"/>
                  </a:lnTo>
                  <a:lnTo>
                    <a:pt x="874" y="596"/>
                  </a:lnTo>
                  <a:lnTo>
                    <a:pt x="896" y="579"/>
                  </a:lnTo>
                  <a:lnTo>
                    <a:pt x="920" y="565"/>
                  </a:lnTo>
                  <a:lnTo>
                    <a:pt x="943" y="550"/>
                  </a:lnTo>
                  <a:lnTo>
                    <a:pt x="968" y="536"/>
                  </a:lnTo>
                  <a:lnTo>
                    <a:pt x="992" y="523"/>
                  </a:lnTo>
                  <a:lnTo>
                    <a:pt x="1016" y="510"/>
                  </a:lnTo>
                  <a:lnTo>
                    <a:pt x="1041" y="498"/>
                  </a:lnTo>
                  <a:lnTo>
                    <a:pt x="1066" y="486"/>
                  </a:lnTo>
                  <a:lnTo>
                    <a:pt x="1091" y="475"/>
                  </a:lnTo>
                  <a:lnTo>
                    <a:pt x="1117" y="464"/>
                  </a:lnTo>
                  <a:lnTo>
                    <a:pt x="1143" y="456"/>
                  </a:lnTo>
                  <a:lnTo>
                    <a:pt x="1170" y="446"/>
                  </a:lnTo>
                  <a:lnTo>
                    <a:pt x="1195" y="438"/>
                  </a:lnTo>
                  <a:lnTo>
                    <a:pt x="1223" y="430"/>
                  </a:lnTo>
                  <a:lnTo>
                    <a:pt x="1250" y="423"/>
                  </a:lnTo>
                  <a:lnTo>
                    <a:pt x="1276" y="417"/>
                  </a:lnTo>
                  <a:lnTo>
                    <a:pt x="1304" y="411"/>
                  </a:lnTo>
                  <a:lnTo>
                    <a:pt x="1331" y="406"/>
                  </a:lnTo>
                  <a:lnTo>
                    <a:pt x="1359" y="401"/>
                  </a:lnTo>
                  <a:lnTo>
                    <a:pt x="1387" y="398"/>
                  </a:lnTo>
                  <a:lnTo>
                    <a:pt x="1414" y="395"/>
                  </a:lnTo>
                  <a:lnTo>
                    <a:pt x="1443" y="392"/>
                  </a:lnTo>
                  <a:lnTo>
                    <a:pt x="1471" y="390"/>
                  </a:lnTo>
                  <a:lnTo>
                    <a:pt x="1500" y="389"/>
                  </a:lnTo>
                  <a:lnTo>
                    <a:pt x="1527" y="389"/>
                  </a:lnTo>
                  <a:lnTo>
                    <a:pt x="1569" y="389"/>
                  </a:lnTo>
                  <a:lnTo>
                    <a:pt x="1610" y="391"/>
                  </a:lnTo>
                  <a:lnTo>
                    <a:pt x="1651" y="396"/>
                  </a:lnTo>
                  <a:lnTo>
                    <a:pt x="1691" y="400"/>
                  </a:lnTo>
                  <a:lnTo>
                    <a:pt x="1732" y="407"/>
                  </a:lnTo>
                  <a:lnTo>
                    <a:pt x="1771" y="415"/>
                  </a:lnTo>
                  <a:lnTo>
                    <a:pt x="1810" y="423"/>
                  </a:lnTo>
                  <a:lnTo>
                    <a:pt x="1849" y="435"/>
                  </a:lnTo>
                  <a:lnTo>
                    <a:pt x="1882" y="444"/>
                  </a:lnTo>
                  <a:lnTo>
                    <a:pt x="1917" y="457"/>
                  </a:lnTo>
                  <a:lnTo>
                    <a:pt x="1950" y="470"/>
                  </a:lnTo>
                  <a:lnTo>
                    <a:pt x="1983" y="483"/>
                  </a:lnTo>
                  <a:lnTo>
                    <a:pt x="2015" y="498"/>
                  </a:lnTo>
                  <a:lnTo>
                    <a:pt x="2047" y="514"/>
                  </a:lnTo>
                  <a:lnTo>
                    <a:pt x="2078" y="531"/>
                  </a:lnTo>
                  <a:lnTo>
                    <a:pt x="2109" y="548"/>
                  </a:lnTo>
                  <a:lnTo>
                    <a:pt x="2139" y="567"/>
                  </a:lnTo>
                  <a:lnTo>
                    <a:pt x="2169" y="586"/>
                  </a:lnTo>
                  <a:lnTo>
                    <a:pt x="2197" y="607"/>
                  </a:lnTo>
                  <a:lnTo>
                    <a:pt x="2226" y="628"/>
                  </a:lnTo>
                  <a:lnTo>
                    <a:pt x="2254" y="650"/>
                  </a:lnTo>
                  <a:lnTo>
                    <a:pt x="2281" y="673"/>
                  </a:lnTo>
                  <a:lnTo>
                    <a:pt x="2308" y="698"/>
                  </a:lnTo>
                  <a:lnTo>
                    <a:pt x="2333" y="723"/>
                  </a:lnTo>
                  <a:lnTo>
                    <a:pt x="2353" y="743"/>
                  </a:lnTo>
                  <a:lnTo>
                    <a:pt x="2372" y="763"/>
                  </a:lnTo>
                  <a:lnTo>
                    <a:pt x="2391" y="784"/>
                  </a:lnTo>
                  <a:lnTo>
                    <a:pt x="2409" y="806"/>
                  </a:lnTo>
                  <a:lnTo>
                    <a:pt x="2426" y="827"/>
                  </a:lnTo>
                  <a:lnTo>
                    <a:pt x="2443" y="849"/>
                  </a:lnTo>
                  <a:lnTo>
                    <a:pt x="2460" y="872"/>
                  </a:lnTo>
                  <a:lnTo>
                    <a:pt x="2475" y="895"/>
                  </a:lnTo>
                  <a:lnTo>
                    <a:pt x="2489" y="918"/>
                  </a:lnTo>
                  <a:lnTo>
                    <a:pt x="2505" y="941"/>
                  </a:lnTo>
                  <a:lnTo>
                    <a:pt x="2518" y="965"/>
                  </a:lnTo>
                  <a:lnTo>
                    <a:pt x="2531" y="989"/>
                  </a:lnTo>
                  <a:lnTo>
                    <a:pt x="2545" y="1013"/>
                  </a:lnTo>
                  <a:lnTo>
                    <a:pt x="2557" y="1038"/>
                  </a:lnTo>
                  <a:lnTo>
                    <a:pt x="2568" y="1063"/>
                  </a:lnTo>
                  <a:lnTo>
                    <a:pt x="2579" y="1088"/>
                  </a:lnTo>
                  <a:lnTo>
                    <a:pt x="2589" y="1113"/>
                  </a:lnTo>
                  <a:lnTo>
                    <a:pt x="2599" y="1139"/>
                  </a:lnTo>
                  <a:lnTo>
                    <a:pt x="2608" y="1164"/>
                  </a:lnTo>
                  <a:lnTo>
                    <a:pt x="2617" y="1191"/>
                  </a:lnTo>
                  <a:lnTo>
                    <a:pt x="2624" y="1217"/>
                  </a:lnTo>
                  <a:lnTo>
                    <a:pt x="2631" y="1244"/>
                  </a:lnTo>
                  <a:lnTo>
                    <a:pt x="2638" y="1270"/>
                  </a:lnTo>
                  <a:lnTo>
                    <a:pt x="2643" y="1297"/>
                  </a:lnTo>
                  <a:lnTo>
                    <a:pt x="2649" y="1325"/>
                  </a:lnTo>
                  <a:lnTo>
                    <a:pt x="2653" y="1352"/>
                  </a:lnTo>
                  <a:lnTo>
                    <a:pt x="2658" y="1379"/>
                  </a:lnTo>
                  <a:lnTo>
                    <a:pt x="2660" y="1406"/>
                  </a:lnTo>
                  <a:lnTo>
                    <a:pt x="2663" y="1435"/>
                  </a:lnTo>
                  <a:lnTo>
                    <a:pt x="2664" y="1463"/>
                  </a:lnTo>
                  <a:lnTo>
                    <a:pt x="2666" y="1491"/>
                  </a:lnTo>
                  <a:lnTo>
                    <a:pt x="2666" y="1519"/>
                  </a:lnTo>
                  <a:lnTo>
                    <a:pt x="2661" y="1641"/>
                  </a:lnTo>
                  <a:close/>
                  <a:moveTo>
                    <a:pt x="907" y="4981"/>
                  </a:moveTo>
                  <a:lnTo>
                    <a:pt x="2149" y="4981"/>
                  </a:lnTo>
                  <a:lnTo>
                    <a:pt x="2149" y="4592"/>
                  </a:lnTo>
                  <a:lnTo>
                    <a:pt x="907" y="4592"/>
                  </a:lnTo>
                  <a:lnTo>
                    <a:pt x="907" y="4981"/>
                  </a:lnTo>
                  <a:close/>
                  <a:moveTo>
                    <a:pt x="1177" y="5429"/>
                  </a:moveTo>
                  <a:lnTo>
                    <a:pt x="1879" y="5429"/>
                  </a:lnTo>
                  <a:lnTo>
                    <a:pt x="1879" y="5209"/>
                  </a:lnTo>
                  <a:lnTo>
                    <a:pt x="1177" y="5209"/>
                  </a:lnTo>
                  <a:lnTo>
                    <a:pt x="1177" y="5429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08889284-C8D3-4843-9439-AE65EF8691D6}"/>
              </a:ext>
            </a:extLst>
          </p:cNvPr>
          <p:cNvGrpSpPr/>
          <p:nvPr/>
        </p:nvGrpSpPr>
        <p:grpSpPr>
          <a:xfrm>
            <a:off x="7608575" y="1710738"/>
            <a:ext cx="2107893" cy="1128183"/>
            <a:chOff x="7827985" y="2052990"/>
            <a:chExt cx="2429499" cy="1128183"/>
          </a:xfrm>
        </p:grpSpPr>
        <p:sp>
          <p:nvSpPr>
            <p:cNvPr id="40" name="TextBox 13">
              <a:extLst>
                <a:ext uri="{FF2B5EF4-FFF2-40B4-BE49-F238E27FC236}">
                  <a16:creationId xmlns:a16="http://schemas.microsoft.com/office/drawing/2014/main" id="{A24AF9E5-A7CD-4DDA-8A0D-5EED6C5BE64E}"/>
                </a:ext>
              </a:extLst>
            </p:cNvPr>
            <p:cNvSpPr txBox="1"/>
            <p:nvPr/>
          </p:nvSpPr>
          <p:spPr>
            <a:xfrm>
              <a:off x="7841396" y="2052990"/>
              <a:ext cx="1074662" cy="49244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/>
            <a:p>
              <a:pPr defTabSz="683419">
                <a:spcBef>
                  <a:spcPct val="20000"/>
                </a:spcBef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在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2018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年被引次数</a:t>
              </a:r>
            </a:p>
          </p:txBody>
        </p:sp>
        <p:sp>
          <p:nvSpPr>
            <p:cNvPr id="41" name="TextBox 13">
              <a:extLst>
                <a:ext uri="{FF2B5EF4-FFF2-40B4-BE49-F238E27FC236}">
                  <a16:creationId xmlns:a16="http://schemas.microsoft.com/office/drawing/2014/main" id="{EC2341E5-D6DD-4B11-8D39-18394D7A67CF}"/>
                </a:ext>
              </a:extLst>
            </p:cNvPr>
            <p:cNvSpPr txBox="1"/>
            <p:nvPr/>
          </p:nvSpPr>
          <p:spPr>
            <a:xfrm>
              <a:off x="7827985" y="2505090"/>
              <a:ext cx="2429499" cy="67608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spcBef>
                  <a:spcPct val="0"/>
                </a:spcBef>
                <a:defRPr kumimoji="1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defRPr>
              </a:lvl1pPr>
            </a:lstStyle>
            <a:p>
              <a:r>
                <a:rPr lang="en-US" altLang="zh-CN" sz="4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117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82F5E26-09BC-4370-BF1A-0A7D917371C1}"/>
              </a:ext>
            </a:extLst>
          </p:cNvPr>
          <p:cNvGrpSpPr/>
          <p:nvPr/>
        </p:nvGrpSpPr>
        <p:grpSpPr>
          <a:xfrm>
            <a:off x="6975992" y="4057325"/>
            <a:ext cx="5082146" cy="1177240"/>
            <a:chOff x="6873326" y="2774577"/>
            <a:chExt cx="5036791" cy="646470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1F80181-CB06-4FEC-A323-6488BC5F5B2F}"/>
                </a:ext>
              </a:extLst>
            </p:cNvPr>
            <p:cNvSpPr txBox="1"/>
            <p:nvPr/>
          </p:nvSpPr>
          <p:spPr>
            <a:xfrm>
              <a:off x="6873326" y="3093984"/>
              <a:ext cx="4092528" cy="14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0"/>
                </a:spcBef>
              </a:pPr>
              <a:endParaRPr lang="en-US" altLang="zh-CN" sz="1050" spc="-15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C806500-1AFE-4F87-8E28-E253595B135B}"/>
                </a:ext>
              </a:extLst>
            </p:cNvPr>
            <p:cNvSpPr/>
            <p:nvPr/>
          </p:nvSpPr>
          <p:spPr>
            <a:xfrm>
              <a:off x="6873326" y="2774577"/>
              <a:ext cx="5036791" cy="646470"/>
            </a:xfrm>
            <a:prstGeom prst="rect">
              <a:avLst/>
            </a:prstGeom>
          </p:spPr>
          <p:txBody>
            <a:bodyPr wrap="none" lIns="68573" tIns="34287" rIns="68573" bIns="34287">
              <a:spAutoFit/>
            </a:bodyPr>
            <a:lstStyle/>
            <a:p>
              <a:pPr defTabSz="685800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2016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年发文量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46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篇，在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2018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年被引次数为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76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次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defTabSz="685800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2017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年发文量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46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篇，在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2018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年被引次数为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41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次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defTabSz="685800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defTabSz="685800"/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320EB483-C2A8-46CC-8796-A2F65BF7CC47}"/>
              </a:ext>
            </a:extLst>
          </p:cNvPr>
          <p:cNvSpPr txBox="1"/>
          <p:nvPr/>
        </p:nvSpPr>
        <p:spPr>
          <a:xfrm>
            <a:off x="2079408" y="6080263"/>
            <a:ext cx="3561118" cy="334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  <a:sym typeface="+mn-lt"/>
              </a:rPr>
              <a:t>2016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  <a:sym typeface="+mn-lt"/>
              </a:rPr>
              <a:t>、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  <a:sym typeface="+mn-lt"/>
              </a:rPr>
              <a:t>2017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  <a:sym typeface="+mn-lt"/>
              </a:rPr>
              <a:t>年出版文献按年份的被引频次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B203F76A-FE43-4F96-9DE2-3797DA74B903}"/>
              </a:ext>
            </a:extLst>
          </p:cNvPr>
          <p:cNvGrpSpPr/>
          <p:nvPr/>
        </p:nvGrpSpPr>
        <p:grpSpPr>
          <a:xfrm>
            <a:off x="4315803" y="2073415"/>
            <a:ext cx="349803" cy="416538"/>
            <a:chOff x="10787673" y="2508217"/>
            <a:chExt cx="478426" cy="569698"/>
          </a:xfrm>
          <a:solidFill>
            <a:sysClr val="window" lastClr="FFFFFF"/>
          </a:solidFill>
        </p:grpSpPr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390A858B-38F9-4E16-B0B5-D65865C877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87673" y="2508217"/>
              <a:ext cx="478426" cy="569698"/>
            </a:xfrm>
            <a:custGeom>
              <a:avLst/>
              <a:gdLst>
                <a:gd name="T0" fmla="*/ 145 w 156"/>
                <a:gd name="T1" fmla="*/ 22 h 178"/>
                <a:gd name="T2" fmla="*/ 134 w 156"/>
                <a:gd name="T3" fmla="*/ 22 h 178"/>
                <a:gd name="T4" fmla="*/ 134 w 156"/>
                <a:gd name="T5" fmla="*/ 11 h 178"/>
                <a:gd name="T6" fmla="*/ 123 w 156"/>
                <a:gd name="T7" fmla="*/ 0 h 178"/>
                <a:gd name="T8" fmla="*/ 11 w 156"/>
                <a:gd name="T9" fmla="*/ 0 h 178"/>
                <a:gd name="T10" fmla="*/ 0 w 156"/>
                <a:gd name="T11" fmla="*/ 11 h 178"/>
                <a:gd name="T12" fmla="*/ 0 w 156"/>
                <a:gd name="T13" fmla="*/ 145 h 178"/>
                <a:gd name="T14" fmla="*/ 11 w 156"/>
                <a:gd name="T15" fmla="*/ 156 h 178"/>
                <a:gd name="T16" fmla="*/ 22 w 156"/>
                <a:gd name="T17" fmla="*/ 156 h 178"/>
                <a:gd name="T18" fmla="*/ 22 w 156"/>
                <a:gd name="T19" fmla="*/ 167 h 178"/>
                <a:gd name="T20" fmla="*/ 33 w 156"/>
                <a:gd name="T21" fmla="*/ 178 h 178"/>
                <a:gd name="T22" fmla="*/ 145 w 156"/>
                <a:gd name="T23" fmla="*/ 178 h 178"/>
                <a:gd name="T24" fmla="*/ 156 w 156"/>
                <a:gd name="T25" fmla="*/ 167 h 178"/>
                <a:gd name="T26" fmla="*/ 156 w 156"/>
                <a:gd name="T27" fmla="*/ 33 h 178"/>
                <a:gd name="T28" fmla="*/ 145 w 156"/>
                <a:gd name="T29" fmla="*/ 22 h 178"/>
                <a:gd name="T30" fmla="*/ 11 w 156"/>
                <a:gd name="T31" fmla="*/ 145 h 178"/>
                <a:gd name="T32" fmla="*/ 11 w 156"/>
                <a:gd name="T33" fmla="*/ 11 h 178"/>
                <a:gd name="T34" fmla="*/ 123 w 156"/>
                <a:gd name="T35" fmla="*/ 11 h 178"/>
                <a:gd name="T36" fmla="*/ 123 w 156"/>
                <a:gd name="T37" fmla="*/ 145 h 178"/>
                <a:gd name="T38" fmla="*/ 11 w 156"/>
                <a:gd name="T39" fmla="*/ 145 h 178"/>
                <a:gd name="T40" fmla="*/ 145 w 156"/>
                <a:gd name="T41" fmla="*/ 167 h 178"/>
                <a:gd name="T42" fmla="*/ 33 w 156"/>
                <a:gd name="T43" fmla="*/ 167 h 178"/>
                <a:gd name="T44" fmla="*/ 33 w 156"/>
                <a:gd name="T45" fmla="*/ 156 h 178"/>
                <a:gd name="T46" fmla="*/ 123 w 156"/>
                <a:gd name="T47" fmla="*/ 156 h 178"/>
                <a:gd name="T48" fmla="*/ 134 w 156"/>
                <a:gd name="T49" fmla="*/ 145 h 178"/>
                <a:gd name="T50" fmla="*/ 134 w 156"/>
                <a:gd name="T51" fmla="*/ 33 h 178"/>
                <a:gd name="T52" fmla="*/ 145 w 156"/>
                <a:gd name="T53" fmla="*/ 33 h 178"/>
                <a:gd name="T54" fmla="*/ 145 w 156"/>
                <a:gd name="T55" fmla="*/ 16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6" h="178">
                  <a:moveTo>
                    <a:pt x="145" y="22"/>
                  </a:moveTo>
                  <a:cubicBezTo>
                    <a:pt x="134" y="22"/>
                    <a:pt x="134" y="22"/>
                    <a:pt x="134" y="22"/>
                  </a:cubicBezTo>
                  <a:cubicBezTo>
                    <a:pt x="134" y="11"/>
                    <a:pt x="134" y="11"/>
                    <a:pt x="134" y="11"/>
                  </a:cubicBezTo>
                  <a:cubicBezTo>
                    <a:pt x="134" y="5"/>
                    <a:pt x="129" y="0"/>
                    <a:pt x="12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51"/>
                    <a:pt x="5" y="156"/>
                    <a:pt x="11" y="156"/>
                  </a:cubicBezTo>
                  <a:cubicBezTo>
                    <a:pt x="22" y="156"/>
                    <a:pt x="22" y="156"/>
                    <a:pt x="22" y="156"/>
                  </a:cubicBezTo>
                  <a:cubicBezTo>
                    <a:pt x="22" y="167"/>
                    <a:pt x="22" y="167"/>
                    <a:pt x="22" y="167"/>
                  </a:cubicBezTo>
                  <a:cubicBezTo>
                    <a:pt x="22" y="173"/>
                    <a:pt x="27" y="178"/>
                    <a:pt x="33" y="178"/>
                  </a:cubicBezTo>
                  <a:cubicBezTo>
                    <a:pt x="145" y="178"/>
                    <a:pt x="145" y="178"/>
                    <a:pt x="145" y="178"/>
                  </a:cubicBezTo>
                  <a:cubicBezTo>
                    <a:pt x="151" y="178"/>
                    <a:pt x="156" y="173"/>
                    <a:pt x="156" y="167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7"/>
                    <a:pt x="151" y="22"/>
                    <a:pt x="145" y="22"/>
                  </a:cubicBezTo>
                  <a:close/>
                  <a:moveTo>
                    <a:pt x="11" y="145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23" y="11"/>
                    <a:pt x="123" y="11"/>
                    <a:pt x="123" y="11"/>
                  </a:cubicBezTo>
                  <a:cubicBezTo>
                    <a:pt x="123" y="145"/>
                    <a:pt x="123" y="145"/>
                    <a:pt x="123" y="145"/>
                  </a:cubicBezTo>
                  <a:lnTo>
                    <a:pt x="11" y="145"/>
                  </a:lnTo>
                  <a:close/>
                  <a:moveTo>
                    <a:pt x="145" y="167"/>
                  </a:moveTo>
                  <a:cubicBezTo>
                    <a:pt x="33" y="167"/>
                    <a:pt x="33" y="167"/>
                    <a:pt x="33" y="167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123" y="156"/>
                    <a:pt x="123" y="156"/>
                    <a:pt x="123" y="156"/>
                  </a:cubicBezTo>
                  <a:cubicBezTo>
                    <a:pt x="129" y="156"/>
                    <a:pt x="134" y="151"/>
                    <a:pt x="134" y="145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45" y="33"/>
                    <a:pt x="145" y="33"/>
                    <a:pt x="145" y="33"/>
                  </a:cubicBezTo>
                  <a:lnTo>
                    <a:pt x="145" y="1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Freeform 26">
              <a:extLst>
                <a:ext uri="{FF2B5EF4-FFF2-40B4-BE49-F238E27FC236}">
                  <a16:creationId xmlns:a16="http://schemas.microsoft.com/office/drawing/2014/main" id="{DA9E568E-32F4-4531-A47D-A6FC60932F9E}"/>
                </a:ext>
              </a:extLst>
            </p:cNvPr>
            <p:cNvSpPr/>
            <p:nvPr/>
          </p:nvSpPr>
          <p:spPr bwMode="auto">
            <a:xfrm>
              <a:off x="10925460" y="2614454"/>
              <a:ext cx="205404" cy="34527"/>
            </a:xfrm>
            <a:custGeom>
              <a:avLst/>
              <a:gdLst>
                <a:gd name="T0" fmla="*/ 61 w 67"/>
                <a:gd name="T1" fmla="*/ 0 h 11"/>
                <a:gd name="T2" fmla="*/ 5 w 67"/>
                <a:gd name="T3" fmla="*/ 0 h 11"/>
                <a:gd name="T4" fmla="*/ 0 w 67"/>
                <a:gd name="T5" fmla="*/ 6 h 11"/>
                <a:gd name="T6" fmla="*/ 5 w 67"/>
                <a:gd name="T7" fmla="*/ 11 h 11"/>
                <a:gd name="T8" fmla="*/ 61 w 67"/>
                <a:gd name="T9" fmla="*/ 11 h 11"/>
                <a:gd name="T10" fmla="*/ 67 w 67"/>
                <a:gd name="T11" fmla="*/ 6 h 11"/>
                <a:gd name="T12" fmla="*/ 61 w 67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1">
                  <a:moveTo>
                    <a:pt x="6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1"/>
                    <a:pt x="5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9"/>
                    <a:pt x="67" y="6"/>
                  </a:cubicBezTo>
                  <a:cubicBezTo>
                    <a:pt x="67" y="3"/>
                    <a:pt x="64" y="0"/>
                    <a:pt x="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BD13A2E6-B72B-4690-B085-F46BEF043A6E}"/>
                </a:ext>
              </a:extLst>
            </p:cNvPr>
            <p:cNvSpPr/>
            <p:nvPr/>
          </p:nvSpPr>
          <p:spPr bwMode="auto">
            <a:xfrm>
              <a:off x="10854015" y="2723348"/>
              <a:ext cx="276849" cy="34527"/>
            </a:xfrm>
            <a:custGeom>
              <a:avLst/>
              <a:gdLst>
                <a:gd name="T0" fmla="*/ 84 w 90"/>
                <a:gd name="T1" fmla="*/ 0 h 11"/>
                <a:gd name="T2" fmla="*/ 6 w 90"/>
                <a:gd name="T3" fmla="*/ 0 h 11"/>
                <a:gd name="T4" fmla="*/ 0 w 90"/>
                <a:gd name="T5" fmla="*/ 5 h 11"/>
                <a:gd name="T6" fmla="*/ 6 w 90"/>
                <a:gd name="T7" fmla="*/ 11 h 11"/>
                <a:gd name="T8" fmla="*/ 84 w 90"/>
                <a:gd name="T9" fmla="*/ 11 h 11"/>
                <a:gd name="T10" fmla="*/ 90 w 90"/>
                <a:gd name="T11" fmla="*/ 5 h 11"/>
                <a:gd name="T12" fmla="*/ 84 w 9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1">
                  <a:moveTo>
                    <a:pt x="8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1"/>
                    <a:pt x="6" y="11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7" y="11"/>
                    <a:pt x="90" y="8"/>
                    <a:pt x="90" y="5"/>
                  </a:cubicBezTo>
                  <a:cubicBezTo>
                    <a:pt x="90" y="2"/>
                    <a:pt x="87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B68EA42C-F57B-42F4-A0C2-1A436F954572}"/>
                </a:ext>
              </a:extLst>
            </p:cNvPr>
            <p:cNvSpPr/>
            <p:nvPr/>
          </p:nvSpPr>
          <p:spPr bwMode="auto">
            <a:xfrm>
              <a:off x="10854015" y="2793730"/>
              <a:ext cx="276849" cy="34527"/>
            </a:xfrm>
            <a:custGeom>
              <a:avLst/>
              <a:gdLst>
                <a:gd name="T0" fmla="*/ 84 w 90"/>
                <a:gd name="T1" fmla="*/ 0 h 11"/>
                <a:gd name="T2" fmla="*/ 6 w 90"/>
                <a:gd name="T3" fmla="*/ 0 h 11"/>
                <a:gd name="T4" fmla="*/ 0 w 90"/>
                <a:gd name="T5" fmla="*/ 6 h 11"/>
                <a:gd name="T6" fmla="*/ 6 w 90"/>
                <a:gd name="T7" fmla="*/ 11 h 11"/>
                <a:gd name="T8" fmla="*/ 84 w 90"/>
                <a:gd name="T9" fmla="*/ 11 h 11"/>
                <a:gd name="T10" fmla="*/ 90 w 90"/>
                <a:gd name="T11" fmla="*/ 6 h 11"/>
                <a:gd name="T12" fmla="*/ 84 w 9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1">
                  <a:moveTo>
                    <a:pt x="8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7" y="11"/>
                    <a:pt x="90" y="9"/>
                    <a:pt x="90" y="6"/>
                  </a:cubicBezTo>
                  <a:cubicBezTo>
                    <a:pt x="90" y="3"/>
                    <a:pt x="87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58182699-28E7-4844-B55A-49AEFC043904}"/>
                </a:ext>
              </a:extLst>
            </p:cNvPr>
            <p:cNvSpPr/>
            <p:nvPr/>
          </p:nvSpPr>
          <p:spPr bwMode="auto">
            <a:xfrm>
              <a:off x="10854015" y="2862782"/>
              <a:ext cx="276848" cy="38512"/>
            </a:xfrm>
            <a:custGeom>
              <a:avLst/>
              <a:gdLst>
                <a:gd name="T0" fmla="*/ 84 w 90"/>
                <a:gd name="T1" fmla="*/ 0 h 12"/>
                <a:gd name="T2" fmla="*/ 6 w 90"/>
                <a:gd name="T3" fmla="*/ 0 h 12"/>
                <a:gd name="T4" fmla="*/ 0 w 90"/>
                <a:gd name="T5" fmla="*/ 6 h 12"/>
                <a:gd name="T6" fmla="*/ 6 w 90"/>
                <a:gd name="T7" fmla="*/ 12 h 12"/>
                <a:gd name="T8" fmla="*/ 84 w 90"/>
                <a:gd name="T9" fmla="*/ 12 h 12"/>
                <a:gd name="T10" fmla="*/ 90 w 90"/>
                <a:gd name="T11" fmla="*/ 6 h 12"/>
                <a:gd name="T12" fmla="*/ 84 w 90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2">
                  <a:moveTo>
                    <a:pt x="8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7" y="12"/>
                    <a:pt x="90" y="9"/>
                    <a:pt x="90" y="6"/>
                  </a:cubicBezTo>
                  <a:cubicBezTo>
                    <a:pt x="90" y="3"/>
                    <a:pt x="87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DE026139-D03B-4979-8994-3C64D3356A5F}"/>
              </a:ext>
            </a:extLst>
          </p:cNvPr>
          <p:cNvSpPr txBox="1"/>
          <p:nvPr/>
        </p:nvSpPr>
        <p:spPr>
          <a:xfrm>
            <a:off x="7000691" y="5951704"/>
            <a:ext cx="3780925" cy="73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注：</a:t>
            </a:r>
            <a:r>
              <a:rPr kumimoji="1"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2106</a:t>
            </a:r>
            <a:r>
              <a:rPr kumimoji="1"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、</a:t>
            </a:r>
            <a:r>
              <a:rPr kumimoji="1"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2017</a:t>
            </a:r>
            <a:r>
              <a:rPr kumimoji="1"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年实际出版</a:t>
            </a:r>
            <a:r>
              <a:rPr kumimoji="1"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94</a:t>
            </a:r>
            <a:r>
              <a:rPr kumimoji="1"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篇，但有两篇文章为  </a:t>
            </a:r>
            <a:r>
              <a:rPr kumimoji="1"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   </a:t>
            </a:r>
            <a:r>
              <a:rPr kumimoji="1"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编辑部文章，不包含此类。</a:t>
            </a:r>
            <a:endParaRPr kumimoji="1"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    </a:t>
            </a:r>
            <a:r>
              <a:rPr kumimoji="1"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   计算影响因子 </a:t>
            </a:r>
            <a:r>
              <a:rPr kumimoji="1"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IF=117/92=1.272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3C3D3A4-D344-45D9-8C7B-35EBE597EAEB}"/>
              </a:ext>
            </a:extLst>
          </p:cNvPr>
          <p:cNvSpPr/>
          <p:nvPr/>
        </p:nvSpPr>
        <p:spPr>
          <a:xfrm>
            <a:off x="6975992" y="4920780"/>
            <a:ext cx="5082146" cy="346243"/>
          </a:xfrm>
          <a:prstGeom prst="rect">
            <a:avLst/>
          </a:prstGeom>
        </p:spPr>
        <p:txBody>
          <a:bodyPr wrap="square" lIns="68573" tIns="34287" rIns="68573" bIns="34287">
            <a:spAutoFit/>
          </a:bodyPr>
          <a:lstStyle/>
          <a:p>
            <a:pPr defTabSz="68580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施引文献共为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309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篇，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2018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年施引文献为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108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篇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71AD490E-52EB-4E0C-B326-F4BABEA27358}"/>
              </a:ext>
            </a:extLst>
          </p:cNvPr>
          <p:cNvGrpSpPr/>
          <p:nvPr/>
        </p:nvGrpSpPr>
        <p:grpSpPr>
          <a:xfrm>
            <a:off x="6817596" y="2047685"/>
            <a:ext cx="349803" cy="416538"/>
            <a:chOff x="10787673" y="2508217"/>
            <a:chExt cx="478426" cy="569698"/>
          </a:xfrm>
          <a:solidFill>
            <a:sysClr val="window" lastClr="FFFFFF"/>
          </a:solidFill>
        </p:grpSpPr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84F40F25-9CA4-4C4C-8344-11C88237CD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87673" y="2508217"/>
              <a:ext cx="478426" cy="569698"/>
            </a:xfrm>
            <a:custGeom>
              <a:avLst/>
              <a:gdLst>
                <a:gd name="T0" fmla="*/ 145 w 156"/>
                <a:gd name="T1" fmla="*/ 22 h 178"/>
                <a:gd name="T2" fmla="*/ 134 w 156"/>
                <a:gd name="T3" fmla="*/ 22 h 178"/>
                <a:gd name="T4" fmla="*/ 134 w 156"/>
                <a:gd name="T5" fmla="*/ 11 h 178"/>
                <a:gd name="T6" fmla="*/ 123 w 156"/>
                <a:gd name="T7" fmla="*/ 0 h 178"/>
                <a:gd name="T8" fmla="*/ 11 w 156"/>
                <a:gd name="T9" fmla="*/ 0 h 178"/>
                <a:gd name="T10" fmla="*/ 0 w 156"/>
                <a:gd name="T11" fmla="*/ 11 h 178"/>
                <a:gd name="T12" fmla="*/ 0 w 156"/>
                <a:gd name="T13" fmla="*/ 145 h 178"/>
                <a:gd name="T14" fmla="*/ 11 w 156"/>
                <a:gd name="T15" fmla="*/ 156 h 178"/>
                <a:gd name="T16" fmla="*/ 22 w 156"/>
                <a:gd name="T17" fmla="*/ 156 h 178"/>
                <a:gd name="T18" fmla="*/ 22 w 156"/>
                <a:gd name="T19" fmla="*/ 167 h 178"/>
                <a:gd name="T20" fmla="*/ 33 w 156"/>
                <a:gd name="T21" fmla="*/ 178 h 178"/>
                <a:gd name="T22" fmla="*/ 145 w 156"/>
                <a:gd name="T23" fmla="*/ 178 h 178"/>
                <a:gd name="T24" fmla="*/ 156 w 156"/>
                <a:gd name="T25" fmla="*/ 167 h 178"/>
                <a:gd name="T26" fmla="*/ 156 w 156"/>
                <a:gd name="T27" fmla="*/ 33 h 178"/>
                <a:gd name="T28" fmla="*/ 145 w 156"/>
                <a:gd name="T29" fmla="*/ 22 h 178"/>
                <a:gd name="T30" fmla="*/ 11 w 156"/>
                <a:gd name="T31" fmla="*/ 145 h 178"/>
                <a:gd name="T32" fmla="*/ 11 w 156"/>
                <a:gd name="T33" fmla="*/ 11 h 178"/>
                <a:gd name="T34" fmla="*/ 123 w 156"/>
                <a:gd name="T35" fmla="*/ 11 h 178"/>
                <a:gd name="T36" fmla="*/ 123 w 156"/>
                <a:gd name="T37" fmla="*/ 145 h 178"/>
                <a:gd name="T38" fmla="*/ 11 w 156"/>
                <a:gd name="T39" fmla="*/ 145 h 178"/>
                <a:gd name="T40" fmla="*/ 145 w 156"/>
                <a:gd name="T41" fmla="*/ 167 h 178"/>
                <a:gd name="T42" fmla="*/ 33 w 156"/>
                <a:gd name="T43" fmla="*/ 167 h 178"/>
                <a:gd name="T44" fmla="*/ 33 w 156"/>
                <a:gd name="T45" fmla="*/ 156 h 178"/>
                <a:gd name="T46" fmla="*/ 123 w 156"/>
                <a:gd name="T47" fmla="*/ 156 h 178"/>
                <a:gd name="T48" fmla="*/ 134 w 156"/>
                <a:gd name="T49" fmla="*/ 145 h 178"/>
                <a:gd name="T50" fmla="*/ 134 w 156"/>
                <a:gd name="T51" fmla="*/ 33 h 178"/>
                <a:gd name="T52" fmla="*/ 145 w 156"/>
                <a:gd name="T53" fmla="*/ 33 h 178"/>
                <a:gd name="T54" fmla="*/ 145 w 156"/>
                <a:gd name="T55" fmla="*/ 16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6" h="178">
                  <a:moveTo>
                    <a:pt x="145" y="22"/>
                  </a:moveTo>
                  <a:cubicBezTo>
                    <a:pt x="134" y="22"/>
                    <a:pt x="134" y="22"/>
                    <a:pt x="134" y="22"/>
                  </a:cubicBezTo>
                  <a:cubicBezTo>
                    <a:pt x="134" y="11"/>
                    <a:pt x="134" y="11"/>
                    <a:pt x="134" y="11"/>
                  </a:cubicBezTo>
                  <a:cubicBezTo>
                    <a:pt x="134" y="5"/>
                    <a:pt x="129" y="0"/>
                    <a:pt x="12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51"/>
                    <a:pt x="5" y="156"/>
                    <a:pt x="11" y="156"/>
                  </a:cubicBezTo>
                  <a:cubicBezTo>
                    <a:pt x="22" y="156"/>
                    <a:pt x="22" y="156"/>
                    <a:pt x="22" y="156"/>
                  </a:cubicBezTo>
                  <a:cubicBezTo>
                    <a:pt x="22" y="167"/>
                    <a:pt x="22" y="167"/>
                    <a:pt x="22" y="167"/>
                  </a:cubicBezTo>
                  <a:cubicBezTo>
                    <a:pt x="22" y="173"/>
                    <a:pt x="27" y="178"/>
                    <a:pt x="33" y="178"/>
                  </a:cubicBezTo>
                  <a:cubicBezTo>
                    <a:pt x="145" y="178"/>
                    <a:pt x="145" y="178"/>
                    <a:pt x="145" y="178"/>
                  </a:cubicBezTo>
                  <a:cubicBezTo>
                    <a:pt x="151" y="178"/>
                    <a:pt x="156" y="173"/>
                    <a:pt x="156" y="167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7"/>
                    <a:pt x="151" y="22"/>
                    <a:pt x="145" y="22"/>
                  </a:cubicBezTo>
                  <a:close/>
                  <a:moveTo>
                    <a:pt x="11" y="145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23" y="11"/>
                    <a:pt x="123" y="11"/>
                    <a:pt x="123" y="11"/>
                  </a:cubicBezTo>
                  <a:cubicBezTo>
                    <a:pt x="123" y="145"/>
                    <a:pt x="123" y="145"/>
                    <a:pt x="123" y="145"/>
                  </a:cubicBezTo>
                  <a:lnTo>
                    <a:pt x="11" y="145"/>
                  </a:lnTo>
                  <a:close/>
                  <a:moveTo>
                    <a:pt x="145" y="167"/>
                  </a:moveTo>
                  <a:cubicBezTo>
                    <a:pt x="33" y="167"/>
                    <a:pt x="33" y="167"/>
                    <a:pt x="33" y="167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123" y="156"/>
                    <a:pt x="123" y="156"/>
                    <a:pt x="123" y="156"/>
                  </a:cubicBezTo>
                  <a:cubicBezTo>
                    <a:pt x="129" y="156"/>
                    <a:pt x="134" y="151"/>
                    <a:pt x="134" y="145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45" y="33"/>
                    <a:pt x="145" y="33"/>
                    <a:pt x="145" y="33"/>
                  </a:cubicBezTo>
                  <a:lnTo>
                    <a:pt x="145" y="1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D63CA9D0-0E7D-4DF1-B848-43FD43E77D47}"/>
                </a:ext>
              </a:extLst>
            </p:cNvPr>
            <p:cNvSpPr/>
            <p:nvPr/>
          </p:nvSpPr>
          <p:spPr bwMode="auto">
            <a:xfrm>
              <a:off x="10925460" y="2614454"/>
              <a:ext cx="205404" cy="34527"/>
            </a:xfrm>
            <a:custGeom>
              <a:avLst/>
              <a:gdLst>
                <a:gd name="T0" fmla="*/ 61 w 67"/>
                <a:gd name="T1" fmla="*/ 0 h 11"/>
                <a:gd name="T2" fmla="*/ 5 w 67"/>
                <a:gd name="T3" fmla="*/ 0 h 11"/>
                <a:gd name="T4" fmla="*/ 0 w 67"/>
                <a:gd name="T5" fmla="*/ 6 h 11"/>
                <a:gd name="T6" fmla="*/ 5 w 67"/>
                <a:gd name="T7" fmla="*/ 11 h 11"/>
                <a:gd name="T8" fmla="*/ 61 w 67"/>
                <a:gd name="T9" fmla="*/ 11 h 11"/>
                <a:gd name="T10" fmla="*/ 67 w 67"/>
                <a:gd name="T11" fmla="*/ 6 h 11"/>
                <a:gd name="T12" fmla="*/ 61 w 67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1">
                  <a:moveTo>
                    <a:pt x="6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1"/>
                    <a:pt x="5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9"/>
                    <a:pt x="67" y="6"/>
                  </a:cubicBezTo>
                  <a:cubicBezTo>
                    <a:pt x="67" y="3"/>
                    <a:pt x="64" y="0"/>
                    <a:pt x="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7342D8DB-B56B-4FD8-939B-AD8C59B22C0B}"/>
                </a:ext>
              </a:extLst>
            </p:cNvPr>
            <p:cNvSpPr/>
            <p:nvPr/>
          </p:nvSpPr>
          <p:spPr bwMode="auto">
            <a:xfrm>
              <a:off x="10854015" y="2723348"/>
              <a:ext cx="276849" cy="34527"/>
            </a:xfrm>
            <a:custGeom>
              <a:avLst/>
              <a:gdLst>
                <a:gd name="T0" fmla="*/ 84 w 90"/>
                <a:gd name="T1" fmla="*/ 0 h 11"/>
                <a:gd name="T2" fmla="*/ 6 w 90"/>
                <a:gd name="T3" fmla="*/ 0 h 11"/>
                <a:gd name="T4" fmla="*/ 0 w 90"/>
                <a:gd name="T5" fmla="*/ 5 h 11"/>
                <a:gd name="T6" fmla="*/ 6 w 90"/>
                <a:gd name="T7" fmla="*/ 11 h 11"/>
                <a:gd name="T8" fmla="*/ 84 w 90"/>
                <a:gd name="T9" fmla="*/ 11 h 11"/>
                <a:gd name="T10" fmla="*/ 90 w 90"/>
                <a:gd name="T11" fmla="*/ 5 h 11"/>
                <a:gd name="T12" fmla="*/ 84 w 9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1">
                  <a:moveTo>
                    <a:pt x="8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1"/>
                    <a:pt x="6" y="11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7" y="11"/>
                    <a:pt x="90" y="8"/>
                    <a:pt x="90" y="5"/>
                  </a:cubicBezTo>
                  <a:cubicBezTo>
                    <a:pt x="90" y="2"/>
                    <a:pt x="87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2E91D40C-F9AB-4824-89A2-30AB33BFE37F}"/>
                </a:ext>
              </a:extLst>
            </p:cNvPr>
            <p:cNvSpPr/>
            <p:nvPr/>
          </p:nvSpPr>
          <p:spPr bwMode="auto">
            <a:xfrm>
              <a:off x="10854015" y="2793730"/>
              <a:ext cx="276849" cy="34527"/>
            </a:xfrm>
            <a:custGeom>
              <a:avLst/>
              <a:gdLst>
                <a:gd name="T0" fmla="*/ 84 w 90"/>
                <a:gd name="T1" fmla="*/ 0 h 11"/>
                <a:gd name="T2" fmla="*/ 6 w 90"/>
                <a:gd name="T3" fmla="*/ 0 h 11"/>
                <a:gd name="T4" fmla="*/ 0 w 90"/>
                <a:gd name="T5" fmla="*/ 6 h 11"/>
                <a:gd name="T6" fmla="*/ 6 w 90"/>
                <a:gd name="T7" fmla="*/ 11 h 11"/>
                <a:gd name="T8" fmla="*/ 84 w 90"/>
                <a:gd name="T9" fmla="*/ 11 h 11"/>
                <a:gd name="T10" fmla="*/ 90 w 90"/>
                <a:gd name="T11" fmla="*/ 6 h 11"/>
                <a:gd name="T12" fmla="*/ 84 w 9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1">
                  <a:moveTo>
                    <a:pt x="8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7" y="11"/>
                    <a:pt x="90" y="9"/>
                    <a:pt x="90" y="6"/>
                  </a:cubicBezTo>
                  <a:cubicBezTo>
                    <a:pt x="90" y="3"/>
                    <a:pt x="87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9EE7D3B4-0116-4835-9E6D-0AC6D16DC117}"/>
                </a:ext>
              </a:extLst>
            </p:cNvPr>
            <p:cNvSpPr/>
            <p:nvPr/>
          </p:nvSpPr>
          <p:spPr bwMode="auto">
            <a:xfrm>
              <a:off x="10854015" y="2862782"/>
              <a:ext cx="276848" cy="38512"/>
            </a:xfrm>
            <a:custGeom>
              <a:avLst/>
              <a:gdLst>
                <a:gd name="T0" fmla="*/ 84 w 90"/>
                <a:gd name="T1" fmla="*/ 0 h 12"/>
                <a:gd name="T2" fmla="*/ 6 w 90"/>
                <a:gd name="T3" fmla="*/ 0 h 12"/>
                <a:gd name="T4" fmla="*/ 0 w 90"/>
                <a:gd name="T5" fmla="*/ 6 h 12"/>
                <a:gd name="T6" fmla="*/ 6 w 90"/>
                <a:gd name="T7" fmla="*/ 12 h 12"/>
                <a:gd name="T8" fmla="*/ 84 w 90"/>
                <a:gd name="T9" fmla="*/ 12 h 12"/>
                <a:gd name="T10" fmla="*/ 90 w 90"/>
                <a:gd name="T11" fmla="*/ 6 h 12"/>
                <a:gd name="T12" fmla="*/ 84 w 90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2">
                  <a:moveTo>
                    <a:pt x="8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7" y="12"/>
                    <a:pt x="90" y="9"/>
                    <a:pt x="90" y="6"/>
                  </a:cubicBezTo>
                  <a:cubicBezTo>
                    <a:pt x="90" y="3"/>
                    <a:pt x="87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aphicFrame>
        <p:nvGraphicFramePr>
          <p:cNvPr id="48" name="图表 47">
            <a:extLst>
              <a:ext uri="{FF2B5EF4-FFF2-40B4-BE49-F238E27FC236}">
                <a16:creationId xmlns:a16="http://schemas.microsoft.com/office/drawing/2014/main" id="{48B39630-B97C-47AF-94E7-EED3AFE712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340573"/>
              </p:ext>
            </p:extLst>
          </p:nvPr>
        </p:nvGraphicFramePr>
        <p:xfrm>
          <a:off x="1805396" y="3473916"/>
          <a:ext cx="4038600" cy="2657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920050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6A3DB66D-90C1-4476-95F5-51CDA3709776}"/>
              </a:ext>
            </a:extLst>
          </p:cNvPr>
          <p:cNvGrpSpPr/>
          <p:nvPr/>
        </p:nvGrpSpPr>
        <p:grpSpPr>
          <a:xfrm>
            <a:off x="843830" y="662414"/>
            <a:ext cx="4203131" cy="442232"/>
            <a:chOff x="716110" y="187653"/>
            <a:chExt cx="4203131" cy="442232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9C107F8-BD2E-4832-9DAC-29A3F4912D34}"/>
                </a:ext>
              </a:extLst>
            </p:cNvPr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CN" sz="2400" b="1" dirty="0">
                  <a:latin typeface="微软雅黑"/>
                  <a:ea typeface="微软雅黑"/>
                  <a:cs typeface="+mn-ea"/>
                  <a:sym typeface="+mn-lt"/>
                </a:rPr>
                <a:t>2018</a:t>
              </a:r>
              <a:r>
                <a:rPr lang="zh-CN" altLang="en-US" sz="2400" b="1" dirty="0">
                  <a:latin typeface="微软雅黑"/>
                  <a:ea typeface="微软雅黑"/>
                  <a:cs typeface="+mn-ea"/>
                  <a:sym typeface="+mn-lt"/>
                </a:rPr>
                <a:t>年引文报告</a:t>
              </a: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BB7673C7-033D-437B-8345-A96ADF76FF3E}"/>
                </a:ext>
              </a:extLst>
            </p:cNvPr>
            <p:cNvCxnSpPr/>
            <p:nvPr/>
          </p:nvCxnSpPr>
          <p:spPr>
            <a:xfrm>
              <a:off x="811962" y="629885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D59119E4-4670-48C8-862F-3DCD4BE4665C}"/>
              </a:ext>
            </a:extLst>
          </p:cNvPr>
          <p:cNvSpPr/>
          <p:nvPr/>
        </p:nvSpPr>
        <p:spPr>
          <a:xfrm>
            <a:off x="843830" y="1554600"/>
            <a:ext cx="4629870" cy="346243"/>
          </a:xfrm>
          <a:prstGeom prst="rect">
            <a:avLst/>
          </a:prstGeom>
        </p:spPr>
        <p:txBody>
          <a:bodyPr wrap="square" lIns="68573" tIns="34287" rIns="68573" bIns="34287">
            <a:spAutoFit/>
          </a:bodyPr>
          <a:lstStyle/>
          <a:p>
            <a:pPr defTabSz="685800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108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篇施引文献中“国家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\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地区”分布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EB57AA17-4095-4CCF-BCF4-2D02E78B5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3831" y="2100172"/>
            <a:ext cx="8118665" cy="3915754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63A57E83-5BFF-4C50-8FD2-692ADAC7FC11}"/>
              </a:ext>
            </a:extLst>
          </p:cNvPr>
          <p:cNvSpPr txBox="1"/>
          <p:nvPr/>
        </p:nvSpPr>
        <p:spPr>
          <a:xfrm>
            <a:off x="9180910" y="2027843"/>
            <a:ext cx="2520000" cy="2655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来自的</a:t>
            </a: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中国（大陆）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的文献引用最多，占比约为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42%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；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其次是</a:t>
            </a: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美国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引用文献为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23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篇，占比约为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21%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；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接着是</a:t>
            </a: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伊朗、意大利、澳大利亚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等国家。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共有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31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个国家或地区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2870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2551392-3B5F-4E46-94C0-2942439D8150}"/>
              </a:ext>
            </a:extLst>
          </p:cNvPr>
          <p:cNvSpPr txBox="1"/>
          <p:nvPr/>
        </p:nvSpPr>
        <p:spPr>
          <a:xfrm>
            <a:off x="9180909" y="2027843"/>
            <a:ext cx="2591991" cy="3689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约为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65%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的文献研究方向为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ENGINEERING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（工程），记录数为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70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；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其次是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MATERIALS SCIENCE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（材料科学），占比约为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35%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，记录数为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38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；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再次是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CONSTRUCTION BUILDING TECHNOLOGY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（建筑施工技术），记录数为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33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。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共有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22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个不同的研究方向。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7164B26-B635-4328-8E96-71BBA77CCE80}"/>
              </a:ext>
            </a:extLst>
          </p:cNvPr>
          <p:cNvSpPr/>
          <p:nvPr/>
        </p:nvSpPr>
        <p:spPr>
          <a:xfrm>
            <a:off x="843830" y="1554600"/>
            <a:ext cx="4629870" cy="346243"/>
          </a:xfrm>
          <a:prstGeom prst="rect">
            <a:avLst/>
          </a:prstGeom>
        </p:spPr>
        <p:txBody>
          <a:bodyPr wrap="square" lIns="68573" tIns="34287" rIns="68573" bIns="34287">
            <a:spAutoFit/>
          </a:bodyPr>
          <a:lstStyle/>
          <a:p>
            <a:pPr defTabSz="685800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108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篇施引文献中“研究方向”分布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40774A0-94B8-407C-9074-B86DD13B8248}"/>
              </a:ext>
            </a:extLst>
          </p:cNvPr>
          <p:cNvGrpSpPr/>
          <p:nvPr/>
        </p:nvGrpSpPr>
        <p:grpSpPr>
          <a:xfrm>
            <a:off x="843830" y="662414"/>
            <a:ext cx="4203131" cy="442232"/>
            <a:chOff x="716110" y="187653"/>
            <a:chExt cx="4203131" cy="442232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0C9BE39-AD95-4710-B86E-F277EE0D6E86}"/>
                </a:ext>
              </a:extLst>
            </p:cNvPr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CN" sz="2400" b="1" dirty="0">
                  <a:latin typeface="微软雅黑"/>
                  <a:ea typeface="微软雅黑"/>
                  <a:cs typeface="+mn-ea"/>
                  <a:sym typeface="+mn-lt"/>
                </a:rPr>
                <a:t>2018</a:t>
              </a:r>
              <a:r>
                <a:rPr lang="zh-CN" altLang="en-US" sz="2400" b="1" dirty="0">
                  <a:latin typeface="微软雅黑"/>
                  <a:ea typeface="微软雅黑"/>
                  <a:cs typeface="+mn-ea"/>
                  <a:sym typeface="+mn-lt"/>
                </a:rPr>
                <a:t>年引文报告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7505B12-E197-4F14-93B0-B504B6816C01}"/>
                </a:ext>
              </a:extLst>
            </p:cNvPr>
            <p:cNvCxnSpPr/>
            <p:nvPr/>
          </p:nvCxnSpPr>
          <p:spPr>
            <a:xfrm>
              <a:off x="811962" y="629885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AF97424-852D-48D9-84C9-32A903EC4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552" y="93423"/>
            <a:ext cx="3601971" cy="2922354"/>
          </a:xfrm>
          <a:prstGeom prst="rect">
            <a:avLst/>
          </a:prstGeom>
        </p:spPr>
      </p:pic>
      <p:graphicFrame>
        <p:nvGraphicFramePr>
          <p:cNvPr id="18" name="图表 17">
            <a:extLst>
              <a:ext uri="{FF2B5EF4-FFF2-40B4-BE49-F238E27FC236}">
                <a16:creationId xmlns:a16="http://schemas.microsoft.com/office/drawing/2014/main" id="{F765717C-7A67-45BA-AB1B-AC81D7B399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1447874"/>
              </p:ext>
            </p:extLst>
          </p:nvPr>
        </p:nvGraphicFramePr>
        <p:xfrm>
          <a:off x="939681" y="2027843"/>
          <a:ext cx="8231841" cy="4643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80453081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B52C799-3CB3-4D41-9CA6-EA18641A1512}"/>
              </a:ext>
            </a:extLst>
          </p:cNvPr>
          <p:cNvSpPr txBox="1"/>
          <p:nvPr/>
        </p:nvSpPr>
        <p:spPr>
          <a:xfrm>
            <a:off x="9180910" y="5714172"/>
            <a:ext cx="2167259" cy="278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注：柱状图只列取了前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20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个机构。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551392-3B5F-4E46-94C0-2942439D8150}"/>
              </a:ext>
            </a:extLst>
          </p:cNvPr>
          <p:cNvSpPr txBox="1"/>
          <p:nvPr/>
        </p:nvSpPr>
        <p:spPr>
          <a:xfrm>
            <a:off x="9180910" y="2027843"/>
            <a:ext cx="2520000" cy="3431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来自于</a:t>
            </a: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同济大学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（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TONGJI UNIV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）的文献最多，有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13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篇，占比约为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12%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；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其次并列是</a:t>
            </a: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中国科学院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（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CHINESE ACAD SCI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）和</a:t>
            </a: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新加坡国立大学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（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NATL UNIV SINGAPORE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）占比约为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4%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，记录数为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4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；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其余机构记录数均小于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4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篇。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共有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165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种不同机构。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7164B26-B635-4328-8E96-71BBA77CCE80}"/>
              </a:ext>
            </a:extLst>
          </p:cNvPr>
          <p:cNvSpPr/>
          <p:nvPr/>
        </p:nvSpPr>
        <p:spPr>
          <a:xfrm>
            <a:off x="843830" y="1554600"/>
            <a:ext cx="4629870" cy="346243"/>
          </a:xfrm>
          <a:prstGeom prst="rect">
            <a:avLst/>
          </a:prstGeom>
        </p:spPr>
        <p:txBody>
          <a:bodyPr wrap="square" lIns="68573" tIns="34287" rIns="68573" bIns="34287">
            <a:spAutoFit/>
          </a:bodyPr>
          <a:lstStyle/>
          <a:p>
            <a:pPr defTabSz="685800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108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篇施引文献中“机构”分布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40774A0-94B8-407C-9074-B86DD13B8248}"/>
              </a:ext>
            </a:extLst>
          </p:cNvPr>
          <p:cNvGrpSpPr/>
          <p:nvPr/>
        </p:nvGrpSpPr>
        <p:grpSpPr>
          <a:xfrm>
            <a:off x="843830" y="662414"/>
            <a:ext cx="4203131" cy="442232"/>
            <a:chOff x="716110" y="187653"/>
            <a:chExt cx="4203131" cy="442232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0C9BE39-AD95-4710-B86E-F277EE0D6E86}"/>
                </a:ext>
              </a:extLst>
            </p:cNvPr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CN" sz="2400" b="1" dirty="0">
                  <a:latin typeface="微软雅黑"/>
                  <a:ea typeface="微软雅黑"/>
                  <a:cs typeface="+mn-ea"/>
                  <a:sym typeface="+mn-lt"/>
                </a:rPr>
                <a:t>2018</a:t>
              </a:r>
              <a:r>
                <a:rPr lang="zh-CN" altLang="en-US" sz="2400" b="1" dirty="0">
                  <a:latin typeface="微软雅黑"/>
                  <a:ea typeface="微软雅黑"/>
                  <a:cs typeface="+mn-ea"/>
                  <a:sym typeface="+mn-lt"/>
                </a:rPr>
                <a:t>年引文报告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7505B12-E197-4F14-93B0-B504B6816C01}"/>
                </a:ext>
              </a:extLst>
            </p:cNvPr>
            <p:cNvCxnSpPr/>
            <p:nvPr/>
          </p:nvCxnSpPr>
          <p:spPr>
            <a:xfrm>
              <a:off x="811962" y="629885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47462BE-E8D6-4EC9-B7B4-65C16557B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116" y="2076492"/>
            <a:ext cx="8158882" cy="411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57200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1316</Words>
  <Application>Microsoft Office PowerPoint</Application>
  <PresentationFormat>宽屏</PresentationFormat>
  <Paragraphs>200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Zhi Peter</cp:lastModifiedBy>
  <cp:revision>220</cp:revision>
  <dcterms:created xsi:type="dcterms:W3CDTF">2018-09-17T11:33:34Z</dcterms:created>
  <dcterms:modified xsi:type="dcterms:W3CDTF">2020-01-07T04:44:09Z</dcterms:modified>
</cp:coreProperties>
</file>