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Average"/>
      <p:regular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regular.fntdata"/><Relationship Id="rId30" Type="http://schemas.openxmlformats.org/officeDocument/2006/relationships/font" Target="fonts/Averag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63629ac6a_0_1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63629ac6a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63629ac6a_0_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63629ac6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63629ac6a_0_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63629ac6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63629ac6a_2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63629ac6a_2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63629ac6a_4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63629ac6a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63629ac6a_4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63629ac6a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63629ac6a_2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63629ac6a_2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63629ac6a_2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63629ac6a_2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63629ac6a_4_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63629ac6a_4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63629ac6a_4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63629ac6a_4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63629ac6a_4_1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63629ac6a_4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63629ac6a_2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63629ac6a_2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63629ac6a_0_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63629ac6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63629ac6a_4_1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63629ac6a_4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63629ac6a_4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63629ac6a_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63629ac6a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63629ac6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63629ac6a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63629ac6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63629ac6a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63629ac6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63629ac6a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63629ac6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Black Friday Project</a:t>
            </a:r>
            <a:endParaRPr sz="6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Shengzhe Xu, Zhiqi Chen, Qimo Li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4294967295" type="body"/>
          </p:nvPr>
        </p:nvSpPr>
        <p:spPr>
          <a:xfrm>
            <a:off x="5039750" y="1203325"/>
            <a:ext cx="384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Findings</a:t>
            </a:r>
            <a:endParaRPr b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</a:t>
            </a:r>
            <a:r>
              <a:rPr lang="en" sz="1600"/>
              <a:t>ccupations do affect the purchase amounts.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Occupations 5, 16, 19 and 20 spend the most, while occupations 9, 10 and 13 spend the least.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We need to focus more on </a:t>
            </a:r>
            <a:r>
              <a:rPr lang="en" sz="1600"/>
              <a:t>Occupations 5, 16, 19 and 20</a:t>
            </a:r>
            <a:r>
              <a:rPr lang="en" sz="1600"/>
              <a:t>.</a:t>
            </a:r>
            <a:endParaRPr sz="1600"/>
          </a:p>
        </p:txBody>
      </p:sp>
      <p:sp>
        <p:nvSpPr>
          <p:cNvPr id="118" name="Google Shape;118;p22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Which Occupation Buys the Most?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3325"/>
            <a:ext cx="4572000" cy="3273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Product Categories Are the Most Popular?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7925"/>
            <a:ext cx="5669282" cy="364723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>
            <p:ph idx="4294967295" type="body"/>
          </p:nvPr>
        </p:nvSpPr>
        <p:spPr>
          <a:xfrm>
            <a:off x="6191100" y="1203338"/>
            <a:ext cx="264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Findings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should focus on </a:t>
            </a:r>
            <a:r>
              <a:rPr b="1" lang="en"/>
              <a:t>category 1 and 5</a:t>
            </a:r>
            <a:r>
              <a:rPr lang="en"/>
              <a:t>, as these categories have the highest total purchase amounts.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Valuable Customers for Each Product Category 1</a:t>
            </a:r>
            <a:endParaRPr/>
          </a:p>
        </p:txBody>
      </p:sp>
      <p:sp>
        <p:nvSpPr>
          <p:cNvPr id="132" name="Google Shape;132;p24"/>
          <p:cNvSpPr txBox="1"/>
          <p:nvPr>
            <p:ph idx="4294967295" type="body"/>
          </p:nvPr>
        </p:nvSpPr>
        <p:spPr>
          <a:xfrm>
            <a:off x="8226525" y="33830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22</a:t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80225"/>
            <a:ext cx="4434840" cy="356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4303" y="1843088"/>
            <a:ext cx="3133725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u="sng"/>
              <a:t>Segmentation and Model Selection</a:t>
            </a:r>
            <a:endParaRPr sz="4800" u="sng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Segmentation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3350"/>
            <a:ext cx="5029199" cy="310804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>
            <p:ph idx="4294967295" type="body"/>
          </p:nvPr>
        </p:nvSpPr>
        <p:spPr>
          <a:xfrm>
            <a:off x="5578025" y="1049175"/>
            <a:ext cx="333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Characteristics</a:t>
            </a:r>
            <a:endParaRPr b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Group 5 has the highest average purchase amount.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81% of the people in group 5 are males, and 57% of them are 26-35 years old.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30% are from city A and 70% are from city B.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 average, they bought 323 items and spent 2.2 million dollars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 Selection</a:t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350" y="1260250"/>
            <a:ext cx="747730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286075" y="1523725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Best Predictive Model</a:t>
            </a:r>
            <a:endParaRPr/>
          </a:p>
        </p:txBody>
      </p:sp>
      <p:sp>
        <p:nvSpPr>
          <p:cNvPr id="158" name="Google Shape;158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The one that has everything in.</a:t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u="sng"/>
              <a:t>Predictive Analyses</a:t>
            </a:r>
            <a:endParaRPr sz="4800" u="sng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Analyses</a:t>
            </a:r>
            <a:endParaRPr/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14675"/>
            <a:ext cx="8839198" cy="2503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Analyses</a:t>
            </a:r>
            <a:endParaRPr/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15475"/>
            <a:ext cx="8839200" cy="138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35676"/>
            <a:ext cx="8839201" cy="1061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7600"/>
            <a:ext cx="8839202" cy="4788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Analyses</a:t>
            </a:r>
            <a:endParaRPr/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8038"/>
            <a:ext cx="8839198" cy="2207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u="sng"/>
              <a:t>Summary and Conclusion</a:t>
            </a:r>
            <a:endParaRPr sz="4800" u="sng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grpSp>
        <p:nvGrpSpPr>
          <p:cNvPr id="193" name="Google Shape;193;p3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94" name="Google Shape;194;p3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3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Primary Analysis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7" name="Google Shape;197;p3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Cleaning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Visualizations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Statistical Analyses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Regression Analyses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98" name="Google Shape;198;p3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99" name="Google Shape;199;p3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" name="Google Shape;201;p3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Model Selection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2" name="Google Shape;202;p3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Segmentation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Predictive Analyses</a:t>
            </a:r>
            <a:endParaRPr sz="1600"/>
          </a:p>
        </p:txBody>
      </p:sp>
      <p:grpSp>
        <p:nvGrpSpPr>
          <p:cNvPr id="203" name="Google Shape;203;p3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204" name="Google Shape;204;p3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" name="Google Shape;206;p3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Recommendations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7" name="Google Shape;207;p34"/>
          <p:cNvSpPr txBox="1"/>
          <p:nvPr>
            <p:ph idx="4294967295" type="body"/>
          </p:nvPr>
        </p:nvSpPr>
        <p:spPr>
          <a:xfrm>
            <a:off x="63537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Age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Gender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City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Occupation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Product Category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Predications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grpSp>
        <p:nvGrpSpPr>
          <p:cNvPr id="213" name="Google Shape;213;p35"/>
          <p:cNvGrpSpPr/>
          <p:nvPr/>
        </p:nvGrpSpPr>
        <p:grpSpPr>
          <a:xfrm>
            <a:off x="424838" y="1256127"/>
            <a:ext cx="8294371" cy="538667"/>
            <a:chOff x="424813" y="1177875"/>
            <a:chExt cx="8294371" cy="849900"/>
          </a:xfrm>
        </p:grpSpPr>
        <p:sp>
          <p:nvSpPr>
            <p:cNvPr id="214" name="Google Shape;214;p35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5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" name="Google Shape;216;p35"/>
          <p:cNvSpPr txBox="1"/>
          <p:nvPr>
            <p:ph idx="4294967295" type="body"/>
          </p:nvPr>
        </p:nvSpPr>
        <p:spPr>
          <a:xfrm>
            <a:off x="583925" y="1125863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Age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7" name="Google Shape;217;p35"/>
          <p:cNvSpPr txBox="1"/>
          <p:nvPr>
            <p:ph idx="4294967295" type="body"/>
          </p:nvPr>
        </p:nvSpPr>
        <p:spPr>
          <a:xfrm>
            <a:off x="3480453" y="1125871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26 - 35 years old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18" name="Google Shape;218;p35"/>
          <p:cNvGrpSpPr/>
          <p:nvPr/>
        </p:nvGrpSpPr>
        <p:grpSpPr>
          <a:xfrm>
            <a:off x="424851" y="2128596"/>
            <a:ext cx="8294360" cy="542746"/>
            <a:chOff x="424813" y="2075689"/>
            <a:chExt cx="8294360" cy="849900"/>
          </a:xfrm>
        </p:grpSpPr>
        <p:sp>
          <p:nvSpPr>
            <p:cNvPr id="219" name="Google Shape;219;p35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5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" name="Google Shape;221;p35"/>
          <p:cNvSpPr txBox="1"/>
          <p:nvPr>
            <p:ph idx="4294967295" type="body"/>
          </p:nvPr>
        </p:nvSpPr>
        <p:spPr>
          <a:xfrm>
            <a:off x="539675" y="199817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Gender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2" name="Google Shape;222;p35"/>
          <p:cNvSpPr txBox="1"/>
          <p:nvPr>
            <p:ph idx="4294967295" type="body"/>
          </p:nvPr>
        </p:nvSpPr>
        <p:spPr>
          <a:xfrm>
            <a:off x="3480453" y="1999952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Male 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23" name="Google Shape;223;p35"/>
          <p:cNvGrpSpPr/>
          <p:nvPr/>
        </p:nvGrpSpPr>
        <p:grpSpPr>
          <a:xfrm>
            <a:off x="424838" y="3000811"/>
            <a:ext cx="8294360" cy="675697"/>
            <a:chOff x="424813" y="2974405"/>
            <a:chExt cx="8294360" cy="849933"/>
          </a:xfrm>
        </p:grpSpPr>
        <p:sp>
          <p:nvSpPr>
            <p:cNvPr id="224" name="Google Shape;224;p35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5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" name="Google Shape;226;p35"/>
          <p:cNvSpPr txBox="1"/>
          <p:nvPr>
            <p:ph idx="4294967295" type="body"/>
          </p:nvPr>
        </p:nvSpPr>
        <p:spPr>
          <a:xfrm>
            <a:off x="539675" y="2936138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City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7" name="Google Shape;227;p35"/>
          <p:cNvSpPr txBox="1"/>
          <p:nvPr>
            <p:ph idx="4294967295" type="body"/>
          </p:nvPr>
        </p:nvSpPr>
        <p:spPr>
          <a:xfrm>
            <a:off x="3480453" y="2938117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City A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City B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28" name="Google Shape;228;p35"/>
          <p:cNvGrpSpPr/>
          <p:nvPr/>
        </p:nvGrpSpPr>
        <p:grpSpPr>
          <a:xfrm>
            <a:off x="424838" y="3874044"/>
            <a:ext cx="8294360" cy="705274"/>
            <a:chOff x="424813" y="3871259"/>
            <a:chExt cx="8294360" cy="849933"/>
          </a:xfrm>
        </p:grpSpPr>
        <p:sp>
          <p:nvSpPr>
            <p:cNvPr id="229" name="Google Shape;229;p35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5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" name="Google Shape;231;p35"/>
          <p:cNvSpPr txBox="1"/>
          <p:nvPr>
            <p:ph idx="4294967295" type="body"/>
          </p:nvPr>
        </p:nvSpPr>
        <p:spPr>
          <a:xfrm>
            <a:off x="539675" y="394047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Product Category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2" name="Google Shape;232;p35"/>
          <p:cNvSpPr txBox="1"/>
          <p:nvPr>
            <p:ph idx="4294967295" type="body"/>
          </p:nvPr>
        </p:nvSpPr>
        <p:spPr>
          <a:xfrm>
            <a:off x="3480453" y="3827099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Category 1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Category 5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0" y="1455150"/>
            <a:ext cx="9144000" cy="2233200"/>
          </a:xfrm>
          <a:prstGeom prst="rect">
            <a:avLst/>
          </a:prstGeom>
          <a:solidFill>
            <a:srgbClr val="B7B7B7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Thank You for Your Attention!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4294967295" type="body"/>
          </p:nvPr>
        </p:nvSpPr>
        <p:spPr>
          <a:xfrm>
            <a:off x="311700" y="1268500"/>
            <a:ext cx="8520600" cy="28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We want to help brands and stores: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arenR"/>
            </a:pPr>
            <a:r>
              <a:rPr lang="en" sz="2400">
                <a:solidFill>
                  <a:schemeClr val="lt1"/>
                </a:solidFill>
              </a:rPr>
              <a:t>better understand customers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arenR"/>
            </a:pPr>
            <a:r>
              <a:rPr lang="en" sz="2400">
                <a:solidFill>
                  <a:schemeClr val="lt1"/>
                </a:solidFill>
              </a:rPr>
              <a:t>find out the most popular product categories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arenR"/>
            </a:pPr>
            <a:r>
              <a:rPr lang="en" sz="2400">
                <a:solidFill>
                  <a:schemeClr val="lt1"/>
                </a:solidFill>
              </a:rPr>
              <a:t>identify and focus on the most valuable market segments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arenR"/>
            </a:pPr>
            <a:r>
              <a:rPr lang="en" sz="2400">
                <a:solidFill>
                  <a:schemeClr val="lt1"/>
                </a:solidFill>
              </a:rPr>
              <a:t>ultimately achieve higher sales, lower costs, and greater profit</a:t>
            </a:r>
            <a:endParaRPr sz="2400"/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4800000" cy="38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Which demographic information </a:t>
            </a:r>
            <a:r>
              <a:rPr lang="en" sz="2000"/>
              <a:t>affects purchase amount</a:t>
            </a:r>
            <a:r>
              <a:rPr lang="en" sz="2000"/>
              <a:t>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Which customers should we focus on?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Which product categories are the most popular?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segments did we create and which one should we focus on?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predictions were we able to make?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6450" y="1426700"/>
            <a:ext cx="3474720" cy="2536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u="sng"/>
              <a:t>Understanding the Market</a:t>
            </a:r>
            <a:endParaRPr sz="4800" u="sn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0300" y="1237625"/>
            <a:ext cx="4571998" cy="324612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Age Group Buys the Most?</a:t>
            </a:r>
            <a:endParaRPr/>
          </a:p>
        </p:txBody>
      </p:sp>
      <p:sp>
        <p:nvSpPr>
          <p:cNvPr id="90" name="Google Shape;90;p18"/>
          <p:cNvSpPr txBox="1"/>
          <p:nvPr>
            <p:ph idx="4294967295" type="body"/>
          </p:nvPr>
        </p:nvSpPr>
        <p:spPr>
          <a:xfrm>
            <a:off x="311700" y="1152475"/>
            <a:ext cx="378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dk1"/>
                </a:solidFill>
              </a:rPr>
              <a:t>Findings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Young adults and middle-aged people</a:t>
            </a:r>
            <a:r>
              <a:rPr lang="en" sz="1600"/>
              <a:t> have the strongest purchasing power.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Customers </a:t>
            </a:r>
            <a:r>
              <a:rPr b="1" lang="en" sz="1600"/>
              <a:t>from 26 to 35 years old</a:t>
            </a:r>
            <a:r>
              <a:rPr lang="en" sz="1600"/>
              <a:t> purchase the most, buying above 750 thousand dollars on average.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/>
              <a:t>We should focus on customers who are 26 to 35 years old.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0290" y="1219325"/>
            <a:ext cx="4571999" cy="3282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0300" y="1452800"/>
            <a:ext cx="4572001" cy="328041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Gender Influence Purchase Amounts?</a:t>
            </a:r>
            <a:endParaRPr/>
          </a:p>
        </p:txBody>
      </p:sp>
      <p:sp>
        <p:nvSpPr>
          <p:cNvPr id="98" name="Google Shape;98;p19"/>
          <p:cNvSpPr txBox="1"/>
          <p:nvPr>
            <p:ph idx="4294967295" type="body"/>
          </p:nvPr>
        </p:nvSpPr>
        <p:spPr>
          <a:xfrm>
            <a:off x="311700" y="1152475"/>
            <a:ext cx="378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Findings</a:t>
            </a:r>
            <a:endParaRPr b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 average, </a:t>
            </a:r>
            <a:r>
              <a:rPr b="1" lang="en" sz="1600"/>
              <a:t>men purchase more</a:t>
            </a:r>
            <a:r>
              <a:rPr lang="en" sz="1600"/>
              <a:t> than women.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</a:t>
            </a:r>
            <a:r>
              <a:rPr lang="en" sz="1600"/>
              <a:t>n the three cities, the purchase percentages of men are all above 50%.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We should focus on males, as they has higher purchasing power than females..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idx="4294967295" type="body"/>
          </p:nvPr>
        </p:nvSpPr>
        <p:spPr>
          <a:xfrm>
            <a:off x="4989225" y="1203325"/>
            <a:ext cx="392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Findings</a:t>
            </a:r>
            <a:endParaRPr b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Marital status is </a:t>
            </a:r>
            <a:r>
              <a:rPr b="1" lang="en" sz="1600"/>
              <a:t>not</a:t>
            </a:r>
            <a:r>
              <a:rPr lang="en" sz="1600"/>
              <a:t> a key determinant of the average purchase amounts.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According to statistical analyses, there is no significant difference in the purchase amounts between married people and unmarried people.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We don’t need to consider marital status when </a:t>
            </a:r>
            <a:r>
              <a:rPr lang="en" sz="1600"/>
              <a:t>developing market strategy.</a:t>
            </a:r>
            <a:endParaRPr sz="1600"/>
          </a:p>
        </p:txBody>
      </p:sp>
      <p:sp>
        <p:nvSpPr>
          <p:cNvPr id="104" name="Google Shape;104;p20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Marital Status Affects Purchase?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3325"/>
            <a:ext cx="4571999" cy="331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Staying Time Affects Purchase?</a:t>
            </a:r>
            <a:endParaRPr/>
          </a:p>
        </p:txBody>
      </p:sp>
      <p:sp>
        <p:nvSpPr>
          <p:cNvPr id="111" name="Google Shape;111;p21"/>
          <p:cNvSpPr txBox="1"/>
          <p:nvPr>
            <p:ph idx="4294967295" type="body"/>
          </p:nvPr>
        </p:nvSpPr>
        <p:spPr>
          <a:xfrm>
            <a:off x="311700" y="1152475"/>
            <a:ext cx="377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Findings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 clear pattern of the effect of staying time on purchase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</a:t>
            </a:r>
            <a:r>
              <a:rPr lang="en" sz="1600"/>
              <a:t>eople in </a:t>
            </a:r>
            <a:r>
              <a:rPr b="1" lang="en" sz="1600"/>
              <a:t>city A and city B</a:t>
            </a:r>
            <a:r>
              <a:rPr lang="en" sz="1600"/>
              <a:t> have stronger purchasing power than those in city C.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We should pay more attention to customers who live in city A and B.</a:t>
            </a:r>
            <a:endParaRPr sz="1600"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0300" y="1197725"/>
            <a:ext cx="4571999" cy="3325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