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8" r:id="rId3"/>
    <p:sldId id="259" r:id="rId4"/>
    <p:sldId id="257" r:id="rId5"/>
    <p:sldId id="260" r:id="rId6"/>
    <p:sldId id="268" r:id="rId7"/>
    <p:sldId id="270" r:id="rId8"/>
    <p:sldId id="261" r:id="rId9"/>
    <p:sldId id="262" r:id="rId10"/>
    <p:sldId id="263" r:id="rId11"/>
    <p:sldId id="264" r:id="rId12"/>
    <p:sldId id="265" r:id="rId13"/>
    <p:sldId id="266" r:id="rId14"/>
    <p:sldId id="267" r:id="rId15"/>
    <p:sldId id="269" r:id="rId16"/>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EC"/>
    <a:srgbClr val="9A44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71"/>
    <p:restoredTop sz="94692"/>
  </p:normalViewPr>
  <p:slideViewPr>
    <p:cSldViewPr snapToGrid="0">
      <p:cViewPr varScale="1">
        <p:scale>
          <a:sx n="137" d="100"/>
          <a:sy n="137" d="100"/>
        </p:scale>
        <p:origin x="112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96F49B-CD28-48B8-BF2D-D8A564C76C40}"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77B1C233-DB9E-479F-BA57-8DA73E8CF089}">
      <dgm:prSet/>
      <dgm:spPr/>
      <dgm:t>
        <a:bodyPr/>
        <a:lstStyle/>
        <a:p>
          <a:r>
            <a:rPr lang="en-GB" b="0" i="0" dirty="0"/>
            <a:t>What is my presentation about?</a:t>
          </a:r>
          <a:endParaRPr lang="en-US" dirty="0"/>
        </a:p>
      </dgm:t>
    </dgm:pt>
    <dgm:pt modelId="{2675C50F-D4F1-400A-9EC7-8F6707530D54}" type="parTrans" cxnId="{22B2EBD2-3586-4B05-B1ED-19C4A9B3BA6F}">
      <dgm:prSet/>
      <dgm:spPr/>
      <dgm:t>
        <a:bodyPr/>
        <a:lstStyle/>
        <a:p>
          <a:endParaRPr lang="en-US"/>
        </a:p>
      </dgm:t>
    </dgm:pt>
    <dgm:pt modelId="{1F663371-3085-4BC6-8D23-5A21F2AB28B4}" type="sibTrans" cxnId="{22B2EBD2-3586-4B05-B1ED-19C4A9B3BA6F}">
      <dgm:prSet/>
      <dgm:spPr/>
      <dgm:t>
        <a:bodyPr/>
        <a:lstStyle/>
        <a:p>
          <a:endParaRPr lang="en-US"/>
        </a:p>
      </dgm:t>
    </dgm:pt>
    <dgm:pt modelId="{F21868AC-5BEE-492B-9DA0-E376EABA91FF}">
      <dgm:prSet/>
      <dgm:spPr/>
      <dgm:t>
        <a:bodyPr/>
        <a:lstStyle/>
        <a:p>
          <a:r>
            <a:rPr lang="en-FI" dirty="0"/>
            <a:t>Why is this important or useful to audience?</a:t>
          </a:r>
          <a:endParaRPr lang="en-US" dirty="0"/>
        </a:p>
      </dgm:t>
    </dgm:pt>
    <dgm:pt modelId="{A89C90D7-0CFA-4F98-A96B-214399247FB1}" type="parTrans" cxnId="{7C728EE9-2D94-4E8D-B556-48D06DAADFB7}">
      <dgm:prSet/>
      <dgm:spPr/>
      <dgm:t>
        <a:bodyPr/>
        <a:lstStyle/>
        <a:p>
          <a:endParaRPr lang="en-US"/>
        </a:p>
      </dgm:t>
    </dgm:pt>
    <dgm:pt modelId="{BABA312D-7313-4689-861F-1ECC2DE5B659}" type="sibTrans" cxnId="{7C728EE9-2D94-4E8D-B556-48D06DAADFB7}">
      <dgm:prSet/>
      <dgm:spPr/>
      <dgm:t>
        <a:bodyPr/>
        <a:lstStyle/>
        <a:p>
          <a:endParaRPr lang="en-US"/>
        </a:p>
      </dgm:t>
    </dgm:pt>
    <dgm:pt modelId="{885070D4-ACD5-4ACC-8219-F2B741FF3CC4}">
      <dgm:prSet/>
      <dgm:spPr/>
      <dgm:t>
        <a:bodyPr/>
        <a:lstStyle/>
        <a:p>
          <a:r>
            <a:rPr lang="en-FI" dirty="0"/>
            <a:t>Who am I ?</a:t>
          </a:r>
          <a:endParaRPr lang="en-US" dirty="0"/>
        </a:p>
      </dgm:t>
    </dgm:pt>
    <dgm:pt modelId="{813E2264-7730-422D-B74B-EAAF042D0C72}" type="parTrans" cxnId="{76CEBB31-E623-412A-9D98-FCF935E5CED8}">
      <dgm:prSet/>
      <dgm:spPr/>
      <dgm:t>
        <a:bodyPr/>
        <a:lstStyle/>
        <a:p>
          <a:endParaRPr lang="en-US"/>
        </a:p>
      </dgm:t>
    </dgm:pt>
    <dgm:pt modelId="{38559EFD-38C7-47FA-BAE0-6C3EAC072941}" type="sibTrans" cxnId="{76CEBB31-E623-412A-9D98-FCF935E5CED8}">
      <dgm:prSet/>
      <dgm:spPr/>
      <dgm:t>
        <a:bodyPr/>
        <a:lstStyle/>
        <a:p>
          <a:endParaRPr lang="en-US"/>
        </a:p>
      </dgm:t>
    </dgm:pt>
    <dgm:pt modelId="{DD991CCF-037A-49E7-915D-708BCADDEC2F}">
      <dgm:prSet/>
      <dgm:spPr/>
      <dgm:t>
        <a:bodyPr/>
        <a:lstStyle/>
        <a:p>
          <a:r>
            <a:rPr lang="en-FI" dirty="0"/>
            <a:t>DEMO?</a:t>
          </a:r>
          <a:endParaRPr lang="en-US" dirty="0"/>
        </a:p>
      </dgm:t>
    </dgm:pt>
    <dgm:pt modelId="{CE16F8A1-CD27-4AB1-A42F-C360590874A8}" type="parTrans" cxnId="{23099E26-B59B-4275-9A30-8F40C16D8D17}">
      <dgm:prSet/>
      <dgm:spPr/>
      <dgm:t>
        <a:bodyPr/>
        <a:lstStyle/>
        <a:p>
          <a:endParaRPr lang="en-US"/>
        </a:p>
      </dgm:t>
    </dgm:pt>
    <dgm:pt modelId="{CD1137C0-DBA0-4C93-A2FF-257E8F16F6F8}" type="sibTrans" cxnId="{23099E26-B59B-4275-9A30-8F40C16D8D17}">
      <dgm:prSet/>
      <dgm:spPr/>
      <dgm:t>
        <a:bodyPr/>
        <a:lstStyle/>
        <a:p>
          <a:endParaRPr lang="en-US"/>
        </a:p>
      </dgm:t>
    </dgm:pt>
    <dgm:pt modelId="{1FCEF796-D6E0-3C43-BF58-7E9AD3AF7F1A}" type="pres">
      <dgm:prSet presAssocID="{5F96F49B-CD28-48B8-BF2D-D8A564C76C40}" presName="outerComposite" presStyleCnt="0">
        <dgm:presLayoutVars>
          <dgm:chMax val="5"/>
          <dgm:dir/>
          <dgm:resizeHandles val="exact"/>
        </dgm:presLayoutVars>
      </dgm:prSet>
      <dgm:spPr/>
    </dgm:pt>
    <dgm:pt modelId="{6574868B-D8AA-4B41-9BB3-A51D4C3071BE}" type="pres">
      <dgm:prSet presAssocID="{5F96F49B-CD28-48B8-BF2D-D8A564C76C40}" presName="dummyMaxCanvas" presStyleCnt="0">
        <dgm:presLayoutVars/>
      </dgm:prSet>
      <dgm:spPr/>
    </dgm:pt>
    <dgm:pt modelId="{F9280BC7-5BFA-234A-9A21-5795A06F364D}" type="pres">
      <dgm:prSet presAssocID="{5F96F49B-CD28-48B8-BF2D-D8A564C76C40}" presName="FourNodes_1" presStyleLbl="node1" presStyleIdx="0" presStyleCnt="4">
        <dgm:presLayoutVars>
          <dgm:bulletEnabled val="1"/>
        </dgm:presLayoutVars>
      </dgm:prSet>
      <dgm:spPr/>
    </dgm:pt>
    <dgm:pt modelId="{3F97F7F9-3A9C-9441-8294-F8AEC765AEB6}" type="pres">
      <dgm:prSet presAssocID="{5F96F49B-CD28-48B8-BF2D-D8A564C76C40}" presName="FourNodes_2" presStyleLbl="node1" presStyleIdx="1" presStyleCnt="4">
        <dgm:presLayoutVars>
          <dgm:bulletEnabled val="1"/>
        </dgm:presLayoutVars>
      </dgm:prSet>
      <dgm:spPr/>
    </dgm:pt>
    <dgm:pt modelId="{CF74FBBE-99BE-E848-B2CE-F683F112223B}" type="pres">
      <dgm:prSet presAssocID="{5F96F49B-CD28-48B8-BF2D-D8A564C76C40}" presName="FourNodes_3" presStyleLbl="node1" presStyleIdx="2" presStyleCnt="4">
        <dgm:presLayoutVars>
          <dgm:bulletEnabled val="1"/>
        </dgm:presLayoutVars>
      </dgm:prSet>
      <dgm:spPr/>
    </dgm:pt>
    <dgm:pt modelId="{64E9BA47-6BDA-6E4B-B4F4-CC2F17F46E69}" type="pres">
      <dgm:prSet presAssocID="{5F96F49B-CD28-48B8-BF2D-D8A564C76C40}" presName="FourNodes_4" presStyleLbl="node1" presStyleIdx="3" presStyleCnt="4">
        <dgm:presLayoutVars>
          <dgm:bulletEnabled val="1"/>
        </dgm:presLayoutVars>
      </dgm:prSet>
      <dgm:spPr/>
    </dgm:pt>
    <dgm:pt modelId="{AFFE3124-763F-774C-B8ED-BD28EDB5D358}" type="pres">
      <dgm:prSet presAssocID="{5F96F49B-CD28-48B8-BF2D-D8A564C76C40}" presName="FourConn_1-2" presStyleLbl="fgAccFollowNode1" presStyleIdx="0" presStyleCnt="3">
        <dgm:presLayoutVars>
          <dgm:bulletEnabled val="1"/>
        </dgm:presLayoutVars>
      </dgm:prSet>
      <dgm:spPr/>
    </dgm:pt>
    <dgm:pt modelId="{07914192-E8BC-D54C-AE82-C1BFDD54E5BA}" type="pres">
      <dgm:prSet presAssocID="{5F96F49B-CD28-48B8-BF2D-D8A564C76C40}" presName="FourConn_2-3" presStyleLbl="fgAccFollowNode1" presStyleIdx="1" presStyleCnt="3">
        <dgm:presLayoutVars>
          <dgm:bulletEnabled val="1"/>
        </dgm:presLayoutVars>
      </dgm:prSet>
      <dgm:spPr/>
    </dgm:pt>
    <dgm:pt modelId="{70231D18-8AC5-1647-A76D-3B84D340A00B}" type="pres">
      <dgm:prSet presAssocID="{5F96F49B-CD28-48B8-BF2D-D8A564C76C40}" presName="FourConn_3-4" presStyleLbl="fgAccFollowNode1" presStyleIdx="2" presStyleCnt="3">
        <dgm:presLayoutVars>
          <dgm:bulletEnabled val="1"/>
        </dgm:presLayoutVars>
      </dgm:prSet>
      <dgm:spPr/>
    </dgm:pt>
    <dgm:pt modelId="{474CF064-9731-B04D-95BE-C4396B6AB834}" type="pres">
      <dgm:prSet presAssocID="{5F96F49B-CD28-48B8-BF2D-D8A564C76C40}" presName="FourNodes_1_text" presStyleLbl="node1" presStyleIdx="3" presStyleCnt="4">
        <dgm:presLayoutVars>
          <dgm:bulletEnabled val="1"/>
        </dgm:presLayoutVars>
      </dgm:prSet>
      <dgm:spPr/>
    </dgm:pt>
    <dgm:pt modelId="{4DDB75C6-EF7B-564A-B096-F5FF75654EE9}" type="pres">
      <dgm:prSet presAssocID="{5F96F49B-CD28-48B8-BF2D-D8A564C76C40}" presName="FourNodes_2_text" presStyleLbl="node1" presStyleIdx="3" presStyleCnt="4">
        <dgm:presLayoutVars>
          <dgm:bulletEnabled val="1"/>
        </dgm:presLayoutVars>
      </dgm:prSet>
      <dgm:spPr/>
    </dgm:pt>
    <dgm:pt modelId="{0B2AA30E-01BC-A54B-8BD2-18D55859095F}" type="pres">
      <dgm:prSet presAssocID="{5F96F49B-CD28-48B8-BF2D-D8A564C76C40}" presName="FourNodes_3_text" presStyleLbl="node1" presStyleIdx="3" presStyleCnt="4">
        <dgm:presLayoutVars>
          <dgm:bulletEnabled val="1"/>
        </dgm:presLayoutVars>
      </dgm:prSet>
      <dgm:spPr/>
    </dgm:pt>
    <dgm:pt modelId="{89F1F64F-9490-9B4A-9CC6-72AC3A1F4114}" type="pres">
      <dgm:prSet presAssocID="{5F96F49B-CD28-48B8-BF2D-D8A564C76C40}" presName="FourNodes_4_text" presStyleLbl="node1" presStyleIdx="3" presStyleCnt="4">
        <dgm:presLayoutVars>
          <dgm:bulletEnabled val="1"/>
        </dgm:presLayoutVars>
      </dgm:prSet>
      <dgm:spPr/>
    </dgm:pt>
  </dgm:ptLst>
  <dgm:cxnLst>
    <dgm:cxn modelId="{DE7EFC0C-7494-1F4D-A967-C54A5C35E8A2}" type="presOf" srcId="{77B1C233-DB9E-479F-BA57-8DA73E8CF089}" destId="{4DDB75C6-EF7B-564A-B096-F5FF75654EE9}" srcOrd="1" destOrd="0" presId="urn:microsoft.com/office/officeart/2005/8/layout/vProcess5"/>
    <dgm:cxn modelId="{04E78020-9198-FD4E-BCC8-D0B6AD522BE5}" type="presOf" srcId="{5F96F49B-CD28-48B8-BF2D-D8A564C76C40}" destId="{1FCEF796-D6E0-3C43-BF58-7E9AD3AF7F1A}" srcOrd="0" destOrd="0" presId="urn:microsoft.com/office/officeart/2005/8/layout/vProcess5"/>
    <dgm:cxn modelId="{23099E26-B59B-4275-9A30-8F40C16D8D17}" srcId="{5F96F49B-CD28-48B8-BF2D-D8A564C76C40}" destId="{DD991CCF-037A-49E7-915D-708BCADDEC2F}" srcOrd="3" destOrd="0" parTransId="{CE16F8A1-CD27-4AB1-A42F-C360590874A8}" sibTransId="{CD1137C0-DBA0-4C93-A2FF-257E8F16F6F8}"/>
    <dgm:cxn modelId="{76CEBB31-E623-412A-9D98-FCF935E5CED8}" srcId="{5F96F49B-CD28-48B8-BF2D-D8A564C76C40}" destId="{885070D4-ACD5-4ACC-8219-F2B741FF3CC4}" srcOrd="0" destOrd="0" parTransId="{813E2264-7730-422D-B74B-EAAF042D0C72}" sibTransId="{38559EFD-38C7-47FA-BAE0-6C3EAC072941}"/>
    <dgm:cxn modelId="{01E3CB57-C35E-D147-976C-C7320D9DD711}" type="presOf" srcId="{F21868AC-5BEE-492B-9DA0-E376EABA91FF}" destId="{0B2AA30E-01BC-A54B-8BD2-18D55859095F}" srcOrd="1" destOrd="0" presId="urn:microsoft.com/office/officeart/2005/8/layout/vProcess5"/>
    <dgm:cxn modelId="{32EE895E-78BD-6540-B603-CF2B2713EDFC}" type="presOf" srcId="{DD991CCF-037A-49E7-915D-708BCADDEC2F}" destId="{89F1F64F-9490-9B4A-9CC6-72AC3A1F4114}" srcOrd="1" destOrd="0" presId="urn:microsoft.com/office/officeart/2005/8/layout/vProcess5"/>
    <dgm:cxn modelId="{F2C34162-816D-8246-AC19-58142D1E7BD7}" type="presOf" srcId="{885070D4-ACD5-4ACC-8219-F2B741FF3CC4}" destId="{F9280BC7-5BFA-234A-9A21-5795A06F364D}" srcOrd="0" destOrd="0" presId="urn:microsoft.com/office/officeart/2005/8/layout/vProcess5"/>
    <dgm:cxn modelId="{88C7E88B-FF18-354D-9C27-DC2C54865244}" type="presOf" srcId="{BABA312D-7313-4689-861F-1ECC2DE5B659}" destId="{70231D18-8AC5-1647-A76D-3B84D340A00B}" srcOrd="0" destOrd="0" presId="urn:microsoft.com/office/officeart/2005/8/layout/vProcess5"/>
    <dgm:cxn modelId="{A1996B9C-17B8-E548-9EA3-49D5E749B83C}" type="presOf" srcId="{DD991CCF-037A-49E7-915D-708BCADDEC2F}" destId="{64E9BA47-6BDA-6E4B-B4F4-CC2F17F46E69}" srcOrd="0" destOrd="0" presId="urn:microsoft.com/office/officeart/2005/8/layout/vProcess5"/>
    <dgm:cxn modelId="{0BE452B3-4A78-7441-8097-C4732AE06664}" type="presOf" srcId="{1F663371-3085-4BC6-8D23-5A21F2AB28B4}" destId="{07914192-E8BC-D54C-AE82-C1BFDD54E5BA}" srcOrd="0" destOrd="0" presId="urn:microsoft.com/office/officeart/2005/8/layout/vProcess5"/>
    <dgm:cxn modelId="{2AC38FC7-836E-CE4E-802E-65B20A02B975}" type="presOf" srcId="{38559EFD-38C7-47FA-BAE0-6C3EAC072941}" destId="{AFFE3124-763F-774C-B8ED-BD28EDB5D358}" srcOrd="0" destOrd="0" presId="urn:microsoft.com/office/officeart/2005/8/layout/vProcess5"/>
    <dgm:cxn modelId="{30E627CA-8465-A24D-B03D-D7E4A30534D1}" type="presOf" srcId="{885070D4-ACD5-4ACC-8219-F2B741FF3CC4}" destId="{474CF064-9731-B04D-95BE-C4396B6AB834}" srcOrd="1" destOrd="0" presId="urn:microsoft.com/office/officeart/2005/8/layout/vProcess5"/>
    <dgm:cxn modelId="{D9B5B2D1-CD74-0741-844F-0C65D7F9FBB4}" type="presOf" srcId="{F21868AC-5BEE-492B-9DA0-E376EABA91FF}" destId="{CF74FBBE-99BE-E848-B2CE-F683F112223B}" srcOrd="0" destOrd="0" presId="urn:microsoft.com/office/officeart/2005/8/layout/vProcess5"/>
    <dgm:cxn modelId="{22B2EBD2-3586-4B05-B1ED-19C4A9B3BA6F}" srcId="{5F96F49B-CD28-48B8-BF2D-D8A564C76C40}" destId="{77B1C233-DB9E-479F-BA57-8DA73E8CF089}" srcOrd="1" destOrd="0" parTransId="{2675C50F-D4F1-400A-9EC7-8F6707530D54}" sibTransId="{1F663371-3085-4BC6-8D23-5A21F2AB28B4}"/>
    <dgm:cxn modelId="{7C728EE9-2D94-4E8D-B556-48D06DAADFB7}" srcId="{5F96F49B-CD28-48B8-BF2D-D8A564C76C40}" destId="{F21868AC-5BEE-492B-9DA0-E376EABA91FF}" srcOrd="2" destOrd="0" parTransId="{A89C90D7-0CFA-4F98-A96B-214399247FB1}" sibTransId="{BABA312D-7313-4689-861F-1ECC2DE5B659}"/>
    <dgm:cxn modelId="{071F06FC-F632-6E44-B1C1-B8F785567C19}" type="presOf" srcId="{77B1C233-DB9E-479F-BA57-8DA73E8CF089}" destId="{3F97F7F9-3A9C-9441-8294-F8AEC765AEB6}" srcOrd="0" destOrd="0" presId="urn:microsoft.com/office/officeart/2005/8/layout/vProcess5"/>
    <dgm:cxn modelId="{2F71ECF4-2C4F-834B-9273-0D04818FE461}" type="presParOf" srcId="{1FCEF796-D6E0-3C43-BF58-7E9AD3AF7F1A}" destId="{6574868B-D8AA-4B41-9BB3-A51D4C3071BE}" srcOrd="0" destOrd="0" presId="urn:microsoft.com/office/officeart/2005/8/layout/vProcess5"/>
    <dgm:cxn modelId="{40F6C1EC-FDB6-784D-A78C-C5EB4224A4C8}" type="presParOf" srcId="{1FCEF796-D6E0-3C43-BF58-7E9AD3AF7F1A}" destId="{F9280BC7-5BFA-234A-9A21-5795A06F364D}" srcOrd="1" destOrd="0" presId="urn:microsoft.com/office/officeart/2005/8/layout/vProcess5"/>
    <dgm:cxn modelId="{593BCAAD-B903-8C4F-A112-9BEBC2EA8F64}" type="presParOf" srcId="{1FCEF796-D6E0-3C43-BF58-7E9AD3AF7F1A}" destId="{3F97F7F9-3A9C-9441-8294-F8AEC765AEB6}" srcOrd="2" destOrd="0" presId="urn:microsoft.com/office/officeart/2005/8/layout/vProcess5"/>
    <dgm:cxn modelId="{3A694CF3-9546-F14C-AFD9-A2837E9529BB}" type="presParOf" srcId="{1FCEF796-D6E0-3C43-BF58-7E9AD3AF7F1A}" destId="{CF74FBBE-99BE-E848-B2CE-F683F112223B}" srcOrd="3" destOrd="0" presId="urn:microsoft.com/office/officeart/2005/8/layout/vProcess5"/>
    <dgm:cxn modelId="{0E89C0F7-FFD2-0842-BB40-B81AB51E49DB}" type="presParOf" srcId="{1FCEF796-D6E0-3C43-BF58-7E9AD3AF7F1A}" destId="{64E9BA47-6BDA-6E4B-B4F4-CC2F17F46E69}" srcOrd="4" destOrd="0" presId="urn:microsoft.com/office/officeart/2005/8/layout/vProcess5"/>
    <dgm:cxn modelId="{F612809C-91EE-9B49-8B35-767D88F097B2}" type="presParOf" srcId="{1FCEF796-D6E0-3C43-BF58-7E9AD3AF7F1A}" destId="{AFFE3124-763F-774C-B8ED-BD28EDB5D358}" srcOrd="5" destOrd="0" presId="urn:microsoft.com/office/officeart/2005/8/layout/vProcess5"/>
    <dgm:cxn modelId="{52884DFD-97AC-0F44-BB1A-31963FEFE320}" type="presParOf" srcId="{1FCEF796-D6E0-3C43-BF58-7E9AD3AF7F1A}" destId="{07914192-E8BC-D54C-AE82-C1BFDD54E5BA}" srcOrd="6" destOrd="0" presId="urn:microsoft.com/office/officeart/2005/8/layout/vProcess5"/>
    <dgm:cxn modelId="{FA0A250F-09BF-4247-A8D6-F5ADA9720648}" type="presParOf" srcId="{1FCEF796-D6E0-3C43-BF58-7E9AD3AF7F1A}" destId="{70231D18-8AC5-1647-A76D-3B84D340A00B}" srcOrd="7" destOrd="0" presId="urn:microsoft.com/office/officeart/2005/8/layout/vProcess5"/>
    <dgm:cxn modelId="{D3C5A0FD-A109-BC49-A658-C61ABBFBDF9A}" type="presParOf" srcId="{1FCEF796-D6E0-3C43-BF58-7E9AD3AF7F1A}" destId="{474CF064-9731-B04D-95BE-C4396B6AB834}" srcOrd="8" destOrd="0" presId="urn:microsoft.com/office/officeart/2005/8/layout/vProcess5"/>
    <dgm:cxn modelId="{20664BA9-B213-9B40-A8A8-D9D6B8FE91A3}" type="presParOf" srcId="{1FCEF796-D6E0-3C43-BF58-7E9AD3AF7F1A}" destId="{4DDB75C6-EF7B-564A-B096-F5FF75654EE9}" srcOrd="9" destOrd="0" presId="urn:microsoft.com/office/officeart/2005/8/layout/vProcess5"/>
    <dgm:cxn modelId="{9AC1ACD5-170C-9543-8961-245B73CA6D98}" type="presParOf" srcId="{1FCEF796-D6E0-3C43-BF58-7E9AD3AF7F1A}" destId="{0B2AA30E-01BC-A54B-8BD2-18D55859095F}" srcOrd="10" destOrd="0" presId="urn:microsoft.com/office/officeart/2005/8/layout/vProcess5"/>
    <dgm:cxn modelId="{A4373269-66FD-BB41-89E1-08DD8BCB1055}" type="presParOf" srcId="{1FCEF796-D6E0-3C43-BF58-7E9AD3AF7F1A}" destId="{89F1F64F-9490-9B4A-9CC6-72AC3A1F4114}"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93FB38-505A-44D1-A876-2709885666A5}"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6C61A13B-2908-4834-9919-4FE857430E59}">
      <dgm:prSet/>
      <dgm:spPr/>
      <dgm:t>
        <a:bodyPr/>
        <a:lstStyle/>
        <a:p>
          <a:r>
            <a:rPr lang="en-FI" dirty="0"/>
            <a:t>Second-year Business Information Technology student in Haaga-Helia.</a:t>
          </a:r>
          <a:endParaRPr lang="en-US" dirty="0"/>
        </a:p>
      </dgm:t>
    </dgm:pt>
    <dgm:pt modelId="{9CCDF2EC-5786-4F5D-8895-F71693C73CF8}" type="parTrans" cxnId="{ECCE1682-3757-410B-B2C8-A6149306F832}">
      <dgm:prSet/>
      <dgm:spPr/>
      <dgm:t>
        <a:bodyPr/>
        <a:lstStyle/>
        <a:p>
          <a:endParaRPr lang="en-US"/>
        </a:p>
      </dgm:t>
    </dgm:pt>
    <dgm:pt modelId="{EAA6EA5A-57A5-4AF8-89AF-772475789D9D}" type="sibTrans" cxnId="{ECCE1682-3757-410B-B2C8-A6149306F832}">
      <dgm:prSet/>
      <dgm:spPr/>
      <dgm:t>
        <a:bodyPr/>
        <a:lstStyle/>
        <a:p>
          <a:endParaRPr lang="en-US"/>
        </a:p>
      </dgm:t>
    </dgm:pt>
    <dgm:pt modelId="{B9BF0DCB-11C9-4ADD-8D36-346DA7DB7953}">
      <dgm:prSet/>
      <dgm:spPr/>
      <dgm:t>
        <a:bodyPr/>
        <a:lstStyle/>
        <a:p>
          <a:r>
            <a:rPr lang="en-GB" dirty="0"/>
            <a:t>W</a:t>
          </a:r>
          <a:r>
            <a:rPr lang="en-FI" dirty="0"/>
            <a:t>orking as an Application Analyst in the IT company.</a:t>
          </a:r>
          <a:endParaRPr lang="en-US" dirty="0"/>
        </a:p>
      </dgm:t>
    </dgm:pt>
    <dgm:pt modelId="{1989286D-F9D9-42FD-9091-A9B78FBA6100}" type="parTrans" cxnId="{7571A0F6-0FFB-4213-9C52-9D5B786BB1F1}">
      <dgm:prSet/>
      <dgm:spPr/>
      <dgm:t>
        <a:bodyPr/>
        <a:lstStyle/>
        <a:p>
          <a:endParaRPr lang="en-US"/>
        </a:p>
      </dgm:t>
    </dgm:pt>
    <dgm:pt modelId="{58CED057-9105-43FA-9E29-854E186C86F9}" type="sibTrans" cxnId="{7571A0F6-0FFB-4213-9C52-9D5B786BB1F1}">
      <dgm:prSet/>
      <dgm:spPr/>
      <dgm:t>
        <a:bodyPr/>
        <a:lstStyle/>
        <a:p>
          <a:endParaRPr lang="en-US"/>
        </a:p>
      </dgm:t>
    </dgm:pt>
    <dgm:pt modelId="{61DB89C3-EE71-459C-A391-DBCDC44BF8EE}">
      <dgm:prSet/>
      <dgm:spPr/>
      <dgm:t>
        <a:bodyPr/>
        <a:lstStyle/>
        <a:p>
          <a:r>
            <a:rPr lang="en-FI" dirty="0"/>
            <a:t>Daily work with Linux to extract and analyse the data.</a:t>
          </a:r>
          <a:endParaRPr lang="en-US" dirty="0"/>
        </a:p>
      </dgm:t>
    </dgm:pt>
    <dgm:pt modelId="{00033D86-2C99-4C33-BC05-A2E81B33EEF3}" type="parTrans" cxnId="{D2D25A69-2D24-4BA7-B1E7-D5F3295860D2}">
      <dgm:prSet/>
      <dgm:spPr/>
      <dgm:t>
        <a:bodyPr/>
        <a:lstStyle/>
        <a:p>
          <a:endParaRPr lang="en-US"/>
        </a:p>
      </dgm:t>
    </dgm:pt>
    <dgm:pt modelId="{21284044-5CDA-4595-B0A1-AF88F6319FBE}" type="sibTrans" cxnId="{D2D25A69-2D24-4BA7-B1E7-D5F3295860D2}">
      <dgm:prSet/>
      <dgm:spPr/>
      <dgm:t>
        <a:bodyPr/>
        <a:lstStyle/>
        <a:p>
          <a:endParaRPr lang="en-US"/>
        </a:p>
      </dgm:t>
    </dgm:pt>
    <dgm:pt modelId="{2A639940-4511-EA44-B354-AE0D1DE8537B}" type="pres">
      <dgm:prSet presAssocID="{7F93FB38-505A-44D1-A876-2709885666A5}" presName="linear" presStyleCnt="0">
        <dgm:presLayoutVars>
          <dgm:animLvl val="lvl"/>
          <dgm:resizeHandles val="exact"/>
        </dgm:presLayoutVars>
      </dgm:prSet>
      <dgm:spPr/>
    </dgm:pt>
    <dgm:pt modelId="{0223D9E6-06B3-FD42-A696-BBBF9D528EA8}" type="pres">
      <dgm:prSet presAssocID="{6C61A13B-2908-4834-9919-4FE857430E59}" presName="parentText" presStyleLbl="node1" presStyleIdx="0" presStyleCnt="3">
        <dgm:presLayoutVars>
          <dgm:chMax val="0"/>
          <dgm:bulletEnabled val="1"/>
        </dgm:presLayoutVars>
      </dgm:prSet>
      <dgm:spPr/>
    </dgm:pt>
    <dgm:pt modelId="{2734EA22-2137-7F40-90E4-B5EB653EA525}" type="pres">
      <dgm:prSet presAssocID="{EAA6EA5A-57A5-4AF8-89AF-772475789D9D}" presName="spacer" presStyleCnt="0"/>
      <dgm:spPr/>
    </dgm:pt>
    <dgm:pt modelId="{8309D9EB-D0C9-1B44-BD5B-9F84D6CAF598}" type="pres">
      <dgm:prSet presAssocID="{B9BF0DCB-11C9-4ADD-8D36-346DA7DB7953}" presName="parentText" presStyleLbl="node1" presStyleIdx="1" presStyleCnt="3">
        <dgm:presLayoutVars>
          <dgm:chMax val="0"/>
          <dgm:bulletEnabled val="1"/>
        </dgm:presLayoutVars>
      </dgm:prSet>
      <dgm:spPr/>
    </dgm:pt>
    <dgm:pt modelId="{D76A3976-49D5-6747-A4C7-0ED76462210B}" type="pres">
      <dgm:prSet presAssocID="{58CED057-9105-43FA-9E29-854E186C86F9}" presName="spacer" presStyleCnt="0"/>
      <dgm:spPr/>
    </dgm:pt>
    <dgm:pt modelId="{EF4E5B64-E2DA-E540-991F-CD8752DC4963}" type="pres">
      <dgm:prSet presAssocID="{61DB89C3-EE71-459C-A391-DBCDC44BF8EE}" presName="parentText" presStyleLbl="node1" presStyleIdx="2" presStyleCnt="3">
        <dgm:presLayoutVars>
          <dgm:chMax val="0"/>
          <dgm:bulletEnabled val="1"/>
        </dgm:presLayoutVars>
      </dgm:prSet>
      <dgm:spPr/>
    </dgm:pt>
  </dgm:ptLst>
  <dgm:cxnLst>
    <dgm:cxn modelId="{36F5F63A-A338-6A47-AF58-F793BEDEF64C}" type="presOf" srcId="{6C61A13B-2908-4834-9919-4FE857430E59}" destId="{0223D9E6-06B3-FD42-A696-BBBF9D528EA8}" srcOrd="0" destOrd="0" presId="urn:microsoft.com/office/officeart/2005/8/layout/vList2"/>
    <dgm:cxn modelId="{5A8C8345-49DD-8649-8B36-A19E32483F6E}" type="presOf" srcId="{61DB89C3-EE71-459C-A391-DBCDC44BF8EE}" destId="{EF4E5B64-E2DA-E540-991F-CD8752DC4963}" srcOrd="0" destOrd="0" presId="urn:microsoft.com/office/officeart/2005/8/layout/vList2"/>
    <dgm:cxn modelId="{1ED05B5A-AC0F-3D46-AEE4-7601BB283F66}" type="presOf" srcId="{7F93FB38-505A-44D1-A876-2709885666A5}" destId="{2A639940-4511-EA44-B354-AE0D1DE8537B}" srcOrd="0" destOrd="0" presId="urn:microsoft.com/office/officeart/2005/8/layout/vList2"/>
    <dgm:cxn modelId="{6E02A75C-E39C-304F-9A9C-C02D46AA78E4}" type="presOf" srcId="{B9BF0DCB-11C9-4ADD-8D36-346DA7DB7953}" destId="{8309D9EB-D0C9-1B44-BD5B-9F84D6CAF598}" srcOrd="0" destOrd="0" presId="urn:microsoft.com/office/officeart/2005/8/layout/vList2"/>
    <dgm:cxn modelId="{D2D25A69-2D24-4BA7-B1E7-D5F3295860D2}" srcId="{7F93FB38-505A-44D1-A876-2709885666A5}" destId="{61DB89C3-EE71-459C-A391-DBCDC44BF8EE}" srcOrd="2" destOrd="0" parTransId="{00033D86-2C99-4C33-BC05-A2E81B33EEF3}" sibTransId="{21284044-5CDA-4595-B0A1-AF88F6319FBE}"/>
    <dgm:cxn modelId="{ECCE1682-3757-410B-B2C8-A6149306F832}" srcId="{7F93FB38-505A-44D1-A876-2709885666A5}" destId="{6C61A13B-2908-4834-9919-4FE857430E59}" srcOrd="0" destOrd="0" parTransId="{9CCDF2EC-5786-4F5D-8895-F71693C73CF8}" sibTransId="{EAA6EA5A-57A5-4AF8-89AF-772475789D9D}"/>
    <dgm:cxn modelId="{7571A0F6-0FFB-4213-9C52-9D5B786BB1F1}" srcId="{7F93FB38-505A-44D1-A876-2709885666A5}" destId="{B9BF0DCB-11C9-4ADD-8D36-346DA7DB7953}" srcOrd="1" destOrd="0" parTransId="{1989286D-F9D9-42FD-9091-A9B78FBA6100}" sibTransId="{58CED057-9105-43FA-9E29-854E186C86F9}"/>
    <dgm:cxn modelId="{178E37A6-5BA6-5442-BE4F-FE9F08E10385}" type="presParOf" srcId="{2A639940-4511-EA44-B354-AE0D1DE8537B}" destId="{0223D9E6-06B3-FD42-A696-BBBF9D528EA8}" srcOrd="0" destOrd="0" presId="urn:microsoft.com/office/officeart/2005/8/layout/vList2"/>
    <dgm:cxn modelId="{569A36C8-DC3B-BD41-8EE8-0A2EF06FF494}" type="presParOf" srcId="{2A639940-4511-EA44-B354-AE0D1DE8537B}" destId="{2734EA22-2137-7F40-90E4-B5EB653EA525}" srcOrd="1" destOrd="0" presId="urn:microsoft.com/office/officeart/2005/8/layout/vList2"/>
    <dgm:cxn modelId="{FC127D19-BAB2-8D49-A54A-595092852D18}" type="presParOf" srcId="{2A639940-4511-EA44-B354-AE0D1DE8537B}" destId="{8309D9EB-D0C9-1B44-BD5B-9F84D6CAF598}" srcOrd="2" destOrd="0" presId="urn:microsoft.com/office/officeart/2005/8/layout/vList2"/>
    <dgm:cxn modelId="{8DF14AD2-1DD9-5E45-B678-FF8BBC7EC6E6}" type="presParOf" srcId="{2A639940-4511-EA44-B354-AE0D1DE8537B}" destId="{D76A3976-49D5-6747-A4C7-0ED76462210B}" srcOrd="3" destOrd="0" presId="urn:microsoft.com/office/officeart/2005/8/layout/vList2"/>
    <dgm:cxn modelId="{07646BDF-3E86-6D4F-A787-FFB4423FE405}" type="presParOf" srcId="{2A639940-4511-EA44-B354-AE0D1DE8537B}" destId="{EF4E5B64-E2DA-E540-991F-CD8752DC496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53D013-F863-4272-9591-FD54F909C6A9}"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B3B08F1B-B7F4-47CE-ADE8-A4134A4E8A3E}">
      <dgm:prSet/>
      <dgm:spPr/>
      <dgm:t>
        <a:bodyPr/>
        <a:lstStyle/>
        <a:p>
          <a:r>
            <a:rPr lang="en-GB" dirty="0"/>
            <a:t>R</a:t>
          </a:r>
          <a:r>
            <a:rPr lang="en-FI" dirty="0"/>
            <a:t>esponsible for collecting, analyzing, and interpreting data related to the security of an organization’s IT systems and networks.</a:t>
          </a:r>
          <a:endParaRPr lang="en-US" dirty="0"/>
        </a:p>
      </dgm:t>
    </dgm:pt>
    <dgm:pt modelId="{53B1C588-ADDD-483C-8BFB-2608C888A902}" type="parTrans" cxnId="{92034AA3-FC55-4683-A863-E0EE775AA2E5}">
      <dgm:prSet/>
      <dgm:spPr/>
      <dgm:t>
        <a:bodyPr/>
        <a:lstStyle/>
        <a:p>
          <a:endParaRPr lang="en-US"/>
        </a:p>
      </dgm:t>
    </dgm:pt>
    <dgm:pt modelId="{0954DAB9-8515-46D5-A817-C1F2686DA3D2}" type="sibTrans" cxnId="{92034AA3-FC55-4683-A863-E0EE775AA2E5}">
      <dgm:prSet/>
      <dgm:spPr/>
      <dgm:t>
        <a:bodyPr/>
        <a:lstStyle/>
        <a:p>
          <a:endParaRPr lang="en-US"/>
        </a:p>
      </dgm:t>
    </dgm:pt>
    <dgm:pt modelId="{EA3B940C-942F-4224-8AF3-C61EDD10A3E4}">
      <dgm:prSet/>
      <dgm:spPr/>
      <dgm:t>
        <a:bodyPr/>
        <a:lstStyle/>
        <a:p>
          <a:r>
            <a:rPr lang="en-FI" dirty="0"/>
            <a:t>Using variety of tools and techniques to identify and investigate anomalies, trends, and patterns related to security threats.</a:t>
          </a:r>
          <a:endParaRPr lang="en-US" dirty="0"/>
        </a:p>
      </dgm:t>
    </dgm:pt>
    <dgm:pt modelId="{A34D0625-8431-4922-9A19-61A274205F95}" type="parTrans" cxnId="{D09074C8-F473-4706-90EF-1684EA4DC9A0}">
      <dgm:prSet/>
      <dgm:spPr/>
      <dgm:t>
        <a:bodyPr/>
        <a:lstStyle/>
        <a:p>
          <a:endParaRPr lang="en-US"/>
        </a:p>
      </dgm:t>
    </dgm:pt>
    <dgm:pt modelId="{18470FCF-460A-4000-856C-AD4CA0BAD703}" type="sibTrans" cxnId="{D09074C8-F473-4706-90EF-1684EA4DC9A0}">
      <dgm:prSet/>
      <dgm:spPr/>
      <dgm:t>
        <a:bodyPr/>
        <a:lstStyle/>
        <a:p>
          <a:endParaRPr lang="en-US"/>
        </a:p>
      </dgm:t>
    </dgm:pt>
    <dgm:pt modelId="{34ED18A4-91F6-4930-B88C-5C3F49BBFF1B}">
      <dgm:prSet/>
      <dgm:spPr/>
      <dgm:t>
        <a:bodyPr/>
        <a:lstStyle/>
        <a:p>
          <a:r>
            <a:rPr lang="en-GB" dirty="0"/>
            <a:t>M</a:t>
          </a:r>
          <a:r>
            <a:rPr lang="en-FI" dirty="0"/>
            <a:t>onitoring security systems and preparing reports on security incidents.</a:t>
          </a:r>
          <a:endParaRPr lang="en-US" dirty="0"/>
        </a:p>
      </dgm:t>
    </dgm:pt>
    <dgm:pt modelId="{606B94D9-F503-4543-9B3E-643A509EDAE4}" type="parTrans" cxnId="{85C138D0-7015-4611-AC36-B67C636449B1}">
      <dgm:prSet/>
      <dgm:spPr/>
      <dgm:t>
        <a:bodyPr/>
        <a:lstStyle/>
        <a:p>
          <a:endParaRPr lang="en-US"/>
        </a:p>
      </dgm:t>
    </dgm:pt>
    <dgm:pt modelId="{10402A82-CA54-4DFB-902F-E459E1222156}" type="sibTrans" cxnId="{85C138D0-7015-4611-AC36-B67C636449B1}">
      <dgm:prSet/>
      <dgm:spPr/>
      <dgm:t>
        <a:bodyPr/>
        <a:lstStyle/>
        <a:p>
          <a:endParaRPr lang="en-US"/>
        </a:p>
      </dgm:t>
    </dgm:pt>
    <dgm:pt modelId="{69B7E797-EC56-4C09-A97B-4AF51797282F}">
      <dgm:prSet/>
      <dgm:spPr/>
      <dgm:t>
        <a:bodyPr/>
        <a:lstStyle/>
        <a:p>
          <a:r>
            <a:rPr lang="en-GB" dirty="0"/>
            <a:t>A</a:t>
          </a:r>
          <a:r>
            <a:rPr lang="en-FI" dirty="0"/>
            <a:t>nalytical and problem-solving skills.</a:t>
          </a:r>
          <a:endParaRPr lang="en-US" dirty="0"/>
        </a:p>
      </dgm:t>
    </dgm:pt>
    <dgm:pt modelId="{164083B0-0E34-4887-96F9-9A6C6DB7F920}" type="parTrans" cxnId="{8DD2B4C5-9F52-42BF-8C1F-402D509CCDD6}">
      <dgm:prSet/>
      <dgm:spPr/>
      <dgm:t>
        <a:bodyPr/>
        <a:lstStyle/>
        <a:p>
          <a:endParaRPr lang="en-US"/>
        </a:p>
      </dgm:t>
    </dgm:pt>
    <dgm:pt modelId="{C477EC94-14D0-4E93-AFA5-905CD0D46878}" type="sibTrans" cxnId="{8DD2B4C5-9F52-42BF-8C1F-402D509CCDD6}">
      <dgm:prSet/>
      <dgm:spPr/>
      <dgm:t>
        <a:bodyPr/>
        <a:lstStyle/>
        <a:p>
          <a:endParaRPr lang="en-US"/>
        </a:p>
      </dgm:t>
    </dgm:pt>
    <dgm:pt modelId="{B2372F3B-A1E3-D344-9C6D-EBD57A1BE5D2}" type="pres">
      <dgm:prSet presAssocID="{4953D013-F863-4272-9591-FD54F909C6A9}" presName="matrix" presStyleCnt="0">
        <dgm:presLayoutVars>
          <dgm:chMax val="1"/>
          <dgm:dir/>
          <dgm:resizeHandles val="exact"/>
        </dgm:presLayoutVars>
      </dgm:prSet>
      <dgm:spPr/>
    </dgm:pt>
    <dgm:pt modelId="{C606F15F-6D1A-A549-ABF8-273F50E8A144}" type="pres">
      <dgm:prSet presAssocID="{4953D013-F863-4272-9591-FD54F909C6A9}" presName="diamond" presStyleLbl="bgShp" presStyleIdx="0" presStyleCnt="1"/>
      <dgm:spPr/>
    </dgm:pt>
    <dgm:pt modelId="{EB830ECE-74FE-5F4C-A032-35EC91295E58}" type="pres">
      <dgm:prSet presAssocID="{4953D013-F863-4272-9591-FD54F909C6A9}" presName="quad1" presStyleLbl="node1" presStyleIdx="0" presStyleCnt="4">
        <dgm:presLayoutVars>
          <dgm:chMax val="0"/>
          <dgm:chPref val="0"/>
          <dgm:bulletEnabled val="1"/>
        </dgm:presLayoutVars>
      </dgm:prSet>
      <dgm:spPr/>
    </dgm:pt>
    <dgm:pt modelId="{2126635D-929A-DB4C-8EB3-31FFDF8E6322}" type="pres">
      <dgm:prSet presAssocID="{4953D013-F863-4272-9591-FD54F909C6A9}" presName="quad2" presStyleLbl="node1" presStyleIdx="1" presStyleCnt="4">
        <dgm:presLayoutVars>
          <dgm:chMax val="0"/>
          <dgm:chPref val="0"/>
          <dgm:bulletEnabled val="1"/>
        </dgm:presLayoutVars>
      </dgm:prSet>
      <dgm:spPr/>
    </dgm:pt>
    <dgm:pt modelId="{ED763240-FAF4-B045-AD58-AEB766335038}" type="pres">
      <dgm:prSet presAssocID="{4953D013-F863-4272-9591-FD54F909C6A9}" presName="quad3" presStyleLbl="node1" presStyleIdx="2" presStyleCnt="4">
        <dgm:presLayoutVars>
          <dgm:chMax val="0"/>
          <dgm:chPref val="0"/>
          <dgm:bulletEnabled val="1"/>
        </dgm:presLayoutVars>
      </dgm:prSet>
      <dgm:spPr/>
    </dgm:pt>
    <dgm:pt modelId="{8D303F0D-6BD1-9445-AF77-A5C2E0C94EC2}" type="pres">
      <dgm:prSet presAssocID="{4953D013-F863-4272-9591-FD54F909C6A9}" presName="quad4" presStyleLbl="node1" presStyleIdx="3" presStyleCnt="4">
        <dgm:presLayoutVars>
          <dgm:chMax val="0"/>
          <dgm:chPref val="0"/>
          <dgm:bulletEnabled val="1"/>
        </dgm:presLayoutVars>
      </dgm:prSet>
      <dgm:spPr/>
    </dgm:pt>
  </dgm:ptLst>
  <dgm:cxnLst>
    <dgm:cxn modelId="{14A6D502-7E83-7F4B-BD64-AF10D3BCB01E}" type="presOf" srcId="{34ED18A4-91F6-4930-B88C-5C3F49BBFF1B}" destId="{ED763240-FAF4-B045-AD58-AEB766335038}" srcOrd="0" destOrd="0" presId="urn:microsoft.com/office/officeart/2005/8/layout/matrix3"/>
    <dgm:cxn modelId="{F1E53F05-E035-CB4C-9CB0-EED099AD6BBB}" type="presOf" srcId="{4953D013-F863-4272-9591-FD54F909C6A9}" destId="{B2372F3B-A1E3-D344-9C6D-EBD57A1BE5D2}" srcOrd="0" destOrd="0" presId="urn:microsoft.com/office/officeart/2005/8/layout/matrix3"/>
    <dgm:cxn modelId="{0DC08D48-371C-194E-973E-2BC030B1F80D}" type="presOf" srcId="{69B7E797-EC56-4C09-A97B-4AF51797282F}" destId="{8D303F0D-6BD1-9445-AF77-A5C2E0C94EC2}" srcOrd="0" destOrd="0" presId="urn:microsoft.com/office/officeart/2005/8/layout/matrix3"/>
    <dgm:cxn modelId="{75AC306C-FBE8-9B44-A178-24193EC2AFC7}" type="presOf" srcId="{B3B08F1B-B7F4-47CE-ADE8-A4134A4E8A3E}" destId="{EB830ECE-74FE-5F4C-A032-35EC91295E58}" srcOrd="0" destOrd="0" presId="urn:microsoft.com/office/officeart/2005/8/layout/matrix3"/>
    <dgm:cxn modelId="{92034AA3-FC55-4683-A863-E0EE775AA2E5}" srcId="{4953D013-F863-4272-9591-FD54F909C6A9}" destId="{B3B08F1B-B7F4-47CE-ADE8-A4134A4E8A3E}" srcOrd="0" destOrd="0" parTransId="{53B1C588-ADDD-483C-8BFB-2608C888A902}" sibTransId="{0954DAB9-8515-46D5-A817-C1F2686DA3D2}"/>
    <dgm:cxn modelId="{8DD2B4C5-9F52-42BF-8C1F-402D509CCDD6}" srcId="{4953D013-F863-4272-9591-FD54F909C6A9}" destId="{69B7E797-EC56-4C09-A97B-4AF51797282F}" srcOrd="3" destOrd="0" parTransId="{164083B0-0E34-4887-96F9-9A6C6DB7F920}" sibTransId="{C477EC94-14D0-4E93-AFA5-905CD0D46878}"/>
    <dgm:cxn modelId="{DB23F0C5-FB5C-214D-A3FE-C6019BEA93FD}" type="presOf" srcId="{EA3B940C-942F-4224-8AF3-C61EDD10A3E4}" destId="{2126635D-929A-DB4C-8EB3-31FFDF8E6322}" srcOrd="0" destOrd="0" presId="urn:microsoft.com/office/officeart/2005/8/layout/matrix3"/>
    <dgm:cxn modelId="{D09074C8-F473-4706-90EF-1684EA4DC9A0}" srcId="{4953D013-F863-4272-9591-FD54F909C6A9}" destId="{EA3B940C-942F-4224-8AF3-C61EDD10A3E4}" srcOrd="1" destOrd="0" parTransId="{A34D0625-8431-4922-9A19-61A274205F95}" sibTransId="{18470FCF-460A-4000-856C-AD4CA0BAD703}"/>
    <dgm:cxn modelId="{85C138D0-7015-4611-AC36-B67C636449B1}" srcId="{4953D013-F863-4272-9591-FD54F909C6A9}" destId="{34ED18A4-91F6-4930-B88C-5C3F49BBFF1B}" srcOrd="2" destOrd="0" parTransId="{606B94D9-F503-4543-9B3E-643A509EDAE4}" sibTransId="{10402A82-CA54-4DFB-902F-E459E1222156}"/>
    <dgm:cxn modelId="{5B0DCE4B-6940-ED41-8702-BDDF1836ED8F}" type="presParOf" srcId="{B2372F3B-A1E3-D344-9C6D-EBD57A1BE5D2}" destId="{C606F15F-6D1A-A549-ABF8-273F50E8A144}" srcOrd="0" destOrd="0" presId="urn:microsoft.com/office/officeart/2005/8/layout/matrix3"/>
    <dgm:cxn modelId="{CC53E9C6-4B9A-004B-8EFB-0B4E1CBA4CD2}" type="presParOf" srcId="{B2372F3B-A1E3-D344-9C6D-EBD57A1BE5D2}" destId="{EB830ECE-74FE-5F4C-A032-35EC91295E58}" srcOrd="1" destOrd="0" presId="urn:microsoft.com/office/officeart/2005/8/layout/matrix3"/>
    <dgm:cxn modelId="{8DD2151D-57AB-E644-AE65-E35BF0595750}" type="presParOf" srcId="{B2372F3B-A1E3-D344-9C6D-EBD57A1BE5D2}" destId="{2126635D-929A-DB4C-8EB3-31FFDF8E6322}" srcOrd="2" destOrd="0" presId="urn:microsoft.com/office/officeart/2005/8/layout/matrix3"/>
    <dgm:cxn modelId="{4318699E-C3FA-FF46-8152-EDCC684B8051}" type="presParOf" srcId="{B2372F3B-A1E3-D344-9C6D-EBD57A1BE5D2}" destId="{ED763240-FAF4-B045-AD58-AEB766335038}" srcOrd="3" destOrd="0" presId="urn:microsoft.com/office/officeart/2005/8/layout/matrix3"/>
    <dgm:cxn modelId="{64220704-DBCF-524F-8880-DEE87E196496}" type="presParOf" srcId="{B2372F3B-A1E3-D344-9C6D-EBD57A1BE5D2}" destId="{8D303F0D-6BD1-9445-AF77-A5C2E0C94EC2}"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80BC7-5BFA-234A-9A21-5795A06F364D}">
      <dsp:nvSpPr>
        <dsp:cNvPr id="0" name=""/>
        <dsp:cNvSpPr/>
      </dsp:nvSpPr>
      <dsp:spPr>
        <a:xfrm>
          <a:off x="0" y="0"/>
          <a:ext cx="8742263" cy="92241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FI" sz="3100" kern="1200" dirty="0"/>
            <a:t>Who am I ?</a:t>
          </a:r>
          <a:endParaRPr lang="en-US" sz="3100" kern="1200" dirty="0"/>
        </a:p>
      </dsp:txBody>
      <dsp:txXfrm>
        <a:off x="27017" y="27017"/>
        <a:ext cx="7668958" cy="868383"/>
      </dsp:txXfrm>
    </dsp:sp>
    <dsp:sp modelId="{3F97F7F9-3A9C-9441-8294-F8AEC765AEB6}">
      <dsp:nvSpPr>
        <dsp:cNvPr id="0" name=""/>
        <dsp:cNvSpPr/>
      </dsp:nvSpPr>
      <dsp:spPr>
        <a:xfrm>
          <a:off x="732164" y="1090129"/>
          <a:ext cx="8742263" cy="92241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b="0" i="0" kern="1200" dirty="0"/>
            <a:t>What is my presentation about?</a:t>
          </a:r>
          <a:endParaRPr lang="en-US" sz="3100" kern="1200" dirty="0"/>
        </a:p>
      </dsp:txBody>
      <dsp:txXfrm>
        <a:off x="759181" y="1117146"/>
        <a:ext cx="7356493" cy="868383"/>
      </dsp:txXfrm>
    </dsp:sp>
    <dsp:sp modelId="{CF74FBBE-99BE-E848-B2CE-F683F112223B}">
      <dsp:nvSpPr>
        <dsp:cNvPr id="0" name=""/>
        <dsp:cNvSpPr/>
      </dsp:nvSpPr>
      <dsp:spPr>
        <a:xfrm>
          <a:off x="1453401" y="2180258"/>
          <a:ext cx="8742263" cy="92241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FI" sz="3100" kern="1200" dirty="0"/>
            <a:t>Why is this important or useful to audience?</a:t>
          </a:r>
          <a:endParaRPr lang="en-US" sz="3100" kern="1200" dirty="0"/>
        </a:p>
      </dsp:txBody>
      <dsp:txXfrm>
        <a:off x="1480418" y="2207275"/>
        <a:ext cx="7367421" cy="868383"/>
      </dsp:txXfrm>
    </dsp:sp>
    <dsp:sp modelId="{64E9BA47-6BDA-6E4B-B4F4-CC2F17F46E69}">
      <dsp:nvSpPr>
        <dsp:cNvPr id="0" name=""/>
        <dsp:cNvSpPr/>
      </dsp:nvSpPr>
      <dsp:spPr>
        <a:xfrm>
          <a:off x="2185565" y="3270387"/>
          <a:ext cx="8742263" cy="92241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FI" sz="3100" kern="1200" dirty="0"/>
            <a:t>DEMO?</a:t>
          </a:r>
          <a:endParaRPr lang="en-US" sz="3100" kern="1200" dirty="0"/>
        </a:p>
      </dsp:txBody>
      <dsp:txXfrm>
        <a:off x="2212582" y="3297404"/>
        <a:ext cx="7356493" cy="868383"/>
      </dsp:txXfrm>
    </dsp:sp>
    <dsp:sp modelId="{AFFE3124-763F-774C-B8ED-BD28EDB5D358}">
      <dsp:nvSpPr>
        <dsp:cNvPr id="0" name=""/>
        <dsp:cNvSpPr/>
      </dsp:nvSpPr>
      <dsp:spPr>
        <a:xfrm>
          <a:off x="8142692" y="706487"/>
          <a:ext cx="599571" cy="59957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277595" y="706487"/>
        <a:ext cx="329765" cy="451177"/>
      </dsp:txXfrm>
    </dsp:sp>
    <dsp:sp modelId="{07914192-E8BC-D54C-AE82-C1BFDD54E5BA}">
      <dsp:nvSpPr>
        <dsp:cNvPr id="0" name=""/>
        <dsp:cNvSpPr/>
      </dsp:nvSpPr>
      <dsp:spPr>
        <a:xfrm>
          <a:off x="8874856" y="1796616"/>
          <a:ext cx="599571" cy="599571"/>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009759" y="1796616"/>
        <a:ext cx="329765" cy="451177"/>
      </dsp:txXfrm>
    </dsp:sp>
    <dsp:sp modelId="{70231D18-8AC5-1647-A76D-3B84D340A00B}">
      <dsp:nvSpPr>
        <dsp:cNvPr id="0" name=""/>
        <dsp:cNvSpPr/>
      </dsp:nvSpPr>
      <dsp:spPr>
        <a:xfrm>
          <a:off x="9596093" y="2886746"/>
          <a:ext cx="599571" cy="599571"/>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730996" y="2886746"/>
        <a:ext cx="329765" cy="4511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3D9E6-06B3-FD42-A696-BBBF9D528EA8}">
      <dsp:nvSpPr>
        <dsp:cNvPr id="0" name=""/>
        <dsp:cNvSpPr/>
      </dsp:nvSpPr>
      <dsp:spPr>
        <a:xfrm>
          <a:off x="0" y="54454"/>
          <a:ext cx="5257798" cy="1539719"/>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FI" sz="2800" kern="1200" dirty="0"/>
            <a:t>Second-year Business Information Technology student in Haaga-Helia.</a:t>
          </a:r>
          <a:endParaRPr lang="en-US" sz="2800" kern="1200" dirty="0"/>
        </a:p>
      </dsp:txBody>
      <dsp:txXfrm>
        <a:off x="75163" y="129617"/>
        <a:ext cx="5107472" cy="1389393"/>
      </dsp:txXfrm>
    </dsp:sp>
    <dsp:sp modelId="{8309D9EB-D0C9-1B44-BD5B-9F84D6CAF598}">
      <dsp:nvSpPr>
        <dsp:cNvPr id="0" name=""/>
        <dsp:cNvSpPr/>
      </dsp:nvSpPr>
      <dsp:spPr>
        <a:xfrm>
          <a:off x="0" y="1674814"/>
          <a:ext cx="5257798" cy="1539719"/>
        </a:xfrm>
        <a:prstGeom prst="roundRect">
          <a:avLst/>
        </a:prstGeom>
        <a:solidFill>
          <a:schemeClr val="accent2">
            <a:shade val="80000"/>
            <a:hueOff val="-240708"/>
            <a:satOff val="5083"/>
            <a:lumOff val="135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W</a:t>
          </a:r>
          <a:r>
            <a:rPr lang="en-FI" sz="2800" kern="1200" dirty="0"/>
            <a:t>orking as an Application Analyst in the IT company.</a:t>
          </a:r>
          <a:endParaRPr lang="en-US" sz="2800" kern="1200" dirty="0"/>
        </a:p>
      </dsp:txBody>
      <dsp:txXfrm>
        <a:off x="75163" y="1749977"/>
        <a:ext cx="5107472" cy="1389393"/>
      </dsp:txXfrm>
    </dsp:sp>
    <dsp:sp modelId="{EF4E5B64-E2DA-E540-991F-CD8752DC4963}">
      <dsp:nvSpPr>
        <dsp:cNvPr id="0" name=""/>
        <dsp:cNvSpPr/>
      </dsp:nvSpPr>
      <dsp:spPr>
        <a:xfrm>
          <a:off x="0" y="3295174"/>
          <a:ext cx="5257798" cy="1539719"/>
        </a:xfrm>
        <a:prstGeom prst="roundRect">
          <a:avLst/>
        </a:prstGeom>
        <a:solidFill>
          <a:schemeClr val="accent2">
            <a:shade val="80000"/>
            <a:hueOff val="-481415"/>
            <a:satOff val="10166"/>
            <a:lumOff val="27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FI" sz="2800" kern="1200" dirty="0"/>
            <a:t>Daily work with Linux to extract and analyse the data.</a:t>
          </a:r>
          <a:endParaRPr lang="en-US" sz="2800" kern="1200" dirty="0"/>
        </a:p>
      </dsp:txBody>
      <dsp:txXfrm>
        <a:off x="75163" y="3370337"/>
        <a:ext cx="5107472" cy="1389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06F15F-6D1A-A549-ABF8-273F50E8A144}">
      <dsp:nvSpPr>
        <dsp:cNvPr id="0" name=""/>
        <dsp:cNvSpPr/>
      </dsp:nvSpPr>
      <dsp:spPr>
        <a:xfrm>
          <a:off x="379476" y="0"/>
          <a:ext cx="5504687" cy="5504687"/>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830ECE-74FE-5F4C-A032-35EC91295E58}">
      <dsp:nvSpPr>
        <dsp:cNvPr id="0" name=""/>
        <dsp:cNvSpPr/>
      </dsp:nvSpPr>
      <dsp:spPr>
        <a:xfrm>
          <a:off x="902421" y="522945"/>
          <a:ext cx="2146828" cy="21468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R</a:t>
          </a:r>
          <a:r>
            <a:rPr lang="en-FI" sz="1600" kern="1200" dirty="0"/>
            <a:t>esponsible for collecting, analyzing, and interpreting data related to the security of an organization’s IT systems and networks.</a:t>
          </a:r>
          <a:endParaRPr lang="en-US" sz="1600" kern="1200" dirty="0"/>
        </a:p>
      </dsp:txBody>
      <dsp:txXfrm>
        <a:off x="1007221" y="627745"/>
        <a:ext cx="1937228" cy="1937228"/>
      </dsp:txXfrm>
    </dsp:sp>
    <dsp:sp modelId="{2126635D-929A-DB4C-8EB3-31FFDF8E6322}">
      <dsp:nvSpPr>
        <dsp:cNvPr id="0" name=""/>
        <dsp:cNvSpPr/>
      </dsp:nvSpPr>
      <dsp:spPr>
        <a:xfrm>
          <a:off x="3214390" y="522945"/>
          <a:ext cx="2146828" cy="21468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FI" sz="1600" kern="1200" dirty="0"/>
            <a:t>Using variety of tools and techniques to identify and investigate anomalies, trends, and patterns related to security threats.</a:t>
          </a:r>
          <a:endParaRPr lang="en-US" sz="1600" kern="1200" dirty="0"/>
        </a:p>
      </dsp:txBody>
      <dsp:txXfrm>
        <a:off x="3319190" y="627745"/>
        <a:ext cx="1937228" cy="1937228"/>
      </dsp:txXfrm>
    </dsp:sp>
    <dsp:sp modelId="{ED763240-FAF4-B045-AD58-AEB766335038}">
      <dsp:nvSpPr>
        <dsp:cNvPr id="0" name=""/>
        <dsp:cNvSpPr/>
      </dsp:nvSpPr>
      <dsp:spPr>
        <a:xfrm>
          <a:off x="902421" y="2834914"/>
          <a:ext cx="2146828" cy="214682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M</a:t>
          </a:r>
          <a:r>
            <a:rPr lang="en-FI" sz="1600" kern="1200" dirty="0"/>
            <a:t>onitoring security systems and preparing reports on security incidents.</a:t>
          </a:r>
          <a:endParaRPr lang="en-US" sz="1600" kern="1200" dirty="0"/>
        </a:p>
      </dsp:txBody>
      <dsp:txXfrm>
        <a:off x="1007221" y="2939714"/>
        <a:ext cx="1937228" cy="1937228"/>
      </dsp:txXfrm>
    </dsp:sp>
    <dsp:sp modelId="{8D303F0D-6BD1-9445-AF77-A5C2E0C94EC2}">
      <dsp:nvSpPr>
        <dsp:cNvPr id="0" name=""/>
        <dsp:cNvSpPr/>
      </dsp:nvSpPr>
      <dsp:spPr>
        <a:xfrm>
          <a:off x="3214390" y="2834914"/>
          <a:ext cx="2146828" cy="21468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A</a:t>
          </a:r>
          <a:r>
            <a:rPr lang="en-FI" sz="1600" kern="1200" dirty="0"/>
            <a:t>nalytical and problem-solving skills.</a:t>
          </a:r>
          <a:endParaRPr lang="en-US" sz="1600" kern="1200" dirty="0"/>
        </a:p>
      </dsp:txBody>
      <dsp:txXfrm>
        <a:off x="3319190" y="2939714"/>
        <a:ext cx="1937228" cy="193722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83276-CF3A-504F-8848-C2DA2F5C0FC3}" type="datetimeFigureOut">
              <a:rPr lang="en-FI" smtClean="0"/>
              <a:t>8.3.2023</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7612-C6E9-1A41-AC10-E6EA1BF6B98C}" type="slidenum">
              <a:rPr lang="en-FI" smtClean="0"/>
              <a:t>‹#›</a:t>
            </a:fld>
            <a:endParaRPr lang="en-FI"/>
          </a:p>
        </p:txBody>
      </p:sp>
    </p:spTree>
    <p:extLst>
      <p:ext uri="{BB962C8B-B14F-4D97-AF65-F5344CB8AC3E}">
        <p14:creationId xmlns:p14="http://schemas.microsoft.com/office/powerpoint/2010/main" val="178049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D5937612-C6E9-1A41-AC10-E6EA1BF6B98C}" type="slidenum">
              <a:rPr lang="en-FI" smtClean="0"/>
              <a:t>10</a:t>
            </a:fld>
            <a:endParaRPr lang="en-FI"/>
          </a:p>
        </p:txBody>
      </p:sp>
    </p:spTree>
    <p:extLst>
      <p:ext uri="{BB962C8B-B14F-4D97-AF65-F5344CB8AC3E}">
        <p14:creationId xmlns:p14="http://schemas.microsoft.com/office/powerpoint/2010/main" val="1506258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D5937612-C6E9-1A41-AC10-E6EA1BF6B98C}" type="slidenum">
              <a:rPr lang="en-FI" smtClean="0"/>
              <a:t>12</a:t>
            </a:fld>
            <a:endParaRPr lang="en-FI"/>
          </a:p>
        </p:txBody>
      </p:sp>
    </p:spTree>
    <p:extLst>
      <p:ext uri="{BB962C8B-B14F-4D97-AF65-F5344CB8AC3E}">
        <p14:creationId xmlns:p14="http://schemas.microsoft.com/office/powerpoint/2010/main" val="2457912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D5937612-C6E9-1A41-AC10-E6EA1BF6B98C}" type="slidenum">
              <a:rPr lang="en-FI" smtClean="0"/>
              <a:t>15</a:t>
            </a:fld>
            <a:endParaRPr lang="en-FI"/>
          </a:p>
        </p:txBody>
      </p:sp>
    </p:spTree>
    <p:extLst>
      <p:ext uri="{BB962C8B-B14F-4D97-AF65-F5344CB8AC3E}">
        <p14:creationId xmlns:p14="http://schemas.microsoft.com/office/powerpoint/2010/main" val="1078357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AD53-5480-8780-8750-0D1F8E3213E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I"/>
          </a:p>
        </p:txBody>
      </p:sp>
      <p:sp>
        <p:nvSpPr>
          <p:cNvPr id="3" name="Subtitle 2">
            <a:extLst>
              <a:ext uri="{FF2B5EF4-FFF2-40B4-BE49-F238E27FC236}">
                <a16:creationId xmlns:a16="http://schemas.microsoft.com/office/drawing/2014/main" id="{6E9F1802-94DA-CE3A-EDD5-2F074509E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I"/>
          </a:p>
        </p:txBody>
      </p:sp>
      <p:sp>
        <p:nvSpPr>
          <p:cNvPr id="4" name="Date Placeholder 3">
            <a:extLst>
              <a:ext uri="{FF2B5EF4-FFF2-40B4-BE49-F238E27FC236}">
                <a16:creationId xmlns:a16="http://schemas.microsoft.com/office/drawing/2014/main" id="{1BDE701B-E508-70AB-0A68-A5DA4744ECCC}"/>
              </a:ext>
            </a:extLst>
          </p:cNvPr>
          <p:cNvSpPr>
            <a:spLocks noGrp="1"/>
          </p:cNvSpPr>
          <p:nvPr>
            <p:ph type="dt" sz="half" idx="10"/>
          </p:nvPr>
        </p:nvSpPr>
        <p:spPr/>
        <p:txBody>
          <a:bodyPr/>
          <a:lstStyle/>
          <a:p>
            <a:fld id="{37836283-E1A3-1D44-8F60-07DFD4B98249}" type="datetimeFigureOut">
              <a:rPr lang="en-FI" smtClean="0"/>
              <a:t>8.3.2023</a:t>
            </a:fld>
            <a:endParaRPr lang="en-FI"/>
          </a:p>
        </p:txBody>
      </p:sp>
      <p:sp>
        <p:nvSpPr>
          <p:cNvPr id="5" name="Footer Placeholder 4">
            <a:extLst>
              <a:ext uri="{FF2B5EF4-FFF2-40B4-BE49-F238E27FC236}">
                <a16:creationId xmlns:a16="http://schemas.microsoft.com/office/drawing/2014/main" id="{C0E0D2DB-5C55-58F4-E413-8A7ECF810436}"/>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40C3658D-9204-0F23-EC4C-BF527CE6C819}"/>
              </a:ext>
            </a:extLst>
          </p:cNvPr>
          <p:cNvSpPr>
            <a:spLocks noGrp="1"/>
          </p:cNvSpPr>
          <p:nvPr>
            <p:ph type="sldNum" sz="quarter" idx="12"/>
          </p:nvPr>
        </p:nvSpPr>
        <p:spPr/>
        <p:txBody>
          <a:bodyPr/>
          <a:lstStyle/>
          <a:p>
            <a:fld id="{F3E5014A-6B1B-5B42-A6CF-75CB8DFD27C2}" type="slidenum">
              <a:rPr lang="en-FI" smtClean="0"/>
              <a:t>‹#›</a:t>
            </a:fld>
            <a:endParaRPr lang="en-FI"/>
          </a:p>
        </p:txBody>
      </p:sp>
    </p:spTree>
    <p:extLst>
      <p:ext uri="{BB962C8B-B14F-4D97-AF65-F5344CB8AC3E}">
        <p14:creationId xmlns:p14="http://schemas.microsoft.com/office/powerpoint/2010/main" val="33848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5E0BA-1759-A787-E646-70B265426EEB}"/>
              </a:ext>
            </a:extLst>
          </p:cNvPr>
          <p:cNvSpPr>
            <a:spLocks noGrp="1"/>
          </p:cNvSpPr>
          <p:nvPr>
            <p:ph type="title"/>
          </p:nvPr>
        </p:nvSpPr>
        <p:spPr/>
        <p:txBody>
          <a:bodyPr/>
          <a:lstStyle/>
          <a:p>
            <a:r>
              <a:rPr lang="en-GB"/>
              <a:t>Click to edit Master title style</a:t>
            </a:r>
            <a:endParaRPr lang="en-FI"/>
          </a:p>
        </p:txBody>
      </p:sp>
      <p:sp>
        <p:nvSpPr>
          <p:cNvPr id="3" name="Vertical Text Placeholder 2">
            <a:extLst>
              <a:ext uri="{FF2B5EF4-FFF2-40B4-BE49-F238E27FC236}">
                <a16:creationId xmlns:a16="http://schemas.microsoft.com/office/drawing/2014/main" id="{11C031EE-B744-6A67-CCC3-03740080A7F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C9C75D8D-FE64-5C06-03A9-C9EBE628B66D}"/>
              </a:ext>
            </a:extLst>
          </p:cNvPr>
          <p:cNvSpPr>
            <a:spLocks noGrp="1"/>
          </p:cNvSpPr>
          <p:nvPr>
            <p:ph type="dt" sz="half" idx="10"/>
          </p:nvPr>
        </p:nvSpPr>
        <p:spPr/>
        <p:txBody>
          <a:bodyPr/>
          <a:lstStyle/>
          <a:p>
            <a:fld id="{37836283-E1A3-1D44-8F60-07DFD4B98249}" type="datetimeFigureOut">
              <a:rPr lang="en-FI" smtClean="0"/>
              <a:t>8.3.2023</a:t>
            </a:fld>
            <a:endParaRPr lang="en-FI"/>
          </a:p>
        </p:txBody>
      </p:sp>
      <p:sp>
        <p:nvSpPr>
          <p:cNvPr id="5" name="Footer Placeholder 4">
            <a:extLst>
              <a:ext uri="{FF2B5EF4-FFF2-40B4-BE49-F238E27FC236}">
                <a16:creationId xmlns:a16="http://schemas.microsoft.com/office/drawing/2014/main" id="{772D3346-B8A2-E1D8-55EB-98ADFD947886}"/>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69247158-1521-270D-7B48-9B3BA24871C2}"/>
              </a:ext>
            </a:extLst>
          </p:cNvPr>
          <p:cNvSpPr>
            <a:spLocks noGrp="1"/>
          </p:cNvSpPr>
          <p:nvPr>
            <p:ph type="sldNum" sz="quarter" idx="12"/>
          </p:nvPr>
        </p:nvSpPr>
        <p:spPr/>
        <p:txBody>
          <a:bodyPr/>
          <a:lstStyle/>
          <a:p>
            <a:fld id="{F3E5014A-6B1B-5B42-A6CF-75CB8DFD27C2}" type="slidenum">
              <a:rPr lang="en-FI" smtClean="0"/>
              <a:t>‹#›</a:t>
            </a:fld>
            <a:endParaRPr lang="en-FI"/>
          </a:p>
        </p:txBody>
      </p:sp>
    </p:spTree>
    <p:extLst>
      <p:ext uri="{BB962C8B-B14F-4D97-AF65-F5344CB8AC3E}">
        <p14:creationId xmlns:p14="http://schemas.microsoft.com/office/powerpoint/2010/main" val="80136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ECB396-2EAD-665B-55A6-6D759CC2D89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I"/>
          </a:p>
        </p:txBody>
      </p:sp>
      <p:sp>
        <p:nvSpPr>
          <p:cNvPr id="3" name="Vertical Text Placeholder 2">
            <a:extLst>
              <a:ext uri="{FF2B5EF4-FFF2-40B4-BE49-F238E27FC236}">
                <a16:creationId xmlns:a16="http://schemas.microsoft.com/office/drawing/2014/main" id="{8AEAD92F-CD26-4171-BA65-8E068B9E898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C2BAC00D-F60C-EE7F-D3B3-B3826171AD20}"/>
              </a:ext>
            </a:extLst>
          </p:cNvPr>
          <p:cNvSpPr>
            <a:spLocks noGrp="1"/>
          </p:cNvSpPr>
          <p:nvPr>
            <p:ph type="dt" sz="half" idx="10"/>
          </p:nvPr>
        </p:nvSpPr>
        <p:spPr/>
        <p:txBody>
          <a:bodyPr/>
          <a:lstStyle/>
          <a:p>
            <a:fld id="{37836283-E1A3-1D44-8F60-07DFD4B98249}" type="datetimeFigureOut">
              <a:rPr lang="en-FI" smtClean="0"/>
              <a:t>8.3.2023</a:t>
            </a:fld>
            <a:endParaRPr lang="en-FI"/>
          </a:p>
        </p:txBody>
      </p:sp>
      <p:sp>
        <p:nvSpPr>
          <p:cNvPr id="5" name="Footer Placeholder 4">
            <a:extLst>
              <a:ext uri="{FF2B5EF4-FFF2-40B4-BE49-F238E27FC236}">
                <a16:creationId xmlns:a16="http://schemas.microsoft.com/office/drawing/2014/main" id="{6C48F033-8B43-9145-28CA-44103911F3CF}"/>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39E852EF-C9C1-2714-BC5E-2C131585355A}"/>
              </a:ext>
            </a:extLst>
          </p:cNvPr>
          <p:cNvSpPr>
            <a:spLocks noGrp="1"/>
          </p:cNvSpPr>
          <p:nvPr>
            <p:ph type="sldNum" sz="quarter" idx="12"/>
          </p:nvPr>
        </p:nvSpPr>
        <p:spPr/>
        <p:txBody>
          <a:bodyPr/>
          <a:lstStyle/>
          <a:p>
            <a:fld id="{F3E5014A-6B1B-5B42-A6CF-75CB8DFD27C2}" type="slidenum">
              <a:rPr lang="en-FI" smtClean="0"/>
              <a:t>‹#›</a:t>
            </a:fld>
            <a:endParaRPr lang="en-FI"/>
          </a:p>
        </p:txBody>
      </p:sp>
    </p:spTree>
    <p:extLst>
      <p:ext uri="{BB962C8B-B14F-4D97-AF65-F5344CB8AC3E}">
        <p14:creationId xmlns:p14="http://schemas.microsoft.com/office/powerpoint/2010/main" val="142829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1BD0-4910-1E5C-49FF-177FCA5DE552}"/>
              </a:ext>
            </a:extLst>
          </p:cNvPr>
          <p:cNvSpPr>
            <a:spLocks noGrp="1"/>
          </p:cNvSpPr>
          <p:nvPr>
            <p:ph type="title"/>
          </p:nvPr>
        </p:nvSpPr>
        <p:spPr/>
        <p:txBody>
          <a:bodyPr/>
          <a:lstStyle/>
          <a:p>
            <a:r>
              <a:rPr lang="en-GB"/>
              <a:t>Click to edit Master title style</a:t>
            </a:r>
            <a:endParaRPr lang="en-FI"/>
          </a:p>
        </p:txBody>
      </p:sp>
      <p:sp>
        <p:nvSpPr>
          <p:cNvPr id="3" name="Content Placeholder 2">
            <a:extLst>
              <a:ext uri="{FF2B5EF4-FFF2-40B4-BE49-F238E27FC236}">
                <a16:creationId xmlns:a16="http://schemas.microsoft.com/office/drawing/2014/main" id="{E40ED843-373E-47BF-B6EF-E2692D0D78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AB78516F-54F2-F4FB-186D-86F0C394045B}"/>
              </a:ext>
            </a:extLst>
          </p:cNvPr>
          <p:cNvSpPr>
            <a:spLocks noGrp="1"/>
          </p:cNvSpPr>
          <p:nvPr>
            <p:ph type="dt" sz="half" idx="10"/>
          </p:nvPr>
        </p:nvSpPr>
        <p:spPr/>
        <p:txBody>
          <a:bodyPr/>
          <a:lstStyle/>
          <a:p>
            <a:fld id="{37836283-E1A3-1D44-8F60-07DFD4B98249}" type="datetimeFigureOut">
              <a:rPr lang="en-FI" smtClean="0"/>
              <a:t>8.3.2023</a:t>
            </a:fld>
            <a:endParaRPr lang="en-FI"/>
          </a:p>
        </p:txBody>
      </p:sp>
      <p:sp>
        <p:nvSpPr>
          <p:cNvPr id="5" name="Footer Placeholder 4">
            <a:extLst>
              <a:ext uri="{FF2B5EF4-FFF2-40B4-BE49-F238E27FC236}">
                <a16:creationId xmlns:a16="http://schemas.microsoft.com/office/drawing/2014/main" id="{67093FA9-8FE8-9925-2B51-372D443FA13F}"/>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2FCF7C38-91E6-221B-506C-4F9F1A6BBA3B}"/>
              </a:ext>
            </a:extLst>
          </p:cNvPr>
          <p:cNvSpPr>
            <a:spLocks noGrp="1"/>
          </p:cNvSpPr>
          <p:nvPr>
            <p:ph type="sldNum" sz="quarter" idx="12"/>
          </p:nvPr>
        </p:nvSpPr>
        <p:spPr/>
        <p:txBody>
          <a:bodyPr/>
          <a:lstStyle/>
          <a:p>
            <a:fld id="{F3E5014A-6B1B-5B42-A6CF-75CB8DFD27C2}" type="slidenum">
              <a:rPr lang="en-FI" smtClean="0"/>
              <a:t>‹#›</a:t>
            </a:fld>
            <a:endParaRPr lang="en-FI"/>
          </a:p>
        </p:txBody>
      </p:sp>
    </p:spTree>
    <p:extLst>
      <p:ext uri="{BB962C8B-B14F-4D97-AF65-F5344CB8AC3E}">
        <p14:creationId xmlns:p14="http://schemas.microsoft.com/office/powerpoint/2010/main" val="255083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BB48-8D6A-9B35-CFB6-4CF787EC708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I"/>
          </a:p>
        </p:txBody>
      </p:sp>
      <p:sp>
        <p:nvSpPr>
          <p:cNvPr id="3" name="Text Placeholder 2">
            <a:extLst>
              <a:ext uri="{FF2B5EF4-FFF2-40B4-BE49-F238E27FC236}">
                <a16:creationId xmlns:a16="http://schemas.microsoft.com/office/drawing/2014/main" id="{A9CB891C-E243-4575-0D99-BB277097D3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800884E-CF75-08ED-3CF7-A1A3AF3092AD}"/>
              </a:ext>
            </a:extLst>
          </p:cNvPr>
          <p:cNvSpPr>
            <a:spLocks noGrp="1"/>
          </p:cNvSpPr>
          <p:nvPr>
            <p:ph type="dt" sz="half" idx="10"/>
          </p:nvPr>
        </p:nvSpPr>
        <p:spPr/>
        <p:txBody>
          <a:bodyPr/>
          <a:lstStyle/>
          <a:p>
            <a:fld id="{37836283-E1A3-1D44-8F60-07DFD4B98249}" type="datetimeFigureOut">
              <a:rPr lang="en-FI" smtClean="0"/>
              <a:t>8.3.2023</a:t>
            </a:fld>
            <a:endParaRPr lang="en-FI"/>
          </a:p>
        </p:txBody>
      </p:sp>
      <p:sp>
        <p:nvSpPr>
          <p:cNvPr id="5" name="Footer Placeholder 4">
            <a:extLst>
              <a:ext uri="{FF2B5EF4-FFF2-40B4-BE49-F238E27FC236}">
                <a16:creationId xmlns:a16="http://schemas.microsoft.com/office/drawing/2014/main" id="{54D1A539-F21B-BECF-F025-AEB221C28609}"/>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E472EB6B-0DCC-29C6-A20E-E57BF30CA4F9}"/>
              </a:ext>
            </a:extLst>
          </p:cNvPr>
          <p:cNvSpPr>
            <a:spLocks noGrp="1"/>
          </p:cNvSpPr>
          <p:nvPr>
            <p:ph type="sldNum" sz="quarter" idx="12"/>
          </p:nvPr>
        </p:nvSpPr>
        <p:spPr/>
        <p:txBody>
          <a:bodyPr/>
          <a:lstStyle/>
          <a:p>
            <a:fld id="{F3E5014A-6B1B-5B42-A6CF-75CB8DFD27C2}" type="slidenum">
              <a:rPr lang="en-FI" smtClean="0"/>
              <a:t>‹#›</a:t>
            </a:fld>
            <a:endParaRPr lang="en-FI"/>
          </a:p>
        </p:txBody>
      </p:sp>
    </p:spTree>
    <p:extLst>
      <p:ext uri="{BB962C8B-B14F-4D97-AF65-F5344CB8AC3E}">
        <p14:creationId xmlns:p14="http://schemas.microsoft.com/office/powerpoint/2010/main" val="43331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43F5-489C-8D92-A420-FF3E08708A8F}"/>
              </a:ext>
            </a:extLst>
          </p:cNvPr>
          <p:cNvSpPr>
            <a:spLocks noGrp="1"/>
          </p:cNvSpPr>
          <p:nvPr>
            <p:ph type="title"/>
          </p:nvPr>
        </p:nvSpPr>
        <p:spPr/>
        <p:txBody>
          <a:bodyPr/>
          <a:lstStyle/>
          <a:p>
            <a:r>
              <a:rPr lang="en-GB"/>
              <a:t>Click to edit Master title style</a:t>
            </a:r>
            <a:endParaRPr lang="en-FI"/>
          </a:p>
        </p:txBody>
      </p:sp>
      <p:sp>
        <p:nvSpPr>
          <p:cNvPr id="3" name="Content Placeholder 2">
            <a:extLst>
              <a:ext uri="{FF2B5EF4-FFF2-40B4-BE49-F238E27FC236}">
                <a16:creationId xmlns:a16="http://schemas.microsoft.com/office/drawing/2014/main" id="{3D13CEE0-0E3F-1AEF-8508-BA8313087A0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Content Placeholder 3">
            <a:extLst>
              <a:ext uri="{FF2B5EF4-FFF2-40B4-BE49-F238E27FC236}">
                <a16:creationId xmlns:a16="http://schemas.microsoft.com/office/drawing/2014/main" id="{34B5CE32-5ABD-F4D8-DC9B-BDA96D7C028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5" name="Date Placeholder 4">
            <a:extLst>
              <a:ext uri="{FF2B5EF4-FFF2-40B4-BE49-F238E27FC236}">
                <a16:creationId xmlns:a16="http://schemas.microsoft.com/office/drawing/2014/main" id="{248955D7-65E8-B1BB-3AF0-6EB04FB9B460}"/>
              </a:ext>
            </a:extLst>
          </p:cNvPr>
          <p:cNvSpPr>
            <a:spLocks noGrp="1"/>
          </p:cNvSpPr>
          <p:nvPr>
            <p:ph type="dt" sz="half" idx="10"/>
          </p:nvPr>
        </p:nvSpPr>
        <p:spPr/>
        <p:txBody>
          <a:bodyPr/>
          <a:lstStyle/>
          <a:p>
            <a:fld id="{37836283-E1A3-1D44-8F60-07DFD4B98249}" type="datetimeFigureOut">
              <a:rPr lang="en-FI" smtClean="0"/>
              <a:t>8.3.2023</a:t>
            </a:fld>
            <a:endParaRPr lang="en-FI"/>
          </a:p>
        </p:txBody>
      </p:sp>
      <p:sp>
        <p:nvSpPr>
          <p:cNvPr id="6" name="Footer Placeholder 5">
            <a:extLst>
              <a:ext uri="{FF2B5EF4-FFF2-40B4-BE49-F238E27FC236}">
                <a16:creationId xmlns:a16="http://schemas.microsoft.com/office/drawing/2014/main" id="{98A88D2B-141D-E06D-4344-1FEFDDE4E33A}"/>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BE62825F-5C95-4912-5289-453CCFDDEDC3}"/>
              </a:ext>
            </a:extLst>
          </p:cNvPr>
          <p:cNvSpPr>
            <a:spLocks noGrp="1"/>
          </p:cNvSpPr>
          <p:nvPr>
            <p:ph type="sldNum" sz="quarter" idx="12"/>
          </p:nvPr>
        </p:nvSpPr>
        <p:spPr/>
        <p:txBody>
          <a:bodyPr/>
          <a:lstStyle/>
          <a:p>
            <a:fld id="{F3E5014A-6B1B-5B42-A6CF-75CB8DFD27C2}" type="slidenum">
              <a:rPr lang="en-FI" smtClean="0"/>
              <a:t>‹#›</a:t>
            </a:fld>
            <a:endParaRPr lang="en-FI"/>
          </a:p>
        </p:txBody>
      </p:sp>
    </p:spTree>
    <p:extLst>
      <p:ext uri="{BB962C8B-B14F-4D97-AF65-F5344CB8AC3E}">
        <p14:creationId xmlns:p14="http://schemas.microsoft.com/office/powerpoint/2010/main" val="186412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F6F-79C4-BCCB-6633-2DAFBC35ADB0}"/>
              </a:ext>
            </a:extLst>
          </p:cNvPr>
          <p:cNvSpPr>
            <a:spLocks noGrp="1"/>
          </p:cNvSpPr>
          <p:nvPr>
            <p:ph type="title"/>
          </p:nvPr>
        </p:nvSpPr>
        <p:spPr>
          <a:xfrm>
            <a:off x="839788" y="365125"/>
            <a:ext cx="10515600" cy="1325563"/>
          </a:xfrm>
        </p:spPr>
        <p:txBody>
          <a:bodyPr/>
          <a:lstStyle/>
          <a:p>
            <a:r>
              <a:rPr lang="en-GB"/>
              <a:t>Click to edit Master title style</a:t>
            </a:r>
            <a:endParaRPr lang="en-FI"/>
          </a:p>
        </p:txBody>
      </p:sp>
      <p:sp>
        <p:nvSpPr>
          <p:cNvPr id="3" name="Text Placeholder 2">
            <a:extLst>
              <a:ext uri="{FF2B5EF4-FFF2-40B4-BE49-F238E27FC236}">
                <a16:creationId xmlns:a16="http://schemas.microsoft.com/office/drawing/2014/main" id="{B5940AAE-35A5-6F88-930C-B883A8A699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9E2FFA7-13BF-47BF-350E-E49AB2A8BA5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5" name="Text Placeholder 4">
            <a:extLst>
              <a:ext uri="{FF2B5EF4-FFF2-40B4-BE49-F238E27FC236}">
                <a16:creationId xmlns:a16="http://schemas.microsoft.com/office/drawing/2014/main" id="{2C4562F5-074C-FEA1-E9EC-468C24AF71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6A4480-0715-992F-F163-F7D83410925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7" name="Date Placeholder 6">
            <a:extLst>
              <a:ext uri="{FF2B5EF4-FFF2-40B4-BE49-F238E27FC236}">
                <a16:creationId xmlns:a16="http://schemas.microsoft.com/office/drawing/2014/main" id="{A4AA9FEB-B54A-72B0-A4DE-CEA0B3BC81C7}"/>
              </a:ext>
            </a:extLst>
          </p:cNvPr>
          <p:cNvSpPr>
            <a:spLocks noGrp="1"/>
          </p:cNvSpPr>
          <p:nvPr>
            <p:ph type="dt" sz="half" idx="10"/>
          </p:nvPr>
        </p:nvSpPr>
        <p:spPr/>
        <p:txBody>
          <a:bodyPr/>
          <a:lstStyle/>
          <a:p>
            <a:fld id="{37836283-E1A3-1D44-8F60-07DFD4B98249}" type="datetimeFigureOut">
              <a:rPr lang="en-FI" smtClean="0"/>
              <a:t>8.3.2023</a:t>
            </a:fld>
            <a:endParaRPr lang="en-FI"/>
          </a:p>
        </p:txBody>
      </p:sp>
      <p:sp>
        <p:nvSpPr>
          <p:cNvPr id="8" name="Footer Placeholder 7">
            <a:extLst>
              <a:ext uri="{FF2B5EF4-FFF2-40B4-BE49-F238E27FC236}">
                <a16:creationId xmlns:a16="http://schemas.microsoft.com/office/drawing/2014/main" id="{8D31846C-18CE-EDF4-4ACA-DE8606A7B637}"/>
              </a:ext>
            </a:extLst>
          </p:cNvPr>
          <p:cNvSpPr>
            <a:spLocks noGrp="1"/>
          </p:cNvSpPr>
          <p:nvPr>
            <p:ph type="ftr" sz="quarter" idx="11"/>
          </p:nvPr>
        </p:nvSpPr>
        <p:spPr/>
        <p:txBody>
          <a:bodyPr/>
          <a:lstStyle/>
          <a:p>
            <a:endParaRPr lang="en-FI"/>
          </a:p>
        </p:txBody>
      </p:sp>
      <p:sp>
        <p:nvSpPr>
          <p:cNvPr id="9" name="Slide Number Placeholder 8">
            <a:extLst>
              <a:ext uri="{FF2B5EF4-FFF2-40B4-BE49-F238E27FC236}">
                <a16:creationId xmlns:a16="http://schemas.microsoft.com/office/drawing/2014/main" id="{AB1D0BCF-9401-3661-3342-4F900C426AEA}"/>
              </a:ext>
            </a:extLst>
          </p:cNvPr>
          <p:cNvSpPr>
            <a:spLocks noGrp="1"/>
          </p:cNvSpPr>
          <p:nvPr>
            <p:ph type="sldNum" sz="quarter" idx="12"/>
          </p:nvPr>
        </p:nvSpPr>
        <p:spPr/>
        <p:txBody>
          <a:bodyPr/>
          <a:lstStyle/>
          <a:p>
            <a:fld id="{F3E5014A-6B1B-5B42-A6CF-75CB8DFD27C2}" type="slidenum">
              <a:rPr lang="en-FI" smtClean="0"/>
              <a:t>‹#›</a:t>
            </a:fld>
            <a:endParaRPr lang="en-FI"/>
          </a:p>
        </p:txBody>
      </p:sp>
    </p:spTree>
    <p:extLst>
      <p:ext uri="{BB962C8B-B14F-4D97-AF65-F5344CB8AC3E}">
        <p14:creationId xmlns:p14="http://schemas.microsoft.com/office/powerpoint/2010/main" val="310189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3728-2386-F04B-EC7B-5D8DF296C8BA}"/>
              </a:ext>
            </a:extLst>
          </p:cNvPr>
          <p:cNvSpPr>
            <a:spLocks noGrp="1"/>
          </p:cNvSpPr>
          <p:nvPr>
            <p:ph type="title"/>
          </p:nvPr>
        </p:nvSpPr>
        <p:spPr/>
        <p:txBody>
          <a:bodyPr/>
          <a:lstStyle/>
          <a:p>
            <a:r>
              <a:rPr lang="en-GB"/>
              <a:t>Click to edit Master title style</a:t>
            </a:r>
            <a:endParaRPr lang="en-FI"/>
          </a:p>
        </p:txBody>
      </p:sp>
      <p:sp>
        <p:nvSpPr>
          <p:cNvPr id="3" name="Date Placeholder 2">
            <a:extLst>
              <a:ext uri="{FF2B5EF4-FFF2-40B4-BE49-F238E27FC236}">
                <a16:creationId xmlns:a16="http://schemas.microsoft.com/office/drawing/2014/main" id="{6B8203AB-BE98-4803-4D04-6D6E8BD6A177}"/>
              </a:ext>
            </a:extLst>
          </p:cNvPr>
          <p:cNvSpPr>
            <a:spLocks noGrp="1"/>
          </p:cNvSpPr>
          <p:nvPr>
            <p:ph type="dt" sz="half" idx="10"/>
          </p:nvPr>
        </p:nvSpPr>
        <p:spPr/>
        <p:txBody>
          <a:bodyPr/>
          <a:lstStyle/>
          <a:p>
            <a:fld id="{37836283-E1A3-1D44-8F60-07DFD4B98249}" type="datetimeFigureOut">
              <a:rPr lang="en-FI" smtClean="0"/>
              <a:t>8.3.2023</a:t>
            </a:fld>
            <a:endParaRPr lang="en-FI"/>
          </a:p>
        </p:txBody>
      </p:sp>
      <p:sp>
        <p:nvSpPr>
          <p:cNvPr id="4" name="Footer Placeholder 3">
            <a:extLst>
              <a:ext uri="{FF2B5EF4-FFF2-40B4-BE49-F238E27FC236}">
                <a16:creationId xmlns:a16="http://schemas.microsoft.com/office/drawing/2014/main" id="{D69953B3-CD60-3E77-C8B0-3755ED8DF736}"/>
              </a:ext>
            </a:extLst>
          </p:cNvPr>
          <p:cNvSpPr>
            <a:spLocks noGrp="1"/>
          </p:cNvSpPr>
          <p:nvPr>
            <p:ph type="ftr" sz="quarter" idx="11"/>
          </p:nvPr>
        </p:nvSpPr>
        <p:spPr/>
        <p:txBody>
          <a:bodyPr/>
          <a:lstStyle/>
          <a:p>
            <a:endParaRPr lang="en-FI"/>
          </a:p>
        </p:txBody>
      </p:sp>
      <p:sp>
        <p:nvSpPr>
          <p:cNvPr id="5" name="Slide Number Placeholder 4">
            <a:extLst>
              <a:ext uri="{FF2B5EF4-FFF2-40B4-BE49-F238E27FC236}">
                <a16:creationId xmlns:a16="http://schemas.microsoft.com/office/drawing/2014/main" id="{31386B00-E493-FA5C-00C4-CC38547F3B9A}"/>
              </a:ext>
            </a:extLst>
          </p:cNvPr>
          <p:cNvSpPr>
            <a:spLocks noGrp="1"/>
          </p:cNvSpPr>
          <p:nvPr>
            <p:ph type="sldNum" sz="quarter" idx="12"/>
          </p:nvPr>
        </p:nvSpPr>
        <p:spPr/>
        <p:txBody>
          <a:bodyPr/>
          <a:lstStyle/>
          <a:p>
            <a:fld id="{F3E5014A-6B1B-5B42-A6CF-75CB8DFD27C2}" type="slidenum">
              <a:rPr lang="en-FI" smtClean="0"/>
              <a:t>‹#›</a:t>
            </a:fld>
            <a:endParaRPr lang="en-FI"/>
          </a:p>
        </p:txBody>
      </p:sp>
    </p:spTree>
    <p:extLst>
      <p:ext uri="{BB962C8B-B14F-4D97-AF65-F5344CB8AC3E}">
        <p14:creationId xmlns:p14="http://schemas.microsoft.com/office/powerpoint/2010/main" val="61287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62ACC6-E775-999D-997F-B99FEEE1735B}"/>
              </a:ext>
            </a:extLst>
          </p:cNvPr>
          <p:cNvSpPr>
            <a:spLocks noGrp="1"/>
          </p:cNvSpPr>
          <p:nvPr>
            <p:ph type="dt" sz="half" idx="10"/>
          </p:nvPr>
        </p:nvSpPr>
        <p:spPr/>
        <p:txBody>
          <a:bodyPr/>
          <a:lstStyle/>
          <a:p>
            <a:fld id="{37836283-E1A3-1D44-8F60-07DFD4B98249}" type="datetimeFigureOut">
              <a:rPr lang="en-FI" smtClean="0"/>
              <a:t>8.3.2023</a:t>
            </a:fld>
            <a:endParaRPr lang="en-FI"/>
          </a:p>
        </p:txBody>
      </p:sp>
      <p:sp>
        <p:nvSpPr>
          <p:cNvPr id="3" name="Footer Placeholder 2">
            <a:extLst>
              <a:ext uri="{FF2B5EF4-FFF2-40B4-BE49-F238E27FC236}">
                <a16:creationId xmlns:a16="http://schemas.microsoft.com/office/drawing/2014/main" id="{2452380E-BD28-C339-9D1A-FE39B80B5197}"/>
              </a:ext>
            </a:extLst>
          </p:cNvPr>
          <p:cNvSpPr>
            <a:spLocks noGrp="1"/>
          </p:cNvSpPr>
          <p:nvPr>
            <p:ph type="ftr" sz="quarter" idx="11"/>
          </p:nvPr>
        </p:nvSpPr>
        <p:spPr/>
        <p:txBody>
          <a:bodyPr/>
          <a:lstStyle/>
          <a:p>
            <a:endParaRPr lang="en-FI"/>
          </a:p>
        </p:txBody>
      </p:sp>
      <p:sp>
        <p:nvSpPr>
          <p:cNvPr id="4" name="Slide Number Placeholder 3">
            <a:extLst>
              <a:ext uri="{FF2B5EF4-FFF2-40B4-BE49-F238E27FC236}">
                <a16:creationId xmlns:a16="http://schemas.microsoft.com/office/drawing/2014/main" id="{BC807FDE-0EDF-5A24-9E1A-8D4EF2419CA6}"/>
              </a:ext>
            </a:extLst>
          </p:cNvPr>
          <p:cNvSpPr>
            <a:spLocks noGrp="1"/>
          </p:cNvSpPr>
          <p:nvPr>
            <p:ph type="sldNum" sz="quarter" idx="12"/>
          </p:nvPr>
        </p:nvSpPr>
        <p:spPr/>
        <p:txBody>
          <a:bodyPr/>
          <a:lstStyle/>
          <a:p>
            <a:fld id="{F3E5014A-6B1B-5B42-A6CF-75CB8DFD27C2}" type="slidenum">
              <a:rPr lang="en-FI" smtClean="0"/>
              <a:t>‹#›</a:t>
            </a:fld>
            <a:endParaRPr lang="en-FI"/>
          </a:p>
        </p:txBody>
      </p:sp>
    </p:spTree>
    <p:extLst>
      <p:ext uri="{BB962C8B-B14F-4D97-AF65-F5344CB8AC3E}">
        <p14:creationId xmlns:p14="http://schemas.microsoft.com/office/powerpoint/2010/main" val="168971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04BD-448D-0325-BF28-868CEA03D2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I"/>
          </a:p>
        </p:txBody>
      </p:sp>
      <p:sp>
        <p:nvSpPr>
          <p:cNvPr id="3" name="Content Placeholder 2">
            <a:extLst>
              <a:ext uri="{FF2B5EF4-FFF2-40B4-BE49-F238E27FC236}">
                <a16:creationId xmlns:a16="http://schemas.microsoft.com/office/drawing/2014/main" id="{E1A05634-3FBF-6648-66FF-17D3C83F7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Text Placeholder 3">
            <a:extLst>
              <a:ext uri="{FF2B5EF4-FFF2-40B4-BE49-F238E27FC236}">
                <a16:creationId xmlns:a16="http://schemas.microsoft.com/office/drawing/2014/main" id="{1A8EBFD6-B7D7-7A19-A82B-59D7C6E7A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9B2CBE-614C-1B38-AE00-E010C6887DDE}"/>
              </a:ext>
            </a:extLst>
          </p:cNvPr>
          <p:cNvSpPr>
            <a:spLocks noGrp="1"/>
          </p:cNvSpPr>
          <p:nvPr>
            <p:ph type="dt" sz="half" idx="10"/>
          </p:nvPr>
        </p:nvSpPr>
        <p:spPr/>
        <p:txBody>
          <a:bodyPr/>
          <a:lstStyle/>
          <a:p>
            <a:fld id="{37836283-E1A3-1D44-8F60-07DFD4B98249}" type="datetimeFigureOut">
              <a:rPr lang="en-FI" smtClean="0"/>
              <a:t>8.3.2023</a:t>
            </a:fld>
            <a:endParaRPr lang="en-FI"/>
          </a:p>
        </p:txBody>
      </p:sp>
      <p:sp>
        <p:nvSpPr>
          <p:cNvPr id="6" name="Footer Placeholder 5">
            <a:extLst>
              <a:ext uri="{FF2B5EF4-FFF2-40B4-BE49-F238E27FC236}">
                <a16:creationId xmlns:a16="http://schemas.microsoft.com/office/drawing/2014/main" id="{D1902C76-ECC3-D45E-A9ED-5A0662BA29F5}"/>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4C73E3B5-0F71-CBC8-6672-DB16FAFFEC1D}"/>
              </a:ext>
            </a:extLst>
          </p:cNvPr>
          <p:cNvSpPr>
            <a:spLocks noGrp="1"/>
          </p:cNvSpPr>
          <p:nvPr>
            <p:ph type="sldNum" sz="quarter" idx="12"/>
          </p:nvPr>
        </p:nvSpPr>
        <p:spPr/>
        <p:txBody>
          <a:bodyPr/>
          <a:lstStyle/>
          <a:p>
            <a:fld id="{F3E5014A-6B1B-5B42-A6CF-75CB8DFD27C2}" type="slidenum">
              <a:rPr lang="en-FI" smtClean="0"/>
              <a:t>‹#›</a:t>
            </a:fld>
            <a:endParaRPr lang="en-FI"/>
          </a:p>
        </p:txBody>
      </p:sp>
    </p:spTree>
    <p:extLst>
      <p:ext uri="{BB962C8B-B14F-4D97-AF65-F5344CB8AC3E}">
        <p14:creationId xmlns:p14="http://schemas.microsoft.com/office/powerpoint/2010/main" val="2743429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080A1-7FD4-0993-1AD9-CD28CA867B9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I"/>
          </a:p>
        </p:txBody>
      </p:sp>
      <p:sp>
        <p:nvSpPr>
          <p:cNvPr id="3" name="Picture Placeholder 2">
            <a:extLst>
              <a:ext uri="{FF2B5EF4-FFF2-40B4-BE49-F238E27FC236}">
                <a16:creationId xmlns:a16="http://schemas.microsoft.com/office/drawing/2014/main" id="{B09B9790-BB1D-3A0C-FBFA-4B223C41BC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I"/>
          </a:p>
        </p:txBody>
      </p:sp>
      <p:sp>
        <p:nvSpPr>
          <p:cNvPr id="4" name="Text Placeholder 3">
            <a:extLst>
              <a:ext uri="{FF2B5EF4-FFF2-40B4-BE49-F238E27FC236}">
                <a16:creationId xmlns:a16="http://schemas.microsoft.com/office/drawing/2014/main" id="{41AD28EF-7981-E1E8-C2A7-384D1612B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EAABE9-745E-88FE-BD5C-C5B04C832441}"/>
              </a:ext>
            </a:extLst>
          </p:cNvPr>
          <p:cNvSpPr>
            <a:spLocks noGrp="1"/>
          </p:cNvSpPr>
          <p:nvPr>
            <p:ph type="dt" sz="half" idx="10"/>
          </p:nvPr>
        </p:nvSpPr>
        <p:spPr/>
        <p:txBody>
          <a:bodyPr/>
          <a:lstStyle/>
          <a:p>
            <a:fld id="{37836283-E1A3-1D44-8F60-07DFD4B98249}" type="datetimeFigureOut">
              <a:rPr lang="en-FI" smtClean="0"/>
              <a:t>8.3.2023</a:t>
            </a:fld>
            <a:endParaRPr lang="en-FI"/>
          </a:p>
        </p:txBody>
      </p:sp>
      <p:sp>
        <p:nvSpPr>
          <p:cNvPr id="6" name="Footer Placeholder 5">
            <a:extLst>
              <a:ext uri="{FF2B5EF4-FFF2-40B4-BE49-F238E27FC236}">
                <a16:creationId xmlns:a16="http://schemas.microsoft.com/office/drawing/2014/main" id="{74339D97-C347-6377-3679-47FBF7A8585B}"/>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3BDBE15C-EFDD-FB73-B1BA-C952B70A6EC8}"/>
              </a:ext>
            </a:extLst>
          </p:cNvPr>
          <p:cNvSpPr>
            <a:spLocks noGrp="1"/>
          </p:cNvSpPr>
          <p:nvPr>
            <p:ph type="sldNum" sz="quarter" idx="12"/>
          </p:nvPr>
        </p:nvSpPr>
        <p:spPr/>
        <p:txBody>
          <a:bodyPr/>
          <a:lstStyle/>
          <a:p>
            <a:fld id="{F3E5014A-6B1B-5B42-A6CF-75CB8DFD27C2}" type="slidenum">
              <a:rPr lang="en-FI" smtClean="0"/>
              <a:t>‹#›</a:t>
            </a:fld>
            <a:endParaRPr lang="en-FI"/>
          </a:p>
        </p:txBody>
      </p:sp>
    </p:spTree>
    <p:extLst>
      <p:ext uri="{BB962C8B-B14F-4D97-AF65-F5344CB8AC3E}">
        <p14:creationId xmlns:p14="http://schemas.microsoft.com/office/powerpoint/2010/main" val="1188976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182C27-329D-54CC-E767-E35642608E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I"/>
          </a:p>
        </p:txBody>
      </p:sp>
      <p:sp>
        <p:nvSpPr>
          <p:cNvPr id="3" name="Text Placeholder 2">
            <a:extLst>
              <a:ext uri="{FF2B5EF4-FFF2-40B4-BE49-F238E27FC236}">
                <a16:creationId xmlns:a16="http://schemas.microsoft.com/office/drawing/2014/main" id="{153FA8DF-8166-8CB1-0B2F-78E584E0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26BB2A1A-2412-F3BD-D8A8-B713513082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36283-E1A3-1D44-8F60-07DFD4B98249}" type="datetimeFigureOut">
              <a:rPr lang="en-FI" smtClean="0"/>
              <a:t>8.3.2023</a:t>
            </a:fld>
            <a:endParaRPr lang="en-FI"/>
          </a:p>
        </p:txBody>
      </p:sp>
      <p:sp>
        <p:nvSpPr>
          <p:cNvPr id="5" name="Footer Placeholder 4">
            <a:extLst>
              <a:ext uri="{FF2B5EF4-FFF2-40B4-BE49-F238E27FC236}">
                <a16:creationId xmlns:a16="http://schemas.microsoft.com/office/drawing/2014/main" id="{A735A43C-723C-EEBC-5A73-F6A806BAA7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I"/>
          </a:p>
        </p:txBody>
      </p:sp>
      <p:sp>
        <p:nvSpPr>
          <p:cNvPr id="6" name="Slide Number Placeholder 5">
            <a:extLst>
              <a:ext uri="{FF2B5EF4-FFF2-40B4-BE49-F238E27FC236}">
                <a16:creationId xmlns:a16="http://schemas.microsoft.com/office/drawing/2014/main" id="{76E95534-4440-0F8B-E1BB-74B403D07A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E5014A-6B1B-5B42-A6CF-75CB8DFD27C2}" type="slidenum">
              <a:rPr lang="en-FI" smtClean="0"/>
              <a:t>‹#›</a:t>
            </a:fld>
            <a:endParaRPr lang="en-FI"/>
          </a:p>
        </p:txBody>
      </p:sp>
    </p:spTree>
    <p:extLst>
      <p:ext uri="{BB962C8B-B14F-4D97-AF65-F5344CB8AC3E}">
        <p14:creationId xmlns:p14="http://schemas.microsoft.com/office/powerpoint/2010/main" val="2540569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loggly.com/ultimate-guide/analyzing-linux-logs/" TargetMode="External"/><Relationship Id="rId3" Type="http://schemas.openxmlformats.org/officeDocument/2006/relationships/image" Target="../media/image11.png"/><Relationship Id="rId7" Type="http://schemas.openxmlformats.org/officeDocument/2006/relationships/hyperlink" Target="https://linuxhint.com/monitor_network_traffic_nethog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thehealthyjournal.com/faq/is-port-22-vulnerable" TargetMode="External"/><Relationship Id="rId5" Type="http://schemas.openxmlformats.org/officeDocument/2006/relationships/hyperlink" Target="https://www.maketecheasier.com/use-nmap-check-linux-open-ports/" TargetMode="Externa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6E509-A30C-FDD3-DFFB-687DFBF8AA8C}"/>
              </a:ext>
            </a:extLst>
          </p:cNvPr>
          <p:cNvSpPr>
            <a:spLocks noGrp="1"/>
          </p:cNvSpPr>
          <p:nvPr>
            <p:ph type="ctrTitle"/>
          </p:nvPr>
        </p:nvSpPr>
        <p:spPr>
          <a:xfrm>
            <a:off x="5297762" y="640080"/>
            <a:ext cx="6251110" cy="3566160"/>
          </a:xfrm>
        </p:spPr>
        <p:txBody>
          <a:bodyPr anchor="b">
            <a:normAutofit/>
          </a:bodyPr>
          <a:lstStyle/>
          <a:p>
            <a:pPr algn="l"/>
            <a:r>
              <a:rPr lang="en-GB" sz="5400" dirty="0"/>
              <a:t>Using data analysis to extract security threats.</a:t>
            </a:r>
            <a:endParaRPr lang="en-FI" sz="5400" dirty="0"/>
          </a:p>
        </p:txBody>
      </p:sp>
      <p:sp>
        <p:nvSpPr>
          <p:cNvPr id="3" name="Subtitle 2">
            <a:extLst>
              <a:ext uri="{FF2B5EF4-FFF2-40B4-BE49-F238E27FC236}">
                <a16:creationId xmlns:a16="http://schemas.microsoft.com/office/drawing/2014/main" id="{B85AA429-864F-08FB-12A9-FFAA9612C797}"/>
              </a:ext>
            </a:extLst>
          </p:cNvPr>
          <p:cNvSpPr>
            <a:spLocks noGrp="1"/>
          </p:cNvSpPr>
          <p:nvPr>
            <p:ph type="subTitle" idx="1"/>
          </p:nvPr>
        </p:nvSpPr>
        <p:spPr>
          <a:xfrm>
            <a:off x="5297760" y="4636008"/>
            <a:ext cx="6251111" cy="1572768"/>
          </a:xfrm>
        </p:spPr>
        <p:txBody>
          <a:bodyPr>
            <a:normAutofit/>
          </a:bodyPr>
          <a:lstStyle/>
          <a:p>
            <a:pPr algn="l"/>
            <a:r>
              <a:rPr lang="en-FI" dirty="0"/>
              <a:t>Zhiqing Feng 		08.03.2023</a:t>
            </a:r>
          </a:p>
          <a:p>
            <a:pPr algn="l"/>
            <a:endParaRPr lang="en-FI" dirty="0"/>
          </a:p>
        </p:txBody>
      </p:sp>
      <p:pic>
        <p:nvPicPr>
          <p:cNvPr id="5" name="Picture 4">
            <a:extLst>
              <a:ext uri="{FF2B5EF4-FFF2-40B4-BE49-F238E27FC236}">
                <a16:creationId xmlns:a16="http://schemas.microsoft.com/office/drawing/2014/main" id="{5A636D0C-7CB9-7EBE-2C2B-623831517033}"/>
              </a:ext>
            </a:extLst>
          </p:cNvPr>
          <p:cNvPicPr>
            <a:picLocks noChangeAspect="1"/>
          </p:cNvPicPr>
          <p:nvPr/>
        </p:nvPicPr>
        <p:blipFill rotWithShape="1">
          <a:blip r:embed="rId2"/>
          <a:srcRect l="50380" r="174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174683"/>
      </p:ext>
    </p:extLst>
  </p:cSld>
  <p:clrMapOvr>
    <a:masterClrMapping/>
  </p:clrMapOvr>
  <mc:AlternateContent xmlns:mc="http://schemas.openxmlformats.org/markup-compatibility/2006" xmlns:p14="http://schemas.microsoft.com/office/powerpoint/2010/main">
    <mc:Choice Requires="p14">
      <p:transition spd="slow" p14:dur="2000" advTm="17385"/>
    </mc:Choice>
    <mc:Fallback xmlns="">
      <p:transition spd="slow" advTm="1738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447C-8FB9-95AD-DF5F-6AA879FE25D1}"/>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73CB1796-199F-BBF0-4E47-0F6F390B9BC2}"/>
              </a:ext>
            </a:extLst>
          </p:cNvPr>
          <p:cNvSpPr>
            <a:spLocks noGrp="1"/>
          </p:cNvSpPr>
          <p:nvPr>
            <p:ph idx="1"/>
          </p:nvPr>
        </p:nvSpPr>
        <p:spPr>
          <a:xfrm>
            <a:off x="688938" y="1469820"/>
            <a:ext cx="7657848" cy="4360274"/>
          </a:xfrm>
        </p:spPr>
        <p:txBody>
          <a:bodyPr/>
          <a:lstStyle/>
          <a:p>
            <a:r>
              <a:rPr lang="en-FI" dirty="0"/>
              <a:t>If you want more information about your computer from NMAP.</a:t>
            </a:r>
          </a:p>
          <a:p>
            <a:endParaRPr lang="en-FI" dirty="0"/>
          </a:p>
        </p:txBody>
      </p:sp>
      <p:pic>
        <p:nvPicPr>
          <p:cNvPr id="4" name="Picture 3">
            <a:extLst>
              <a:ext uri="{FF2B5EF4-FFF2-40B4-BE49-F238E27FC236}">
                <a16:creationId xmlns:a16="http://schemas.microsoft.com/office/drawing/2014/main" id="{705D6A37-4441-9494-B42D-F464E553D448}"/>
              </a:ext>
            </a:extLst>
          </p:cNvPr>
          <p:cNvPicPr>
            <a:picLocks noChangeAspect="1"/>
          </p:cNvPicPr>
          <p:nvPr/>
        </p:nvPicPr>
        <p:blipFill>
          <a:blip r:embed="rId3"/>
          <a:stretch>
            <a:fillRect/>
          </a:stretch>
        </p:blipFill>
        <p:spPr>
          <a:xfrm>
            <a:off x="1192060" y="3252217"/>
            <a:ext cx="7001206" cy="2464181"/>
          </a:xfrm>
          <a:prstGeom prst="rect">
            <a:avLst/>
          </a:prstGeom>
        </p:spPr>
      </p:pic>
      <p:sp>
        <p:nvSpPr>
          <p:cNvPr id="6" name="Rounded Rectangle 5">
            <a:extLst>
              <a:ext uri="{FF2B5EF4-FFF2-40B4-BE49-F238E27FC236}">
                <a16:creationId xmlns:a16="http://schemas.microsoft.com/office/drawing/2014/main" id="{D91DC443-31B2-FC6F-E140-E2E1231A976C}"/>
              </a:ext>
            </a:extLst>
          </p:cNvPr>
          <p:cNvSpPr/>
          <p:nvPr/>
        </p:nvSpPr>
        <p:spPr>
          <a:xfrm>
            <a:off x="1192060" y="2377093"/>
            <a:ext cx="3908121" cy="563671"/>
          </a:xfrm>
          <a:prstGeom prst="round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GB" b="1" dirty="0">
                <a:solidFill>
                  <a:srgbClr val="9A44DD"/>
                </a:solidFill>
                <a:latin typeface="Arial" panose="020B0604020202020204" pitchFamily="34" charset="0"/>
                <a:cs typeface="Arial" panose="020B0604020202020204" pitchFamily="34" charset="0"/>
              </a:rPr>
              <a:t>s</a:t>
            </a:r>
            <a:r>
              <a:rPr lang="en-FI" b="1" dirty="0">
                <a:solidFill>
                  <a:srgbClr val="9A44DD"/>
                </a:solidFill>
                <a:latin typeface="Arial" panose="020B0604020202020204" pitchFamily="34" charset="0"/>
                <a:cs typeface="Arial" panose="020B0604020202020204" pitchFamily="34" charset="0"/>
              </a:rPr>
              <a:t>udo nmap –A 192.168.1.100</a:t>
            </a:r>
          </a:p>
        </p:txBody>
      </p:sp>
      <p:sp>
        <p:nvSpPr>
          <p:cNvPr id="7" name="TextBox 6">
            <a:extLst>
              <a:ext uri="{FF2B5EF4-FFF2-40B4-BE49-F238E27FC236}">
                <a16:creationId xmlns:a16="http://schemas.microsoft.com/office/drawing/2014/main" id="{FA71C1BC-B896-2F4B-F435-B42A7F917B7D}"/>
              </a:ext>
            </a:extLst>
          </p:cNvPr>
          <p:cNvSpPr txBox="1"/>
          <p:nvPr/>
        </p:nvSpPr>
        <p:spPr>
          <a:xfrm>
            <a:off x="8122822" y="1027906"/>
            <a:ext cx="3908121" cy="5422106"/>
          </a:xfrm>
          <a:prstGeom prst="round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l"/>
            <a:r>
              <a:rPr lang="en-GB" b="0" i="0" dirty="0">
                <a:solidFill>
                  <a:srgbClr val="3A3A3A"/>
                </a:solidFill>
                <a:effectLst/>
                <a:latin typeface="Inter"/>
              </a:rPr>
              <a:t>Here are some of the most common ports in use on Linux systems:</a:t>
            </a:r>
          </a:p>
          <a:p>
            <a:pPr algn="l">
              <a:buFont typeface="Arial" panose="020B0604020202020204" pitchFamily="34" charset="0"/>
              <a:buChar char="•"/>
            </a:pPr>
            <a:r>
              <a:rPr lang="en-GB" b="0" i="0" dirty="0">
                <a:solidFill>
                  <a:srgbClr val="3A3A3A"/>
                </a:solidFill>
                <a:effectLst/>
                <a:latin typeface="Inter"/>
              </a:rPr>
              <a:t>21 – FTP</a:t>
            </a:r>
          </a:p>
          <a:p>
            <a:pPr algn="l">
              <a:buFont typeface="Arial" panose="020B0604020202020204" pitchFamily="34" charset="0"/>
              <a:buChar char="•"/>
            </a:pPr>
            <a:r>
              <a:rPr lang="en-GB" b="0" i="0" dirty="0">
                <a:solidFill>
                  <a:srgbClr val="3A3A3A"/>
                </a:solidFill>
                <a:effectLst/>
                <a:latin typeface="Inter"/>
              </a:rPr>
              <a:t>22 – SSH</a:t>
            </a:r>
          </a:p>
          <a:p>
            <a:pPr algn="l">
              <a:buFont typeface="Arial" panose="020B0604020202020204" pitchFamily="34" charset="0"/>
              <a:buChar char="•"/>
            </a:pPr>
            <a:r>
              <a:rPr lang="en-GB" b="0" i="0" dirty="0">
                <a:solidFill>
                  <a:srgbClr val="3A3A3A"/>
                </a:solidFill>
                <a:effectLst/>
                <a:latin typeface="Inter"/>
              </a:rPr>
              <a:t>25 – SMTP (sending email)</a:t>
            </a:r>
          </a:p>
          <a:p>
            <a:pPr algn="l">
              <a:buFont typeface="Arial" panose="020B0604020202020204" pitchFamily="34" charset="0"/>
              <a:buChar char="•"/>
            </a:pPr>
            <a:r>
              <a:rPr lang="en-GB" b="0" i="0" dirty="0">
                <a:solidFill>
                  <a:srgbClr val="3A3A3A"/>
                </a:solidFill>
                <a:effectLst/>
                <a:latin typeface="Inter"/>
              </a:rPr>
              <a:t>53 – DNS (domain name service)</a:t>
            </a:r>
          </a:p>
          <a:p>
            <a:pPr algn="l">
              <a:buFont typeface="Arial" panose="020B0604020202020204" pitchFamily="34" charset="0"/>
              <a:buChar char="•"/>
            </a:pPr>
            <a:r>
              <a:rPr lang="en-GB" b="0" i="0" dirty="0">
                <a:solidFill>
                  <a:srgbClr val="3A3A3A"/>
                </a:solidFill>
                <a:effectLst/>
                <a:latin typeface="Inter"/>
              </a:rPr>
              <a:t>80 – HTTP (web server)</a:t>
            </a:r>
          </a:p>
          <a:p>
            <a:pPr algn="l">
              <a:buFont typeface="Arial" panose="020B0604020202020204" pitchFamily="34" charset="0"/>
              <a:buChar char="•"/>
            </a:pPr>
            <a:r>
              <a:rPr lang="en-GB" b="0" i="0" dirty="0">
                <a:solidFill>
                  <a:srgbClr val="3A3A3A"/>
                </a:solidFill>
                <a:effectLst/>
                <a:latin typeface="Inter"/>
              </a:rPr>
              <a:t>110 – POP3 (email inbox)</a:t>
            </a:r>
          </a:p>
          <a:p>
            <a:pPr algn="l">
              <a:buFont typeface="Arial" panose="020B0604020202020204" pitchFamily="34" charset="0"/>
              <a:buChar char="•"/>
            </a:pPr>
            <a:r>
              <a:rPr lang="en-GB" b="0" i="0" dirty="0">
                <a:solidFill>
                  <a:srgbClr val="3A3A3A"/>
                </a:solidFill>
                <a:effectLst/>
                <a:latin typeface="Inter"/>
              </a:rPr>
              <a:t>123 – NTP (Network Time Protocol)</a:t>
            </a:r>
          </a:p>
          <a:p>
            <a:pPr algn="l">
              <a:buFont typeface="Arial" panose="020B0604020202020204" pitchFamily="34" charset="0"/>
              <a:buChar char="•"/>
            </a:pPr>
            <a:r>
              <a:rPr lang="en-GB" b="0" i="0" dirty="0">
                <a:solidFill>
                  <a:srgbClr val="3A3A3A"/>
                </a:solidFill>
                <a:effectLst/>
                <a:latin typeface="Inter"/>
              </a:rPr>
              <a:t>143 – IMAP (email inbox)</a:t>
            </a:r>
          </a:p>
          <a:p>
            <a:pPr algn="l">
              <a:buFont typeface="Arial" panose="020B0604020202020204" pitchFamily="34" charset="0"/>
              <a:buChar char="•"/>
            </a:pPr>
            <a:r>
              <a:rPr lang="en-GB" b="0" i="0" dirty="0">
                <a:solidFill>
                  <a:srgbClr val="3A3A3A"/>
                </a:solidFill>
                <a:effectLst/>
                <a:latin typeface="Inter"/>
              </a:rPr>
              <a:t>443 – HTTPS (secure web server)</a:t>
            </a:r>
          </a:p>
          <a:p>
            <a:pPr algn="l">
              <a:buFont typeface="Arial" panose="020B0604020202020204" pitchFamily="34" charset="0"/>
              <a:buChar char="•"/>
            </a:pPr>
            <a:r>
              <a:rPr lang="en-GB" b="0" i="0" dirty="0">
                <a:solidFill>
                  <a:srgbClr val="3A3A3A"/>
                </a:solidFill>
                <a:effectLst/>
                <a:latin typeface="Inter"/>
              </a:rPr>
              <a:t>465 – SMTPS (send secure email)</a:t>
            </a:r>
          </a:p>
          <a:p>
            <a:pPr algn="l">
              <a:buFont typeface="Arial" panose="020B0604020202020204" pitchFamily="34" charset="0"/>
              <a:buChar char="•"/>
            </a:pPr>
            <a:r>
              <a:rPr lang="en-GB" b="0" i="0" dirty="0">
                <a:solidFill>
                  <a:srgbClr val="3A3A3A"/>
                </a:solidFill>
                <a:effectLst/>
                <a:latin typeface="Inter"/>
              </a:rPr>
              <a:t>631 – CUPS (print server)</a:t>
            </a:r>
          </a:p>
          <a:p>
            <a:pPr algn="l">
              <a:buFont typeface="Arial" panose="020B0604020202020204" pitchFamily="34" charset="0"/>
              <a:buChar char="•"/>
            </a:pPr>
            <a:r>
              <a:rPr lang="en-GB" b="0" i="0" dirty="0">
                <a:solidFill>
                  <a:srgbClr val="3A3A3A"/>
                </a:solidFill>
                <a:effectLst/>
                <a:latin typeface="Inter"/>
              </a:rPr>
              <a:t>993 – IMAPS (secure email inbox)</a:t>
            </a:r>
          </a:p>
          <a:p>
            <a:pPr algn="l">
              <a:buFont typeface="Arial" panose="020B0604020202020204" pitchFamily="34" charset="0"/>
              <a:buChar char="•"/>
            </a:pPr>
            <a:r>
              <a:rPr lang="en-GB" b="0" i="0" dirty="0">
                <a:solidFill>
                  <a:srgbClr val="3A3A3A"/>
                </a:solidFill>
                <a:effectLst/>
                <a:latin typeface="Inter"/>
              </a:rPr>
              <a:t>995 – POP3 (secure email inbox)</a:t>
            </a:r>
          </a:p>
          <a:p>
            <a:endParaRPr lang="en-FI" dirty="0"/>
          </a:p>
        </p:txBody>
      </p:sp>
    </p:spTree>
    <p:extLst>
      <p:ext uri="{BB962C8B-B14F-4D97-AF65-F5344CB8AC3E}">
        <p14:creationId xmlns:p14="http://schemas.microsoft.com/office/powerpoint/2010/main" val="408969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02964A-4898-C994-511A-DA22831BE752}"/>
              </a:ext>
            </a:extLst>
          </p:cNvPr>
          <p:cNvSpPr>
            <a:spLocks noGrp="1"/>
          </p:cNvSpPr>
          <p:nvPr>
            <p:ph type="title"/>
          </p:nvPr>
        </p:nvSpPr>
        <p:spPr>
          <a:xfrm>
            <a:off x="1868621" y="1396686"/>
            <a:ext cx="3240506" cy="4064628"/>
          </a:xfrm>
        </p:spPr>
        <p:txBody>
          <a:bodyPr>
            <a:normAutofit/>
          </a:bodyPr>
          <a:lstStyle/>
          <a:p>
            <a:r>
              <a:rPr lang="en-FI" dirty="0">
                <a:solidFill>
                  <a:srgbClr val="FFFFFF"/>
                </a:solidFill>
              </a:rPr>
              <a:t>Traffic analysis attack</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57FBCD8-3E87-4C11-34DD-8999F3EE18B7}"/>
              </a:ext>
            </a:extLst>
          </p:cNvPr>
          <p:cNvSpPr>
            <a:spLocks noGrp="1"/>
          </p:cNvSpPr>
          <p:nvPr>
            <p:ph idx="1"/>
          </p:nvPr>
        </p:nvSpPr>
        <p:spPr>
          <a:xfrm>
            <a:off x="5370153" y="1526033"/>
            <a:ext cx="6078636" cy="3935281"/>
          </a:xfrm>
        </p:spPr>
        <p:txBody>
          <a:bodyPr>
            <a:normAutofit/>
          </a:bodyPr>
          <a:lstStyle/>
          <a:p>
            <a:r>
              <a:rPr lang="en-FI" dirty="0"/>
              <a:t>A attacker tries to access the same network as you to listen and capture all your network traffic. The hacker can analyze that traffic to learn something about you or your company.</a:t>
            </a:r>
          </a:p>
          <a:p>
            <a:endParaRPr lang="en-FI" dirty="0"/>
          </a:p>
          <a:p>
            <a:r>
              <a:rPr lang="en-GB" dirty="0"/>
              <a:t>Network monitoring tools </a:t>
            </a:r>
            <a:r>
              <a:rPr lang="en-GB" dirty="0">
                <a:sym typeface="Wingdings" pitchFamily="2" charset="2"/>
              </a:rPr>
              <a:t> NETHOGS</a:t>
            </a:r>
            <a:endParaRPr lang="en-GB" dirty="0"/>
          </a:p>
          <a:p>
            <a:endParaRPr lang="en-FI" dirty="0"/>
          </a:p>
        </p:txBody>
      </p:sp>
    </p:spTree>
    <p:extLst>
      <p:ext uri="{BB962C8B-B14F-4D97-AF65-F5344CB8AC3E}">
        <p14:creationId xmlns:p14="http://schemas.microsoft.com/office/powerpoint/2010/main" val="70331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A220A-8DCD-D39E-6CAA-785CE5BD0172}"/>
              </a:ext>
            </a:extLst>
          </p:cNvPr>
          <p:cNvSpPr>
            <a:spLocks noGrp="1"/>
          </p:cNvSpPr>
          <p:nvPr>
            <p:ph idx="1"/>
          </p:nvPr>
        </p:nvSpPr>
        <p:spPr>
          <a:xfrm>
            <a:off x="717087" y="662945"/>
            <a:ext cx="10515600" cy="4351338"/>
          </a:xfrm>
        </p:spPr>
        <p:txBody>
          <a:bodyPr/>
          <a:lstStyle/>
          <a:p>
            <a:r>
              <a:rPr lang="en-FI" dirty="0"/>
              <a:t>Install NETHOGS</a:t>
            </a:r>
          </a:p>
          <a:p>
            <a:endParaRPr lang="en-FI" dirty="0"/>
          </a:p>
          <a:p>
            <a:endParaRPr lang="en-FI" dirty="0"/>
          </a:p>
          <a:p>
            <a:r>
              <a:rPr lang="en-FI" dirty="0"/>
              <a:t>Using nethogs</a:t>
            </a:r>
          </a:p>
          <a:p>
            <a:endParaRPr lang="en-FI" dirty="0"/>
          </a:p>
          <a:p>
            <a:endParaRPr lang="en-FI" dirty="0"/>
          </a:p>
        </p:txBody>
      </p:sp>
      <p:sp>
        <p:nvSpPr>
          <p:cNvPr id="6" name="Rounded Rectangle 5">
            <a:extLst>
              <a:ext uri="{FF2B5EF4-FFF2-40B4-BE49-F238E27FC236}">
                <a16:creationId xmlns:a16="http://schemas.microsoft.com/office/drawing/2014/main" id="{5899AD2F-0256-FD65-681E-ED2FE98EDD42}"/>
              </a:ext>
            </a:extLst>
          </p:cNvPr>
          <p:cNvSpPr/>
          <p:nvPr/>
        </p:nvSpPr>
        <p:spPr>
          <a:xfrm>
            <a:off x="959313" y="1243779"/>
            <a:ext cx="3908121" cy="563671"/>
          </a:xfrm>
          <a:prstGeom prst="round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GB" b="1" dirty="0">
                <a:solidFill>
                  <a:srgbClr val="9A44DD"/>
                </a:solidFill>
                <a:latin typeface="Arial" panose="020B0604020202020204" pitchFamily="34" charset="0"/>
                <a:cs typeface="Arial" panose="020B0604020202020204" pitchFamily="34" charset="0"/>
              </a:rPr>
              <a:t>s</a:t>
            </a:r>
            <a:r>
              <a:rPr lang="en-FI" b="1" dirty="0">
                <a:solidFill>
                  <a:srgbClr val="9A44DD"/>
                </a:solidFill>
                <a:latin typeface="Arial" panose="020B0604020202020204" pitchFamily="34" charset="0"/>
                <a:cs typeface="Arial" panose="020B0604020202020204" pitchFamily="34" charset="0"/>
              </a:rPr>
              <a:t>udo apt install nethogs</a:t>
            </a:r>
          </a:p>
        </p:txBody>
      </p:sp>
      <p:sp>
        <p:nvSpPr>
          <p:cNvPr id="7" name="Rounded Rectangle 6">
            <a:extLst>
              <a:ext uri="{FF2B5EF4-FFF2-40B4-BE49-F238E27FC236}">
                <a16:creationId xmlns:a16="http://schemas.microsoft.com/office/drawing/2014/main" id="{8695484A-6041-027D-E89F-80159FE48FCA}"/>
              </a:ext>
            </a:extLst>
          </p:cNvPr>
          <p:cNvSpPr/>
          <p:nvPr/>
        </p:nvSpPr>
        <p:spPr>
          <a:xfrm>
            <a:off x="959313" y="2747779"/>
            <a:ext cx="3908121" cy="563671"/>
          </a:xfrm>
          <a:prstGeom prst="round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fi-FI" b="1" dirty="0" err="1">
                <a:solidFill>
                  <a:srgbClr val="9A44DD"/>
                </a:solidFill>
                <a:latin typeface="Arial" panose="020B0604020202020204" pitchFamily="34" charset="0"/>
                <a:cs typeface="Arial" panose="020B0604020202020204" pitchFamily="34" charset="0"/>
              </a:rPr>
              <a:t>sudo</a:t>
            </a:r>
            <a:r>
              <a:rPr lang="fi-FI" b="1" dirty="0">
                <a:solidFill>
                  <a:srgbClr val="9A44DD"/>
                </a:solidFill>
                <a:latin typeface="Arial" panose="020B0604020202020204" pitchFamily="34" charset="0"/>
                <a:cs typeface="Arial" panose="020B0604020202020204" pitchFamily="34" charset="0"/>
              </a:rPr>
              <a:t> </a:t>
            </a:r>
            <a:r>
              <a:rPr lang="fi-FI" b="1" dirty="0" err="1">
                <a:solidFill>
                  <a:srgbClr val="9A44DD"/>
                </a:solidFill>
                <a:latin typeface="Arial" panose="020B0604020202020204" pitchFamily="34" charset="0"/>
                <a:cs typeface="Arial" panose="020B0604020202020204" pitchFamily="34" charset="0"/>
              </a:rPr>
              <a:t>nethogs</a:t>
            </a:r>
            <a:r>
              <a:rPr lang="fi-FI" b="1" dirty="0">
                <a:solidFill>
                  <a:srgbClr val="9A44DD"/>
                </a:solidFill>
                <a:latin typeface="Arial" panose="020B0604020202020204" pitchFamily="34" charset="0"/>
                <a:cs typeface="Arial" panose="020B0604020202020204" pitchFamily="34" charset="0"/>
              </a:rPr>
              <a:t> -a</a:t>
            </a:r>
            <a:endParaRPr lang="en-FI" b="1" dirty="0">
              <a:solidFill>
                <a:srgbClr val="9A44DD"/>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47EBF6C-CDAC-DDF4-C15A-5706264A39A4}"/>
              </a:ext>
            </a:extLst>
          </p:cNvPr>
          <p:cNvPicPr>
            <a:picLocks noChangeAspect="1"/>
          </p:cNvPicPr>
          <p:nvPr/>
        </p:nvPicPr>
        <p:blipFill>
          <a:blip r:embed="rId3"/>
          <a:stretch>
            <a:fillRect/>
          </a:stretch>
        </p:blipFill>
        <p:spPr>
          <a:xfrm>
            <a:off x="959313" y="3414091"/>
            <a:ext cx="6142078" cy="3200384"/>
          </a:xfrm>
          <a:prstGeom prst="rect">
            <a:avLst/>
          </a:prstGeom>
        </p:spPr>
      </p:pic>
    </p:spTree>
    <p:extLst>
      <p:ext uri="{BB962C8B-B14F-4D97-AF65-F5344CB8AC3E}">
        <p14:creationId xmlns:p14="http://schemas.microsoft.com/office/powerpoint/2010/main" val="427991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2">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A2F05F-407F-3512-CEEB-90CD3B84E3F2}"/>
              </a:ext>
            </a:extLst>
          </p:cNvPr>
          <p:cNvSpPr>
            <a:spLocks noGrp="1"/>
          </p:cNvSpPr>
          <p:nvPr>
            <p:ph type="title"/>
          </p:nvPr>
        </p:nvSpPr>
        <p:spPr>
          <a:xfrm>
            <a:off x="429768" y="411480"/>
            <a:ext cx="11201400" cy="1106424"/>
          </a:xfrm>
          <a:prstGeom prst="round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p>
            <a:r>
              <a:rPr lang="en-US" sz="2000" dirty="0">
                <a:solidFill>
                  <a:srgbClr val="3A3A3A"/>
                </a:solidFill>
                <a:latin typeface="Inter"/>
              </a:rPr>
              <a:t>The network upload(sent) and download(received) speeds( kilobytes/s (kb/s) for each process is listed. </a:t>
            </a:r>
            <a:br>
              <a:rPr lang="en-US" sz="2000" dirty="0">
                <a:solidFill>
                  <a:srgbClr val="3A3A3A"/>
                </a:solidFill>
                <a:latin typeface="Inter"/>
              </a:rPr>
            </a:br>
            <a:r>
              <a:rPr lang="en-US" sz="2000" dirty="0">
                <a:solidFill>
                  <a:srgbClr val="3A3A3A"/>
                </a:solidFill>
                <a:latin typeface="Inter"/>
              </a:rPr>
              <a:t>The owner of the process and the PID is listed here.</a:t>
            </a:r>
            <a:br>
              <a:rPr lang="en-US" sz="2000" dirty="0">
                <a:solidFill>
                  <a:srgbClr val="3A3A3A"/>
                </a:solidFill>
                <a:latin typeface="Inter"/>
              </a:rPr>
            </a:br>
            <a:r>
              <a:rPr lang="en-US" sz="2000" dirty="0" err="1">
                <a:solidFill>
                  <a:srgbClr val="3A3A3A"/>
                </a:solidFill>
                <a:latin typeface="Inter"/>
              </a:rPr>
              <a:t>Nethogs</a:t>
            </a:r>
            <a:r>
              <a:rPr lang="en-US" sz="2000" dirty="0">
                <a:solidFill>
                  <a:srgbClr val="3A3A3A"/>
                </a:solidFill>
                <a:latin typeface="Inter"/>
              </a:rPr>
              <a:t> is automatically update the information. </a:t>
            </a:r>
          </a:p>
        </p:txBody>
      </p:sp>
      <p:sp>
        <p:nvSpPr>
          <p:cNvPr id="44" name="Rectangle 3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Graphical user interface, text&#10;&#10;Description automatically generated">
            <a:extLst>
              <a:ext uri="{FF2B5EF4-FFF2-40B4-BE49-F238E27FC236}">
                <a16:creationId xmlns:a16="http://schemas.microsoft.com/office/drawing/2014/main" id="{FE773591-9DCF-3F4B-1C9A-928745B00E62}"/>
              </a:ext>
            </a:extLst>
          </p:cNvPr>
          <p:cNvPicPr>
            <a:picLocks noChangeAspect="1"/>
          </p:cNvPicPr>
          <p:nvPr/>
        </p:nvPicPr>
        <p:blipFill rotWithShape="1">
          <a:blip r:embed="rId2"/>
          <a:srcRect r="-1" b="1573"/>
          <a:stretch/>
        </p:blipFill>
        <p:spPr>
          <a:xfrm>
            <a:off x="429768" y="1721922"/>
            <a:ext cx="6704891" cy="4520559"/>
          </a:xfrm>
          <a:prstGeom prst="rect">
            <a:avLst/>
          </a:prstGeom>
        </p:spPr>
      </p:pic>
      <p:sp useBgFill="1">
        <p:nvSpPr>
          <p:cNvPr id="45" name="Rectangle 36">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B8A5CB8D-7C0F-DE3C-1307-A1D6DDC3DDCF}"/>
              </a:ext>
            </a:extLst>
          </p:cNvPr>
          <p:cNvSpPr>
            <a:spLocks noGrp="1"/>
          </p:cNvSpPr>
          <p:nvPr>
            <p:ph idx="1"/>
          </p:nvPr>
        </p:nvSpPr>
        <p:spPr>
          <a:xfrm>
            <a:off x="7938752" y="2020824"/>
            <a:ext cx="3455097" cy="3959352"/>
          </a:xfrm>
        </p:spPr>
        <p:txBody>
          <a:bodyPr vert="horz" lIns="91440" tIns="45720" rIns="91440" bIns="45720" rtlCol="0" anchor="ctr">
            <a:normAutofit/>
          </a:bodyPr>
          <a:lstStyle/>
          <a:p>
            <a:pPr marL="0" indent="0" fontAlgn="base">
              <a:buNone/>
            </a:pPr>
            <a:r>
              <a:rPr lang="en-US" sz="1800" b="0" i="0" kern="1200" dirty="0">
                <a:effectLst/>
                <a:latin typeface="+mn-lt"/>
                <a:ea typeface="+mn-ea"/>
                <a:cs typeface="+mn-cs"/>
              </a:rPr>
              <a:t>You can close </a:t>
            </a:r>
            <a:r>
              <a:rPr lang="en-US" sz="1800" b="0" i="0" kern="1200" dirty="0" err="1">
                <a:effectLst/>
                <a:latin typeface="+mn-lt"/>
                <a:ea typeface="+mn-ea"/>
                <a:cs typeface="+mn-cs"/>
              </a:rPr>
              <a:t>nethogs</a:t>
            </a:r>
            <a:r>
              <a:rPr lang="en-US" sz="1800" b="0" i="0" kern="1200" dirty="0">
                <a:effectLst/>
                <a:latin typeface="+mn-lt"/>
                <a:ea typeface="+mn-ea"/>
                <a:cs typeface="+mn-cs"/>
              </a:rPr>
              <a:t> network monitor with </a:t>
            </a:r>
            <a:r>
              <a:rPr lang="en-US" sz="1800" b="1" i="0" kern="1200" dirty="0">
                <a:effectLst/>
                <a:latin typeface="+mn-lt"/>
                <a:ea typeface="+mn-ea"/>
                <a:cs typeface="+mn-cs"/>
              </a:rPr>
              <a:t>&lt;Ctrl&gt;</a:t>
            </a:r>
            <a:r>
              <a:rPr lang="en-US" sz="1800" b="0" i="0" kern="1200" dirty="0">
                <a:effectLst/>
                <a:latin typeface="+mn-lt"/>
                <a:ea typeface="+mn-ea"/>
                <a:cs typeface="+mn-cs"/>
              </a:rPr>
              <a:t> + </a:t>
            </a:r>
            <a:r>
              <a:rPr lang="en-US" sz="1800" b="1" i="0" kern="1200" dirty="0">
                <a:effectLst/>
                <a:latin typeface="+mn-lt"/>
                <a:ea typeface="+mn-ea"/>
                <a:cs typeface="+mn-cs"/>
              </a:rPr>
              <a:t>c</a:t>
            </a:r>
            <a:r>
              <a:rPr lang="en-US" sz="1800" b="0" i="0" kern="1200" dirty="0">
                <a:effectLst/>
                <a:latin typeface="+mn-lt"/>
                <a:ea typeface="+mn-ea"/>
                <a:cs typeface="+mn-cs"/>
              </a:rPr>
              <a:t>.</a:t>
            </a:r>
          </a:p>
          <a:p>
            <a:pPr marL="0" indent="0">
              <a:buNone/>
            </a:pPr>
            <a:br>
              <a:rPr lang="en-US" sz="1800" kern="1200" dirty="0">
                <a:latin typeface="+mn-lt"/>
                <a:ea typeface="+mn-ea"/>
                <a:cs typeface="+mn-cs"/>
              </a:rPr>
            </a:br>
            <a:endParaRPr lang="en-US" sz="1800" kern="1200" dirty="0">
              <a:latin typeface="+mn-lt"/>
              <a:ea typeface="+mn-ea"/>
              <a:cs typeface="+mn-cs"/>
            </a:endParaRPr>
          </a:p>
        </p:txBody>
      </p:sp>
    </p:spTree>
    <p:extLst>
      <p:ext uri="{BB962C8B-B14F-4D97-AF65-F5344CB8AC3E}">
        <p14:creationId xmlns:p14="http://schemas.microsoft.com/office/powerpoint/2010/main" val="327669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checkerboard(across)">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checkerboard(across)">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0EBA-A44C-FDDA-8871-F7D8D78EF23C}"/>
              </a:ext>
            </a:extLst>
          </p:cNvPr>
          <p:cNvSpPr>
            <a:spLocks noGrp="1"/>
          </p:cNvSpPr>
          <p:nvPr>
            <p:ph type="title"/>
          </p:nvPr>
        </p:nvSpPr>
        <p:spPr/>
        <p:txBody>
          <a:bodyPr>
            <a:normAutofit/>
          </a:bodyPr>
          <a:lstStyle/>
          <a:p>
            <a:r>
              <a:rPr lang="en-GB" sz="2000" b="0" i="0" dirty="0">
                <a:solidFill>
                  <a:srgbClr val="444444"/>
                </a:solidFill>
                <a:effectLst/>
                <a:latin typeface="Arimo"/>
              </a:rPr>
              <a:t>If you want to monitor a specific network interface using </a:t>
            </a:r>
            <a:r>
              <a:rPr lang="en-GB" sz="2000" b="0" i="0" dirty="0" err="1">
                <a:solidFill>
                  <a:srgbClr val="444444"/>
                </a:solidFill>
                <a:effectLst/>
                <a:latin typeface="Arimo"/>
              </a:rPr>
              <a:t>nethogs</a:t>
            </a:r>
            <a:r>
              <a:rPr lang="en-GB" sz="2000" b="0" i="0" dirty="0">
                <a:solidFill>
                  <a:srgbClr val="444444"/>
                </a:solidFill>
                <a:effectLst/>
                <a:latin typeface="Arimo"/>
              </a:rPr>
              <a:t>, you can easily do it.</a:t>
            </a:r>
            <a:endParaRPr lang="en-FI" sz="2000" dirty="0"/>
          </a:p>
        </p:txBody>
      </p:sp>
      <p:pic>
        <p:nvPicPr>
          <p:cNvPr id="5" name="Content Placeholder 4">
            <a:extLst>
              <a:ext uri="{FF2B5EF4-FFF2-40B4-BE49-F238E27FC236}">
                <a16:creationId xmlns:a16="http://schemas.microsoft.com/office/drawing/2014/main" id="{AA41D617-5F02-93B9-7CD7-0B1197E3FBCF}"/>
              </a:ext>
            </a:extLst>
          </p:cNvPr>
          <p:cNvPicPr>
            <a:picLocks noGrp="1" noChangeAspect="1"/>
          </p:cNvPicPr>
          <p:nvPr>
            <p:ph idx="1"/>
          </p:nvPr>
        </p:nvPicPr>
        <p:blipFill>
          <a:blip r:embed="rId2"/>
          <a:stretch>
            <a:fillRect/>
          </a:stretch>
        </p:blipFill>
        <p:spPr>
          <a:xfrm>
            <a:off x="2387472" y="1934626"/>
            <a:ext cx="6641933" cy="4351338"/>
          </a:xfrm>
          <a:prstGeom prst="rect">
            <a:avLst/>
          </a:prstGeom>
        </p:spPr>
      </p:pic>
      <p:sp>
        <p:nvSpPr>
          <p:cNvPr id="4" name="Rounded Rectangle 3">
            <a:extLst>
              <a:ext uri="{FF2B5EF4-FFF2-40B4-BE49-F238E27FC236}">
                <a16:creationId xmlns:a16="http://schemas.microsoft.com/office/drawing/2014/main" id="{D13D3A6C-9077-8D68-CFDA-B18642068B37}"/>
              </a:ext>
            </a:extLst>
          </p:cNvPr>
          <p:cNvSpPr/>
          <p:nvPr/>
        </p:nvSpPr>
        <p:spPr>
          <a:xfrm>
            <a:off x="959313" y="1243779"/>
            <a:ext cx="3908121" cy="563671"/>
          </a:xfrm>
          <a:prstGeom prst="round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GB" b="1" dirty="0">
                <a:solidFill>
                  <a:srgbClr val="9A44DD"/>
                </a:solidFill>
                <a:latin typeface="Arial" panose="020B0604020202020204" pitchFamily="34" charset="0"/>
                <a:cs typeface="Arial" panose="020B0604020202020204" pitchFamily="34" charset="0"/>
              </a:rPr>
              <a:t>s</a:t>
            </a:r>
            <a:r>
              <a:rPr lang="en-FI" b="1" dirty="0">
                <a:solidFill>
                  <a:srgbClr val="9A44DD"/>
                </a:solidFill>
                <a:latin typeface="Arial" panose="020B0604020202020204" pitchFamily="34" charset="0"/>
                <a:cs typeface="Arial" panose="020B0604020202020204" pitchFamily="34" charset="0"/>
              </a:rPr>
              <a:t>udo nethogs enp0s1</a:t>
            </a:r>
          </a:p>
        </p:txBody>
      </p:sp>
      <p:sp>
        <p:nvSpPr>
          <p:cNvPr id="7" name="TextBox 6">
            <a:extLst>
              <a:ext uri="{FF2B5EF4-FFF2-40B4-BE49-F238E27FC236}">
                <a16:creationId xmlns:a16="http://schemas.microsoft.com/office/drawing/2014/main" id="{26822448-4E7D-CEE2-F747-81729D23E8A5}"/>
              </a:ext>
            </a:extLst>
          </p:cNvPr>
          <p:cNvSpPr txBox="1"/>
          <p:nvPr/>
        </p:nvSpPr>
        <p:spPr>
          <a:xfrm>
            <a:off x="838200" y="6345236"/>
            <a:ext cx="6097044" cy="369332"/>
          </a:xfrm>
          <a:prstGeom prst="rect">
            <a:avLst/>
          </a:prstGeom>
          <a:noFill/>
        </p:spPr>
        <p:txBody>
          <a:bodyPr wrap="square">
            <a:spAutoFit/>
          </a:bodyPr>
          <a:lstStyle/>
          <a:p>
            <a:r>
              <a:rPr lang="en-GB" b="0" i="0" dirty="0">
                <a:solidFill>
                  <a:srgbClr val="444444"/>
                </a:solidFill>
                <a:effectLst/>
                <a:latin typeface="Arimo"/>
              </a:rPr>
              <a:t>Now, only the </a:t>
            </a:r>
            <a:r>
              <a:rPr lang="en-GB" b="1" i="0" dirty="0">
                <a:solidFill>
                  <a:srgbClr val="444444"/>
                </a:solidFill>
                <a:effectLst/>
                <a:latin typeface="Arimo"/>
              </a:rPr>
              <a:t>enp0s1</a:t>
            </a:r>
            <a:r>
              <a:rPr lang="en-GB" b="0" i="0" dirty="0">
                <a:solidFill>
                  <a:srgbClr val="444444"/>
                </a:solidFill>
                <a:effectLst/>
                <a:latin typeface="Arimo"/>
              </a:rPr>
              <a:t> interface should be monitored.</a:t>
            </a:r>
            <a:endParaRPr lang="en-FI" dirty="0"/>
          </a:p>
        </p:txBody>
      </p:sp>
    </p:spTree>
    <p:extLst>
      <p:ext uri="{BB962C8B-B14F-4D97-AF65-F5344CB8AC3E}">
        <p14:creationId xmlns:p14="http://schemas.microsoft.com/office/powerpoint/2010/main" val="30831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6D16C5-03BC-257E-070F-FA21FF4E1EDD}"/>
              </a:ext>
            </a:extLst>
          </p:cNvPr>
          <p:cNvSpPr>
            <a:spLocks noGrp="1"/>
          </p:cNvSpPr>
          <p:nvPr>
            <p:ph type="title"/>
          </p:nvPr>
        </p:nvSpPr>
        <p:spPr>
          <a:xfrm>
            <a:off x="6094105" y="802955"/>
            <a:ext cx="4977976" cy="1454051"/>
          </a:xfrm>
        </p:spPr>
        <p:txBody>
          <a:bodyPr>
            <a:normAutofit/>
          </a:bodyPr>
          <a:lstStyle/>
          <a:p>
            <a:r>
              <a:rPr lang="en-FI" sz="3600">
                <a:solidFill>
                  <a:schemeClr val="tx2"/>
                </a:solidFill>
              </a:rPr>
              <a:t>References</a:t>
            </a:r>
          </a:p>
        </p:txBody>
      </p:sp>
      <p:pic>
        <p:nvPicPr>
          <p:cNvPr id="7" name="Graphic 6" descr="Laptop Secure">
            <a:extLst>
              <a:ext uri="{FF2B5EF4-FFF2-40B4-BE49-F238E27FC236}">
                <a16:creationId xmlns:a16="http://schemas.microsoft.com/office/drawing/2014/main" id="{AAFD50BC-9F69-3DBF-68C5-668352D8F7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19731538-7924-F01F-FA0B-CDEA2961E5D0}"/>
              </a:ext>
            </a:extLst>
          </p:cNvPr>
          <p:cNvSpPr>
            <a:spLocks noGrp="1"/>
          </p:cNvSpPr>
          <p:nvPr>
            <p:ph idx="1"/>
          </p:nvPr>
        </p:nvSpPr>
        <p:spPr>
          <a:xfrm>
            <a:off x="6090574" y="2421682"/>
            <a:ext cx="4977578" cy="3639289"/>
          </a:xfrm>
        </p:spPr>
        <p:txBody>
          <a:bodyPr anchor="ctr">
            <a:normAutofit/>
          </a:bodyPr>
          <a:lstStyle/>
          <a:p>
            <a:r>
              <a:rPr lang="en-GB" sz="1100" i="1">
                <a:solidFill>
                  <a:schemeClr val="tx2"/>
                </a:solidFill>
                <a:effectLst/>
                <a:latin typeface="Arial" panose="020B0604020202020204" pitchFamily="34" charset="0"/>
                <a:cs typeface="Arial" panose="020B0604020202020204" pitchFamily="34" charset="0"/>
              </a:rPr>
              <a:t>How to Use NMap to Check Your Linux Computer for Open Ports, </a:t>
            </a:r>
            <a:r>
              <a:rPr lang="en-GB" sz="1100" i="1">
                <a:solidFill>
                  <a:schemeClr val="tx2"/>
                </a:solidFill>
                <a:latin typeface="Arial" panose="020B0604020202020204" pitchFamily="34" charset="0"/>
                <a:cs typeface="Arial" panose="020B0604020202020204" pitchFamily="34" charset="0"/>
              </a:rPr>
              <a:t>Nick Congleton 16.08.2017</a:t>
            </a:r>
          </a:p>
          <a:p>
            <a:r>
              <a:rPr lang="en-GB" sz="1100">
                <a:solidFill>
                  <a:schemeClr val="tx2"/>
                </a:solidFill>
                <a:hlinkClick r:id="rId5"/>
              </a:rPr>
              <a:t>https://www.maketecheasier.com/use-nmap-check-linux-open-ports/</a:t>
            </a:r>
            <a:endParaRPr lang="en-GB" sz="1100">
              <a:solidFill>
                <a:schemeClr val="tx2"/>
              </a:solidFill>
            </a:endParaRPr>
          </a:p>
          <a:p>
            <a:endParaRPr lang="en-GB" sz="1100">
              <a:solidFill>
                <a:schemeClr val="tx2"/>
              </a:solidFill>
            </a:endParaRPr>
          </a:p>
          <a:p>
            <a:r>
              <a:rPr lang="en-GB" sz="1100" i="1">
                <a:solidFill>
                  <a:schemeClr val="tx2"/>
                </a:solidFill>
                <a:latin typeface="Arial" panose="020B0604020202020204" pitchFamily="34" charset="0"/>
                <a:cs typeface="Arial" panose="020B0604020202020204" pitchFamily="34" charset="0"/>
              </a:rPr>
              <a:t>Is it OK to have port 22 open?</a:t>
            </a:r>
          </a:p>
          <a:p>
            <a:r>
              <a:rPr lang="en-GB" sz="1100">
                <a:solidFill>
                  <a:schemeClr val="tx2"/>
                </a:solidFill>
                <a:hlinkClick r:id="rId6"/>
              </a:rPr>
              <a:t>https://www.thehealthyjournal.com/faq/is-port-22-vulnerable</a:t>
            </a:r>
            <a:endParaRPr lang="en-GB" sz="1100">
              <a:solidFill>
                <a:schemeClr val="tx2"/>
              </a:solidFill>
            </a:endParaRPr>
          </a:p>
          <a:p>
            <a:endParaRPr lang="en-GB" sz="1100">
              <a:solidFill>
                <a:schemeClr val="tx2"/>
              </a:solidFill>
            </a:endParaRPr>
          </a:p>
          <a:p>
            <a:r>
              <a:rPr lang="en-GB" sz="1100" i="1">
                <a:solidFill>
                  <a:schemeClr val="tx2"/>
                </a:solidFill>
                <a:latin typeface="Arial" panose="020B0604020202020204" pitchFamily="34" charset="0"/>
                <a:cs typeface="Arial" panose="020B0604020202020204" pitchFamily="34" charset="0"/>
              </a:rPr>
              <a:t>How to Monitor Network Traffic using nethogs, Shahriar Shovon 2019</a:t>
            </a:r>
          </a:p>
          <a:p>
            <a:r>
              <a:rPr lang="en-GB" sz="1100">
                <a:solidFill>
                  <a:schemeClr val="tx2"/>
                </a:solidFill>
                <a:hlinkClick r:id="rId7"/>
              </a:rPr>
              <a:t>https://linuxhint.com/monitor_network_traffic_nethogs/</a:t>
            </a:r>
            <a:endParaRPr lang="en-GB" sz="1100">
              <a:solidFill>
                <a:schemeClr val="tx2"/>
              </a:solidFill>
            </a:endParaRPr>
          </a:p>
          <a:p>
            <a:endParaRPr lang="en-GB" sz="1100">
              <a:solidFill>
                <a:schemeClr val="tx2"/>
              </a:solidFill>
            </a:endParaRPr>
          </a:p>
          <a:p>
            <a:r>
              <a:rPr lang="en-GB" sz="1100" i="1">
                <a:solidFill>
                  <a:schemeClr val="tx2"/>
                </a:solidFill>
                <a:latin typeface="Arial" panose="020B0604020202020204" pitchFamily="34" charset="0"/>
                <a:cs typeface="Arial" panose="020B0604020202020204" pitchFamily="34" charset="0"/>
              </a:rPr>
              <a:t>Analyzing Linux Logs</a:t>
            </a:r>
          </a:p>
          <a:p>
            <a:r>
              <a:rPr lang="en-GB" sz="1100">
                <a:solidFill>
                  <a:schemeClr val="tx2"/>
                </a:solidFill>
                <a:hlinkClick r:id="rId8"/>
              </a:rPr>
              <a:t>https://www.loggly.com/ultimate-guide/analyzing-linux-logs/</a:t>
            </a:r>
            <a:endParaRPr lang="en-GB" sz="1100">
              <a:solidFill>
                <a:schemeClr val="tx2"/>
              </a:solidFill>
            </a:endParaRPr>
          </a:p>
          <a:p>
            <a:endParaRPr lang="en-FI" sz="11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5646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DAFE5B-F154-0AFD-2205-8657C76310BC}"/>
              </a:ext>
            </a:extLst>
          </p:cNvPr>
          <p:cNvSpPr>
            <a:spLocks noGrp="1"/>
          </p:cNvSpPr>
          <p:nvPr>
            <p:ph type="title"/>
          </p:nvPr>
        </p:nvSpPr>
        <p:spPr>
          <a:xfrm>
            <a:off x="1371597" y="348865"/>
            <a:ext cx="10044023" cy="877729"/>
          </a:xfrm>
        </p:spPr>
        <p:txBody>
          <a:bodyPr anchor="ctr">
            <a:normAutofit/>
          </a:bodyPr>
          <a:lstStyle/>
          <a:p>
            <a:r>
              <a:rPr lang="en-FI" sz="4000" dirty="0">
                <a:solidFill>
                  <a:srgbClr val="FFFFFF"/>
                </a:solidFill>
              </a:rPr>
              <a:t>Agenda</a:t>
            </a:r>
          </a:p>
        </p:txBody>
      </p:sp>
      <p:graphicFrame>
        <p:nvGraphicFramePr>
          <p:cNvPr id="5" name="Content Placeholder 2">
            <a:extLst>
              <a:ext uri="{FF2B5EF4-FFF2-40B4-BE49-F238E27FC236}">
                <a16:creationId xmlns:a16="http://schemas.microsoft.com/office/drawing/2014/main" id="{6237EEF7-C56A-6DFB-86FD-B3B1607A497A}"/>
              </a:ext>
            </a:extLst>
          </p:cNvPr>
          <p:cNvGraphicFramePr>
            <a:graphicFrameLocks noGrp="1"/>
          </p:cNvGraphicFramePr>
          <p:nvPr>
            <p:ph idx="1"/>
            <p:extLst>
              <p:ext uri="{D42A27DB-BD31-4B8C-83A1-F6EECF244321}">
                <p14:modId xmlns:p14="http://schemas.microsoft.com/office/powerpoint/2010/main" val="251017308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1683317"/>
      </p:ext>
    </p:extLst>
  </p:cSld>
  <p:clrMapOvr>
    <a:masterClrMapping/>
  </p:clrMapOvr>
  <mc:AlternateContent xmlns:mc="http://schemas.openxmlformats.org/markup-compatibility/2006" xmlns:p14="http://schemas.microsoft.com/office/powerpoint/2010/main">
    <mc:Choice Requires="p14">
      <p:transition spd="slow" p14:dur="2000" advTm="8295"/>
    </mc:Choice>
    <mc:Fallback xmlns="">
      <p:transition spd="slow" advTm="829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4B2A0-A674-0AB9-9B26-350E49BFF541}"/>
              </a:ext>
            </a:extLst>
          </p:cNvPr>
          <p:cNvSpPr>
            <a:spLocks noGrp="1"/>
          </p:cNvSpPr>
          <p:nvPr>
            <p:ph type="title"/>
          </p:nvPr>
        </p:nvSpPr>
        <p:spPr>
          <a:xfrm>
            <a:off x="1389278" y="1233241"/>
            <a:ext cx="3240506" cy="4064628"/>
          </a:xfrm>
        </p:spPr>
        <p:txBody>
          <a:bodyPr>
            <a:normAutofit/>
          </a:bodyPr>
          <a:lstStyle/>
          <a:p>
            <a:r>
              <a:rPr lang="en-FI">
                <a:solidFill>
                  <a:srgbClr val="FFFFFF"/>
                </a:solidFill>
              </a:rPr>
              <a:t>Who am I ?</a:t>
            </a:r>
          </a:p>
        </p:txBody>
      </p:sp>
      <p:sp>
        <p:nvSpPr>
          <p:cNvPr id="23" name="Freeform: Shape 2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5" name="Content Placeholder 2">
            <a:extLst>
              <a:ext uri="{FF2B5EF4-FFF2-40B4-BE49-F238E27FC236}">
                <a16:creationId xmlns:a16="http://schemas.microsoft.com/office/drawing/2014/main" id="{54D42BD2-82E5-4610-C6AA-F655022C0D80}"/>
              </a:ext>
            </a:extLst>
          </p:cNvPr>
          <p:cNvGraphicFramePr>
            <a:graphicFrameLocks noGrp="1"/>
          </p:cNvGraphicFramePr>
          <p:nvPr>
            <p:ph idx="1"/>
            <p:extLst>
              <p:ext uri="{D42A27DB-BD31-4B8C-83A1-F6EECF244321}">
                <p14:modId xmlns:p14="http://schemas.microsoft.com/office/powerpoint/2010/main" val="492778654"/>
              </p:ext>
            </p:extLst>
          </p:nvPr>
        </p:nvGraphicFramePr>
        <p:xfrm>
          <a:off x="6206099" y="1457474"/>
          <a:ext cx="5257799" cy="4889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Freeform: Shape 2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049955161"/>
      </p:ext>
    </p:extLst>
  </p:cSld>
  <p:clrMapOvr>
    <a:masterClrMapping/>
  </p:clrMapOvr>
  <mc:AlternateContent xmlns:mc="http://schemas.openxmlformats.org/markup-compatibility/2006" xmlns:p14="http://schemas.microsoft.com/office/powerpoint/2010/main">
    <mc:Choice Requires="p14">
      <p:transition spd="slow" p14:dur="2000" advTm="32257"/>
    </mc:Choice>
    <mc:Fallback xmlns="">
      <p:transition spd="slow" advTm="3225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BD90F2-275E-5CAA-F5EA-4315573BAEFC}"/>
              </a:ext>
            </a:extLst>
          </p:cNvPr>
          <p:cNvSpPr>
            <a:spLocks noGrp="1"/>
          </p:cNvSpPr>
          <p:nvPr>
            <p:ph type="title"/>
          </p:nvPr>
        </p:nvSpPr>
        <p:spPr>
          <a:xfrm>
            <a:off x="524741" y="620392"/>
            <a:ext cx="3808268" cy="5504688"/>
          </a:xfrm>
        </p:spPr>
        <p:txBody>
          <a:bodyPr>
            <a:normAutofit/>
          </a:bodyPr>
          <a:lstStyle/>
          <a:p>
            <a:r>
              <a:rPr lang="en-FI" sz="6000" dirty="0">
                <a:solidFill>
                  <a:schemeClr val="bg1"/>
                </a:solidFill>
              </a:rPr>
              <a:t>Security Data Analyst</a:t>
            </a:r>
          </a:p>
        </p:txBody>
      </p:sp>
      <p:graphicFrame>
        <p:nvGraphicFramePr>
          <p:cNvPr id="5" name="Content Placeholder 2">
            <a:extLst>
              <a:ext uri="{FF2B5EF4-FFF2-40B4-BE49-F238E27FC236}">
                <a16:creationId xmlns:a16="http://schemas.microsoft.com/office/drawing/2014/main" id="{325D664B-311D-BF34-9112-F699D7A65500}"/>
              </a:ext>
            </a:extLst>
          </p:cNvPr>
          <p:cNvGraphicFramePr>
            <a:graphicFrameLocks noGrp="1"/>
          </p:cNvGraphicFramePr>
          <p:nvPr>
            <p:ph idx="1"/>
            <p:extLst>
              <p:ext uri="{D42A27DB-BD31-4B8C-83A1-F6EECF244321}">
                <p14:modId xmlns:p14="http://schemas.microsoft.com/office/powerpoint/2010/main" val="211308517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0348750"/>
      </p:ext>
    </p:extLst>
  </p:cSld>
  <p:clrMapOvr>
    <a:masterClrMapping/>
  </p:clrMapOvr>
  <mc:AlternateContent xmlns:mc="http://schemas.openxmlformats.org/markup-compatibility/2006" xmlns:p14="http://schemas.microsoft.com/office/powerpoint/2010/main">
    <mc:Choice Requires="p14">
      <p:transition spd="slow" p14:dur="2000" advTm="218873"/>
    </mc:Choice>
    <mc:Fallback xmlns="">
      <p:transition spd="slow" advTm="21887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65D07-B63E-EA5F-E983-5AEAB3564804}"/>
              </a:ext>
            </a:extLst>
          </p:cNvPr>
          <p:cNvSpPr>
            <a:spLocks noGrp="1"/>
          </p:cNvSpPr>
          <p:nvPr>
            <p:ph type="title"/>
          </p:nvPr>
        </p:nvSpPr>
        <p:spPr>
          <a:xfrm>
            <a:off x="1389278" y="1233241"/>
            <a:ext cx="3240506" cy="4064628"/>
          </a:xfrm>
        </p:spPr>
        <p:txBody>
          <a:bodyPr>
            <a:normAutofit/>
          </a:bodyPr>
          <a:lstStyle/>
          <a:p>
            <a:r>
              <a:rPr lang="en-FI" dirty="0">
                <a:solidFill>
                  <a:srgbClr val="FFFFFF"/>
                </a:solidFill>
              </a:rPr>
              <a:t>Analyst tools</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CAAD748-3D85-0603-41F6-1EB65B3B7878}"/>
              </a:ext>
            </a:extLst>
          </p:cNvPr>
          <p:cNvSpPr>
            <a:spLocks noGrp="1"/>
          </p:cNvSpPr>
          <p:nvPr>
            <p:ph idx="1"/>
          </p:nvPr>
        </p:nvSpPr>
        <p:spPr>
          <a:xfrm>
            <a:off x="6096000" y="820880"/>
            <a:ext cx="5257799" cy="737332"/>
          </a:xfrm>
        </p:spPr>
        <p:txBody>
          <a:bodyPr anchor="t">
            <a:normAutofit/>
          </a:bodyPr>
          <a:lstStyle/>
          <a:p>
            <a:r>
              <a:rPr lang="en-FI" sz="2200" dirty="0"/>
              <a:t>Data analysis is an important part of uncovering security issues. </a:t>
            </a:r>
          </a:p>
          <a:p>
            <a:pPr marL="0" indent="0">
              <a:buNone/>
            </a:pPr>
            <a:endParaRPr lang="en-FI" sz="22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TextBox 10">
            <a:extLst>
              <a:ext uri="{FF2B5EF4-FFF2-40B4-BE49-F238E27FC236}">
                <a16:creationId xmlns:a16="http://schemas.microsoft.com/office/drawing/2014/main" id="{96A04568-D7BD-4A76-1907-39C5EB6B23C1}"/>
              </a:ext>
            </a:extLst>
          </p:cNvPr>
          <p:cNvSpPr txBox="1"/>
          <p:nvPr/>
        </p:nvSpPr>
        <p:spPr>
          <a:xfrm>
            <a:off x="6280237" y="1726564"/>
            <a:ext cx="6097554" cy="369332"/>
          </a:xfrm>
          <a:prstGeom prst="rect">
            <a:avLst/>
          </a:prstGeom>
          <a:noFill/>
        </p:spPr>
        <p:txBody>
          <a:bodyPr wrap="square">
            <a:spAutoFit/>
          </a:bodyPr>
          <a:lstStyle/>
          <a:p>
            <a:r>
              <a:rPr lang="en-FI" sz="1800" b="1" dirty="0"/>
              <a:t>Log analysis </a:t>
            </a:r>
            <a:r>
              <a:rPr lang="en-FI" sz="1800" dirty="0">
                <a:sym typeface="Wingdings" pitchFamily="2" charset="2"/>
              </a:rPr>
              <a:t> detect suspicious </a:t>
            </a:r>
            <a:r>
              <a:rPr lang="en-GB" dirty="0">
                <a:sym typeface="Wingdings" pitchFamily="2" charset="2"/>
              </a:rPr>
              <a:t>activity</a:t>
            </a:r>
            <a:r>
              <a:rPr lang="en-FI" sz="1800" dirty="0">
                <a:sym typeface="Wingdings" pitchFamily="2" charset="2"/>
              </a:rPr>
              <a:t> and attacks. </a:t>
            </a:r>
          </a:p>
        </p:txBody>
      </p:sp>
      <p:sp>
        <p:nvSpPr>
          <p:cNvPr id="15" name="TextBox 14">
            <a:extLst>
              <a:ext uri="{FF2B5EF4-FFF2-40B4-BE49-F238E27FC236}">
                <a16:creationId xmlns:a16="http://schemas.microsoft.com/office/drawing/2014/main" id="{17C1481B-B64E-E99F-1D91-00107F172CDE}"/>
              </a:ext>
            </a:extLst>
          </p:cNvPr>
          <p:cNvSpPr txBox="1"/>
          <p:nvPr/>
        </p:nvSpPr>
        <p:spPr>
          <a:xfrm>
            <a:off x="6280237" y="2264248"/>
            <a:ext cx="6097554" cy="369332"/>
          </a:xfrm>
          <a:prstGeom prst="rect">
            <a:avLst/>
          </a:prstGeom>
          <a:noFill/>
        </p:spPr>
        <p:txBody>
          <a:bodyPr wrap="square">
            <a:spAutoFit/>
          </a:bodyPr>
          <a:lstStyle/>
          <a:p>
            <a:r>
              <a:rPr lang="en-FI" sz="1800" b="1" dirty="0">
                <a:sym typeface="Wingdings" pitchFamily="2" charset="2"/>
              </a:rPr>
              <a:t>Network analysis</a:t>
            </a:r>
          </a:p>
        </p:txBody>
      </p:sp>
      <p:sp>
        <p:nvSpPr>
          <p:cNvPr id="19" name="TextBox 18">
            <a:extLst>
              <a:ext uri="{FF2B5EF4-FFF2-40B4-BE49-F238E27FC236}">
                <a16:creationId xmlns:a16="http://schemas.microsoft.com/office/drawing/2014/main" id="{2EAF35D0-7EC9-DF16-46F4-42AF0B70C8ED}"/>
              </a:ext>
            </a:extLst>
          </p:cNvPr>
          <p:cNvSpPr txBox="1"/>
          <p:nvPr/>
        </p:nvSpPr>
        <p:spPr>
          <a:xfrm>
            <a:off x="6280237" y="2811103"/>
            <a:ext cx="6097554" cy="369332"/>
          </a:xfrm>
          <a:prstGeom prst="rect">
            <a:avLst/>
          </a:prstGeom>
          <a:noFill/>
        </p:spPr>
        <p:txBody>
          <a:bodyPr wrap="square">
            <a:spAutoFit/>
          </a:bodyPr>
          <a:lstStyle/>
          <a:p>
            <a:pPr marL="0" indent="0">
              <a:buNone/>
            </a:pPr>
            <a:r>
              <a:rPr lang="en-FI" sz="1800" b="1" dirty="0">
                <a:sym typeface="Wingdings" pitchFamily="2" charset="2"/>
              </a:rPr>
              <a:t>Traffic analysis</a:t>
            </a:r>
            <a:r>
              <a:rPr lang="en-FI" sz="1800" dirty="0">
                <a:sym typeface="Wingdings" pitchFamily="2" charset="2"/>
              </a:rPr>
              <a:t>, which looks for patterns in network traffic.</a:t>
            </a:r>
          </a:p>
        </p:txBody>
      </p:sp>
      <p:sp>
        <p:nvSpPr>
          <p:cNvPr id="23" name="TextBox 22">
            <a:extLst>
              <a:ext uri="{FF2B5EF4-FFF2-40B4-BE49-F238E27FC236}">
                <a16:creationId xmlns:a16="http://schemas.microsoft.com/office/drawing/2014/main" id="{4CBA7BCE-548E-66C5-FBCF-18392DA1BF8F}"/>
              </a:ext>
            </a:extLst>
          </p:cNvPr>
          <p:cNvSpPr txBox="1"/>
          <p:nvPr/>
        </p:nvSpPr>
        <p:spPr>
          <a:xfrm>
            <a:off x="6280237" y="3357958"/>
            <a:ext cx="5672277" cy="1477328"/>
          </a:xfrm>
          <a:prstGeom prst="rect">
            <a:avLst/>
          </a:prstGeom>
          <a:noFill/>
        </p:spPr>
        <p:txBody>
          <a:bodyPr wrap="square">
            <a:spAutoFit/>
          </a:bodyPr>
          <a:lstStyle/>
          <a:p>
            <a:r>
              <a:rPr lang="en-FI" sz="1800" b="1" dirty="0">
                <a:sym typeface="Wingdings" pitchFamily="2" charset="2"/>
              </a:rPr>
              <a:t>Port scanning</a:t>
            </a:r>
            <a:r>
              <a:rPr lang="en-FI" sz="1800" dirty="0">
                <a:sym typeface="Wingdings" pitchFamily="2" charset="2"/>
              </a:rPr>
              <a:t>, which looks for open ports on a network. </a:t>
            </a:r>
            <a:r>
              <a:rPr lang="en-GB" sz="1800" dirty="0">
                <a:sym typeface="Wingdings" pitchFamily="2" charset="2"/>
              </a:rPr>
              <a:t>I</a:t>
            </a:r>
            <a:r>
              <a:rPr lang="en-FI" sz="1800" dirty="0">
                <a:sym typeface="Wingdings" pitchFamily="2" charset="2"/>
              </a:rPr>
              <a:t>t involves sending requests to a range of ports on a network and analyzing the responses to determine which ports are open. The attackers used it to identify open ports that can be used to gain access to a network.</a:t>
            </a:r>
            <a:endParaRPr lang="en-FI" dirty="0"/>
          </a:p>
        </p:txBody>
      </p:sp>
    </p:spTree>
    <p:custDataLst>
      <p:tags r:id="rId1"/>
    </p:custDataLst>
    <p:extLst>
      <p:ext uri="{BB962C8B-B14F-4D97-AF65-F5344CB8AC3E}">
        <p14:creationId xmlns:p14="http://schemas.microsoft.com/office/powerpoint/2010/main" val="1854393971"/>
      </p:ext>
    </p:extLst>
  </p:cSld>
  <p:clrMapOvr>
    <a:masterClrMapping/>
  </p:clrMapOvr>
  <mc:AlternateContent xmlns:mc="http://schemas.openxmlformats.org/markup-compatibility/2006" xmlns:p14="http://schemas.microsoft.com/office/powerpoint/2010/main">
    <mc:Choice Requires="p14">
      <p:transition spd="slow" p14:dur="2000" advTm="100632"/>
    </mc:Choice>
    <mc:Fallback xmlns="">
      <p:transition spd="slow" advTm="1006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heckerboard(across)">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checkerboard(across)">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checkerboard(across)">
                                      <p:cBhvr>
                                        <p:cTn id="2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15"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6855530-EC82-1902-7E0A-D484A56CE487}"/>
              </a:ext>
            </a:extLst>
          </p:cNvPr>
          <p:cNvPicPr>
            <a:picLocks noChangeAspect="1"/>
          </p:cNvPicPr>
          <p:nvPr/>
        </p:nvPicPr>
        <p:blipFill>
          <a:blip r:embed="rId2"/>
          <a:stretch>
            <a:fillRect/>
          </a:stretch>
        </p:blipFill>
        <p:spPr>
          <a:xfrm>
            <a:off x="5280025" y="575810"/>
            <a:ext cx="6269038" cy="1627188"/>
          </a:xfrm>
          <a:prstGeom prst="rect">
            <a:avLst/>
          </a:prstGeom>
        </p:spPr>
      </p:pic>
      <p:pic>
        <p:nvPicPr>
          <p:cNvPr id="4" name="Content Placeholder 3">
            <a:extLst>
              <a:ext uri="{FF2B5EF4-FFF2-40B4-BE49-F238E27FC236}">
                <a16:creationId xmlns:a16="http://schemas.microsoft.com/office/drawing/2014/main" id="{45E7B515-918A-CD30-3319-CAEC08B65F81}"/>
              </a:ext>
            </a:extLst>
          </p:cNvPr>
          <p:cNvPicPr>
            <a:picLocks noGrp="1" noChangeAspect="1"/>
          </p:cNvPicPr>
          <p:nvPr>
            <p:ph idx="1"/>
          </p:nvPr>
        </p:nvPicPr>
        <p:blipFill>
          <a:blip r:embed="rId3"/>
          <a:stretch>
            <a:fillRect/>
          </a:stretch>
        </p:blipFill>
        <p:spPr>
          <a:xfrm>
            <a:off x="5280025" y="2400300"/>
            <a:ext cx="6269038" cy="1897063"/>
          </a:xfrm>
          <a:prstGeom prst="rect">
            <a:avLst/>
          </a:prstGeom>
        </p:spPr>
      </p:pic>
      <p:pic>
        <p:nvPicPr>
          <p:cNvPr id="6" name="Picture 5">
            <a:extLst>
              <a:ext uri="{FF2B5EF4-FFF2-40B4-BE49-F238E27FC236}">
                <a16:creationId xmlns:a16="http://schemas.microsoft.com/office/drawing/2014/main" id="{42139D4B-A972-91D8-B8E0-F2A8AABD2776}"/>
              </a:ext>
            </a:extLst>
          </p:cNvPr>
          <p:cNvPicPr>
            <a:picLocks noChangeAspect="1"/>
          </p:cNvPicPr>
          <p:nvPr/>
        </p:nvPicPr>
        <p:blipFill>
          <a:blip r:embed="rId4"/>
          <a:stretch>
            <a:fillRect/>
          </a:stretch>
        </p:blipFill>
        <p:spPr>
          <a:xfrm>
            <a:off x="5280025" y="4496252"/>
            <a:ext cx="6269038" cy="1785938"/>
          </a:xfrm>
          <a:prstGeom prst="rect">
            <a:avLst/>
          </a:prstGeom>
        </p:spPr>
      </p:pic>
      <p:sp>
        <p:nvSpPr>
          <p:cNvPr id="2" name="Title 1">
            <a:extLst>
              <a:ext uri="{FF2B5EF4-FFF2-40B4-BE49-F238E27FC236}">
                <a16:creationId xmlns:a16="http://schemas.microsoft.com/office/drawing/2014/main" id="{666F13E1-7A7B-5FA4-1BD4-AF260D7AE107}"/>
              </a:ext>
            </a:extLst>
          </p:cNvPr>
          <p:cNvSpPr>
            <a:spLocks noGrp="1"/>
          </p:cNvSpPr>
          <p:nvPr>
            <p:ph type="title"/>
          </p:nvPr>
        </p:nvSpPr>
        <p:spPr>
          <a:xfrm>
            <a:off x="943277" y="712269"/>
            <a:ext cx="3370998" cy="5502264"/>
          </a:xfrm>
        </p:spPr>
        <p:txBody>
          <a:bodyPr>
            <a:normAutofit/>
          </a:bodyPr>
          <a:lstStyle/>
          <a:p>
            <a:r>
              <a:rPr lang="en-FI">
                <a:solidFill>
                  <a:srgbClr val="FFFFFF"/>
                </a:solidFill>
              </a:rPr>
              <a:t>Log analyst</a:t>
            </a:r>
          </a:p>
        </p:txBody>
      </p:sp>
    </p:spTree>
    <p:extLst>
      <p:ext uri="{BB962C8B-B14F-4D97-AF65-F5344CB8AC3E}">
        <p14:creationId xmlns:p14="http://schemas.microsoft.com/office/powerpoint/2010/main" val="3491002024"/>
      </p:ext>
    </p:extLst>
  </p:cSld>
  <p:clrMapOvr>
    <a:masterClrMapping/>
  </p:clrMapOvr>
  <mc:AlternateContent xmlns:mc="http://schemas.openxmlformats.org/markup-compatibility/2006" xmlns:p14="http://schemas.microsoft.com/office/powerpoint/2010/main">
    <mc:Choice Requires="p14">
      <p:transition spd="slow" p14:dur="2000" advTm="85531"/>
    </mc:Choice>
    <mc:Fallback xmlns="">
      <p:transition spd="slow" advTm="8553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02964A-4898-C994-511A-DA22831BE752}"/>
              </a:ext>
            </a:extLst>
          </p:cNvPr>
          <p:cNvSpPr>
            <a:spLocks noGrp="1"/>
          </p:cNvSpPr>
          <p:nvPr>
            <p:ph type="title"/>
          </p:nvPr>
        </p:nvSpPr>
        <p:spPr>
          <a:xfrm>
            <a:off x="956826" y="1112969"/>
            <a:ext cx="3937298" cy="4166010"/>
          </a:xfrm>
        </p:spPr>
        <p:txBody>
          <a:bodyPr>
            <a:normAutofit/>
          </a:bodyPr>
          <a:lstStyle/>
          <a:p>
            <a:r>
              <a:rPr lang="en-FI" dirty="0">
                <a:solidFill>
                  <a:srgbClr val="FFFFFF"/>
                </a:solidFill>
                <a:sym typeface="Wingdings" pitchFamily="2" charset="2"/>
              </a:rPr>
              <a:t>Port scanning</a:t>
            </a:r>
            <a:endParaRPr lang="en-FI" dirty="0">
              <a:solidFill>
                <a:srgbClr val="FFFFFF"/>
              </a:solidFill>
            </a:endParaRPr>
          </a:p>
        </p:txBody>
      </p:sp>
      <p:sp>
        <p:nvSpPr>
          <p:cNvPr id="23" name="Freeform: Shape 2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Content Placeholder 4">
            <a:extLst>
              <a:ext uri="{FF2B5EF4-FFF2-40B4-BE49-F238E27FC236}">
                <a16:creationId xmlns:a16="http://schemas.microsoft.com/office/drawing/2014/main" id="{128724ED-4B03-C67B-4220-77A68CFB606B}"/>
              </a:ext>
            </a:extLst>
          </p:cNvPr>
          <p:cNvSpPr>
            <a:spLocks noGrp="1"/>
          </p:cNvSpPr>
          <p:nvPr>
            <p:ph idx="1"/>
          </p:nvPr>
        </p:nvSpPr>
        <p:spPr/>
        <p:txBody>
          <a:bodyPr/>
          <a:lstStyle/>
          <a:p>
            <a:endParaRPr lang="en-FI"/>
          </a:p>
        </p:txBody>
      </p:sp>
    </p:spTree>
    <p:extLst>
      <p:ext uri="{BB962C8B-B14F-4D97-AF65-F5344CB8AC3E}">
        <p14:creationId xmlns:p14="http://schemas.microsoft.com/office/powerpoint/2010/main" val="3081258626"/>
      </p:ext>
    </p:extLst>
  </p:cSld>
  <p:clrMapOvr>
    <a:masterClrMapping/>
  </p:clrMapOvr>
  <mc:AlternateContent xmlns:mc="http://schemas.openxmlformats.org/markup-compatibility/2006" xmlns:p14="http://schemas.microsoft.com/office/powerpoint/2010/main">
    <mc:Choice Requires="p14">
      <p:transition spd="slow" p14:dur="2000" advTm="7578"/>
    </mc:Choice>
    <mc:Fallback xmlns="">
      <p:transition spd="slow" advTm="757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7C0C-0D98-4A75-2797-D49EF1FF478C}"/>
              </a:ext>
            </a:extLst>
          </p:cNvPr>
          <p:cNvSpPr>
            <a:spLocks noGrp="1"/>
          </p:cNvSpPr>
          <p:nvPr>
            <p:ph type="title"/>
          </p:nvPr>
        </p:nvSpPr>
        <p:spPr>
          <a:xfrm>
            <a:off x="838200" y="365126"/>
            <a:ext cx="10515600" cy="931112"/>
          </a:xfrm>
          <a:prstGeom prst="roundRect">
            <a:avLst/>
          </a:prstGeom>
        </p:spPr>
        <p:style>
          <a:lnRef idx="3">
            <a:schemeClr val="lt1"/>
          </a:lnRef>
          <a:fillRef idx="1">
            <a:schemeClr val="accent4"/>
          </a:fillRef>
          <a:effectRef idx="1">
            <a:schemeClr val="accent4"/>
          </a:effectRef>
          <a:fontRef idx="minor">
            <a:schemeClr val="lt1"/>
          </a:fontRef>
        </p:style>
        <p:txBody>
          <a:bodyPr>
            <a:normAutofit/>
          </a:bodyPr>
          <a:lstStyle/>
          <a:p>
            <a:r>
              <a:rPr lang="en-GB" sz="2000" i="0" dirty="0">
                <a:solidFill>
                  <a:srgbClr val="3A3A3A"/>
                </a:solidFill>
                <a:latin typeface="Inter"/>
              </a:rPr>
              <a:t>Through the use of tools like NMAP, you can figure out which ports are open on your Linux system, stop unwanted and unused services, and possibly close those ports altogether with iptables.</a:t>
            </a:r>
            <a:endParaRPr lang="en-FI" sz="2000" dirty="0"/>
          </a:p>
        </p:txBody>
      </p:sp>
      <p:sp>
        <p:nvSpPr>
          <p:cNvPr id="3" name="Content Placeholder 2">
            <a:extLst>
              <a:ext uri="{FF2B5EF4-FFF2-40B4-BE49-F238E27FC236}">
                <a16:creationId xmlns:a16="http://schemas.microsoft.com/office/drawing/2014/main" id="{6CCA220A-8DCD-D39E-6CAA-785CE5BD0172}"/>
              </a:ext>
            </a:extLst>
          </p:cNvPr>
          <p:cNvSpPr>
            <a:spLocks noGrp="1"/>
          </p:cNvSpPr>
          <p:nvPr>
            <p:ph idx="1"/>
          </p:nvPr>
        </p:nvSpPr>
        <p:spPr>
          <a:xfrm>
            <a:off x="838200" y="1432009"/>
            <a:ext cx="10515600" cy="4351338"/>
          </a:xfrm>
        </p:spPr>
        <p:txBody>
          <a:bodyPr/>
          <a:lstStyle/>
          <a:p>
            <a:r>
              <a:rPr lang="en-FI" dirty="0">
                <a:ln w="0"/>
                <a:effectLst>
                  <a:outerShdw blurRad="38100" dist="19050" dir="2700000" algn="tl" rotWithShape="0">
                    <a:schemeClr val="dk1">
                      <a:alpha val="40000"/>
                    </a:schemeClr>
                  </a:outerShdw>
                </a:effectLst>
              </a:rPr>
              <a:t>Install NMAP</a:t>
            </a:r>
          </a:p>
          <a:p>
            <a:endParaRPr lang="en-FI" dirty="0">
              <a:ln w="0"/>
              <a:effectLst>
                <a:outerShdw blurRad="38100" dist="19050" dir="2700000" algn="tl" rotWithShape="0">
                  <a:schemeClr val="dk1">
                    <a:alpha val="40000"/>
                  </a:schemeClr>
                </a:outerShdw>
              </a:effectLst>
            </a:endParaRPr>
          </a:p>
          <a:p>
            <a:endParaRPr lang="en-FI" dirty="0">
              <a:ln w="0"/>
              <a:effectLst>
                <a:outerShdw blurRad="38100" dist="19050" dir="2700000" algn="tl" rotWithShape="0">
                  <a:schemeClr val="dk1">
                    <a:alpha val="40000"/>
                  </a:schemeClr>
                </a:outerShdw>
              </a:effectLst>
            </a:endParaRPr>
          </a:p>
          <a:p>
            <a:r>
              <a:rPr lang="en-FI" dirty="0">
                <a:ln w="0"/>
                <a:effectLst>
                  <a:outerShdw blurRad="38100" dist="19050" dir="2700000" algn="tl" rotWithShape="0">
                    <a:schemeClr val="dk1">
                      <a:alpha val="40000"/>
                    </a:schemeClr>
                  </a:outerShdw>
                </a:effectLst>
              </a:rPr>
              <a:t>Find your computer IP address</a:t>
            </a:r>
          </a:p>
          <a:p>
            <a:endParaRPr lang="en-FI" dirty="0">
              <a:ln w="0"/>
              <a:effectLst>
                <a:outerShdw blurRad="38100" dist="19050" dir="2700000" algn="tl" rotWithShape="0">
                  <a:schemeClr val="dk1">
                    <a:alpha val="40000"/>
                  </a:schemeClr>
                </a:outerShdw>
              </a:effectLst>
            </a:endParaRPr>
          </a:p>
          <a:p>
            <a:endParaRPr lang="en-FI" dirty="0">
              <a:ln w="0"/>
              <a:effectLst>
                <a:outerShdw blurRad="38100" dist="19050" dir="2700000" algn="tl" rotWithShape="0">
                  <a:schemeClr val="dk1">
                    <a:alpha val="40000"/>
                  </a:schemeClr>
                </a:outerShdw>
              </a:effectLst>
            </a:endParaRPr>
          </a:p>
        </p:txBody>
      </p:sp>
      <p:sp>
        <p:nvSpPr>
          <p:cNvPr id="6" name="Rounded Rectangle 5">
            <a:extLst>
              <a:ext uri="{FF2B5EF4-FFF2-40B4-BE49-F238E27FC236}">
                <a16:creationId xmlns:a16="http://schemas.microsoft.com/office/drawing/2014/main" id="{5899AD2F-0256-FD65-681E-ED2FE98EDD42}"/>
              </a:ext>
            </a:extLst>
          </p:cNvPr>
          <p:cNvSpPr/>
          <p:nvPr/>
        </p:nvSpPr>
        <p:spPr>
          <a:xfrm>
            <a:off x="1030486" y="2099237"/>
            <a:ext cx="3908121" cy="563671"/>
          </a:xfrm>
          <a:prstGeom prst="round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GB" b="1" dirty="0">
                <a:solidFill>
                  <a:srgbClr val="9A44DD"/>
                </a:solidFill>
                <a:latin typeface="Arial" panose="020B0604020202020204" pitchFamily="34" charset="0"/>
                <a:cs typeface="Arial" panose="020B0604020202020204" pitchFamily="34" charset="0"/>
              </a:rPr>
              <a:t>s</a:t>
            </a:r>
            <a:r>
              <a:rPr lang="en-FI" b="1" dirty="0">
                <a:solidFill>
                  <a:srgbClr val="9A44DD"/>
                </a:solidFill>
                <a:latin typeface="Arial" panose="020B0604020202020204" pitchFamily="34" charset="0"/>
                <a:cs typeface="Arial" panose="020B0604020202020204" pitchFamily="34" charset="0"/>
              </a:rPr>
              <a:t>udo apt install nmap</a:t>
            </a:r>
          </a:p>
        </p:txBody>
      </p:sp>
      <p:sp>
        <p:nvSpPr>
          <p:cNvPr id="7" name="Rounded Rectangle 6">
            <a:extLst>
              <a:ext uri="{FF2B5EF4-FFF2-40B4-BE49-F238E27FC236}">
                <a16:creationId xmlns:a16="http://schemas.microsoft.com/office/drawing/2014/main" id="{8695484A-6041-027D-E89F-80159FE48FCA}"/>
              </a:ext>
            </a:extLst>
          </p:cNvPr>
          <p:cNvSpPr/>
          <p:nvPr/>
        </p:nvSpPr>
        <p:spPr>
          <a:xfrm>
            <a:off x="1030485" y="3607678"/>
            <a:ext cx="3908121" cy="563671"/>
          </a:xfrm>
          <a:prstGeom prst="round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fi-FI" b="1">
                <a:solidFill>
                  <a:srgbClr val="9A44DD"/>
                </a:solidFill>
                <a:latin typeface="Arial" panose="020B0604020202020204" pitchFamily="34" charset="0"/>
                <a:cs typeface="Arial" panose="020B0604020202020204" pitchFamily="34" charset="0"/>
              </a:rPr>
              <a:t>Ip </a:t>
            </a:r>
            <a:r>
              <a:rPr lang="fi-FI" b="1" dirty="0" err="1">
                <a:solidFill>
                  <a:srgbClr val="9A44DD"/>
                </a:solidFill>
                <a:latin typeface="Arial" panose="020B0604020202020204" pitchFamily="34" charset="0"/>
                <a:cs typeface="Arial" panose="020B0604020202020204" pitchFamily="34" charset="0"/>
              </a:rPr>
              <a:t>addr</a:t>
            </a:r>
            <a:endParaRPr lang="en-FI" b="1" dirty="0">
              <a:solidFill>
                <a:srgbClr val="9A44DD"/>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1C2366C-FA70-4966-9D48-0D7DD7156E72}"/>
              </a:ext>
            </a:extLst>
          </p:cNvPr>
          <p:cNvPicPr>
            <a:picLocks noChangeAspect="1"/>
          </p:cNvPicPr>
          <p:nvPr/>
        </p:nvPicPr>
        <p:blipFill>
          <a:blip r:embed="rId3"/>
          <a:stretch>
            <a:fillRect/>
          </a:stretch>
        </p:blipFill>
        <p:spPr>
          <a:xfrm>
            <a:off x="1030485" y="4410948"/>
            <a:ext cx="7772400" cy="1955079"/>
          </a:xfrm>
          <a:prstGeom prst="rect">
            <a:avLst/>
          </a:prstGeom>
        </p:spPr>
      </p:pic>
    </p:spTree>
    <p:custDataLst>
      <p:tags r:id="rId1"/>
    </p:custDataLst>
    <p:extLst>
      <p:ext uri="{BB962C8B-B14F-4D97-AF65-F5344CB8AC3E}">
        <p14:creationId xmlns:p14="http://schemas.microsoft.com/office/powerpoint/2010/main" val="2278101376"/>
      </p:ext>
    </p:extLst>
  </p:cSld>
  <p:clrMapOvr>
    <a:masterClrMapping/>
  </p:clrMapOvr>
  <mc:AlternateContent xmlns:mc="http://schemas.openxmlformats.org/markup-compatibility/2006" xmlns:p14="http://schemas.microsoft.com/office/powerpoint/2010/main">
    <mc:Choice Requires="p14">
      <p:transition spd="slow" p14:dur="2000" advTm="59271"/>
    </mc:Choice>
    <mc:Fallback xmlns="">
      <p:transition spd="slow" advTm="592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F3AC-1B5F-AE1F-D4AF-5E8F5BBB6E22}"/>
              </a:ext>
            </a:extLst>
          </p:cNvPr>
          <p:cNvSpPr>
            <a:spLocks noGrp="1"/>
          </p:cNvSpPr>
          <p:nvPr>
            <p:ph type="title"/>
          </p:nvPr>
        </p:nvSpPr>
        <p:spPr>
          <a:xfrm>
            <a:off x="838200" y="365126"/>
            <a:ext cx="10757598" cy="679904"/>
          </a:xfrm>
          <a:prstGeom prst="round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p>
            <a:r>
              <a:rPr lang="en-FI" sz="2000" dirty="0">
                <a:solidFill>
                  <a:srgbClr val="3A3A3A"/>
                </a:solidFill>
                <a:latin typeface="Inter"/>
                <a:ea typeface="+mn-ea"/>
                <a:cs typeface="+mn-cs"/>
              </a:rPr>
              <a:t>Here will display which services are running on which ports and whether or not those ports are open.</a:t>
            </a:r>
          </a:p>
        </p:txBody>
      </p:sp>
      <p:sp>
        <p:nvSpPr>
          <p:cNvPr id="3" name="Content Placeholder 2">
            <a:extLst>
              <a:ext uri="{FF2B5EF4-FFF2-40B4-BE49-F238E27FC236}">
                <a16:creationId xmlns:a16="http://schemas.microsoft.com/office/drawing/2014/main" id="{7959C91E-C1BE-3FA9-7915-1AFAE07256B9}"/>
              </a:ext>
            </a:extLst>
          </p:cNvPr>
          <p:cNvSpPr>
            <a:spLocks noGrp="1"/>
          </p:cNvSpPr>
          <p:nvPr>
            <p:ph idx="1"/>
          </p:nvPr>
        </p:nvSpPr>
        <p:spPr/>
        <p:txBody>
          <a:bodyPr/>
          <a:lstStyle/>
          <a:p>
            <a:r>
              <a:rPr lang="en-FI" dirty="0"/>
              <a:t>Perform a Scan</a:t>
            </a:r>
          </a:p>
          <a:p>
            <a:endParaRPr lang="en-FI" dirty="0"/>
          </a:p>
        </p:txBody>
      </p:sp>
      <p:sp>
        <p:nvSpPr>
          <p:cNvPr id="4" name="Rounded Rectangle 3">
            <a:extLst>
              <a:ext uri="{FF2B5EF4-FFF2-40B4-BE49-F238E27FC236}">
                <a16:creationId xmlns:a16="http://schemas.microsoft.com/office/drawing/2014/main" id="{9AAD5219-3B00-5756-1D3B-B24AF64212BD}"/>
              </a:ext>
            </a:extLst>
          </p:cNvPr>
          <p:cNvSpPr/>
          <p:nvPr/>
        </p:nvSpPr>
        <p:spPr>
          <a:xfrm>
            <a:off x="1139488" y="2347518"/>
            <a:ext cx="3908121" cy="563671"/>
          </a:xfrm>
          <a:prstGeom prst="round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GB" b="1" dirty="0">
                <a:solidFill>
                  <a:srgbClr val="9A44DD"/>
                </a:solidFill>
                <a:latin typeface="Arial" panose="020B0604020202020204" pitchFamily="34" charset="0"/>
                <a:cs typeface="Arial" panose="020B0604020202020204" pitchFamily="34" charset="0"/>
              </a:rPr>
              <a:t>s</a:t>
            </a:r>
            <a:r>
              <a:rPr lang="en-FI" b="1" dirty="0">
                <a:solidFill>
                  <a:srgbClr val="9A44DD"/>
                </a:solidFill>
                <a:latin typeface="Arial" panose="020B0604020202020204" pitchFamily="34" charset="0"/>
                <a:cs typeface="Arial" panose="020B0604020202020204" pitchFamily="34" charset="0"/>
              </a:rPr>
              <a:t>udo nmap –sS –O 192.168.1.100</a:t>
            </a:r>
          </a:p>
        </p:txBody>
      </p:sp>
      <p:pic>
        <p:nvPicPr>
          <p:cNvPr id="5" name="Picture 4">
            <a:extLst>
              <a:ext uri="{FF2B5EF4-FFF2-40B4-BE49-F238E27FC236}">
                <a16:creationId xmlns:a16="http://schemas.microsoft.com/office/drawing/2014/main" id="{23C4943D-9829-1F35-C326-4EFF154BD173}"/>
              </a:ext>
            </a:extLst>
          </p:cNvPr>
          <p:cNvPicPr>
            <a:picLocks noChangeAspect="1"/>
          </p:cNvPicPr>
          <p:nvPr/>
        </p:nvPicPr>
        <p:blipFill>
          <a:blip r:embed="rId3"/>
          <a:stretch>
            <a:fillRect/>
          </a:stretch>
        </p:blipFill>
        <p:spPr>
          <a:xfrm>
            <a:off x="1161409" y="3129482"/>
            <a:ext cx="6480795" cy="2464169"/>
          </a:xfrm>
          <a:prstGeom prst="rect">
            <a:avLst/>
          </a:prstGeom>
        </p:spPr>
      </p:pic>
      <p:sp>
        <p:nvSpPr>
          <p:cNvPr id="6" name="TextBox 5">
            <a:extLst>
              <a:ext uri="{FF2B5EF4-FFF2-40B4-BE49-F238E27FC236}">
                <a16:creationId xmlns:a16="http://schemas.microsoft.com/office/drawing/2014/main" id="{00EDEC16-3C5F-1D65-7E51-FFD1BC0E577A}"/>
              </a:ext>
            </a:extLst>
          </p:cNvPr>
          <p:cNvSpPr txBox="1"/>
          <p:nvPr/>
        </p:nvSpPr>
        <p:spPr>
          <a:xfrm>
            <a:off x="7642204" y="2111415"/>
            <a:ext cx="4239443" cy="3779758"/>
          </a:xfrm>
          <a:prstGeom prst="round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FI" dirty="0">
                <a:solidFill>
                  <a:schemeClr val="tx1"/>
                </a:solidFill>
              </a:rPr>
              <a:t>22/tcp open   ssh </a:t>
            </a:r>
            <a:r>
              <a:rPr lang="en-FI" dirty="0">
                <a:sym typeface="Wingdings" pitchFamily="2" charset="2"/>
              </a:rPr>
              <a:t> The port is used for Secure Shell(SSH) communication and allows remote administration access to the VM. Traffic is encrypted using password authentication.</a:t>
            </a:r>
          </a:p>
          <a:p>
            <a:endParaRPr lang="en-FI" dirty="0">
              <a:sym typeface="Wingdings" pitchFamily="2" charset="2"/>
            </a:endParaRPr>
          </a:p>
          <a:p>
            <a:r>
              <a:rPr lang="en-GB" dirty="0">
                <a:sym typeface="Wingdings" pitchFamily="2" charset="2"/>
              </a:rPr>
              <a:t>F</a:t>
            </a:r>
            <a:r>
              <a:rPr lang="en-FI" dirty="0">
                <a:sym typeface="Wingdings" pitchFamily="2" charset="2"/>
              </a:rPr>
              <a:t>or acttacker? </a:t>
            </a:r>
          </a:p>
          <a:p>
            <a:r>
              <a:rPr lang="en-GB" dirty="0"/>
              <a:t>If you leave port 22 open there are high possibilities of unauthorized login attempts by the hackers in order to gain access to your data using your username and password.</a:t>
            </a:r>
            <a:endParaRPr lang="en-FI" dirty="0"/>
          </a:p>
        </p:txBody>
      </p:sp>
    </p:spTree>
    <p:custDataLst>
      <p:tags r:id="rId1"/>
    </p:custDataLst>
    <p:extLst>
      <p:ext uri="{BB962C8B-B14F-4D97-AF65-F5344CB8AC3E}">
        <p14:creationId xmlns:p14="http://schemas.microsoft.com/office/powerpoint/2010/main" val="2101510544"/>
      </p:ext>
    </p:extLst>
  </p:cSld>
  <p:clrMapOvr>
    <a:masterClrMapping/>
  </p:clrMapOvr>
  <mc:AlternateContent xmlns:mc="http://schemas.openxmlformats.org/markup-compatibility/2006" xmlns:p14="http://schemas.microsoft.com/office/powerpoint/2010/main">
    <mc:Choice Requires="p14">
      <p:transition spd="slow" p14:dur="2000" advTm="24061"/>
    </mc:Choice>
    <mc:Fallback xmlns="">
      <p:transition spd="slow" advTm="240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8|34.1|15|7.6|6.3"/>
</p:tagLst>
</file>

<file path=ppt/tags/tag2.xml><?xml version="1.0" encoding="utf-8"?>
<p:tagLst xmlns:a="http://schemas.openxmlformats.org/drawingml/2006/main" xmlns:r="http://schemas.openxmlformats.org/officeDocument/2006/relationships" xmlns:p="http://schemas.openxmlformats.org/presentationml/2006/main">
  <p:tag name="TIMING" val="|1.5|22.6|9.7"/>
</p:tagLst>
</file>

<file path=ppt/tags/tag3.xml><?xml version="1.0" encoding="utf-8"?>
<p:tagLst xmlns:a="http://schemas.openxmlformats.org/drawingml/2006/main" xmlns:r="http://schemas.openxmlformats.org/officeDocument/2006/relationships" xmlns:p="http://schemas.openxmlformats.org/presentationml/2006/main">
  <p:tag name="TIMING" val="|18.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733</Words>
  <Application>Microsoft Macintosh PowerPoint</Application>
  <PresentationFormat>Widescreen</PresentationFormat>
  <Paragraphs>85</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Arimo</vt:lpstr>
      <vt:lpstr>Inter</vt:lpstr>
      <vt:lpstr>Arial</vt:lpstr>
      <vt:lpstr>Calibri</vt:lpstr>
      <vt:lpstr>Calibri Light</vt:lpstr>
      <vt:lpstr>Office Theme</vt:lpstr>
      <vt:lpstr>Using data analysis to extract security threats.</vt:lpstr>
      <vt:lpstr>Agenda</vt:lpstr>
      <vt:lpstr>Who am I ?</vt:lpstr>
      <vt:lpstr>Security Data Analyst</vt:lpstr>
      <vt:lpstr>Analyst tools</vt:lpstr>
      <vt:lpstr>Log analyst</vt:lpstr>
      <vt:lpstr>Port scanning</vt:lpstr>
      <vt:lpstr>Through the use of tools like NMAP, you can figure out which ports are open on your Linux system, stop unwanted and unused services, and possibly close those ports altogether with iptables.</vt:lpstr>
      <vt:lpstr>Here will display which services are running on which ports and whether or not those ports are open.</vt:lpstr>
      <vt:lpstr>PowerPoint Presentation</vt:lpstr>
      <vt:lpstr>Traffic analysis attack</vt:lpstr>
      <vt:lpstr>PowerPoint Presentation</vt:lpstr>
      <vt:lpstr>The network upload(sent) and download(received) speeds( kilobytes/s (kb/s) for each process is listed.  The owner of the process and the PID is listed here. Nethogs is automatically update the information. </vt:lpstr>
      <vt:lpstr>If you want to monitor a specific network interface using nethogs, you can easily do it.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data analyst to extracting security threats.</dc:title>
  <dc:creator>Zhiqing Feng</dc:creator>
  <cp:lastModifiedBy>Zhiqing Feng</cp:lastModifiedBy>
  <cp:revision>10</cp:revision>
  <dcterms:created xsi:type="dcterms:W3CDTF">2023-03-06T16:23:45Z</dcterms:created>
  <dcterms:modified xsi:type="dcterms:W3CDTF">2023-03-08T07:47:15Z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bfd4688-a1fc-48c8-85c6-d5da58c8656a_Enabled">
    <vt:lpwstr>true</vt:lpwstr>
  </property>
  <property fmtid="{D5CDD505-2E9C-101B-9397-08002B2CF9AE}" pid="3" name="MSIP_Label_7bfd4688-a1fc-48c8-85c6-d5da58c8656a_SetDate">
    <vt:lpwstr>2023-03-06T21:02:51Z</vt:lpwstr>
  </property>
  <property fmtid="{D5CDD505-2E9C-101B-9397-08002B2CF9AE}" pid="4" name="MSIP_Label_7bfd4688-a1fc-48c8-85c6-d5da58c8656a_Method">
    <vt:lpwstr>Standard</vt:lpwstr>
  </property>
  <property fmtid="{D5CDD505-2E9C-101B-9397-08002B2CF9AE}" pid="5" name="MSIP_Label_7bfd4688-a1fc-48c8-85c6-d5da58c8656a_Name">
    <vt:lpwstr>RELEX default label</vt:lpwstr>
  </property>
  <property fmtid="{D5CDD505-2E9C-101B-9397-08002B2CF9AE}" pid="6" name="MSIP_Label_7bfd4688-a1fc-48c8-85c6-d5da58c8656a_SiteId">
    <vt:lpwstr>5cc03bdc-149c-4153-9632-d4137b9fc517</vt:lpwstr>
  </property>
  <property fmtid="{D5CDD505-2E9C-101B-9397-08002B2CF9AE}" pid="7" name="MSIP_Label_7bfd4688-a1fc-48c8-85c6-d5da58c8656a_ActionId">
    <vt:lpwstr>79c9a6b6-08e6-43dc-bbae-640b9421498f</vt:lpwstr>
  </property>
  <property fmtid="{D5CDD505-2E9C-101B-9397-08002B2CF9AE}" pid="8" name="MSIP_Label_7bfd4688-a1fc-48c8-85c6-d5da58c8656a_ContentBits">
    <vt:lpwstr>0</vt:lpwstr>
  </property>
</Properties>
</file>