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0"/>
  </p:notesMasterIdLst>
  <p:sldIdLst>
    <p:sldId id="256" r:id="rId2"/>
    <p:sldId id="258" r:id="rId3"/>
    <p:sldId id="285" r:id="rId4"/>
    <p:sldId id="259" r:id="rId5"/>
    <p:sldId id="260" r:id="rId6"/>
    <p:sldId id="261" r:id="rId7"/>
    <p:sldId id="262" r:id="rId8"/>
    <p:sldId id="307" r:id="rId9"/>
    <p:sldId id="263" r:id="rId10"/>
    <p:sldId id="286" r:id="rId11"/>
    <p:sldId id="264" r:id="rId12"/>
    <p:sldId id="265" r:id="rId13"/>
    <p:sldId id="266" r:id="rId14"/>
    <p:sldId id="284" r:id="rId15"/>
    <p:sldId id="267" r:id="rId16"/>
    <p:sldId id="268" r:id="rId17"/>
    <p:sldId id="269" r:id="rId18"/>
    <p:sldId id="272" r:id="rId19"/>
    <p:sldId id="273" r:id="rId20"/>
    <p:sldId id="291" r:id="rId21"/>
    <p:sldId id="287" r:id="rId22"/>
    <p:sldId id="289" r:id="rId23"/>
    <p:sldId id="288" r:id="rId24"/>
    <p:sldId id="290" r:id="rId25"/>
    <p:sldId id="292" r:id="rId26"/>
    <p:sldId id="308" r:id="rId27"/>
    <p:sldId id="274" r:id="rId28"/>
    <p:sldId id="276" r:id="rId29"/>
    <p:sldId id="277" r:id="rId30"/>
    <p:sldId id="278" r:id="rId31"/>
    <p:sldId id="309" r:id="rId32"/>
    <p:sldId id="279" r:id="rId33"/>
    <p:sldId id="298" r:id="rId34"/>
    <p:sldId id="297" r:id="rId35"/>
    <p:sldId id="280" r:id="rId36"/>
    <p:sldId id="294" r:id="rId37"/>
    <p:sldId id="293" r:id="rId38"/>
    <p:sldId id="310" r:id="rId39"/>
    <p:sldId id="282" r:id="rId40"/>
    <p:sldId id="300" r:id="rId41"/>
    <p:sldId id="312" r:id="rId42"/>
    <p:sldId id="295" r:id="rId43"/>
    <p:sldId id="306" r:id="rId44"/>
    <p:sldId id="303" r:id="rId45"/>
    <p:sldId id="304" r:id="rId46"/>
    <p:sldId id="305" r:id="rId47"/>
    <p:sldId id="311" r:id="rId48"/>
    <p:sldId id="283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  <a:srgbClr val="1008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94660"/>
  </p:normalViewPr>
  <p:slideViewPr>
    <p:cSldViewPr>
      <p:cViewPr>
        <p:scale>
          <a:sx n="75" d="100"/>
          <a:sy n="75" d="100"/>
        </p:scale>
        <p:origin x="-1368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26376-ACD1-4C44-8B8C-C3A10529CBB1}" type="datetimeFigureOut">
              <a:rPr lang="zh-CN" altLang="en-US" smtClean="0"/>
              <a:pPr/>
              <a:t>2010-1-5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1E88F-9B9D-4964-BCB5-2902B856E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1E88F-9B9D-4964-BCB5-2902B856E5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惊奇的图片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1E88F-9B9D-4964-BCB5-2902B856E5C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1E88F-9B9D-4964-BCB5-2902B856E5C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4CC2-5BF0-44C1-B757-6C160BF6F0A7}" type="datetimeFigureOut">
              <a:rPr lang="zh-CN" altLang="en-US" smtClean="0"/>
              <a:pPr/>
              <a:t>2010-1-5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981-F11A-40EC-BCE6-0A3DF23A7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4CC2-5BF0-44C1-B757-6C160BF6F0A7}" type="datetimeFigureOut">
              <a:rPr lang="zh-CN" altLang="en-US" smtClean="0"/>
              <a:pPr/>
              <a:t>2010-1-5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981-F11A-40EC-BCE6-0A3DF23A7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4CC2-5BF0-44C1-B757-6C160BF6F0A7}" type="datetimeFigureOut">
              <a:rPr lang="zh-CN" altLang="en-US" smtClean="0"/>
              <a:pPr/>
              <a:t>2010-1-5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981-F11A-40EC-BCE6-0A3DF23A7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4CC2-5BF0-44C1-B757-6C160BF6F0A7}" type="datetimeFigureOut">
              <a:rPr lang="zh-CN" altLang="en-US" smtClean="0"/>
              <a:pPr/>
              <a:t>2010-1-5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981-F11A-40EC-BCE6-0A3DF23A7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4CC2-5BF0-44C1-B757-6C160BF6F0A7}" type="datetimeFigureOut">
              <a:rPr lang="zh-CN" altLang="en-US" smtClean="0"/>
              <a:pPr/>
              <a:t>2010-1-5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981-F11A-40EC-BCE6-0A3DF23A7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4CC2-5BF0-44C1-B757-6C160BF6F0A7}" type="datetimeFigureOut">
              <a:rPr lang="zh-CN" altLang="en-US" smtClean="0"/>
              <a:pPr/>
              <a:t>2010-1-5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981-F11A-40EC-BCE6-0A3DF23A7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4CC2-5BF0-44C1-B757-6C160BF6F0A7}" type="datetimeFigureOut">
              <a:rPr lang="zh-CN" altLang="en-US" smtClean="0"/>
              <a:pPr/>
              <a:t>2010-1-5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981-F11A-40EC-BCE6-0A3DF23A7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4CC2-5BF0-44C1-B757-6C160BF6F0A7}" type="datetimeFigureOut">
              <a:rPr lang="zh-CN" altLang="en-US" smtClean="0"/>
              <a:pPr/>
              <a:t>2010-1-5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981-F11A-40EC-BCE6-0A3DF23A7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4CC2-5BF0-44C1-B757-6C160BF6F0A7}" type="datetimeFigureOut">
              <a:rPr lang="zh-CN" altLang="en-US" smtClean="0"/>
              <a:pPr/>
              <a:t>2010-1-5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981-F11A-40EC-BCE6-0A3DF23A7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4CC2-5BF0-44C1-B757-6C160BF6F0A7}" type="datetimeFigureOut">
              <a:rPr lang="zh-CN" altLang="en-US" smtClean="0"/>
              <a:pPr/>
              <a:t>2010-1-5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981-F11A-40EC-BCE6-0A3DF23A7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4CC2-5BF0-44C1-B757-6C160BF6F0A7}" type="datetimeFigureOut">
              <a:rPr lang="zh-CN" altLang="en-US" smtClean="0"/>
              <a:pPr/>
              <a:t>2010-1-5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981-F11A-40EC-BCE6-0A3DF23A7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4CC2-5BF0-44C1-B757-6C160BF6F0A7}" type="datetimeFigureOut">
              <a:rPr lang="zh-CN" altLang="en-US" smtClean="0"/>
              <a:pPr/>
              <a:t>2010-1-5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6981-F11A-40EC-BCE6-0A3DF23A7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thitv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vlad1.com/2009/06/22/to-sprite-or-not-to-sprite" TargetMode="External"/><Relationship Id="rId2" Type="http://schemas.openxmlformats.org/officeDocument/2006/relationships/hyperlink" Target="http://ajaxian.com/archives/sprite-me-helping-you-sprite-up-but-maybe-you-should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search?hl=en&amp;source=hp&amp;q=test&amp;aq=f&amp;oq=&amp;aqi=g10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yahoo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yahoo.com/search;_ylt=A0oGk07HtkJLwHsBbZ.l87UF?p=test&amp;fr=sfp&amp;fr2=&amp;iscqry=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ied.com/css-performance-ui-with-fewer-image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yunqian@taobao.com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ued.taobao.net/doku.php?id=f2e:html_guid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5/" TargetMode="External"/><Relationship Id="rId7" Type="http://schemas.openxmlformats.org/officeDocument/2006/relationships/hyperlink" Target="http://webkit.org/blog/68/understanding-html-xml-and-xhtml/" TargetMode="External"/><Relationship Id="rId2" Type="http://schemas.openxmlformats.org/officeDocument/2006/relationships/hyperlink" Target="http://www.w3.org/TR/html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speed/articles/html5-performance.html" TargetMode="External"/><Relationship Id="rId5" Type="http://schemas.openxmlformats.org/officeDocument/2006/relationships/hyperlink" Target="http://dancewithnet.com/2009/06/14/activating-browser-modes-with-doctype/" TargetMode="External"/><Relationship Id="rId4" Type="http://schemas.openxmlformats.org/officeDocument/2006/relationships/hyperlink" Target="http://hsivonen.iki.fi/doctyp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新首页开发实践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云谦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804863"/>
            <a:ext cx="172402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57200" y="4786322"/>
            <a:ext cx="7829576" cy="428628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淘宝首页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Sprites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Documents and Settings\chencheng\桌面\ppt\sinahome_0803_ws_004_search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7429500" cy="2857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57200" y="4786322"/>
            <a:ext cx="7829576" cy="428628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新浪首页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Sprites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57430"/>
            <a:ext cx="7921654" cy="150019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</a:t>
            </a:r>
            <a:r>
              <a:rPr lang="en-US" dirty="0" smtClean="0"/>
              <a:t>The biggest problem with CSS      </a:t>
            </a:r>
            <a:r>
              <a:rPr lang="zh-CN" altLang="en-US" dirty="0" smtClean="0"/>
              <a:t>　　　　</a:t>
            </a:r>
            <a:r>
              <a:rPr lang="en-US" dirty="0" smtClean="0"/>
              <a:t>sprites is memory usage.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714752"/>
            <a:ext cx="7772400" cy="692148"/>
          </a:xfrm>
        </p:spPr>
        <p:txBody>
          <a:bodyPr/>
          <a:lstStyle/>
          <a:p>
            <a:pPr algn="r"/>
            <a:r>
              <a:rPr lang="en-US" dirty="0" smtClean="0"/>
              <a:t>—— </a:t>
            </a:r>
            <a:r>
              <a:rPr lang="en-US" dirty="0" err="1" smtClean="0"/>
              <a:t>vladimir，a</a:t>
            </a:r>
            <a:r>
              <a:rPr lang="en-US" dirty="0" smtClean="0"/>
              <a:t> leader in the Mozilla community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57298"/>
            <a:ext cx="8229600" cy="4368808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http://www.wthitv.com/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>1299 * 15000</a:t>
            </a:r>
            <a:br>
              <a:rPr lang="en-US" altLang="zh-CN" dirty="0" smtClean="0"/>
            </a:br>
            <a:r>
              <a:rPr lang="en-US" altLang="zh-CN" dirty="0" smtClean="0"/>
              <a:t>26K</a:t>
            </a:r>
            <a:br>
              <a:rPr lang="en-US" altLang="zh-CN" dirty="0" smtClean="0"/>
            </a:br>
            <a:r>
              <a:rPr lang="en-US" altLang="zh-CN" dirty="0" smtClean="0"/>
              <a:t>75MB+</a:t>
            </a:r>
            <a:br>
              <a:rPr lang="en-US" altLang="zh-CN" dirty="0" smtClean="0"/>
            </a:br>
            <a:r>
              <a:rPr lang="en-US" altLang="zh-CN" dirty="0" smtClean="0"/>
              <a:t>w*h*(3-4)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Documents and Settings\chencheng\桌面\ppt\targ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5500702"/>
            <a:ext cx="9144000" cy="1357298"/>
          </a:xfrm>
          <a:prstGeom prst="rect">
            <a:avLst/>
          </a:prstGeom>
          <a:solidFill>
            <a:srgbClr val="1E1C11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我们的目标是：减少空白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Documents and Settings\chencheng\桌面\ppt\place-hold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412" y="0"/>
            <a:ext cx="51435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28" y="1071546"/>
            <a:ext cx="3214710" cy="44291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用占位标签组织</a:t>
            </a:r>
            <a:r>
              <a:rPr lang="en-US" altLang="zh-CN" dirty="0" smtClean="0"/>
              <a:t>Sprites</a:t>
            </a:r>
            <a:br>
              <a:rPr lang="en-US" altLang="zh-C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</a:t>
            </a:r>
            <a:r>
              <a:rPr lang="en-US" sz="6000" dirty="0" smtClean="0"/>
              <a:t> </a:t>
            </a:r>
            <a:r>
              <a:rPr lang="en-US" dirty="0" smtClean="0"/>
              <a:t>: 39</a:t>
            </a:r>
            <a:r>
              <a:rPr lang="zh-CN" altLang="en-US" dirty="0" smtClean="0"/>
              <a:t>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 : 42</a:t>
            </a:r>
            <a:r>
              <a:rPr lang="zh-CN" altLang="en-US" dirty="0" smtClean="0"/>
              <a:t>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废弃、安全、环保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42910" y="1500174"/>
            <a:ext cx="3400420" cy="364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流程：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找出所有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背景图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全部抽取出来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确定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Sprite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宽度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随意编排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dirty="0" smtClean="0"/>
              <a:t>用占位标签组织</a:t>
            </a:r>
            <a:r>
              <a:rPr lang="en-US" altLang="zh-CN" sz="4400" dirty="0" smtClean="0"/>
              <a:t>Sprites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Documents and Settings\chencheng\桌面\ppt\balanc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7980" y="1500174"/>
            <a:ext cx="5286595" cy="352087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072074"/>
            <a:ext cx="8229600" cy="16430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优点：性能、工作效率、成就感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缺点：</a:t>
            </a:r>
            <a:r>
              <a:rPr lang="en-US" altLang="zh-CN" sz="3600" dirty="0" smtClean="0"/>
              <a:t>DOM</a:t>
            </a:r>
            <a:r>
              <a:rPr lang="zh-CN" altLang="en-US" sz="3600" dirty="0" smtClean="0"/>
              <a:t>数增加</a:t>
            </a:r>
            <a:endParaRPr lang="zh-CN" altLang="en-US" sz="3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dirty="0" smtClean="0"/>
              <a:t>用占位标签组织</a:t>
            </a:r>
            <a:r>
              <a:rPr lang="en-US" altLang="zh-CN" sz="4400" dirty="0" smtClean="0"/>
              <a:t>Sprites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LOGO </a:t>
            </a:r>
            <a:r>
              <a:rPr lang="zh-CN" altLang="en-US" dirty="0" smtClean="0"/>
              <a:t>融入 </a:t>
            </a:r>
            <a:r>
              <a:rPr lang="en-US" altLang="zh-CN" dirty="0" smtClean="0"/>
              <a:t>Sprites (?)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CSS Sprite</a:t>
            </a:r>
            <a:r>
              <a:rPr lang="zh-CN" altLang="en-US" dirty="0" smtClean="0"/>
              <a:t>的请求排在最前面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不可复制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IE</a:t>
            </a:r>
            <a:r>
              <a:rPr lang="zh-CN" altLang="en-US" dirty="0" smtClean="0"/>
              <a:t>渲染</a:t>
            </a:r>
            <a:r>
              <a:rPr lang="en-US" altLang="zh-CN" dirty="0" smtClean="0"/>
              <a:t>PNG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BUG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3929066"/>
            <a:ext cx="20828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857420" y="2428868"/>
            <a:ext cx="16002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Sprites</a:t>
            </a:r>
            <a:r>
              <a:rPr lang="zh-CN" altLang="en-US" dirty="0" smtClean="0"/>
              <a:t>的拆分</a:t>
            </a:r>
            <a:r>
              <a:rPr lang="en-US" altLang="zh-CN" dirty="0" smtClean="0"/>
              <a:t>(V1)</a:t>
            </a:r>
            <a:endParaRPr lang="zh-CN" altLang="en-US" dirty="0"/>
          </a:p>
        </p:txBody>
      </p:sp>
      <p:pic>
        <p:nvPicPr>
          <p:cNvPr id="4101" name="Picture 5" descr="C:\Documents and Settings\chencheng\桌面\ppt\spri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857364"/>
            <a:ext cx="1590675" cy="51816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3571868" y="5214950"/>
            <a:ext cx="5000660" cy="1214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/>
          </p:cNvSpPr>
          <p:nvPr/>
        </p:nvSpPr>
        <p:spPr>
          <a:xfrm>
            <a:off x="4071934" y="2786058"/>
            <a:ext cx="4429156" cy="100013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一、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规范</a:t>
            </a:r>
            <a:endParaRPr kumimoji="0" lang="en-US" altLang="zh-CN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 descr="C:\Documents and Settings\chencheng\桌面\ppt\spe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71546"/>
            <a:ext cx="3214710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Documents and Settings\chencheng\桌面\ppt\overweigh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285860"/>
            <a:ext cx="4938730" cy="360630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928794" y="5026895"/>
            <a:ext cx="5286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4800" dirty="0" smtClean="0"/>
              <a:t>14K</a:t>
            </a:r>
            <a:r>
              <a:rPr lang="zh-CN" altLang="en-US" sz="4800" dirty="0" smtClean="0"/>
              <a:t>？太大了吧！！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Sprites</a:t>
            </a:r>
            <a:r>
              <a:rPr lang="zh-CN" altLang="en-US" dirty="0" smtClean="0"/>
              <a:t>的拆分</a:t>
            </a:r>
            <a:r>
              <a:rPr lang="en-US" altLang="zh-CN" dirty="0" smtClean="0"/>
              <a:t>(V2)</a:t>
            </a:r>
            <a:endParaRPr lang="zh-CN" altLang="en-US" dirty="0"/>
          </a:p>
        </p:txBody>
      </p:sp>
      <p:pic>
        <p:nvPicPr>
          <p:cNvPr id="4100" name="Picture 4" descr="C:\Documents and Settings\chencheng\桌面\T13ohqXexXXXXXXXXX-167-5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1" y="1857364"/>
            <a:ext cx="1571636" cy="51760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338" name="Picture 2" descr="C:\Documents and Settings\chencheng\桌面\ppt\link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857364"/>
            <a:ext cx="3276600" cy="9525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90575"/>
            <a:ext cx="91725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Sprites</a:t>
            </a:r>
            <a:r>
              <a:rPr lang="zh-CN" altLang="en-US" dirty="0" smtClean="0"/>
              <a:t>的拆分</a:t>
            </a:r>
            <a:r>
              <a:rPr lang="en-US" altLang="zh-CN" dirty="0" smtClean="0"/>
              <a:t>(V3)</a:t>
            </a:r>
            <a:endParaRPr lang="zh-CN" altLang="en-US" dirty="0"/>
          </a:p>
        </p:txBody>
      </p:sp>
      <p:pic>
        <p:nvPicPr>
          <p:cNvPr id="4098" name="Picture 2" descr="C:\Documents and Settings\chencheng\桌面\sprite_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857364"/>
            <a:ext cx="1590675" cy="13906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9" name="Picture 3" descr="C:\Documents and Settings\chencheng\桌面\sprite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857364"/>
            <a:ext cx="1590675" cy="4191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2" descr="C:\Documents and Settings\chencheng\桌面\ppt\link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857364"/>
            <a:ext cx="3276600" cy="952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1000100" y="3357562"/>
            <a:ext cx="157163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(5.8K)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000364" y="6143644"/>
            <a:ext cx="157163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(10.3K)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766763"/>
            <a:ext cx="9132887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Sprites</a:t>
            </a:r>
            <a:r>
              <a:rPr lang="zh-CN" altLang="en-US" dirty="0" smtClean="0"/>
              <a:t>的拆分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怎么拆？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突击队（数据层，影响操作的展现层）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大部队（不影响操作的展现层）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没有完美的方案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http://ajaxian.com/archives/sprite-me-helping-you-sprite-up-but-maybe-you-shouldnt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http://blog.vlad1.com/2009/06/22/to-sprite-or-not-to-sprite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http://www.google.com/search?hl=en&amp;source=hp&amp;q=test&amp;aq=f&amp;oq=&amp;aqi=g10</a:t>
            </a:r>
            <a:r>
              <a:rPr lang="en-US" dirty="0" smtClean="0"/>
              <a:t> (</a:t>
            </a:r>
            <a:r>
              <a:rPr lang="zh-CN" altLang="en-US" dirty="0" smtClean="0"/>
              <a:t>背景图</a:t>
            </a:r>
            <a:r>
              <a:rPr lang="en-US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779" y="1285860"/>
            <a:ext cx="7682444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2"/>
          <p:cNvSpPr txBox="1">
            <a:spLocks/>
          </p:cNvSpPr>
          <p:nvPr/>
        </p:nvSpPr>
        <p:spPr>
          <a:xfrm>
            <a:off x="642910" y="5143512"/>
            <a:ext cx="7929618" cy="8572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三、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Data-</a:t>
            </a:r>
            <a:r>
              <a:rPr kumimoji="0" lang="en-US" altLang="zh-CN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uri</a:t>
            </a:r>
            <a:r>
              <a:rPr kumimoji="0" lang="en-US" altLang="zh-CN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</a:t>
            </a:r>
            <a:endParaRPr kumimoji="0" lang="en-US" altLang="zh-CN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46158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b="0" dirty="0" smtClean="0"/>
              <a:t>渐变背景的实现</a:t>
            </a:r>
            <a:endParaRPr lang="zh-CN" altLang="en-US" sz="4400" b="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71472" y="2143116"/>
            <a:ext cx="7715304" cy="1857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zh-CN" sz="360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IE</a:t>
            </a:r>
            <a:r>
              <a:rPr kumimoji="0" lang="zh-CN" altLang="en-US" sz="360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</a:t>
            </a:r>
            <a:r>
              <a:rPr kumimoji="0" lang="en-US" altLang="zh-CN" sz="2800" i="0" u="none" strike="noStrike" kern="1200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Filter</a:t>
            </a:r>
            <a:endParaRPr lang="en-US" sz="2800" dirty="0" smtClean="0"/>
          </a:p>
          <a:p>
            <a:pPr lvl="0">
              <a:spcBef>
                <a:spcPct val="0"/>
              </a:spcBef>
            </a:pPr>
            <a:r>
              <a:rPr lang="en-US" altLang="zh-CN" sz="3600" cap="all" dirty="0" smtClean="0"/>
              <a:t>gecko</a:t>
            </a:r>
            <a:r>
              <a:rPr lang="zh-CN" altLang="en-US" sz="3600" cap="all" dirty="0" smtClean="0"/>
              <a:t>：</a:t>
            </a:r>
            <a:r>
              <a:rPr lang="en-US" sz="2800" dirty="0" smtClean="0"/>
              <a:t>-</a:t>
            </a:r>
            <a:r>
              <a:rPr lang="en-US" sz="2800" dirty="0" err="1" smtClean="0"/>
              <a:t>moz</a:t>
            </a:r>
            <a:r>
              <a:rPr lang="en-US" sz="2800" dirty="0" smtClean="0"/>
              <a:t>-linear-gradient (</a:t>
            </a:r>
            <a:r>
              <a:rPr lang="en-US" sz="2800" dirty="0" err="1" smtClean="0"/>
              <a:t>firefox</a:t>
            </a:r>
            <a:r>
              <a:rPr lang="en-US" sz="2800" dirty="0" smtClean="0"/>
              <a:t> 3.6(1.9.2))</a:t>
            </a:r>
            <a:endParaRPr lang="en-US" altLang="zh-CN" sz="2800" cap="all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altLang="zh-CN" sz="3600" cap="all" dirty="0" err="1" smtClean="0"/>
              <a:t>Webkit</a:t>
            </a:r>
            <a:r>
              <a:rPr lang="zh-CN" altLang="en-US" sz="3600" cap="all" dirty="0" smtClean="0"/>
              <a:t>：</a:t>
            </a:r>
            <a:r>
              <a:rPr lang="en-US" sz="2800" dirty="0" smtClean="0"/>
              <a:t>-</a:t>
            </a:r>
            <a:r>
              <a:rPr lang="en-US" sz="2800" dirty="0" err="1" smtClean="0"/>
              <a:t>webkit</a:t>
            </a:r>
            <a:r>
              <a:rPr lang="en-US" sz="2800" dirty="0" smtClean="0"/>
              <a:t>-gradient (safari 4.0(528))</a:t>
            </a:r>
            <a:endParaRPr kumimoji="0" lang="zh-CN" altLang="en-US" sz="28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71472" y="4429132"/>
            <a:ext cx="8229600" cy="982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Opera? 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 err="1" smtClean="0">
                <a:solidFill>
                  <a:schemeClr val="tx1">
                    <a:tint val="75000"/>
                  </a:schemeClr>
                </a:solidFill>
              </a:rPr>
              <a:t>Webkit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</a:rPr>
              <a:t>和</a:t>
            </a:r>
            <a:r>
              <a:rPr lang="en-US" altLang="zh-CN" sz="2000" dirty="0" smtClean="0">
                <a:solidFill>
                  <a:schemeClr val="tx1">
                    <a:tint val="75000"/>
                  </a:schemeClr>
                </a:solidFill>
              </a:rPr>
              <a:t>Gecko</a:t>
            </a:r>
            <a:r>
              <a:rPr lang="zh-CN" altLang="en-US" sz="2000" dirty="0" smtClean="0">
                <a:solidFill>
                  <a:schemeClr val="tx1">
                    <a:tint val="75000"/>
                  </a:schemeClr>
                </a:solidFill>
              </a:rPr>
              <a:t>的起始支持版本较高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3488" y="2071678"/>
            <a:ext cx="6675437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428736"/>
            <a:ext cx="571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36"/>
            <a:ext cx="6428572" cy="43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46158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b="0" dirty="0" smtClean="0"/>
              <a:t>短期功能的背景图</a:t>
            </a:r>
            <a:endParaRPr lang="zh-CN" altLang="en-US" sz="4400" b="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071670" y="2071678"/>
            <a:ext cx="6643734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zh-CN" sz="2800" i="0" u="none" strike="noStrike" kern="1200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Sprites </a:t>
            </a:r>
            <a:r>
              <a:rPr kumimoji="0" lang="zh-CN" altLang="en-US" sz="2800" i="0" u="none" strike="noStrike" kern="1200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缓存、图片变更可能性小</a:t>
            </a:r>
            <a:endParaRPr kumimoji="0" lang="zh-CN" altLang="en-US" sz="2800" i="0" u="none" strike="noStrike" kern="1200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50511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429000"/>
            <a:ext cx="6803491" cy="27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http://search.yahoo.com</a:t>
            </a:r>
            <a:r>
              <a:rPr lang="en-US" dirty="0" smtClean="0"/>
              <a:t> (</a:t>
            </a:r>
            <a:r>
              <a:rPr lang="zh-CN" altLang="en-US" dirty="0" smtClean="0"/>
              <a:t>搜索按钮</a:t>
            </a:r>
            <a:r>
              <a:rPr lang="en-US" dirty="0" smtClean="0"/>
              <a:t>)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 txBox="1">
            <a:spLocks/>
          </p:cNvSpPr>
          <p:nvPr/>
        </p:nvSpPr>
        <p:spPr>
          <a:xfrm>
            <a:off x="642910" y="5643578"/>
            <a:ext cx="7929618" cy="857256"/>
          </a:xfrm>
          <a:prstGeom prst="rect">
            <a:avLst/>
          </a:prstGeom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四、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请求队列的</a:t>
            </a:r>
            <a:r>
              <a:rPr lang="zh-CN" altLang="en-US" sz="4800" dirty="0" smtClean="0"/>
              <a:t>控制</a:t>
            </a:r>
            <a:endParaRPr kumimoji="0" lang="en-US" altLang="zh-CN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8" name="Picture 2" descr="C:\Documents and Settings\chencheng\桌面\ppt\queu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57166"/>
            <a:ext cx="6786610" cy="5089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最先加载 </a:t>
            </a:r>
            <a:r>
              <a:rPr lang="en-US" altLang="zh-CN" dirty="0"/>
              <a:t>Sprites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4744" y="2781301"/>
            <a:ext cx="6574512" cy="216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最先加载 </a:t>
            </a:r>
            <a:r>
              <a:rPr lang="en-US" altLang="zh-CN" dirty="0"/>
              <a:t>Sprites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解决方案：优先发送</a:t>
            </a:r>
            <a:r>
              <a:rPr lang="en-US" altLang="zh-CN" dirty="0" smtClean="0"/>
              <a:t>Sprites</a:t>
            </a:r>
            <a:r>
              <a:rPr lang="zh-CN" altLang="en-US" dirty="0" smtClean="0"/>
              <a:t>图片请求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 Image().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= “”;     (</a:t>
            </a:r>
            <a:r>
              <a:rPr lang="zh-CN" altLang="en-US" dirty="0" smtClean="0"/>
              <a:t>位置</a:t>
            </a:r>
            <a:r>
              <a:rPr lang="en-US" altLang="zh-CN" dirty="0" smtClean="0"/>
              <a:t>?)</a:t>
            </a:r>
          </a:p>
          <a:p>
            <a:pPr lvl="1"/>
            <a:r>
              <a:rPr lang="en-US" altLang="zh-CN" dirty="0" smtClean="0"/>
              <a:t>&lt;div id=“logo”&gt;&lt;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=“” /&gt;&lt;/div&gt;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4615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0" cap="none" dirty="0" smtClean="0"/>
              <a:t>#feedback-entry </a:t>
            </a:r>
            <a:r>
              <a:rPr lang="en-US" altLang="zh-CN" sz="4400" b="0" cap="none" dirty="0" smtClean="0">
                <a:solidFill>
                  <a:srgbClr val="C00000"/>
                </a:solidFill>
              </a:rPr>
              <a:t>VS.</a:t>
            </a:r>
            <a:r>
              <a:rPr lang="zh-CN" altLang="en-US" sz="4400" b="0" cap="none" dirty="0" smtClean="0"/>
              <a:t> </a:t>
            </a:r>
            <a:r>
              <a:rPr lang="en-US" altLang="zh-CN" sz="4400" b="0" cap="none" dirty="0" smtClean="0"/>
              <a:t>#feedback-entry</a:t>
            </a:r>
            <a:r>
              <a:rPr lang="zh-CN" altLang="en-US" sz="4400" b="0" cap="none" dirty="0" smtClean="0"/>
              <a:t> </a:t>
            </a:r>
            <a:r>
              <a:rPr lang="en-US" altLang="zh-CN" sz="4400" b="0" cap="none" dirty="0" smtClean="0"/>
              <a:t>a</a:t>
            </a:r>
            <a:endParaRPr lang="zh-CN" altLang="en-US" sz="4400" b="0" cap="none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785786" y="4071942"/>
            <a:ext cx="7643866" cy="18573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>
              <a:spcBef>
                <a:spcPct val="0"/>
              </a:spcBef>
            </a:pPr>
            <a:r>
              <a:rPr kumimoji="0" lang="zh-CN" altLang="en-US" sz="2800" b="1" i="0" u="none" strike="noStrike" kern="1200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需求：</a:t>
            </a:r>
            <a:r>
              <a:rPr kumimoji="0" lang="en-US" altLang="zh-CN" sz="2800" i="0" u="none" strike="noStrike" kern="1200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800" i="0" u="none" strike="noStrike" kern="1200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2800" i="0" u="none" strike="noStrike" kern="1200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默认隐藏，</a:t>
            </a:r>
            <a:r>
              <a:rPr kumimoji="0" lang="en-US" altLang="zh-CN" sz="2800" i="0" u="none" strike="noStrike" kern="1200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domready</a:t>
            </a:r>
            <a:r>
              <a:rPr kumimoji="0" lang="zh-CN" altLang="en-US" sz="2800" i="0" u="none" strike="noStrike" kern="1200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时判断窗口尺寸决定是否显示</a:t>
            </a:r>
            <a:r>
              <a:rPr kumimoji="0" lang="en-US" altLang="zh-CN" sz="2800" i="0" u="none" strike="noStrike" kern="1200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800" i="0" u="none" strike="noStrike" kern="1200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2800" i="0" u="none" strike="noStrike" kern="1200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kumimoji="0" lang="zh-CN" altLang="en-US" sz="2800" b="1" i="0" u="none" strike="noStrike" kern="1200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结构：</a:t>
            </a:r>
            <a:r>
              <a:rPr kumimoji="0" lang="en-US" altLang="zh-CN" sz="2800" i="0" u="none" strike="noStrike" kern="1200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800" i="0" u="none" strike="noStrike" kern="1200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2800" i="0" u="none" strike="noStrike" kern="1200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&lt;div</a:t>
            </a:r>
            <a:r>
              <a:rPr kumimoji="0" lang="en-US" altLang="zh-CN" sz="2800" i="0" u="none" strike="noStrike" kern="1200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id=“feedback”&gt;&lt;a&gt;</a:t>
            </a:r>
            <a:r>
              <a:rPr kumimoji="0" lang="zh-CN" altLang="en-US" sz="2800" i="0" u="none" strike="noStrike" kern="1200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新首页反馈</a:t>
            </a:r>
            <a:r>
              <a:rPr kumimoji="0" lang="en-US" altLang="zh-CN" sz="2800" i="0" u="none" strike="noStrike" kern="1200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&lt;/a&gt;&lt;/div&gt;</a:t>
            </a:r>
            <a:endParaRPr kumimoji="0" lang="zh-CN" altLang="en-US" sz="2800" i="0" u="none" strike="noStrike" kern="1200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357430"/>
            <a:ext cx="50511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30673"/>
            <a:ext cx="9144000" cy="342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57200" y="571480"/>
            <a:ext cx="8229600" cy="8461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#feedback-entry 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VS.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#feedback-entry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3741"/>
            <a:ext cx="9144000" cy="346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4615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0" cap="none" dirty="0" smtClean="0"/>
              <a:t>#feedback-entry </a:t>
            </a:r>
            <a:r>
              <a:rPr lang="en-US" altLang="zh-CN" sz="4400" b="0" cap="none" dirty="0" smtClean="0">
                <a:solidFill>
                  <a:srgbClr val="C00000"/>
                </a:solidFill>
              </a:rPr>
              <a:t>VS.</a:t>
            </a:r>
            <a:r>
              <a:rPr lang="zh-CN" altLang="en-US" sz="4400" b="0" cap="none" dirty="0" smtClean="0">
                <a:solidFill>
                  <a:srgbClr val="C00000"/>
                </a:solidFill>
              </a:rPr>
              <a:t> </a:t>
            </a:r>
            <a:r>
              <a:rPr lang="en-US" altLang="zh-CN" sz="4400" b="0" cap="none" dirty="0" smtClean="0">
                <a:solidFill>
                  <a:srgbClr val="FFFF00"/>
                </a:solidFill>
              </a:rPr>
              <a:t>#feedback-entry</a:t>
            </a:r>
            <a:r>
              <a:rPr lang="zh-CN" altLang="en-US" sz="4400" b="0" cap="none" dirty="0" smtClean="0">
                <a:solidFill>
                  <a:srgbClr val="FFFF00"/>
                </a:solidFill>
              </a:rPr>
              <a:t> </a:t>
            </a:r>
            <a:r>
              <a:rPr lang="en-US" altLang="zh-CN" sz="4400" b="0" cap="none" dirty="0" smtClean="0">
                <a:solidFill>
                  <a:srgbClr val="FFFF00"/>
                </a:solidFill>
              </a:rPr>
              <a:t>a</a:t>
            </a:r>
            <a:endParaRPr lang="zh-CN" altLang="en-US" sz="4400" b="0" cap="none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http://search.yahoo.com/search;_ylt=A0oGk07HtkJLwHsBbZ.l87UF?p=test&amp;fr=sfp&amp;fr2=&amp;iscqry=</a:t>
            </a:r>
            <a:r>
              <a:rPr lang="en-US" dirty="0" smtClean="0"/>
              <a:t> (</a:t>
            </a:r>
            <a:r>
              <a:rPr lang="zh-CN" altLang="en-US" dirty="0" smtClean="0"/>
              <a:t>源码里搜</a:t>
            </a:r>
            <a:r>
              <a:rPr lang="en-US" altLang="zh-CN" dirty="0" smtClean="0">
                <a:solidFill>
                  <a:srgbClr val="FFFF00"/>
                </a:solidFill>
              </a:rPr>
              <a:t>new Image()</a:t>
            </a:r>
            <a:r>
              <a:rPr lang="en-US" dirty="0" smtClean="0"/>
              <a:t>)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 txBox="1">
            <a:spLocks/>
          </p:cNvSpPr>
          <p:nvPr/>
        </p:nvSpPr>
        <p:spPr>
          <a:xfrm>
            <a:off x="571472" y="5572140"/>
            <a:ext cx="7929618" cy="857256"/>
          </a:xfrm>
          <a:prstGeom prst="rect">
            <a:avLst/>
          </a:prstGeom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zh-CN" altLang="en-US" sz="4800" noProof="0" dirty="0" smtClean="0"/>
              <a:t>五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、延时加载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渲染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执行</a:t>
            </a:r>
            <a:endParaRPr kumimoji="0" lang="en-US" altLang="zh-CN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C:\Documents and Settings\chencheng\桌面\ppt\del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00042"/>
            <a:ext cx="63500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&lt;!</a:t>
            </a:r>
            <a:r>
              <a:rPr lang="en-US" altLang="zh-CN" dirty="0" err="1" smtClean="0"/>
              <a:t>doctype</a:t>
            </a:r>
            <a:r>
              <a:rPr lang="en-US" altLang="zh-CN" dirty="0" smtClean="0"/>
              <a:t> html&gt;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DOCTYPE</a:t>
            </a:r>
            <a:r>
              <a:rPr lang="zh-CN" altLang="en-US" dirty="0" smtClean="0"/>
              <a:t>的作用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怪癖模式的开关</a:t>
            </a:r>
            <a:r>
              <a:rPr lang="en-US" altLang="zh-CN" dirty="0" smtClean="0"/>
              <a:t>(</a:t>
            </a:r>
            <a:r>
              <a:rPr lang="zh-CN" altLang="en-US" dirty="0" smtClean="0"/>
              <a:t>★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W3C</a:t>
            </a:r>
            <a:r>
              <a:rPr lang="zh-CN" altLang="en-US" dirty="0" smtClean="0"/>
              <a:t>校验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为什么选择这种写法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简单好记、长度短省流量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兼容性</a:t>
            </a:r>
            <a:r>
              <a:rPr lang="en-US" altLang="zh-CN" dirty="0" smtClean="0"/>
              <a:t>(IE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预见性</a:t>
            </a:r>
            <a:r>
              <a:rPr lang="en-US" altLang="zh-CN" dirty="0" smtClean="0"/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48" y="1000108"/>
            <a:ext cx="4400552" cy="5126055"/>
          </a:xfrm>
        </p:spPr>
        <p:txBody>
          <a:bodyPr/>
          <a:lstStyle/>
          <a:p>
            <a:r>
              <a:rPr lang="zh-CN" altLang="en-US" dirty="0" smtClean="0"/>
              <a:t>延时加载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屏幕外的图片</a:t>
            </a:r>
            <a:endParaRPr lang="en-US" altLang="zh-CN" dirty="0" smtClean="0"/>
          </a:p>
          <a:p>
            <a:r>
              <a:rPr lang="zh-CN" altLang="en-US" dirty="0" smtClean="0"/>
              <a:t>延时渲染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屏幕</a:t>
            </a:r>
            <a:r>
              <a:rPr lang="zh-CN" altLang="en-US" dirty="0" smtClean="0"/>
              <a:t>外的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隐藏</a:t>
            </a:r>
            <a:r>
              <a:rPr lang="en-US" altLang="zh-CN" dirty="0" smtClean="0"/>
              <a:t>Tab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延时执行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P4P</a:t>
            </a:r>
            <a:r>
              <a:rPr lang="zh-CN" altLang="en-US" dirty="0" smtClean="0"/>
              <a:t>数据请求函数</a:t>
            </a:r>
            <a:endParaRPr lang="en-US" altLang="zh-CN" dirty="0" smtClean="0"/>
          </a:p>
        </p:txBody>
      </p:sp>
      <p:pic>
        <p:nvPicPr>
          <p:cNvPr id="5" name="Picture 2" descr="C:\Documents and Settings\chencheng\桌面\ppt\index_nak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71171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Documents and Settings\chencheng\桌面\chrome_cache_bug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785926"/>
            <a:ext cx="3726112" cy="3314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 txBox="1">
            <a:spLocks/>
          </p:cNvSpPr>
          <p:nvPr/>
        </p:nvSpPr>
        <p:spPr>
          <a:xfrm>
            <a:off x="571472" y="5572140"/>
            <a:ext cx="7929618" cy="857256"/>
          </a:xfrm>
          <a:prstGeom prst="rect">
            <a:avLst/>
          </a:prstGeom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六、其他细节</a:t>
            </a:r>
            <a:endParaRPr kumimoji="0" lang="en-US" altLang="zh-CN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Documents and Settings\chencheng\桌面\ppt\magnifi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4648" y="647482"/>
            <a:ext cx="3409952" cy="4544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的阴影</a:t>
            </a:r>
            <a:endParaRPr lang="zh-CN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287997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428736"/>
            <a:ext cx="2928958" cy="242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8000992" y="142852"/>
            <a:ext cx="11430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#</a:t>
            </a:r>
            <a:r>
              <a:rPr lang="en-US" sz="1200" b="1" dirty="0" smtClean="0">
                <a:solidFill>
                  <a:srgbClr val="FFFF00"/>
                </a:solidFill>
              </a:rPr>
              <a:t>4f</a:t>
            </a:r>
            <a:r>
              <a:rPr lang="en-US" sz="1200" b="1" dirty="0" smtClean="0"/>
              <a:t>999999</a:t>
            </a:r>
          </a:p>
          <a:p>
            <a:r>
              <a:rPr lang="en-US" sz="1200" dirty="0" smtClean="0"/>
              <a:t>0%   - 00</a:t>
            </a:r>
          </a:p>
          <a:p>
            <a:r>
              <a:rPr lang="en-US" sz="1200" dirty="0" smtClean="0"/>
              <a:t>5%   - 0d</a:t>
            </a:r>
          </a:p>
          <a:p>
            <a:r>
              <a:rPr lang="en-US" sz="1200" dirty="0" smtClean="0"/>
              <a:t>10% - 1a</a:t>
            </a:r>
          </a:p>
          <a:p>
            <a:r>
              <a:rPr lang="en-US" sz="1200" dirty="0" smtClean="0"/>
              <a:t>15% - 26</a:t>
            </a:r>
          </a:p>
          <a:p>
            <a:r>
              <a:rPr lang="en-US" sz="1200" dirty="0" smtClean="0"/>
              <a:t>20% </a:t>
            </a:r>
            <a:r>
              <a:rPr lang="en-US" sz="1200" dirty="0" smtClean="0"/>
              <a:t>- 33</a:t>
            </a:r>
            <a:endParaRPr lang="en-US" sz="1200" dirty="0" smtClean="0"/>
          </a:p>
          <a:p>
            <a:r>
              <a:rPr lang="en-US" sz="1200" dirty="0" smtClean="0"/>
              <a:t>25% - </a:t>
            </a:r>
            <a:r>
              <a:rPr lang="en-US" sz="1200" dirty="0" smtClean="0"/>
              <a:t>40</a:t>
            </a:r>
            <a:endParaRPr lang="en-US" sz="1200" dirty="0" smtClean="0"/>
          </a:p>
          <a:p>
            <a:r>
              <a:rPr lang="en-US" sz="1200" dirty="0" smtClean="0"/>
              <a:t>30% - 4d</a:t>
            </a:r>
          </a:p>
          <a:p>
            <a:r>
              <a:rPr lang="en-US" sz="1200" dirty="0" smtClean="0"/>
              <a:t>35% - 59</a:t>
            </a:r>
          </a:p>
          <a:p>
            <a:r>
              <a:rPr lang="en-US" sz="1200" dirty="0" smtClean="0"/>
              <a:t>40% - 66</a:t>
            </a:r>
          </a:p>
          <a:p>
            <a:r>
              <a:rPr lang="en-US" sz="1200" dirty="0" smtClean="0"/>
              <a:t>45% - 73</a:t>
            </a:r>
          </a:p>
          <a:p>
            <a:r>
              <a:rPr lang="en-US" sz="1200" dirty="0" smtClean="0"/>
              <a:t>50% - 80</a:t>
            </a:r>
          </a:p>
          <a:p>
            <a:r>
              <a:rPr lang="en-US" sz="1200" dirty="0" smtClean="0"/>
              <a:t>55% - 8c</a:t>
            </a:r>
          </a:p>
          <a:p>
            <a:r>
              <a:rPr lang="en-US" sz="1200" dirty="0" smtClean="0"/>
              <a:t>60% - 99</a:t>
            </a:r>
          </a:p>
          <a:p>
            <a:r>
              <a:rPr lang="en-US" sz="1200" dirty="0" smtClean="0"/>
              <a:t>65% - a6</a:t>
            </a:r>
          </a:p>
          <a:p>
            <a:r>
              <a:rPr lang="en-US" sz="1200" dirty="0" smtClean="0"/>
              <a:t>70% - b3</a:t>
            </a:r>
          </a:p>
          <a:p>
            <a:r>
              <a:rPr lang="en-US" sz="1200" dirty="0" smtClean="0"/>
              <a:t>75% - bf</a:t>
            </a:r>
          </a:p>
          <a:p>
            <a:r>
              <a:rPr lang="en-US" sz="1200" dirty="0" smtClean="0"/>
              <a:t>80% - cc</a:t>
            </a:r>
          </a:p>
          <a:p>
            <a:r>
              <a:rPr lang="en-US" sz="1200" dirty="0" smtClean="0"/>
              <a:t>85% - d9</a:t>
            </a:r>
          </a:p>
          <a:p>
            <a:r>
              <a:rPr lang="en-US" sz="1200" dirty="0" smtClean="0"/>
              <a:t>90% - e5</a:t>
            </a:r>
          </a:p>
          <a:p>
            <a:r>
              <a:rPr lang="en-US" sz="1200" dirty="0" smtClean="0"/>
              <a:t>95% - f2</a:t>
            </a:r>
          </a:p>
          <a:p>
            <a:r>
              <a:rPr lang="en-US" sz="1200" dirty="0" smtClean="0"/>
              <a:t>100% - ff</a:t>
            </a:r>
            <a:endParaRPr lang="en-US" sz="1200" dirty="0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975" y="4286256"/>
            <a:ext cx="8780463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的图片旋转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071942"/>
            <a:ext cx="809117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85926"/>
            <a:ext cx="1214446" cy="35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1785926"/>
            <a:ext cx="162461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000496" y="1785926"/>
            <a:ext cx="4572032" cy="1543048"/>
          </a:xfrm>
        </p:spPr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IE6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BasicImage</a:t>
            </a:r>
            <a:r>
              <a:rPr lang="zh-CN" altLang="en-US" dirty="0" smtClean="0"/>
              <a:t>不支持非图片元素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异步获取数据的容灾处理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我的淘宝数据</a:t>
            </a:r>
            <a:endParaRPr lang="en-US" altLang="zh-CN" dirty="0" smtClean="0"/>
          </a:p>
          <a:p>
            <a:r>
              <a:rPr lang="zh-CN" altLang="en-US" dirty="0" smtClean="0"/>
              <a:t>广告数据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00306"/>
            <a:ext cx="8229600" cy="14287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纠正：数据图片大小并不影响</a:t>
            </a:r>
            <a:r>
              <a:rPr lang="zh-CN" altLang="en-US" dirty="0" smtClean="0"/>
              <a:t>页面初始载入</a:t>
            </a:r>
            <a:r>
              <a:rPr lang="zh-CN" altLang="en-US" dirty="0" smtClean="0"/>
              <a:t>速度和</a:t>
            </a:r>
            <a:r>
              <a:rPr lang="en-US" altLang="zh-CN" dirty="0" err="1" smtClean="0"/>
              <a:t>Yslow</a:t>
            </a:r>
            <a:r>
              <a:rPr lang="zh-CN" altLang="en-US" dirty="0" smtClean="0"/>
              <a:t>评分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http://www.phpied.com/css-performance-ui-with-fewer-images/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ocuments and Settings\chencheng\桌面\ppt\409405305_2051b4dc3e_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4757"/>
            <a:ext cx="9144000" cy="708421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143504" y="5429264"/>
            <a:ext cx="3747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100800"/>
                </a:solidFill>
              </a:rPr>
              <a:t>云谦</a:t>
            </a:r>
            <a:endParaRPr lang="en-US" altLang="zh-CN" sz="2400" dirty="0" smtClean="0">
              <a:solidFill>
                <a:srgbClr val="100800"/>
              </a:solidFill>
            </a:endParaRPr>
          </a:p>
          <a:p>
            <a:pPr algn="r"/>
            <a:r>
              <a:rPr lang="en-US" altLang="zh-CN" sz="2400" dirty="0" smtClean="0">
                <a:solidFill>
                  <a:srgbClr val="100800"/>
                </a:solidFill>
                <a:hlinkClick r:id="rId3"/>
              </a:rPr>
              <a:t>yunqian@taobao.com</a:t>
            </a:r>
            <a:endParaRPr lang="en-US" altLang="zh-CN" sz="2400" dirty="0" smtClean="0">
              <a:solidFill>
                <a:srgbClr val="100800"/>
              </a:solidFill>
            </a:endParaRPr>
          </a:p>
          <a:p>
            <a:pPr algn="r"/>
            <a:r>
              <a:rPr lang="en-US" altLang="zh-CN" sz="2400" dirty="0" smtClean="0">
                <a:solidFill>
                  <a:srgbClr val="100800"/>
                </a:solidFill>
              </a:rPr>
              <a:t>http://www.chencheng.org</a:t>
            </a:r>
            <a:endParaRPr lang="zh-CN" altLang="en-US" sz="2400" dirty="0">
              <a:solidFill>
                <a:srgbClr val="100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gbk</a:t>
            </a:r>
            <a:r>
              <a:rPr lang="en-US" altLang="zh-CN" dirty="0" smtClean="0"/>
              <a:t>” /&gt;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&lt;meta http-equiv="Content-Type" content="text/html; 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dirty="0" err="1" smtClean="0"/>
              <a:t>gbk</a:t>
            </a:r>
            <a:r>
              <a:rPr lang="en-US" dirty="0" smtClean="0"/>
              <a:t>" /&gt;</a:t>
            </a:r>
          </a:p>
          <a:p>
            <a:pPr>
              <a:buNone/>
            </a:pP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</a:t>
            </a:r>
            <a:r>
              <a:rPr lang="en-US" dirty="0" err="1" smtClean="0"/>
              <a:t>gbk</a:t>
            </a:r>
            <a:r>
              <a:rPr lang="en-US" dirty="0" smtClean="0"/>
              <a:t>" /&gt;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区别？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mime-type</a:t>
            </a:r>
            <a:r>
              <a:rPr lang="zh-CN" altLang="en-US" dirty="0" smtClean="0"/>
              <a:t>决定权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embed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link[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”]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media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script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默认值，没理由不省去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Documents and Settings\chencheng\桌面\ppt\mo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5072074"/>
            <a:ext cx="9144000" cy="1785926"/>
          </a:xfrm>
          <a:prstGeom prst="rect">
            <a:avLst/>
          </a:prstGeom>
          <a:solidFill>
            <a:srgbClr val="1E1C11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  更多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规范，参见</a:t>
            </a:r>
            <a:endParaRPr lang="en-US" altLang="zh-CN" sz="2800" dirty="0" smtClean="0"/>
          </a:p>
          <a:p>
            <a:r>
              <a:rPr lang="zh-CN" altLang="en-US" sz="2800" dirty="0" smtClean="0"/>
              <a:t>  </a:t>
            </a:r>
            <a:r>
              <a:rPr lang="en-US" sz="2800" dirty="0" smtClean="0">
                <a:hlinkClick r:id="rId3"/>
              </a:rPr>
              <a:t>http://wiki.ued.taobao.net/doku.php?id=f2e:html_guide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 tooltip="http://www.w3.org/TR/html4/"/>
              </a:rPr>
              <a:t>http</a:t>
            </a:r>
            <a:r>
              <a:rPr lang="en-US" dirty="0">
                <a:hlinkClick r:id="rId2" tooltip="http://www.w3.org/TR/html4/"/>
              </a:rPr>
              <a:t>://www.w3.org/TR/html4/</a:t>
            </a:r>
            <a:endParaRPr lang="en-US" dirty="0"/>
          </a:p>
          <a:p>
            <a:r>
              <a:rPr lang="en-US" dirty="0">
                <a:hlinkClick r:id="rId3" tooltip="http://www.w3.org/TR/html5/"/>
              </a:rPr>
              <a:t>http://www.w3.org/TR/html5</a:t>
            </a:r>
            <a:r>
              <a:rPr lang="en-US" dirty="0" smtClean="0">
                <a:hlinkClick r:id="rId3" tooltip="http://www.w3.org/TR/html5/"/>
              </a:rPr>
              <a:t>/</a:t>
            </a:r>
            <a:endParaRPr lang="en-US" dirty="0" smtClean="0"/>
          </a:p>
          <a:p>
            <a:r>
              <a:rPr lang="en-US" dirty="0">
                <a:hlinkClick r:id="rId4" tooltip="http://hsivonen.iki.fi/doctype/"/>
              </a:rPr>
              <a:t>http://hsivonen.iki.fi/doctype/</a:t>
            </a:r>
            <a:r>
              <a:rPr lang="en-US" dirty="0"/>
              <a:t> </a:t>
            </a:r>
            <a:r>
              <a:rPr lang="en-US" dirty="0" smtClean="0"/>
              <a:t> (</a:t>
            </a:r>
            <a:r>
              <a:rPr lang="en-US" dirty="0" smtClean="0">
                <a:hlinkClick r:id="rId5" tooltip="http://dancewithnet.com/2009/06/14/activating-browser-modes-with-doctype/"/>
              </a:rPr>
              <a:t>http</a:t>
            </a:r>
            <a:r>
              <a:rPr lang="en-US" dirty="0">
                <a:hlinkClick r:id="rId5" tooltip="http://dancewithnet.com/2009/06/14/activating-browser-modes-with-doctype/"/>
              </a:rPr>
              <a:t>://dancewithnet.com/2009/06/14/activating-browser-modes-with-doctype/</a:t>
            </a:r>
            <a:r>
              <a:rPr lang="en-US" dirty="0"/>
              <a:t> 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6" tooltip="http://code.google.com/speed/articles/html5-performance.html"/>
              </a:rPr>
              <a:t>http://code.google.com/speed/articles/html5-performance.html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altLang="zh-CN" dirty="0" smtClean="0">
                <a:hlinkClick r:id="rId7"/>
              </a:rPr>
              <a:t>http://webkit.org/blog/68/understanding-html-xml-and-xhtml/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 txBox="1">
            <a:spLocks/>
          </p:cNvSpPr>
          <p:nvPr/>
        </p:nvSpPr>
        <p:spPr>
          <a:xfrm>
            <a:off x="4643438" y="2857496"/>
            <a:ext cx="5286412" cy="8572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二、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Sprites</a:t>
            </a:r>
          </a:p>
        </p:txBody>
      </p:sp>
      <p:pic>
        <p:nvPicPr>
          <p:cNvPr id="1029" name="Picture 5" descr="C:\Documents and Settings\chencheng\桌面\ppt\spri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4065980" cy="5421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5516</TotalTime>
  <Words>533</Words>
  <Application>Microsoft Office PowerPoint</Application>
  <PresentationFormat>全屏显示(4:3)</PresentationFormat>
  <Paragraphs>137</Paragraphs>
  <Slides>48</Slides>
  <Notes>3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新首页开发实践</vt:lpstr>
      <vt:lpstr>幻灯片 2</vt:lpstr>
      <vt:lpstr>幻灯片 3</vt:lpstr>
      <vt:lpstr>&lt;!doctype html&gt;</vt:lpstr>
      <vt:lpstr>&lt;meta charset=“gbk” /&gt;</vt:lpstr>
      <vt:lpstr>embed css &amp; javascript</vt:lpstr>
      <vt:lpstr>幻灯片 7</vt:lpstr>
      <vt:lpstr>ref</vt:lpstr>
      <vt:lpstr>幻灯片 9</vt:lpstr>
      <vt:lpstr>幻灯片 10</vt:lpstr>
      <vt:lpstr>幻灯片 11</vt:lpstr>
      <vt:lpstr>“The biggest problem with CSS      　　　　sprites is memory usage.”</vt:lpstr>
      <vt:lpstr>http://www.wthitv.com/ 1299 * 15000 26K 75MB+ w*h*(3-4)</vt:lpstr>
      <vt:lpstr>幻灯片 14</vt:lpstr>
      <vt:lpstr>用占位标签组织Sprites  S : 39处 B : 42处  废弃、安全、环保</vt:lpstr>
      <vt:lpstr>幻灯片 16</vt:lpstr>
      <vt:lpstr>优点：性能、工作效率、成就感 缺点：DOM数增加</vt:lpstr>
      <vt:lpstr>LOGO 融入 Sprites (?)</vt:lpstr>
      <vt:lpstr>Sprites的拆分(V1)</vt:lpstr>
      <vt:lpstr>幻灯片 20</vt:lpstr>
      <vt:lpstr>Sprites的拆分(V2)</vt:lpstr>
      <vt:lpstr>幻灯片 22</vt:lpstr>
      <vt:lpstr>Sprites的拆分(V3)</vt:lpstr>
      <vt:lpstr>幻灯片 24</vt:lpstr>
      <vt:lpstr>Sprites的拆分</vt:lpstr>
      <vt:lpstr>ref</vt:lpstr>
      <vt:lpstr>幻灯片 27</vt:lpstr>
      <vt:lpstr>渐变背景的实现</vt:lpstr>
      <vt:lpstr>幻灯片 29</vt:lpstr>
      <vt:lpstr>短期功能的背景图</vt:lpstr>
      <vt:lpstr>ref</vt:lpstr>
      <vt:lpstr>幻灯片 32</vt:lpstr>
      <vt:lpstr>最先加载 Sprites</vt:lpstr>
      <vt:lpstr>最先加载 Sprites</vt:lpstr>
      <vt:lpstr>#feedback-entry VS. #feedback-entry a</vt:lpstr>
      <vt:lpstr>幻灯片 36</vt:lpstr>
      <vt:lpstr>#feedback-entry VS. #feedback-entry a</vt:lpstr>
      <vt:lpstr>ref</vt:lpstr>
      <vt:lpstr>幻灯片 39</vt:lpstr>
      <vt:lpstr>幻灯片 40</vt:lpstr>
      <vt:lpstr>幻灯片 41</vt:lpstr>
      <vt:lpstr>幻灯片 42</vt:lpstr>
      <vt:lpstr>CSS的阴影</vt:lpstr>
      <vt:lpstr>CSS的图片旋转</vt:lpstr>
      <vt:lpstr>异步获取数据的容灾处理</vt:lpstr>
      <vt:lpstr>纠正：数据图片大小并不影响页面初始载入速度和Yslow评分</vt:lpstr>
      <vt:lpstr>ref</vt:lpstr>
      <vt:lpstr>幻灯片 48</vt:lpstr>
    </vt:vector>
  </TitlesOfParts>
  <Company>taobao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chencheng</dc:creator>
  <cp:lastModifiedBy>chencheng</cp:lastModifiedBy>
  <cp:revision>394</cp:revision>
  <dcterms:created xsi:type="dcterms:W3CDTF">2010-01-01T12:57:11Z</dcterms:created>
  <dcterms:modified xsi:type="dcterms:W3CDTF">2010-01-05T09:00:25Z</dcterms:modified>
</cp:coreProperties>
</file>