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9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0D825-410F-4AAF-8BE8-56D201496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02C91-CBD9-4BDD-AD47-900C338BF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74B9D-6C15-4B24-A970-DDF2AB857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3249-4A32-4175-88D0-8EDB6158AB3A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CC477-08C5-4C63-B70B-76826C9BC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64164-4145-4AFA-A5A3-21D7C218A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5D9F-576C-465F-94D5-7646729F2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69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7870D-94F3-4729-AF7D-92241BC33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9EC7D-D258-422A-AD00-31B3CA78BD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B58D3-F200-41CA-9FF4-9066F1FEE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3249-4A32-4175-88D0-8EDB6158AB3A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E7118-BFA9-4003-9865-7D24DA906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2BAF1-E35C-4D0B-B957-B528C255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5D9F-576C-465F-94D5-7646729F2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754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8B8FD0-5636-45E3-AB28-E7753AB91F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AD3726-26D3-4F71-8038-DB0A7E774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A4283-89B6-4430-95DE-3134DBC8E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3249-4A32-4175-88D0-8EDB6158AB3A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124D0-7A19-4D94-9E11-6E36BBC65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8D84C-55E5-4B07-99CD-53CBB1BE5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5D9F-576C-465F-94D5-7646729F2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17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3D40D-C032-4E55-A929-542590B4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93A15-4412-4A0B-B08C-81866DF72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1656B-FCE9-431D-84A7-EFB9D48A8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3249-4A32-4175-88D0-8EDB6158AB3A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3638F-EFDD-41AD-8D36-D14E1E3E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1B818-79D0-4478-B952-5768480F6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5D9F-576C-465F-94D5-7646729F2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68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AC61D-59D5-4FE0-9C3A-23DDA98F0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1DB59-CDFD-463D-9351-6DF289DBD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4A1E6-01C2-477F-B46A-859688901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3249-4A32-4175-88D0-8EDB6158AB3A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85C5B-7F70-4DF5-B037-90A58A312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ED593-1981-4B4A-94F2-431BB4192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5D9F-576C-465F-94D5-7646729F2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26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8534F-7338-4E90-94F9-99DCD2060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4C793-8FB6-4AD3-BC27-135F627D74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37CBF-D46F-4112-A9DF-2C45165F3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A5AA9-76F8-430B-9CBF-44F0B6658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3249-4A32-4175-88D0-8EDB6158AB3A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A93B5-C869-4E5A-B5B5-C7718DBBB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4CC77-07F4-4F8F-94F4-1DF054DF3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5D9F-576C-465F-94D5-7646729F2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73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C59FA-7799-4651-AC92-3F4AD80FE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E0DC3-C8AF-4367-B9E6-850D8C218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C76B06-C707-47D7-B0D3-769021D91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4DE920-65E9-4A40-9275-068D33EDFC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23038F-DFA6-41AB-8079-9849D8F607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E331AC-06B2-4376-B5BA-A3A360562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3249-4A32-4175-88D0-8EDB6158AB3A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457B88-AB0E-4B90-958B-EB8F35CA4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F9EE90-EA3A-43AC-87FC-78029E765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5D9F-576C-465F-94D5-7646729F2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53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6D848-C3D0-4F64-8BAA-E0EE9F930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567C92-4813-44D2-BF3D-7B28391F6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3249-4A32-4175-88D0-8EDB6158AB3A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9D3A23-95ED-4786-BB39-F8A1A318B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35597E-B0AB-4E33-ACE3-82CA02B66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5D9F-576C-465F-94D5-7646729F2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48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E5469A-EC29-4D13-AB4E-AFA9C4449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3249-4A32-4175-88D0-8EDB6158AB3A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AD4D82-833A-4CFF-87B0-CAB47A73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B56A6-476A-419E-AE40-9EAB21B7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5D9F-576C-465F-94D5-7646729F2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94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8C3B-C5F6-41C0-9949-26C677EAC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93982-FB3A-4DEB-889F-2D18C7188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85D5B-64FE-4B4C-88BA-A87D2F986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B94811-1666-4BE2-A96B-FEEA10570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3249-4A32-4175-88D0-8EDB6158AB3A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52E269-600F-4385-94E6-176BF7EB4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10FDF8-F7B9-41BE-8A92-D2229D6F1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5D9F-576C-465F-94D5-7646729F2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157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11A7E-D849-40EF-8C95-BC55B071B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D1501E-E805-4818-81AD-C80615900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D831CD-8C03-496A-AC08-A4218F586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8E365-F5D1-4042-A1D0-C71F812C3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3249-4A32-4175-88D0-8EDB6158AB3A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64DE5-33C8-49C9-8A50-7D3BD33E5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808C7-6C84-4347-A078-4D9757A17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5D9F-576C-465F-94D5-7646729F2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92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7704A-804E-4878-8B49-30C72725D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C3AE25-251A-44DE-B5E5-A96AAE5CB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D7C21-A95A-47E3-853E-1C8BB615B1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C3249-4A32-4175-88D0-8EDB6158AB3A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B84CA-D035-40DE-9074-6447BFC67D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835F0-70DD-4CEA-ACA4-0D297F8F1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65D9F-576C-465F-94D5-7646729F2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5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B4704-6993-4778-851F-204FD942BB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Plant Identification with NEON Remote Sensing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E5AE36-3E9C-4ACC-B47E-61F02FADCC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Zhiqi Yu</a:t>
            </a:r>
          </a:p>
          <a:p>
            <a:r>
              <a:rPr lang="en-US" dirty="0"/>
              <a:t>11/30/2019</a:t>
            </a:r>
          </a:p>
        </p:txBody>
      </p:sp>
    </p:spTree>
    <p:extLst>
      <p:ext uri="{BB962C8B-B14F-4D97-AF65-F5344CB8AC3E}">
        <p14:creationId xmlns:p14="http://schemas.microsoft.com/office/powerpoint/2010/main" val="60709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98B86-4633-4962-9562-5F55F47D7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166"/>
            <a:ext cx="10515600" cy="1325563"/>
          </a:xfrm>
        </p:spPr>
        <p:txBody>
          <a:bodyPr/>
          <a:lstStyle/>
          <a:p>
            <a:r>
              <a:rPr lang="en-US" dirty="0"/>
              <a:t>Method2 - Supervised classification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906BB32-BBC1-4F46-9D18-3555C8518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426 bands are probably too many for supervised classification</a:t>
            </a:r>
          </a:p>
          <a:p>
            <a:r>
              <a:rPr lang="en-US" dirty="0"/>
              <a:t>Build MNF statistics from raw hyperspectral image.</a:t>
            </a:r>
          </a:p>
          <a:p>
            <a:r>
              <a:rPr lang="en-US" dirty="0"/>
              <a:t>Determine how many bands to use.</a:t>
            </a:r>
          </a:p>
          <a:p>
            <a:r>
              <a:rPr lang="en-US" dirty="0"/>
              <a:t>Use MNF statistics to transform training spectra</a:t>
            </a:r>
          </a:p>
          <a:p>
            <a:r>
              <a:rPr lang="en-US" dirty="0"/>
              <a:t>Add Canopy height model feature</a:t>
            </a:r>
          </a:p>
          <a:p>
            <a:r>
              <a:rPr lang="en-US" dirty="0"/>
              <a:t>Build a Random Forest model</a:t>
            </a:r>
          </a:p>
          <a:p>
            <a:r>
              <a:rPr lang="en-US" dirty="0"/>
              <a:t>Classify MNF image</a:t>
            </a:r>
          </a:p>
        </p:txBody>
      </p:sp>
    </p:spTree>
    <p:extLst>
      <p:ext uri="{BB962C8B-B14F-4D97-AF65-F5344CB8AC3E}">
        <p14:creationId xmlns:p14="http://schemas.microsoft.com/office/powerpoint/2010/main" val="949271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5A480-7B7C-4C3A-8D14-18A5E0E52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Result2 – Supervised Classification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95940DF-1FB0-4019-AD10-6564C0F1BB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497530"/>
            <a:ext cx="5486400" cy="3657600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2D285D2F-9E36-4B04-A975-93CBB5E70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02" y="1948992"/>
            <a:ext cx="2754676" cy="27546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5659FD-41DA-46DF-829D-D52561D1B9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149" y="1948992"/>
            <a:ext cx="3796509" cy="275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642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564A3E-C495-44E8-B6A5-3CB408478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Thanks!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B284C-0819-42C7-87E9-A3BAB877F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2192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8FE6F-A5BF-45D5-AA55-47277874C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(Data Challenge)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7B992-9E27-422D-AFEE-801A521E7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Name: </a:t>
            </a:r>
          </a:p>
          <a:p>
            <a:pPr lvl="1"/>
            <a:r>
              <a:rPr lang="en-US" dirty="0"/>
              <a:t>NIST DSE Plant Identification with NEON Remote Sensing Data </a:t>
            </a:r>
          </a:p>
          <a:p>
            <a:r>
              <a:rPr lang="en-US" dirty="0"/>
              <a:t>Motivation: </a:t>
            </a:r>
          </a:p>
          <a:p>
            <a:pPr lvl="1"/>
            <a:r>
              <a:rPr lang="en-US" dirty="0"/>
              <a:t>“Understanding and managing forests is crucial to understanding and potentially mitigating the effects of climate change, invasive species, and shifting land use on natural systems and human society”</a:t>
            </a:r>
          </a:p>
          <a:p>
            <a:r>
              <a:rPr lang="en-US" dirty="0"/>
              <a:t>Goals: </a:t>
            </a:r>
          </a:p>
          <a:p>
            <a:pPr lvl="1"/>
            <a:r>
              <a:rPr lang="en-US" dirty="0"/>
              <a:t>Using airborne high-resolution hyperspectral images and ground level data to classify the species of trees, which can help understand the factors governing the individual-level behavior of eco-systems that can only be achieved by field-level measurement</a:t>
            </a:r>
          </a:p>
        </p:txBody>
      </p:sp>
    </p:spTree>
    <p:extLst>
      <p:ext uri="{BB962C8B-B14F-4D97-AF65-F5344CB8AC3E}">
        <p14:creationId xmlns:p14="http://schemas.microsoft.com/office/powerpoint/2010/main" val="3390951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3C30C-5E79-4704-A7BE-B7001AB5A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1EE52-C1B6-4D37-9C39-982B06B83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Collected by National Ecological Observatory Network (NEON) from the Ordway-Swisher Biological Station (OSBS) NEON site and by researchers at the University of Florida.</a:t>
            </a:r>
          </a:p>
          <a:p>
            <a:r>
              <a:rPr lang="en-US" dirty="0"/>
              <a:t>Hyperspectral dataset:</a:t>
            </a:r>
          </a:p>
          <a:p>
            <a:pPr lvl="1"/>
            <a:r>
              <a:rPr lang="en-US" dirty="0"/>
              <a:t>~43 scenes, each 80 x 80</a:t>
            </a:r>
          </a:p>
          <a:p>
            <a:pPr lvl="1"/>
            <a:r>
              <a:rPr lang="en-US" dirty="0"/>
              <a:t>Spatial resolution: 1m</a:t>
            </a:r>
          </a:p>
          <a:p>
            <a:pPr lvl="1"/>
            <a:r>
              <a:rPr lang="en-US" dirty="0"/>
              <a:t>Spectral resolution: 426 bands covering 380-2510 nm</a:t>
            </a:r>
          </a:p>
          <a:p>
            <a:pPr lvl="1"/>
            <a:r>
              <a:rPr lang="en-US" dirty="0"/>
              <a:t>Already atmospherically corrected (reflectance data) and georeferenced.</a:t>
            </a:r>
          </a:p>
          <a:p>
            <a:pPr lvl="1"/>
            <a:r>
              <a:rPr lang="en-US" dirty="0"/>
              <a:t>TODO:</a:t>
            </a:r>
          </a:p>
          <a:p>
            <a:pPr lvl="2"/>
            <a:r>
              <a:rPr lang="en-US" dirty="0"/>
              <a:t>Bad band list</a:t>
            </a:r>
          </a:p>
          <a:p>
            <a:pPr lvl="2"/>
            <a:r>
              <a:rPr lang="en-US" dirty="0"/>
              <a:t>Add wavelength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309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D0CDF-3673-4A46-83E3-210AA5F6F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Data - Hyperspectral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EF5782-8C64-467B-86FC-D7EF1795E0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00" y="2430463"/>
            <a:ext cx="5011738" cy="35258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5D0980-6523-4E6E-9BF6-3567AD3B89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688" y="2430463"/>
            <a:ext cx="5011738" cy="352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374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F1CD6-FE7C-4485-8C48-900D45544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</a:t>
            </a:r>
          </a:p>
        </p:txBody>
      </p:sp>
      <p:pic>
        <p:nvPicPr>
          <p:cNvPr id="5" name="Content Placeholder 4" descr="A close up of a flower&#10;&#10;Description automatically generated">
            <a:extLst>
              <a:ext uri="{FF2B5EF4-FFF2-40B4-BE49-F238E27FC236}">
                <a16:creationId xmlns:a16="http://schemas.microsoft.com/office/drawing/2014/main" id="{FA559354-A324-4B50-B8DA-44387BCC45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50" y="3473450"/>
            <a:ext cx="2857500" cy="2857500"/>
          </a:xfrm>
        </p:spPr>
      </p:pic>
      <p:pic>
        <p:nvPicPr>
          <p:cNvPr id="7" name="Picture 6" descr="A picture containing photo, black, white, group&#10;&#10;Description automatically generated">
            <a:extLst>
              <a:ext uri="{FF2B5EF4-FFF2-40B4-BE49-F238E27FC236}">
                <a16:creationId xmlns:a16="http://schemas.microsoft.com/office/drawing/2014/main" id="{FEB6D8BB-82C6-4A56-B202-107EECB7AD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900" y="533400"/>
            <a:ext cx="2857500" cy="2857500"/>
          </a:xfrm>
          <a:prstGeom prst="rect">
            <a:avLst/>
          </a:prstGeom>
        </p:spPr>
      </p:pic>
      <p:pic>
        <p:nvPicPr>
          <p:cNvPr id="9" name="Picture 8" descr="A close up of a plant&#10;&#10;Description automatically generated">
            <a:extLst>
              <a:ext uri="{FF2B5EF4-FFF2-40B4-BE49-F238E27FC236}">
                <a16:creationId xmlns:a16="http://schemas.microsoft.com/office/drawing/2014/main" id="{5C2F8002-A95D-4E48-97F5-0E5684A56F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50" y="533400"/>
            <a:ext cx="2857500" cy="2857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DCC8C2-8D37-4CA8-BF63-B8FB820F38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900" y="3473450"/>
            <a:ext cx="2857500" cy="2857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2C16D8-8870-428A-B49E-D836926B8546}"/>
              </a:ext>
            </a:extLst>
          </p:cNvPr>
          <p:cNvSpPr txBox="1"/>
          <p:nvPr/>
        </p:nvSpPr>
        <p:spPr>
          <a:xfrm>
            <a:off x="1073696" y="4174211"/>
            <a:ext cx="347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FFFF"/>
                </a:solidFill>
              </a:rPr>
              <a:t>True Color </a:t>
            </a:r>
            <a:r>
              <a:rPr lang="en-US" dirty="0">
                <a:solidFill>
                  <a:srgbClr val="FFFFFF"/>
                </a:solidFill>
              </a:rPr>
              <a:t>| </a:t>
            </a:r>
            <a:r>
              <a:rPr lang="en-US" u="sng" dirty="0">
                <a:solidFill>
                  <a:srgbClr val="FFFFFF"/>
                </a:solidFill>
              </a:rPr>
              <a:t>Canopy Height Model</a:t>
            </a:r>
            <a:endParaRPr lang="en-US" u="sn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8F276D-8D4F-483C-9D8C-DC0BC87EC24A}"/>
              </a:ext>
            </a:extLst>
          </p:cNvPr>
          <p:cNvSpPr txBox="1"/>
          <p:nvPr/>
        </p:nvSpPr>
        <p:spPr>
          <a:xfrm>
            <a:off x="741845" y="4473579"/>
            <a:ext cx="2333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Hyperspectral | Mask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EE3139-22DA-41AD-B0D6-48B5302705F3}"/>
              </a:ext>
            </a:extLst>
          </p:cNvPr>
          <p:cNvSpPr txBox="1"/>
          <p:nvPr/>
        </p:nvSpPr>
        <p:spPr>
          <a:xfrm>
            <a:off x="743814" y="4174211"/>
            <a:ext cx="3647466" cy="6302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134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7BB5-5EBF-4241-BC63-41BEAE7DB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- Other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09C02D9-A1EF-4802-9987-2623E17974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705" y="1690688"/>
            <a:ext cx="3622772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E27C8D-ADF6-4BEE-9A7C-9BE76B943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287" y="1690688"/>
            <a:ext cx="7582095" cy="376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408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D08BC-04B3-4658-9E60-B524E67F9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Method1 - SAM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657EC-3AFE-4689-9E44-7B652DB7C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 spectral library from provided training data tables</a:t>
            </a:r>
          </a:p>
          <a:p>
            <a:r>
              <a:rPr lang="en-US" dirty="0"/>
              <a:t>Build mask from CHM data</a:t>
            </a:r>
          </a:p>
          <a:p>
            <a:r>
              <a:rPr lang="en-US" dirty="0"/>
              <a:t>Classify image with SAM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9BAD8DB-9E9E-4BE8-8C0D-D8D750B051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686442"/>
              </p:ext>
            </p:extLst>
          </p:nvPr>
        </p:nvGraphicFramePr>
        <p:xfrm>
          <a:off x="7285925" y="2525124"/>
          <a:ext cx="2901627" cy="3731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6963">
                  <a:extLst>
                    <a:ext uri="{9D8B030D-6E8A-4147-A177-3AD203B41FA5}">
                      <a16:colId xmlns:a16="http://schemas.microsoft.com/office/drawing/2014/main" val="4039031440"/>
                    </a:ext>
                  </a:extLst>
                </a:gridCol>
                <a:gridCol w="1544664">
                  <a:extLst>
                    <a:ext uri="{9D8B030D-6E8A-4147-A177-3AD203B41FA5}">
                      <a16:colId xmlns:a16="http://schemas.microsoft.com/office/drawing/2014/main" val="2910829805"/>
                    </a:ext>
                  </a:extLst>
                </a:gridCol>
              </a:tblGrid>
              <a:tr h="3731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518915"/>
                  </a:ext>
                </a:extLst>
              </a:tr>
              <a:tr h="373103">
                <a:tc>
                  <a:txBody>
                    <a:bodyPr/>
                    <a:lstStyle/>
                    <a:p>
                      <a:r>
                        <a:rPr lang="en-US" dirty="0"/>
                        <a:t>ACRU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051396"/>
                  </a:ext>
                </a:extLst>
              </a:tr>
              <a:tr h="373103">
                <a:tc>
                  <a:txBody>
                    <a:bodyPr/>
                    <a:lstStyle/>
                    <a:p>
                      <a:r>
                        <a:rPr lang="en-US" dirty="0"/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68435"/>
                  </a:ext>
                </a:extLst>
              </a:tr>
              <a:tr h="373103">
                <a:tc>
                  <a:txBody>
                    <a:bodyPr/>
                    <a:lstStyle/>
                    <a:p>
                      <a:r>
                        <a:rPr lang="en-US" dirty="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742030"/>
                  </a:ext>
                </a:extLst>
              </a:tr>
              <a:tr h="373103">
                <a:tc>
                  <a:txBody>
                    <a:bodyPr/>
                    <a:lstStyle/>
                    <a:p>
                      <a:r>
                        <a:rPr lang="en-US" dirty="0"/>
                        <a:t>PIEL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59226"/>
                  </a:ext>
                </a:extLst>
              </a:tr>
              <a:tr h="373103">
                <a:tc>
                  <a:txBody>
                    <a:bodyPr/>
                    <a:lstStyle/>
                    <a:p>
                      <a:r>
                        <a:rPr lang="en-US" dirty="0"/>
                        <a:t>PIPA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273756"/>
                  </a:ext>
                </a:extLst>
              </a:tr>
              <a:tr h="373103">
                <a:tc>
                  <a:txBody>
                    <a:bodyPr/>
                    <a:lstStyle/>
                    <a:p>
                      <a:r>
                        <a:rPr lang="en-US" dirty="0"/>
                        <a:t>PITA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9779286"/>
                  </a:ext>
                </a:extLst>
              </a:tr>
              <a:tr h="373103">
                <a:tc>
                  <a:txBody>
                    <a:bodyPr/>
                    <a:lstStyle/>
                    <a:p>
                      <a:r>
                        <a:rPr lang="en-US" dirty="0"/>
                        <a:t>QUGE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472660"/>
                  </a:ext>
                </a:extLst>
              </a:tr>
              <a:tr h="373103">
                <a:tc>
                  <a:txBody>
                    <a:bodyPr/>
                    <a:lstStyle/>
                    <a:p>
                      <a:r>
                        <a:rPr lang="en-US" dirty="0"/>
                        <a:t>QULA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432322"/>
                  </a:ext>
                </a:extLst>
              </a:tr>
              <a:tr h="373103">
                <a:tc>
                  <a:txBody>
                    <a:bodyPr/>
                    <a:lstStyle/>
                    <a:p>
                      <a:r>
                        <a:rPr lang="en-US" dirty="0"/>
                        <a:t>QUNI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802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225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8C12F-D805-4F4C-962D-159243E56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Method1 - SAM</a:t>
            </a:r>
          </a:p>
        </p:txBody>
      </p:sp>
      <p:pic>
        <p:nvPicPr>
          <p:cNvPr id="13" name="Content Placeholder 12" descr="A close up of a logo&#10;&#10;Description automatically generated">
            <a:extLst>
              <a:ext uri="{FF2B5EF4-FFF2-40B4-BE49-F238E27FC236}">
                <a16:creationId xmlns:a16="http://schemas.microsoft.com/office/drawing/2014/main" id="{A8CDF98D-80AD-431D-B139-A1EBF2B3E0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254" y="1690688"/>
            <a:ext cx="9615492" cy="4889127"/>
          </a:xfrm>
        </p:spPr>
      </p:pic>
    </p:spTree>
    <p:extLst>
      <p:ext uri="{BB962C8B-B14F-4D97-AF65-F5344CB8AC3E}">
        <p14:creationId xmlns:p14="http://schemas.microsoft.com/office/powerpoint/2010/main" val="2573117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E039C-EF21-45E7-B073-DE4F428D8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Result1 - SAM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635D3DF-96F9-4623-AB12-7D8DE8BDD9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15992" y="2080795"/>
            <a:ext cx="964910" cy="28620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7BEB6E-7177-4F77-B923-358A98FCF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142" y="2088692"/>
            <a:ext cx="2862021" cy="2862021"/>
          </a:xfrm>
          <a:prstGeom prst="rect">
            <a:avLst/>
          </a:prstGeom>
        </p:spPr>
      </p:pic>
      <p:pic>
        <p:nvPicPr>
          <p:cNvPr id="11" name="Content Placeholder 4" descr="A close up of a flower&#10;&#10;Description automatically generated">
            <a:extLst>
              <a:ext uri="{FF2B5EF4-FFF2-40B4-BE49-F238E27FC236}">
                <a16:creationId xmlns:a16="http://schemas.microsoft.com/office/drawing/2014/main" id="{3651FD58-F920-49C6-BE84-7CF77D0971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502" y="2080795"/>
            <a:ext cx="2862021" cy="2862021"/>
          </a:xfrm>
          <a:prstGeom prst="rect">
            <a:avLst/>
          </a:prstGeom>
        </p:spPr>
      </p:pic>
      <p:pic>
        <p:nvPicPr>
          <p:cNvPr id="12" name="Picture 11" descr="A close up of a plant&#10;&#10;Description automatically generated">
            <a:extLst>
              <a:ext uri="{FF2B5EF4-FFF2-40B4-BE49-F238E27FC236}">
                <a16:creationId xmlns:a16="http://schemas.microsoft.com/office/drawing/2014/main" id="{1F84926E-B031-479A-9820-5348A4517E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62" y="2080796"/>
            <a:ext cx="2862021" cy="286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299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273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Plant Identification with NEON Remote Sensing Data</vt:lpstr>
      <vt:lpstr>Background (Data Challenge)</vt:lpstr>
      <vt:lpstr>Data</vt:lpstr>
      <vt:lpstr>Data - Hyperspectral </vt:lpstr>
      <vt:lpstr>Data</vt:lpstr>
      <vt:lpstr>Data - Other</vt:lpstr>
      <vt:lpstr>Method1 - SAM</vt:lpstr>
      <vt:lpstr>Method1 - SAM</vt:lpstr>
      <vt:lpstr>Result1 - SAM</vt:lpstr>
      <vt:lpstr>Method2 - Supervised classification</vt:lpstr>
      <vt:lpstr>Result2 – Supervised Classification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 Identification with NEON Remote Sensing Data</dc:title>
  <dc:creator>Yu Zhiqi</dc:creator>
  <cp:lastModifiedBy>Yu Zhiqi</cp:lastModifiedBy>
  <cp:revision>2</cp:revision>
  <dcterms:created xsi:type="dcterms:W3CDTF">2019-12-01T23:32:41Z</dcterms:created>
  <dcterms:modified xsi:type="dcterms:W3CDTF">2019-12-01T23:35:41Z</dcterms:modified>
</cp:coreProperties>
</file>