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D825-410F-4AAF-8BE8-56D201496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2C91-CBD9-4BDD-AD47-900C338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4B9D-6C15-4B24-A970-DDF2AB85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C477-08C5-4C63-B70B-76826C9B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4164-4145-4AFA-A5A3-21D7C218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70D-94F3-4729-AF7D-92241BC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EC7D-D258-422A-AD00-31B3CA78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8D3-F200-41CA-9FF4-9066F1FE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7118-BFA9-4003-9865-7D24DA90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BAF1-E35C-4D0B-B957-B528C255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B8FD0-5636-45E3-AB28-E7753AB91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D3726-26D3-4F71-8038-DB0A7E77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4283-89B6-4430-95DE-3134DBC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24D0-7A19-4D94-9E11-6E36BBC6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D84C-55E5-4B07-99CD-53CBB1B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D40D-C032-4E55-A929-542590B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A15-4412-4A0B-B08C-81866DF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656B-FCE9-431D-84A7-EFB9D48A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638F-EFDD-41AD-8D36-D14E1E3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B818-79D0-4478-B952-5768480F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C61D-59D5-4FE0-9C3A-23DDA98F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DB59-CDFD-463D-9351-6DF289DB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A1E6-01C2-477F-B46A-8596889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5C5B-7F70-4DF5-B037-90A58A31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D593-1981-4B4A-94F2-431BB41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534F-7338-4E90-94F9-99DCD206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93-8FB6-4AD3-BC27-135F627D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37CBF-D46F-4112-A9DF-2C45165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5AA9-76F8-430B-9CBF-44F0B665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93B5-C869-4E5A-B5B5-C7718DBB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CC77-07F4-4F8F-94F4-1DF054D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9FA-7799-4651-AC92-3F4AD80F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0DC3-C8AF-4367-B9E6-850D8C21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6B06-C707-47D7-B0D3-769021D9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E920-65E9-4A40-9275-068D33EDF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3038F-DFA6-41AB-8079-9849D8F6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331AC-06B2-4376-B5BA-A3A36056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57B88-AB0E-4B90-958B-EB8F35CA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9EE90-EA3A-43AC-87FC-78029E76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D848-C3D0-4F64-8BAA-E0EE9F93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67C92-4813-44D2-BF3D-7B28391F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D3A23-95ED-4786-BB39-F8A1A318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5597E-B0AB-4E33-ACE3-82CA02B6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469A-EC29-4D13-AB4E-AFA9C444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D4D82-833A-4CFF-87B0-CAB47A73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56A6-476A-419E-AE40-9EAB21B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8C3B-C5F6-41C0-9949-26C677E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3982-FB3A-4DEB-889F-2D18C718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85D5B-64FE-4B4C-88BA-A87D2F98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4811-1666-4BE2-A96B-FEEA1057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E269-600F-4385-94E6-176BF7EB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FDF8-F7B9-41BE-8A92-D2229D6F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A7E-D849-40EF-8C95-BC55B071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1501E-E805-4818-81AD-C80615900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31CD-8C03-496A-AC08-A4218F58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8E365-F5D1-4042-A1D0-C71F812C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64DE5-33C8-49C9-8A50-7D3BD33E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808C7-6C84-4347-A078-4D9757A1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7704A-804E-4878-8B49-30C72725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3AE25-251A-44DE-B5E5-A96AAE5C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7C21-A95A-47E3-853E-1C8BB615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3249-4A32-4175-88D0-8EDB6158AB3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84CA-D035-40DE-9074-6447BFC6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35F0-70DD-4CEA-ACA4-0D297F8F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D9F-576C-465F-94D5-7646729F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ist-neon-dse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4704-6993-4778-851F-204FD942B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100"/>
              <a:t>Plant Identification with NEON Remote Sensing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AE36-3E9C-4ACC-B47E-61F02FAD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Zhiqi Yu</a:t>
            </a:r>
            <a:endParaRPr lang="en-US"/>
          </a:p>
          <a:p>
            <a:pPr algn="l"/>
            <a:r>
              <a:rPr lang="en-US" dirty="0"/>
              <a:t>12/2/2019</a:t>
            </a:r>
            <a:endParaRPr lang="en-US"/>
          </a:p>
        </p:txBody>
      </p:sp>
      <p:pic>
        <p:nvPicPr>
          <p:cNvPr id="7" name="Graphic 6" descr="Satellite">
            <a:extLst>
              <a:ext uri="{FF2B5EF4-FFF2-40B4-BE49-F238E27FC236}">
                <a16:creationId xmlns:a16="http://schemas.microsoft.com/office/drawing/2014/main" id="{9F0C7F99-4DBD-4EDA-AD4B-9D28BECA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CD1A339-5EBF-426A-87FB-60CCF5677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8B86-4633-4962-9562-5F55F47D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166"/>
            <a:ext cx="10515600" cy="1325563"/>
          </a:xfrm>
        </p:spPr>
        <p:txBody>
          <a:bodyPr/>
          <a:lstStyle/>
          <a:p>
            <a:r>
              <a:rPr lang="en-US" dirty="0"/>
              <a:t>Method2 - Supervised classification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06BB32-BBC1-4F46-9D18-3555C851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426 bands are probably too many for supervised classification</a:t>
            </a:r>
          </a:p>
          <a:p>
            <a:r>
              <a:rPr lang="en-US" dirty="0"/>
              <a:t>Build MNF statistics from raw hyperspectral image.</a:t>
            </a:r>
          </a:p>
          <a:p>
            <a:r>
              <a:rPr lang="en-US" dirty="0"/>
              <a:t>Determine how many bands to use.</a:t>
            </a:r>
          </a:p>
          <a:p>
            <a:r>
              <a:rPr lang="en-US" dirty="0"/>
              <a:t>Use MNF statistics to transform training spectra</a:t>
            </a:r>
          </a:p>
          <a:p>
            <a:r>
              <a:rPr lang="en-US" dirty="0"/>
              <a:t>Add Canopy height model feature</a:t>
            </a:r>
          </a:p>
          <a:p>
            <a:r>
              <a:rPr lang="en-US" dirty="0"/>
              <a:t>Build a Random Forest model</a:t>
            </a:r>
          </a:p>
          <a:p>
            <a:r>
              <a:rPr lang="en-US" dirty="0"/>
              <a:t>Classify MNF image</a:t>
            </a:r>
          </a:p>
        </p:txBody>
      </p:sp>
    </p:spTree>
    <p:extLst>
      <p:ext uri="{BB962C8B-B14F-4D97-AF65-F5344CB8AC3E}">
        <p14:creationId xmlns:p14="http://schemas.microsoft.com/office/powerpoint/2010/main" val="94927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560CDC-A51C-40A2-8DC6-AD2F16D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97530"/>
            <a:ext cx="548640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A480-7B7C-4C3A-8D14-18A5E0E5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Result2 – Supervised Classification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285D2F-9E36-4B04-A975-93CBB5E70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2" y="1948992"/>
            <a:ext cx="2754676" cy="275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659FD-41DA-46DF-829D-D52561D1B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49" y="1948992"/>
            <a:ext cx="3796509" cy="2754676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47FA4C8-B89B-4C2D-9D8E-16BCDF6B9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52842"/>
              </p:ext>
            </p:extLst>
          </p:nvPr>
        </p:nvGraphicFramePr>
        <p:xfrm>
          <a:off x="5917324" y="5155130"/>
          <a:ext cx="6151176" cy="61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464">
                  <a:extLst>
                    <a:ext uri="{9D8B030D-6E8A-4147-A177-3AD203B41FA5}">
                      <a16:colId xmlns:a16="http://schemas.microsoft.com/office/drawing/2014/main" val="3213090662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3105081371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3863737291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2787503483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1805663240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513807030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2784904056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384629996"/>
                    </a:ext>
                  </a:extLst>
                </a:gridCol>
                <a:gridCol w="683464">
                  <a:extLst>
                    <a:ext uri="{9D8B030D-6E8A-4147-A177-3AD203B41FA5}">
                      <a16:colId xmlns:a16="http://schemas.microsoft.com/office/drawing/2014/main" val="558819222"/>
                    </a:ext>
                  </a:extLst>
                </a:gridCol>
              </a:tblGrid>
              <a:tr h="3080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95253"/>
                  </a:ext>
                </a:extLst>
              </a:tr>
              <a:tr h="308040">
                <a:tc>
                  <a:txBody>
                    <a:bodyPr/>
                    <a:lstStyle/>
                    <a:p>
                      <a:r>
                        <a:rPr lang="en-US" sz="1400" dirty="0"/>
                        <a:t>ACRU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7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6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64A3E-C495-44E8-B6A5-3CB40847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284C-0819-42C7-87E9-A3BAB877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https://github.com/zhiqiyu/Plant-Identification-</a:t>
            </a:r>
          </a:p>
          <a:p>
            <a:pPr algn="ctr"/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with-NEON-Remote-Sensing-Data</a:t>
            </a:r>
          </a:p>
        </p:txBody>
      </p:sp>
    </p:spTree>
    <p:extLst>
      <p:ext uri="{BB962C8B-B14F-4D97-AF65-F5344CB8AC3E}">
        <p14:creationId xmlns:p14="http://schemas.microsoft.com/office/powerpoint/2010/main" val="30821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FE6F-A5BF-45D5-AA55-47277874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(Data Challenge)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B992-9E27-422D-AFEE-801A521E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</a:t>
            </a:r>
          </a:p>
          <a:p>
            <a:pPr lvl="1"/>
            <a:r>
              <a:rPr lang="en-US" dirty="0"/>
              <a:t>NIST DSE Plant Identification with NEON Remote Sensing Data </a:t>
            </a:r>
          </a:p>
          <a:p>
            <a:r>
              <a:rPr lang="en-US" dirty="0"/>
              <a:t>Motivation: </a:t>
            </a:r>
          </a:p>
          <a:p>
            <a:pPr lvl="1"/>
            <a:r>
              <a:rPr lang="en-US" dirty="0"/>
              <a:t>“Understanding and managing forests is crucial to understanding and potentially mitigating the effects of climate change, invasive species, and shifting land use on natural systems and human society”</a:t>
            </a:r>
          </a:p>
          <a:p>
            <a:r>
              <a:rPr lang="en-US" dirty="0"/>
              <a:t>Goals: </a:t>
            </a:r>
          </a:p>
          <a:p>
            <a:pPr lvl="1"/>
            <a:r>
              <a:rPr lang="en-US" dirty="0"/>
              <a:t>Using airborne high-resolution hyperspectral images and ground level data to classify the species of trees, which can help understand the factors governing the individual-level behavior of eco-systems that can only be achieved by field-level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D78F6-8196-44A6-B2A5-260268EA80C0}"/>
              </a:ext>
            </a:extLst>
          </p:cNvPr>
          <p:cNvSpPr txBox="1"/>
          <p:nvPr/>
        </p:nvSpPr>
        <p:spPr>
          <a:xfrm>
            <a:off x="838200" y="6411310"/>
            <a:ext cx="32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https://nist-neon-dse.github.io/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5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C30C-5E79-4704-A7BE-B7001AB5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EE52-C1B6-4D37-9C39-982B06B8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Collected by National Ecological Observatory Network (NEON) from the Ordway-Swisher Biological Station (OSBS) NEON site and by researchers at the University of Florida.</a:t>
            </a:r>
          </a:p>
          <a:p>
            <a:r>
              <a:rPr lang="en-US" dirty="0"/>
              <a:t>Hyperspectral dataset:</a:t>
            </a:r>
          </a:p>
          <a:p>
            <a:pPr lvl="1"/>
            <a:r>
              <a:rPr lang="en-US" dirty="0"/>
              <a:t>~43 scenes, each 80 x 80</a:t>
            </a:r>
          </a:p>
          <a:p>
            <a:pPr lvl="1"/>
            <a:r>
              <a:rPr lang="en-US" dirty="0"/>
              <a:t>Spatial resolution: 1m</a:t>
            </a:r>
          </a:p>
          <a:p>
            <a:pPr lvl="1"/>
            <a:r>
              <a:rPr lang="en-US" dirty="0"/>
              <a:t>Spectral resolution: 426 bands covering 380-2510 nm</a:t>
            </a:r>
          </a:p>
          <a:p>
            <a:pPr lvl="1"/>
            <a:r>
              <a:rPr lang="en-US" dirty="0"/>
              <a:t>Already atmospherically corrected (reflectance data) and georeferenced.</a:t>
            </a:r>
          </a:p>
          <a:p>
            <a:pPr lvl="1"/>
            <a:r>
              <a:rPr lang="en-US" dirty="0"/>
              <a:t>TODO:</a:t>
            </a:r>
          </a:p>
          <a:p>
            <a:pPr lvl="2"/>
            <a:r>
              <a:rPr lang="en-US" dirty="0"/>
              <a:t>Bad band list</a:t>
            </a:r>
          </a:p>
          <a:p>
            <a:pPr lvl="2"/>
            <a:r>
              <a:rPr lang="en-US" dirty="0"/>
              <a:t>Add wavelength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CDF-3673-4A46-83E3-210AA5F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- Hyperspectral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F5782-8C64-467B-86FC-D7EF1795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430463"/>
            <a:ext cx="5011738" cy="3525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D0980-6523-4E6E-9BF6-3567AD3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2430463"/>
            <a:ext cx="5011738" cy="35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1CD6-FE7C-4485-8C48-900D45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FA559354-A324-4B50-B8DA-44387BCC4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3473450"/>
            <a:ext cx="2857500" cy="2857500"/>
          </a:xfrm>
        </p:spPr>
      </p:pic>
      <p:pic>
        <p:nvPicPr>
          <p:cNvPr id="7" name="Picture 6" descr="A picture containing photo, black, white, group&#10;&#10;Description automatically generated">
            <a:extLst>
              <a:ext uri="{FF2B5EF4-FFF2-40B4-BE49-F238E27FC236}">
                <a16:creationId xmlns:a16="http://schemas.microsoft.com/office/drawing/2014/main" id="{FEB6D8BB-82C6-4A56-B202-107EECB7A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533400"/>
            <a:ext cx="2857500" cy="2857500"/>
          </a:xfrm>
          <a:prstGeom prst="rect">
            <a:avLst/>
          </a:prstGeom>
        </p:spPr>
      </p:pic>
      <p:pic>
        <p:nvPicPr>
          <p:cNvPr id="9" name="Picture 8" descr="A close up of a plant&#10;&#10;Description automatically generated">
            <a:extLst>
              <a:ext uri="{FF2B5EF4-FFF2-40B4-BE49-F238E27FC236}">
                <a16:creationId xmlns:a16="http://schemas.microsoft.com/office/drawing/2014/main" id="{5C2F8002-A95D-4E48-97F5-0E5684A56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533400"/>
            <a:ext cx="28575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CC8C2-8D37-4CA8-BF63-B8FB820F3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3473450"/>
            <a:ext cx="2857500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C16D8-8870-428A-B49E-D836926B8546}"/>
              </a:ext>
            </a:extLst>
          </p:cNvPr>
          <p:cNvSpPr txBox="1"/>
          <p:nvPr/>
        </p:nvSpPr>
        <p:spPr>
          <a:xfrm>
            <a:off x="1073696" y="4174211"/>
            <a:ext cx="347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True Color </a:t>
            </a:r>
            <a:r>
              <a:rPr lang="en-US" dirty="0">
                <a:solidFill>
                  <a:srgbClr val="FFFFFF"/>
                </a:solidFill>
              </a:rPr>
              <a:t>| </a:t>
            </a:r>
            <a:r>
              <a:rPr lang="en-US" u="sng" dirty="0">
                <a:solidFill>
                  <a:srgbClr val="FFFFFF"/>
                </a:solidFill>
              </a:rPr>
              <a:t>Canopy Height Model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F276D-8D4F-483C-9D8C-DC0BC87EC24A}"/>
              </a:ext>
            </a:extLst>
          </p:cNvPr>
          <p:cNvSpPr txBox="1"/>
          <p:nvPr/>
        </p:nvSpPr>
        <p:spPr>
          <a:xfrm>
            <a:off x="741845" y="4473579"/>
            <a:ext cx="23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Hyperspectral | Mask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E3139-22DA-41AD-B0D6-48B5302705F3}"/>
              </a:ext>
            </a:extLst>
          </p:cNvPr>
          <p:cNvSpPr txBox="1"/>
          <p:nvPr/>
        </p:nvSpPr>
        <p:spPr>
          <a:xfrm>
            <a:off x="743814" y="4174211"/>
            <a:ext cx="3647466" cy="6302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7BB5-5EBF-4241-BC63-41BEAE7D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Other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9C02D9-A1EF-4802-9987-2623E17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05" y="1690688"/>
            <a:ext cx="362277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27C8D-ADF6-4BEE-9A7C-9BE76B94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87" y="1690688"/>
            <a:ext cx="7582095" cy="3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0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08BC-04B3-4658-9E60-B524E67F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Method1 - 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57EC-3AFE-4689-9E44-7B652DB7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spectral library from provided training data tables</a:t>
            </a:r>
          </a:p>
          <a:p>
            <a:r>
              <a:rPr lang="en-US" dirty="0"/>
              <a:t>Build mask from CHM data</a:t>
            </a:r>
          </a:p>
          <a:p>
            <a:r>
              <a:rPr lang="en-US" dirty="0"/>
              <a:t>Classify images with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C12F-D805-4F4C-962D-159243E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Method1 - SAM</a:t>
            </a:r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8CDF98D-80AD-431D-B139-A1EBF2B3E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6" y="1814294"/>
            <a:ext cx="8387984" cy="4264984"/>
          </a:xfr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1660D-D019-43A8-B93A-5997453E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17958"/>
              </p:ext>
            </p:extLst>
          </p:nvPr>
        </p:nvGraphicFramePr>
        <p:xfrm>
          <a:off x="9058020" y="1814294"/>
          <a:ext cx="2901627" cy="4264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6963">
                  <a:extLst>
                    <a:ext uri="{9D8B030D-6E8A-4147-A177-3AD203B41FA5}">
                      <a16:colId xmlns:a16="http://schemas.microsoft.com/office/drawing/2014/main" val="4039031440"/>
                    </a:ext>
                  </a:extLst>
                </a:gridCol>
                <a:gridCol w="1544664">
                  <a:extLst>
                    <a:ext uri="{9D8B030D-6E8A-4147-A177-3AD203B41FA5}">
                      <a16:colId xmlns:a16="http://schemas.microsoft.com/office/drawing/2014/main" val="2910829805"/>
                    </a:ext>
                  </a:extLst>
                </a:gridCol>
              </a:tblGrid>
              <a:tr h="373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1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ACRU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Acer rubrum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5139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Liquidambar </a:t>
                      </a:r>
                      <a:r>
                        <a:rPr lang="en-US" dirty="0" err="1"/>
                        <a:t>styraciflua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43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2030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Pinus </a:t>
                      </a:r>
                      <a:r>
                        <a:rPr lang="en-US" dirty="0" err="1"/>
                        <a:t>elliottii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5922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Pinus </a:t>
                      </a:r>
                      <a:r>
                        <a:rPr lang="en-US" dirty="0" err="1"/>
                        <a:t>palustris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7375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Pinus </a:t>
                      </a:r>
                      <a:r>
                        <a:rPr lang="en-US" dirty="0" err="1"/>
                        <a:t>taeda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79286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Quercus </a:t>
                      </a:r>
                      <a:r>
                        <a:rPr lang="en-US" dirty="0" err="1"/>
                        <a:t>geminata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72660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Quercus </a:t>
                      </a:r>
                      <a:r>
                        <a:rPr lang="en-US" dirty="0" err="1"/>
                        <a:t>laevis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2322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dirty="0"/>
                        <a:t>QUNI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Quercus </a:t>
                      </a:r>
                      <a:r>
                        <a:rPr lang="en-US" dirty="0" err="1"/>
                        <a:t>nigra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11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039C-EF21-45E7-B073-DE4F428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Result1 - SAM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35D3DF-96F9-4623-AB12-7D8DE8BDD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5992" y="2080795"/>
            <a:ext cx="964910" cy="2862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BEB6E-7177-4F77-B923-358A98FCF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42" y="2088692"/>
            <a:ext cx="2862021" cy="2862021"/>
          </a:xfrm>
          <a:prstGeom prst="rect">
            <a:avLst/>
          </a:prstGeom>
        </p:spPr>
      </p:pic>
      <p:pic>
        <p:nvPicPr>
          <p:cNvPr id="11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3651FD58-F920-49C6-BE84-7CF77D097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02" y="2080795"/>
            <a:ext cx="2862021" cy="2862021"/>
          </a:xfrm>
          <a:prstGeom prst="rect">
            <a:avLst/>
          </a:prstGeom>
        </p:spPr>
      </p:pic>
      <p:pic>
        <p:nvPicPr>
          <p:cNvPr id="12" name="Picture 11" descr="A close up of a plant&#10;&#10;Description automatically generated">
            <a:extLst>
              <a:ext uri="{FF2B5EF4-FFF2-40B4-BE49-F238E27FC236}">
                <a16:creationId xmlns:a16="http://schemas.microsoft.com/office/drawing/2014/main" id="{1F84926E-B031-479A-9820-5348A451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2" y="2080796"/>
            <a:ext cx="2862021" cy="28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Plant Identification with NEON Remote Sensing Data</vt:lpstr>
      <vt:lpstr>Background (Data Challenge)</vt:lpstr>
      <vt:lpstr>Data</vt:lpstr>
      <vt:lpstr>Data - Hyperspectral </vt:lpstr>
      <vt:lpstr>Data</vt:lpstr>
      <vt:lpstr>Data - Other</vt:lpstr>
      <vt:lpstr>Method1 - SAM</vt:lpstr>
      <vt:lpstr>Method1 - SAM</vt:lpstr>
      <vt:lpstr>Result1 - SAM</vt:lpstr>
      <vt:lpstr>Method2 - Supervised classification</vt:lpstr>
      <vt:lpstr>Result2 – Supervised Classification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Identification with NEON Remote Sensing Data</dc:title>
  <dc:creator>Yu Zhiqi</dc:creator>
  <cp:lastModifiedBy>Yu Zhiqi</cp:lastModifiedBy>
  <cp:revision>2</cp:revision>
  <dcterms:created xsi:type="dcterms:W3CDTF">2019-12-02T18:36:23Z</dcterms:created>
  <dcterms:modified xsi:type="dcterms:W3CDTF">2019-12-02T18:43:20Z</dcterms:modified>
</cp:coreProperties>
</file>