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5"/>
    <p:sldMasterId id="2147483669" r:id="rId6"/>
    <p:sldMasterId id="2147483670" r:id="rId7"/>
    <p:sldMasterId id="214748367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C07158-959A-4600-B8A1-D14D61F1F1D6}">
  <a:tblStyle styleId="{5DC07158-959A-4600-B8A1-D14D61F1F1D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A"/>
          </a:solidFill>
        </a:fill>
      </a:tcStyle>
    </a:wholeTbl>
    <a:band1H>
      <a:tcTxStyle b="off" i="off"/>
      <a:tcStyle>
        <a:fill>
          <a:solidFill>
            <a:srgbClr val="CACBD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BD2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3639e7ea8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93639e7ea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93639e7ea8_2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16838f27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9516838f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516838f27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9516838f27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3372656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337265679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16838f27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9516838f27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16838f27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9516838f27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391265e7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9391265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9391265e7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空白">
  <p:cSld name="1_空白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136860" y="4786900"/>
            <a:ext cx="8202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 </a:t>
            </a: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r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2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自定义版式">
  <p:cSld name="1_自定义版式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空白">
  <p:cSld name="1_空白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>
            <a:off x="8136860" y="4786900"/>
            <a:ext cx="8202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 </a:t>
            </a: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r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2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自定义版式">
  <p:cSld name="1_自定义版式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空白">
  <p:cSld name="1_空白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/>
          <p:nvPr/>
        </p:nvSpPr>
        <p:spPr>
          <a:xfrm>
            <a:off x="8136860" y="4786900"/>
            <a:ext cx="8202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 </a:t>
            </a: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r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2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自定义版式">
  <p:cSld name="1_自定义版式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0.png"/><Relationship Id="rId12" Type="http://schemas.openxmlformats.org/officeDocument/2006/relationships/image" Target="../media/image19.pn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3889" y="-54858"/>
            <a:ext cx="9144000" cy="678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5"/>
          <p:cNvSpPr/>
          <p:nvPr/>
        </p:nvSpPr>
        <p:spPr>
          <a:xfrm>
            <a:off x="0" y="4535652"/>
            <a:ext cx="9144000" cy="60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5"/>
          <p:cNvSpPr/>
          <p:nvPr/>
        </p:nvSpPr>
        <p:spPr>
          <a:xfrm>
            <a:off x="2679628" y="3125225"/>
            <a:ext cx="39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1C51EF"/>
                </a:solidFill>
                <a:latin typeface="Arial"/>
                <a:ea typeface="Arial"/>
                <a:cs typeface="Arial"/>
                <a:sym typeface="Arial"/>
              </a:rPr>
              <a:t>zlin@cse.ohio-state.edu</a:t>
            </a:r>
            <a:endParaRPr b="0" i="0" sz="2600" u="none" cap="none" strike="noStrike">
              <a:solidFill>
                <a:srgbClr val="1C51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5"/>
          <p:cNvSpPr/>
          <p:nvPr/>
        </p:nvSpPr>
        <p:spPr>
          <a:xfrm>
            <a:off x="3379377" y="2725125"/>
            <a:ext cx="2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Zhiqiang Lin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4447382" y="4665761"/>
            <a:ext cx="44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OHIO STATE UNIVERSITY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" y="-36582"/>
            <a:ext cx="553719" cy="5837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5"/>
          <p:cNvSpPr/>
          <p:nvPr/>
        </p:nvSpPr>
        <p:spPr>
          <a:xfrm>
            <a:off x="686683" y="75981"/>
            <a:ext cx="38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Security Laboratory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5"/>
          <p:cNvSpPr/>
          <p:nvPr/>
        </p:nvSpPr>
        <p:spPr>
          <a:xfrm>
            <a:off x="334400" y="1214375"/>
            <a:ext cx="836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Confidential Computing in the Era of Data Economy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78" name="Google Shape;78;p25"/>
          <p:cNvSpPr txBox="1"/>
          <p:nvPr/>
        </p:nvSpPr>
        <p:spPr>
          <a:xfrm>
            <a:off x="3730274" y="3744338"/>
            <a:ext cx="242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2000">
                <a:solidFill>
                  <a:schemeClr val="dk1"/>
                </a:solidFill>
              </a:rPr>
              <a:t>9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2000">
                <a:solidFill>
                  <a:schemeClr val="dk1"/>
                </a:solidFill>
              </a:rPr>
              <a:t>04/2020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728" y="1220300"/>
            <a:ext cx="1182817" cy="872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26"/>
          <p:cNvCxnSpPr/>
          <p:nvPr/>
        </p:nvCxnSpPr>
        <p:spPr>
          <a:xfrm flipH="1" rot="5400000">
            <a:off x="7734183" y="3837781"/>
            <a:ext cx="525600" cy="2382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pic>
        <p:nvPicPr>
          <p:cNvPr id="85" name="Google Shape;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686" y="1291376"/>
            <a:ext cx="1205536" cy="89263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6"/>
          <p:cNvSpPr/>
          <p:nvPr/>
        </p:nvSpPr>
        <p:spPr>
          <a:xfrm>
            <a:off x="0" y="0"/>
            <a:ext cx="9144000" cy="6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Evolution of the Research Problems in Cybersecurity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6"/>
          <p:cNvCxnSpPr/>
          <p:nvPr/>
        </p:nvCxnSpPr>
        <p:spPr>
          <a:xfrm flipH="1" rot="10800000">
            <a:off x="83701" y="3594952"/>
            <a:ext cx="8960700" cy="9600"/>
          </a:xfrm>
          <a:prstGeom prst="straightConnector1">
            <a:avLst/>
          </a:prstGeom>
          <a:noFill/>
          <a:ln cap="flat" cmpd="sng" w="635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26"/>
          <p:cNvSpPr/>
          <p:nvPr/>
        </p:nvSpPr>
        <p:spPr>
          <a:xfrm>
            <a:off x="193072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6"/>
          <p:cNvSpPr/>
          <p:nvPr/>
        </p:nvSpPr>
        <p:spPr>
          <a:xfrm>
            <a:off x="143859" y="2459978"/>
            <a:ext cx="822300" cy="5772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Virus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26"/>
          <p:cNvCxnSpPr>
            <a:stCxn id="89" idx="2"/>
            <a:endCxn id="88" idx="0"/>
          </p:cNvCxnSpPr>
          <p:nvPr/>
        </p:nvCxnSpPr>
        <p:spPr>
          <a:xfrm rot="5400000">
            <a:off x="230109" y="3137378"/>
            <a:ext cx="425100" cy="224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1" name="Google Shape;91;p26"/>
          <p:cNvSpPr/>
          <p:nvPr/>
        </p:nvSpPr>
        <p:spPr>
          <a:xfrm>
            <a:off x="1011442" y="2459978"/>
            <a:ext cx="822300" cy="5772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Worms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26"/>
          <p:cNvCxnSpPr>
            <a:stCxn id="91" idx="2"/>
          </p:cNvCxnSpPr>
          <p:nvPr/>
        </p:nvCxnSpPr>
        <p:spPr>
          <a:xfrm rot="5400000">
            <a:off x="1067392" y="3167678"/>
            <a:ext cx="485700" cy="224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3" name="Google Shape;93;p26"/>
          <p:cNvSpPr/>
          <p:nvPr/>
        </p:nvSpPr>
        <p:spPr>
          <a:xfrm>
            <a:off x="1069709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6"/>
          <p:cNvSpPr/>
          <p:nvPr/>
        </p:nvSpPr>
        <p:spPr>
          <a:xfrm>
            <a:off x="655667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26"/>
          <p:cNvCxnSpPr/>
          <p:nvPr/>
        </p:nvCxnSpPr>
        <p:spPr>
          <a:xfrm rot="5400000">
            <a:off x="424454" y="3904739"/>
            <a:ext cx="485700" cy="224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6" name="Google Shape;96;p26"/>
          <p:cNvSpPr/>
          <p:nvPr/>
        </p:nvSpPr>
        <p:spPr>
          <a:xfrm>
            <a:off x="143860" y="4260014"/>
            <a:ext cx="1022100" cy="5772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Anti-virus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6"/>
          <p:cNvSpPr/>
          <p:nvPr/>
        </p:nvSpPr>
        <p:spPr>
          <a:xfrm>
            <a:off x="1479706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6"/>
          <p:cNvSpPr/>
          <p:nvPr/>
        </p:nvSpPr>
        <p:spPr>
          <a:xfrm rot="-5400000">
            <a:off x="830862" y="1419260"/>
            <a:ext cx="277800" cy="1651800"/>
          </a:xfrm>
          <a:prstGeom prst="rightBrace">
            <a:avLst>
              <a:gd fmla="val 74218" name="adj1"/>
              <a:gd fmla="val 5125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9" name="Google Shape;99;p26"/>
          <p:cNvCxnSpPr>
            <a:stCxn id="100" idx="0"/>
            <a:endCxn id="97" idx="4"/>
          </p:cNvCxnSpPr>
          <p:nvPr/>
        </p:nvCxnSpPr>
        <p:spPr>
          <a:xfrm flipH="1" rot="5400000">
            <a:off x="1424104" y="3929713"/>
            <a:ext cx="523200" cy="1374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00" name="Google Shape;100;p26"/>
          <p:cNvSpPr/>
          <p:nvPr/>
        </p:nvSpPr>
        <p:spPr>
          <a:xfrm>
            <a:off x="1243354" y="4260013"/>
            <a:ext cx="1022100" cy="5772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Intrusion Detection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6"/>
          <p:cNvSpPr/>
          <p:nvPr/>
        </p:nvSpPr>
        <p:spPr>
          <a:xfrm>
            <a:off x="1967117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6"/>
          <p:cNvSpPr/>
          <p:nvPr/>
        </p:nvSpPr>
        <p:spPr>
          <a:xfrm>
            <a:off x="1941052" y="2453406"/>
            <a:ext cx="822300" cy="5772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Botnets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6"/>
          <p:cNvCxnSpPr>
            <a:stCxn id="102" idx="2"/>
            <a:endCxn id="101" idx="0"/>
          </p:cNvCxnSpPr>
          <p:nvPr/>
        </p:nvCxnSpPr>
        <p:spPr>
          <a:xfrm rot="5400000">
            <a:off x="2012452" y="3122556"/>
            <a:ext cx="431700" cy="247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04" name="Google Shape;104;p26"/>
          <p:cNvSpPr/>
          <p:nvPr/>
        </p:nvSpPr>
        <p:spPr>
          <a:xfrm>
            <a:off x="2817689" y="2441268"/>
            <a:ext cx="799200" cy="5772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DDoS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6"/>
          <p:cNvCxnSpPr>
            <a:stCxn id="104" idx="2"/>
            <a:endCxn id="106" idx="0"/>
          </p:cNvCxnSpPr>
          <p:nvPr/>
        </p:nvCxnSpPr>
        <p:spPr>
          <a:xfrm rot="5400000">
            <a:off x="2715389" y="2960268"/>
            <a:ext cx="443700" cy="560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06" name="Google Shape;106;p26"/>
          <p:cNvSpPr/>
          <p:nvPr/>
        </p:nvSpPr>
        <p:spPr>
          <a:xfrm>
            <a:off x="2520037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2889697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26"/>
          <p:cNvCxnSpPr>
            <a:stCxn id="107" idx="4"/>
          </p:cNvCxnSpPr>
          <p:nvPr/>
        </p:nvCxnSpPr>
        <p:spPr>
          <a:xfrm rot="5400000">
            <a:off x="2645647" y="3878682"/>
            <a:ext cx="523200" cy="239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09" name="Google Shape;109;p26"/>
          <p:cNvSpPr/>
          <p:nvPr/>
        </p:nvSpPr>
        <p:spPr>
          <a:xfrm>
            <a:off x="2378708" y="4260015"/>
            <a:ext cx="1022100" cy="5772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Security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6"/>
          <p:cNvSpPr/>
          <p:nvPr/>
        </p:nvSpPr>
        <p:spPr>
          <a:xfrm rot="-5400000">
            <a:off x="2642019" y="1441201"/>
            <a:ext cx="277800" cy="1581300"/>
          </a:xfrm>
          <a:prstGeom prst="rightBrace">
            <a:avLst>
              <a:gd fmla="val 74218" name="adj1"/>
              <a:gd fmla="val 5125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3506" y="1250739"/>
            <a:ext cx="977547" cy="79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/>
          <p:nvPr/>
        </p:nvSpPr>
        <p:spPr>
          <a:xfrm>
            <a:off x="3263366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6"/>
          <p:cNvSpPr/>
          <p:nvPr/>
        </p:nvSpPr>
        <p:spPr>
          <a:xfrm rot="-5400000">
            <a:off x="7917651" y="1417490"/>
            <a:ext cx="277800" cy="1515600"/>
          </a:xfrm>
          <a:prstGeom prst="rightBrace">
            <a:avLst>
              <a:gd fmla="val 74218" name="adj1"/>
              <a:gd fmla="val 5125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4" name="Google Shape;114;p26"/>
          <p:cNvCxnSpPr/>
          <p:nvPr/>
        </p:nvCxnSpPr>
        <p:spPr>
          <a:xfrm rot="-5400000">
            <a:off x="7291363" y="3091568"/>
            <a:ext cx="525900" cy="2199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15" name="Google Shape;115;p26"/>
          <p:cNvSpPr/>
          <p:nvPr/>
        </p:nvSpPr>
        <p:spPr>
          <a:xfrm>
            <a:off x="7277772" y="2401372"/>
            <a:ext cx="876600" cy="5772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botnets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7307046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26"/>
          <p:cNvCxnSpPr/>
          <p:nvPr/>
        </p:nvCxnSpPr>
        <p:spPr>
          <a:xfrm rot="-5400000">
            <a:off x="8138727" y="3091566"/>
            <a:ext cx="525900" cy="2199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18" name="Google Shape;118;p26"/>
          <p:cNvSpPr/>
          <p:nvPr/>
        </p:nvSpPr>
        <p:spPr>
          <a:xfrm>
            <a:off x="8211493" y="2401371"/>
            <a:ext cx="765000" cy="5772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Sensors Attacks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8154410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741124" y="3462282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7493345" y="4260031"/>
            <a:ext cx="1263600" cy="5772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Security &amp; Privacy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26"/>
          <p:cNvGrpSpPr/>
          <p:nvPr/>
        </p:nvGrpSpPr>
        <p:grpSpPr>
          <a:xfrm>
            <a:off x="5494570" y="1268921"/>
            <a:ext cx="1694190" cy="3568179"/>
            <a:chOff x="3689007" y="1268921"/>
            <a:chExt cx="1694190" cy="3568179"/>
          </a:xfrm>
        </p:grpSpPr>
        <p:sp>
          <p:nvSpPr>
            <p:cNvPr id="123" name="Google Shape;123;p26"/>
            <p:cNvSpPr/>
            <p:nvPr/>
          </p:nvSpPr>
          <p:spPr>
            <a:xfrm>
              <a:off x="3759463" y="3462282"/>
              <a:ext cx="274637" cy="274637"/>
            </a:xfrm>
            <a:prstGeom prst="ellipse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4175988" y="3462282"/>
              <a:ext cx="274637" cy="274637"/>
            </a:xfrm>
            <a:prstGeom prst="ellipse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5" name="Google Shape;125;p26"/>
            <p:cNvCxnSpPr>
              <a:stCxn id="126" idx="2"/>
              <a:endCxn id="123" idx="0"/>
            </p:cNvCxnSpPr>
            <p:nvPr/>
          </p:nvCxnSpPr>
          <p:spPr>
            <a:xfrm rot="5400000">
              <a:off x="3778090" y="3151776"/>
              <a:ext cx="429300" cy="1917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127" name="Google Shape;127;p26"/>
            <p:cNvSpPr/>
            <p:nvPr/>
          </p:nvSpPr>
          <p:spPr>
            <a:xfrm rot="-5400000">
              <a:off x="4364677" y="1466237"/>
              <a:ext cx="277812" cy="1515503"/>
            </a:xfrm>
            <a:prstGeom prst="rightBrace">
              <a:avLst>
                <a:gd fmla="val 74218" name="adj1"/>
                <a:gd fmla="val 51254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3689007" y="2455899"/>
              <a:ext cx="799166" cy="577077"/>
            </a:xfrm>
            <a:prstGeom prst="roundRect">
              <a:avLst>
                <a:gd fmla="val 16667" name="adj"/>
              </a:avLst>
            </a:prstGeom>
            <a:solidFill>
              <a:srgbClr val="C00000"/>
            </a:soli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Location Privacy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4576943" y="2441268"/>
              <a:ext cx="806254" cy="577077"/>
            </a:xfrm>
            <a:prstGeom prst="roundRect">
              <a:avLst>
                <a:gd fmla="val 16667" name="adj"/>
              </a:avLst>
            </a:prstGeom>
            <a:solidFill>
              <a:srgbClr val="C00000"/>
            </a:soli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 Security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" name="Google Shape;129;p26"/>
            <p:cNvCxnSpPr>
              <a:stCxn id="128" idx="2"/>
            </p:cNvCxnSpPr>
            <p:nvPr/>
          </p:nvCxnSpPr>
          <p:spPr>
            <a:xfrm rot="5400000">
              <a:off x="4638070" y="3159945"/>
              <a:ext cx="483600" cy="2004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130" name="Google Shape;130;p26"/>
            <p:cNvSpPr/>
            <p:nvPr/>
          </p:nvSpPr>
          <p:spPr>
            <a:xfrm>
              <a:off x="4642162" y="3462282"/>
              <a:ext cx="274637" cy="274637"/>
            </a:xfrm>
            <a:prstGeom prst="ellipse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26"/>
            <p:cNvCxnSpPr/>
            <p:nvPr/>
          </p:nvCxnSpPr>
          <p:spPr>
            <a:xfrm flipH="1" rot="5400000">
              <a:off x="4211212" y="3828989"/>
              <a:ext cx="530700" cy="331200"/>
            </a:xfrm>
            <a:prstGeom prst="bentConnector3">
              <a:avLst>
                <a:gd fmla="val 49991" name="adj1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132" name="Google Shape;132;p26"/>
            <p:cNvSpPr/>
            <p:nvPr/>
          </p:nvSpPr>
          <p:spPr>
            <a:xfrm>
              <a:off x="4088587" y="4259900"/>
              <a:ext cx="1263600" cy="57720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Security &amp; Privacy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" name="Google Shape;133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19428" y="1268921"/>
              <a:ext cx="797372" cy="797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26"/>
          <p:cNvSpPr/>
          <p:nvPr/>
        </p:nvSpPr>
        <p:spPr>
          <a:xfrm>
            <a:off x="3807888" y="3469980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26"/>
          <p:cNvCxnSpPr/>
          <p:nvPr/>
        </p:nvCxnSpPr>
        <p:spPr>
          <a:xfrm rot="-5400000">
            <a:off x="3792206" y="3102030"/>
            <a:ext cx="525900" cy="2199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36" name="Google Shape;136;p26"/>
          <p:cNvSpPr/>
          <p:nvPr/>
        </p:nvSpPr>
        <p:spPr>
          <a:xfrm rot="-5400000">
            <a:off x="4426789" y="1455104"/>
            <a:ext cx="277800" cy="1515600"/>
          </a:xfrm>
          <a:prstGeom prst="rightBrace">
            <a:avLst>
              <a:gd fmla="val 74218" name="adj1"/>
              <a:gd fmla="val 5125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764137" y="2448965"/>
            <a:ext cx="806400" cy="5772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Leakages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6"/>
          <p:cNvCxnSpPr/>
          <p:nvPr/>
        </p:nvCxnSpPr>
        <p:spPr>
          <a:xfrm rot="-5400000">
            <a:off x="4630512" y="3139159"/>
            <a:ext cx="525900" cy="2199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39" name="Google Shape;139;p26"/>
          <p:cNvSpPr/>
          <p:nvPr/>
        </p:nvSpPr>
        <p:spPr>
          <a:xfrm>
            <a:off x="4616921" y="2448964"/>
            <a:ext cx="806400" cy="5772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 Channel</a:t>
            </a: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646194" y="3469980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6"/>
          <p:cNvCxnSpPr>
            <a:stCxn id="142" idx="0"/>
          </p:cNvCxnSpPr>
          <p:nvPr/>
        </p:nvCxnSpPr>
        <p:spPr>
          <a:xfrm flipH="1" rot="5400000">
            <a:off x="4151875" y="3869775"/>
            <a:ext cx="525600" cy="238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42" name="Google Shape;142;p26"/>
          <p:cNvSpPr/>
          <p:nvPr/>
        </p:nvSpPr>
        <p:spPr>
          <a:xfrm>
            <a:off x="3991075" y="4251675"/>
            <a:ext cx="1085400" cy="5772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4232752" y="3469980"/>
            <a:ext cx="274500" cy="2745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2463" y="1200981"/>
            <a:ext cx="1040875" cy="8556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467575" y="780725"/>
            <a:ext cx="118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2361225" y="780725"/>
            <a:ext cx="118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4305125" y="780725"/>
            <a:ext cx="118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5899488" y="780725"/>
            <a:ext cx="118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7888125" y="780725"/>
            <a:ext cx="1182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475" y="701651"/>
            <a:ext cx="7023974" cy="39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0" y="0"/>
            <a:ext cx="9144000" cy="6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" sz="2700">
                <a:solidFill>
                  <a:schemeClr val="lt1"/>
                </a:solidFill>
              </a:rPr>
              <a:t>H</a:t>
            </a:r>
            <a:r>
              <a:rPr b="1" i="0" lang="en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1" lang="en" sz="2700">
                <a:solidFill>
                  <a:schemeClr val="lt1"/>
                </a:solidFill>
              </a:rPr>
              <a:t>B</a:t>
            </a:r>
            <a:r>
              <a:rPr b="1" i="0" lang="en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ecome the </a:t>
            </a:r>
            <a:r>
              <a:rPr b="1" lang="en" sz="2700">
                <a:solidFill>
                  <a:schemeClr val="lt1"/>
                </a:solidFill>
              </a:rPr>
              <a:t>W</a:t>
            </a:r>
            <a:r>
              <a:rPr b="1" i="0" lang="en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orld’s </a:t>
            </a:r>
            <a:r>
              <a:rPr b="1" lang="en" sz="2700">
                <a:solidFill>
                  <a:schemeClr val="lt1"/>
                </a:solidFill>
              </a:rPr>
              <a:t>M</a:t>
            </a:r>
            <a:r>
              <a:rPr b="1" i="0" lang="en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ost </a:t>
            </a:r>
            <a:r>
              <a:rPr b="1" lang="en" sz="2700">
                <a:solidFill>
                  <a:schemeClr val="lt1"/>
                </a:solidFill>
              </a:rPr>
              <a:t>V</a:t>
            </a:r>
            <a:r>
              <a:rPr b="1" i="0" lang="en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aluable </a:t>
            </a:r>
            <a:r>
              <a:rPr b="1" lang="en" sz="2700">
                <a:solidFill>
                  <a:schemeClr val="lt1"/>
                </a:solidFill>
              </a:rPr>
              <a:t>R</a:t>
            </a:r>
            <a:r>
              <a:rPr b="1" i="0" lang="en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esource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608125" y="4751975"/>
            <a:ext cx="7641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"The world’s most valuable resource is </a:t>
            </a:r>
            <a:r>
              <a:rPr b="1" i="0" lang="e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longer oil, but data</a:t>
            </a:r>
            <a:r>
              <a:rPr b="0" i="0" lang="e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." </a:t>
            </a:r>
            <a:r>
              <a:rPr b="0" i="1" lang="e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Economist: New York, NY, USA</a:t>
            </a:r>
            <a:r>
              <a:rPr b="0" i="0" lang="e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2017</a:t>
            </a:r>
            <a:r>
              <a:rPr b="0" i="0" lang="e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577" y="4132669"/>
            <a:ext cx="1338333" cy="8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/>
          <p:nvPr/>
        </p:nvSpPr>
        <p:spPr>
          <a:xfrm>
            <a:off x="0" y="0"/>
            <a:ext cx="9144000" cy="6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b="1" lang="en" sz="2600">
                <a:solidFill>
                  <a:schemeClr val="lt1"/>
                </a:solidFill>
              </a:rPr>
              <a:t>P</a:t>
            </a: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rotect </a:t>
            </a:r>
            <a:r>
              <a:rPr b="1" lang="en" sz="2600">
                <a:solidFill>
                  <a:schemeClr val="lt1"/>
                </a:solidFill>
              </a:rPr>
              <a:t>D</a:t>
            </a: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ata</a:t>
            </a:r>
            <a:r>
              <a:rPr b="1" lang="en" sz="2600">
                <a:solidFill>
                  <a:schemeClr val="lt1"/>
                </a:solidFill>
              </a:rPr>
              <a:t>: Security, Privacy, Trustworthiness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8"/>
          <p:cNvCxnSpPr/>
          <p:nvPr/>
        </p:nvCxnSpPr>
        <p:spPr>
          <a:xfrm flipH="1" rot="10800000">
            <a:off x="489988" y="2418013"/>
            <a:ext cx="7259779" cy="7823"/>
          </a:xfrm>
          <a:prstGeom prst="straightConnector1">
            <a:avLst/>
          </a:prstGeom>
          <a:noFill/>
          <a:ln cap="flat" cmpd="sng" w="635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28"/>
          <p:cNvSpPr/>
          <p:nvPr/>
        </p:nvSpPr>
        <p:spPr>
          <a:xfrm>
            <a:off x="5433522" y="1394262"/>
            <a:ext cx="2856619" cy="73866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Marriott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November, 2018</a:t>
            </a:r>
            <a:b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500 million guests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Forfeit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£100m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9242" y="642702"/>
            <a:ext cx="870840" cy="64395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2576903" y="3221471"/>
            <a:ext cx="2856619" cy="73866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Uber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October, 2016</a:t>
            </a:r>
            <a:b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57 million drivers and customers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Forfeit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$150 million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5216" y="2638527"/>
            <a:ext cx="1142617" cy="51661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1952898" y="1373692"/>
            <a:ext cx="2856619" cy="73866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Equifax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July, 2017</a:t>
            </a:r>
            <a:b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147.9 million consumers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Forfeit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$575 million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98798" y="642702"/>
            <a:ext cx="1681162" cy="681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/>
          <p:nvPr/>
        </p:nvSpPr>
        <p:spPr>
          <a:xfrm>
            <a:off x="252102" y="3221471"/>
            <a:ext cx="2146696" cy="73866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Yahoo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2013</a:t>
            </a:r>
            <a:b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3 billion accounts </a:t>
            </a: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Forfeit: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$85 million</a:t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906751" y="2262987"/>
            <a:ext cx="274637" cy="274637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2621469" y="2288517"/>
            <a:ext cx="274637" cy="274637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867893" y="2319100"/>
            <a:ext cx="274637" cy="274637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6315645" y="2303598"/>
            <a:ext cx="274637" cy="274637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8"/>
          <p:cNvCxnSpPr>
            <a:stCxn id="172" idx="4"/>
            <a:endCxn id="167" idx="1"/>
          </p:cNvCxnSpPr>
          <p:nvPr/>
        </p:nvCxnSpPr>
        <p:spPr>
          <a:xfrm flipH="1" rot="-5400000">
            <a:off x="2915237" y="2406704"/>
            <a:ext cx="333600" cy="646500"/>
          </a:xfrm>
          <a:prstGeom prst="bentConnector2">
            <a:avLst/>
          </a:prstGeom>
          <a:noFill/>
          <a:ln cap="flat" cmpd="sng" w="9525">
            <a:solidFill>
              <a:srgbClr val="031C6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8"/>
          <p:cNvCxnSpPr>
            <a:stCxn id="168" idx="2"/>
            <a:endCxn id="173" idx="0"/>
          </p:cNvCxnSpPr>
          <p:nvPr/>
        </p:nvCxnSpPr>
        <p:spPr>
          <a:xfrm flipH="1" rot="-5400000">
            <a:off x="3589858" y="1903706"/>
            <a:ext cx="206700" cy="62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31C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7" name="Google Shape;177;p28"/>
          <p:cNvGrpSpPr/>
          <p:nvPr/>
        </p:nvGrpSpPr>
        <p:grpSpPr>
          <a:xfrm>
            <a:off x="5066836" y="2319100"/>
            <a:ext cx="2707763" cy="1615116"/>
            <a:chOff x="5066836" y="2319100"/>
            <a:chExt cx="2707763" cy="1615116"/>
          </a:xfrm>
        </p:grpSpPr>
        <p:sp>
          <p:nvSpPr>
            <p:cNvPr id="178" name="Google Shape;178;p28"/>
            <p:cNvSpPr/>
            <p:nvPr/>
          </p:nvSpPr>
          <p:spPr>
            <a:xfrm>
              <a:off x="5627903" y="3195552"/>
              <a:ext cx="2146696" cy="73866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British Airways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Date:</a:t>
              </a: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 September, 2018</a:t>
              </a:r>
              <a:b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Impact:</a:t>
              </a: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 500,000 customers  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Forfeit:</a:t>
              </a: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£183m</a:t>
              </a:r>
              <a:endParaRPr/>
            </a:p>
          </p:txBody>
        </p:sp>
        <p:pic>
          <p:nvPicPr>
            <p:cNvPr id="179" name="Google Shape;179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6573" y="2545702"/>
              <a:ext cx="1301170" cy="5891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8"/>
            <p:cNvSpPr/>
            <p:nvPr/>
          </p:nvSpPr>
          <p:spPr>
            <a:xfrm>
              <a:off x="5066836" y="2319100"/>
              <a:ext cx="274637" cy="274637"/>
            </a:xfrm>
            <a:prstGeom prst="ellipse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Google Shape;181;p28"/>
            <p:cNvCxnSpPr>
              <a:stCxn id="179" idx="1"/>
              <a:endCxn id="180" idx="4"/>
            </p:cNvCxnSpPr>
            <p:nvPr/>
          </p:nvCxnSpPr>
          <p:spPr>
            <a:xfrm rot="10800000">
              <a:off x="5204273" y="2593692"/>
              <a:ext cx="1062300" cy="246600"/>
            </a:xfrm>
            <a:prstGeom prst="bentConnector2">
              <a:avLst/>
            </a:prstGeom>
            <a:noFill/>
            <a:ln cap="flat" cmpd="sng" w="9525">
              <a:solidFill>
                <a:srgbClr val="031C6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82" name="Google Shape;182;p28"/>
          <p:cNvCxnSpPr>
            <a:stCxn id="164" idx="2"/>
            <a:endCxn id="174" idx="0"/>
          </p:cNvCxnSpPr>
          <p:nvPr/>
        </p:nvCxnSpPr>
        <p:spPr>
          <a:xfrm rot="5400000">
            <a:off x="6572031" y="2013826"/>
            <a:ext cx="170700" cy="40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31C6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8"/>
          <p:cNvCxnSpPr>
            <a:stCxn id="171" idx="4"/>
          </p:cNvCxnSpPr>
          <p:nvPr/>
        </p:nvCxnSpPr>
        <p:spPr>
          <a:xfrm flipH="1" rot="-5400000">
            <a:off x="1090419" y="2491274"/>
            <a:ext cx="133800" cy="22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31C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4" name="Google Shape;184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988" y="2649076"/>
            <a:ext cx="1583608" cy="50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9">
            <a:alphaModFix/>
          </a:blip>
          <a:srcRect b="24712" l="0" r="2624" t="8614"/>
          <a:stretch/>
        </p:blipFill>
        <p:spPr>
          <a:xfrm>
            <a:off x="3040972" y="4093606"/>
            <a:ext cx="1831369" cy="88189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37780" y="4069967"/>
            <a:ext cx="1787932" cy="90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17158" y="3960135"/>
            <a:ext cx="1499615" cy="101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6579" y="4098470"/>
            <a:ext cx="958997" cy="95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0" y="0"/>
            <a:ext cx="9144000" cy="6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</a:rPr>
              <a:t>Digital </a:t>
            </a:r>
            <a:r>
              <a:rPr b="1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</a:t>
            </a:r>
            <a:r>
              <a:rPr b="1" lang="en" sz="2800">
                <a:solidFill>
                  <a:schemeClr val="lt1"/>
                </a:solidFill>
              </a:rPr>
              <a:t>T</a:t>
            </a:r>
            <a:r>
              <a:rPr b="1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racing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713" y="1141624"/>
            <a:ext cx="1492567" cy="1123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3670" y="2005698"/>
            <a:ext cx="1349191" cy="194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2761" y="2265363"/>
            <a:ext cx="1620520" cy="154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360" y="2356890"/>
            <a:ext cx="1399960" cy="1365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9"/>
          <p:cNvCxnSpPr/>
          <p:nvPr/>
        </p:nvCxnSpPr>
        <p:spPr>
          <a:xfrm flipH="1" rot="10800000">
            <a:off x="3754260" y="2950505"/>
            <a:ext cx="2952600" cy="660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dot"/>
            <a:round/>
            <a:headEnd len="med" w="med" type="stealth"/>
            <a:tailEnd len="med" w="med" type="stealth"/>
          </a:ln>
        </p:spPr>
      </p:cxnSp>
      <p:sp>
        <p:nvSpPr>
          <p:cNvPr id="199" name="Google Shape;199;p29"/>
          <p:cNvSpPr/>
          <p:nvPr/>
        </p:nvSpPr>
        <p:spPr>
          <a:xfrm>
            <a:off x="712040" y="3981307"/>
            <a:ext cx="1462200" cy="335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rgbClr val="051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Identity privacy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2453637" y="3978432"/>
            <a:ext cx="1543200" cy="335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rgbClr val="051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Malware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2832375" y="2764975"/>
            <a:ext cx="785700" cy="502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rgbClr val="051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tracing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712040" y="4413107"/>
            <a:ext cx="1462200" cy="335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rgbClr val="051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location privacy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>
            <a:off x="3469640" y="1425879"/>
            <a:ext cx="284700" cy="210000"/>
          </a:xfrm>
          <a:prstGeom prst="straightConnector1">
            <a:avLst/>
          </a:prstGeom>
          <a:noFill/>
          <a:ln cap="flat" cmpd="sng" w="12700">
            <a:solidFill>
              <a:srgbClr val="00B0F0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204" name="Google Shape;204;p29"/>
          <p:cNvCxnSpPr/>
          <p:nvPr/>
        </p:nvCxnSpPr>
        <p:spPr>
          <a:xfrm flipH="1">
            <a:off x="2463138" y="1425879"/>
            <a:ext cx="288000" cy="312300"/>
          </a:xfrm>
          <a:prstGeom prst="straightConnector1">
            <a:avLst/>
          </a:prstGeom>
          <a:noFill/>
          <a:ln cap="flat" cmpd="sng" w="12700">
            <a:solidFill>
              <a:srgbClr val="00B0F0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205" name="Google Shape;205;p29"/>
          <p:cNvCxnSpPr/>
          <p:nvPr/>
        </p:nvCxnSpPr>
        <p:spPr>
          <a:xfrm>
            <a:off x="2463007" y="2005697"/>
            <a:ext cx="291600" cy="189000"/>
          </a:xfrm>
          <a:prstGeom prst="straightConnector1">
            <a:avLst/>
          </a:prstGeom>
          <a:noFill/>
          <a:ln cap="flat" cmpd="sng" w="12700">
            <a:solidFill>
              <a:srgbClr val="00B0F0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206" name="Google Shape;206;p29"/>
          <p:cNvCxnSpPr/>
          <p:nvPr/>
        </p:nvCxnSpPr>
        <p:spPr>
          <a:xfrm flipH="1">
            <a:off x="3526774" y="1844569"/>
            <a:ext cx="228600" cy="322200"/>
          </a:xfrm>
          <a:prstGeom prst="straightConnector1">
            <a:avLst/>
          </a:prstGeom>
          <a:noFill/>
          <a:ln cap="flat" cmpd="sng" w="12700">
            <a:solidFill>
              <a:srgbClr val="00B0F0"/>
            </a:solidFill>
            <a:prstDash val="dot"/>
            <a:round/>
            <a:headEnd len="med" w="med" type="stealth"/>
            <a:tailEnd len="med" w="med" type="stealth"/>
          </a:ln>
        </p:spPr>
      </p:cxnSp>
      <p:sp>
        <p:nvSpPr>
          <p:cNvPr id="207" name="Google Shape;207;p29"/>
          <p:cNvSpPr/>
          <p:nvPr/>
        </p:nvSpPr>
        <p:spPr>
          <a:xfrm>
            <a:off x="2456488" y="4413107"/>
            <a:ext cx="1543200" cy="335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rgbClr val="051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chemeClr val="lt1"/>
                </a:solidFill>
              </a:rPr>
              <a:t>ybil attacks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6842761" y="3929104"/>
            <a:ext cx="1681500" cy="439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rgbClr val="051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 Unauthorized access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6842750" y="4452402"/>
            <a:ext cx="1681500" cy="312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rgbClr val="051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Security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2171" y="1461522"/>
            <a:ext cx="630836" cy="90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70906" y="732889"/>
            <a:ext cx="630836" cy="90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6419" y="1393074"/>
            <a:ext cx="630836" cy="90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8897" y="991650"/>
            <a:ext cx="2181327" cy="13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0" y="0"/>
            <a:ext cx="9144000" cy="6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Research </a:t>
            </a:r>
            <a:r>
              <a:rPr b="1" lang="en" sz="2800">
                <a:solidFill>
                  <a:schemeClr val="lt1"/>
                </a:solidFill>
              </a:rPr>
              <a:t>Thrusts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299075" y="1067353"/>
            <a:ext cx="1488300" cy="5478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2473888" y="1055450"/>
            <a:ext cx="1488300" cy="5478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4791350" y="1055458"/>
            <a:ext cx="1488300" cy="5478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1901317" y="1099015"/>
            <a:ext cx="472200" cy="484200"/>
          </a:xfrm>
          <a:prstGeom prst="mathPlus">
            <a:avLst>
              <a:gd fmla="val 5698" name="adj1"/>
            </a:avLst>
          </a:prstGeom>
          <a:solidFill>
            <a:schemeClr val="accent1"/>
          </a:solidFill>
          <a:ln cap="flat" cmpd="sng" w="25400">
            <a:solidFill>
              <a:srgbClr val="051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4114370" y="1135395"/>
            <a:ext cx="472200" cy="484200"/>
          </a:xfrm>
          <a:prstGeom prst="mathPlus">
            <a:avLst>
              <a:gd fmla="val 5698" name="adj1"/>
            </a:avLst>
          </a:prstGeom>
          <a:solidFill>
            <a:schemeClr val="accent1"/>
          </a:solidFill>
          <a:ln cap="flat" cmpd="sng" w="25400">
            <a:solidFill>
              <a:srgbClr val="051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30"/>
          <p:cNvGraphicFramePr/>
          <p:nvPr/>
        </p:nvGraphicFramePr>
        <p:xfrm>
          <a:off x="4674341" y="1869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{5DC07158-959A-4600-B8A1-D14D61F1F1D6}</a:tableStyleId>
              </a:tblPr>
              <a:tblGrid>
                <a:gridCol w="4092375"/>
              </a:tblGrid>
              <a:tr h="37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Practical Confidential Computing Systems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11612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Trusted Execution Environments (TEE) (e.g.,</a:t>
                      </a:r>
                      <a:r>
                        <a:rPr lang="en" sz="1400" u="none" cap="none" strike="noStrike"/>
                        <a:t>Intel Software Guard Extensions, ARM TrustZone, AMD SEV)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30"/>
          <p:cNvGraphicFramePr/>
          <p:nvPr/>
        </p:nvGraphicFramePr>
        <p:xfrm>
          <a:off x="286675" y="18690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{5DC07158-959A-4600-B8A1-D14D61F1F1D6}</a:tableStyleId>
              </a:tblPr>
              <a:tblGrid>
                <a:gridCol w="4154025"/>
              </a:tblGrid>
              <a:tr h="39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Confidential Computing Algorithms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961125">
                <a:tc>
                  <a:txBody>
                    <a:bodyPr/>
                    <a:lstStyle/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Homomorphic encryption</a:t>
                      </a:r>
                      <a:endParaRPr sz="1400" u="none" cap="none" strike="noStrike"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Multi-party computation</a:t>
                      </a:r>
                      <a:endParaRPr sz="1400" u="none" cap="none" strike="noStrike"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Differential privacy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Federated learning</a:t>
                      </a:r>
                      <a:endParaRPr sz="1400" u="none" cap="none" strike="noStrike"/>
                    </a:p>
                    <a:p>
                      <a:pPr indent="-1968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30"/>
          <p:cNvGraphicFramePr/>
          <p:nvPr/>
        </p:nvGraphicFramePr>
        <p:xfrm>
          <a:off x="286676" y="3571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{5DC07158-959A-4600-B8A1-D14D61F1F1D6}</a:tableStyleId>
              </a:tblPr>
              <a:tblGrid>
                <a:gridCol w="8467825"/>
              </a:tblGrid>
              <a:tr h="39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Distributed Ledger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554700">
                <a:tc>
                  <a:txBody>
                    <a:bodyPr/>
                    <a:lstStyle/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/>
                        <a:t>Blockchain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Ethereum</a:t>
                      </a:r>
                      <a:endParaRPr sz="1400" u="none" cap="none" strike="noStrike"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Hyperledger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30"/>
          <p:cNvSpPr/>
          <p:nvPr/>
        </p:nvSpPr>
        <p:spPr>
          <a:xfrm>
            <a:off x="7209175" y="1059208"/>
            <a:ext cx="1488300" cy="5478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Fairness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6484420" y="1090870"/>
            <a:ext cx="472200" cy="484200"/>
          </a:xfrm>
          <a:prstGeom prst="mathPlus">
            <a:avLst>
              <a:gd fmla="val 5698" name="adj1"/>
            </a:avLst>
          </a:prstGeom>
          <a:solidFill>
            <a:schemeClr val="accent1"/>
          </a:solidFill>
          <a:ln cap="flat" cmpd="sng" w="25400">
            <a:solidFill>
              <a:srgbClr val="051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/>
          <p:nvPr/>
        </p:nvSpPr>
        <p:spPr>
          <a:xfrm>
            <a:off x="0" y="4535652"/>
            <a:ext cx="9144000" cy="6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2679628" y="3125225"/>
            <a:ext cx="39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1C51EF"/>
                </a:solidFill>
                <a:latin typeface="Arial"/>
                <a:ea typeface="Arial"/>
                <a:cs typeface="Arial"/>
                <a:sym typeface="Arial"/>
              </a:rPr>
              <a:t>zlin@cse.ohio-state.edu</a:t>
            </a:r>
            <a:endParaRPr b="0" i="0" sz="2600" u="none" cap="none" strike="noStrike">
              <a:solidFill>
                <a:srgbClr val="1C51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3379377" y="2725125"/>
            <a:ext cx="2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Zhiqiang Lin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4447382" y="4665761"/>
            <a:ext cx="44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OHIO STATE UNIVERSITY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686683" y="75981"/>
            <a:ext cx="38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Security Laboratory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334400" y="1214375"/>
            <a:ext cx="836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Confidential Computing in the Era of Data Economy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3730274" y="3744338"/>
            <a:ext cx="242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2000">
                <a:solidFill>
                  <a:schemeClr val="dk1"/>
                </a:solidFill>
              </a:rPr>
              <a:t>9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2000">
                <a:solidFill>
                  <a:schemeClr val="dk1"/>
                </a:solidFill>
              </a:rPr>
              <a:t>04/2020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0" y="0"/>
            <a:ext cx="9144000" cy="6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b="1" lang="en" sz="2800">
                <a:solidFill>
                  <a:schemeClr val="lt1"/>
                </a:solidFill>
              </a:rPr>
              <a:t>Y</a:t>
            </a:r>
            <a:r>
              <a:rPr b="1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000120140530A99PPBG">
  <a:themeElements>
    <a:clrScheme name="自定义 95">
      <a:dk1>
        <a:srgbClr val="000000"/>
      </a:dk1>
      <a:lt1>
        <a:srgbClr val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000120140530A99PPBG">
  <a:themeElements>
    <a:clrScheme name="自定义 95">
      <a:dk1>
        <a:srgbClr val="000000"/>
      </a:dk1>
      <a:lt1>
        <a:srgbClr val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000120140530A99PPBG">
  <a:themeElements>
    <a:clrScheme name="自定义 95">
      <a:dk1>
        <a:srgbClr val="000000"/>
      </a:dk1>
      <a:lt1>
        <a:srgbClr val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