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5" r:id="rId9"/>
    <p:sldId id="262" r:id="rId10"/>
    <p:sldId id="263" r:id="rId11"/>
    <p:sldId id="264" r:id="rId12"/>
    <p:sldId id="276" r:id="rId13"/>
    <p:sldId id="267" r:id="rId14"/>
    <p:sldId id="268" r:id="rId15"/>
    <p:sldId id="277" r:id="rId16"/>
    <p:sldId id="270" r:id="rId17"/>
    <p:sldId id="271" r:id="rId18"/>
    <p:sldId id="273" r:id="rId19"/>
    <p:sldId id="272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0ACFC8-9C2C-441F-AE2A-E339DBB89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7484B7-8F33-40A6-AE44-0CE54831C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6096BF-EB4A-45BA-BF38-9EDFB38B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8672-66B4-4DEE-B922-5F160E036632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D15E41-E202-4FA3-8D5E-90D25DF6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047810-08B7-4B9D-A239-418C6A3A3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118F-BA74-4ACC-AD1A-9BEB4C62B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00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8EA21-5C5D-4AA1-B421-52F7C5118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DD364B-2D0B-4225-A261-3C912D68B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B9D651-C245-4A54-B0BF-4401027A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8672-66B4-4DEE-B922-5F160E036632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9ADEC3-D393-4644-8216-10D1BF7FD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62DC7E-7180-4B82-AE8B-A149982EE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118F-BA74-4ACC-AD1A-9BEB4C62B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5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62713D-48DC-4C44-90F2-A41796672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BD1E04-CBB3-41CD-9C43-859D48AB0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BEAED8-FA3A-4D70-946C-52423A38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8672-66B4-4DEE-B922-5F160E036632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DCD437-8958-4907-A886-FAEF6511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1E4555-F7C8-4436-9A80-119EE13A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118F-BA74-4ACC-AD1A-9BEB4C62B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69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9966AB-474A-4B43-AB7B-D2BF702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11443F-951E-415E-AD28-472F5C91E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E797E3-230B-4F00-8CA3-D01D2156C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8672-66B4-4DEE-B922-5F160E036632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96CE12-F64E-4C4B-A6CA-6FAEEAC6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31E371-C7B5-4D85-985F-E675CC13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118F-BA74-4ACC-AD1A-9BEB4C62B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533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317B5-6818-4E64-9B35-088F4463D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7C1712-6DE8-4B4F-A682-367E9AC89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0BB458-EA88-45CA-A5FB-77D7A3DEB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8672-66B4-4DEE-B922-5F160E036632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9CE9A0-E14A-444F-A89D-09869E9F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CEC9BB-D155-45C6-8AA7-CBD4A697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118F-BA74-4ACC-AD1A-9BEB4C62B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58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E1B148-372F-4FAF-BDCB-5862AF06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B96B55-DC7C-4126-B3F4-82DA52EBF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F00A22-42D4-472F-AAC2-1202D712A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E867B1-B2DA-4925-A3B5-A6AC417E5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8672-66B4-4DEE-B922-5F160E036632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08D403-60F9-4A0F-B920-D5B3E2E8E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0DF3CA-F9FE-441C-9349-5BCAE3C0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118F-BA74-4ACC-AD1A-9BEB4C62B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57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BF2F43-72C8-484E-90F0-A8EC84C43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93D3BB-DB20-474E-8421-4B656F8C9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A78242-B864-477F-9B6B-9931D3E1C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2F4F6FF-8ED4-4944-94A5-36DAFBD70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44E67C-CF36-4386-BF12-DEF5E228F3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1662AA1-78AC-4D7B-8F6C-EF6AD36A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8672-66B4-4DEE-B922-5F160E036632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400D9B-E9BF-4602-B9E5-E5A9AA6F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5DB93FE-F21B-49BE-866B-2E634930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118F-BA74-4ACC-AD1A-9BEB4C62B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76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86662-B6E7-417F-8388-A5FE51BE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4E3EE4A-1EBB-4BD4-81B2-7E9A7D7A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8672-66B4-4DEE-B922-5F160E036632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34573F-46DC-4117-B7E6-4FC3327AA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78E9D0-1F49-44F4-9362-041569C5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118F-BA74-4ACC-AD1A-9BEB4C62B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67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00CE5D-734D-4DD6-9F52-1CA8D8315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8672-66B4-4DEE-B922-5F160E036632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0C7F5BE-9E82-41CA-95AE-08057C7C3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292BE0-19C0-4CBE-9C2A-975D264A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118F-BA74-4ACC-AD1A-9BEB4C62B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78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8825D-6048-4E5E-81E9-307B063A2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D14C48-71BC-4297-897B-24B72F919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48C254-87A9-4EB8-8B3C-97ED51C2F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23D383-94A7-427A-A73B-18A9CF212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8672-66B4-4DEE-B922-5F160E036632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CF17CC-BB95-4528-AA56-982150860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FA0163-2B8B-4740-85CE-EBD8170C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118F-BA74-4ACC-AD1A-9BEB4C62B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28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C98533-C689-434B-8689-79AF11066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7D51689-C063-4681-8574-7454CE1FF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D37646-BE44-428D-A7E7-1F65038C3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943622-4DE4-4A3B-8CB3-4C99FE4B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8672-66B4-4DEE-B922-5F160E036632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5C382F-F893-47FE-B4EE-05BF33E25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483652-02CE-4118-B229-82030B53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118F-BA74-4ACC-AD1A-9BEB4C62B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82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CE9B54-65CF-40E1-AAAC-E68F77F7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C51F74-53A9-4CE0-925F-5B85A22A8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488194-3D71-42BC-8CDE-521F940C1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58672-66B4-4DEE-B922-5F160E036632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98E22F-49C2-4F91-88C8-861275CCF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37EEC8-6C62-4911-AB26-EAF3F5160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7118F-BA74-4ACC-AD1A-9BEB4C62B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86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4CBDBB-4FBD-4B9E-BD01-054A81D43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1A6F03-171F-40B2-8B2C-A061B8924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2C4834C-B602-4125-8264-BD0D55A58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172EE5-132F-4DD4-8855-4DBBD9C3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5844" y="1110000"/>
            <a:ext cx="10195740" cy="462923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5072FF-1C7D-467E-8F74-1EB8195E1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8875" y="1302871"/>
            <a:ext cx="8188026" cy="2044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Итоговый проект по курсу “Теория конечных графов и ее приложения”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8EA5A7-5FF4-423E-A48F-3D9A4CD2E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3641" y="3519236"/>
            <a:ext cx="8192843" cy="20570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 err="1"/>
              <a:t>Выполнили</a:t>
            </a:r>
            <a:r>
              <a:rPr lang="en-US" sz="1800" dirty="0"/>
              <a:t>:</a:t>
            </a:r>
          </a:p>
          <a:p>
            <a:r>
              <a:rPr lang="en-US" sz="1800" dirty="0"/>
              <a:t>Кильдякова Юлия </a:t>
            </a:r>
            <a:r>
              <a:rPr lang="en-US" sz="1800" dirty="0" err="1"/>
              <a:t>Александровна</a:t>
            </a:r>
            <a:r>
              <a:rPr lang="en-US" sz="1800" dirty="0"/>
              <a:t>, 333 </a:t>
            </a:r>
            <a:r>
              <a:rPr lang="en-US" sz="1800" dirty="0" err="1"/>
              <a:t>группа</a:t>
            </a:r>
            <a:br>
              <a:rPr lang="en-US" sz="1800" dirty="0"/>
            </a:br>
            <a:r>
              <a:rPr lang="en-US" sz="1800" dirty="0" err="1"/>
              <a:t>Жирнов</a:t>
            </a:r>
            <a:r>
              <a:rPr lang="en-US" sz="1800" dirty="0"/>
              <a:t> </a:t>
            </a:r>
            <a:r>
              <a:rPr lang="en-US" sz="1800" dirty="0" err="1"/>
              <a:t>Василий</a:t>
            </a:r>
            <a:r>
              <a:rPr lang="en-US" sz="1800" dirty="0"/>
              <a:t> </a:t>
            </a:r>
            <a:r>
              <a:rPr lang="en-US" sz="1800" dirty="0" err="1"/>
              <a:t>Владиславович</a:t>
            </a:r>
            <a:r>
              <a:rPr lang="en-US" sz="1800" dirty="0"/>
              <a:t>, 333 </a:t>
            </a:r>
            <a:r>
              <a:rPr lang="en-US" sz="1800" dirty="0" err="1"/>
              <a:t>группа</a:t>
            </a:r>
            <a:br>
              <a:rPr lang="en-US" sz="1800" dirty="0"/>
            </a:br>
            <a:r>
              <a:rPr lang="en-US" sz="1800" dirty="0" err="1"/>
              <a:t>Андрейченко</a:t>
            </a:r>
            <a:r>
              <a:rPr lang="en-US" sz="1800" dirty="0"/>
              <a:t> </a:t>
            </a:r>
            <a:r>
              <a:rPr lang="en-US" sz="1800" dirty="0" err="1"/>
              <a:t>Алена</a:t>
            </a:r>
            <a:r>
              <a:rPr lang="en-US" sz="1800" dirty="0"/>
              <a:t> </a:t>
            </a:r>
            <a:r>
              <a:rPr lang="en-US" sz="1800" dirty="0" err="1"/>
              <a:t>Григорьевна</a:t>
            </a:r>
            <a:r>
              <a:rPr lang="en-US" sz="1800" dirty="0"/>
              <a:t>, 333 </a:t>
            </a:r>
            <a:r>
              <a:rPr lang="en-US" sz="1800" dirty="0" err="1"/>
              <a:t>группа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00001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068B58-6F94-4AFF-A8A7-18573884D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5B028C-7535-45E5-9D2C-32C50D0E0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2E802-2481-436D-BBA3-29AA2AB59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0622"/>
            <a:ext cx="4997189" cy="18935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4800" dirty="0"/>
              <a:t>Анализ результатов</a:t>
            </a:r>
            <a:endParaRPr lang="en-US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ED368-E7CB-4E05-8441-C632190D2231}"/>
              </a:ext>
            </a:extLst>
          </p:cNvPr>
          <p:cNvSpPr txBox="1"/>
          <p:nvPr/>
        </p:nvSpPr>
        <p:spPr>
          <a:xfrm>
            <a:off x="1191966" y="2965593"/>
            <a:ext cx="4997189" cy="294154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Тестовый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“person5-gr.jpg”: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маркеров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1932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Мера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Жаккара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19.3%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Отношение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числа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корректно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определенных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пикселей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75.8%</a:t>
            </a:r>
            <a:br>
              <a:rPr lang="en-US" dirty="0"/>
            </a:br>
            <a:endParaRPr lang="en-US" dirty="0"/>
          </a:p>
        </p:txBody>
      </p:sp>
      <p:pic>
        <p:nvPicPr>
          <p:cNvPr id="9" name="Рисунок 8" descr="Изображение выглядит как силуэт&#10;&#10;Автоматически созданное описание">
            <a:extLst>
              <a:ext uri="{FF2B5EF4-FFF2-40B4-BE49-F238E27FC236}">
                <a16:creationId xmlns:a16="http://schemas.microsoft.com/office/drawing/2014/main" id="{263A77F8-214E-4303-8A15-49E3FCAE8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48" y="895610"/>
            <a:ext cx="1832362" cy="2443150"/>
          </a:xfrm>
          <a:prstGeom prst="rect">
            <a:avLst/>
          </a:prstGeom>
        </p:spPr>
      </p:pic>
      <p:pic>
        <p:nvPicPr>
          <p:cNvPr id="5" name="Объект 4" descr="Изображение выглядит как текст, внешний, силуэт&#10;&#10;Автоматически созданное описание">
            <a:extLst>
              <a:ext uri="{FF2B5EF4-FFF2-40B4-BE49-F238E27FC236}">
                <a16:creationId xmlns:a16="http://schemas.microsoft.com/office/drawing/2014/main" id="{9790DF5C-86B6-4495-9466-17FB72AAD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48" y="3504974"/>
            <a:ext cx="1832362" cy="24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98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068B58-6F94-4AFF-A8A7-18573884D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5B028C-7535-45E5-9D2C-32C50D0E0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AD8D8-0E4C-4521-81D8-5FB5A32B9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0622"/>
            <a:ext cx="4997189" cy="1893524"/>
          </a:xfrm>
        </p:spPr>
        <p:txBody>
          <a:bodyPr anchor="b">
            <a:normAutofit/>
          </a:bodyPr>
          <a:lstStyle/>
          <a:p>
            <a:r>
              <a:rPr lang="ru-RU" sz="4800" dirty="0"/>
              <a:t>Анализ результатов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C7FD305-E1AD-4A6D-958D-D530A524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66" y="2965593"/>
            <a:ext cx="4997189" cy="2941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Тестовый файл “sheep-gr.jpg”:</a:t>
            </a: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маркеров: 1145</a:t>
            </a: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Жаккара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19.7%</a:t>
            </a: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Отношение числа корректно определенных пикселей: 86.4%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Рисунок 6" descr="Изображение выглядит как природа, силуэт, пещера&#10;&#10;Автоматически созданное описание">
            <a:extLst>
              <a:ext uri="{FF2B5EF4-FFF2-40B4-BE49-F238E27FC236}">
                <a16:creationId xmlns:a16="http://schemas.microsoft.com/office/drawing/2014/main" id="{5B236A45-F9D4-442C-A199-3FCEF0C74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48" y="895610"/>
            <a:ext cx="1832362" cy="2443150"/>
          </a:xfrm>
          <a:prstGeom prst="rect">
            <a:avLst/>
          </a:prstGeom>
        </p:spPr>
      </p:pic>
      <p:pic>
        <p:nvPicPr>
          <p:cNvPr id="5" name="Объект 4" descr="Изображение выглядит как наружный объект&#10;&#10;Автоматически созданное описание">
            <a:extLst>
              <a:ext uri="{FF2B5EF4-FFF2-40B4-BE49-F238E27FC236}">
                <a16:creationId xmlns:a16="http://schemas.microsoft.com/office/drawing/2014/main" id="{71F89468-2D29-4A9E-8833-CF7B326E93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48" y="3504974"/>
            <a:ext cx="1832362" cy="24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01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015D7F-63A8-4ABB-8A20-7806C770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1A8D27-202B-4B8A-9DC2-137903454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332A719-8055-492B-9B72-3D654C09F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F81162-7738-4BC8-BA5D-ADEFD7F2D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3042" y="-1044"/>
            <a:ext cx="6175647" cy="6859043"/>
          </a:xfrm>
          <a:prstGeom prst="rect">
            <a:avLst/>
          </a:prstGeom>
          <a:solidFill>
            <a:schemeClr val="bg1"/>
          </a:solidFill>
          <a:ln w="1206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337479-008B-409B-A814-9D7607FF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848" y="557196"/>
            <a:ext cx="5465463" cy="2226440"/>
          </a:xfrm>
        </p:spPr>
        <p:txBody>
          <a:bodyPr anchor="b">
            <a:normAutofit/>
          </a:bodyPr>
          <a:lstStyle/>
          <a:p>
            <a:pPr algn="ctr"/>
            <a:r>
              <a:rPr lang="ru-RU" sz="4800" dirty="0"/>
              <a:t>Анализ влияния параметров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5C3EAD-C923-4473-A95C-073C7146D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848" y="2959729"/>
            <a:ext cx="5465463" cy="334107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проводился при фиксированном выборе пикселей объекта и фона, а так же при фиксированных значениях других параметров.</a:t>
            </a: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изменяющемся значении 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1.</a:t>
            </a: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изменяющемся значении 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60.</a:t>
            </a: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41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8292F7E-869E-47EE-864B-31158A809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55717D4-33C9-419C-8D9C-17C707967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E152F22-1707-453C-8C48-6B5CDD242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F3EC41-E060-4D79-8F5B-1DD6A3A9D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678" y="0"/>
            <a:ext cx="11145980" cy="6870723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75313C-D294-48F0-8ACA-87915E128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5" y="171467"/>
            <a:ext cx="9801854" cy="1114627"/>
          </a:xfrm>
        </p:spPr>
        <p:txBody>
          <a:bodyPr anchor="b">
            <a:normAutofit/>
          </a:bodyPr>
          <a:lstStyle/>
          <a:p>
            <a:pPr algn="ctr"/>
            <a:r>
              <a:rPr lang="ru-RU" sz="4800" dirty="0"/>
              <a:t>Анализ влияния параметра </a:t>
            </a:r>
            <a:r>
              <a:rPr lang="el-GR" sz="4800" dirty="0"/>
              <a:t>λ</a:t>
            </a:r>
            <a:endParaRPr lang="ru-RU" sz="4800" dirty="0"/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F06940BD-CBF3-4416-AC36-DE621301B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823404"/>
              </p:ext>
            </p:extLst>
          </p:nvPr>
        </p:nvGraphicFramePr>
        <p:xfrm>
          <a:off x="979872" y="1718981"/>
          <a:ext cx="1022604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340">
                  <a:extLst>
                    <a:ext uri="{9D8B030D-6E8A-4147-A177-3AD203B41FA5}">
                      <a16:colId xmlns:a16="http://schemas.microsoft.com/office/drawing/2014/main" val="3442595726"/>
                    </a:ext>
                  </a:extLst>
                </a:gridCol>
                <a:gridCol w="1704340">
                  <a:extLst>
                    <a:ext uri="{9D8B030D-6E8A-4147-A177-3AD203B41FA5}">
                      <a16:colId xmlns:a16="http://schemas.microsoft.com/office/drawing/2014/main" val="1306674335"/>
                    </a:ext>
                  </a:extLst>
                </a:gridCol>
                <a:gridCol w="1704340">
                  <a:extLst>
                    <a:ext uri="{9D8B030D-6E8A-4147-A177-3AD203B41FA5}">
                      <a16:colId xmlns:a16="http://schemas.microsoft.com/office/drawing/2014/main" val="2497671862"/>
                    </a:ext>
                  </a:extLst>
                </a:gridCol>
                <a:gridCol w="1704340">
                  <a:extLst>
                    <a:ext uri="{9D8B030D-6E8A-4147-A177-3AD203B41FA5}">
                      <a16:colId xmlns:a16="http://schemas.microsoft.com/office/drawing/2014/main" val="1906789074"/>
                    </a:ext>
                  </a:extLst>
                </a:gridCol>
                <a:gridCol w="1704340">
                  <a:extLst>
                    <a:ext uri="{9D8B030D-6E8A-4147-A177-3AD203B41FA5}">
                      <a16:colId xmlns:a16="http://schemas.microsoft.com/office/drawing/2014/main" val="2686415163"/>
                    </a:ext>
                  </a:extLst>
                </a:gridCol>
                <a:gridCol w="1704340">
                  <a:extLst>
                    <a:ext uri="{9D8B030D-6E8A-4147-A177-3AD203B41FA5}">
                      <a16:colId xmlns:a16="http://schemas.microsoft.com/office/drawing/2014/main" val="3600760134"/>
                    </a:ext>
                  </a:extLst>
                </a:gridCol>
              </a:tblGrid>
              <a:tr h="2054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λ = 30</a:t>
                      </a:r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λ = </a:t>
                      </a:r>
                      <a:r>
                        <a:rPr lang="ru-RU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6</a:t>
                      </a:r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λ = 120</a:t>
                      </a:r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λ = 1</a:t>
                      </a:r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λ = 2</a:t>
                      </a:r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313897"/>
                  </a:ext>
                </a:extLst>
              </a:tr>
              <a:tr h="296137">
                <a:tc>
                  <a:txBody>
                    <a:bodyPr/>
                    <a:lstStyle/>
                    <a:p>
                      <a:r>
                        <a:rPr lang="ru-RU" dirty="0"/>
                        <a:t>Мера </a:t>
                      </a:r>
                      <a:r>
                        <a:rPr lang="ru-RU" dirty="0" err="1"/>
                        <a:t>Жаккара</a:t>
                      </a:r>
                      <a:r>
                        <a:rPr lang="ru-RU" dirty="0"/>
                        <a:t>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23</a:t>
                      </a:r>
                      <a:r>
                        <a:rPr lang="en-US" dirty="0"/>
                        <a:t>.</a:t>
                      </a:r>
                      <a:r>
                        <a:rPr lang="ru-RU" dirty="0"/>
                        <a:t>891</a:t>
                      </a:r>
                      <a:r>
                        <a:rPr lang="en-US" dirty="0"/>
                        <a:t>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23</a:t>
                      </a:r>
                      <a:r>
                        <a:rPr lang="en-US" dirty="0"/>
                        <a:t>.</a:t>
                      </a:r>
                      <a:r>
                        <a:rPr lang="ru-RU" dirty="0"/>
                        <a:t>8896</a:t>
                      </a:r>
                      <a:r>
                        <a:rPr lang="en-US" dirty="0"/>
                        <a:t>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23</a:t>
                      </a:r>
                      <a:r>
                        <a:rPr lang="en-US" dirty="0"/>
                        <a:t>.</a:t>
                      </a:r>
                      <a:r>
                        <a:rPr lang="ru-RU" dirty="0"/>
                        <a:t>8903</a:t>
                      </a:r>
                      <a:r>
                        <a:rPr lang="en-US" dirty="0"/>
                        <a:t>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23.8863%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23.8863%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611313"/>
                  </a:ext>
                </a:extLst>
              </a:tr>
              <a:tr h="309004">
                <a:tc>
                  <a:txBody>
                    <a:bodyPr/>
                    <a:lstStyle/>
                    <a:p>
                      <a:r>
                        <a:rPr lang="ru-RU" dirty="0"/>
                        <a:t>Отношение,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73</a:t>
                      </a:r>
                      <a:r>
                        <a:rPr lang="en-US" dirty="0"/>
                        <a:t>.</a:t>
                      </a:r>
                      <a:r>
                        <a:rPr lang="ru-RU" dirty="0"/>
                        <a:t>3271</a:t>
                      </a:r>
                      <a:r>
                        <a:rPr lang="en-US" dirty="0"/>
                        <a:t>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73</a:t>
                      </a:r>
                      <a:r>
                        <a:rPr lang="en-US" dirty="0"/>
                        <a:t>.</a:t>
                      </a:r>
                      <a:r>
                        <a:rPr lang="ru-RU" dirty="0"/>
                        <a:t>3252%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r>
                        <a:rPr lang="ru-RU" dirty="0"/>
                        <a:t>3</a:t>
                      </a:r>
                      <a:r>
                        <a:rPr lang="en-US" dirty="0"/>
                        <a:t>.3</a:t>
                      </a:r>
                      <a:r>
                        <a:rPr lang="ru-RU" dirty="0"/>
                        <a:t>262</a:t>
                      </a:r>
                      <a:r>
                        <a:rPr lang="en-US" dirty="0"/>
                        <a:t>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73.3203%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73.3203%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72291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8C0F3CB-560B-49A6-9111-DFBEA411940F}"/>
              </a:ext>
            </a:extLst>
          </p:cNvPr>
          <p:cNvSpPr txBox="1"/>
          <p:nvPr/>
        </p:nvSpPr>
        <p:spPr>
          <a:xfrm>
            <a:off x="979871" y="1272895"/>
            <a:ext cx="6865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маркеров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851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Тестовый файл –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“banana1-gr.jpg”.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7FD9DB-2059-47B0-A85D-8C986F27984E}"/>
              </a:ext>
            </a:extLst>
          </p:cNvPr>
          <p:cNvSpPr txBox="1"/>
          <p:nvPr/>
        </p:nvSpPr>
        <p:spPr>
          <a:xfrm>
            <a:off x="979872" y="3715975"/>
            <a:ext cx="571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имеет значительного влияния.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2024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292F7E-869E-47EE-864B-31158A809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55717D4-33C9-419C-8D9C-17C707967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152F22-1707-453C-8C48-6B5CDD242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F3EC41-E060-4D79-8F5B-1DD6A3A9D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678" y="0"/>
            <a:ext cx="11145980" cy="6870723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69C26A-AEAF-4F45-A0D3-AB8F391D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5" y="171467"/>
            <a:ext cx="9801854" cy="1114627"/>
          </a:xfrm>
        </p:spPr>
        <p:txBody>
          <a:bodyPr anchor="b">
            <a:normAutofit/>
          </a:bodyPr>
          <a:lstStyle/>
          <a:p>
            <a:pPr algn="ctr"/>
            <a:r>
              <a:rPr lang="ru-RU" sz="4800" dirty="0"/>
              <a:t>Анализ влияния параметра </a:t>
            </a:r>
            <a:r>
              <a:rPr lang="el-GR" sz="4800" dirty="0"/>
              <a:t>σ</a:t>
            </a:r>
            <a:endParaRPr lang="ru-RU" sz="4800" dirty="0"/>
          </a:p>
        </p:txBody>
      </p:sp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86E289C6-66FD-4E72-9319-640E6A8C1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989004"/>
              </p:ext>
            </p:extLst>
          </p:nvPr>
        </p:nvGraphicFramePr>
        <p:xfrm>
          <a:off x="979872" y="1718981"/>
          <a:ext cx="1022604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208">
                  <a:extLst>
                    <a:ext uri="{9D8B030D-6E8A-4147-A177-3AD203B41FA5}">
                      <a16:colId xmlns:a16="http://schemas.microsoft.com/office/drawing/2014/main" val="3442595726"/>
                    </a:ext>
                  </a:extLst>
                </a:gridCol>
                <a:gridCol w="2045208">
                  <a:extLst>
                    <a:ext uri="{9D8B030D-6E8A-4147-A177-3AD203B41FA5}">
                      <a16:colId xmlns:a16="http://schemas.microsoft.com/office/drawing/2014/main" val="1306674335"/>
                    </a:ext>
                  </a:extLst>
                </a:gridCol>
                <a:gridCol w="2045208">
                  <a:extLst>
                    <a:ext uri="{9D8B030D-6E8A-4147-A177-3AD203B41FA5}">
                      <a16:colId xmlns:a16="http://schemas.microsoft.com/office/drawing/2014/main" val="2497671862"/>
                    </a:ext>
                  </a:extLst>
                </a:gridCol>
                <a:gridCol w="2045208">
                  <a:extLst>
                    <a:ext uri="{9D8B030D-6E8A-4147-A177-3AD203B41FA5}">
                      <a16:colId xmlns:a16="http://schemas.microsoft.com/office/drawing/2014/main" val="1906789074"/>
                    </a:ext>
                  </a:extLst>
                </a:gridCol>
                <a:gridCol w="2045208">
                  <a:extLst>
                    <a:ext uri="{9D8B030D-6E8A-4147-A177-3AD203B41FA5}">
                      <a16:colId xmlns:a16="http://schemas.microsoft.com/office/drawing/2014/main" val="1659445131"/>
                    </a:ext>
                  </a:extLst>
                </a:gridCol>
              </a:tblGrid>
              <a:tr h="2054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σ</a:t>
                      </a:r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= 0.1</a:t>
                      </a:r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σ</a:t>
                      </a:r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= 0.4</a:t>
                      </a:r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σ</a:t>
                      </a:r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= 0.7</a:t>
                      </a:r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σ</a:t>
                      </a:r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= </a:t>
                      </a:r>
                      <a:r>
                        <a:rPr lang="ru-RU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313897"/>
                  </a:ext>
                </a:extLst>
              </a:tr>
              <a:tr h="296137">
                <a:tc>
                  <a:txBody>
                    <a:bodyPr/>
                    <a:lstStyle/>
                    <a:p>
                      <a:r>
                        <a:rPr lang="ru-RU" dirty="0"/>
                        <a:t>Мера </a:t>
                      </a:r>
                      <a:r>
                        <a:rPr lang="ru-RU" dirty="0" err="1"/>
                        <a:t>Жаккара</a:t>
                      </a:r>
                      <a:r>
                        <a:rPr lang="ru-RU" dirty="0"/>
                        <a:t>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15.5%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23.4%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41.7%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37.5</a:t>
                      </a:r>
                      <a:r>
                        <a:rPr lang="en-US" dirty="0"/>
                        <a:t>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611313"/>
                  </a:ext>
                </a:extLst>
              </a:tr>
              <a:tr h="309004">
                <a:tc>
                  <a:txBody>
                    <a:bodyPr/>
                    <a:lstStyle/>
                    <a:p>
                      <a:r>
                        <a:rPr lang="ru-RU" dirty="0"/>
                        <a:t>Отношение,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76.7%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70.5</a:t>
                      </a:r>
                      <a:r>
                        <a:rPr lang="ru-RU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80.4%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  <a:r>
                        <a:rPr lang="en-US" dirty="0"/>
                        <a:t>5.0%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72291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76237C2-8D3A-4677-A22C-D9207F51317C}"/>
              </a:ext>
            </a:extLst>
          </p:cNvPr>
          <p:cNvSpPr txBox="1"/>
          <p:nvPr/>
        </p:nvSpPr>
        <p:spPr>
          <a:xfrm>
            <a:off x="979872" y="12728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маркеров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9A9FDC-4CED-417E-9946-12BEC9463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99" y="3701806"/>
            <a:ext cx="2591518" cy="194363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84C4CF-65FC-4433-A01B-5A504467F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4377" y="3701807"/>
            <a:ext cx="2591517" cy="194363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5D2FBD0-8C4C-42EB-B54D-F402F04EA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7011" y="3701806"/>
            <a:ext cx="2591518" cy="1943638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9533E8F-15BB-4A73-86A1-8D0A0D9AC6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7688" y="3701806"/>
            <a:ext cx="2591517" cy="194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38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292F7E-869E-47EE-864B-31158A809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55717D4-33C9-419C-8D9C-17C707967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152F22-1707-453C-8C48-6B5CDD242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F3EC41-E060-4D79-8F5B-1DD6A3A9D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678" y="0"/>
            <a:ext cx="11145980" cy="6870723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69C26A-AEAF-4F45-A0D3-AB8F391D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5" y="171467"/>
            <a:ext cx="9801854" cy="1114627"/>
          </a:xfrm>
        </p:spPr>
        <p:txBody>
          <a:bodyPr anchor="b">
            <a:normAutofit/>
          </a:bodyPr>
          <a:lstStyle/>
          <a:p>
            <a:pPr algn="ctr"/>
            <a:r>
              <a:rPr lang="ru-RU" sz="4800" dirty="0"/>
              <a:t>Анализ влияния параметра </a:t>
            </a:r>
            <a:r>
              <a:rPr lang="el-GR" sz="4800" dirty="0"/>
              <a:t>σ</a:t>
            </a:r>
            <a:endParaRPr lang="ru-RU" sz="4800" dirty="0"/>
          </a:p>
        </p:txBody>
      </p:sp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86E289C6-66FD-4E72-9319-640E6A8C1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47933"/>
              </p:ext>
            </p:extLst>
          </p:nvPr>
        </p:nvGraphicFramePr>
        <p:xfrm>
          <a:off x="979872" y="1718981"/>
          <a:ext cx="1022604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208">
                  <a:extLst>
                    <a:ext uri="{9D8B030D-6E8A-4147-A177-3AD203B41FA5}">
                      <a16:colId xmlns:a16="http://schemas.microsoft.com/office/drawing/2014/main" val="3442595726"/>
                    </a:ext>
                  </a:extLst>
                </a:gridCol>
                <a:gridCol w="2045208">
                  <a:extLst>
                    <a:ext uri="{9D8B030D-6E8A-4147-A177-3AD203B41FA5}">
                      <a16:colId xmlns:a16="http://schemas.microsoft.com/office/drawing/2014/main" val="1306674335"/>
                    </a:ext>
                  </a:extLst>
                </a:gridCol>
                <a:gridCol w="2045208">
                  <a:extLst>
                    <a:ext uri="{9D8B030D-6E8A-4147-A177-3AD203B41FA5}">
                      <a16:colId xmlns:a16="http://schemas.microsoft.com/office/drawing/2014/main" val="2497671862"/>
                    </a:ext>
                  </a:extLst>
                </a:gridCol>
                <a:gridCol w="2045208">
                  <a:extLst>
                    <a:ext uri="{9D8B030D-6E8A-4147-A177-3AD203B41FA5}">
                      <a16:colId xmlns:a16="http://schemas.microsoft.com/office/drawing/2014/main" val="1906789074"/>
                    </a:ext>
                  </a:extLst>
                </a:gridCol>
                <a:gridCol w="2045208">
                  <a:extLst>
                    <a:ext uri="{9D8B030D-6E8A-4147-A177-3AD203B41FA5}">
                      <a16:colId xmlns:a16="http://schemas.microsoft.com/office/drawing/2014/main" val="1659445131"/>
                    </a:ext>
                  </a:extLst>
                </a:gridCol>
              </a:tblGrid>
              <a:tr h="18317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σ</a:t>
                      </a:r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= 0.1</a:t>
                      </a:r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σ</a:t>
                      </a:r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= 0.4</a:t>
                      </a:r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σ</a:t>
                      </a:r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= 0.7</a:t>
                      </a:r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σ</a:t>
                      </a:r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= </a:t>
                      </a:r>
                      <a:r>
                        <a:rPr lang="ru-RU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313897"/>
                  </a:ext>
                </a:extLst>
              </a:tr>
              <a:tr h="296137">
                <a:tc>
                  <a:txBody>
                    <a:bodyPr/>
                    <a:lstStyle/>
                    <a:p>
                      <a:r>
                        <a:rPr lang="ru-RU" dirty="0"/>
                        <a:t>Мера </a:t>
                      </a:r>
                      <a:r>
                        <a:rPr lang="ru-RU" dirty="0" err="1"/>
                        <a:t>Жаккара</a:t>
                      </a:r>
                      <a:r>
                        <a:rPr lang="ru-RU" dirty="0"/>
                        <a:t>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7.1%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57.2%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68.</a:t>
                      </a:r>
                      <a:r>
                        <a:rPr lang="en-US" dirty="0"/>
                        <a:t>9%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611313"/>
                  </a:ext>
                </a:extLst>
              </a:tr>
              <a:tr h="309004">
                <a:tc>
                  <a:txBody>
                    <a:bodyPr/>
                    <a:lstStyle/>
                    <a:p>
                      <a:r>
                        <a:rPr lang="ru-RU" dirty="0"/>
                        <a:t>Отношение,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70.4%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69.3</a:t>
                      </a:r>
                      <a:r>
                        <a:rPr lang="ru-RU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86.2%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88.7</a:t>
                      </a:r>
                      <a:r>
                        <a:rPr lang="en-US" dirty="0"/>
                        <a:t>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72291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76237C2-8D3A-4677-A22C-D9207F51317C}"/>
              </a:ext>
            </a:extLst>
          </p:cNvPr>
          <p:cNvSpPr txBox="1"/>
          <p:nvPr/>
        </p:nvSpPr>
        <p:spPr>
          <a:xfrm>
            <a:off x="979872" y="12728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маркеров –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1046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483DDA-E12C-4ECC-B4D5-0A1E112B9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44" y="3523468"/>
            <a:ext cx="2587519" cy="19406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4B46A6-1EB3-4B94-8567-D70F6D353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729" y="3521807"/>
            <a:ext cx="2587518" cy="194063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6061E96-A25F-4BCE-9221-B12E785CF9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4513" y="3515125"/>
            <a:ext cx="2585303" cy="193897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361894A-43AF-4476-8DFB-0422375832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4082" y="3515125"/>
            <a:ext cx="2585303" cy="19389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B125D01-D6C1-41CE-AA83-A20B00E1DCC7}"/>
              </a:ext>
            </a:extLst>
          </p:cNvPr>
          <p:cNvSpPr txBox="1"/>
          <p:nvPr/>
        </p:nvSpPr>
        <p:spPr>
          <a:xfrm>
            <a:off x="979872" y="5701219"/>
            <a:ext cx="9673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сделать вывод, что параметр 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индивидуален для каждой конкретной картинки и подбирается в зависимости от ее свойств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контрастности объекта относительно фона, зернистости картинки).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101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292F7E-869E-47EE-864B-31158A809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55717D4-33C9-419C-8D9C-17C707967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152F22-1707-453C-8C48-6B5CDD242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F3EC41-E060-4D79-8F5B-1DD6A3A9D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678" y="0"/>
            <a:ext cx="11145980" cy="6870723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55276B-EAE6-4F32-90C7-181B2FF62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549" y="120912"/>
            <a:ext cx="9801854" cy="1114627"/>
          </a:xfrm>
        </p:spPr>
        <p:txBody>
          <a:bodyPr anchor="b">
            <a:normAutofit/>
          </a:bodyPr>
          <a:lstStyle/>
          <a:p>
            <a:pPr algn="ctr"/>
            <a:r>
              <a:rPr lang="ru-RU" sz="4800" dirty="0"/>
              <a:t>Улучшение сегментации</a:t>
            </a:r>
          </a:p>
        </p:txBody>
      </p:sp>
      <p:pic>
        <p:nvPicPr>
          <p:cNvPr id="5" name="Объект 4" descr="Изображение выглядит как дерево, внешний, силуэт&#10;&#10;Автоматически созданное описание">
            <a:extLst>
              <a:ext uri="{FF2B5EF4-FFF2-40B4-BE49-F238E27FC236}">
                <a16:creationId xmlns:a16="http://schemas.microsoft.com/office/drawing/2014/main" id="{3D55C9B5-DF3E-457F-BD14-4B857EFF1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97" y="2957664"/>
            <a:ext cx="4965372" cy="3724029"/>
          </a:xfrm>
          <a:prstGeom prst="rect">
            <a:avLst/>
          </a:prstGeom>
        </p:spPr>
      </p:pic>
      <p:pic>
        <p:nvPicPr>
          <p:cNvPr id="7" name="Рисунок 6" descr="Изображение выглядит как силуэт&#10;&#10;Автоматически созданное описание">
            <a:extLst>
              <a:ext uri="{FF2B5EF4-FFF2-40B4-BE49-F238E27FC236}">
                <a16:creationId xmlns:a16="http://schemas.microsoft.com/office/drawing/2014/main" id="{C1D3A7D8-2752-48EE-A4FF-EE7B751FA7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155" y="2957664"/>
            <a:ext cx="4965372" cy="3724029"/>
          </a:xfrm>
          <a:prstGeom prst="rect">
            <a:avLst/>
          </a:prstGeom>
        </p:spPr>
      </p:pic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8324CEE2-FEF0-4BBD-B7F2-7FF4F4AE9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011010"/>
              </p:ext>
            </p:extLst>
          </p:nvPr>
        </p:nvGraphicFramePr>
        <p:xfrm>
          <a:off x="2259711" y="1356451"/>
          <a:ext cx="766953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6510">
                  <a:extLst>
                    <a:ext uri="{9D8B030D-6E8A-4147-A177-3AD203B41FA5}">
                      <a16:colId xmlns:a16="http://schemas.microsoft.com/office/drawing/2014/main" val="3442595726"/>
                    </a:ext>
                  </a:extLst>
                </a:gridCol>
                <a:gridCol w="2556510">
                  <a:extLst>
                    <a:ext uri="{9D8B030D-6E8A-4147-A177-3AD203B41FA5}">
                      <a16:colId xmlns:a16="http://schemas.microsoft.com/office/drawing/2014/main" val="1306674335"/>
                    </a:ext>
                  </a:extLst>
                </a:gridCol>
                <a:gridCol w="2556510">
                  <a:extLst>
                    <a:ext uri="{9D8B030D-6E8A-4147-A177-3AD203B41FA5}">
                      <a16:colId xmlns:a16="http://schemas.microsoft.com/office/drawing/2014/main" val="24976718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до</a:t>
                      </a:r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после</a:t>
                      </a:r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313897"/>
                  </a:ext>
                </a:extLst>
              </a:tr>
              <a:tr h="296137">
                <a:tc>
                  <a:txBody>
                    <a:bodyPr/>
                    <a:lstStyle/>
                    <a:p>
                      <a:r>
                        <a:rPr lang="ru-RU" dirty="0"/>
                        <a:t>Мера </a:t>
                      </a:r>
                      <a:r>
                        <a:rPr lang="ru-RU" dirty="0" err="1"/>
                        <a:t>Жаккара</a:t>
                      </a:r>
                      <a:r>
                        <a:rPr lang="ru-RU" dirty="0"/>
                        <a:t>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56.8%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83.1%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611313"/>
                  </a:ext>
                </a:extLst>
              </a:tr>
              <a:tr h="309004">
                <a:tc>
                  <a:txBody>
                    <a:bodyPr/>
                    <a:lstStyle/>
                    <a:p>
                      <a:r>
                        <a:rPr lang="ru-RU" dirty="0"/>
                        <a:t>Отношение,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86.8%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96.5</a:t>
                      </a:r>
                      <a:r>
                        <a:rPr lang="ru-RU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722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791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292F7E-869E-47EE-864B-31158A809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55717D4-33C9-419C-8D9C-17C707967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152F22-1707-453C-8C48-6B5CDD242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F3EC41-E060-4D79-8F5B-1DD6A3A9D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678" y="0"/>
            <a:ext cx="11145980" cy="6870723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22BC1-023A-4584-81F0-A2B428E5F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741" y="96526"/>
            <a:ext cx="9801854" cy="1114627"/>
          </a:xfrm>
        </p:spPr>
        <p:txBody>
          <a:bodyPr anchor="b">
            <a:normAutofit/>
          </a:bodyPr>
          <a:lstStyle/>
          <a:p>
            <a:pPr algn="ctr"/>
            <a:r>
              <a:rPr lang="ru-RU" sz="4800" dirty="0"/>
              <a:t>Улучшение сегментации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9B92EF2-E8AC-4B6F-B4E0-36D3948F5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97" y="2957664"/>
            <a:ext cx="4965372" cy="372402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71D820-78BF-4B68-8B51-97F970702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155" y="2957664"/>
            <a:ext cx="4965372" cy="3724029"/>
          </a:xfrm>
          <a:prstGeom prst="rect">
            <a:avLst/>
          </a:prstGeom>
        </p:spPr>
      </p:pic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FAF92A45-3AAD-4DA5-BE7D-6D7CF2190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489051"/>
              </p:ext>
            </p:extLst>
          </p:nvPr>
        </p:nvGraphicFramePr>
        <p:xfrm>
          <a:off x="2274903" y="1307679"/>
          <a:ext cx="766953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6510">
                  <a:extLst>
                    <a:ext uri="{9D8B030D-6E8A-4147-A177-3AD203B41FA5}">
                      <a16:colId xmlns:a16="http://schemas.microsoft.com/office/drawing/2014/main" val="3442595726"/>
                    </a:ext>
                  </a:extLst>
                </a:gridCol>
                <a:gridCol w="2556510">
                  <a:extLst>
                    <a:ext uri="{9D8B030D-6E8A-4147-A177-3AD203B41FA5}">
                      <a16:colId xmlns:a16="http://schemas.microsoft.com/office/drawing/2014/main" val="1306674335"/>
                    </a:ext>
                  </a:extLst>
                </a:gridCol>
                <a:gridCol w="2556510">
                  <a:extLst>
                    <a:ext uri="{9D8B030D-6E8A-4147-A177-3AD203B41FA5}">
                      <a16:colId xmlns:a16="http://schemas.microsoft.com/office/drawing/2014/main" val="24976718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до</a:t>
                      </a:r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после</a:t>
                      </a:r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313897"/>
                  </a:ext>
                </a:extLst>
              </a:tr>
              <a:tr h="296137">
                <a:tc>
                  <a:txBody>
                    <a:bodyPr/>
                    <a:lstStyle/>
                    <a:p>
                      <a:r>
                        <a:rPr lang="ru-RU" dirty="0"/>
                        <a:t>Мера </a:t>
                      </a:r>
                      <a:r>
                        <a:rPr lang="ru-RU" dirty="0" err="1"/>
                        <a:t>Жаккара</a:t>
                      </a:r>
                      <a:r>
                        <a:rPr lang="ru-RU" dirty="0"/>
                        <a:t>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32.7%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71.7%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611313"/>
                  </a:ext>
                </a:extLst>
              </a:tr>
              <a:tr h="309004">
                <a:tc>
                  <a:txBody>
                    <a:bodyPr/>
                    <a:lstStyle/>
                    <a:p>
                      <a:r>
                        <a:rPr lang="ru-RU" dirty="0"/>
                        <a:t>Отношение,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82.1%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96.7</a:t>
                      </a:r>
                      <a:r>
                        <a:rPr lang="ru-RU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722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122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292F7E-869E-47EE-864B-31158A809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55717D4-33C9-419C-8D9C-17C707967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E152F22-1707-453C-8C48-6B5CDD242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F3EC41-E060-4D79-8F5B-1DD6A3A9D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678" y="0"/>
            <a:ext cx="11145980" cy="6870723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92337-15F8-4295-800B-A9032CE31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741" y="147566"/>
            <a:ext cx="9801854" cy="1114627"/>
          </a:xfrm>
        </p:spPr>
        <p:txBody>
          <a:bodyPr anchor="b">
            <a:normAutofit/>
          </a:bodyPr>
          <a:lstStyle/>
          <a:p>
            <a:pPr algn="ctr"/>
            <a:r>
              <a:rPr lang="ru-RU" sz="4800" dirty="0"/>
              <a:t>Улучшение сегментации</a:t>
            </a:r>
          </a:p>
        </p:txBody>
      </p:sp>
      <p:pic>
        <p:nvPicPr>
          <p:cNvPr id="11" name="Объект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7484BAE-3493-410A-808D-EF5526D7B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97" y="2957664"/>
            <a:ext cx="4965372" cy="3724029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537CF65-32A8-49DD-A22B-E4B314F6C2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155" y="2957664"/>
            <a:ext cx="4965372" cy="3724029"/>
          </a:xfrm>
          <a:prstGeom prst="rect">
            <a:avLst/>
          </a:prstGeom>
        </p:spPr>
      </p:pic>
      <p:graphicFrame>
        <p:nvGraphicFramePr>
          <p:cNvPr id="21" name="Таблица 20">
            <a:extLst>
              <a:ext uri="{FF2B5EF4-FFF2-40B4-BE49-F238E27FC236}">
                <a16:creationId xmlns:a16="http://schemas.microsoft.com/office/drawing/2014/main" id="{65457575-F1EC-4604-A9C8-83F1C4815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469632"/>
              </p:ext>
            </p:extLst>
          </p:nvPr>
        </p:nvGraphicFramePr>
        <p:xfrm>
          <a:off x="2259711" y="1424128"/>
          <a:ext cx="766953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6510">
                  <a:extLst>
                    <a:ext uri="{9D8B030D-6E8A-4147-A177-3AD203B41FA5}">
                      <a16:colId xmlns:a16="http://schemas.microsoft.com/office/drawing/2014/main" val="3442595726"/>
                    </a:ext>
                  </a:extLst>
                </a:gridCol>
                <a:gridCol w="2556510">
                  <a:extLst>
                    <a:ext uri="{9D8B030D-6E8A-4147-A177-3AD203B41FA5}">
                      <a16:colId xmlns:a16="http://schemas.microsoft.com/office/drawing/2014/main" val="1306674335"/>
                    </a:ext>
                  </a:extLst>
                </a:gridCol>
                <a:gridCol w="2556510">
                  <a:extLst>
                    <a:ext uri="{9D8B030D-6E8A-4147-A177-3AD203B41FA5}">
                      <a16:colId xmlns:a16="http://schemas.microsoft.com/office/drawing/2014/main" val="24976718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до</a:t>
                      </a:r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после</a:t>
                      </a:r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313897"/>
                  </a:ext>
                </a:extLst>
              </a:tr>
              <a:tr h="296137">
                <a:tc>
                  <a:txBody>
                    <a:bodyPr/>
                    <a:lstStyle/>
                    <a:p>
                      <a:r>
                        <a:rPr lang="ru-RU" dirty="0"/>
                        <a:t>Мера </a:t>
                      </a:r>
                      <a:r>
                        <a:rPr lang="ru-RU" dirty="0" err="1"/>
                        <a:t>Жаккара</a:t>
                      </a:r>
                      <a:r>
                        <a:rPr lang="ru-RU" dirty="0"/>
                        <a:t>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62.8%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67.3%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611313"/>
                  </a:ext>
                </a:extLst>
              </a:tr>
              <a:tr h="309004">
                <a:tc>
                  <a:txBody>
                    <a:bodyPr/>
                    <a:lstStyle/>
                    <a:p>
                      <a:r>
                        <a:rPr lang="ru-RU" dirty="0"/>
                        <a:t>Отношение,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84.9%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88.0</a:t>
                      </a:r>
                      <a:r>
                        <a:rPr lang="ru-RU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722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778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292F7E-869E-47EE-864B-31158A809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55717D4-33C9-419C-8D9C-17C707967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E152F22-1707-453C-8C48-6B5CDD242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F3EC41-E060-4D79-8F5B-1DD6A3A9D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678" y="0"/>
            <a:ext cx="11145980" cy="6870723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9D47F-FA6C-4C21-B99A-104DE0E7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741" y="88154"/>
            <a:ext cx="9801854" cy="1114627"/>
          </a:xfrm>
        </p:spPr>
        <p:txBody>
          <a:bodyPr anchor="b">
            <a:normAutofit/>
          </a:bodyPr>
          <a:lstStyle/>
          <a:p>
            <a:pPr algn="ctr"/>
            <a:r>
              <a:rPr lang="ru-RU" sz="4800" dirty="0"/>
              <a:t>Улучшение сегментации</a:t>
            </a:r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21ED20C-8B44-408B-9B60-8BA1F50CA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97" y="2957664"/>
            <a:ext cx="4965372" cy="3724029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3492CE7-180A-4858-887E-C9AE3A0C1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155" y="2957664"/>
            <a:ext cx="4965372" cy="3724029"/>
          </a:xfrm>
          <a:prstGeom prst="rect">
            <a:avLst/>
          </a:prstGeom>
        </p:spPr>
      </p:pic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F71F0541-D2F6-42E5-BB64-0A96005C3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453717"/>
              </p:ext>
            </p:extLst>
          </p:nvPr>
        </p:nvGraphicFramePr>
        <p:xfrm>
          <a:off x="2259711" y="1409758"/>
          <a:ext cx="766953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6510">
                  <a:extLst>
                    <a:ext uri="{9D8B030D-6E8A-4147-A177-3AD203B41FA5}">
                      <a16:colId xmlns:a16="http://schemas.microsoft.com/office/drawing/2014/main" val="3442595726"/>
                    </a:ext>
                  </a:extLst>
                </a:gridCol>
                <a:gridCol w="2556510">
                  <a:extLst>
                    <a:ext uri="{9D8B030D-6E8A-4147-A177-3AD203B41FA5}">
                      <a16:colId xmlns:a16="http://schemas.microsoft.com/office/drawing/2014/main" val="1306674335"/>
                    </a:ext>
                  </a:extLst>
                </a:gridCol>
                <a:gridCol w="2556510">
                  <a:extLst>
                    <a:ext uri="{9D8B030D-6E8A-4147-A177-3AD203B41FA5}">
                      <a16:colId xmlns:a16="http://schemas.microsoft.com/office/drawing/2014/main" val="24976718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до</a:t>
                      </a:r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после</a:t>
                      </a:r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313897"/>
                  </a:ext>
                </a:extLst>
              </a:tr>
              <a:tr h="296137">
                <a:tc>
                  <a:txBody>
                    <a:bodyPr/>
                    <a:lstStyle/>
                    <a:p>
                      <a:r>
                        <a:rPr lang="ru-RU" dirty="0"/>
                        <a:t>Мера </a:t>
                      </a:r>
                      <a:r>
                        <a:rPr lang="ru-RU" dirty="0" err="1"/>
                        <a:t>Жаккара</a:t>
                      </a:r>
                      <a:r>
                        <a:rPr lang="ru-RU" dirty="0"/>
                        <a:t>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26.2%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26.2%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611313"/>
                  </a:ext>
                </a:extLst>
              </a:tr>
              <a:tr h="309004">
                <a:tc>
                  <a:txBody>
                    <a:bodyPr/>
                    <a:lstStyle/>
                    <a:p>
                      <a:r>
                        <a:rPr lang="ru-RU" dirty="0"/>
                        <a:t>Отношение,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68.0%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68.0</a:t>
                      </a:r>
                      <a:r>
                        <a:rPr lang="ru-RU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722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955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015D7F-63A8-4ABB-8A20-7806C770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1A8D27-202B-4B8A-9DC2-137903454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332A719-8055-492B-9B72-3D654C09F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F81162-7738-4BC8-BA5D-ADEFD7F2D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3042" y="-1044"/>
            <a:ext cx="6175647" cy="6859043"/>
          </a:xfrm>
          <a:prstGeom prst="rect">
            <a:avLst/>
          </a:prstGeom>
          <a:solidFill>
            <a:schemeClr val="bg1"/>
          </a:solidFill>
          <a:ln w="1206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5C773A-E8D5-4B59-BE11-2BEFEEB28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848" y="555128"/>
            <a:ext cx="5465463" cy="2226440"/>
          </a:xfrm>
        </p:spPr>
        <p:txBody>
          <a:bodyPr anchor="b">
            <a:normAutofit/>
          </a:bodyPr>
          <a:lstStyle/>
          <a:p>
            <a:pPr algn="ctr"/>
            <a:r>
              <a:rPr lang="ru-RU" sz="4800" dirty="0"/>
              <a:t>Постановка задачи и 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47EFA7-4E91-4C79-A671-F6F4E059D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848" y="2959729"/>
            <a:ext cx="5465463" cy="3341075"/>
          </a:xfrm>
        </p:spPr>
        <p:txBody>
          <a:bodyPr anchor="t">
            <a:normAutofit/>
          </a:bodyPr>
          <a:lstStyle/>
          <a:p>
            <a:r>
              <a:rPr lang="ru-RU" sz="1800" b="0" i="0" u="none" strike="noStrike" dirty="0">
                <a:effectLst/>
                <a:latin typeface="Times New Roman" panose="02020603050405020304" pitchFamily="18" charset="0"/>
              </a:rPr>
              <a:t>Проект описывает использование </a:t>
            </a:r>
            <a:r>
              <a:rPr lang="ru-RU" sz="1800" b="0" i="0" u="none" strike="noStrike" dirty="0" err="1">
                <a:effectLst/>
                <a:latin typeface="Times New Roman" panose="02020603050405020304" pitchFamily="18" charset="0"/>
              </a:rPr>
              <a:t>графовых</a:t>
            </a:r>
            <a:r>
              <a:rPr lang="ru-RU" sz="1800" b="0" i="0" u="none" strike="noStrike" dirty="0">
                <a:effectLst/>
                <a:latin typeface="Times New Roman" panose="02020603050405020304" pitchFamily="18" charset="0"/>
              </a:rPr>
              <a:t> подходов к интерактивной сегментации изображений. Задача: разбить изображение на объект и фон. В качестве подхода к решению используется алгоритм </a:t>
            </a:r>
            <a:r>
              <a:rPr lang="ru-RU" sz="1800" b="0" i="0" u="none" strike="noStrike" dirty="0" err="1">
                <a:effectLst/>
                <a:latin typeface="Times New Roman" panose="02020603050405020304" pitchFamily="18" charset="0"/>
              </a:rPr>
              <a:t>GraphCut</a:t>
            </a:r>
            <a:r>
              <a:rPr lang="ru-RU" sz="1800" b="0" i="0" u="none" strike="noStrike" dirty="0">
                <a:effectLst/>
                <a:latin typeface="Times New Roman" panose="02020603050405020304" pitchFamily="18" charset="0"/>
              </a:rPr>
              <a:t>. </a:t>
            </a:r>
          </a:p>
          <a:p>
            <a:r>
              <a:rPr lang="ru-RU" sz="1800" b="0" i="0" u="none" strike="noStrike" dirty="0">
                <a:effectLst/>
                <a:latin typeface="Times New Roman" panose="02020603050405020304" pitchFamily="18" charset="0"/>
              </a:rPr>
              <a:t>Для решения задачи было решено программировать алгоритм на языке C++ с использованием </a:t>
            </a:r>
            <a:r>
              <a:rPr lang="ru-RU" sz="1800" b="0" i="0" u="none" strike="noStrike" dirty="0" err="1">
                <a:effectLst/>
                <a:latin typeface="Times New Roman" panose="02020603050405020304" pitchFamily="18" charset="0"/>
              </a:rPr>
              <a:t>OpenCV</a:t>
            </a:r>
            <a:r>
              <a:rPr lang="ru-RU" sz="1800" b="0" i="0" u="none" strike="noStrike" dirty="0">
                <a:effectLst/>
                <a:latin typeface="Times New Roman" panose="02020603050405020304" pitchFamily="18" charset="0"/>
              </a:rPr>
              <a:t>. </a:t>
            </a:r>
            <a:r>
              <a:rPr lang="ru-RU" sz="1800" b="0" i="0" u="none" strike="noStrike" dirty="0" err="1">
                <a:effectLst/>
                <a:latin typeface="Times New Roman" panose="02020603050405020304" pitchFamily="18" charset="0"/>
              </a:rPr>
              <a:t>OpenCV</a:t>
            </a:r>
            <a:r>
              <a:rPr lang="ru-RU" sz="1800" b="0" i="0" u="none" strike="noStrike" dirty="0">
                <a:effectLst/>
                <a:latin typeface="Times New Roman" panose="02020603050405020304" pitchFamily="18" charset="0"/>
              </a:rPr>
              <a:t> — библиотека алгоритмов компьютерного зрения, обработки изображений и численных алгоритмов общего назначения с открытым кодом. Реализована на C/C++.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3003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015D7F-63A8-4ABB-8A20-7806C770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1A8D27-202B-4B8A-9DC2-137903454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332A719-8055-492B-9B72-3D654C09F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F81162-7738-4BC8-BA5D-ADEFD7F2D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3042" y="-1044"/>
            <a:ext cx="6175647" cy="6859043"/>
          </a:xfrm>
          <a:prstGeom prst="rect">
            <a:avLst/>
          </a:prstGeom>
          <a:solidFill>
            <a:schemeClr val="bg1"/>
          </a:solidFill>
          <a:ln w="1206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B4F82D-C110-4CC8-9E24-A123D06EE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848" y="555128"/>
            <a:ext cx="5465463" cy="2226440"/>
          </a:xfrm>
        </p:spPr>
        <p:txBody>
          <a:bodyPr anchor="b">
            <a:normAutofit/>
          </a:bodyPr>
          <a:lstStyle/>
          <a:p>
            <a:pPr algn="ctr"/>
            <a:r>
              <a:rPr lang="ru-RU" sz="3700"/>
              <a:t>Алгоритм поиска максимального потока и минимального разреза: алгоритм Диница.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94D8FC-B3ED-4006-97E7-562BA02B4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848" y="2959729"/>
            <a:ext cx="5465463" cy="3341075"/>
          </a:xfrm>
        </p:spPr>
        <p:txBody>
          <a:bodyPr anchor="t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>
                <a:effectLst/>
                <a:latin typeface="Times New Roman" panose="02020603050405020304" pitchFamily="18" charset="0"/>
              </a:rPr>
              <a:t>Алгоритм представляет собой несколько фаз. На каждой фазе сначала строится остаточная сеть, затем по отношению к ней строится слоистая сеть (обходом в ширину), а в ней ищется произвольный блокирующий поток. Найденный блокирующий поток прибавляется к текущему потоку, и на этом очередная итерация заканчивается.</a:t>
            </a:r>
            <a:endParaRPr lang="ru-RU" sz="1800" b="0">
              <a:effectLst/>
            </a:endParaRPr>
          </a:p>
          <a:p>
            <a:r>
              <a:rPr lang="ru-RU" sz="1800" b="0" i="0" u="none" strike="noStrike">
                <a:effectLst/>
                <a:latin typeface="Times New Roman" panose="02020603050405020304" pitchFamily="18" charset="0"/>
              </a:rPr>
              <a:t>Программа прошла все предложенные тесты за оптимальное время, что являлось успешным результатом.</a:t>
            </a:r>
            <a:br>
              <a:rPr lang="ru-RU" sz="1800"/>
            </a:br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236617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015D7F-63A8-4ABB-8A20-7806C770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1A8D27-202B-4B8A-9DC2-137903454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332A719-8055-492B-9B72-3D654C09F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F81162-7738-4BC8-BA5D-ADEFD7F2D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3042" y="-1044"/>
            <a:ext cx="6175647" cy="6859043"/>
          </a:xfrm>
          <a:prstGeom prst="rect">
            <a:avLst/>
          </a:prstGeom>
          <a:solidFill>
            <a:schemeClr val="bg1"/>
          </a:solidFill>
          <a:ln w="1206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FAB76F-FEE4-4222-85A5-E82108CCB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434" y="288529"/>
            <a:ext cx="4808862" cy="627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4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96C780-72CC-497D-9F8D-52DAACFC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6A6262-548C-4AD8-920B-7E0EB5CF3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483E7C2-E33D-4AC2-9E6A-5553B704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97B95C-A16A-4E80-BFE9-EFCCA337A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8907"/>
            <a:ext cx="10981990" cy="3171424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BD78CF-6F72-4316-B1F6-2E7A73696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2224380"/>
            <a:ext cx="4813580" cy="24004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Интерактивная сегментация изображений</a:t>
            </a:r>
          </a:p>
        </p:txBody>
      </p:sp>
    </p:spTree>
    <p:extLst>
      <p:ext uri="{BB962C8B-B14F-4D97-AF65-F5344CB8AC3E}">
        <p14:creationId xmlns:p14="http://schemas.microsoft.com/office/powerpoint/2010/main" val="232282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015D7F-63A8-4ABB-8A20-7806C770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1A8D27-202B-4B8A-9DC2-137903454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332A719-8055-492B-9B72-3D654C09F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F81162-7738-4BC8-BA5D-ADEFD7F2D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3042" y="-1044"/>
            <a:ext cx="6175647" cy="6859043"/>
          </a:xfrm>
          <a:prstGeom prst="rect">
            <a:avLst/>
          </a:prstGeom>
          <a:solidFill>
            <a:schemeClr val="bg1"/>
          </a:solidFill>
          <a:ln w="1206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337479-008B-409B-A814-9D7607FF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848" y="557196"/>
            <a:ext cx="5465463" cy="2226440"/>
          </a:xfrm>
        </p:spPr>
        <p:txBody>
          <a:bodyPr anchor="b">
            <a:normAutofit/>
          </a:bodyPr>
          <a:lstStyle/>
          <a:p>
            <a:pPr algn="ctr"/>
            <a:r>
              <a:rPr lang="ru-RU" sz="4800" dirty="0"/>
              <a:t>Метрики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5C3EAD-C923-4473-A95C-073C7146D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848" y="2959729"/>
            <a:ext cx="5465463" cy="334107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Отношение числа корректно определенных пикселей к общему числу пикселей</a:t>
            </a: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Мера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Жаккара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выделенного объекта и эталонного разбиения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отношение мощности пересечения множеств к мощности их объединения.</a:t>
            </a: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получены при 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60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52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068B58-6F94-4AFF-A8A7-18573884D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5B028C-7535-45E5-9D2C-32C50D0E0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6DF2C2-86E2-498C-841A-B851B0F2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0622"/>
            <a:ext cx="4997189" cy="18935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Анализ результатов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EBD217-1D4A-4485-9360-5F72767B8EB7}"/>
              </a:ext>
            </a:extLst>
          </p:cNvPr>
          <p:cNvSpPr txBox="1"/>
          <p:nvPr/>
        </p:nvSpPr>
        <p:spPr>
          <a:xfrm>
            <a:off x="1191966" y="2965593"/>
            <a:ext cx="4997189" cy="294154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Тестовый</a:t>
            </a:r>
            <a:r>
              <a:rPr lang="en-US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“banan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1-gr.jpg”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</a:t>
            </a:r>
            <a:r>
              <a:rPr lang="en-US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маркеров</a:t>
            </a:r>
            <a:r>
              <a:rPr lang="en-US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294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Мера</a:t>
            </a:r>
            <a:r>
              <a:rPr lang="en-US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Жаккара</a:t>
            </a:r>
            <a:r>
              <a:rPr lang="en-US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60.8%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Отношение</a:t>
            </a:r>
            <a:r>
              <a:rPr lang="en-US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числа</a:t>
            </a:r>
            <a:r>
              <a:rPr lang="en-US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корректно</a:t>
            </a:r>
            <a:r>
              <a:rPr lang="en-US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определенных</a:t>
            </a:r>
            <a:r>
              <a:rPr lang="en-US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пикселей</a:t>
            </a:r>
            <a:r>
              <a:rPr lang="en-US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88.5%</a:t>
            </a:r>
            <a:br>
              <a:rPr lang="en-US" dirty="0"/>
            </a:b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CA8F8A1-A21D-4536-BBC3-5C87ECD0C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262" y="895610"/>
            <a:ext cx="3257533" cy="2443150"/>
          </a:xfrm>
          <a:prstGeom prst="rect">
            <a:avLst/>
          </a:prstGeom>
        </p:spPr>
      </p:pic>
      <p:pic>
        <p:nvPicPr>
          <p:cNvPr id="5" name="Объект 4" descr="Изображение выглядит как текст, силуэт&#10;&#10;Автоматически созданное описание">
            <a:extLst>
              <a:ext uri="{FF2B5EF4-FFF2-40B4-BE49-F238E27FC236}">
                <a16:creationId xmlns:a16="http://schemas.microsoft.com/office/drawing/2014/main" id="{51D43B20-32D9-4B0B-8022-710D14A17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262" y="3504974"/>
            <a:ext cx="3257533" cy="24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73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068B58-6F94-4AFF-A8A7-18573884D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5B028C-7535-45E5-9D2C-32C50D0E0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F8F3F-5BA6-473F-A995-847B81B87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0622"/>
            <a:ext cx="4997189" cy="1893524"/>
          </a:xfrm>
        </p:spPr>
        <p:txBody>
          <a:bodyPr anchor="b">
            <a:normAutofit/>
          </a:bodyPr>
          <a:lstStyle/>
          <a:p>
            <a:r>
              <a:rPr lang="ru-RU" sz="4800" dirty="0"/>
              <a:t>Анализ результатов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F2A1187-D282-4DC3-9E7F-FA3F56E4E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66" y="2965593"/>
            <a:ext cx="4997189" cy="294154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Тестовый файл “elefant-gr.jpg”: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маркеров: 1355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Жаккара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82.1%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Отношение числа корректно определенных пикселей: 93.4%</a:t>
            </a:r>
          </a:p>
          <a:p>
            <a:endParaRPr lang="en-US" sz="1800" dirty="0"/>
          </a:p>
        </p:txBody>
      </p:sp>
      <p:pic>
        <p:nvPicPr>
          <p:cNvPr id="5" name="Объект 4" descr="Изображение выглядит как силуэт&#10;&#10;Автоматически созданное описание">
            <a:extLst>
              <a:ext uri="{FF2B5EF4-FFF2-40B4-BE49-F238E27FC236}">
                <a16:creationId xmlns:a16="http://schemas.microsoft.com/office/drawing/2014/main" id="{98054518-4FD6-472B-8A44-0D187398D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262" y="895610"/>
            <a:ext cx="3257533" cy="2443150"/>
          </a:xfrm>
          <a:prstGeom prst="rect">
            <a:avLst/>
          </a:prstGeom>
        </p:spPr>
      </p:pic>
      <p:pic>
        <p:nvPicPr>
          <p:cNvPr id="7" name="Рисунок 6" descr="Изображение выглядит как силуэт&#10;&#10;Автоматически созданное описание">
            <a:extLst>
              <a:ext uri="{FF2B5EF4-FFF2-40B4-BE49-F238E27FC236}">
                <a16:creationId xmlns:a16="http://schemas.microsoft.com/office/drawing/2014/main" id="{CFF78983-011E-4331-8ADD-11DA1BB15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262" y="3504974"/>
            <a:ext cx="3257533" cy="24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8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2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14">
            <a:extLst>
              <a:ext uri="{FF2B5EF4-FFF2-40B4-BE49-F238E27FC236}">
                <a16:creationId xmlns:a16="http://schemas.microsoft.com/office/drawing/2014/main" id="{8B068B58-6F94-4AFF-A8A7-18573884D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Picture 16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48" name="Rectangle 18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20">
            <a:extLst>
              <a:ext uri="{FF2B5EF4-FFF2-40B4-BE49-F238E27FC236}">
                <a16:creationId xmlns:a16="http://schemas.microsoft.com/office/drawing/2014/main" id="{BE5B028C-7535-45E5-9D2C-32C50D0E0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A1A9E-66EF-4C3E-A878-6B808CF2A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0622"/>
            <a:ext cx="4997189" cy="18935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4800" dirty="0"/>
              <a:t>Анализ результатов</a:t>
            </a:r>
            <a:endParaRPr lang="en-US" sz="4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783BD-4A3F-499F-9DC8-FC75713E598F}"/>
              </a:ext>
            </a:extLst>
          </p:cNvPr>
          <p:cNvSpPr txBox="1"/>
          <p:nvPr/>
        </p:nvSpPr>
        <p:spPr>
          <a:xfrm>
            <a:off x="1191966" y="2965593"/>
            <a:ext cx="4997189" cy="294154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Тестовый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“cross-gr.jpg”: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маркеров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722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Мера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Жаккара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95.6%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Отношение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числа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корректно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определенных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пикселей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98.3%</a:t>
            </a:r>
            <a:br>
              <a:rPr lang="en-US" dirty="0"/>
            </a:br>
            <a:endParaRPr lang="en-US" dirty="0"/>
          </a:p>
        </p:txBody>
      </p:sp>
      <p:pic>
        <p:nvPicPr>
          <p:cNvPr id="7" name="Рисунок 6" descr="Изображение выглядит как силуэт&#10;&#10;Автоматически созданное описание">
            <a:extLst>
              <a:ext uri="{FF2B5EF4-FFF2-40B4-BE49-F238E27FC236}">
                <a16:creationId xmlns:a16="http://schemas.microsoft.com/office/drawing/2014/main" id="{F6BF7B67-D116-418A-ACEB-ACF66840A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48" y="895610"/>
            <a:ext cx="1832362" cy="2443150"/>
          </a:xfrm>
          <a:prstGeom prst="rect">
            <a:avLst/>
          </a:prstGeom>
        </p:spPr>
      </p:pic>
      <p:pic>
        <p:nvPicPr>
          <p:cNvPr id="5" name="Объект 4" descr="Изображение выглядит как башня, силуэт&#10;&#10;Автоматически созданное описание">
            <a:extLst>
              <a:ext uri="{FF2B5EF4-FFF2-40B4-BE49-F238E27FC236}">
                <a16:creationId xmlns:a16="http://schemas.microsoft.com/office/drawing/2014/main" id="{DC85DD67-B546-4742-8FAF-67B6D5FB9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48" y="3504974"/>
            <a:ext cx="1832362" cy="24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034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683</Words>
  <Application>Microsoft Office PowerPoint</Application>
  <PresentationFormat>Широкоэкранный</PresentationFormat>
  <Paragraphs>134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Тема Office</vt:lpstr>
      <vt:lpstr>Итоговый проект по курсу “Теория конечных графов и ее приложения”</vt:lpstr>
      <vt:lpstr>Постановка задачи и используемые технологии</vt:lpstr>
      <vt:lpstr>Алгоритм поиска максимального потока и минимального разреза: алгоритм Диница.</vt:lpstr>
      <vt:lpstr>Презентация PowerPoint</vt:lpstr>
      <vt:lpstr>Интерактивная сегментация изображений</vt:lpstr>
      <vt:lpstr>Метрики и параметры</vt:lpstr>
      <vt:lpstr>Анализ результатов</vt:lpstr>
      <vt:lpstr>Анализ результатов</vt:lpstr>
      <vt:lpstr>Анализ результатов</vt:lpstr>
      <vt:lpstr>Анализ результатов</vt:lpstr>
      <vt:lpstr>Анализ результатов</vt:lpstr>
      <vt:lpstr>Анализ влияния параметров</vt:lpstr>
      <vt:lpstr>Анализ влияния параметра λ</vt:lpstr>
      <vt:lpstr>Анализ влияния параметра σ</vt:lpstr>
      <vt:lpstr>Анализ влияния параметра σ</vt:lpstr>
      <vt:lpstr>Улучшение сегментации</vt:lpstr>
      <vt:lpstr>Улучшение сегментации</vt:lpstr>
      <vt:lpstr>Улучшение сегментации</vt:lpstr>
      <vt:lpstr>Улучшение сегментации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 по курсу “Теория конечных графов и ее приложения”</dc:title>
  <dc:creator>Юлия Кильдякова</dc:creator>
  <cp:lastModifiedBy>Юлия Кильдякова</cp:lastModifiedBy>
  <cp:revision>25</cp:revision>
  <dcterms:created xsi:type="dcterms:W3CDTF">2021-05-28T08:43:35Z</dcterms:created>
  <dcterms:modified xsi:type="dcterms:W3CDTF">2021-05-29T11:55:58Z</dcterms:modified>
</cp:coreProperties>
</file>