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302" r:id="rId3"/>
    <p:sldId id="303" r:id="rId4"/>
    <p:sldId id="315" r:id="rId5"/>
    <p:sldId id="316" r:id="rId6"/>
    <p:sldId id="321" r:id="rId7"/>
    <p:sldId id="317" r:id="rId8"/>
    <p:sldId id="318" r:id="rId9"/>
    <p:sldId id="305" r:id="rId10"/>
    <p:sldId id="322" r:id="rId11"/>
    <p:sldId id="323" r:id="rId12"/>
    <p:sldId id="327" r:id="rId13"/>
    <p:sldId id="325" r:id="rId14"/>
    <p:sldId id="326" r:id="rId15"/>
    <p:sldId id="319" r:id="rId16"/>
    <p:sldId id="320" r:id="rId17"/>
    <p:sldId id="310" r:id="rId18"/>
    <p:sldId id="311" r:id="rId19"/>
    <p:sldId id="312" r:id="rId20"/>
    <p:sldId id="313" r:id="rId21"/>
    <p:sldId id="32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ghoo Cho" initials="JC" lastIdx="1" clrIdx="0">
    <p:extLst>
      <p:ext uri="{19B8F6BF-5375-455C-9EA6-DF929625EA0E}">
        <p15:presenceInfo xmlns:p15="http://schemas.microsoft.com/office/powerpoint/2012/main" userId="S::choj@personalmicrosoftsoftware.ucla.edu::bd9174e0-c996-4aaa-92e2-8d47737a86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45"/>
    <p:restoredTop sz="94674"/>
  </p:normalViewPr>
  <p:slideViewPr>
    <p:cSldViewPr snapToGrid="0" snapToObjects="1">
      <p:cViewPr varScale="1">
        <p:scale>
          <a:sx n="137" d="100"/>
          <a:sy n="137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44C7-BA6D-D842-A6D4-6109FB307E6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B5DF8-6955-3840-8CF8-A29393969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9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DC4E-FF2A-D143-9E12-8E31D9ECFB8A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8E05-E2AB-F94B-99AB-EAD801E15416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B241-57B6-4B40-BD96-25A37FD176AB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7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AFD-567A-6D40-840C-D5C0A6807F72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46A7-C971-4E42-8218-16E5FC1A5821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6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B7C9-0196-A245-A5FE-43CC7ED9F998}" type="datetime1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7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F0BC-310D-6448-AE2D-634582F94231}" type="datetime1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E57-74FD-8742-AB4E-731C71102E5B}" type="datetime1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B702-C1A7-1B41-A4B5-693C915352D2}" type="datetime1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8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FABF-C9BC-2540-9E85-6593ECB517E4}" type="datetime1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0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60AE-511A-D942-9BC2-FB81FC847A26}" type="datetime1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F459-4FF4-1843-8AF3-927629C442B2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7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0962" y="1380565"/>
            <a:ext cx="9885406" cy="3172943"/>
          </a:xfrm>
        </p:spPr>
        <p:txBody>
          <a:bodyPr>
            <a:normAutofit/>
          </a:bodyPr>
          <a:lstStyle/>
          <a:p>
            <a:r>
              <a:rPr lang="en-US" dirty="0"/>
              <a:t>CS143</a:t>
            </a:r>
            <a:br>
              <a:rPr lang="en-US" dirty="0"/>
            </a:br>
            <a:r>
              <a:rPr lang="en-US" dirty="0"/>
              <a:t>Map Reduce (Spark)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3508"/>
            <a:ext cx="9144000" cy="1655762"/>
          </a:xfrm>
        </p:spPr>
        <p:txBody>
          <a:bodyPr/>
          <a:lstStyle/>
          <a:p>
            <a:r>
              <a:rPr lang="en-US" dirty="0"/>
              <a:t>Professor Junghoo “John” Cho</a:t>
            </a:r>
          </a:p>
        </p:txBody>
      </p:sp>
    </p:spTree>
    <p:extLst>
      <p:ext uri="{BB962C8B-B14F-4D97-AF65-F5344CB8AC3E}">
        <p14:creationId xmlns:p14="http://schemas.microsoft.com/office/powerpoint/2010/main" val="1446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63"/>
    </mc:Choice>
    <mc:Fallback xmlns="">
      <p:transition spd="slow" advTm="235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2EEB-FC5D-604C-94B4-BB67D31E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Web Indexing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87CA-1EC0-DF42-AE88-3939F8F7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“Transform” every document into (word, </a:t>
            </a:r>
            <a:r>
              <a:rPr lang="en-US" dirty="0" err="1"/>
              <a:t>doc_id</a:t>
            </a:r>
            <a:r>
              <a:rPr lang="en-US" dirty="0"/>
              <a:t>) tuples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D416F-7E45-BB4B-97F2-051AA44B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0E7B0-5A41-754C-AD7F-B43A099B1B1F}"/>
              </a:ext>
            </a:extLst>
          </p:cNvPr>
          <p:cNvSpPr txBox="1"/>
          <p:nvPr/>
        </p:nvSpPr>
        <p:spPr>
          <a:xfrm>
            <a:off x="1829787" y="3049053"/>
            <a:ext cx="2907103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1: cat chases dog</a:t>
            </a:r>
          </a:p>
          <a:p>
            <a:r>
              <a:rPr lang="en-US" dirty="0"/>
              <a:t>2: dog loves cat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C8CA30-42BE-2349-B456-73A6EDF3197E}"/>
              </a:ext>
            </a:extLst>
          </p:cNvPr>
          <p:cNvGrpSpPr/>
          <p:nvPr/>
        </p:nvGrpSpPr>
        <p:grpSpPr>
          <a:xfrm>
            <a:off x="5123799" y="2635385"/>
            <a:ext cx="2676923" cy="1754326"/>
            <a:chOff x="5123799" y="2635385"/>
            <a:chExt cx="2676923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613B4E-DFA9-884C-A6C7-97C6A00A1BCD}"/>
                </a:ext>
              </a:extLst>
            </p:cNvPr>
            <p:cNvSpPr txBox="1"/>
            <p:nvPr/>
          </p:nvSpPr>
          <p:spPr>
            <a:xfrm>
              <a:off x="6261822" y="2635385"/>
              <a:ext cx="1538900" cy="1754326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(cat, 1)</a:t>
              </a:r>
            </a:p>
            <a:p>
              <a:r>
                <a:rPr lang="en-US" dirty="0"/>
                <a:t>(chases, 1) </a:t>
              </a:r>
            </a:p>
            <a:p>
              <a:r>
                <a:rPr lang="en-US" dirty="0"/>
                <a:t>(dog, 1) </a:t>
              </a:r>
            </a:p>
            <a:p>
              <a:r>
                <a:rPr lang="en-US" dirty="0"/>
                <a:t>(dog, 2)</a:t>
              </a:r>
            </a:p>
            <a:p>
              <a:r>
                <a:rPr lang="en-US" dirty="0"/>
                <a:t>(loves, 2)</a:t>
              </a:r>
            </a:p>
            <a:p>
              <a:r>
                <a:rPr lang="en-US" dirty="0"/>
                <a:t>(cat, 2)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74DAAD5-D9BE-034A-B05A-6E5BDCAEF5F3}"/>
                </a:ext>
              </a:extLst>
            </p:cNvPr>
            <p:cNvCxnSpPr/>
            <p:nvPr/>
          </p:nvCxnSpPr>
          <p:spPr>
            <a:xfrm>
              <a:off x="5123799" y="3372219"/>
              <a:ext cx="7511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548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2EEB-FC5D-604C-94B4-BB67D31E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Web Indexing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87CA-1EC0-DF42-AE88-3939F8F71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Step 2: Collect all tuples with the same word and “aggregate” (or concatenate) the </a:t>
            </a:r>
            <a:r>
              <a:rPr lang="en-US" dirty="0" err="1"/>
              <a:t>doc_id’s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Q: How can we parallelize the two steps on multiple machines?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D416F-7E45-BB4B-97F2-051AA44B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11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D546D4-598A-7F47-88C4-81381A62FBC4}"/>
              </a:ext>
            </a:extLst>
          </p:cNvPr>
          <p:cNvSpPr txBox="1"/>
          <p:nvPr/>
        </p:nvSpPr>
        <p:spPr>
          <a:xfrm>
            <a:off x="1721378" y="3345263"/>
            <a:ext cx="1538900" cy="175432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(cat, 1)</a:t>
            </a:r>
          </a:p>
          <a:p>
            <a:r>
              <a:rPr lang="en-US" dirty="0"/>
              <a:t>(chases, 1) </a:t>
            </a:r>
          </a:p>
          <a:p>
            <a:r>
              <a:rPr lang="en-US" dirty="0"/>
              <a:t>(dog, 1) </a:t>
            </a:r>
          </a:p>
          <a:p>
            <a:r>
              <a:rPr lang="en-US" dirty="0"/>
              <a:t>(dog, 2)</a:t>
            </a:r>
          </a:p>
          <a:p>
            <a:r>
              <a:rPr lang="en-US" dirty="0"/>
              <a:t>(loves, 2)</a:t>
            </a:r>
          </a:p>
          <a:p>
            <a:r>
              <a:rPr lang="en-US" dirty="0"/>
              <a:t>(cat, 2)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80D1A03-DCBA-694C-85A1-CB44CFA93863}"/>
              </a:ext>
            </a:extLst>
          </p:cNvPr>
          <p:cNvGrpSpPr/>
          <p:nvPr/>
        </p:nvGrpSpPr>
        <p:grpSpPr>
          <a:xfrm>
            <a:off x="5787376" y="3033197"/>
            <a:ext cx="2726576" cy="2311144"/>
            <a:chOff x="5787376" y="3033197"/>
            <a:chExt cx="2726576" cy="23111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92DFD15-4FF5-EA43-BDCC-E60BFCF48E72}"/>
                </a:ext>
              </a:extLst>
            </p:cNvPr>
            <p:cNvSpPr txBox="1"/>
            <p:nvPr/>
          </p:nvSpPr>
          <p:spPr>
            <a:xfrm>
              <a:off x="7177576" y="3033197"/>
              <a:ext cx="1336376" cy="369332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(cat, [1, 2])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017352-94DD-D946-ADD2-F83E0EFAA9ED}"/>
                </a:ext>
              </a:extLst>
            </p:cNvPr>
            <p:cNvSpPr txBox="1"/>
            <p:nvPr/>
          </p:nvSpPr>
          <p:spPr>
            <a:xfrm>
              <a:off x="7177576" y="3812945"/>
              <a:ext cx="1336376" cy="369332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(dog, [1, 2])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587A72-7ABE-C24C-BF8A-BC16732FEAA1}"/>
                </a:ext>
              </a:extLst>
            </p:cNvPr>
            <p:cNvSpPr txBox="1"/>
            <p:nvPr/>
          </p:nvSpPr>
          <p:spPr>
            <a:xfrm>
              <a:off x="7177576" y="4477146"/>
              <a:ext cx="1336376" cy="369332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(chases, [1])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8C8B6FA-93A1-5E4F-80E7-93672BF4D0E5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5787376" y="3217863"/>
              <a:ext cx="1390200" cy="122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B94B84-8807-0C41-8BD0-A6F5D9F24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7376" y="4011487"/>
              <a:ext cx="1390200" cy="122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BB6CFBB-D7CC-A843-B304-16E0839F1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7186" y="4672328"/>
              <a:ext cx="1268510" cy="129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D98BD7-1276-AF4C-BD1E-727883557E25}"/>
                </a:ext>
              </a:extLst>
            </p:cNvPr>
            <p:cNvSpPr txBox="1"/>
            <p:nvPr/>
          </p:nvSpPr>
          <p:spPr>
            <a:xfrm>
              <a:off x="7177576" y="4975009"/>
              <a:ext cx="1336376" cy="369332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(loves, [2])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002EBD3-A56F-BA45-A723-A75290AE4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7186" y="5162379"/>
              <a:ext cx="1268510" cy="129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CA9A1C-E1A9-C94C-826D-DD49FB1B63C3}"/>
              </a:ext>
            </a:extLst>
          </p:cNvPr>
          <p:cNvGrpSpPr/>
          <p:nvPr/>
        </p:nvGrpSpPr>
        <p:grpSpPr>
          <a:xfrm>
            <a:off x="2581816" y="2912384"/>
            <a:ext cx="3430566" cy="2424941"/>
            <a:chOff x="2581816" y="2912384"/>
            <a:chExt cx="3430566" cy="242494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74DAAD5-D9BE-034A-B05A-6E5BDCAEF5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1816" y="3103112"/>
              <a:ext cx="2171961" cy="4748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B302CE-2148-DA43-AD01-0F12DFC78957}"/>
                </a:ext>
              </a:extLst>
            </p:cNvPr>
            <p:cNvSpPr txBox="1"/>
            <p:nvPr/>
          </p:nvSpPr>
          <p:spPr>
            <a:xfrm>
              <a:off x="4753777" y="2912384"/>
              <a:ext cx="1258605" cy="646331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(cat, 1)</a:t>
              </a:r>
            </a:p>
            <a:p>
              <a:r>
                <a:rPr lang="en-US" dirty="0"/>
                <a:t>(cat, 2)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BBA3C-FC57-B74D-8359-10AC4E9CBC06}"/>
                </a:ext>
              </a:extLst>
            </p:cNvPr>
            <p:cNvSpPr txBox="1"/>
            <p:nvPr/>
          </p:nvSpPr>
          <p:spPr>
            <a:xfrm>
              <a:off x="4753777" y="3692132"/>
              <a:ext cx="1258605" cy="646331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(dog, 1)</a:t>
              </a:r>
            </a:p>
            <a:p>
              <a:r>
                <a:rPr lang="en-US" dirty="0"/>
                <a:t>(dog, 2)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45E2B6-D430-2745-8284-ABFADB23A44F}"/>
                </a:ext>
              </a:extLst>
            </p:cNvPr>
            <p:cNvSpPr txBox="1"/>
            <p:nvPr/>
          </p:nvSpPr>
          <p:spPr>
            <a:xfrm>
              <a:off x="4753777" y="4482425"/>
              <a:ext cx="1258605" cy="369332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(chases, 1)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0163DA6-D60D-754B-8A7B-50A93CD76684}"/>
                </a:ext>
              </a:extLst>
            </p:cNvPr>
            <p:cNvCxnSpPr>
              <a:cxnSpLocks/>
            </p:cNvCxnSpPr>
            <p:nvPr/>
          </p:nvCxnSpPr>
          <p:spPr>
            <a:xfrm>
              <a:off x="2868449" y="3832496"/>
              <a:ext cx="1885328" cy="8345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0C5F456-BBB0-0D4E-805A-C9592EBE6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1816" y="3367260"/>
              <a:ext cx="2171960" cy="15334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C982E4-A47D-E44D-AEC8-E1957BE67E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1816" y="4193919"/>
              <a:ext cx="2171960" cy="135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BFCB48C-2A4A-1848-81DD-9E586EBDD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1816" y="3892388"/>
              <a:ext cx="2171962" cy="2083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250B7C-CC4A-3C47-B21A-E6CCFD584177}"/>
                </a:ext>
              </a:extLst>
            </p:cNvPr>
            <p:cNvSpPr txBox="1"/>
            <p:nvPr/>
          </p:nvSpPr>
          <p:spPr>
            <a:xfrm>
              <a:off x="4753777" y="4967993"/>
              <a:ext cx="1258605" cy="369332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(loves, 2)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AF3E462-90E3-AC47-9422-0DEC8FE17BBC}"/>
                </a:ext>
              </a:extLst>
            </p:cNvPr>
            <p:cNvCxnSpPr>
              <a:cxnSpLocks/>
            </p:cNvCxnSpPr>
            <p:nvPr/>
          </p:nvCxnSpPr>
          <p:spPr>
            <a:xfrm>
              <a:off x="2710832" y="4600168"/>
              <a:ext cx="2042005" cy="5917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848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2EEB-FC5D-604C-94B4-BB67D31E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309"/>
            <a:ext cx="10515600" cy="1325563"/>
          </a:xfrm>
        </p:spPr>
        <p:txBody>
          <a:bodyPr/>
          <a:lstStyle/>
          <a:p>
            <a:r>
              <a:rPr lang="en-US" dirty="0"/>
              <a:t>Example 2: Web Indexing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87CA-1EC0-DF42-AE88-3939F8F7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“Transform” every document into (word, </a:t>
            </a:r>
            <a:r>
              <a:rPr lang="en-US" dirty="0" err="1"/>
              <a:t>doc_id</a:t>
            </a:r>
            <a:r>
              <a:rPr lang="en-US" dirty="0"/>
              <a:t>) tuples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Q: Can the transformation of each document be done independently of each other?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D416F-7E45-BB4B-97F2-051AA44B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8262FC-3116-9243-A224-9DCB036D3544}"/>
              </a:ext>
            </a:extLst>
          </p:cNvPr>
          <p:cNvGrpSpPr/>
          <p:nvPr/>
        </p:nvGrpSpPr>
        <p:grpSpPr>
          <a:xfrm>
            <a:off x="1829787" y="2635385"/>
            <a:ext cx="5970935" cy="1754326"/>
            <a:chOff x="1829209" y="2246967"/>
            <a:chExt cx="5970935" cy="17543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A0E7B0-5A41-754C-AD7F-B43A099B1B1F}"/>
                </a:ext>
              </a:extLst>
            </p:cNvPr>
            <p:cNvSpPr txBox="1"/>
            <p:nvPr/>
          </p:nvSpPr>
          <p:spPr>
            <a:xfrm>
              <a:off x="1829209" y="2660635"/>
              <a:ext cx="2907103" cy="646331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1: cat chases dog</a:t>
              </a:r>
            </a:p>
            <a:p>
              <a:r>
                <a:rPr lang="en-US" dirty="0"/>
                <a:t>2: dog loves cat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613B4E-DFA9-884C-A6C7-97C6A00A1BCD}"/>
                </a:ext>
              </a:extLst>
            </p:cNvPr>
            <p:cNvSpPr txBox="1"/>
            <p:nvPr/>
          </p:nvSpPr>
          <p:spPr>
            <a:xfrm>
              <a:off x="6261244" y="2246967"/>
              <a:ext cx="1538900" cy="1754326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(cat, 1)</a:t>
              </a:r>
            </a:p>
            <a:p>
              <a:r>
                <a:rPr lang="en-US" dirty="0"/>
                <a:t>(chases, 1) </a:t>
              </a:r>
            </a:p>
            <a:p>
              <a:r>
                <a:rPr lang="en-US" dirty="0"/>
                <a:t>(dog, 1) </a:t>
              </a:r>
            </a:p>
            <a:p>
              <a:r>
                <a:rPr lang="en-US" dirty="0"/>
                <a:t>(dog, 2)</a:t>
              </a:r>
            </a:p>
            <a:p>
              <a:r>
                <a:rPr lang="en-US" dirty="0"/>
                <a:t>(loves, 2)</a:t>
              </a:r>
            </a:p>
            <a:p>
              <a:r>
                <a:rPr lang="en-US" dirty="0"/>
                <a:t>(cat, 2)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74DAAD5-D9BE-034A-B05A-6E5BDCAEF5F3}"/>
                </a:ext>
              </a:extLst>
            </p:cNvPr>
            <p:cNvCxnSpPr/>
            <p:nvPr/>
          </p:nvCxnSpPr>
          <p:spPr>
            <a:xfrm>
              <a:off x="5123221" y="2983801"/>
              <a:ext cx="7511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902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0844-44C3-4F45-A54C-289E6757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Web Indexing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55B8-EDCE-4A4B-98F2-F78BDF594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For parallel processing</a:t>
            </a:r>
          </a:p>
          <a:p>
            <a:pPr lvl="1"/>
            <a:r>
              <a:rPr lang="en-US" dirty="0"/>
              <a:t>Split input data into multiple independent chunks</a:t>
            </a:r>
          </a:p>
          <a:p>
            <a:pPr lvl="1"/>
            <a:r>
              <a:rPr lang="en-US" dirty="0"/>
              <a:t>Move each chunk to separate machine</a:t>
            </a:r>
          </a:p>
          <a:p>
            <a:pPr lvl="1"/>
            <a:r>
              <a:rPr lang="en-US" dirty="0"/>
              <a:t>Perform “transformation” on multiple machines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F6663-D19C-7D4C-B529-3B8DF121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3678A2-BFA2-2747-B74F-83D3726C050C}"/>
              </a:ext>
            </a:extLst>
          </p:cNvPr>
          <p:cNvSpPr txBox="1"/>
          <p:nvPr/>
        </p:nvSpPr>
        <p:spPr>
          <a:xfrm>
            <a:off x="1477510" y="4752942"/>
            <a:ext cx="1981562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1: cat chases dog</a:t>
            </a:r>
          </a:p>
          <a:p>
            <a:r>
              <a:rPr lang="en-US" dirty="0"/>
              <a:t>2: dog loves cat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1A21D2-BA90-FB4A-89F2-3D1A3F5B7DFF}"/>
              </a:ext>
            </a:extLst>
          </p:cNvPr>
          <p:cNvGrpSpPr/>
          <p:nvPr/>
        </p:nvGrpSpPr>
        <p:grpSpPr>
          <a:xfrm>
            <a:off x="6530091" y="4001294"/>
            <a:ext cx="2384636" cy="2175669"/>
            <a:chOff x="6530091" y="4001294"/>
            <a:chExt cx="2384636" cy="217566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C506A3-1E43-3944-A73B-1A8F9CF8B78B}"/>
                </a:ext>
              </a:extLst>
            </p:cNvPr>
            <p:cNvSpPr txBox="1"/>
            <p:nvPr/>
          </p:nvSpPr>
          <p:spPr>
            <a:xfrm>
              <a:off x="7643472" y="4001294"/>
              <a:ext cx="1271255" cy="923330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(cat, 1)</a:t>
              </a:r>
            </a:p>
            <a:p>
              <a:r>
                <a:rPr lang="en-US" dirty="0"/>
                <a:t>(chases, 1) </a:t>
              </a:r>
            </a:p>
            <a:p>
              <a:r>
                <a:rPr lang="en-US" dirty="0"/>
                <a:t>(dog, 1)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18BA56-8238-F942-9828-0347F5EBB90D}"/>
                </a:ext>
              </a:extLst>
            </p:cNvPr>
            <p:cNvSpPr txBox="1"/>
            <p:nvPr/>
          </p:nvSpPr>
          <p:spPr>
            <a:xfrm>
              <a:off x="7643472" y="5253633"/>
              <a:ext cx="1271255" cy="923330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(dog, 2)</a:t>
              </a:r>
            </a:p>
            <a:p>
              <a:r>
                <a:rPr lang="en-US" dirty="0"/>
                <a:t>(loves, 2) </a:t>
              </a:r>
            </a:p>
            <a:p>
              <a:r>
                <a:rPr lang="en-US" dirty="0"/>
                <a:t>(cat, 2)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D5C1591-80BA-4045-9C25-1FF36D90125F}"/>
                </a:ext>
              </a:extLst>
            </p:cNvPr>
            <p:cNvCxnSpPr>
              <a:cxnSpLocks/>
              <a:stCxn id="22" idx="3"/>
              <a:endCxn id="20" idx="1"/>
            </p:cNvCxnSpPr>
            <p:nvPr/>
          </p:nvCxnSpPr>
          <p:spPr>
            <a:xfrm>
              <a:off x="6530091" y="4462959"/>
              <a:ext cx="111338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DBC949D-B257-094F-AF12-4D8C8201A7E8}"/>
                </a:ext>
              </a:extLst>
            </p:cNvPr>
            <p:cNvCxnSpPr>
              <a:cxnSpLocks/>
            </p:cNvCxnSpPr>
            <p:nvPr/>
          </p:nvCxnSpPr>
          <p:spPr>
            <a:xfrm>
              <a:off x="6538007" y="5715876"/>
              <a:ext cx="111338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AAB05F-A266-D349-A47F-60000DA32522}"/>
              </a:ext>
            </a:extLst>
          </p:cNvPr>
          <p:cNvGrpSpPr/>
          <p:nvPr/>
        </p:nvGrpSpPr>
        <p:grpSpPr>
          <a:xfrm>
            <a:off x="3123526" y="4278293"/>
            <a:ext cx="3414481" cy="1621671"/>
            <a:chOff x="3123526" y="4278293"/>
            <a:chExt cx="3414481" cy="16216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4BF307-776A-E346-8589-48062EDAA78A}"/>
                </a:ext>
              </a:extLst>
            </p:cNvPr>
            <p:cNvSpPr txBox="1"/>
            <p:nvPr/>
          </p:nvSpPr>
          <p:spPr>
            <a:xfrm>
              <a:off x="4548529" y="4278293"/>
              <a:ext cx="1981562" cy="369332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1: cat chases dog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049EFD-CCC4-664F-999D-EF8E4D0AFD3C}"/>
                </a:ext>
              </a:extLst>
            </p:cNvPr>
            <p:cNvSpPr txBox="1"/>
            <p:nvPr/>
          </p:nvSpPr>
          <p:spPr>
            <a:xfrm>
              <a:off x="4556445" y="5530632"/>
              <a:ext cx="1981562" cy="369332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2: dog loves cat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190EB7-638E-1944-ACA8-6D0200C7EAD6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3277274" y="4462959"/>
              <a:ext cx="1271255" cy="4616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D29D871-AD22-5141-84CA-94FF1AF50851}"/>
                </a:ext>
              </a:extLst>
            </p:cNvPr>
            <p:cNvCxnSpPr>
              <a:cxnSpLocks/>
            </p:cNvCxnSpPr>
            <p:nvPr/>
          </p:nvCxnSpPr>
          <p:spPr>
            <a:xfrm>
              <a:off x="3123526" y="5214607"/>
              <a:ext cx="1432919" cy="5006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814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2EEB-FC5D-604C-94B4-BB67D31E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Web Indexing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87CA-1EC0-DF42-AE88-3939F8F7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For parallel processing</a:t>
            </a:r>
          </a:p>
          <a:p>
            <a:pPr lvl="1"/>
            <a:r>
              <a:rPr lang="en-US" dirty="0"/>
              <a:t>Move the tuples with the same word to the same machine</a:t>
            </a:r>
          </a:p>
          <a:p>
            <a:pPr lvl="1"/>
            <a:r>
              <a:rPr lang="en-US" dirty="0"/>
              <a:t>Perform aggregation on multiple machine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D416F-7E45-BB4B-97F2-051AA44B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14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EE683-6BDB-0E48-B082-09E1961D1672}"/>
              </a:ext>
            </a:extLst>
          </p:cNvPr>
          <p:cNvSpPr txBox="1"/>
          <p:nvPr/>
        </p:nvSpPr>
        <p:spPr>
          <a:xfrm>
            <a:off x="1595286" y="3684655"/>
            <a:ext cx="1271255" cy="9233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(cat, 1)</a:t>
            </a:r>
          </a:p>
          <a:p>
            <a:r>
              <a:rPr lang="en-US" dirty="0"/>
              <a:t>(chases, 1) </a:t>
            </a:r>
          </a:p>
          <a:p>
            <a:r>
              <a:rPr lang="en-US" dirty="0"/>
              <a:t>(dog, 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41A07E-7529-264E-9B2A-F006E172BFB8}"/>
              </a:ext>
            </a:extLst>
          </p:cNvPr>
          <p:cNvSpPr txBox="1"/>
          <p:nvPr/>
        </p:nvSpPr>
        <p:spPr>
          <a:xfrm>
            <a:off x="1595286" y="4936994"/>
            <a:ext cx="1271255" cy="9233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(dog, 2)</a:t>
            </a:r>
          </a:p>
          <a:p>
            <a:r>
              <a:rPr lang="en-US" dirty="0"/>
              <a:t>(loves, 2) </a:t>
            </a:r>
          </a:p>
          <a:p>
            <a:r>
              <a:rPr lang="en-US" dirty="0"/>
              <a:t>(cat, 2)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9EEB28-A6A9-394D-8987-1E2788947F36}"/>
              </a:ext>
            </a:extLst>
          </p:cNvPr>
          <p:cNvGrpSpPr/>
          <p:nvPr/>
        </p:nvGrpSpPr>
        <p:grpSpPr>
          <a:xfrm>
            <a:off x="5569630" y="3895653"/>
            <a:ext cx="2729063" cy="1798142"/>
            <a:chOff x="5569630" y="3895653"/>
            <a:chExt cx="2729063" cy="179814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2BCF7A-4E90-0D4B-B875-4DED20942DAC}"/>
                </a:ext>
              </a:extLst>
            </p:cNvPr>
            <p:cNvSpPr txBox="1"/>
            <p:nvPr/>
          </p:nvSpPr>
          <p:spPr>
            <a:xfrm>
              <a:off x="6962317" y="3895653"/>
              <a:ext cx="1336376" cy="646331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(cat, [1, 2])</a:t>
              </a:r>
            </a:p>
            <a:p>
              <a:r>
                <a:rPr lang="en-US" dirty="0"/>
                <a:t>(chases, [1])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DC6A00-C3E5-0A4B-A501-CA2A473AE068}"/>
                </a:ext>
              </a:extLst>
            </p:cNvPr>
            <p:cNvSpPr txBox="1"/>
            <p:nvPr/>
          </p:nvSpPr>
          <p:spPr>
            <a:xfrm>
              <a:off x="6962317" y="5047464"/>
              <a:ext cx="1336376" cy="646331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(dog, [1, 2])</a:t>
              </a:r>
            </a:p>
            <a:p>
              <a:r>
                <a:rPr lang="en-US" dirty="0"/>
                <a:t>(loves, [2])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C30F9AE-655E-E340-828E-18E321648EDF}"/>
                </a:ext>
              </a:extLst>
            </p:cNvPr>
            <p:cNvCxnSpPr>
              <a:cxnSpLocks/>
              <a:stCxn id="12" idx="3"/>
              <a:endCxn id="28" idx="1"/>
            </p:cNvCxnSpPr>
            <p:nvPr/>
          </p:nvCxnSpPr>
          <p:spPr>
            <a:xfrm flipV="1">
              <a:off x="5569630" y="4218819"/>
              <a:ext cx="1392687" cy="67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267561E-79BB-D244-A73A-6DB3879F7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2117" y="5359086"/>
              <a:ext cx="1390200" cy="122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40B781-E2DC-D642-92B2-677C552A0B2C}"/>
              </a:ext>
            </a:extLst>
          </p:cNvPr>
          <p:cNvGrpSpPr/>
          <p:nvPr/>
        </p:nvGrpSpPr>
        <p:grpSpPr>
          <a:xfrm>
            <a:off x="2443795" y="3763944"/>
            <a:ext cx="3125835" cy="2058610"/>
            <a:chOff x="2443795" y="3763944"/>
            <a:chExt cx="3125835" cy="205861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724701E-F1AC-0749-9A43-B4DBE5B020EE}"/>
                </a:ext>
              </a:extLst>
            </p:cNvPr>
            <p:cNvCxnSpPr>
              <a:cxnSpLocks/>
            </p:cNvCxnSpPr>
            <p:nvPr/>
          </p:nvCxnSpPr>
          <p:spPr>
            <a:xfrm>
              <a:off x="2443795" y="3881236"/>
              <a:ext cx="1950497" cy="734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F47F83-7C2C-8745-9D68-B329BC7A858F}"/>
                </a:ext>
              </a:extLst>
            </p:cNvPr>
            <p:cNvSpPr txBox="1"/>
            <p:nvPr/>
          </p:nvSpPr>
          <p:spPr>
            <a:xfrm>
              <a:off x="4394291" y="3763944"/>
              <a:ext cx="1175339" cy="923330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(cat, 1)</a:t>
              </a:r>
            </a:p>
            <a:p>
              <a:r>
                <a:rPr lang="en-US" dirty="0"/>
                <a:t>(cat, 2)</a:t>
              </a:r>
            </a:p>
            <a:p>
              <a:r>
                <a:rPr lang="en-US" dirty="0"/>
                <a:t>(chases, 1)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CF864C-FEF4-EB42-AE61-6B6190AC340F}"/>
                </a:ext>
              </a:extLst>
            </p:cNvPr>
            <p:cNvSpPr txBox="1"/>
            <p:nvPr/>
          </p:nvSpPr>
          <p:spPr>
            <a:xfrm>
              <a:off x="4389316" y="4899224"/>
              <a:ext cx="1175338" cy="923330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(dog, 1)</a:t>
              </a:r>
            </a:p>
            <a:p>
              <a:r>
                <a:rPr lang="en-US" dirty="0"/>
                <a:t>(dog, 2)</a:t>
              </a:r>
            </a:p>
            <a:p>
              <a:r>
                <a:rPr lang="en-US" dirty="0"/>
                <a:t>(loves, 2)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3A8BBC-26AB-1442-8E29-28C5FC5B0634}"/>
                </a:ext>
              </a:extLst>
            </p:cNvPr>
            <p:cNvCxnSpPr>
              <a:cxnSpLocks/>
            </p:cNvCxnSpPr>
            <p:nvPr/>
          </p:nvCxnSpPr>
          <p:spPr>
            <a:xfrm>
              <a:off x="2585403" y="5383061"/>
              <a:ext cx="1801425" cy="2288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004148-DD2D-7342-BBB9-1D8C90D839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3795" y="4218819"/>
              <a:ext cx="1950496" cy="14749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8002048-9237-0043-A33B-DDD100F65629}"/>
                </a:ext>
              </a:extLst>
            </p:cNvPr>
            <p:cNvCxnSpPr>
              <a:cxnSpLocks/>
            </p:cNvCxnSpPr>
            <p:nvPr/>
          </p:nvCxnSpPr>
          <p:spPr>
            <a:xfrm>
              <a:off x="2517010" y="4429130"/>
              <a:ext cx="1877281" cy="6163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4C1121C-DFCC-1B4A-A4D9-8D11F8712AD2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2517010" y="5104868"/>
              <a:ext cx="1872306" cy="2560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57E7D2F-D172-E84F-9DE7-7F76DBA16C9B}"/>
                </a:ext>
              </a:extLst>
            </p:cNvPr>
            <p:cNvCxnSpPr>
              <a:cxnSpLocks/>
            </p:cNvCxnSpPr>
            <p:nvPr/>
          </p:nvCxnSpPr>
          <p:spPr>
            <a:xfrm>
              <a:off x="2691776" y="4164983"/>
              <a:ext cx="1700027" cy="3459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4969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F20E-6AAA-D545-A312-970A8FEF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AADD-37D5-FB4B-AE51-C88F4329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Input data consists of multiple independent units</a:t>
            </a:r>
          </a:p>
          <a:p>
            <a:pPr lvl="1"/>
            <a:r>
              <a:rPr lang="en-US" dirty="0"/>
              <a:t>Each line of query log</a:t>
            </a:r>
          </a:p>
          <a:p>
            <a:pPr lvl="1"/>
            <a:r>
              <a:rPr lang="en-US" dirty="0"/>
              <a:t>Each web page</a:t>
            </a:r>
          </a:p>
          <a:p>
            <a:r>
              <a:rPr lang="en-US" dirty="0"/>
              <a:t>Partition input data into multiple “chunks” and distribute them to multiple machines</a:t>
            </a:r>
          </a:p>
          <a:p>
            <a:r>
              <a:rPr lang="en-US" dirty="0"/>
              <a:t>Transformation/map input into (key, value) tuples</a:t>
            </a:r>
          </a:p>
          <a:p>
            <a:pPr lvl="1"/>
            <a:r>
              <a:rPr lang="en-US" dirty="0"/>
              <a:t>Query log: </a:t>
            </a:r>
            <a:r>
              <a:rPr lang="en-US" dirty="0" err="1"/>
              <a:t>query_log_line</a:t>
            </a:r>
            <a:r>
              <a:rPr lang="en-US" dirty="0"/>
              <a:t> -&gt; (query, 1)</a:t>
            </a:r>
          </a:p>
          <a:p>
            <a:pPr lvl="1"/>
            <a:r>
              <a:rPr lang="en-US" dirty="0"/>
              <a:t>Indexing: </a:t>
            </a:r>
            <a:r>
              <a:rPr lang="en-US" dirty="0" err="1"/>
              <a:t>web_page</a:t>
            </a:r>
            <a:r>
              <a:rPr lang="en-US" dirty="0"/>
              <a:t> -&gt; (word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page_id</a:t>
            </a:r>
            <a:r>
              <a:rPr lang="en-US" dirty="0"/>
              <a:t>), (word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 err="1"/>
              <a:t>page_id</a:t>
            </a:r>
            <a:r>
              <a:rPr lang="en-US" dirty="0"/>
              <a:t>), …</a:t>
            </a:r>
          </a:p>
          <a:p>
            <a:r>
              <a:rPr lang="en-US" dirty="0"/>
              <a:t>Reshuffle tuples of the same key to the same machine</a:t>
            </a:r>
          </a:p>
          <a:p>
            <a:r>
              <a:rPr lang="en-US" dirty="0"/>
              <a:t>Aggregate/reduce the tuples of same keys</a:t>
            </a:r>
          </a:p>
          <a:p>
            <a:pPr lvl="1"/>
            <a:r>
              <a:rPr lang="en-US" dirty="0"/>
              <a:t>Query log: (query, 1), (query, 1), … -&gt; (query, count)</a:t>
            </a:r>
          </a:p>
          <a:p>
            <a:pPr lvl="1"/>
            <a:r>
              <a:rPr lang="en-US" dirty="0"/>
              <a:t>Indexing: (word, 1), (word, 3), … -&gt; (word, [1, 3, …])</a:t>
            </a:r>
          </a:p>
          <a:p>
            <a:r>
              <a:rPr lang="en-US" dirty="0"/>
              <a:t>Collect and output the aggregation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7B57C-EEBC-1C46-B481-D0DE20D4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6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0113-9B30-4340-B667-BA55F5DF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5C72-9C4B-DA48-AB90-5A764E15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examples are almost the same except</a:t>
            </a:r>
          </a:p>
          <a:p>
            <a:pPr lvl="1"/>
            <a:r>
              <a:rPr lang="en-US" dirty="0"/>
              <a:t>“The mapping function”</a:t>
            </a:r>
          </a:p>
          <a:p>
            <a:pPr lvl="2"/>
            <a:r>
              <a:rPr lang="en-US" dirty="0"/>
              <a:t>Query log: </a:t>
            </a:r>
            <a:r>
              <a:rPr lang="en-US" dirty="0" err="1"/>
              <a:t>query_log_line</a:t>
            </a:r>
            <a:r>
              <a:rPr lang="en-US" dirty="0"/>
              <a:t> -&gt; (query, 1)</a:t>
            </a:r>
          </a:p>
          <a:p>
            <a:pPr lvl="2"/>
            <a:r>
              <a:rPr lang="en-US" dirty="0"/>
              <a:t>Indexing: </a:t>
            </a:r>
            <a:r>
              <a:rPr lang="en-US" dirty="0" err="1"/>
              <a:t>web_page</a:t>
            </a:r>
            <a:r>
              <a:rPr lang="en-US" dirty="0"/>
              <a:t> -&gt; (word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page_id</a:t>
            </a:r>
            <a:r>
              <a:rPr lang="en-US" dirty="0"/>
              <a:t>), (word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 err="1"/>
              <a:t>page_id</a:t>
            </a:r>
            <a:r>
              <a:rPr lang="en-US" dirty="0"/>
              <a:t>), …</a:t>
            </a:r>
          </a:p>
          <a:p>
            <a:pPr lvl="1"/>
            <a:r>
              <a:rPr lang="en-US" dirty="0"/>
              <a:t>“The reduction function”</a:t>
            </a:r>
          </a:p>
          <a:p>
            <a:pPr lvl="2"/>
            <a:r>
              <a:rPr lang="en-US" dirty="0"/>
              <a:t>Query log: (query, 1), (query, 1), … -&gt; (query, count)</a:t>
            </a:r>
          </a:p>
          <a:p>
            <a:pPr lvl="2"/>
            <a:r>
              <a:rPr lang="en-US" dirty="0"/>
              <a:t>Indexing: (word, 1), (word, 3), … -&gt; (word, [1, 3, …])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2E74C-A4CB-2340-ACC4-F4AAD418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7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AA1A-EE8B-6747-8849-3718DD7A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09AD7-BDCD-D847-951E-C61B80209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Programmer provides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Map function: “unit data”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Reduce function: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aggr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,…)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MapReduce handles the rest</a:t>
                </a:r>
              </a:p>
              <a:p>
                <a:pPr lvl="1"/>
                <a:r>
                  <a:rPr lang="en-US" dirty="0"/>
                  <a:t>Automatic data and task, partition, distribution, and collection</a:t>
                </a:r>
              </a:p>
              <a:p>
                <a:pPr lvl="1"/>
                <a:r>
                  <a:rPr lang="en-US" dirty="0"/>
                  <a:t>Failure and speed disparity handling</a:t>
                </a:r>
              </a:p>
              <a:p>
                <a:r>
                  <a:rPr lang="en-US" dirty="0"/>
                  <a:t>Many systems exist supporting MapReduce model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09AD7-BDCD-D847-951E-C61B80209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B9DF8-F037-9048-AD97-0A4ABD65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7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8C3A-AA68-374B-BA74-7DB22A0C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51476-246E-004E-B673-04D59550F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open source implementation of GFS (Google File System) and MapReduce</a:t>
            </a:r>
          </a:p>
          <a:p>
            <a:pPr lvl="1"/>
            <a:r>
              <a:rPr lang="en-US" dirty="0"/>
              <a:t>Implemented in Java</a:t>
            </a:r>
          </a:p>
          <a:p>
            <a:r>
              <a:rPr lang="en-US" dirty="0"/>
              <a:t>User implements map and reduce functions as:</a:t>
            </a:r>
          </a:p>
          <a:p>
            <a:pPr lvl="1"/>
            <a:r>
              <a:rPr lang="en-US" dirty="0" err="1"/>
              <a:t>Mapper.map</a:t>
            </a:r>
            <a:r>
              <a:rPr lang="en-US" dirty="0"/>
              <a:t>(key, value, output, reporter)</a:t>
            </a:r>
          </a:p>
          <a:p>
            <a:pPr lvl="1"/>
            <a:r>
              <a:rPr lang="en-US" dirty="0" err="1"/>
              <a:t>Reducer.reduce</a:t>
            </a:r>
            <a:r>
              <a:rPr lang="en-US" dirty="0"/>
              <a:t>(key, value, output, reporter)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1D0DE-2B61-734B-BA45-935115CD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62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09AB-BD47-1F46-A553-19F289C4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33D6-C9F9-464E-A9DF-55F7DD57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cluster computing infrastructure</a:t>
            </a:r>
          </a:p>
          <a:p>
            <a:r>
              <a:rPr lang="en-US" dirty="0"/>
              <a:t>Supports MapReduce and SQL</a:t>
            </a:r>
          </a:p>
          <a:p>
            <a:pPr lvl="1"/>
            <a:r>
              <a:rPr lang="en-US" dirty="0"/>
              <a:t>Supports data flow more general than simple MapReduce</a:t>
            </a:r>
          </a:p>
          <a:p>
            <a:r>
              <a:rPr lang="en-US" dirty="0"/>
              <a:t>Input data is converted into RDD (resilient distributed dataset)</a:t>
            </a:r>
          </a:p>
          <a:p>
            <a:pPr lvl="1"/>
            <a:r>
              <a:rPr lang="en-US" dirty="0"/>
              <a:t>A collection of independent tuples</a:t>
            </a:r>
          </a:p>
          <a:p>
            <a:pPr lvl="1"/>
            <a:r>
              <a:rPr lang="en-US" dirty="0"/>
              <a:t>The tuples are automatically distributed and shuffled by Spark</a:t>
            </a:r>
          </a:p>
          <a:p>
            <a:r>
              <a:rPr lang="en-US" dirty="0"/>
              <a:t>Supports multiple programming languages</a:t>
            </a:r>
          </a:p>
          <a:p>
            <a:pPr lvl="1"/>
            <a:r>
              <a:rPr lang="en-US" dirty="0"/>
              <a:t>Scala, Java, Python, …</a:t>
            </a:r>
          </a:p>
          <a:p>
            <a:pPr lvl="1"/>
            <a:r>
              <a:rPr lang="en-US" dirty="0"/>
              <a:t>Scala and Java are much more performant than others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60FE6-4606-684B-93E8-70E6CCBC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2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13DD-630B-2945-886A-363883A6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Analytics using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943BB-FC1C-764B-820F-BDAA14F69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Often, our data is non-relational (e.g., flat file) and huge</a:t>
            </a:r>
          </a:p>
          <a:p>
            <a:pPr lvl="1"/>
            <a:r>
              <a:rPr lang="en-US" dirty="0"/>
              <a:t>Billions of query logs</a:t>
            </a:r>
          </a:p>
          <a:p>
            <a:pPr lvl="1"/>
            <a:r>
              <a:rPr lang="en-US" dirty="0"/>
              <a:t>Billions of web pages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Q: Can we perform analytics on large data quickly using thousands of machines?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806E9-0AB2-5D4D-8703-1AF3FB19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76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C1A4-0CA6-5848-98D9-A87A9207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Example: Count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323D-0F2C-1D43-AC03-7B4C3728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lines =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err="1"/>
              <a:t>input.txt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words = </a:t>
            </a:r>
            <a:r>
              <a:rPr lang="en-US" dirty="0" err="1"/>
              <a:t>lines.flatMap</a:t>
            </a:r>
            <a:r>
              <a:rPr lang="en-US" dirty="0"/>
              <a:t>(lambda line: </a:t>
            </a:r>
            <a:r>
              <a:rPr lang="en-US" dirty="0" err="1"/>
              <a:t>line.split</a:t>
            </a:r>
            <a:r>
              <a:rPr lang="en-US" dirty="0"/>
              <a:t>(" ")) </a:t>
            </a:r>
          </a:p>
          <a:p>
            <a:pPr marL="0" indent="0">
              <a:buNone/>
            </a:pPr>
            <a:r>
              <a:rPr lang="en-US" dirty="0"/>
              <a:t>word1s = </a:t>
            </a:r>
            <a:r>
              <a:rPr lang="en-US" dirty="0" err="1"/>
              <a:t>words.map</a:t>
            </a:r>
            <a:r>
              <a:rPr lang="en-US" dirty="0"/>
              <a:t>(lambda word: (word, 1))</a:t>
            </a:r>
          </a:p>
          <a:p>
            <a:pPr marL="0" indent="0">
              <a:buNone/>
            </a:pPr>
            <a:r>
              <a:rPr lang="en-US" dirty="0" err="1"/>
              <a:t>wordCounts</a:t>
            </a:r>
            <a:r>
              <a:rPr lang="en-US" dirty="0"/>
              <a:t> = word1s.reduceByKey(lambda </a:t>
            </a:r>
            <a:r>
              <a:rPr lang="en-US" dirty="0" err="1"/>
              <a:t>a,b</a:t>
            </a:r>
            <a:r>
              <a:rPr lang="en-US" dirty="0"/>
              <a:t>: 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wordCounts.saveAsTextFile</a:t>
            </a:r>
            <a:r>
              <a:rPr lang="en-US" dirty="0"/>
              <a:t>("output")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50FA9-37D4-A54D-B205-33083BAC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25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C1A4-0CA6-5848-98D9-A87A9207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Spark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323D-0F2C-1D43-AC03-7B4C3728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Transformation: Convert RDD tuple into RDD tuple(s) </a:t>
            </a:r>
          </a:p>
          <a:p>
            <a:pPr lvl="1"/>
            <a:r>
              <a:rPr lang="en-US" dirty="0"/>
              <a:t>map(): convert one input tuple into one output tuple</a:t>
            </a:r>
          </a:p>
          <a:p>
            <a:pPr lvl="1"/>
            <a:r>
              <a:rPr lang="en-US" dirty="0" err="1"/>
              <a:t>flatMap</a:t>
            </a:r>
            <a:r>
              <a:rPr lang="en-US" dirty="0"/>
              <a:t>(): convert one input into multiple output tuples</a:t>
            </a:r>
          </a:p>
          <a:p>
            <a:pPr lvl="1"/>
            <a:r>
              <a:rPr lang="en-US" dirty="0" err="1"/>
              <a:t>reduceByKey</a:t>
            </a:r>
            <a:r>
              <a:rPr lang="en-US" dirty="0"/>
              <a:t>(): specify how two input “values” should be aggregated</a:t>
            </a:r>
          </a:p>
          <a:p>
            <a:pPr lvl="1"/>
            <a:r>
              <a:rPr lang="en-US" dirty="0"/>
              <a:t>filter(): filter out tuples based on condition</a:t>
            </a:r>
          </a:p>
          <a:p>
            <a:r>
              <a:rPr lang="en-US" dirty="0"/>
              <a:t>Action: Perform “actions” on RDD</a:t>
            </a:r>
          </a:p>
          <a:p>
            <a:pPr lvl="1"/>
            <a:r>
              <a:rPr lang="en-US" dirty="0" err="1"/>
              <a:t>saveAsTextFile</a:t>
            </a:r>
            <a:r>
              <a:rPr lang="en-US" dirty="0"/>
              <a:t>(): save RDD in a directory as text file(s)</a:t>
            </a:r>
          </a:p>
          <a:p>
            <a:pPr lvl="1"/>
            <a:r>
              <a:rPr lang="en-US" dirty="0"/>
              <a:t>collect(): create Python tuples from Spark RDD</a:t>
            </a:r>
          </a:p>
          <a:p>
            <a:pPr lvl="1"/>
            <a:r>
              <a:rPr lang="en-US" dirty="0" err="1"/>
              <a:t>textFile</a:t>
            </a:r>
            <a:r>
              <a:rPr lang="en-US" dirty="0"/>
              <a:t>(): create RDD from text (each line becomes an RDD tuple)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50FA9-37D4-A54D-B205-33083BAC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08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Large-scale data analytics on distributed cluster</a:t>
            </a:r>
          </a:p>
          <a:p>
            <a:r>
              <a:rPr lang="en-US" dirty="0"/>
              <a:t>MapReduce model</a:t>
            </a:r>
          </a:p>
          <a:p>
            <a:r>
              <a:rPr lang="en-US" dirty="0"/>
              <a:t>Spark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B3F0C-3D75-3843-B988-DD7AAD39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2EEB-FC5D-604C-94B4-BB67D31E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Search Log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87CA-1EC0-DF42-AE88-3939F8F7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of billions of queries. Count frequency of each query</a:t>
            </a:r>
          </a:p>
          <a:p>
            <a:pPr lvl="1"/>
            <a:r>
              <a:rPr lang="en-US" dirty="0"/>
              <a:t>Input query log:</a:t>
            </a:r>
          </a:p>
          <a:p>
            <a:pPr marL="914400" lvl="2" indent="0">
              <a:buNone/>
            </a:pPr>
            <a:r>
              <a:rPr lang="en-US" dirty="0"/>
              <a:t>cat,time,userid1,ip1,referrer1</a:t>
            </a:r>
          </a:p>
          <a:p>
            <a:pPr marL="914400" lvl="2" indent="0">
              <a:buNone/>
            </a:pPr>
            <a:r>
              <a:rPr lang="en-US" dirty="0"/>
              <a:t>dog,time,userid2,ip2,referrer2</a:t>
            </a:r>
          </a:p>
          <a:p>
            <a:pPr marL="914400" lvl="2" indent="0">
              <a:buNone/>
            </a:pPr>
            <a:r>
              <a:rPr lang="en-US" dirty="0"/>
              <a:t>...</a:t>
            </a:r>
          </a:p>
          <a:p>
            <a:pPr lvl="1"/>
            <a:r>
              <a:rPr lang="en-US" dirty="0"/>
              <a:t>Output query frequency:</a:t>
            </a:r>
          </a:p>
          <a:p>
            <a:pPr marL="914400" lvl="2" indent="0">
              <a:buNone/>
            </a:pPr>
            <a:r>
              <a:rPr lang="en-US" dirty="0"/>
              <a:t>cat 200000</a:t>
            </a:r>
          </a:p>
          <a:p>
            <a:pPr marL="914400" lvl="2" indent="0">
              <a:buNone/>
            </a:pPr>
            <a:r>
              <a:rPr lang="en-US" dirty="0"/>
              <a:t>dog 120000</a:t>
            </a:r>
          </a:p>
          <a:p>
            <a:pPr marL="914400" lvl="2" indent="0">
              <a:buNone/>
            </a:pPr>
            <a:r>
              <a:rPr lang="en-US" dirty="0"/>
              <a:t>...</a:t>
            </a:r>
          </a:p>
          <a:p>
            <a:r>
              <a:rPr lang="en-US" dirty="0"/>
              <a:t>Q: How can we perform this task? How can we parallelize it?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D416F-7E45-BB4B-97F2-051AA44B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9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2EEB-FC5D-604C-94B4-BB67D31E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Search Log Analysis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87CA-1EC0-DF42-AE88-3939F8F7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“Transform” each line of query log into (query, 1)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D416F-7E45-BB4B-97F2-051AA44B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0E7B0-5A41-754C-AD7F-B43A099B1B1F}"/>
              </a:ext>
            </a:extLst>
          </p:cNvPr>
          <p:cNvSpPr txBox="1"/>
          <p:nvPr/>
        </p:nvSpPr>
        <p:spPr>
          <a:xfrm>
            <a:off x="1907053" y="2523966"/>
            <a:ext cx="2907103" cy="1477328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Cat, 12:30, 1.34.24.6, …</a:t>
            </a:r>
          </a:p>
          <a:p>
            <a:r>
              <a:rPr lang="en-US" dirty="0"/>
              <a:t>Dog, 12:30, 193.42.34.5, …</a:t>
            </a:r>
          </a:p>
          <a:p>
            <a:r>
              <a:rPr lang="en-US" dirty="0"/>
              <a:t>Pig, 12:31, 213.12.6.26, …</a:t>
            </a:r>
          </a:p>
          <a:p>
            <a:r>
              <a:rPr lang="en-US" dirty="0"/>
              <a:t>Dog, 12:32, 31.63.34.23, …</a:t>
            </a:r>
          </a:p>
          <a:p>
            <a:r>
              <a:rPr lang="en-US" dirty="0"/>
              <a:t>Cat, 12:33, 1.46.23.642, ..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C2B55B-2C14-314D-A805-99ACAC557775}"/>
              </a:ext>
            </a:extLst>
          </p:cNvPr>
          <p:cNvGrpSpPr/>
          <p:nvPr/>
        </p:nvGrpSpPr>
        <p:grpSpPr>
          <a:xfrm>
            <a:off x="5050971" y="2523966"/>
            <a:ext cx="1970314" cy="1477328"/>
            <a:chOff x="5050971" y="2523966"/>
            <a:chExt cx="1970314" cy="14773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613B4E-DFA9-884C-A6C7-97C6A00A1BCD}"/>
                </a:ext>
              </a:extLst>
            </p:cNvPr>
            <p:cNvSpPr txBox="1"/>
            <p:nvPr/>
          </p:nvSpPr>
          <p:spPr>
            <a:xfrm>
              <a:off x="6010968" y="2523966"/>
              <a:ext cx="1010317" cy="1477328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(Cat, 1)</a:t>
              </a:r>
            </a:p>
            <a:p>
              <a:r>
                <a:rPr lang="en-US" dirty="0"/>
                <a:t>(Dog, 1) </a:t>
              </a:r>
            </a:p>
            <a:p>
              <a:r>
                <a:rPr lang="en-US" dirty="0"/>
                <a:t>(Pig, 1) </a:t>
              </a:r>
            </a:p>
            <a:p>
              <a:r>
                <a:rPr lang="en-US" dirty="0"/>
                <a:t>(Dog, 1)</a:t>
              </a:r>
            </a:p>
            <a:p>
              <a:r>
                <a:rPr lang="en-US" dirty="0"/>
                <a:t>(Cat, 1)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74DAAD5-D9BE-034A-B05A-6E5BDCAEF5F3}"/>
                </a:ext>
              </a:extLst>
            </p:cNvPr>
            <p:cNvCxnSpPr/>
            <p:nvPr/>
          </p:nvCxnSpPr>
          <p:spPr>
            <a:xfrm>
              <a:off x="5050971" y="3145971"/>
              <a:ext cx="7511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614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2EEB-FC5D-604C-94B4-BB67D31E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Search Log Analysis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87CA-1EC0-DF42-AE88-3939F8F7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Collect all tuples with the same query and “aggregate”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Q: How can we parallelize the two steps?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D416F-7E45-BB4B-97F2-051AA44B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5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EB58D6-C413-134B-B97D-5F89F93FFF35}"/>
              </a:ext>
            </a:extLst>
          </p:cNvPr>
          <p:cNvGrpSpPr/>
          <p:nvPr/>
        </p:nvGrpSpPr>
        <p:grpSpPr>
          <a:xfrm>
            <a:off x="2323322" y="2523966"/>
            <a:ext cx="2516155" cy="1939373"/>
            <a:chOff x="2323322" y="2523966"/>
            <a:chExt cx="2516155" cy="1939373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74DAAD5-D9BE-034A-B05A-6E5BDCAEF5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3322" y="2714693"/>
              <a:ext cx="1527609" cy="2302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B302CE-2148-DA43-AD01-0F12DFC78957}"/>
                </a:ext>
              </a:extLst>
            </p:cNvPr>
            <p:cNvSpPr txBox="1"/>
            <p:nvPr/>
          </p:nvSpPr>
          <p:spPr>
            <a:xfrm>
              <a:off x="3850931" y="2523966"/>
              <a:ext cx="988546" cy="646331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(Cat, 1)</a:t>
              </a:r>
            </a:p>
            <a:p>
              <a:r>
                <a:rPr lang="en-US" dirty="0"/>
                <a:t>(Cat, 1)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BBA3C-FC57-B74D-8359-10AC4E9CBC06}"/>
                </a:ext>
              </a:extLst>
            </p:cNvPr>
            <p:cNvSpPr txBox="1"/>
            <p:nvPr/>
          </p:nvSpPr>
          <p:spPr>
            <a:xfrm>
              <a:off x="3850931" y="3303714"/>
              <a:ext cx="988546" cy="646331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(Dog, 1)</a:t>
              </a:r>
            </a:p>
            <a:p>
              <a:r>
                <a:rPr lang="en-US" dirty="0"/>
                <a:t>(Dog, 1)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45E2B6-D430-2745-8284-ABFADB23A44F}"/>
                </a:ext>
              </a:extLst>
            </p:cNvPr>
            <p:cNvSpPr txBox="1"/>
            <p:nvPr/>
          </p:nvSpPr>
          <p:spPr>
            <a:xfrm>
              <a:off x="3850931" y="4094007"/>
              <a:ext cx="988546" cy="369332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(Pig, 1)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0163DA6-D60D-754B-8A7B-50A93CD76684}"/>
                </a:ext>
              </a:extLst>
            </p:cNvPr>
            <p:cNvCxnSpPr>
              <a:cxnSpLocks/>
            </p:cNvCxnSpPr>
            <p:nvPr/>
          </p:nvCxnSpPr>
          <p:spPr>
            <a:xfrm>
              <a:off x="2323322" y="3503969"/>
              <a:ext cx="1527609" cy="77470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0C5F456-BBB0-0D4E-805A-C9592EBE6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3168" y="2978840"/>
              <a:ext cx="1487762" cy="1080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C982E4-A47D-E44D-AEC8-E1957BE67E46}"/>
                </a:ext>
              </a:extLst>
            </p:cNvPr>
            <p:cNvCxnSpPr>
              <a:cxnSpLocks/>
            </p:cNvCxnSpPr>
            <p:nvPr/>
          </p:nvCxnSpPr>
          <p:spPr>
            <a:xfrm>
              <a:off x="2363169" y="3203643"/>
              <a:ext cx="1487761" cy="6018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BFCB48C-2A4A-1848-81DD-9E586EBDD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6390" y="3503969"/>
              <a:ext cx="1474541" cy="27983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4CD6229-C673-BA42-B917-1A997428050F}"/>
              </a:ext>
            </a:extLst>
          </p:cNvPr>
          <p:cNvGrpSpPr/>
          <p:nvPr/>
        </p:nvGrpSpPr>
        <p:grpSpPr>
          <a:xfrm>
            <a:off x="4839477" y="2709414"/>
            <a:ext cx="2016907" cy="1748646"/>
            <a:chOff x="4839477" y="2709414"/>
            <a:chExt cx="2016907" cy="17486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92DFD15-4FF5-EA43-BDCC-E60BFCF48E72}"/>
                </a:ext>
              </a:extLst>
            </p:cNvPr>
            <p:cNvSpPr txBox="1"/>
            <p:nvPr/>
          </p:nvSpPr>
          <p:spPr>
            <a:xfrm>
              <a:off x="5867838" y="2709414"/>
              <a:ext cx="988546" cy="369332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(Cat, 2)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017352-94DD-D946-ADD2-F83E0EFAA9ED}"/>
                </a:ext>
              </a:extLst>
            </p:cNvPr>
            <p:cNvSpPr txBox="1"/>
            <p:nvPr/>
          </p:nvSpPr>
          <p:spPr>
            <a:xfrm>
              <a:off x="5867838" y="3489162"/>
              <a:ext cx="988546" cy="369332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(Dog, 2)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587A72-7ABE-C24C-BF8A-BC16732FEAA1}"/>
                </a:ext>
              </a:extLst>
            </p:cNvPr>
            <p:cNvSpPr txBox="1"/>
            <p:nvPr/>
          </p:nvSpPr>
          <p:spPr>
            <a:xfrm>
              <a:off x="5867838" y="4088728"/>
              <a:ext cx="988546" cy="369332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(Pig, 1)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8C8B6FA-93A1-5E4F-80E7-93672BF4D0E5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4839477" y="2894080"/>
              <a:ext cx="1028361" cy="122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B94B84-8807-0C41-8BD0-A6F5D9F24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9477" y="3687704"/>
              <a:ext cx="1028361" cy="122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BB6CFBB-D7CC-A843-B304-16E0839F1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9477" y="4278673"/>
              <a:ext cx="1028361" cy="122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7A4E339-E64C-1449-92AE-061290935D25}"/>
              </a:ext>
            </a:extLst>
          </p:cNvPr>
          <p:cNvSpPr txBox="1"/>
          <p:nvPr/>
        </p:nvSpPr>
        <p:spPr>
          <a:xfrm>
            <a:off x="1513242" y="2750498"/>
            <a:ext cx="1010317" cy="1477328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(Cat, 1)</a:t>
            </a:r>
          </a:p>
          <a:p>
            <a:r>
              <a:rPr lang="en-US" dirty="0"/>
              <a:t>(Dog, 1) </a:t>
            </a:r>
          </a:p>
          <a:p>
            <a:r>
              <a:rPr lang="en-US" dirty="0"/>
              <a:t>(Pig, 1)</a:t>
            </a:r>
          </a:p>
          <a:p>
            <a:r>
              <a:rPr lang="en-US" dirty="0"/>
              <a:t>(Dog, 1)</a:t>
            </a:r>
          </a:p>
          <a:p>
            <a:r>
              <a:rPr lang="en-US" dirty="0"/>
              <a:t>(Cat, 1)</a:t>
            </a:r>
          </a:p>
        </p:txBody>
      </p:sp>
    </p:spTree>
    <p:extLst>
      <p:ext uri="{BB962C8B-B14F-4D97-AF65-F5344CB8AC3E}">
        <p14:creationId xmlns:p14="http://schemas.microsoft.com/office/powerpoint/2010/main" val="27883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2EEB-FC5D-604C-94B4-BB67D31E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Search Log Analysis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87CA-1EC0-DF42-AE88-3939F8F7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“Transform” each line of query log into (query, 1)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Q: Can the transformation of each line done independently of each other?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D416F-7E45-BB4B-97F2-051AA44B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8262FC-3116-9243-A224-9DCB036D3544}"/>
              </a:ext>
            </a:extLst>
          </p:cNvPr>
          <p:cNvGrpSpPr/>
          <p:nvPr/>
        </p:nvGrpSpPr>
        <p:grpSpPr>
          <a:xfrm>
            <a:off x="1907053" y="2523966"/>
            <a:ext cx="5114232" cy="1477328"/>
            <a:chOff x="1841739" y="2523966"/>
            <a:chExt cx="5114232" cy="1477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A0E7B0-5A41-754C-AD7F-B43A099B1B1F}"/>
                </a:ext>
              </a:extLst>
            </p:cNvPr>
            <p:cNvSpPr txBox="1"/>
            <p:nvPr/>
          </p:nvSpPr>
          <p:spPr>
            <a:xfrm>
              <a:off x="1841739" y="2523966"/>
              <a:ext cx="2907103" cy="1477328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Cat, 12:30, 1.34.24.6, …</a:t>
              </a:r>
            </a:p>
            <a:p>
              <a:r>
                <a:rPr lang="en-US" dirty="0"/>
                <a:t>Dog, 12:30, 193.42.34.5, …</a:t>
              </a:r>
            </a:p>
            <a:p>
              <a:r>
                <a:rPr lang="en-US" dirty="0"/>
                <a:t>Pig, 12:31, 213.12.6.26, …</a:t>
              </a:r>
            </a:p>
            <a:p>
              <a:r>
                <a:rPr lang="en-US" dirty="0"/>
                <a:t>Dog, 12:32, 31.63.34.23, …</a:t>
              </a:r>
            </a:p>
            <a:p>
              <a:r>
                <a:rPr lang="en-US" dirty="0"/>
                <a:t>Cat, 12:33, 1.46.23.642, ..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613B4E-DFA9-884C-A6C7-97C6A00A1BCD}"/>
                </a:ext>
              </a:extLst>
            </p:cNvPr>
            <p:cNvSpPr txBox="1"/>
            <p:nvPr/>
          </p:nvSpPr>
          <p:spPr>
            <a:xfrm>
              <a:off x="5945654" y="2523966"/>
              <a:ext cx="1010317" cy="1477328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(Cat, 1)</a:t>
              </a:r>
            </a:p>
            <a:p>
              <a:r>
                <a:rPr lang="en-US" dirty="0"/>
                <a:t>(Dog, 1) </a:t>
              </a:r>
            </a:p>
            <a:p>
              <a:r>
                <a:rPr lang="en-US" dirty="0"/>
                <a:t>(Pig, 1) </a:t>
              </a:r>
            </a:p>
            <a:p>
              <a:r>
                <a:rPr lang="en-US" dirty="0"/>
                <a:t>(Dog, 1)</a:t>
              </a:r>
            </a:p>
            <a:p>
              <a:r>
                <a:rPr lang="en-US" dirty="0"/>
                <a:t>(Cat, 1)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74DAAD5-D9BE-034A-B05A-6E5BDCAEF5F3}"/>
                </a:ext>
              </a:extLst>
            </p:cNvPr>
            <p:cNvCxnSpPr/>
            <p:nvPr/>
          </p:nvCxnSpPr>
          <p:spPr>
            <a:xfrm>
              <a:off x="4985657" y="3145971"/>
              <a:ext cx="7511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087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0844-44C3-4F45-A54C-289E6757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Search Log Analysis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55B8-EDCE-4A4B-98F2-F78BDF594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For parallel processing</a:t>
            </a:r>
          </a:p>
          <a:p>
            <a:pPr lvl="1"/>
            <a:r>
              <a:rPr lang="en-US" dirty="0"/>
              <a:t>Split input data into multiple independent chunks</a:t>
            </a:r>
          </a:p>
          <a:p>
            <a:pPr lvl="1"/>
            <a:r>
              <a:rPr lang="en-US" dirty="0"/>
              <a:t>Move each chunk to separate machine</a:t>
            </a:r>
          </a:p>
          <a:p>
            <a:pPr lvl="1"/>
            <a:r>
              <a:rPr lang="en-US" dirty="0"/>
              <a:t>Perform “transformation” on multiple machines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F6663-D19C-7D4C-B529-3B8DF121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E0297-A5EB-1D46-B366-8E153160D2C1}"/>
              </a:ext>
            </a:extLst>
          </p:cNvPr>
          <p:cNvSpPr txBox="1"/>
          <p:nvPr/>
        </p:nvSpPr>
        <p:spPr>
          <a:xfrm>
            <a:off x="1207257" y="4048597"/>
            <a:ext cx="2907103" cy="1477328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Cat, 12:30, 1.34.24.6, …</a:t>
            </a:r>
          </a:p>
          <a:p>
            <a:r>
              <a:rPr lang="en-US" dirty="0"/>
              <a:t>Dog, 12:30, 193.42.34.5, …</a:t>
            </a:r>
          </a:p>
          <a:p>
            <a:r>
              <a:rPr lang="en-US" dirty="0"/>
              <a:t>Pig, 12:31, 213.12.6.26, …</a:t>
            </a:r>
          </a:p>
          <a:p>
            <a:r>
              <a:rPr lang="en-US" dirty="0"/>
              <a:t>Dog, 12:32, 31.63.34.23, …</a:t>
            </a:r>
          </a:p>
          <a:p>
            <a:r>
              <a:rPr lang="en-US" dirty="0"/>
              <a:t>Cat, 12:33, 1.46.23.642, ..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B650F3-2FC4-7947-A139-643D2627FEDE}"/>
              </a:ext>
            </a:extLst>
          </p:cNvPr>
          <p:cNvGrpSpPr/>
          <p:nvPr/>
        </p:nvGrpSpPr>
        <p:grpSpPr>
          <a:xfrm>
            <a:off x="4257869" y="3762458"/>
            <a:ext cx="3988339" cy="2353117"/>
            <a:chOff x="4257869" y="3762458"/>
            <a:chExt cx="3988339" cy="235311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585249D-C312-094B-8C80-3DD555D51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7869" y="4224123"/>
              <a:ext cx="1053303" cy="2703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4AAFEC-3EEF-0442-81B7-0642D8869C68}"/>
                </a:ext>
              </a:extLst>
            </p:cNvPr>
            <p:cNvSpPr txBox="1"/>
            <p:nvPr/>
          </p:nvSpPr>
          <p:spPr>
            <a:xfrm>
              <a:off x="5339104" y="3762458"/>
              <a:ext cx="2907103" cy="923330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Cat, 12:30, 1.34.24.6, …</a:t>
              </a:r>
            </a:p>
            <a:p>
              <a:r>
                <a:rPr lang="en-US" dirty="0"/>
                <a:t>Dog, 12:30, 193.42.34.5, …</a:t>
              </a:r>
            </a:p>
            <a:p>
              <a:r>
                <a:rPr lang="en-US" dirty="0"/>
                <a:t>Pig, 12:31, 213.12.6.26, …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CA7038-CEC1-A643-B37D-CDA269A5B83D}"/>
                </a:ext>
              </a:extLst>
            </p:cNvPr>
            <p:cNvSpPr txBox="1"/>
            <p:nvPr/>
          </p:nvSpPr>
          <p:spPr>
            <a:xfrm>
              <a:off x="5339105" y="5469244"/>
              <a:ext cx="2907103" cy="646331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Dog, 12:32, 31.63.34.23, …</a:t>
              </a:r>
            </a:p>
            <a:p>
              <a:r>
                <a:rPr lang="en-US" dirty="0"/>
                <a:t>Cat, 12:33, 1.46.23.642, …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071EB9D-688B-F24F-B992-EC8F5D832E6A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4257869" y="5241755"/>
              <a:ext cx="1081236" cy="5506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75D9BE-485E-3C4D-B3ED-DC46D25E534C}"/>
              </a:ext>
            </a:extLst>
          </p:cNvPr>
          <p:cNvGrpSpPr/>
          <p:nvPr/>
        </p:nvGrpSpPr>
        <p:grpSpPr>
          <a:xfrm>
            <a:off x="8274139" y="3755852"/>
            <a:ext cx="1527419" cy="2320810"/>
            <a:chOff x="8274139" y="3755852"/>
            <a:chExt cx="1527419" cy="23208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EB9FA9-E2AB-904E-913F-BA553E150BFF}"/>
                </a:ext>
              </a:extLst>
            </p:cNvPr>
            <p:cNvSpPr txBox="1"/>
            <p:nvPr/>
          </p:nvSpPr>
          <p:spPr>
            <a:xfrm>
              <a:off x="8791240" y="3755852"/>
              <a:ext cx="1010317" cy="923330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(Cat, 1)</a:t>
              </a:r>
            </a:p>
            <a:p>
              <a:r>
                <a:rPr lang="en-US" dirty="0"/>
                <a:t>(Dog, 1) </a:t>
              </a:r>
            </a:p>
            <a:p>
              <a:r>
                <a:rPr lang="en-US" dirty="0"/>
                <a:t>(Pig, 1)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C9CE16-EF7F-E84B-9CA8-DB3665ECCF96}"/>
                </a:ext>
              </a:extLst>
            </p:cNvPr>
            <p:cNvSpPr txBox="1"/>
            <p:nvPr/>
          </p:nvSpPr>
          <p:spPr>
            <a:xfrm>
              <a:off x="8791241" y="5430331"/>
              <a:ext cx="1010317" cy="646331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(Dog, 1)</a:t>
              </a:r>
            </a:p>
            <a:p>
              <a:r>
                <a:rPr lang="en-US" dirty="0"/>
                <a:t>(Cat, 1)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1B03B54-834D-7F4A-B5A1-1D3051AC220A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8274139" y="4217517"/>
              <a:ext cx="517101" cy="66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DF4699-99FD-5446-AC7E-920141AAE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139" y="5792409"/>
              <a:ext cx="517101" cy="66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804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2EEB-FC5D-604C-94B4-BB67D31E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Search Log Analysis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87CA-1EC0-DF42-AE88-3939F8F7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For parallel processing</a:t>
            </a:r>
          </a:p>
          <a:p>
            <a:pPr lvl="1"/>
            <a:r>
              <a:rPr lang="en-US" dirty="0"/>
              <a:t>Move the tuples with the same query to the same machine</a:t>
            </a:r>
          </a:p>
          <a:p>
            <a:pPr lvl="1"/>
            <a:r>
              <a:rPr lang="en-US" dirty="0"/>
              <a:t>Perform aggregation on multiple machine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D416F-7E45-BB4B-97F2-051AA44B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8B957-ACC7-E54A-A694-6E1D3703231F}"/>
              </a:ext>
            </a:extLst>
          </p:cNvPr>
          <p:cNvSpPr txBox="1"/>
          <p:nvPr/>
        </p:nvSpPr>
        <p:spPr>
          <a:xfrm>
            <a:off x="1856366" y="3763944"/>
            <a:ext cx="1010317" cy="9233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(Cat, 1)</a:t>
            </a:r>
          </a:p>
          <a:p>
            <a:r>
              <a:rPr lang="en-US" dirty="0"/>
              <a:t>(Dog, 1) </a:t>
            </a:r>
          </a:p>
          <a:p>
            <a:r>
              <a:rPr lang="en-US" dirty="0"/>
              <a:t>(Pig,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57130-3B80-024F-9B38-49349235695A}"/>
              </a:ext>
            </a:extLst>
          </p:cNvPr>
          <p:cNvSpPr txBox="1"/>
          <p:nvPr/>
        </p:nvSpPr>
        <p:spPr>
          <a:xfrm>
            <a:off x="1856365" y="5104902"/>
            <a:ext cx="1010317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(Dog, 1)</a:t>
            </a:r>
          </a:p>
          <a:p>
            <a:r>
              <a:rPr lang="en-US" dirty="0"/>
              <a:t>(Cat, 1)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0BBEE67-CAF1-9643-B0FD-D028B5CE84EB}"/>
              </a:ext>
            </a:extLst>
          </p:cNvPr>
          <p:cNvGrpSpPr/>
          <p:nvPr/>
        </p:nvGrpSpPr>
        <p:grpSpPr>
          <a:xfrm>
            <a:off x="2654188" y="3763944"/>
            <a:ext cx="2728650" cy="2058610"/>
            <a:chOff x="2654188" y="3763944"/>
            <a:chExt cx="2728650" cy="205861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724701E-F1AC-0749-9A43-B4DBE5B020EE}"/>
                </a:ext>
              </a:extLst>
            </p:cNvPr>
            <p:cNvCxnSpPr>
              <a:cxnSpLocks/>
            </p:cNvCxnSpPr>
            <p:nvPr/>
          </p:nvCxnSpPr>
          <p:spPr>
            <a:xfrm>
              <a:off x="2686556" y="3948751"/>
              <a:ext cx="1707736" cy="59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F47F83-7C2C-8745-9D68-B329BC7A858F}"/>
                </a:ext>
              </a:extLst>
            </p:cNvPr>
            <p:cNvSpPr txBox="1"/>
            <p:nvPr/>
          </p:nvSpPr>
          <p:spPr>
            <a:xfrm>
              <a:off x="4394292" y="3763944"/>
              <a:ext cx="988546" cy="646331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(Cat, 1)</a:t>
              </a:r>
            </a:p>
            <a:p>
              <a:r>
                <a:rPr lang="en-US" dirty="0"/>
                <a:t>(Cat, 1)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CF864C-FEF4-EB42-AE61-6B6190AC340F}"/>
                </a:ext>
              </a:extLst>
            </p:cNvPr>
            <p:cNvSpPr txBox="1"/>
            <p:nvPr/>
          </p:nvSpPr>
          <p:spPr>
            <a:xfrm>
              <a:off x="4389316" y="4899224"/>
              <a:ext cx="988546" cy="923330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(Dog, 1)</a:t>
              </a:r>
            </a:p>
            <a:p>
              <a:r>
                <a:rPr lang="en-US" dirty="0"/>
                <a:t>(Dog, 1)</a:t>
              </a:r>
            </a:p>
            <a:p>
              <a:r>
                <a:rPr lang="en-US" dirty="0"/>
                <a:t>(Pig, 1)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3A8BBC-26AB-1442-8E29-28C5FC5B0634}"/>
                </a:ext>
              </a:extLst>
            </p:cNvPr>
            <p:cNvCxnSpPr>
              <a:cxnSpLocks/>
            </p:cNvCxnSpPr>
            <p:nvPr/>
          </p:nvCxnSpPr>
          <p:spPr>
            <a:xfrm>
              <a:off x="2654188" y="4507264"/>
              <a:ext cx="1732640" cy="11046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004148-DD2D-7342-BBB9-1D8C90D839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6556" y="4218819"/>
              <a:ext cx="1707735" cy="13930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8002048-9237-0043-A33B-DDD100F65629}"/>
                </a:ext>
              </a:extLst>
            </p:cNvPr>
            <p:cNvCxnSpPr>
              <a:cxnSpLocks/>
            </p:cNvCxnSpPr>
            <p:nvPr/>
          </p:nvCxnSpPr>
          <p:spPr>
            <a:xfrm>
              <a:off x="2735108" y="4240227"/>
              <a:ext cx="1659183" cy="8052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4C1121C-DFCC-1B4A-A4D9-8D11F8712AD2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2710832" y="5300283"/>
              <a:ext cx="1678484" cy="606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FCE951-FD9F-B14F-B3BE-0EAA0FA7B9BB}"/>
              </a:ext>
            </a:extLst>
          </p:cNvPr>
          <p:cNvGrpSpPr/>
          <p:nvPr/>
        </p:nvGrpSpPr>
        <p:grpSpPr>
          <a:xfrm>
            <a:off x="5382837" y="3949392"/>
            <a:ext cx="2016908" cy="1801841"/>
            <a:chOff x="5382837" y="3949392"/>
            <a:chExt cx="2016908" cy="18018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431479-06A6-E046-BC53-7E7D63A1B90A}"/>
                </a:ext>
              </a:extLst>
            </p:cNvPr>
            <p:cNvSpPr txBox="1"/>
            <p:nvPr/>
          </p:nvSpPr>
          <p:spPr>
            <a:xfrm>
              <a:off x="6411199" y="3949392"/>
              <a:ext cx="988546" cy="369332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(Cat, 2)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8A606E-AADA-AE47-8431-39EB339A2CD8}"/>
                </a:ext>
              </a:extLst>
            </p:cNvPr>
            <p:cNvSpPr txBox="1"/>
            <p:nvPr/>
          </p:nvSpPr>
          <p:spPr>
            <a:xfrm>
              <a:off x="6386251" y="5104902"/>
              <a:ext cx="988546" cy="646331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(Dog, 2)</a:t>
              </a:r>
            </a:p>
            <a:p>
              <a:r>
                <a:rPr lang="en-US" dirty="0"/>
                <a:t>(Pig, 1)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E02CD6E-81E7-B544-AE70-1F2AE5B6786F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flipV="1">
              <a:off x="5382838" y="4134058"/>
              <a:ext cx="1028361" cy="122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43CDBCA-FF7D-9E4D-A8B7-5B3E28C55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837" y="5380865"/>
              <a:ext cx="1028361" cy="122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614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E00C-28F2-1748-A72E-B37AAF2E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Web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8A27-D87F-7C4C-A77B-029106473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billion pages. Build “inverted index”</a:t>
            </a:r>
          </a:p>
          <a:p>
            <a:pPr lvl="1"/>
            <a:r>
              <a:rPr lang="en-US" dirty="0"/>
              <a:t>Input documents:</a:t>
            </a:r>
          </a:p>
          <a:p>
            <a:pPr marL="914400" lvl="2" indent="0">
              <a:buNone/>
            </a:pPr>
            <a:r>
              <a:rPr lang="en-US" dirty="0"/>
              <a:t>1: cat chases dog</a:t>
            </a:r>
          </a:p>
          <a:p>
            <a:pPr marL="914400" lvl="2" indent="0">
              <a:buNone/>
            </a:pPr>
            <a:r>
              <a:rPr lang="en-US" dirty="0"/>
              <a:t>2: dog loves cat </a:t>
            </a:r>
          </a:p>
          <a:p>
            <a:pPr marL="914400" lvl="2" indent="0">
              <a:buNone/>
            </a:pPr>
            <a:r>
              <a:rPr lang="en-US" dirty="0"/>
              <a:t>...</a:t>
            </a:r>
          </a:p>
          <a:p>
            <a:pPr lvl="1"/>
            <a:r>
              <a:rPr lang="en-US" dirty="0"/>
              <a:t>Output index:</a:t>
            </a:r>
          </a:p>
          <a:p>
            <a:pPr marL="914400" lvl="2" indent="0">
              <a:buNone/>
            </a:pPr>
            <a:r>
              <a:rPr lang="en-US" dirty="0"/>
              <a:t>cat 1,2,5,10,20</a:t>
            </a:r>
          </a:p>
          <a:p>
            <a:pPr marL="914400" lvl="2" indent="0">
              <a:buNone/>
            </a:pPr>
            <a:r>
              <a:rPr lang="en-US" dirty="0"/>
              <a:t>dog 1,2,3,8,9</a:t>
            </a:r>
          </a:p>
          <a:p>
            <a:r>
              <a:rPr lang="en-US" dirty="0"/>
              <a:t>Q: How can we do this?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E26AE-9D1A-D64C-8AF3-1F421FE5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1764</Words>
  <Application>Microsoft Office PowerPoint</Application>
  <PresentationFormat>Widescreen</PresentationFormat>
  <Paragraphs>304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CS143 Map Reduce (Spark) </vt:lpstr>
      <vt:lpstr>Distributed Analytics using Cluster</vt:lpstr>
      <vt:lpstr>Example 1: Search Log Analysis</vt:lpstr>
      <vt:lpstr>Example 1: Search Log Analysis (1)</vt:lpstr>
      <vt:lpstr>Example 1: Search Log Analysis (2)</vt:lpstr>
      <vt:lpstr>Example 1: Search Log Analysis (3)</vt:lpstr>
      <vt:lpstr>Example 1: Search Log Analysis (4)</vt:lpstr>
      <vt:lpstr>Example 1: Search Log Analysis (5)</vt:lpstr>
      <vt:lpstr>Example 2: Web Indexing</vt:lpstr>
      <vt:lpstr>Example 2: Web Indexing (1)</vt:lpstr>
      <vt:lpstr>Example 2: Web Indexing (2)</vt:lpstr>
      <vt:lpstr>Example 2: Web Indexing (3)</vt:lpstr>
      <vt:lpstr>Example 2: Web Indexing (4)</vt:lpstr>
      <vt:lpstr>Example 2: Web Indexing (5)</vt:lpstr>
      <vt:lpstr>Generalization (1)</vt:lpstr>
      <vt:lpstr>Generalization (2)</vt:lpstr>
      <vt:lpstr>MapReduce Model</vt:lpstr>
      <vt:lpstr>Hadoop</vt:lpstr>
      <vt:lpstr>Spark</vt:lpstr>
      <vt:lpstr>Spark Example: Count words</vt:lpstr>
      <vt:lpstr>Key Spark Functions</vt:lpstr>
      <vt:lpstr>What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Introduction </dc:title>
  <dc:creator>Junghoo Cho</dc:creator>
  <cp:lastModifiedBy>Junghoo Cho</cp:lastModifiedBy>
  <cp:revision>86</cp:revision>
  <dcterms:created xsi:type="dcterms:W3CDTF">2016-09-22T02:10:00Z</dcterms:created>
  <dcterms:modified xsi:type="dcterms:W3CDTF">2021-02-22T18:33:18Z</dcterms:modified>
</cp:coreProperties>
</file>