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71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061"/>
    <p:restoredTop sz="93985"/>
  </p:normalViewPr>
  <p:slideViewPr>
    <p:cSldViewPr snapToGrid="0" snapToObjects="1">
      <p:cViewPr varScale="1">
        <p:scale>
          <a:sx n="92" d="100"/>
          <a:sy n="92" d="100"/>
        </p:scale>
        <p:origin x="18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6C66-95DB-2143-AB2D-62EDA9417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835A-DCC7-0D46-B0E9-4D037D3C5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01FE-31F5-BD47-A33E-9076FADB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4F68-3E27-0E46-9862-1DB7DB6A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8DC8-47D5-8345-94FB-EC348795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1B0A-C873-CD42-8125-DB4FE82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17EE-DCCD-1D45-831C-E9F6878C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A997-EA03-0648-B430-CB165819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96E5-01D2-BA4D-A6BD-C57C77FE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8D43-DA0F-F041-8B2E-5847BE6C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611FE-3208-B448-940A-BF32DA429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F1B8A-DA61-FE46-9FB7-DFEAE638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11B3-C8C9-7B42-A528-A0F2EE00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19DB-B48D-754D-9C1E-1715C482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5DB98-BBF8-AD41-91EA-F75FF0A7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E356-9C96-5A48-ADA2-623B4758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BF3-9B08-C141-A751-6E7772AE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DEBB-93A9-2347-93A0-F313CE9A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E71A-33C1-E64F-BAF3-97386455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B09E-AF06-E244-8676-4DA0DC5B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408E-E16F-A749-953C-B3EC5A9C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2D98-E80B-0643-967B-BC5D0B06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422D-AB81-9644-B1F2-EDCA848E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948E-2F59-3F4D-9405-55FFA35D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A020-4005-6E49-8B8B-A8A9036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4FC7-1353-6940-A268-ED54220A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A2FD-327F-A840-ADDE-20B99A833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C6B8A-98BE-1346-BF87-2D8F14D1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B33BA-0D99-F84A-B93E-57B679D5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7661-A1AE-5F4C-90B8-AB8096B0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2DE3B-2BA9-9C4F-8DBF-ABA040BA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FB62-447B-1B4C-9204-D6A3F8B9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3EF8F-60FC-B84E-B430-DD4CED0A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3317B-14E5-5547-9CD4-813DFA5D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30692-295B-924F-BEF4-5CE71F86C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8A53-6FF1-A644-A22A-14ADEA3D8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440B1-E3EF-884D-B261-8E754A4A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E91A7-D51A-6F49-BF4C-126DB9C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9EEE2-DBB9-7A40-BBD3-1C357E54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F645-69BA-AC45-AACF-E4F7D4BC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4840-DF89-4340-95E1-44412FB0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62CF0-BE43-7046-B637-FE67EBFF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A3371-B9A2-2347-BA3C-B35CF757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8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4399E-0996-074D-9F62-AE07A52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DF5C1-7925-0B46-8196-22AEA6E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1A9B3-24C8-8B4C-8543-55FF8DF7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BCE4-AA4C-B94A-BC2F-C2435D26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F0FC-4E1F-2340-87B9-DA5AEBC1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8A62-06B4-5B4E-808B-C63C0F35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5D059-46F5-4F44-BCB2-839FDDD9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1552-A433-234F-9B65-2F5857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8B94-B935-B244-9A6C-9F8950F2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697-97F1-0548-ACD7-B3011603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1789C-0ACC-B341-9AF5-2FF49C336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CF66-36CE-F84C-9B7E-847FB3A0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A531A-DD76-C54E-90E9-04C418F2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7660-820F-A34A-A424-352BD1DC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BF483-C3BB-364C-A661-804354A9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01AFC-4690-A349-8E7C-AB8C465E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E339-6AF0-C24A-B515-AE4B15B8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EDC8-F49F-D648-84E1-72F30082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B89D-034E-AC45-B9A1-E5D8F8A7219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9F2E-DE8D-CF45-B6AF-A8491FC8E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D91B-51D0-A247-BBC8-62905491C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025E-91EF-6646-95A4-5114E8EC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aggregate/" TargetMode="External"/><Relationship Id="rId2" Type="http://schemas.openxmlformats.org/officeDocument/2006/relationships/hyperlink" Target="https://studio3t.com/knowledge-base/articles/mongodb-aggregation-framewor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F64D-F2FD-D24E-A30E-567BBA8EF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CS143</a:t>
            </a:r>
            <a:br>
              <a:rPr lang="en-US" dirty="0"/>
            </a:br>
            <a:r>
              <a:rPr lang="en-US" dirty="0"/>
              <a:t>Non-Relational Database</a:t>
            </a:r>
            <a:br>
              <a:rPr lang="en-US" dirty="0"/>
            </a:br>
            <a:r>
              <a:rPr lang="en-US" dirty="0"/>
              <a:t>(MongoDB)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DC072-6591-C146-9BEB-E45C4528F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22743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65ED-7BFD-A54B-A64D-8CD1A010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04C9-AF79-764F-978F-38A1F852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supports complex queries through “aggregates”</a:t>
            </a:r>
          </a:p>
          <a:p>
            <a:r>
              <a:rPr lang="en-US" dirty="0"/>
              <a:t>MongoDB aggregates are very much like SQL SELECT queries</a:t>
            </a:r>
          </a:p>
          <a:p>
            <a:pPr lvl="1"/>
            <a:r>
              <a:rPr lang="en-US" dirty="0"/>
              <a:t>stages – SQL SELECT clause</a:t>
            </a:r>
          </a:p>
          <a:p>
            <a:pPr lvl="1"/>
            <a:r>
              <a:rPr lang="en-US" dirty="0"/>
              <a:t>pipeline – SQL SELECT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B090-DA20-F547-8BF1-FD95B900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Aggregates: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C636-73DD-4440-9F79-72FFE5816C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{ _id: 1, </a:t>
            </a:r>
            <a:r>
              <a:rPr lang="en-US" dirty="0" err="1"/>
              <a:t>cust_id</a:t>
            </a:r>
            <a:r>
              <a:rPr lang="en-US" dirty="0"/>
              <a:t>: "a", </a:t>
            </a:r>
            <a:br>
              <a:rPr lang="en-US" dirty="0"/>
            </a:br>
            <a:r>
              <a:rPr lang="en-US" dirty="0"/>
              <a:t>  status: "A", amount: 50 } </a:t>
            </a:r>
            <a:br>
              <a:rPr lang="en-US" dirty="0"/>
            </a:br>
            <a:r>
              <a:rPr lang="en-US" dirty="0"/>
              <a:t>{ _id: 2, </a:t>
            </a:r>
            <a:r>
              <a:rPr lang="en-US" dirty="0" err="1"/>
              <a:t>cust_id</a:t>
            </a:r>
            <a:r>
              <a:rPr lang="en-US" dirty="0"/>
              <a:t>: ”a", </a:t>
            </a:r>
            <a:br>
              <a:rPr lang="en-US" dirty="0"/>
            </a:br>
            <a:r>
              <a:rPr lang="en-US" dirty="0"/>
              <a:t>  status: "A", amount: 100 } </a:t>
            </a:r>
            <a:br>
              <a:rPr lang="en-US" dirty="0"/>
            </a:br>
            <a:r>
              <a:rPr lang="en-US" dirty="0"/>
              <a:t>{ _id: 3, </a:t>
            </a:r>
            <a:r>
              <a:rPr lang="en-US" dirty="0" err="1"/>
              <a:t>cust_id</a:t>
            </a:r>
            <a:r>
              <a:rPr lang="en-US" dirty="0"/>
              <a:t>: ”c", </a:t>
            </a:r>
            <a:br>
              <a:rPr lang="en-US" dirty="0"/>
            </a:br>
            <a:r>
              <a:rPr lang="en-US" dirty="0"/>
              <a:t>  status: "D", amount: 25 } </a:t>
            </a:r>
            <a:br>
              <a:rPr lang="en-US" dirty="0"/>
            </a:br>
            <a:r>
              <a:rPr lang="en-US" dirty="0"/>
              <a:t>{ _id: 4, </a:t>
            </a:r>
            <a:r>
              <a:rPr lang="en-US" dirty="0" err="1"/>
              <a:t>cust_id</a:t>
            </a:r>
            <a:r>
              <a:rPr lang="en-US" dirty="0"/>
              <a:t>: ”d", </a:t>
            </a:r>
            <a:br>
              <a:rPr lang="en-US" dirty="0"/>
            </a:br>
            <a:r>
              <a:rPr lang="en-US" dirty="0"/>
              <a:t>  status: ”C", amount: 125 } </a:t>
            </a:r>
            <a:br>
              <a:rPr lang="en-US" dirty="0"/>
            </a:br>
            <a:r>
              <a:rPr lang="en-US" dirty="0"/>
              <a:t>{ _id: 5, </a:t>
            </a:r>
            <a:r>
              <a:rPr lang="en-US" dirty="0" err="1"/>
              <a:t>cust_id</a:t>
            </a:r>
            <a:r>
              <a:rPr lang="en-US" dirty="0"/>
              <a:t>: ”d", </a:t>
            </a:r>
            <a:br>
              <a:rPr lang="en-US" dirty="0"/>
            </a:br>
            <a:r>
              <a:rPr lang="en-US" dirty="0"/>
              <a:t>  status: ”A", amount: 25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3FD0A-46F7-574A-8CB5-DA1E9955F7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db.orders.aggregate</a:t>
            </a:r>
            <a:r>
              <a:rPr lang="en-US" dirty="0"/>
              <a:t>([</a:t>
            </a:r>
          </a:p>
          <a:p>
            <a:pPr marL="0" indent="0">
              <a:buNone/>
            </a:pPr>
            <a:r>
              <a:rPr lang="en-US" dirty="0"/>
              <a:t>  { $match: { status: "A" } }, </a:t>
            </a:r>
          </a:p>
          <a:p>
            <a:pPr marL="0" indent="0">
              <a:buNone/>
            </a:pPr>
            <a:r>
              <a:rPr lang="en-US" dirty="0"/>
              <a:t>  { $group: { </a:t>
            </a:r>
            <a:br>
              <a:rPr lang="en-US" dirty="0"/>
            </a:br>
            <a:r>
              <a:rPr lang="en-US" dirty="0"/>
              <a:t>       _id: "$</a:t>
            </a:r>
            <a:r>
              <a:rPr lang="en-US" dirty="0" err="1"/>
              <a:t>cust_id</a:t>
            </a:r>
            <a:r>
              <a:rPr lang="en-US" dirty="0"/>
              <a:t>", </a:t>
            </a:r>
            <a:br>
              <a:rPr lang="en-US" dirty="0"/>
            </a:br>
            <a:r>
              <a:rPr lang="en-US" dirty="0"/>
              <a:t>       total: { $sum: "$amount" },</a:t>
            </a:r>
            <a:br>
              <a:rPr lang="en-US" dirty="0"/>
            </a:br>
            <a:r>
              <a:rPr lang="en-US" dirty="0"/>
              <a:t>       count: { $sum: 1 }</a:t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{ $sort: { total: -1 }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/>
              <a:t>Equivalent to SQL SELECT</a:t>
            </a:r>
          </a:p>
          <a:p>
            <a:pPr lvl="1"/>
            <a:r>
              <a:rPr lang="en-US" dirty="0"/>
              <a:t>Just $match is fine, for example</a:t>
            </a:r>
          </a:p>
          <a:p>
            <a:pPr lvl="1"/>
            <a:r>
              <a:rPr lang="en-US" dirty="0"/>
              <a:t>In $group stage, _id is “group by attributes”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1E33-8A1C-3B42-9E4F-4D371B94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Aggregate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F2548A4-7145-0540-8A91-84C3C6A34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$match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WHERE</a:t>
                </a:r>
              </a:p>
              <a:p>
                <a:r>
                  <a:rPr lang="en-US" dirty="0"/>
                  <a:t>$group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GROUP BY</a:t>
                </a:r>
              </a:p>
              <a:p>
                <a:r>
                  <a:rPr lang="en-US" dirty="0"/>
                  <a:t>$sort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ORDER BY</a:t>
                </a:r>
              </a:p>
              <a:p>
                <a:r>
                  <a:rPr lang="en-US" dirty="0"/>
                  <a:t>$limit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FETCH FIRST</a:t>
                </a:r>
              </a:p>
              <a:p>
                <a:r>
                  <a:rPr lang="en-US" dirty="0"/>
                  <a:t>$project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SELECT</a:t>
                </a:r>
              </a:p>
              <a:p>
                <a:r>
                  <a:rPr lang="en-US" dirty="0"/>
                  <a:t>$unwind: replicate document per every element in the array</a:t>
                </a:r>
              </a:p>
              <a:p>
                <a:pPr lvl="1"/>
                <a:r>
                  <a:rPr lang="en-US" dirty="0"/>
                  <a:t>{$unwind: “y” }: {“x”: 1, “y”: [1, 2] } -&gt; {”x”: 1, “y”: 1}, {“x”: 1, “y”: 2 }</a:t>
                </a:r>
              </a:p>
              <a:p>
                <a:r>
                  <a:rPr lang="en-US" dirty="0"/>
                  <a:t>$lookup: “look up and join” another document based on the attribute value</a:t>
                </a:r>
              </a:p>
              <a:p>
                <a:pPr lvl="1"/>
                <a:r>
                  <a:rPr lang="en-US" dirty="0"/>
                  <a:t>{$lookup: { from: &lt;collection to join&gt;, </a:t>
                </a:r>
                <a:r>
                  <a:rPr lang="en-US" dirty="0" err="1"/>
                  <a:t>localField</a:t>
                </a:r>
                <a:r>
                  <a:rPr lang="en-US" dirty="0"/>
                  <a:t>: &lt;local join </a:t>
                </a:r>
                <a:r>
                  <a:rPr lang="en-US" dirty="0" err="1"/>
                  <a:t>attr</a:t>
                </a:r>
                <a:r>
                  <a:rPr lang="en-US" dirty="0"/>
                  <a:t>&gt;, </a:t>
                </a:r>
                <a:r>
                  <a:rPr lang="en-US" dirty="0" err="1"/>
                  <a:t>foreignField</a:t>
                </a:r>
                <a:r>
                  <a:rPr lang="en-US" dirty="0"/>
                  <a:t>: &lt;remote join </a:t>
                </a:r>
                <a:r>
                  <a:rPr lang="en-US" dirty="0" err="1"/>
                  <a:t>attr</a:t>
                </a:r>
                <a:r>
                  <a:rPr lang="en-US" dirty="0"/>
                  <a:t>&gt;, as: &lt;output array field&gt; }}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F2548A4-7145-0540-8A91-84C3C6A34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33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8843-6ACF-D244-918C-84546E8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MongoDB 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DF0D-9DAC-3247-83E9-94E379C5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tutorial: </a:t>
            </a:r>
            <a:r>
              <a:rPr lang="en-US" dirty="0">
                <a:hlinkClick r:id="rId2"/>
              </a:rPr>
              <a:t>https://studio3t.com/knowledge-base/articles/mongodb-aggregation-framework/</a:t>
            </a:r>
            <a:r>
              <a:rPr lang="en-US" dirty="0"/>
              <a:t> 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https://docs.mongodb.com/manual/reference/method/db.collection.aggregate/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7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83EC7-0CC8-0C47-977C-84D10A5F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vs RDB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9B8BF-E7E5-F446-A8E2-89FBAE9D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MongoDB document</a:t>
            </a:r>
          </a:p>
          <a:p>
            <a:pPr lvl="1"/>
            <a:r>
              <a:rPr lang="en-US" dirty="0"/>
              <a:t>Preserves structure</a:t>
            </a:r>
          </a:p>
          <a:p>
            <a:pPr lvl="2"/>
            <a:r>
              <a:rPr lang="en-US" dirty="0"/>
              <a:t>Nested objects</a:t>
            </a:r>
          </a:p>
          <a:p>
            <a:pPr lvl="1"/>
            <a:r>
              <a:rPr lang="en-US" dirty="0"/>
              <a:t>Potential redundancy</a:t>
            </a:r>
          </a:p>
          <a:p>
            <a:pPr lvl="1"/>
            <a:r>
              <a:rPr lang="en-US" dirty="0"/>
              <a:t>Restructuring or combining data is complex and inefficient</a:t>
            </a:r>
          </a:p>
          <a:p>
            <a:endParaRPr lang="en-US" dirty="0"/>
          </a:p>
          <a:p>
            <a:r>
              <a:rPr lang="en-US" dirty="0"/>
              <a:t>MongoDB: “laissez faire” </a:t>
            </a:r>
          </a:p>
          <a:p>
            <a:pPr lvl="1"/>
            <a:r>
              <a:rPr lang="en-US" dirty="0"/>
              <a:t>No explicit </a:t>
            </a:r>
            <a:r>
              <a:rPr lang="en-US" dirty="0" err="1"/>
              <a:t>db</a:t>
            </a:r>
            <a:r>
              <a:rPr lang="en-US" dirty="0"/>
              <a:t>/collection creation</a:t>
            </a:r>
          </a:p>
          <a:p>
            <a:pPr lvl="1"/>
            <a:r>
              <a:rPr lang="en-US" dirty="0"/>
              <a:t>No schema. Anything is fine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F67A4-E21A-3544-9C9F-97F887377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RDB tuple</a:t>
            </a:r>
          </a:p>
          <a:p>
            <a:pPr lvl="1"/>
            <a:r>
              <a:rPr lang="en-US" dirty="0"/>
              <a:t>“Flattens” data</a:t>
            </a:r>
          </a:p>
          <a:p>
            <a:pPr lvl="2"/>
            <a:r>
              <a:rPr lang="en-US" dirty="0"/>
              <a:t>Set of flat rows</a:t>
            </a:r>
          </a:p>
          <a:p>
            <a:pPr lvl="1"/>
            <a:r>
              <a:rPr lang="en-US" dirty="0"/>
              <a:t>Removes redundancy</a:t>
            </a:r>
          </a:p>
          <a:p>
            <a:pPr lvl="1"/>
            <a:r>
              <a:rPr lang="en-US" dirty="0"/>
              <a:t>Data can be easily “combined” using relational operators</a:t>
            </a:r>
          </a:p>
          <a:p>
            <a:pPr lvl="1"/>
            <a:endParaRPr lang="en-US" dirty="0"/>
          </a:p>
          <a:p>
            <a:r>
              <a:rPr lang="en-US" dirty="0"/>
              <a:t>RDB: “Straight-jacket”</a:t>
            </a:r>
          </a:p>
          <a:p>
            <a:pPr lvl="1"/>
            <a:r>
              <a:rPr lang="en-US" dirty="0"/>
              <a:t>Declare everything before use</a:t>
            </a:r>
          </a:p>
          <a:p>
            <a:pPr lvl="1"/>
            <a:r>
              <a:rPr lang="en-US" dirty="0"/>
              <a:t>Reject if not compliant</a:t>
            </a:r>
          </a:p>
        </p:txBody>
      </p:sp>
    </p:spTree>
    <p:extLst>
      <p:ext uri="{BB962C8B-B14F-4D97-AF65-F5344CB8AC3E}">
        <p14:creationId xmlns:p14="http://schemas.microsoft.com/office/powerpoint/2010/main" val="165258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46DF-2E4C-4344-A5E1-0A3EF535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06A7-97F8-0C49-93CC-61616DA5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just the basic</a:t>
            </a:r>
          </a:p>
          <a:p>
            <a:r>
              <a:rPr lang="en-US" dirty="0"/>
              <a:t>MongoDB has many more features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(Auto)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Read MongoDB documentation and online tutorials to learn more</a:t>
            </a:r>
          </a:p>
        </p:txBody>
      </p:sp>
    </p:spTree>
    <p:extLst>
      <p:ext uri="{BB962C8B-B14F-4D97-AF65-F5344CB8AC3E}">
        <p14:creationId xmlns:p14="http://schemas.microsoft.com/office/powerpoint/2010/main" val="193163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7B8-8913-904E-8E13-67DA88FA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for JavaScript Object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21B9-4ED5-9A43-8B03-FA73B96E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applications need a “persistence layer” to store and retrieve JavaScript object</a:t>
            </a:r>
          </a:p>
          <a:p>
            <a:r>
              <a:rPr lang="en-US" dirty="0"/>
              <a:t>Traditionally (until mid 2010) this was done with RDBMS</a:t>
            </a:r>
          </a:p>
          <a:p>
            <a:pPr lvl="1"/>
            <a:r>
              <a:rPr lang="en-US" dirty="0"/>
              <a:t>RDBMS as massive, safe, efficient, multi-user storage engine</a:t>
            </a:r>
          </a:p>
          <a:p>
            <a:r>
              <a:rPr lang="en-US" dirty="0"/>
              <a:t>Q: How can we store JavaScript object in RDB?</a:t>
            </a:r>
          </a:p>
          <a:p>
            <a:r>
              <a:rPr lang="en-US" dirty="0"/>
              <a:t>“Impedance mismatch”: Two choices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Store object’s JSON as a string in a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“Normalize” the object into set of relations</a:t>
            </a:r>
          </a:p>
          <a:p>
            <a:r>
              <a:rPr lang="en-US" dirty="0"/>
              <a:t>Q: Pros and cons of each approach?</a:t>
            </a:r>
          </a:p>
          <a:p>
            <a:r>
              <a:rPr lang="en-US" dirty="0"/>
              <a:t>Q: Can we just create “native database” for JSON?</a:t>
            </a:r>
          </a:p>
        </p:txBody>
      </p:sp>
    </p:spTree>
    <p:extLst>
      <p:ext uri="{BB962C8B-B14F-4D97-AF65-F5344CB8AC3E}">
        <p14:creationId xmlns:p14="http://schemas.microsoft.com/office/powerpoint/2010/main" val="99113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D4B3-6A88-8C40-99D3-B1555FE7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4AA-6AF0-C14F-B638-E742D715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for JSON objects</a:t>
            </a:r>
          </a:p>
          <a:p>
            <a:pPr lvl="1"/>
            <a:r>
              <a:rPr lang="en-US" dirty="0"/>
              <a:t>Perfect as a simple persistence layer for JavaScript objects</a:t>
            </a:r>
          </a:p>
          <a:p>
            <a:pPr lvl="1"/>
            <a:r>
              <a:rPr lang="en-US" dirty="0"/>
              <a:t>“NoSQL database”</a:t>
            </a:r>
          </a:p>
          <a:p>
            <a:r>
              <a:rPr lang="en-US" dirty="0"/>
              <a:t>Data is stored as a collection of documents</a:t>
            </a:r>
          </a:p>
          <a:p>
            <a:pPr lvl="1"/>
            <a:r>
              <a:rPr lang="en-US" dirty="0"/>
              <a:t>Document: (almost) JSON object</a:t>
            </a:r>
          </a:p>
          <a:p>
            <a:pPr lvl="1"/>
            <a:r>
              <a:rPr lang="en-US" dirty="0"/>
              <a:t>Collection: group of “similar” documents</a:t>
            </a:r>
          </a:p>
          <a:p>
            <a:r>
              <a:rPr lang="en-US" dirty="0"/>
              <a:t>Analogy</a:t>
            </a:r>
          </a:p>
          <a:p>
            <a:pPr lvl="1"/>
            <a:r>
              <a:rPr lang="en-US" dirty="0"/>
              <a:t>Document in MongoDB  ~  row in RDB</a:t>
            </a:r>
          </a:p>
          <a:p>
            <a:pPr lvl="1"/>
            <a:r>
              <a:rPr lang="en-US" dirty="0"/>
              <a:t>Collection in MongoDB   ~  table in RDB</a:t>
            </a:r>
          </a:p>
        </p:txBody>
      </p:sp>
    </p:spTree>
    <p:extLst>
      <p:ext uri="{BB962C8B-B14F-4D97-AF65-F5344CB8AC3E}">
        <p14:creationId xmlns:p14="http://schemas.microsoft.com/office/powerpoint/2010/main" val="13992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B570-B5BA-D64D-A10A-6F2140AB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“Document”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6204-B565-304A-BC29-BBDF35E83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8706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"_id": </a:t>
            </a:r>
            <a:r>
              <a:rPr lang="en-US" dirty="0" err="1"/>
              <a:t>ObjectId</a:t>
            </a:r>
            <a:r>
              <a:rPr lang="en-US" dirty="0"/>
              <a:t>(8df38ad8902c),</a:t>
            </a:r>
          </a:p>
          <a:p>
            <a:pPr marL="0" indent="0">
              <a:buNone/>
            </a:pPr>
            <a:r>
              <a:rPr lang="en-US" dirty="0"/>
              <a:t>    "title": "MongoDB",</a:t>
            </a:r>
          </a:p>
          <a:p>
            <a:pPr marL="0" indent="0">
              <a:buNone/>
            </a:pPr>
            <a:r>
              <a:rPr lang="en-US" dirty="0"/>
              <a:t>    "description": "MongoDB is NoSQL database",</a:t>
            </a:r>
          </a:p>
          <a:p>
            <a:pPr marL="0" indent="0">
              <a:buNone/>
            </a:pPr>
            <a:r>
              <a:rPr lang="en-US" dirty="0"/>
              <a:t>    "tags": ["</a:t>
            </a:r>
            <a:r>
              <a:rPr lang="en-US" dirty="0" err="1"/>
              <a:t>mongodb</a:t>
            </a:r>
            <a:r>
              <a:rPr lang="en-US" dirty="0"/>
              <a:t>", "database", "NoSQL"],</a:t>
            </a:r>
          </a:p>
          <a:p>
            <a:pPr marL="0" indent="0">
              <a:buNone/>
            </a:pPr>
            <a:r>
              <a:rPr lang="en-US" dirty="0"/>
              <a:t>    "likes": 100,</a:t>
            </a:r>
          </a:p>
          <a:p>
            <a:pPr marL="0" indent="0">
              <a:buNone/>
            </a:pPr>
            <a:r>
              <a:rPr lang="en-US" dirty="0"/>
              <a:t>    "comments": [</a:t>
            </a:r>
          </a:p>
          <a:p>
            <a:pPr marL="0" indent="0">
              <a:buNone/>
            </a:pPr>
            <a:r>
              <a:rPr lang="en-US" dirty="0"/>
              <a:t>        { "</a:t>
            </a:r>
            <a:r>
              <a:rPr lang="en-US" dirty="0" err="1"/>
              <a:t>user":"lover</a:t>
            </a:r>
            <a:r>
              <a:rPr lang="en-US" dirty="0"/>
              <a:t>", "comment": "Perfect!" },</a:t>
            </a:r>
          </a:p>
          <a:p>
            <a:pPr marL="0" indent="0">
              <a:buNone/>
            </a:pPr>
            <a:r>
              <a:rPr lang="en-US" dirty="0"/>
              <a:t>        { "</a:t>
            </a:r>
            <a:r>
              <a:rPr lang="en-US" dirty="0" err="1"/>
              <a:t>user":"hater</a:t>
            </a:r>
            <a:r>
              <a:rPr lang="en-US" dirty="0"/>
              <a:t>", "comment": "Worst!" }</a:t>
            </a:r>
          </a:p>
          <a:p>
            <a:pPr marL="0" indent="0">
              <a:buNone/>
            </a:pPr>
            <a:r>
              <a:rPr lang="en-US" dirty="0"/>
              <a:t> 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8B02-85F1-374F-B0DE-80814EBC1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0594" y="1825625"/>
            <a:ext cx="408320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_id field: primary key</a:t>
            </a:r>
          </a:p>
          <a:p>
            <a:pPr lvl="1"/>
            <a:r>
              <a:rPr lang="en-US" dirty="0"/>
              <a:t>May be of any type other than array</a:t>
            </a:r>
          </a:p>
          <a:p>
            <a:pPr lvl="1"/>
            <a:r>
              <a:rPr lang="en-US" dirty="0"/>
              <a:t>If not provided, automatically added with a unique </a:t>
            </a:r>
            <a:r>
              <a:rPr lang="en-US" dirty="0" err="1"/>
              <a:t>ObjectId</a:t>
            </a:r>
            <a:r>
              <a:rPr lang="en-US" dirty="0"/>
              <a:t> value</a:t>
            </a:r>
          </a:p>
          <a:p>
            <a:r>
              <a:rPr lang="en-US" dirty="0"/>
              <a:t>Stored as BSON (Binary representation of JSON)</a:t>
            </a:r>
          </a:p>
          <a:p>
            <a:pPr lvl="1"/>
            <a:r>
              <a:rPr lang="en-US" dirty="0"/>
              <a:t>Supports more data types than JSON</a:t>
            </a:r>
          </a:p>
          <a:p>
            <a:pPr lvl="1"/>
            <a:r>
              <a:rPr lang="en-US" dirty="0"/>
              <a:t>Does not require double quotes for field names</a:t>
            </a:r>
          </a:p>
        </p:txBody>
      </p:sp>
    </p:spTree>
    <p:extLst>
      <p:ext uri="{BB962C8B-B14F-4D97-AF65-F5344CB8AC3E}">
        <p14:creationId xmlns:p14="http://schemas.microsoft.com/office/powerpoint/2010/main" val="32201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F585-713F-4347-B18F-98194A17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“Philosophy”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E8A0D-5F39-624A-9407-261F5E61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Adopts JavaScript “laissez faire” philosophy</a:t>
            </a:r>
          </a:p>
          <a:p>
            <a:pPr lvl="1"/>
            <a:r>
              <a:rPr lang="en-US" dirty="0"/>
              <a:t>Don’t be too strict! Be accommodating! Handle user request in a “reasonable” way</a:t>
            </a:r>
          </a:p>
          <a:p>
            <a:r>
              <a:rPr lang="en-US" dirty="0"/>
              <a:t>Schema-less: no predefined schema</a:t>
            </a:r>
          </a:p>
          <a:p>
            <a:pPr lvl="1"/>
            <a:r>
              <a:rPr lang="en-US" dirty="0"/>
              <a:t>Give me anything. I will store it anywhere you want</a:t>
            </a:r>
          </a:p>
          <a:p>
            <a:pPr lvl="1"/>
            <a:r>
              <a:rPr lang="en-US" dirty="0"/>
              <a:t>One collection will store documents of </a:t>
            </a:r>
            <a:r>
              <a:rPr lang="en-US" i="1" dirty="0"/>
              <a:t>any</a:t>
            </a:r>
            <a:r>
              <a:rPr lang="en-US" dirty="0"/>
              <a:t> kind with no complaint</a:t>
            </a:r>
          </a:p>
          <a:p>
            <a:r>
              <a:rPr lang="en-US" dirty="0"/>
              <a:t>No need to “plan ahead”</a:t>
            </a:r>
          </a:p>
          <a:p>
            <a:pPr lvl="1"/>
            <a:r>
              <a:rPr lang="en-US" dirty="0"/>
              <a:t>A “database” is created when a first collection is created</a:t>
            </a:r>
          </a:p>
          <a:p>
            <a:pPr lvl="1"/>
            <a:r>
              <a:rPr lang="en-US" dirty="0"/>
              <a:t>A “collection” is created when a first document is inserted</a:t>
            </a:r>
          </a:p>
          <a:p>
            <a:r>
              <a:rPr lang="en-US" dirty="0"/>
              <a:t>Both blessing and curse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0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AF300C-27E4-3D4C-8123-9520B7F5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3705-A272-B04C-AE4F-BAB343C5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use demo;</a:t>
            </a:r>
          </a:p>
          <a:p>
            <a:pPr marL="0" indent="0">
              <a:buNone/>
            </a:pPr>
            <a:r>
              <a:rPr lang="en-US" dirty="0"/>
              <a:t>show collections;</a:t>
            </a:r>
          </a:p>
          <a:p>
            <a:pPr marL="0" indent="0">
              <a:buNone/>
            </a:pPr>
            <a:r>
              <a:rPr lang="en-US" dirty="0" err="1"/>
              <a:t>db.books.insertOne</a:t>
            </a:r>
            <a:r>
              <a:rPr lang="en-US" dirty="0"/>
              <a:t>({title: "MongoDB", likes: 100});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show collections;</a:t>
            </a:r>
          </a:p>
          <a:p>
            <a:pPr marL="0" indent="0">
              <a:buNone/>
            </a:pPr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db.books.insertMany</a:t>
            </a:r>
            <a:r>
              <a:rPr lang="en-US" dirty="0"/>
              <a:t>([{title: "a"}, {name: "b"}]);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({likes: 100});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({likes: {$</a:t>
            </a:r>
            <a:r>
              <a:rPr lang="en-US" dirty="0" err="1"/>
              <a:t>gt</a:t>
            </a:r>
            <a:r>
              <a:rPr lang="en-US" dirty="0"/>
              <a:t>: 10}});</a:t>
            </a:r>
          </a:p>
          <a:p>
            <a:pPr marL="0" indent="0">
              <a:buNone/>
            </a:pPr>
            <a:r>
              <a:rPr lang="en-US" dirty="0" err="1"/>
              <a:t>db.books.updateOne</a:t>
            </a:r>
            <a:r>
              <a:rPr lang="en-US" dirty="0"/>
              <a:t>({title: "MongoDB"}, {$set: { likes: 200 }});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db.books.deleteOne</a:t>
            </a:r>
            <a:r>
              <a:rPr lang="en-US" dirty="0"/>
              <a:t>({title: "a"});</a:t>
            </a:r>
          </a:p>
          <a:p>
            <a:pPr marL="0" indent="0">
              <a:buNone/>
            </a:pPr>
            <a:r>
              <a:rPr lang="en-US" dirty="0" err="1"/>
              <a:t>db.books.drop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show collections;</a:t>
            </a:r>
          </a:p>
          <a:p>
            <a:pPr marL="0" indent="0">
              <a:buNone/>
            </a:pPr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82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B139BA-1DDC-124D-80BE-E741BB08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6E09A-66FE-AD4D-BE8E-7414F68D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mongo: start MongoDB shell</a:t>
            </a:r>
          </a:p>
          <a:p>
            <a:r>
              <a:rPr lang="en-US" dirty="0"/>
              <a:t>use &lt;</a:t>
            </a:r>
            <a:r>
              <a:rPr lang="en-US" dirty="0" err="1"/>
              <a:t>dbName</a:t>
            </a:r>
            <a:r>
              <a:rPr lang="en-US" dirty="0"/>
              <a:t>&gt;: use the database</a:t>
            </a:r>
          </a:p>
          <a:p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: show list of databases</a:t>
            </a:r>
          </a:p>
          <a:p>
            <a:r>
              <a:rPr lang="en-US" dirty="0"/>
              <a:t>show collections: show list of collections</a:t>
            </a:r>
          </a:p>
          <a:p>
            <a:r>
              <a:rPr lang="en-US" dirty="0" err="1"/>
              <a:t>db.colName.drop</a:t>
            </a:r>
            <a:r>
              <a:rPr lang="en-US" dirty="0"/>
              <a:t>(): delete `</a:t>
            </a:r>
            <a:r>
              <a:rPr lang="en-US" dirty="0" err="1"/>
              <a:t>colName</a:t>
            </a:r>
            <a:r>
              <a:rPr lang="en-US" dirty="0"/>
              <a:t>` collection</a:t>
            </a:r>
          </a:p>
          <a:p>
            <a:r>
              <a:rPr lang="en-US" dirty="0" err="1"/>
              <a:t>db.dropDatabase</a:t>
            </a:r>
            <a:r>
              <a:rPr lang="en-US" dirty="0"/>
              <a:t>(): delete current database</a:t>
            </a:r>
          </a:p>
        </p:txBody>
      </p:sp>
    </p:spTree>
    <p:extLst>
      <p:ext uri="{BB962C8B-B14F-4D97-AF65-F5344CB8AC3E}">
        <p14:creationId xmlns:p14="http://schemas.microsoft.com/office/powerpoint/2010/main" val="117545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3529-F3CD-E642-B115-11E6778B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63B4-3A88-6346-A4EB-D9B61A11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  <a:p>
            <a:pPr lvl="1"/>
            <a:r>
              <a:rPr lang="en-US" dirty="0" err="1"/>
              <a:t>insertOne</a:t>
            </a:r>
            <a:r>
              <a:rPr lang="en-US" dirty="0"/>
              <a:t>(), </a:t>
            </a:r>
            <a:r>
              <a:rPr lang="en-US" dirty="0" err="1"/>
              <a:t>insertMany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findOne</a:t>
            </a:r>
            <a:r>
              <a:rPr lang="en-US" dirty="0"/>
              <a:t>(), find()</a:t>
            </a:r>
          </a:p>
          <a:p>
            <a:pPr lvl="1"/>
            <a:r>
              <a:rPr lang="en-US" dirty="0" err="1"/>
              <a:t>updateOne</a:t>
            </a:r>
            <a:r>
              <a:rPr lang="en-US" dirty="0"/>
              <a:t>(), </a:t>
            </a:r>
            <a:r>
              <a:rPr lang="en-US" dirty="0" err="1"/>
              <a:t>updateMany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deleteOne</a:t>
            </a:r>
            <a:r>
              <a:rPr lang="en-US" dirty="0"/>
              <a:t>(), </a:t>
            </a:r>
            <a:r>
              <a:rPr lang="en-US" dirty="0" err="1"/>
              <a:t>deleteMany</a:t>
            </a:r>
            <a:r>
              <a:rPr lang="en-US" dirty="0"/>
              <a:t>()</a:t>
            </a:r>
          </a:p>
          <a:p>
            <a:r>
              <a:rPr lang="en-US" dirty="0"/>
              <a:t>Insertion: </a:t>
            </a:r>
            <a:r>
              <a:rPr lang="en-US" dirty="0" err="1"/>
              <a:t>insertX</a:t>
            </a:r>
            <a:r>
              <a:rPr lang="en-US" dirty="0"/>
              <a:t>( doc(s) )</a:t>
            </a:r>
          </a:p>
          <a:p>
            <a:pPr lvl="1"/>
            <a:r>
              <a:rPr lang="en-US" dirty="0" err="1"/>
              <a:t>db.books.insertOne</a:t>
            </a:r>
            <a:r>
              <a:rPr lang="en-US" dirty="0"/>
              <a:t>({title: "MongoDB", likes: 100})        </a:t>
            </a:r>
          </a:p>
          <a:p>
            <a:pPr lvl="1"/>
            <a:r>
              <a:rPr lang="en-US" dirty="0" err="1"/>
              <a:t>db.books.insertMany</a:t>
            </a:r>
            <a:r>
              <a:rPr lang="en-US" dirty="0"/>
              <a:t>([{title: "a"}, {title: "b"}])</a:t>
            </a:r>
          </a:p>
        </p:txBody>
      </p:sp>
    </p:spTree>
    <p:extLst>
      <p:ext uri="{BB962C8B-B14F-4D97-AF65-F5344CB8AC3E}">
        <p14:creationId xmlns:p14="http://schemas.microsoft.com/office/powerpoint/2010/main" val="36449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47DD-5A86-0740-8FE7-2E0724F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2864-1228-DA4C-88D5-F564F4CB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Retrieval: </a:t>
            </a:r>
            <a:r>
              <a:rPr lang="en-US" dirty="0" err="1"/>
              <a:t>findX</a:t>
            </a:r>
            <a:r>
              <a:rPr lang="en-US" dirty="0"/>
              <a:t>(condition)</a:t>
            </a:r>
          </a:p>
          <a:p>
            <a:pPr lvl="1"/>
            <a:r>
              <a:rPr lang="en-US" dirty="0" err="1"/>
              <a:t>db.books.findOne</a:t>
            </a:r>
            <a:r>
              <a:rPr lang="en-US" dirty="0"/>
              <a:t>({likes: 100})</a:t>
            </a:r>
          </a:p>
          <a:p>
            <a:pPr lvl="1"/>
            <a:r>
              <a:rPr lang="en-US" dirty="0" err="1"/>
              <a:t>db.books.find</a:t>
            </a:r>
            <a:r>
              <a:rPr lang="en-US" dirty="0"/>
              <a:t>({$and: [{likes: {$</a:t>
            </a:r>
            <a:r>
              <a:rPr lang="en-US" dirty="0" err="1"/>
              <a:t>gte</a:t>
            </a:r>
            <a:r>
              <a:rPr lang="en-US" dirty="0"/>
              <a:t>: 10}}, {likes: {$</a:t>
            </a:r>
            <a:r>
              <a:rPr lang="en-US" dirty="0" err="1"/>
              <a:t>lt</a:t>
            </a:r>
            <a:r>
              <a:rPr lang="en-US" dirty="0"/>
              <a:t>: 20}}]})</a:t>
            </a:r>
          </a:p>
          <a:p>
            <a:pPr lvl="2"/>
            <a:r>
              <a:rPr lang="en-US" dirty="0"/>
              <a:t>Other Boolean/</a:t>
            </a:r>
            <a:r>
              <a:rPr lang="en-US" dirty="0" err="1"/>
              <a:t>comaprision</a:t>
            </a:r>
            <a:r>
              <a:rPr lang="en-US" dirty="0"/>
              <a:t> operators: $or, $not, $</a:t>
            </a:r>
            <a:r>
              <a:rPr lang="en-US" dirty="0" err="1"/>
              <a:t>gt</a:t>
            </a:r>
            <a:r>
              <a:rPr lang="en-US" dirty="0"/>
              <a:t>, $ne, …</a:t>
            </a:r>
          </a:p>
          <a:p>
            <a:r>
              <a:rPr lang="en-US" dirty="0"/>
              <a:t>Update: </a:t>
            </a:r>
            <a:r>
              <a:rPr lang="en-US" dirty="0" err="1"/>
              <a:t>updateX</a:t>
            </a:r>
            <a:r>
              <a:rPr lang="en-US" dirty="0"/>
              <a:t>(condition, </a:t>
            </a:r>
            <a:r>
              <a:rPr lang="en-US" dirty="0" err="1"/>
              <a:t>update_operation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db.books.updateOne</a:t>
            </a:r>
            <a:r>
              <a:rPr lang="en-US" dirty="0"/>
              <a:t>({title: "MongoDB"}, {$set: {title: "MongoDB II"}})</a:t>
            </a:r>
          </a:p>
          <a:p>
            <a:pPr lvl="1"/>
            <a:r>
              <a:rPr lang="en-US" dirty="0" err="1"/>
              <a:t>db.books.updateMany</a:t>
            </a:r>
            <a:r>
              <a:rPr lang="en-US" dirty="0"/>
              <a:t>({title: "MongoDB"}, {$</a:t>
            </a:r>
            <a:r>
              <a:rPr lang="en-US" dirty="0" err="1"/>
              <a:t>inc</a:t>
            </a:r>
            <a:r>
              <a:rPr lang="en-US" dirty="0"/>
              <a:t>: {likes: 1}}) </a:t>
            </a:r>
          </a:p>
          <a:p>
            <a:pPr lvl="2"/>
            <a:r>
              <a:rPr lang="en-US" dirty="0"/>
              <a:t>Other update operators: $</a:t>
            </a:r>
            <a:r>
              <a:rPr lang="en-US" dirty="0" err="1"/>
              <a:t>mul</a:t>
            </a:r>
            <a:r>
              <a:rPr lang="en-US" dirty="0"/>
              <a:t> (multiply), $unset (remove field), …</a:t>
            </a:r>
          </a:p>
          <a:p>
            <a:r>
              <a:rPr lang="en-US" dirty="0"/>
              <a:t>Deletion: </a:t>
            </a:r>
            <a:r>
              <a:rPr lang="en-US" dirty="0" err="1"/>
              <a:t>deleteX</a:t>
            </a:r>
            <a:r>
              <a:rPr lang="en-US" dirty="0"/>
              <a:t>(condition)</a:t>
            </a:r>
          </a:p>
          <a:p>
            <a:pPr lvl="1"/>
            <a:r>
              <a:rPr lang="en-US" dirty="0" err="1"/>
              <a:t>db.books.deleteOne</a:t>
            </a:r>
            <a:r>
              <a:rPr lang="en-US" dirty="0"/>
              <a:t>({title: "MongoDB"})</a:t>
            </a:r>
          </a:p>
          <a:p>
            <a:pPr lvl="1"/>
            <a:r>
              <a:rPr lang="en-US" dirty="0" err="1"/>
              <a:t>db.books.deleteMany</a:t>
            </a:r>
            <a:r>
              <a:rPr lang="en-US" dirty="0"/>
              <a:t>({likes: {$</a:t>
            </a:r>
            <a:r>
              <a:rPr lang="en-US" dirty="0" err="1"/>
              <a:t>lt</a:t>
            </a:r>
            <a:r>
              <a:rPr lang="en-US" dirty="0"/>
              <a:t>: </a:t>
            </a:r>
            <a:r>
              <a:rPr lang="en-US"/>
              <a:t>100}})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1328</Words>
  <Application>Microsoft Macintosh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CS143 Non-Relational Database (MongoDB)</vt:lpstr>
      <vt:lpstr>RDBMS for JavaScript Object Persistence</vt:lpstr>
      <vt:lpstr>MongoDB</vt:lpstr>
      <vt:lpstr>MongoDB “Document”</vt:lpstr>
      <vt:lpstr>MongoDB “Philosophy”</vt:lpstr>
      <vt:lpstr>MongoDB Demo</vt:lpstr>
      <vt:lpstr>Basic MongoDB Commands (1)</vt:lpstr>
      <vt:lpstr>Basic MongoDB Commands (2)</vt:lpstr>
      <vt:lpstr>Basic MongoDB Commands (3)</vt:lpstr>
      <vt:lpstr>MongoDB Aggregates</vt:lpstr>
      <vt:lpstr>MongoDB Aggregates: Example</vt:lpstr>
      <vt:lpstr>Common Aggregate Stages</vt:lpstr>
      <vt:lpstr>More on MongoDB aggregates</vt:lpstr>
      <vt:lpstr>MongoDB vs RDB</vt:lpstr>
      <vt:lpstr>More on 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 MongoDB</dc:title>
  <dc:creator>Junghoo Cho</dc:creator>
  <cp:lastModifiedBy>Microsoft Office User</cp:lastModifiedBy>
  <cp:revision>51</cp:revision>
  <dcterms:created xsi:type="dcterms:W3CDTF">2021-02-09T06:42:22Z</dcterms:created>
  <dcterms:modified xsi:type="dcterms:W3CDTF">2021-04-18T18:08:40Z</dcterms:modified>
</cp:coreProperties>
</file>