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7" r:id="rId4"/>
    <p:sldId id="293" r:id="rId5"/>
    <p:sldId id="294" r:id="rId6"/>
    <p:sldId id="295" r:id="rId7"/>
    <p:sldId id="355" r:id="rId8"/>
    <p:sldId id="356" r:id="rId9"/>
    <p:sldId id="357" r:id="rId10"/>
    <p:sldId id="281" r:id="rId11"/>
    <p:sldId id="358" r:id="rId12"/>
    <p:sldId id="359" r:id="rId13"/>
    <p:sldId id="368" r:id="rId14"/>
    <p:sldId id="279" r:id="rId15"/>
    <p:sldId id="362" r:id="rId16"/>
    <p:sldId id="360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7" autoAdjust="0"/>
    <p:restoredTop sz="95473" autoAdjust="0"/>
  </p:normalViewPr>
  <p:slideViewPr>
    <p:cSldViewPr snapToGrid="0" snapToObjects="1">
      <p:cViewPr varScale="1">
        <p:scale>
          <a:sx n="121" d="100"/>
          <a:sy n="121" d="100"/>
        </p:scale>
        <p:origin x="184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479-20FF-9E4E-961F-281824336F62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4E55-01BA-E246-94F8-674B90D44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487ED0-2934-43B5-A0E3-6DD9607D778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84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EF7FB1-E3E6-4183-BACD-3C93F99A7F4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5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487ED0-2934-43B5-A0E3-6DD9607D778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565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0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487ED0-2934-43B5-A0E3-6DD9607D778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41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CF859-57C9-4D0B-B695-B5A07CBCD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24AC-CAAE-0A4B-8B8F-78648559BE7F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1122363"/>
            <a:ext cx="10044544" cy="2387600"/>
          </a:xfrm>
        </p:spPr>
        <p:txBody>
          <a:bodyPr/>
          <a:lstStyle/>
          <a:p>
            <a:r>
              <a:rPr lang="en-US" dirty="0"/>
              <a:t>CS143: Transactions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6432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FBAA57-12DC-4CBB-9D30-3DA7BC50750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Non-repeatable Read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T1: UPDATE Employee SET salary = salary + 100 WHERE name = ‘John’;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T2: (S1) SELECT salary FROM Employee WHERE name = ‘John’;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(S2) SELECT salary FROM Employee WHERE name = ‘John’;	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Q:  Under ACID, can T2 get different values for S1 and S2?</a:t>
            </a:r>
          </a:p>
          <a:p>
            <a:pPr>
              <a:lnSpc>
                <a:spcPct val="80000"/>
              </a:lnSpc>
            </a:pPr>
            <a:r>
              <a:rPr lang="en-US" altLang="en-US" b="1" i="1" dirty="0">
                <a:ea typeface="ＭＳ Ｐゴシック" panose="020B0600070205080204" pitchFamily="34" charset="-128"/>
              </a:rPr>
              <a:t>Non-repeatable read</a:t>
            </a:r>
            <a:r>
              <a:rPr lang="en-US" altLang="en-US" dirty="0">
                <a:ea typeface="ＭＳ Ｐゴシック" panose="020B0600070205080204" pitchFamily="34" charset="-128"/>
              </a:rPr>
              <a:t>: When </a:t>
            </a:r>
            <a:r>
              <a:rPr lang="en-US" altLang="en-US" dirty="0" err="1">
                <a:ea typeface="ＭＳ Ｐゴシック" panose="020B0600070205080204" pitchFamily="34" charset="-128"/>
              </a:rPr>
              <a:t>Ti</a:t>
            </a:r>
            <a:r>
              <a:rPr lang="en-US" altLang="en-US" dirty="0">
                <a:ea typeface="ＭＳ Ｐゴシック" panose="020B0600070205080204" pitchFamily="34" charset="-128"/>
              </a:rPr>
              <a:t> reads the same tuple multiple times, </a:t>
            </a:r>
            <a:r>
              <a:rPr lang="en-US" altLang="en-US" dirty="0" err="1">
                <a:ea typeface="ＭＳ Ｐゴシック" panose="020B0600070205080204" pitchFamily="34" charset="-128"/>
              </a:rPr>
              <a:t>Ti</a:t>
            </a:r>
            <a:r>
              <a:rPr lang="en-US" altLang="en-US" dirty="0">
                <a:ea typeface="ＭＳ Ｐゴシック" panose="020B0600070205080204" pitchFamily="34" charset="-128"/>
              </a:rPr>
              <a:t> may get different value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SQL isolation levels, READ UNCOMMITTED and READ COMMITTED, allow non-repeatable read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0C55B7-13FD-4B3A-B7E9-010CBAC51D8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Isolation Levels</a:t>
            </a:r>
          </a:p>
        </p:txBody>
      </p:sp>
      <p:graphicFrame>
        <p:nvGraphicFramePr>
          <p:cNvPr id="73786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144315"/>
              </p:ext>
            </p:extLst>
          </p:nvPr>
        </p:nvGraphicFramePr>
        <p:xfrm>
          <a:off x="828675" y="1598157"/>
          <a:ext cx="9401176" cy="2373769"/>
        </p:xfrm>
        <a:graphic>
          <a:graphicData uri="http://schemas.openxmlformats.org/drawingml/2006/table">
            <a:tbl>
              <a:tblPr/>
              <a:tblGrid>
                <a:gridCol w="2800940">
                  <a:extLst>
                    <a:ext uri="{9D8B030D-6E8A-4147-A177-3AD203B41FA5}">
                      <a16:colId xmlns:a16="http://schemas.microsoft.com/office/drawing/2014/main" val="1739903062"/>
                    </a:ext>
                  </a:extLst>
                </a:gridCol>
                <a:gridCol w="1636193">
                  <a:extLst>
                    <a:ext uri="{9D8B030D-6E8A-4147-A177-3AD203B41FA5}">
                      <a16:colId xmlns:a16="http://schemas.microsoft.com/office/drawing/2014/main" val="1619424834"/>
                    </a:ext>
                  </a:extLst>
                </a:gridCol>
                <a:gridCol w="3004309">
                  <a:extLst>
                    <a:ext uri="{9D8B030D-6E8A-4147-A177-3AD203B41FA5}">
                      <a16:colId xmlns:a16="http://schemas.microsoft.com/office/drawing/2014/main" val="698918151"/>
                    </a:ext>
                  </a:extLst>
                </a:gridCol>
                <a:gridCol w="1959734">
                  <a:extLst>
                    <a:ext uri="{9D8B030D-6E8A-4147-A177-3AD203B41FA5}">
                      <a16:colId xmlns:a16="http://schemas.microsoft.com/office/drawing/2014/main" val="3884297360"/>
                    </a:ext>
                  </a:extLst>
                </a:gridCol>
              </a:tblGrid>
              <a:tr h="5449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Dirty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Non-repeatable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7622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Read uncommitted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38273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Read committed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6089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Repeatable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923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Serializable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2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4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T1: INSERT INTO Employee VALUES (Beverly, 1000), (Zack, 1000);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T2: SELECT SUM(salary) FROM Employee;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Q: Under ACID, what may T2 return?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98969"/>
              </p:ext>
            </p:extLst>
          </p:nvPr>
        </p:nvGraphicFramePr>
        <p:xfrm>
          <a:off x="2346324" y="2448982"/>
          <a:ext cx="294957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6">
                  <a:extLst>
                    <a:ext uri="{9D8B030D-6E8A-4147-A177-3AD203B41FA5}">
                      <a16:colId xmlns:a16="http://schemas.microsoft.com/office/drawing/2014/main" val="1671538761"/>
                    </a:ext>
                  </a:extLst>
                </a:gridCol>
                <a:gridCol w="1409699">
                  <a:extLst>
                    <a:ext uri="{9D8B030D-6E8A-4147-A177-3AD203B41FA5}">
                      <a16:colId xmlns:a16="http://schemas.microsoft.com/office/drawing/2014/main" val="5399189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71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4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Eddie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827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421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8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>
                <a:ea typeface="ＭＳ Ｐゴシック" panose="020B0600070205080204" pitchFamily="34" charset="-128"/>
              </a:rPr>
              <a:t>Phantom</a:t>
            </a:r>
            <a:r>
              <a:rPr lang="en-US" altLang="en-US" dirty="0">
                <a:ea typeface="ＭＳ Ｐゴシック" panose="020B0600070205080204" pitchFamily="34" charset="-128"/>
              </a:rPr>
              <a:t>: When new tuples are inserted, statements may or may not see (part of) them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Preventing phantom can be very costly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Exclusive lock on the entire table or a range of tuples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Except the isolation level SERIALIZABLE, phantoms are allowed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0C55B7-13FD-4B3A-B7E9-010CBAC51D8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Isolation Levels</a:t>
            </a:r>
          </a:p>
        </p:txBody>
      </p:sp>
      <p:graphicFrame>
        <p:nvGraphicFramePr>
          <p:cNvPr id="73786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830487"/>
              </p:ext>
            </p:extLst>
          </p:nvPr>
        </p:nvGraphicFramePr>
        <p:xfrm>
          <a:off x="828675" y="1598157"/>
          <a:ext cx="9401176" cy="2373769"/>
        </p:xfrm>
        <a:graphic>
          <a:graphicData uri="http://schemas.openxmlformats.org/drawingml/2006/table">
            <a:tbl>
              <a:tblPr/>
              <a:tblGrid>
                <a:gridCol w="2800940">
                  <a:extLst>
                    <a:ext uri="{9D8B030D-6E8A-4147-A177-3AD203B41FA5}">
                      <a16:colId xmlns:a16="http://schemas.microsoft.com/office/drawing/2014/main" val="1739903062"/>
                    </a:ext>
                  </a:extLst>
                </a:gridCol>
                <a:gridCol w="1636193">
                  <a:extLst>
                    <a:ext uri="{9D8B030D-6E8A-4147-A177-3AD203B41FA5}">
                      <a16:colId xmlns:a16="http://schemas.microsoft.com/office/drawing/2014/main" val="1619424834"/>
                    </a:ext>
                  </a:extLst>
                </a:gridCol>
                <a:gridCol w="3004309">
                  <a:extLst>
                    <a:ext uri="{9D8B030D-6E8A-4147-A177-3AD203B41FA5}">
                      <a16:colId xmlns:a16="http://schemas.microsoft.com/office/drawing/2014/main" val="698918151"/>
                    </a:ext>
                  </a:extLst>
                </a:gridCol>
                <a:gridCol w="1959734">
                  <a:extLst>
                    <a:ext uri="{9D8B030D-6E8A-4147-A177-3AD203B41FA5}">
                      <a16:colId xmlns:a16="http://schemas.microsoft.com/office/drawing/2014/main" val="3884297360"/>
                    </a:ext>
                  </a:extLst>
                </a:gridCol>
              </a:tblGrid>
              <a:tr h="5449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Dirty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Non-repeatable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Phantom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7622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Read uncommitted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38273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Read committed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6089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Repeatable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923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Serializable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2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53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can be declared to be </a:t>
            </a:r>
            <a:r>
              <a:rPr lang="en-US" b="1" i="1" dirty="0"/>
              <a:t>read only</a:t>
            </a:r>
            <a:r>
              <a:rPr lang="en-US" dirty="0"/>
              <a:t>, when it has SELECT statements only (no INSERT, DELETE, UPDATE)</a:t>
            </a:r>
          </a:p>
          <a:p>
            <a:r>
              <a:rPr lang="en-US" dirty="0"/>
              <a:t>DBMS may use this information to optimize for more concurrency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SQL Isolation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15845"/>
            <a:ext cx="11144250" cy="4761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TRANSACTION [READ ONLY] ISOLATION LEVEL &lt;level&gt;</a:t>
            </a:r>
          </a:p>
          <a:p>
            <a:pPr lvl="1"/>
            <a:r>
              <a:rPr lang="en-US" dirty="0"/>
              <a:t>e.g., SET TRANSACTION ISOLATION LEVEL READ UNCOMMITTED;</a:t>
            </a:r>
          </a:p>
          <a:p>
            <a:r>
              <a:rPr lang="en-US" dirty="0"/>
              <a:t>More precisely “SET TRANSACTION [access mode,] ISOLATION LEVEL &lt;level&gt;”</a:t>
            </a:r>
          </a:p>
          <a:p>
            <a:pPr lvl="1"/>
            <a:r>
              <a:rPr lang="en-US" dirty="0"/>
              <a:t>access mode: READ ONLY/READ WRITE (default: READ WRITE)</a:t>
            </a:r>
          </a:p>
          <a:p>
            <a:pPr lvl="1"/>
            <a:r>
              <a:rPr lang="en-US" dirty="0"/>
              <a:t>level:  </a:t>
            </a:r>
          </a:p>
          <a:p>
            <a:pPr lvl="2"/>
            <a:r>
              <a:rPr lang="en-US" dirty="0"/>
              <a:t>READ UNCOMMITTED</a:t>
            </a:r>
          </a:p>
          <a:p>
            <a:pPr lvl="2"/>
            <a:r>
              <a:rPr lang="en-US" dirty="0"/>
              <a:t>READ COMMITTED (default in Oracle, MS SQL Server)</a:t>
            </a:r>
          </a:p>
          <a:p>
            <a:pPr lvl="2"/>
            <a:r>
              <a:rPr lang="en-US" dirty="0"/>
              <a:t>REPEATABLE READ (default in MySQL, IBM DB2)</a:t>
            </a:r>
          </a:p>
          <a:p>
            <a:pPr lvl="2"/>
            <a:r>
              <a:rPr lang="en-US" dirty="0"/>
              <a:t>SERIALIZABLE</a:t>
            </a:r>
          </a:p>
          <a:p>
            <a:pPr lvl="1"/>
            <a:r>
              <a:rPr lang="en-US" dirty="0"/>
              <a:t>READ UNCOMMITED is allowed only for READ ONLY access mode</a:t>
            </a:r>
          </a:p>
          <a:p>
            <a:r>
              <a:rPr lang="en-US" dirty="0"/>
              <a:t>Isolation level needs to be set before every transaction </a:t>
            </a:r>
          </a:p>
        </p:txBody>
      </p:sp>
    </p:spTree>
    <p:extLst>
      <p:ext uri="{BB962C8B-B14F-4D97-AF65-F5344CB8AC3E}">
        <p14:creationId xmlns:p14="http://schemas.microsoft.com/office/powerpoint/2010/main" val="388524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John’ initial salary = 1000</a:t>
            </a:r>
            <a:br>
              <a:rPr lang="en-US" dirty="0"/>
            </a:br>
            <a:r>
              <a:rPr lang="en-US" dirty="0"/>
              <a:t>T1: UPDATE Employee SET salary = salary + 100; ROLLBACK;</a:t>
            </a:r>
            <a:br>
              <a:rPr lang="en-US" dirty="0"/>
            </a:br>
            <a:r>
              <a:rPr lang="en-US" dirty="0"/>
              <a:t>T2: SELECT salary FROM Employee WHERE name = ‘John’; </a:t>
            </a:r>
          </a:p>
          <a:p>
            <a:r>
              <a:rPr lang="en-US" dirty="0"/>
              <a:t>Q: T1: SERIALIZABLE and T2: SERIALIZABLE. What may T2 return?</a:t>
            </a:r>
          </a:p>
          <a:p>
            <a:endParaRPr lang="en-US" dirty="0"/>
          </a:p>
          <a:p>
            <a:r>
              <a:rPr lang="en-US" dirty="0"/>
              <a:t>Q: T1: SERIALIZABLE and T2: READ UNCOMMITTED. What may T2 return? </a:t>
            </a:r>
          </a:p>
          <a:p>
            <a:endParaRPr lang="en-US" dirty="0"/>
          </a:p>
          <a:p>
            <a:r>
              <a:rPr lang="en-US" dirty="0"/>
              <a:t>Isolation level is in the eye of the beholding operation</a:t>
            </a:r>
          </a:p>
          <a:p>
            <a:pPr lvl="1"/>
            <a:r>
              <a:rPr lang="en-US" dirty="0"/>
              <a:t>Global ACID is guaranteed only when </a:t>
            </a:r>
            <a:r>
              <a:rPr lang="en-US" b="1" i="1" dirty="0"/>
              <a:t>all</a:t>
            </a:r>
            <a:r>
              <a:rPr lang="en-US" dirty="0"/>
              <a:t> transactions are SERIALIZABLE</a:t>
            </a:r>
          </a:p>
        </p:txBody>
      </p:sp>
    </p:spTree>
    <p:extLst>
      <p:ext uri="{BB962C8B-B14F-4D97-AF65-F5344CB8AC3E}">
        <p14:creationId xmlns:p14="http://schemas.microsoft.com/office/powerpoint/2010/main" val="5156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Example: Transfer $1M from Susan to Jane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S1: UPDATE Account SET balance = balance - 1000000 WHERE owner = `Susan‘</a:t>
            </a:r>
            <a:br>
              <a:rPr lang="en-US" dirty="0"/>
            </a:br>
            <a:r>
              <a:rPr lang="en-US" dirty="0"/>
              <a:t>S2: UPDATE Account SET balance = balance + 1000000 WHERE owner = `Jane‘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System crashes after S1 but before S2. What now?</a:t>
            </a:r>
          </a:p>
        </p:txBody>
      </p:sp>
    </p:spTree>
    <p:extLst>
      <p:ext uri="{BB962C8B-B14F-4D97-AF65-F5344CB8AC3E}">
        <p14:creationId xmlns:p14="http://schemas.microsoft.com/office/powerpoint/2010/main" val="36390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186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 access to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How can DBMS guarantee that these “bad” scenarios will never happen?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38200" y="1315197"/>
          <a:ext cx="6893860" cy="35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930">
                  <a:extLst>
                    <a:ext uri="{9D8B030D-6E8A-4147-A177-3AD203B41FA5}">
                      <a16:colId xmlns:a16="http://schemas.microsoft.com/office/drawing/2014/main" val="4039304270"/>
                    </a:ext>
                  </a:extLst>
                </a:gridCol>
                <a:gridCol w="3446930">
                  <a:extLst>
                    <a:ext uri="{9D8B030D-6E8A-4147-A177-3AD203B41FA5}">
                      <a16:colId xmlns:a16="http://schemas.microsoft.com/office/drawing/2014/main" val="288363306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8100"/>
                  </a:ext>
                </a:extLst>
              </a:tr>
              <a:tr h="3072685">
                <a:tc>
                  <a:txBody>
                    <a:bodyPr/>
                    <a:lstStyle/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A = balance</a:t>
                      </a:r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A =</a:t>
                      </a:r>
                      <a:r>
                        <a:rPr lang="en-US" altLang="en-US" sz="2400" baseline="0" dirty="0"/>
                        <a:t> A - 10</a:t>
                      </a: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Give out $10</a:t>
                      </a:r>
                    </a:p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balance =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B = balance</a:t>
                      </a:r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B =</a:t>
                      </a:r>
                      <a:r>
                        <a:rPr lang="en-US" altLang="en-US" sz="2400" baseline="0" dirty="0"/>
                        <a:t> B - 20</a:t>
                      </a:r>
                      <a:endParaRPr lang="en-US" altLang="en-US" sz="2400" dirty="0"/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Give out $20</a:t>
                      </a:r>
                    </a:p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balance = B</a:t>
                      </a:r>
                      <a:endParaRPr lang="en-US" altLang="en-US" sz="2400" dirty="0">
                        <a:ea typeface="ＭＳ Ｐゴシック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2113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262769" y="1303618"/>
          <a:ext cx="1774116" cy="35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116">
                  <a:extLst>
                    <a:ext uri="{9D8B030D-6E8A-4147-A177-3AD203B41FA5}">
                      <a16:colId xmlns:a16="http://schemas.microsoft.com/office/drawing/2014/main" val="40393042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8100"/>
                  </a:ext>
                </a:extLst>
              </a:tr>
              <a:tr h="3072685">
                <a:tc>
                  <a:txBody>
                    <a:bodyPr/>
                    <a:lstStyle/>
                    <a:p>
                      <a:pPr lvl="1" eaLnBrk="1" hangingPunct="1">
                        <a:buFontTx/>
                        <a:buNone/>
                      </a:pPr>
                      <a:r>
                        <a:rPr lang="en-US" altLang="en-US" sz="2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2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" dirty="0"/>
              <a:t>A sequence of SQL statements that are executed as “one unit”</a:t>
            </a:r>
          </a:p>
          <a:p>
            <a:r>
              <a:rPr lang="en-US" altLang="ko" dirty="0"/>
              <a:t>DBMS guarantees </a:t>
            </a:r>
            <a:r>
              <a:rPr lang="en-US" altLang="ko" b="1" i="1" dirty="0"/>
              <a:t>ACID</a:t>
            </a:r>
            <a:r>
              <a:rPr lang="en-US" altLang="ko" dirty="0"/>
              <a:t> property on all transactions</a:t>
            </a:r>
          </a:p>
          <a:p>
            <a:pPr lvl="1"/>
            <a:r>
              <a:rPr lang="en-US" altLang="ko" u="sng" dirty="0"/>
              <a:t>A</a:t>
            </a:r>
            <a:r>
              <a:rPr lang="en-US" altLang="ko" dirty="0"/>
              <a:t>tomicity: “all or nothing”</a:t>
            </a:r>
          </a:p>
          <a:p>
            <a:pPr lvl="2"/>
            <a:r>
              <a:rPr lang="en-US" altLang="ko" dirty="0"/>
              <a:t>Either ALL OR NONE of the operations in a transaction is executed</a:t>
            </a:r>
          </a:p>
          <a:p>
            <a:pPr lvl="2"/>
            <a:r>
              <a:rPr lang="en-US" altLang="ko" dirty="0"/>
              <a:t>If system crashes in the middle of a transaction, all changes are “undone”</a:t>
            </a:r>
          </a:p>
          <a:p>
            <a:pPr lvl="1"/>
            <a:r>
              <a:rPr lang="en-US" altLang="ko" u="sng" dirty="0"/>
              <a:t>C</a:t>
            </a:r>
            <a:r>
              <a:rPr lang="en-US" altLang="ko" dirty="0"/>
              <a:t>onsistency</a:t>
            </a:r>
          </a:p>
          <a:p>
            <a:pPr lvl="2"/>
            <a:r>
              <a:rPr lang="en-US" altLang="ko" dirty="0"/>
              <a:t>If the database was in a “consistent” state before transaction, it is still in a consistent state after the transaction</a:t>
            </a:r>
          </a:p>
          <a:p>
            <a:pPr lvl="1"/>
            <a:r>
              <a:rPr lang="en-US" altLang="ko" u="sng" dirty="0"/>
              <a:t>I</a:t>
            </a:r>
            <a:r>
              <a:rPr lang="en-US" altLang="ko" dirty="0"/>
              <a:t>solation</a:t>
            </a:r>
          </a:p>
          <a:p>
            <a:pPr lvl="2"/>
            <a:r>
              <a:rPr lang="en-US" altLang="ko" dirty="0"/>
              <a:t>Even if multiple transactions run concurrently, the final result is the same as each transaction runs in isolation in a sequential order</a:t>
            </a:r>
          </a:p>
          <a:p>
            <a:pPr lvl="1"/>
            <a:r>
              <a:rPr lang="en-US" altLang="ko" u="sng" dirty="0"/>
              <a:t>D</a:t>
            </a:r>
            <a:r>
              <a:rPr lang="en-US" altLang="ko" dirty="0"/>
              <a:t>urability</a:t>
            </a:r>
          </a:p>
          <a:p>
            <a:pPr lvl="2"/>
            <a:r>
              <a:rPr lang="en-US" altLang="ko" dirty="0"/>
              <a:t>All changes made by “committed” transaction will remain even after system crash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5442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: all changes made by the transaction is stored permanently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: Undo all changes made by the transaction</a:t>
            </a:r>
          </a:p>
          <a:p>
            <a:r>
              <a:rPr lang="en-US" dirty="0"/>
              <a:t>AUTOCOMMIT mode</a:t>
            </a:r>
          </a:p>
          <a:p>
            <a:pPr lvl="1"/>
            <a:r>
              <a:rPr lang="en-US" dirty="0"/>
              <a:t>When ON: every SQL statement becomes one transaction</a:t>
            </a:r>
          </a:p>
          <a:p>
            <a:pPr lvl="1"/>
            <a:r>
              <a:rPr lang="en-US" dirty="0"/>
              <a:t>When OFF:</a:t>
            </a:r>
          </a:p>
          <a:p>
            <a:pPr lvl="2"/>
            <a:r>
              <a:rPr lang="en-US" dirty="0"/>
              <a:t>All SQL commands through COMMIT/ROLLBACK become one transaction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45661" y="4800991"/>
            <a:ext cx="8034486" cy="906305"/>
            <a:chOff x="1945661" y="4800991"/>
            <a:chExt cx="8034486" cy="9063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45661" y="4985657"/>
              <a:ext cx="73369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80129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372970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64959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57801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70813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51060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04413" y="4985657"/>
              <a:ext cx="0" cy="251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65876" y="480099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10335" y="5307186"/>
              <a:ext cx="696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INSERT   DELETE   SELECT   COMMIT   DELETE   ROLLBACK   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7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err="1"/>
              <a:t>Autocommit</a:t>
            </a:r>
            <a:r>
              <a:rPr lang="en-US" dirty="0"/>
              <a:t>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Oracle: SET AUTOCOMMIT ON/OFF (default is off)</a:t>
            </a:r>
          </a:p>
          <a:p>
            <a:r>
              <a:rPr lang="en-US" dirty="0"/>
              <a:t>MySQL: SET AUTOCOMMIT = {0|1} (default is on. </a:t>
            </a:r>
            <a:r>
              <a:rPr lang="en-US" dirty="0" err="1"/>
              <a:t>InnoDB</a:t>
            </a:r>
            <a:r>
              <a:rPr lang="en-US" dirty="0"/>
              <a:t> only)</a:t>
            </a:r>
          </a:p>
          <a:p>
            <a:r>
              <a:rPr lang="en-US" dirty="0"/>
              <a:t>MS SQL Server: SET IMPLICIT_TRANSACTIONS OFF/ON (default is off)</a:t>
            </a:r>
          </a:p>
          <a:p>
            <a:pPr lvl="1"/>
            <a:r>
              <a:rPr lang="en-US" dirty="0"/>
              <a:t>IMPLICIT_TRANSACTION ON means AUTOCOMMIT OFF</a:t>
            </a:r>
          </a:p>
          <a:p>
            <a:r>
              <a:rPr lang="en-US" dirty="0"/>
              <a:t>DB2: UPDATE COMMAND OPTIONS USING c ON/OFF (default is on)</a:t>
            </a:r>
          </a:p>
          <a:p>
            <a:r>
              <a:rPr lang="en-US" dirty="0"/>
              <a:t>In JDBC: </a:t>
            </a:r>
            <a:r>
              <a:rPr lang="en-US" dirty="0" err="1"/>
              <a:t>connection.setAutoCommit</a:t>
            </a:r>
            <a:r>
              <a:rPr lang="en-US" dirty="0"/>
              <a:t>(true/false) (default is on)</a:t>
            </a:r>
          </a:p>
          <a:p>
            <a:r>
              <a:rPr lang="en-US" dirty="0"/>
              <a:t>In Oracle, MySQL, and MS SQL Sever, “BEGIN TRANSACTION” command temporarily disables </a:t>
            </a:r>
            <a:r>
              <a:rPr lang="en-US" dirty="0" err="1"/>
              <a:t>autocommit</a:t>
            </a:r>
            <a:r>
              <a:rPr lang="en-US" dirty="0"/>
              <a:t> mode until COMMIT or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RDBMS guarantees ACID for transactions</a:t>
            </a:r>
          </a:p>
          <a:p>
            <a:r>
              <a:rPr lang="en-US" dirty="0"/>
              <a:t>Some applications may not need ACID and may want to allow minor “bad scenarios” to gain more “concurrency”</a:t>
            </a:r>
          </a:p>
          <a:p>
            <a:r>
              <a:rPr lang="en-US" dirty="0"/>
              <a:t>By specifying “SQL Isolation Level,” app developer can specify what type of “bad scenarios” can be allowed for their apps</a:t>
            </a:r>
          </a:p>
          <a:p>
            <a:pPr lvl="1"/>
            <a:r>
              <a:rPr lang="en-US" dirty="0"/>
              <a:t>Dirty read, non-repeatable read, and phantom</a:t>
            </a:r>
          </a:p>
        </p:txBody>
      </p:sp>
    </p:spTree>
    <p:extLst>
      <p:ext uri="{BB962C8B-B14F-4D97-AF65-F5344CB8AC3E}">
        <p14:creationId xmlns:p14="http://schemas.microsoft.com/office/powerpoint/2010/main" val="190108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T1: UPDATE Employee SET salary = salary + 100;</a:t>
            </a:r>
            <a:br>
              <a:rPr lang="en-US" dirty="0"/>
            </a:br>
            <a:r>
              <a:rPr lang="en-US" dirty="0"/>
              <a:t>T2: SELECT salary FROM Employee WHERE name = ‘Amy’;</a:t>
            </a:r>
          </a:p>
          <a:p>
            <a:r>
              <a:rPr lang="en-US" dirty="0"/>
              <a:t>Q: Under ACID, once T1 update Amy’s salary, can T2 read Amy’s salary?</a:t>
            </a:r>
          </a:p>
          <a:p>
            <a:r>
              <a:rPr lang="en-US" dirty="0"/>
              <a:t>Some applications may be OK with </a:t>
            </a:r>
            <a:r>
              <a:rPr lang="en-US" i="1" dirty="0"/>
              <a:t>dirty read</a:t>
            </a:r>
          </a:p>
          <a:p>
            <a:pPr lvl="1"/>
            <a:r>
              <a:rPr lang="en-US" dirty="0"/>
              <a:t>Among 4 SQL isolation levels, READ UNCOMMITTED allows dirty read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66498"/>
              </p:ext>
            </p:extLst>
          </p:nvPr>
        </p:nvGraphicFramePr>
        <p:xfrm>
          <a:off x="1260474" y="1601844"/>
          <a:ext cx="294957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6">
                  <a:extLst>
                    <a:ext uri="{9D8B030D-6E8A-4147-A177-3AD203B41FA5}">
                      <a16:colId xmlns:a16="http://schemas.microsoft.com/office/drawing/2014/main" val="1671538761"/>
                    </a:ext>
                  </a:extLst>
                </a:gridCol>
                <a:gridCol w="1409699">
                  <a:extLst>
                    <a:ext uri="{9D8B030D-6E8A-4147-A177-3AD203B41FA5}">
                      <a16:colId xmlns:a16="http://schemas.microsoft.com/office/drawing/2014/main" val="5399189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71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54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Eddie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827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421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8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0C55B7-13FD-4B3A-B7E9-010CBAC51D8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 Isolation Levels</a:t>
            </a:r>
          </a:p>
        </p:txBody>
      </p:sp>
      <p:graphicFrame>
        <p:nvGraphicFramePr>
          <p:cNvPr id="73786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153"/>
              </p:ext>
            </p:extLst>
          </p:nvPr>
        </p:nvGraphicFramePr>
        <p:xfrm>
          <a:off x="828675" y="1598157"/>
          <a:ext cx="9401176" cy="2373769"/>
        </p:xfrm>
        <a:graphic>
          <a:graphicData uri="http://schemas.openxmlformats.org/drawingml/2006/table">
            <a:tbl>
              <a:tblPr/>
              <a:tblGrid>
                <a:gridCol w="2800940">
                  <a:extLst>
                    <a:ext uri="{9D8B030D-6E8A-4147-A177-3AD203B41FA5}">
                      <a16:colId xmlns:a16="http://schemas.microsoft.com/office/drawing/2014/main" val="1739903062"/>
                    </a:ext>
                  </a:extLst>
                </a:gridCol>
                <a:gridCol w="1636193">
                  <a:extLst>
                    <a:ext uri="{9D8B030D-6E8A-4147-A177-3AD203B41FA5}">
                      <a16:colId xmlns:a16="http://schemas.microsoft.com/office/drawing/2014/main" val="1619424834"/>
                    </a:ext>
                  </a:extLst>
                </a:gridCol>
                <a:gridCol w="3004309">
                  <a:extLst>
                    <a:ext uri="{9D8B030D-6E8A-4147-A177-3AD203B41FA5}">
                      <a16:colId xmlns:a16="http://schemas.microsoft.com/office/drawing/2014/main" val="698918151"/>
                    </a:ext>
                  </a:extLst>
                </a:gridCol>
                <a:gridCol w="1959734">
                  <a:extLst>
                    <a:ext uri="{9D8B030D-6E8A-4147-A177-3AD203B41FA5}">
                      <a16:colId xmlns:a16="http://schemas.microsoft.com/office/drawing/2014/main" val="3884297360"/>
                    </a:ext>
                  </a:extLst>
                </a:gridCol>
              </a:tblGrid>
              <a:tr h="5449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Dirty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7622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Read uncommitted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38273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Read committed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6089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Repeatable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923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Serializable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2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8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1044</Words>
  <Application>Microsoft Macintosh PowerPoint</Application>
  <PresentationFormat>Widescreen</PresentationFormat>
  <Paragraphs>202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CS143: Transactions</vt:lpstr>
      <vt:lpstr>Motivation (1)</vt:lpstr>
      <vt:lpstr>Motivation (2)</vt:lpstr>
      <vt:lpstr>Transaction</vt:lpstr>
      <vt:lpstr>Transactions in SQL</vt:lpstr>
      <vt:lpstr>Setting Autocommit Mode</vt:lpstr>
      <vt:lpstr>SQL Isolation Levels</vt:lpstr>
      <vt:lpstr>Dirty Read</vt:lpstr>
      <vt:lpstr>SQL Isolation Levels</vt:lpstr>
      <vt:lpstr>Non-repeatable Read</vt:lpstr>
      <vt:lpstr>SQL Isolation Levels</vt:lpstr>
      <vt:lpstr>Phantom</vt:lpstr>
      <vt:lpstr>Phantom</vt:lpstr>
      <vt:lpstr>SQL Isolation Levels</vt:lpstr>
      <vt:lpstr>Access Mode</vt:lpstr>
      <vt:lpstr>Declaring SQL Isolation Level</vt:lpstr>
      <vt:lpstr>Mixing Isolation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Joins</dc:title>
  <dc:creator>Junghoo Cho</dc:creator>
  <cp:lastModifiedBy>Microsoft Office User</cp:lastModifiedBy>
  <cp:revision>367</cp:revision>
  <dcterms:created xsi:type="dcterms:W3CDTF">2016-10-27T17:24:59Z</dcterms:created>
  <dcterms:modified xsi:type="dcterms:W3CDTF">2021-03-08T22:32:59Z</dcterms:modified>
</cp:coreProperties>
</file>