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256" r:id="rId2"/>
    <p:sldId id="367" r:id="rId3"/>
    <p:sldId id="368" r:id="rId4"/>
    <p:sldId id="369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377" r:id="rId13"/>
    <p:sldId id="379" r:id="rId14"/>
    <p:sldId id="490" r:id="rId15"/>
    <p:sldId id="384" r:id="rId16"/>
    <p:sldId id="385" r:id="rId17"/>
    <p:sldId id="380" r:id="rId18"/>
    <p:sldId id="491" r:id="rId19"/>
    <p:sldId id="492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00" r:id="rId28"/>
    <p:sldId id="501" r:id="rId29"/>
    <p:sldId id="502" r:id="rId30"/>
    <p:sldId id="503" r:id="rId31"/>
    <p:sldId id="504" r:id="rId32"/>
    <p:sldId id="505" r:id="rId33"/>
    <p:sldId id="506" r:id="rId34"/>
    <p:sldId id="507" r:id="rId35"/>
    <p:sldId id="508" r:id="rId36"/>
    <p:sldId id="509" r:id="rId37"/>
    <p:sldId id="510" r:id="rId38"/>
    <p:sldId id="511" r:id="rId39"/>
    <p:sldId id="512" r:id="rId40"/>
    <p:sldId id="513" r:id="rId41"/>
    <p:sldId id="514" r:id="rId42"/>
    <p:sldId id="515" r:id="rId43"/>
    <p:sldId id="516" r:id="rId44"/>
    <p:sldId id="517" r:id="rId45"/>
    <p:sldId id="518" r:id="rId46"/>
    <p:sldId id="519" r:id="rId47"/>
    <p:sldId id="520" r:id="rId48"/>
    <p:sldId id="521" r:id="rId49"/>
    <p:sldId id="522" r:id="rId50"/>
    <p:sldId id="523" r:id="rId51"/>
    <p:sldId id="524" r:id="rId52"/>
    <p:sldId id="525" r:id="rId53"/>
    <p:sldId id="526" r:id="rId54"/>
    <p:sldId id="527" r:id="rId55"/>
    <p:sldId id="528" r:id="rId56"/>
    <p:sldId id="529" r:id="rId57"/>
    <p:sldId id="530" r:id="rId58"/>
    <p:sldId id="531" r:id="rId59"/>
    <p:sldId id="532" r:id="rId60"/>
    <p:sldId id="533" r:id="rId61"/>
    <p:sldId id="534" r:id="rId62"/>
    <p:sldId id="535" r:id="rId63"/>
    <p:sldId id="536" r:id="rId64"/>
    <p:sldId id="537" r:id="rId65"/>
    <p:sldId id="538" r:id="rId66"/>
    <p:sldId id="539" r:id="rId67"/>
    <p:sldId id="540" r:id="rId68"/>
    <p:sldId id="541" r:id="rId69"/>
    <p:sldId id="542" r:id="rId70"/>
    <p:sldId id="543" r:id="rId71"/>
    <p:sldId id="544" r:id="rId72"/>
    <p:sldId id="545" r:id="rId73"/>
    <p:sldId id="546" r:id="rId74"/>
    <p:sldId id="547" r:id="rId75"/>
    <p:sldId id="548" r:id="rId76"/>
    <p:sldId id="549" r:id="rId77"/>
    <p:sldId id="550" r:id="rId78"/>
    <p:sldId id="551" r:id="rId79"/>
    <p:sldId id="552" r:id="rId80"/>
    <p:sldId id="553" r:id="rId81"/>
    <p:sldId id="554" r:id="rId82"/>
    <p:sldId id="555" r:id="rId8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48"/>
    <p:restoredTop sz="95986" autoAdjust="0"/>
  </p:normalViewPr>
  <p:slideViewPr>
    <p:cSldViewPr snapToGrid="0" snapToObjects="1">
      <p:cViewPr varScale="1">
        <p:scale>
          <a:sx n="113" d="100"/>
          <a:sy n="113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9B8A3-6C48-5A40-8B96-6672EFEEFE27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907CE-F706-274D-A140-15CA7989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B00BC86-2364-B747-A7E9-1B4F50B0817D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D0C737-BF89-F44D-8FF5-F3F9E5ABA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90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2582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7507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543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38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300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956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4651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560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467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Bottom: Table</a:t>
            </a: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Above: B+tree</a:t>
            </a:r>
          </a:p>
          <a:p>
            <a:pPr eaLnBrk="1" hangingPunct="1"/>
            <a:endParaRPr lang="en-US" altLang="ko-KR">
              <a:latin typeface="Tahoma" panose="020B0604030504040204" pitchFamily="34" charset="0"/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- B+tree consists of Leaf nodes and Non-leaf nodes (more details later)</a:t>
            </a:r>
          </a:p>
          <a:p>
            <a:pPr eaLnBrk="1" hangingPunct="1">
              <a:buFontTx/>
              <a:buChar char="-"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N pointers and (n-1) keys per node</a:t>
            </a:r>
          </a:p>
          <a:p>
            <a:pPr eaLnBrk="1" hangingPunct="1">
              <a:buFontTx/>
              <a:buChar char="-"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Keys are sorted within a node</a:t>
            </a:r>
          </a:p>
          <a:p>
            <a:pPr eaLnBrk="1" hangingPunct="1">
              <a:buFontTx/>
              <a:buChar char="-"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Balanced: All leaf nodes are at the same level</a:t>
            </a:r>
          </a:p>
          <a:p>
            <a:pPr eaLnBrk="1" hangingPunct="1"/>
            <a:endParaRPr lang="en-US" altLang="ko-KR">
              <a:latin typeface="Tahoma" panose="020B0604030504040204" pitchFamily="34" charset="0"/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Let us look at the leaf/non-leaf nodes in more detail</a:t>
            </a: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Leaf node: All pointers point to underlying tuples except the last one </a:t>
            </a: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	- the last one points to the next leaf node</a:t>
            </a:r>
          </a:p>
          <a:p>
            <a:pPr eaLnBrk="1" hangingPunct="1"/>
            <a:endParaRPr lang="en-US" altLang="ko-KR">
              <a:latin typeface="Tahoma" panose="020B0604030504040204" pitchFamily="34" charset="0"/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Non</a:t>
            </a:r>
          </a:p>
        </p:txBody>
      </p:sp>
    </p:spTree>
    <p:extLst>
      <p:ext uri="{BB962C8B-B14F-4D97-AF65-F5344CB8AC3E}">
        <p14:creationId xmlns:p14="http://schemas.microsoft.com/office/powerpoint/2010/main" val="1630403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717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5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308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629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968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92267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227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dirty="0">
                <a:latin typeface="Tahoma" panose="020B0604030504040204" pitchFamily="34" charset="0"/>
                <a:ea typeface="굴림" panose="020B0600000101010101" pitchFamily="34" charset="-127"/>
              </a:rPr>
              <a:t>Text book puts more records on the left node after split. </a:t>
            </a:r>
          </a:p>
          <a:p>
            <a:pPr eaLnBrk="1" hangingPunct="1"/>
            <a:r>
              <a:rPr lang="en-US" altLang="ko-KR" dirty="0">
                <a:latin typeface="Tahoma" panose="020B0604030504040204" pitchFamily="34" charset="0"/>
                <a:ea typeface="굴림" panose="020B0600000101010101" pitchFamily="34" charset="-127"/>
              </a:rPr>
              <a:t>New nodes should be (50,55) and (60)</a:t>
            </a:r>
          </a:p>
        </p:txBody>
      </p:sp>
    </p:spTree>
    <p:extLst>
      <p:ext uri="{BB962C8B-B14F-4D97-AF65-F5344CB8AC3E}">
        <p14:creationId xmlns:p14="http://schemas.microsoft.com/office/powerpoint/2010/main" val="243855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Text book puts more records on the left node after split. </a:t>
            </a: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New nodes should be (50,55) and (60)</a:t>
            </a:r>
          </a:p>
        </p:txBody>
      </p:sp>
    </p:spTree>
    <p:extLst>
      <p:ext uri="{BB962C8B-B14F-4D97-AF65-F5344CB8AC3E}">
        <p14:creationId xmlns:p14="http://schemas.microsoft.com/office/powerpoint/2010/main" val="2034653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Text book puts more records on the left node after split. </a:t>
            </a: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New nodes should be (50,55) and (60)</a:t>
            </a:r>
          </a:p>
        </p:txBody>
      </p:sp>
    </p:spTree>
    <p:extLst>
      <p:ext uri="{BB962C8B-B14F-4D97-AF65-F5344CB8AC3E}">
        <p14:creationId xmlns:p14="http://schemas.microsoft.com/office/powerpoint/2010/main" val="202143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Text book puts more records on the left node after split. </a:t>
            </a: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New nodes should be (50,55) and (60)</a:t>
            </a:r>
          </a:p>
        </p:txBody>
      </p:sp>
    </p:spTree>
    <p:extLst>
      <p:ext uri="{BB962C8B-B14F-4D97-AF65-F5344CB8AC3E}">
        <p14:creationId xmlns:p14="http://schemas.microsoft.com/office/powerpoint/2010/main" val="9371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Text book puts more records on the left node after split. </a:t>
            </a: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New nodes should be (50,55) and (60)</a:t>
            </a:r>
          </a:p>
        </p:txBody>
      </p:sp>
    </p:spTree>
    <p:extLst>
      <p:ext uri="{BB962C8B-B14F-4D97-AF65-F5344CB8AC3E}">
        <p14:creationId xmlns:p14="http://schemas.microsoft.com/office/powerpoint/2010/main" val="147582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404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748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9558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374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506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424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5997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014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0594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8853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81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091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5311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2932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959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68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9589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12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67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022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4571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55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7778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745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86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005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481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632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1190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410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66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401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5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4376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4494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993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569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8266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64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51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5270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3410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187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24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482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51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2171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685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253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9897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1990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85775" y="733425"/>
            <a:ext cx="6505575" cy="3659188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8102" y="4636903"/>
            <a:ext cx="5981559" cy="43915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79896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1024/18=56.8888</a:t>
            </a:r>
          </a:p>
        </p:txBody>
      </p:sp>
    </p:spTree>
    <p:extLst>
      <p:ext uri="{BB962C8B-B14F-4D97-AF65-F5344CB8AC3E}">
        <p14:creationId xmlns:p14="http://schemas.microsoft.com/office/powerpoint/2010/main" val="52386681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70479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009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How many blocks?</a:t>
            </a: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Records/block = 4096/900 = 4</a:t>
            </a: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# of blocks = 1,000,000/4 = 250,000</a:t>
            </a: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Total table size = 250,000 * 4k = 1G</a:t>
            </a:r>
          </a:p>
          <a:p>
            <a:pPr eaLnBrk="1" hangingPunct="1"/>
            <a:endParaRPr lang="en-US" altLang="ko-KR">
              <a:latin typeface="Tahoma" panose="020B0604030504040204" pitchFamily="34" charset="0"/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How many blocks for index?</a:t>
            </a: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Records/block = 4096/8 = 512</a:t>
            </a: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# of blocks = 1,000,000/512 = 2,000</a:t>
            </a: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Total index size = 8M</a:t>
            </a:r>
          </a:p>
          <a:p>
            <a:pPr eaLnBrk="1" hangingPunct="1"/>
            <a:endParaRPr lang="en-US" altLang="ko-KR">
              <a:latin typeface="Tahoma" panose="020B0604030504040204" pitchFamily="34" charset="0"/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- We can fit index in main memory, but probably not the table</a:t>
            </a:r>
          </a:p>
          <a:p>
            <a:pPr eaLnBrk="1" hangingPunct="1"/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(especially when we have lots of tables)</a:t>
            </a:r>
          </a:p>
          <a:p>
            <a:pPr eaLnBrk="1" hangingPunct="1"/>
            <a:endParaRPr lang="en-US" altLang="ko-KR">
              <a:latin typeface="Tahoma" panose="020B0604030504040204" pitchFamily="34" charset="0"/>
              <a:ea typeface="굴림" panose="020B0600000101010101" pitchFamily="34" charset="-127"/>
            </a:endParaRPr>
          </a:p>
          <a:p>
            <a:pPr eaLnBrk="1" hangingPunct="1">
              <a:buFontTx/>
              <a:buChar char="-"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# of blocks to read for binary search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Log2(250,000) = 18</a:t>
            </a:r>
          </a:p>
          <a:p>
            <a:pPr lvl="1" eaLnBrk="1" hangingPunct="1">
              <a:buFontTx/>
              <a:buChar char="-"/>
            </a:pPr>
            <a:r>
              <a:rPr lang="en-US" altLang="ko-KR">
                <a:latin typeface="Tahoma" panose="020B0604030504040204" pitchFamily="34" charset="0"/>
                <a:ea typeface="굴림" panose="020B0600000101010101" pitchFamily="34" charset="-127"/>
              </a:rPr>
              <a:t>Log2(200,000) = 11</a:t>
            </a:r>
          </a:p>
          <a:p>
            <a:pPr eaLnBrk="1" hangingPunct="1"/>
            <a:endParaRPr lang="en-US" altLang="ko-KR">
              <a:latin typeface="Tahoma" panose="020B0604030504040204" pitchFamily="34" charset="0"/>
              <a:ea typeface="굴림" panose="020B0600000101010101" pitchFamily="34" charset="-127"/>
            </a:endParaRPr>
          </a:p>
          <a:p>
            <a:pPr eaLnBrk="1" hangingPunct="1"/>
            <a:endParaRPr lang="en-US" altLang="ko-KR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8916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0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87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7E72-30EA-1C43-9567-F912CC7D00F8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4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B9D0-25F4-424D-829B-5D2D56EE23E9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D5A8-BA30-A348-84BC-0009931C117A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31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88A95-D887-7C4C-B4B2-298FE4229A85}" type="datetime1">
              <a:rPr lang="en-US" smtClean="0"/>
              <a:t>3/1/21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2AF45A-2105-4597-A6D2-91201BE5B7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37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001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771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4105-A3D8-0D4E-8AB5-A61EAFA2C9DE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15F3-0C57-AC4D-A2F6-A60037DFE8BC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072A-0BB0-C44F-91B0-292D57355AE9}" type="datetime1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2CB8-36EF-7D40-A1F7-A35A5561A7E6}" type="datetime1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78CD-74F3-C64F-A534-A392D0468B15}" type="datetime1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5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29A-FF9A-2C4B-B391-B2B9944315E1}" type="datetime1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CC8B-69E4-4246-9A0F-C623B147514F}" type="datetime1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1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63B62-2F67-D748-8012-F734AAAE58E8}" type="datetime1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2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DD9E-774C-564B-B039-0463FA08A3FD}" type="datetime1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FDC7-3C0F-2944-9FA6-D52DB8CB5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CS143: Index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Junghoo “John” Cho</a:t>
            </a:r>
          </a:p>
        </p:txBody>
      </p:sp>
    </p:spTree>
    <p:extLst>
      <p:ext uri="{BB962C8B-B14F-4D97-AF65-F5344CB8AC3E}">
        <p14:creationId xmlns:p14="http://schemas.microsoft.com/office/powerpoint/2010/main" val="18857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Sparse, Primary Index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34" charset="-127"/>
              </a:rPr>
              <a:t>Sparse index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34" charset="-127"/>
              </a:rPr>
              <a:t>(key, pointer) pair per every “block”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34" charset="-127"/>
              </a:rPr>
              <a:t>(key, pointer) pair points to the first tuple in the block</a:t>
            </a:r>
          </a:p>
          <a:p>
            <a:pPr lvl="1" eaLnBrk="1" hangingPunct="1"/>
            <a:endParaRPr lang="en-US" altLang="ko-KR" sz="2000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 dirty="0">
                <a:ea typeface="굴림" panose="020B0600000101010101" pitchFamily="34" charset="-127"/>
              </a:rPr>
              <a:t>Q: How can we find 80? </a:t>
            </a:r>
          </a:p>
          <a:p>
            <a:pPr lvl="1" eaLnBrk="1" hangingPunct="1"/>
            <a:endParaRPr lang="ko-KR" altLang="en-US" sz="2000" dirty="0">
              <a:ea typeface="굴림" panose="020B0600000101010101" pitchFamily="34" charset="-127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25196"/>
              </p:ext>
            </p:extLst>
          </p:nvPr>
        </p:nvGraphicFramePr>
        <p:xfrm>
          <a:off x="9713412" y="1436314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21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28423"/>
              </p:ext>
            </p:extLst>
          </p:nvPr>
        </p:nvGraphicFramePr>
        <p:xfrm>
          <a:off x="9713412" y="5079145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196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14914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883440"/>
              </p:ext>
            </p:extLst>
          </p:nvPr>
        </p:nvGraphicFramePr>
        <p:xfrm>
          <a:off x="9713412" y="3862710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21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Melanie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01588"/>
              </p:ext>
            </p:extLst>
          </p:nvPr>
        </p:nvGraphicFramePr>
        <p:xfrm>
          <a:off x="9713412" y="2639470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21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810028"/>
              </p:ext>
            </p:extLst>
          </p:nvPr>
        </p:nvGraphicFramePr>
        <p:xfrm>
          <a:off x="7489976" y="1424053"/>
          <a:ext cx="1298342" cy="1747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40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32682194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64945695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130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9940542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160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95796091"/>
                  </a:ext>
                </a:extLst>
              </a:tr>
            </a:tbl>
          </a:graphicData>
        </a:graphic>
      </p:graphicFrame>
      <p:cxnSp>
        <p:nvCxnSpPr>
          <p:cNvPr id="68" name="Straight Arrow Connector 67"/>
          <p:cNvCxnSpPr/>
          <p:nvPr/>
        </p:nvCxnSpPr>
        <p:spPr>
          <a:xfrm>
            <a:off x="8535716" y="1577529"/>
            <a:ext cx="1177696" cy="3516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535716" y="1825195"/>
            <a:ext cx="1177696" cy="103689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8535716" y="2179866"/>
            <a:ext cx="1177696" cy="19108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535716" y="2433411"/>
            <a:ext cx="1177696" cy="28812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35716" y="3031664"/>
            <a:ext cx="678622" cy="34761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8535716" y="2748381"/>
            <a:ext cx="1048742" cy="36410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584458" y="977289"/>
            <a:ext cx="171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Sequential File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11403" y="929634"/>
            <a:ext cx="150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Sparse Index</a:t>
            </a:r>
          </a:p>
        </p:txBody>
      </p:sp>
    </p:spTree>
    <p:extLst>
      <p:ext uri="{BB962C8B-B14F-4D97-AF65-F5344CB8AC3E}">
        <p14:creationId xmlns:p14="http://schemas.microsoft.com/office/powerpoint/2010/main" val="242428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Multi-level index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719" y="1443687"/>
            <a:ext cx="10515600" cy="4771675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Q: Why multi-level index?</a:t>
            </a:r>
          </a:p>
          <a:p>
            <a:pPr>
              <a:spcBef>
                <a:spcPct val="0"/>
              </a:spcBef>
              <a:buNone/>
            </a:pP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Q: Does dense, 2nd level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   index make sense?</a:t>
            </a:r>
          </a:p>
          <a:p>
            <a:endParaRPr lang="en-US" dirty="0"/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69775"/>
              </p:ext>
            </p:extLst>
          </p:nvPr>
        </p:nvGraphicFramePr>
        <p:xfrm>
          <a:off x="9694511" y="1536977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21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44376"/>
              </p:ext>
            </p:extLst>
          </p:nvPr>
        </p:nvGraphicFramePr>
        <p:xfrm>
          <a:off x="9694511" y="5179808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196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14914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10383"/>
              </p:ext>
            </p:extLst>
          </p:nvPr>
        </p:nvGraphicFramePr>
        <p:xfrm>
          <a:off x="9694511" y="3963373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21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Melanie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30705"/>
              </p:ext>
            </p:extLst>
          </p:nvPr>
        </p:nvGraphicFramePr>
        <p:xfrm>
          <a:off x="9694511" y="2740133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21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97922"/>
              </p:ext>
            </p:extLst>
          </p:nvPr>
        </p:nvGraphicFramePr>
        <p:xfrm>
          <a:off x="7471075" y="1524716"/>
          <a:ext cx="1298342" cy="1747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32682194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40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64945695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50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9940542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95796091"/>
                  </a:ext>
                </a:extLst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51248"/>
              </p:ext>
            </p:extLst>
          </p:nvPr>
        </p:nvGraphicFramePr>
        <p:xfrm>
          <a:off x="7471075" y="3407713"/>
          <a:ext cx="1298342" cy="1747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32682194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64945695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9940542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95796091"/>
                  </a:ext>
                </a:extLst>
              </a:tr>
            </a:tbl>
          </a:graphicData>
        </a:graphic>
      </p:graphicFrame>
      <p:sp>
        <p:nvSpPr>
          <p:cNvPr id="140" name="TextBox 139"/>
          <p:cNvSpPr txBox="1"/>
          <p:nvPr/>
        </p:nvSpPr>
        <p:spPr>
          <a:xfrm>
            <a:off x="9565557" y="1077952"/>
            <a:ext cx="171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Sequential File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392502" y="1030297"/>
            <a:ext cx="1688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Dense 1</a:t>
            </a:r>
            <a:r>
              <a:rPr lang="en-US" sz="2000" baseline="30000" dirty="0"/>
              <a:t>st</a:t>
            </a:r>
            <a:r>
              <a:rPr lang="en-US" sz="2000" dirty="0"/>
              <a:t> level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8516815" y="1647904"/>
            <a:ext cx="1177696" cy="3516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8516815" y="1895570"/>
            <a:ext cx="1177696" cy="15975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8516815" y="2250241"/>
            <a:ext cx="1177696" cy="1178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8516815" y="2503786"/>
            <a:ext cx="1177696" cy="4219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516815" y="2813472"/>
            <a:ext cx="1177696" cy="44501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8516815" y="3102039"/>
            <a:ext cx="1177696" cy="56223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516815" y="3530901"/>
            <a:ext cx="1177696" cy="6023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516815" y="3778567"/>
            <a:ext cx="1177696" cy="70315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516815" y="4133238"/>
            <a:ext cx="1177696" cy="739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8516815" y="4386783"/>
            <a:ext cx="1177696" cy="9738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8516815" y="4696469"/>
            <a:ext cx="1177696" cy="100169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8516815" y="4985036"/>
            <a:ext cx="1177696" cy="111763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885309"/>
              </p:ext>
            </p:extLst>
          </p:nvPr>
        </p:nvGraphicFramePr>
        <p:xfrm>
          <a:off x="5524232" y="1537996"/>
          <a:ext cx="1298342" cy="1747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130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32682194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190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64945695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250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9940542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310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95796091"/>
                  </a:ext>
                </a:extLst>
              </a:tr>
            </a:tbl>
          </a:graphicData>
        </a:graphic>
      </p:graphicFrame>
      <p:cxnSp>
        <p:nvCxnSpPr>
          <p:cNvPr id="156" name="Straight Arrow Connector 155"/>
          <p:cNvCxnSpPr/>
          <p:nvPr/>
        </p:nvCxnSpPr>
        <p:spPr>
          <a:xfrm flipV="1">
            <a:off x="6569972" y="1683073"/>
            <a:ext cx="901103" cy="83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569972" y="1939138"/>
            <a:ext cx="901103" cy="15917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6569972" y="2293809"/>
            <a:ext cx="870705" cy="313479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6569972" y="2547354"/>
            <a:ext cx="805704" cy="39691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6569972" y="3145607"/>
            <a:ext cx="577335" cy="33709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6569972" y="2862324"/>
            <a:ext cx="691810" cy="36542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5445659" y="1043577"/>
            <a:ext cx="1787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Sparse 2</a:t>
            </a:r>
            <a:r>
              <a:rPr lang="en-US" sz="2000" baseline="30000" dirty="0"/>
              <a:t>nd</a:t>
            </a:r>
            <a:r>
              <a:rPr lang="en-US" sz="2000" dirty="0"/>
              <a:t> level</a:t>
            </a:r>
          </a:p>
        </p:txBody>
      </p:sp>
      <p:graphicFrame>
        <p:nvGraphicFramePr>
          <p:cNvPr id="166" name="Table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02874"/>
              </p:ext>
            </p:extLst>
          </p:nvPr>
        </p:nvGraphicFramePr>
        <p:xfrm>
          <a:off x="7471075" y="5323966"/>
          <a:ext cx="1298342" cy="1164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130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140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32682194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160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64945695"/>
                  </a:ext>
                </a:extLst>
              </a:tr>
            </a:tbl>
          </a:graphicData>
        </a:graphic>
      </p:graphicFrame>
      <p:cxnSp>
        <p:nvCxnSpPr>
          <p:cNvPr id="167" name="Straight Arrow Connector 166"/>
          <p:cNvCxnSpPr/>
          <p:nvPr/>
        </p:nvCxnSpPr>
        <p:spPr>
          <a:xfrm>
            <a:off x="8516815" y="5447154"/>
            <a:ext cx="1177696" cy="11197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8516815" y="5694820"/>
            <a:ext cx="894976" cy="9099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8516815" y="6049491"/>
            <a:ext cx="564676" cy="5434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8516815" y="6403252"/>
            <a:ext cx="252602" cy="2265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92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>
                <a:ea typeface="굴림" panose="020B0600000101010101" pitchFamily="34" charset="-127"/>
              </a:rPr>
              <a:t>Secondary (non-clustering) Index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Secondary (non-clustering) index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When tuples in the table are not ordered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by the index search key</a:t>
            </a:r>
          </a:p>
          <a:p>
            <a:pPr lvl="2" eaLnBrk="1" hangingPunct="1"/>
            <a:r>
              <a:rPr lang="en-US" altLang="ko-KR" dirty="0">
                <a:ea typeface="굴림" panose="020B0600000101010101" pitchFamily="34" charset="-127"/>
              </a:rPr>
              <a:t>Index on a non-search-key for sequential file</a:t>
            </a:r>
          </a:p>
          <a:p>
            <a:pPr lvl="2" eaLnBrk="1" hangingPunct="1"/>
            <a:r>
              <a:rPr lang="en-US" altLang="ko-KR" dirty="0">
                <a:ea typeface="굴림" panose="020B0600000101010101" pitchFamily="34" charset="-127"/>
              </a:rPr>
              <a:t>Unordered file</a:t>
            </a:r>
          </a:p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Q: What index?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Does sparse index make sense?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30581"/>
              </p:ext>
            </p:extLst>
          </p:nvPr>
        </p:nvGraphicFramePr>
        <p:xfrm>
          <a:off x="9381690" y="1457263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198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06912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20877"/>
              </p:ext>
            </p:extLst>
          </p:nvPr>
        </p:nvGraphicFramePr>
        <p:xfrm>
          <a:off x="9381690" y="5100094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500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384610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51190"/>
              </p:ext>
            </p:extLst>
          </p:nvPr>
        </p:nvGraphicFramePr>
        <p:xfrm>
          <a:off x="9381690" y="3883659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500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384610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Melanie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115308"/>
              </p:ext>
            </p:extLst>
          </p:nvPr>
        </p:nvGraphicFramePr>
        <p:xfrm>
          <a:off x="9381690" y="2660419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395761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42790"/>
              </p:ext>
            </p:extLst>
          </p:nvPr>
        </p:nvGraphicFramePr>
        <p:xfrm>
          <a:off x="7104356" y="1457263"/>
          <a:ext cx="1298342" cy="1747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32682194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64945695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9940542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9579609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8150096" y="1610739"/>
            <a:ext cx="1177696" cy="4811931"/>
            <a:chOff x="8150096" y="1610739"/>
            <a:chExt cx="1177696" cy="4811931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8150096" y="1610739"/>
              <a:ext cx="1177696" cy="3516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150096" y="1858405"/>
              <a:ext cx="1177696" cy="103689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8150096" y="2213076"/>
              <a:ext cx="1177696" cy="191088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150096" y="2466621"/>
              <a:ext cx="1177696" cy="288125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8150096" y="2781591"/>
              <a:ext cx="1048742" cy="364107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6900620" y="1031242"/>
            <a:ext cx="150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Sparse Index</a:t>
            </a:r>
          </a:p>
        </p:txBody>
      </p:sp>
    </p:spTree>
    <p:extLst>
      <p:ext uri="{BB962C8B-B14F-4D97-AF65-F5344CB8AC3E}">
        <p14:creationId xmlns:p14="http://schemas.microsoft.com/office/powerpoint/2010/main" val="205755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Secondary index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level must be </a:t>
            </a:r>
            <a:r>
              <a:rPr lang="en-US" b="1" i="1" dirty="0"/>
              <a:t>always dense</a:t>
            </a:r>
          </a:p>
          <a:p>
            <a:r>
              <a:rPr lang="en-US" dirty="0"/>
              <a:t>Sparse from second level</a:t>
            </a:r>
          </a:p>
        </p:txBody>
      </p:sp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400010"/>
              </p:ext>
            </p:extLst>
          </p:nvPr>
        </p:nvGraphicFramePr>
        <p:xfrm>
          <a:off x="9381690" y="1457263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198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06912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49643"/>
              </p:ext>
            </p:extLst>
          </p:nvPr>
        </p:nvGraphicFramePr>
        <p:xfrm>
          <a:off x="9381690" y="5100094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500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384610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55156"/>
              </p:ext>
            </p:extLst>
          </p:nvPr>
        </p:nvGraphicFramePr>
        <p:xfrm>
          <a:off x="9381690" y="3883659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500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384610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Melanie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22039"/>
              </p:ext>
            </p:extLst>
          </p:nvPr>
        </p:nvGraphicFramePr>
        <p:xfrm>
          <a:off x="9381690" y="2660419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395761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87846"/>
              </p:ext>
            </p:extLst>
          </p:nvPr>
        </p:nvGraphicFramePr>
        <p:xfrm>
          <a:off x="7158254" y="1874438"/>
          <a:ext cx="1298342" cy="1747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32682194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40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64945695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50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9940542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95796091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08529"/>
              </p:ext>
            </p:extLst>
          </p:nvPr>
        </p:nvGraphicFramePr>
        <p:xfrm>
          <a:off x="7158254" y="3757435"/>
          <a:ext cx="1298342" cy="1747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32682194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64945695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9940542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95796091"/>
                  </a:ext>
                </a:extLst>
              </a:tr>
            </a:tbl>
          </a:graphicData>
        </a:graphic>
      </p:graphicFrame>
      <p:sp>
        <p:nvSpPr>
          <p:cNvPr id="78" name="TextBox 77"/>
          <p:cNvSpPr txBox="1"/>
          <p:nvPr/>
        </p:nvSpPr>
        <p:spPr>
          <a:xfrm>
            <a:off x="7079681" y="1380019"/>
            <a:ext cx="1688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Dense 1</a:t>
            </a:r>
            <a:r>
              <a:rPr lang="en-US" sz="2000" baseline="30000" dirty="0"/>
              <a:t>st</a:t>
            </a:r>
            <a:r>
              <a:rPr lang="en-US" sz="2000" dirty="0"/>
              <a:t> level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8202718" y="3900543"/>
            <a:ext cx="1178972" cy="2223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834142"/>
              </p:ext>
            </p:extLst>
          </p:nvPr>
        </p:nvGraphicFramePr>
        <p:xfrm>
          <a:off x="5035685" y="2746795"/>
          <a:ext cx="1298342" cy="1747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130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32682194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64945695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9940542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95796091"/>
                  </a:ext>
                </a:extLst>
              </a:tr>
            </a:tbl>
          </a:graphicData>
        </a:graphic>
      </p:graphicFrame>
      <p:cxnSp>
        <p:nvCxnSpPr>
          <p:cNvPr id="99" name="Straight Arrow Connector 98"/>
          <p:cNvCxnSpPr/>
          <p:nvPr/>
        </p:nvCxnSpPr>
        <p:spPr>
          <a:xfrm flipV="1">
            <a:off x="5986560" y="2059150"/>
            <a:ext cx="1139301" cy="83881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986560" y="3167475"/>
            <a:ext cx="1134676" cy="75336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831949" y="2320774"/>
            <a:ext cx="150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Sparse Index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8203994" y="2296047"/>
            <a:ext cx="1177696" cy="60230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75" idx="1"/>
          </p:cNvCxnSpPr>
          <p:nvPr/>
        </p:nvCxnSpPr>
        <p:spPr>
          <a:xfrm>
            <a:off x="8203994" y="2605428"/>
            <a:ext cx="1177696" cy="6036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72" idx="1"/>
          </p:cNvCxnSpPr>
          <p:nvPr/>
        </p:nvCxnSpPr>
        <p:spPr>
          <a:xfrm flipV="1">
            <a:off x="8203994" y="2005903"/>
            <a:ext cx="1177696" cy="8747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03994" y="2378852"/>
            <a:ext cx="1177696" cy="81894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8203994" y="4148187"/>
            <a:ext cx="1177696" cy="7042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4" idx="1"/>
          </p:cNvCxnSpPr>
          <p:nvPr/>
        </p:nvCxnSpPr>
        <p:spPr>
          <a:xfrm flipV="1">
            <a:off x="8203994" y="4432299"/>
            <a:ext cx="1177696" cy="2531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8238372" y="4780211"/>
            <a:ext cx="1143318" cy="125259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8238372" y="3586300"/>
            <a:ext cx="1143318" cy="18291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8196146" y="1996068"/>
            <a:ext cx="1170878" cy="3256241"/>
          </a:xfrm>
          <a:custGeom>
            <a:avLst/>
            <a:gdLst>
              <a:gd name="connsiteX0" fmla="*/ 0 w 1170878"/>
              <a:gd name="connsiteY0" fmla="*/ 11152 h 3256241"/>
              <a:gd name="connsiteX1" fmla="*/ 211874 w 1170878"/>
              <a:gd name="connsiteY1" fmla="*/ 0 h 3256241"/>
              <a:gd name="connsiteX2" fmla="*/ 289932 w 1170878"/>
              <a:gd name="connsiteY2" fmla="*/ 11152 h 3256241"/>
              <a:gd name="connsiteX3" fmla="*/ 367991 w 1170878"/>
              <a:gd name="connsiteY3" fmla="*/ 33454 h 3256241"/>
              <a:gd name="connsiteX4" fmla="*/ 434898 w 1170878"/>
              <a:gd name="connsiteY4" fmla="*/ 78059 h 3256241"/>
              <a:gd name="connsiteX5" fmla="*/ 457200 w 1170878"/>
              <a:gd name="connsiteY5" fmla="*/ 111512 h 3256241"/>
              <a:gd name="connsiteX6" fmla="*/ 468352 w 1170878"/>
              <a:gd name="connsiteY6" fmla="*/ 144966 h 3256241"/>
              <a:gd name="connsiteX7" fmla="*/ 501805 w 1170878"/>
              <a:gd name="connsiteY7" fmla="*/ 267630 h 3256241"/>
              <a:gd name="connsiteX8" fmla="*/ 501805 w 1170878"/>
              <a:gd name="connsiteY8" fmla="*/ 936703 h 3256241"/>
              <a:gd name="connsiteX9" fmla="*/ 490654 w 1170878"/>
              <a:gd name="connsiteY9" fmla="*/ 992459 h 3256241"/>
              <a:gd name="connsiteX10" fmla="*/ 479503 w 1170878"/>
              <a:gd name="connsiteY10" fmla="*/ 1092820 h 3256241"/>
              <a:gd name="connsiteX11" fmla="*/ 457200 w 1170878"/>
              <a:gd name="connsiteY11" fmla="*/ 1538869 h 3256241"/>
              <a:gd name="connsiteX12" fmla="*/ 446049 w 1170878"/>
              <a:gd name="connsiteY12" fmla="*/ 1594625 h 3256241"/>
              <a:gd name="connsiteX13" fmla="*/ 434898 w 1170878"/>
              <a:gd name="connsiteY13" fmla="*/ 1984917 h 3256241"/>
              <a:gd name="connsiteX14" fmla="*/ 423747 w 1170878"/>
              <a:gd name="connsiteY14" fmla="*/ 2118732 h 3256241"/>
              <a:gd name="connsiteX15" fmla="*/ 434898 w 1170878"/>
              <a:gd name="connsiteY15" fmla="*/ 2609386 h 3256241"/>
              <a:gd name="connsiteX16" fmla="*/ 446049 w 1170878"/>
              <a:gd name="connsiteY16" fmla="*/ 2698595 h 3256241"/>
              <a:gd name="connsiteX17" fmla="*/ 468352 w 1170878"/>
              <a:gd name="connsiteY17" fmla="*/ 2743200 h 3256241"/>
              <a:gd name="connsiteX18" fmla="*/ 501805 w 1170878"/>
              <a:gd name="connsiteY18" fmla="*/ 2854712 h 3256241"/>
              <a:gd name="connsiteX19" fmla="*/ 524108 w 1170878"/>
              <a:gd name="connsiteY19" fmla="*/ 2888166 h 3256241"/>
              <a:gd name="connsiteX20" fmla="*/ 624469 w 1170878"/>
              <a:gd name="connsiteY20" fmla="*/ 3010830 h 3256241"/>
              <a:gd name="connsiteX21" fmla="*/ 646771 w 1170878"/>
              <a:gd name="connsiteY21" fmla="*/ 3044283 h 3256241"/>
              <a:gd name="connsiteX22" fmla="*/ 735981 w 1170878"/>
              <a:gd name="connsiteY22" fmla="*/ 3122342 h 3256241"/>
              <a:gd name="connsiteX23" fmla="*/ 769434 w 1170878"/>
              <a:gd name="connsiteY23" fmla="*/ 3144644 h 3256241"/>
              <a:gd name="connsiteX24" fmla="*/ 858644 w 1170878"/>
              <a:gd name="connsiteY24" fmla="*/ 3166947 h 3256241"/>
              <a:gd name="connsiteX25" fmla="*/ 892098 w 1170878"/>
              <a:gd name="connsiteY25" fmla="*/ 3178098 h 3256241"/>
              <a:gd name="connsiteX26" fmla="*/ 981308 w 1170878"/>
              <a:gd name="connsiteY26" fmla="*/ 3200400 h 3256241"/>
              <a:gd name="connsiteX27" fmla="*/ 1103971 w 1170878"/>
              <a:gd name="connsiteY27" fmla="*/ 3245005 h 3256241"/>
              <a:gd name="connsiteX28" fmla="*/ 1170878 w 1170878"/>
              <a:gd name="connsiteY28" fmla="*/ 3256156 h 325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70878" h="3256241">
                <a:moveTo>
                  <a:pt x="0" y="11152"/>
                </a:moveTo>
                <a:cubicBezTo>
                  <a:pt x="70625" y="7435"/>
                  <a:pt x="141152" y="0"/>
                  <a:pt x="211874" y="0"/>
                </a:cubicBezTo>
                <a:cubicBezTo>
                  <a:pt x="238158" y="0"/>
                  <a:pt x="264072" y="6450"/>
                  <a:pt x="289932" y="11152"/>
                </a:cubicBezTo>
                <a:cubicBezTo>
                  <a:pt x="320738" y="16753"/>
                  <a:pt x="339327" y="23900"/>
                  <a:pt x="367991" y="33454"/>
                </a:cubicBezTo>
                <a:cubicBezTo>
                  <a:pt x="390293" y="48322"/>
                  <a:pt x="420030" y="55757"/>
                  <a:pt x="434898" y="78059"/>
                </a:cubicBezTo>
                <a:cubicBezTo>
                  <a:pt x="442332" y="89210"/>
                  <a:pt x="451206" y="99525"/>
                  <a:pt x="457200" y="111512"/>
                </a:cubicBezTo>
                <a:cubicBezTo>
                  <a:pt x="462457" y="122026"/>
                  <a:pt x="465259" y="133626"/>
                  <a:pt x="468352" y="144966"/>
                </a:cubicBezTo>
                <a:cubicBezTo>
                  <a:pt x="506087" y="283329"/>
                  <a:pt x="476136" y="190621"/>
                  <a:pt x="501805" y="267630"/>
                </a:cubicBezTo>
                <a:cubicBezTo>
                  <a:pt x="511360" y="592492"/>
                  <a:pt x="521211" y="635899"/>
                  <a:pt x="501805" y="936703"/>
                </a:cubicBezTo>
                <a:cubicBezTo>
                  <a:pt x="500585" y="955617"/>
                  <a:pt x="493334" y="973696"/>
                  <a:pt x="490654" y="992459"/>
                </a:cubicBezTo>
                <a:cubicBezTo>
                  <a:pt x="485894" y="1025780"/>
                  <a:pt x="483220" y="1059366"/>
                  <a:pt x="479503" y="1092820"/>
                </a:cubicBezTo>
                <a:cubicBezTo>
                  <a:pt x="474786" y="1229621"/>
                  <a:pt x="475130" y="1395431"/>
                  <a:pt x="457200" y="1538869"/>
                </a:cubicBezTo>
                <a:cubicBezTo>
                  <a:pt x="454849" y="1557676"/>
                  <a:pt x="449766" y="1576040"/>
                  <a:pt x="446049" y="1594625"/>
                </a:cubicBezTo>
                <a:cubicBezTo>
                  <a:pt x="442332" y="1724722"/>
                  <a:pt x="440431" y="1854884"/>
                  <a:pt x="434898" y="1984917"/>
                </a:cubicBezTo>
                <a:cubicBezTo>
                  <a:pt x="432995" y="2029636"/>
                  <a:pt x="423747" y="2073972"/>
                  <a:pt x="423747" y="2118732"/>
                </a:cubicBezTo>
                <a:cubicBezTo>
                  <a:pt x="423747" y="2282326"/>
                  <a:pt x="428611" y="2445913"/>
                  <a:pt x="434898" y="2609386"/>
                </a:cubicBezTo>
                <a:cubicBezTo>
                  <a:pt x="436050" y="2639332"/>
                  <a:pt x="438781" y="2669522"/>
                  <a:pt x="446049" y="2698595"/>
                </a:cubicBezTo>
                <a:cubicBezTo>
                  <a:pt x="450081" y="2714722"/>
                  <a:pt x="461804" y="2727921"/>
                  <a:pt x="468352" y="2743200"/>
                </a:cubicBezTo>
                <a:cubicBezTo>
                  <a:pt x="483639" y="2778869"/>
                  <a:pt x="487392" y="2818680"/>
                  <a:pt x="501805" y="2854712"/>
                </a:cubicBezTo>
                <a:cubicBezTo>
                  <a:pt x="506783" y="2867156"/>
                  <a:pt x="516225" y="2877327"/>
                  <a:pt x="524108" y="2888166"/>
                </a:cubicBezTo>
                <a:cubicBezTo>
                  <a:pt x="743205" y="3189425"/>
                  <a:pt x="504176" y="2866479"/>
                  <a:pt x="624469" y="3010830"/>
                </a:cubicBezTo>
                <a:cubicBezTo>
                  <a:pt x="633049" y="3021126"/>
                  <a:pt x="638191" y="3033987"/>
                  <a:pt x="646771" y="3044283"/>
                </a:cubicBezTo>
                <a:cubicBezTo>
                  <a:pt x="669695" y="3071792"/>
                  <a:pt x="709202" y="3102258"/>
                  <a:pt x="735981" y="3122342"/>
                </a:cubicBezTo>
                <a:cubicBezTo>
                  <a:pt x="746702" y="3130383"/>
                  <a:pt x="757447" y="3138651"/>
                  <a:pt x="769434" y="3144644"/>
                </a:cubicBezTo>
                <a:cubicBezTo>
                  <a:pt x="794921" y="3157387"/>
                  <a:pt x="833201" y="3160586"/>
                  <a:pt x="858644" y="3166947"/>
                </a:cubicBezTo>
                <a:cubicBezTo>
                  <a:pt x="870048" y="3169798"/>
                  <a:pt x="880694" y="3175247"/>
                  <a:pt x="892098" y="3178098"/>
                </a:cubicBezTo>
                <a:lnTo>
                  <a:pt x="981308" y="3200400"/>
                </a:lnTo>
                <a:cubicBezTo>
                  <a:pt x="1040264" y="3239706"/>
                  <a:pt x="1001759" y="3219453"/>
                  <a:pt x="1103971" y="3245005"/>
                </a:cubicBezTo>
                <a:cubicBezTo>
                  <a:pt x="1155788" y="3257959"/>
                  <a:pt x="1133250" y="3256156"/>
                  <a:pt x="1170878" y="3256156"/>
                </a:cubicBezTo>
              </a:path>
            </a:pathLst>
          </a:custGeom>
          <a:noFill/>
          <a:ln w="158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8271164" y="1655619"/>
            <a:ext cx="1108363" cy="3415145"/>
          </a:xfrm>
          <a:custGeom>
            <a:avLst/>
            <a:gdLst>
              <a:gd name="connsiteX0" fmla="*/ 0 w 1108363"/>
              <a:gd name="connsiteY0" fmla="*/ 3415145 h 3415145"/>
              <a:gd name="connsiteX1" fmla="*/ 762000 w 1108363"/>
              <a:gd name="connsiteY1" fmla="*/ 3207326 h 3415145"/>
              <a:gd name="connsiteX2" fmla="*/ 914400 w 1108363"/>
              <a:gd name="connsiteY2" fmla="*/ 2888672 h 3415145"/>
              <a:gd name="connsiteX3" fmla="*/ 928254 w 1108363"/>
              <a:gd name="connsiteY3" fmla="*/ 1863436 h 3415145"/>
              <a:gd name="connsiteX4" fmla="*/ 900545 w 1108363"/>
              <a:gd name="connsiteY4" fmla="*/ 768926 h 3415145"/>
              <a:gd name="connsiteX5" fmla="*/ 900545 w 1108363"/>
              <a:gd name="connsiteY5" fmla="*/ 339436 h 3415145"/>
              <a:gd name="connsiteX6" fmla="*/ 997527 w 1108363"/>
              <a:gd name="connsiteY6" fmla="*/ 34636 h 3415145"/>
              <a:gd name="connsiteX7" fmla="*/ 1108363 w 1108363"/>
              <a:gd name="connsiteY7" fmla="*/ 6926 h 3415145"/>
              <a:gd name="connsiteX8" fmla="*/ 1108363 w 1108363"/>
              <a:gd name="connsiteY8" fmla="*/ 6926 h 341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3415145">
                <a:moveTo>
                  <a:pt x="0" y="3415145"/>
                </a:moveTo>
                <a:cubicBezTo>
                  <a:pt x="304800" y="3355108"/>
                  <a:pt x="609600" y="3295071"/>
                  <a:pt x="762000" y="3207326"/>
                </a:cubicBezTo>
                <a:cubicBezTo>
                  <a:pt x="914400" y="3119580"/>
                  <a:pt x="886691" y="3112654"/>
                  <a:pt x="914400" y="2888672"/>
                </a:cubicBezTo>
                <a:cubicBezTo>
                  <a:pt x="942109" y="2664690"/>
                  <a:pt x="930563" y="2216727"/>
                  <a:pt x="928254" y="1863436"/>
                </a:cubicBezTo>
                <a:cubicBezTo>
                  <a:pt x="925945" y="1510145"/>
                  <a:pt x="905163" y="1022926"/>
                  <a:pt x="900545" y="768926"/>
                </a:cubicBezTo>
                <a:cubicBezTo>
                  <a:pt x="895927" y="514926"/>
                  <a:pt x="884381" y="461818"/>
                  <a:pt x="900545" y="339436"/>
                </a:cubicBezTo>
                <a:cubicBezTo>
                  <a:pt x="916709" y="217054"/>
                  <a:pt x="962891" y="90054"/>
                  <a:pt x="997527" y="34636"/>
                </a:cubicBezTo>
                <a:cubicBezTo>
                  <a:pt x="1032163" y="-20782"/>
                  <a:pt x="1108363" y="6926"/>
                  <a:pt x="1108363" y="6926"/>
                </a:cubicBezTo>
                <a:lnTo>
                  <a:pt x="1108363" y="6926"/>
                </a:lnTo>
              </a:path>
            </a:pathLst>
          </a:custGeom>
          <a:noFill/>
          <a:ln w="158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8243455" y="3473387"/>
            <a:ext cx="1138124" cy="2180294"/>
          </a:xfrm>
          <a:custGeom>
            <a:avLst/>
            <a:gdLst>
              <a:gd name="connsiteX0" fmla="*/ 0 w 1138124"/>
              <a:gd name="connsiteY0" fmla="*/ 4104 h 2180294"/>
              <a:gd name="connsiteX1" fmla="*/ 277090 w 1138124"/>
              <a:gd name="connsiteY1" fmla="*/ 4104 h 2180294"/>
              <a:gd name="connsiteX2" fmla="*/ 471054 w 1138124"/>
              <a:gd name="connsiteY2" fmla="*/ 4104 h 2180294"/>
              <a:gd name="connsiteX3" fmla="*/ 568036 w 1138124"/>
              <a:gd name="connsiteY3" fmla="*/ 59522 h 2180294"/>
              <a:gd name="connsiteX4" fmla="*/ 623454 w 1138124"/>
              <a:gd name="connsiteY4" fmla="*/ 184213 h 2180294"/>
              <a:gd name="connsiteX5" fmla="*/ 678872 w 1138124"/>
              <a:gd name="connsiteY5" fmla="*/ 419740 h 2180294"/>
              <a:gd name="connsiteX6" fmla="*/ 692727 w 1138124"/>
              <a:gd name="connsiteY6" fmla="*/ 585995 h 2180294"/>
              <a:gd name="connsiteX7" fmla="*/ 762000 w 1138124"/>
              <a:gd name="connsiteY7" fmla="*/ 821522 h 2180294"/>
              <a:gd name="connsiteX8" fmla="*/ 789709 w 1138124"/>
              <a:gd name="connsiteY8" fmla="*/ 1070904 h 2180294"/>
              <a:gd name="connsiteX9" fmla="*/ 803563 w 1138124"/>
              <a:gd name="connsiteY9" fmla="*/ 1361849 h 2180294"/>
              <a:gd name="connsiteX10" fmla="*/ 803563 w 1138124"/>
              <a:gd name="connsiteY10" fmla="*/ 1611231 h 2180294"/>
              <a:gd name="connsiteX11" fmla="*/ 845127 w 1138124"/>
              <a:gd name="connsiteY11" fmla="*/ 1832904 h 2180294"/>
              <a:gd name="connsiteX12" fmla="*/ 886690 w 1138124"/>
              <a:gd name="connsiteY12" fmla="*/ 1999158 h 2180294"/>
              <a:gd name="connsiteX13" fmla="*/ 955963 w 1138124"/>
              <a:gd name="connsiteY13" fmla="*/ 2137704 h 2180294"/>
              <a:gd name="connsiteX14" fmla="*/ 1039090 w 1138124"/>
              <a:gd name="connsiteY14" fmla="*/ 2165413 h 2180294"/>
              <a:gd name="connsiteX15" fmla="*/ 1108363 w 1138124"/>
              <a:gd name="connsiteY15" fmla="*/ 2179268 h 2180294"/>
              <a:gd name="connsiteX16" fmla="*/ 1136072 w 1138124"/>
              <a:gd name="connsiteY16" fmla="*/ 2179268 h 2180294"/>
              <a:gd name="connsiteX17" fmla="*/ 1136072 w 1138124"/>
              <a:gd name="connsiteY17" fmla="*/ 2165413 h 2180294"/>
              <a:gd name="connsiteX18" fmla="*/ 1136072 w 1138124"/>
              <a:gd name="connsiteY18" fmla="*/ 2179268 h 218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8124" h="2180294">
                <a:moveTo>
                  <a:pt x="0" y="4104"/>
                </a:moveTo>
                <a:lnTo>
                  <a:pt x="277090" y="4104"/>
                </a:lnTo>
                <a:cubicBezTo>
                  <a:pt x="355599" y="4104"/>
                  <a:pt x="422563" y="-5132"/>
                  <a:pt x="471054" y="4104"/>
                </a:cubicBezTo>
                <a:cubicBezTo>
                  <a:pt x="519545" y="13340"/>
                  <a:pt x="542636" y="29504"/>
                  <a:pt x="568036" y="59522"/>
                </a:cubicBezTo>
                <a:cubicBezTo>
                  <a:pt x="593436" y="89540"/>
                  <a:pt x="604981" y="124177"/>
                  <a:pt x="623454" y="184213"/>
                </a:cubicBezTo>
                <a:cubicBezTo>
                  <a:pt x="641927" y="244249"/>
                  <a:pt x="667327" y="352776"/>
                  <a:pt x="678872" y="419740"/>
                </a:cubicBezTo>
                <a:cubicBezTo>
                  <a:pt x="690417" y="486704"/>
                  <a:pt x="678872" y="519031"/>
                  <a:pt x="692727" y="585995"/>
                </a:cubicBezTo>
                <a:cubicBezTo>
                  <a:pt x="706582" y="652959"/>
                  <a:pt x="745836" y="740704"/>
                  <a:pt x="762000" y="821522"/>
                </a:cubicBezTo>
                <a:cubicBezTo>
                  <a:pt x="778164" y="902340"/>
                  <a:pt x="782782" y="980849"/>
                  <a:pt x="789709" y="1070904"/>
                </a:cubicBezTo>
                <a:cubicBezTo>
                  <a:pt x="796636" y="1160959"/>
                  <a:pt x="801254" y="1271795"/>
                  <a:pt x="803563" y="1361849"/>
                </a:cubicBezTo>
                <a:cubicBezTo>
                  <a:pt x="805872" y="1451903"/>
                  <a:pt x="796636" y="1532722"/>
                  <a:pt x="803563" y="1611231"/>
                </a:cubicBezTo>
                <a:cubicBezTo>
                  <a:pt x="810490" y="1689740"/>
                  <a:pt x="831273" y="1768250"/>
                  <a:pt x="845127" y="1832904"/>
                </a:cubicBezTo>
                <a:cubicBezTo>
                  <a:pt x="858982" y="1897559"/>
                  <a:pt x="868217" y="1948358"/>
                  <a:pt x="886690" y="1999158"/>
                </a:cubicBezTo>
                <a:cubicBezTo>
                  <a:pt x="905163" y="2049958"/>
                  <a:pt x="930563" y="2109995"/>
                  <a:pt x="955963" y="2137704"/>
                </a:cubicBezTo>
                <a:cubicBezTo>
                  <a:pt x="981363" y="2165413"/>
                  <a:pt x="1013690" y="2158486"/>
                  <a:pt x="1039090" y="2165413"/>
                </a:cubicBezTo>
                <a:cubicBezTo>
                  <a:pt x="1064490" y="2172340"/>
                  <a:pt x="1108363" y="2179268"/>
                  <a:pt x="1108363" y="2179268"/>
                </a:cubicBezTo>
                <a:cubicBezTo>
                  <a:pt x="1124527" y="2181577"/>
                  <a:pt x="1136072" y="2179268"/>
                  <a:pt x="1136072" y="2179268"/>
                </a:cubicBezTo>
                <a:cubicBezTo>
                  <a:pt x="1140690" y="2176959"/>
                  <a:pt x="1136072" y="2165413"/>
                  <a:pt x="1136072" y="2165413"/>
                </a:cubicBezTo>
                <a:lnTo>
                  <a:pt x="1136072" y="2179268"/>
                </a:lnTo>
              </a:path>
            </a:pathLst>
          </a:custGeom>
          <a:noFill/>
          <a:ln w="15875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5986560" y="3429950"/>
            <a:ext cx="1161893" cy="23214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Table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11895"/>
              </p:ext>
            </p:extLst>
          </p:nvPr>
        </p:nvGraphicFramePr>
        <p:xfrm>
          <a:off x="7170040" y="5628193"/>
          <a:ext cx="1298342" cy="582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130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140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</a:tbl>
          </a:graphicData>
        </a:graphic>
      </p:graphicFrame>
      <p:cxnSp>
        <p:nvCxnSpPr>
          <p:cNvPr id="165" name="Straight Arrow Connector 164"/>
          <p:cNvCxnSpPr/>
          <p:nvPr/>
        </p:nvCxnSpPr>
        <p:spPr>
          <a:xfrm>
            <a:off x="8215780" y="5751381"/>
            <a:ext cx="894976" cy="49415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8215780" y="5999047"/>
            <a:ext cx="609565" cy="26072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59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Overflow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719" y="1443687"/>
            <a:ext cx="10515600" cy="4771675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ko-KR" dirty="0">
                <a:ea typeface="굴림" panose="020B0600000101010101" pitchFamily="34" charset="-127"/>
              </a:rPr>
              <a:t>Q: Insert (25, Harry)?</a:t>
            </a:r>
          </a:p>
          <a:p>
            <a:pPr>
              <a:spcBef>
                <a:spcPct val="0"/>
              </a:spcBef>
              <a:buNone/>
            </a:pPr>
            <a:br>
              <a:rPr lang="en-US" altLang="ko-KR" dirty="0">
                <a:ea typeface="굴림" panose="020B0600000101010101" pitchFamily="34" charset="-127"/>
              </a:rPr>
            </a:br>
            <a:endParaRPr lang="en-US" dirty="0"/>
          </a:p>
        </p:txBody>
      </p:sp>
      <p:graphicFrame>
        <p:nvGraphicFramePr>
          <p:cNvPr id="121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874567"/>
              </p:ext>
            </p:extLst>
          </p:nvPr>
        </p:nvGraphicFramePr>
        <p:xfrm>
          <a:off x="7722401" y="1865475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21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32713"/>
              </p:ext>
            </p:extLst>
          </p:nvPr>
        </p:nvGraphicFramePr>
        <p:xfrm>
          <a:off x="7722401" y="5508306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196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14914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357495"/>
              </p:ext>
            </p:extLst>
          </p:nvPr>
        </p:nvGraphicFramePr>
        <p:xfrm>
          <a:off x="7722401" y="4291871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21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Melanie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26978"/>
              </p:ext>
            </p:extLst>
          </p:nvPr>
        </p:nvGraphicFramePr>
        <p:xfrm>
          <a:off x="7722401" y="3068631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21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33705"/>
              </p:ext>
            </p:extLst>
          </p:nvPr>
        </p:nvGraphicFramePr>
        <p:xfrm>
          <a:off x="5156280" y="2245493"/>
          <a:ext cx="1298342" cy="1747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32682194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40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64945695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50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9940542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95796091"/>
                  </a:ext>
                </a:extLst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66927"/>
              </p:ext>
            </p:extLst>
          </p:nvPr>
        </p:nvGraphicFramePr>
        <p:xfrm>
          <a:off x="5156280" y="4128490"/>
          <a:ext cx="1298342" cy="1747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32682194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64945695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9940542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95796091"/>
                  </a:ext>
                </a:extLst>
              </a:tr>
            </a:tbl>
          </a:graphicData>
        </a:graphic>
      </p:graphicFrame>
      <p:cxnSp>
        <p:nvCxnSpPr>
          <p:cNvPr id="143" name="Straight Arrow Connector 142"/>
          <p:cNvCxnSpPr/>
          <p:nvPr/>
        </p:nvCxnSpPr>
        <p:spPr>
          <a:xfrm flipV="1">
            <a:off x="6192982" y="2011571"/>
            <a:ext cx="1529419" cy="37225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6192982" y="2383827"/>
            <a:ext cx="1529419" cy="31273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6192982" y="2696565"/>
            <a:ext cx="1529419" cy="26619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192982" y="3238929"/>
            <a:ext cx="1529419" cy="1528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192982" y="3586983"/>
            <a:ext cx="152941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192982" y="3859399"/>
            <a:ext cx="1529419" cy="13337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192982" y="4291871"/>
            <a:ext cx="1529419" cy="16986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192982" y="4572000"/>
            <a:ext cx="1529419" cy="23822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192982" y="4810223"/>
            <a:ext cx="1529419" cy="3914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6192982" y="5201683"/>
            <a:ext cx="1529419" cy="4874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6192982" y="5389151"/>
            <a:ext cx="1529419" cy="6375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192982" y="5757102"/>
            <a:ext cx="1529419" cy="67406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74808"/>
              </p:ext>
            </p:extLst>
          </p:nvPr>
        </p:nvGraphicFramePr>
        <p:xfrm>
          <a:off x="2651019" y="2874376"/>
          <a:ext cx="1298342" cy="1747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130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32682194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64945695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9940542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95796091"/>
                  </a:ext>
                </a:extLst>
              </a:tr>
            </a:tbl>
          </a:graphicData>
        </a:graphic>
      </p:graphicFrame>
      <p:cxnSp>
        <p:nvCxnSpPr>
          <p:cNvPr id="156" name="Straight Arrow Connector 155"/>
          <p:cNvCxnSpPr/>
          <p:nvPr/>
        </p:nvCxnSpPr>
        <p:spPr>
          <a:xfrm flipV="1">
            <a:off x="3696759" y="2383827"/>
            <a:ext cx="1459521" cy="6440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3696759" y="3275518"/>
            <a:ext cx="1459521" cy="10163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3696759" y="3630189"/>
            <a:ext cx="1360150" cy="239646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1" name="Table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84134"/>
              </p:ext>
            </p:extLst>
          </p:nvPr>
        </p:nvGraphicFramePr>
        <p:xfrm>
          <a:off x="9892442" y="1876395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21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sp>
        <p:nvSpPr>
          <p:cNvPr id="253" name="Rectangle 252"/>
          <p:cNvSpPr/>
          <p:nvPr/>
        </p:nvSpPr>
        <p:spPr>
          <a:xfrm>
            <a:off x="7705806" y="1612150"/>
            <a:ext cx="379984" cy="2642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9892443" y="1612150"/>
            <a:ext cx="333674" cy="2503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4"/>
          <p:cNvSpPr/>
          <p:nvPr/>
        </p:nvSpPr>
        <p:spPr>
          <a:xfrm>
            <a:off x="7967885" y="1490162"/>
            <a:ext cx="1911928" cy="214000"/>
          </a:xfrm>
          <a:custGeom>
            <a:avLst/>
            <a:gdLst>
              <a:gd name="connsiteX0" fmla="*/ 0 w 1911928"/>
              <a:gd name="connsiteY0" fmla="*/ 214000 h 214000"/>
              <a:gd name="connsiteX1" fmla="*/ 471055 w 1911928"/>
              <a:gd name="connsiteY1" fmla="*/ 20037 h 214000"/>
              <a:gd name="connsiteX2" fmla="*/ 762000 w 1911928"/>
              <a:gd name="connsiteY2" fmla="*/ 6182 h 214000"/>
              <a:gd name="connsiteX3" fmla="*/ 1302328 w 1911928"/>
              <a:gd name="connsiteY3" fmla="*/ 20037 h 214000"/>
              <a:gd name="connsiteX4" fmla="*/ 1676400 w 1911928"/>
              <a:gd name="connsiteY4" fmla="*/ 89310 h 214000"/>
              <a:gd name="connsiteX5" fmla="*/ 1911928 w 1911928"/>
              <a:gd name="connsiteY5" fmla="*/ 172437 h 21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1928" h="214000">
                <a:moveTo>
                  <a:pt x="0" y="214000"/>
                </a:moveTo>
                <a:cubicBezTo>
                  <a:pt x="172027" y="134336"/>
                  <a:pt x="344055" y="54673"/>
                  <a:pt x="471055" y="20037"/>
                </a:cubicBezTo>
                <a:cubicBezTo>
                  <a:pt x="598055" y="-14599"/>
                  <a:pt x="623455" y="6182"/>
                  <a:pt x="762000" y="6182"/>
                </a:cubicBezTo>
                <a:cubicBezTo>
                  <a:pt x="900545" y="6182"/>
                  <a:pt x="1149928" y="6182"/>
                  <a:pt x="1302328" y="20037"/>
                </a:cubicBezTo>
                <a:cubicBezTo>
                  <a:pt x="1454728" y="33892"/>
                  <a:pt x="1574800" y="63910"/>
                  <a:pt x="1676400" y="89310"/>
                </a:cubicBezTo>
                <a:cubicBezTo>
                  <a:pt x="1778000" y="114710"/>
                  <a:pt x="1844964" y="143573"/>
                  <a:pt x="1911928" y="172437"/>
                </a:cubicBezTo>
              </a:path>
            </a:pathLst>
          </a:custGeom>
          <a:noFill/>
          <a:ln w="15875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6" name="Table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19666"/>
              </p:ext>
            </p:extLst>
          </p:nvPr>
        </p:nvGraphicFramePr>
        <p:xfrm>
          <a:off x="6338548" y="408920"/>
          <a:ext cx="1298342" cy="1747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82194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945695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940542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796091"/>
                  </a:ext>
                </a:extLst>
              </a:tr>
            </a:tbl>
          </a:graphicData>
        </a:graphic>
      </p:graphicFrame>
      <p:sp>
        <p:nvSpPr>
          <p:cNvPr id="257" name="Rectangle 256"/>
          <p:cNvSpPr/>
          <p:nvPr/>
        </p:nvSpPr>
        <p:spPr>
          <a:xfrm>
            <a:off x="5156280" y="1981019"/>
            <a:ext cx="355469" cy="2403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6338548" y="167392"/>
            <a:ext cx="355469" cy="2403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/>
          <p:cNvCxnSpPr/>
          <p:nvPr/>
        </p:nvCxnSpPr>
        <p:spPr>
          <a:xfrm flipV="1">
            <a:off x="5354320" y="540327"/>
            <a:ext cx="984228" cy="156417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9895121" y="1872986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     Harry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6422739" y="389506"/>
            <a:ext cx="3472382" cy="1668146"/>
            <a:chOff x="6422739" y="389506"/>
            <a:chExt cx="3472382" cy="1668146"/>
          </a:xfrm>
        </p:grpSpPr>
        <p:sp>
          <p:nvSpPr>
            <p:cNvPr id="266" name="TextBox 265"/>
            <p:cNvSpPr txBox="1"/>
            <p:nvPr/>
          </p:nvSpPr>
          <p:spPr>
            <a:xfrm>
              <a:off x="6422739" y="3895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25</a:t>
              </a:r>
            </a:p>
          </p:txBody>
        </p:sp>
        <p:cxnSp>
          <p:nvCxnSpPr>
            <p:cNvPr id="267" name="Straight Arrow Connector 266"/>
            <p:cNvCxnSpPr>
              <a:endCxn id="189" idx="1"/>
            </p:cNvCxnSpPr>
            <p:nvPr/>
          </p:nvCxnSpPr>
          <p:spPr>
            <a:xfrm>
              <a:off x="7290342" y="567864"/>
              <a:ext cx="2604779" cy="148978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67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  <p:bldP spid="254" grpId="0" animBg="1"/>
      <p:bldP spid="255" grpId="0" animBg="1"/>
      <p:bldP spid="257" grpId="0" animBg="1"/>
      <p:bldP spid="258" grpId="0" animBg="1"/>
      <p:bldP spid="1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Problem after many insertions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ea typeface="굴림" panose="020B0600000101010101" pitchFamily="34" charset="-127"/>
              </a:rPr>
              <a:t>After many insertions, long chain of overflow pages</a:t>
            </a:r>
          </a:p>
          <a:p>
            <a:endParaRPr lang="en-US" altLang="ko-KR" sz="2400" dirty="0">
              <a:ea typeface="굴림" panose="020B0600000101010101" pitchFamily="34" charset="-127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356499" y="2268539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10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1356499" y="2573339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20</a:t>
            </a: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1356499" y="2878139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30</a:t>
            </a:r>
          </a:p>
        </p:txBody>
      </p:sp>
      <p:sp>
        <p:nvSpPr>
          <p:cNvPr id="53255" name="Line 8"/>
          <p:cNvSpPr>
            <a:spLocks noChangeShapeType="1"/>
          </p:cNvSpPr>
          <p:nvPr/>
        </p:nvSpPr>
        <p:spPr bwMode="auto">
          <a:xfrm>
            <a:off x="2118499" y="2268539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9"/>
          <p:cNvSpPr>
            <a:spLocks noChangeShapeType="1"/>
          </p:cNvSpPr>
          <p:nvPr/>
        </p:nvSpPr>
        <p:spPr bwMode="auto">
          <a:xfrm>
            <a:off x="2423299" y="242093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7" name="Line 10"/>
          <p:cNvSpPr>
            <a:spLocks noChangeShapeType="1"/>
          </p:cNvSpPr>
          <p:nvPr/>
        </p:nvSpPr>
        <p:spPr bwMode="auto">
          <a:xfrm>
            <a:off x="2423299" y="272573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11"/>
          <p:cNvSpPr>
            <a:spLocks noChangeShapeType="1"/>
          </p:cNvSpPr>
          <p:nvPr/>
        </p:nvSpPr>
        <p:spPr bwMode="auto">
          <a:xfrm>
            <a:off x="2423299" y="303053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1341058" y="3639059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40</a:t>
            </a: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1341058" y="3943859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53261" name="Rectangle 14"/>
          <p:cNvSpPr>
            <a:spLocks noChangeArrowheads="1"/>
          </p:cNvSpPr>
          <p:nvPr/>
        </p:nvSpPr>
        <p:spPr bwMode="auto">
          <a:xfrm>
            <a:off x="1341058" y="4248659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53263" name="Line 16"/>
          <p:cNvSpPr>
            <a:spLocks noChangeShapeType="1"/>
          </p:cNvSpPr>
          <p:nvPr/>
        </p:nvSpPr>
        <p:spPr bwMode="auto">
          <a:xfrm>
            <a:off x="2103058" y="3639059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Line 17"/>
          <p:cNvSpPr>
            <a:spLocks noChangeShapeType="1"/>
          </p:cNvSpPr>
          <p:nvPr/>
        </p:nvSpPr>
        <p:spPr bwMode="auto">
          <a:xfrm>
            <a:off x="2407858" y="379145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Line 18"/>
          <p:cNvSpPr>
            <a:spLocks noChangeShapeType="1"/>
          </p:cNvSpPr>
          <p:nvPr/>
        </p:nvSpPr>
        <p:spPr bwMode="auto">
          <a:xfrm>
            <a:off x="2407858" y="409625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Line 19"/>
          <p:cNvSpPr>
            <a:spLocks noChangeShapeType="1"/>
          </p:cNvSpPr>
          <p:nvPr/>
        </p:nvSpPr>
        <p:spPr bwMode="auto">
          <a:xfrm>
            <a:off x="2407858" y="440105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Rectangle 28"/>
          <p:cNvSpPr>
            <a:spLocks noChangeArrowheads="1"/>
          </p:cNvSpPr>
          <p:nvPr/>
        </p:nvSpPr>
        <p:spPr bwMode="auto">
          <a:xfrm>
            <a:off x="1356499" y="5061274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53268" name="Rectangle 29"/>
          <p:cNvSpPr>
            <a:spLocks noChangeArrowheads="1"/>
          </p:cNvSpPr>
          <p:nvPr/>
        </p:nvSpPr>
        <p:spPr bwMode="auto">
          <a:xfrm>
            <a:off x="1356499" y="5366074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80</a:t>
            </a:r>
          </a:p>
        </p:txBody>
      </p:sp>
      <p:sp>
        <p:nvSpPr>
          <p:cNvPr id="53269" name="Rectangle 30"/>
          <p:cNvSpPr>
            <a:spLocks noChangeArrowheads="1"/>
          </p:cNvSpPr>
          <p:nvPr/>
        </p:nvSpPr>
        <p:spPr bwMode="auto">
          <a:xfrm>
            <a:off x="1356499" y="5670874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90</a:t>
            </a:r>
          </a:p>
        </p:txBody>
      </p:sp>
      <p:sp>
        <p:nvSpPr>
          <p:cNvPr id="53271" name="Line 32"/>
          <p:cNvSpPr>
            <a:spLocks noChangeShapeType="1"/>
          </p:cNvSpPr>
          <p:nvPr/>
        </p:nvSpPr>
        <p:spPr bwMode="auto">
          <a:xfrm>
            <a:off x="2118499" y="5061274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Line 33"/>
          <p:cNvSpPr>
            <a:spLocks noChangeShapeType="1"/>
          </p:cNvSpPr>
          <p:nvPr/>
        </p:nvSpPr>
        <p:spPr bwMode="auto">
          <a:xfrm>
            <a:off x="2423299" y="521367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Line 34"/>
          <p:cNvSpPr>
            <a:spLocks noChangeShapeType="1"/>
          </p:cNvSpPr>
          <p:nvPr/>
        </p:nvSpPr>
        <p:spPr bwMode="auto">
          <a:xfrm>
            <a:off x="2423299" y="551847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Line 35"/>
          <p:cNvSpPr>
            <a:spLocks noChangeShapeType="1"/>
          </p:cNvSpPr>
          <p:nvPr/>
        </p:nvSpPr>
        <p:spPr bwMode="auto">
          <a:xfrm>
            <a:off x="2423299" y="582327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277" name="Group 54"/>
          <p:cNvGrpSpPr>
            <a:grpSpLocks/>
          </p:cNvGrpSpPr>
          <p:nvPr/>
        </p:nvGrpSpPr>
        <p:grpSpPr bwMode="auto">
          <a:xfrm>
            <a:off x="4137799" y="2509840"/>
            <a:ext cx="1295400" cy="915578"/>
            <a:chOff x="3984" y="992"/>
            <a:chExt cx="816" cy="576"/>
          </a:xfrm>
        </p:grpSpPr>
        <p:sp>
          <p:nvSpPr>
            <p:cNvPr id="53300" name="Rectangle 42"/>
            <p:cNvSpPr>
              <a:spLocks noChangeArrowheads="1"/>
            </p:cNvSpPr>
            <p:nvPr/>
          </p:nvSpPr>
          <p:spPr bwMode="auto">
            <a:xfrm>
              <a:off x="3984" y="992"/>
              <a:ext cx="81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solidFill>
                    <a:srgbClr val="FF0000"/>
                  </a:solidFill>
                  <a:ea typeface="굴림" panose="020B0600000101010101" pitchFamily="34" charset="-127"/>
                </a:rPr>
                <a:t>25</a:t>
              </a:r>
            </a:p>
          </p:txBody>
        </p:sp>
        <p:sp>
          <p:nvSpPr>
            <p:cNvPr id="53301" name="Rectangle 43"/>
            <p:cNvSpPr>
              <a:spLocks noChangeArrowheads="1"/>
            </p:cNvSpPr>
            <p:nvPr/>
          </p:nvSpPr>
          <p:spPr bwMode="auto">
            <a:xfrm>
              <a:off x="3984" y="1184"/>
              <a:ext cx="81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solidFill>
                    <a:srgbClr val="FF0000"/>
                  </a:solidFill>
                  <a:ea typeface="굴림" panose="020B0600000101010101" pitchFamily="34" charset="-127"/>
                </a:rPr>
                <a:t>16</a:t>
              </a:r>
            </a:p>
          </p:txBody>
        </p:sp>
        <p:sp>
          <p:nvSpPr>
            <p:cNvPr id="53302" name="Rectangle 44"/>
            <p:cNvSpPr>
              <a:spLocks noChangeArrowheads="1"/>
            </p:cNvSpPr>
            <p:nvPr/>
          </p:nvSpPr>
          <p:spPr bwMode="auto">
            <a:xfrm>
              <a:off x="3984" y="1376"/>
              <a:ext cx="81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solidFill>
                    <a:srgbClr val="FF0000"/>
                  </a:solidFill>
                  <a:ea typeface="굴림" panose="020B0600000101010101" pitchFamily="34" charset="-127"/>
                </a:rPr>
                <a:t>5</a:t>
              </a:r>
            </a:p>
          </p:txBody>
        </p:sp>
        <p:sp>
          <p:nvSpPr>
            <p:cNvPr id="53304" name="Line 46"/>
            <p:cNvSpPr>
              <a:spLocks noChangeShapeType="1"/>
            </p:cNvSpPr>
            <p:nvPr/>
          </p:nvSpPr>
          <p:spPr bwMode="auto">
            <a:xfrm>
              <a:off x="4344" y="1000"/>
              <a:ext cx="0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3278" name="Group 48"/>
          <p:cNvGrpSpPr>
            <a:grpSpLocks/>
          </p:cNvGrpSpPr>
          <p:nvPr/>
        </p:nvGrpSpPr>
        <p:grpSpPr bwMode="auto">
          <a:xfrm>
            <a:off x="4163199" y="4249739"/>
            <a:ext cx="1295400" cy="914400"/>
            <a:chOff x="3984" y="992"/>
            <a:chExt cx="816" cy="576"/>
          </a:xfrm>
        </p:grpSpPr>
        <p:sp>
          <p:nvSpPr>
            <p:cNvPr id="53295" name="Rectangle 49"/>
            <p:cNvSpPr>
              <a:spLocks noChangeArrowheads="1"/>
            </p:cNvSpPr>
            <p:nvPr/>
          </p:nvSpPr>
          <p:spPr bwMode="auto">
            <a:xfrm>
              <a:off x="3984" y="992"/>
              <a:ext cx="81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solidFill>
                    <a:srgbClr val="FF0000"/>
                  </a:solidFill>
                  <a:ea typeface="굴림" panose="020B0600000101010101" pitchFamily="34" charset="-127"/>
                </a:rPr>
                <a:t>33</a:t>
              </a:r>
            </a:p>
          </p:txBody>
        </p:sp>
        <p:sp>
          <p:nvSpPr>
            <p:cNvPr id="53296" name="Rectangle 50"/>
            <p:cNvSpPr>
              <a:spLocks noChangeArrowheads="1"/>
            </p:cNvSpPr>
            <p:nvPr/>
          </p:nvSpPr>
          <p:spPr bwMode="auto">
            <a:xfrm>
              <a:off x="3984" y="1184"/>
              <a:ext cx="81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solidFill>
                    <a:srgbClr val="FF0000"/>
                  </a:solidFill>
                  <a:ea typeface="굴림" panose="020B0600000101010101" pitchFamily="34" charset="-127"/>
                </a:rPr>
                <a:t>21</a:t>
              </a:r>
            </a:p>
          </p:txBody>
        </p:sp>
        <p:sp>
          <p:nvSpPr>
            <p:cNvPr id="53297" name="Rectangle 51"/>
            <p:cNvSpPr>
              <a:spLocks noChangeArrowheads="1"/>
            </p:cNvSpPr>
            <p:nvPr/>
          </p:nvSpPr>
          <p:spPr bwMode="auto">
            <a:xfrm>
              <a:off x="3984" y="1376"/>
              <a:ext cx="816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solidFill>
                    <a:srgbClr val="FF0000"/>
                  </a:solidFill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53299" name="Line 53"/>
            <p:cNvSpPr>
              <a:spLocks noChangeShapeType="1"/>
            </p:cNvSpPr>
            <p:nvPr/>
          </p:nvSpPr>
          <p:spPr bwMode="auto">
            <a:xfrm>
              <a:off x="4344" y="1000"/>
              <a:ext cx="0" cy="56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53281" name="Rectangle 59"/>
          <p:cNvSpPr>
            <a:spLocks noChangeArrowheads="1"/>
          </p:cNvSpPr>
          <p:nvPr/>
        </p:nvSpPr>
        <p:spPr bwMode="auto">
          <a:xfrm>
            <a:off x="1356499" y="2027883"/>
            <a:ext cx="304800" cy="2406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1341202" y="3382365"/>
            <a:ext cx="304800" cy="2406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1356643" y="4806009"/>
            <a:ext cx="304800" cy="2406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4137800" y="2276800"/>
            <a:ext cx="304800" cy="24065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3" name="Rectangle 59"/>
          <p:cNvSpPr>
            <a:spLocks noChangeArrowheads="1"/>
          </p:cNvSpPr>
          <p:nvPr/>
        </p:nvSpPr>
        <p:spPr bwMode="auto">
          <a:xfrm>
            <a:off x="4165942" y="4009084"/>
            <a:ext cx="304800" cy="24065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>
            <a:off x="5115699" y="2716359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10"/>
          <p:cNvSpPr>
            <a:spLocks noChangeShapeType="1"/>
          </p:cNvSpPr>
          <p:nvPr/>
        </p:nvSpPr>
        <p:spPr bwMode="auto">
          <a:xfrm>
            <a:off x="5115699" y="3021159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>
            <a:off x="5115699" y="3325959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9"/>
          <p:cNvSpPr>
            <a:spLocks noChangeShapeType="1"/>
          </p:cNvSpPr>
          <p:nvPr/>
        </p:nvSpPr>
        <p:spPr bwMode="auto">
          <a:xfrm>
            <a:off x="5090299" y="4424980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0"/>
          <p:cNvSpPr>
            <a:spLocks noChangeShapeType="1"/>
          </p:cNvSpPr>
          <p:nvPr/>
        </p:nvSpPr>
        <p:spPr bwMode="auto">
          <a:xfrm>
            <a:off x="5090299" y="4729780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1"/>
          <p:cNvSpPr>
            <a:spLocks noChangeShapeType="1"/>
          </p:cNvSpPr>
          <p:nvPr/>
        </p:nvSpPr>
        <p:spPr bwMode="auto">
          <a:xfrm>
            <a:off x="5090299" y="5034580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505579" y="1975687"/>
            <a:ext cx="2757055" cy="301114"/>
          </a:xfrm>
          <a:custGeom>
            <a:avLst/>
            <a:gdLst>
              <a:gd name="connsiteX0" fmla="*/ 0 w 2604655"/>
              <a:gd name="connsiteY0" fmla="*/ 163688 h 399215"/>
              <a:gd name="connsiteX1" fmla="*/ 512618 w 2604655"/>
              <a:gd name="connsiteY1" fmla="*/ 11288 h 399215"/>
              <a:gd name="connsiteX2" fmla="*/ 900546 w 2604655"/>
              <a:gd name="connsiteY2" fmla="*/ 11288 h 399215"/>
              <a:gd name="connsiteX3" fmla="*/ 1565564 w 2604655"/>
              <a:gd name="connsiteY3" fmla="*/ 25142 h 399215"/>
              <a:gd name="connsiteX4" fmla="*/ 2258291 w 2604655"/>
              <a:gd name="connsiteY4" fmla="*/ 205251 h 399215"/>
              <a:gd name="connsiteX5" fmla="*/ 2604655 w 2604655"/>
              <a:gd name="connsiteY5" fmla="*/ 399215 h 399215"/>
              <a:gd name="connsiteX6" fmla="*/ 2604655 w 2604655"/>
              <a:gd name="connsiteY6" fmla="*/ 399215 h 39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4655" h="399215">
                <a:moveTo>
                  <a:pt x="0" y="163688"/>
                </a:moveTo>
                <a:cubicBezTo>
                  <a:pt x="181263" y="100188"/>
                  <a:pt x="362527" y="36688"/>
                  <a:pt x="512618" y="11288"/>
                </a:cubicBezTo>
                <a:cubicBezTo>
                  <a:pt x="662709" y="-14112"/>
                  <a:pt x="900546" y="11288"/>
                  <a:pt x="900546" y="11288"/>
                </a:cubicBezTo>
                <a:cubicBezTo>
                  <a:pt x="1076037" y="13597"/>
                  <a:pt x="1339273" y="-7185"/>
                  <a:pt x="1565564" y="25142"/>
                </a:cubicBezTo>
                <a:cubicBezTo>
                  <a:pt x="1791855" y="57469"/>
                  <a:pt x="2085109" y="142906"/>
                  <a:pt x="2258291" y="205251"/>
                </a:cubicBezTo>
                <a:cubicBezTo>
                  <a:pt x="2431473" y="267596"/>
                  <a:pt x="2604655" y="399215"/>
                  <a:pt x="2604655" y="399215"/>
                </a:cubicBezTo>
                <a:lnTo>
                  <a:pt x="2604655" y="399215"/>
                </a:lnTo>
              </a:path>
            </a:pathLst>
          </a:custGeom>
          <a:noFill/>
          <a:ln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708360" y="2356079"/>
            <a:ext cx="554274" cy="1653006"/>
          </a:xfrm>
          <a:custGeom>
            <a:avLst/>
            <a:gdLst>
              <a:gd name="connsiteX0" fmla="*/ 554274 w 554274"/>
              <a:gd name="connsiteY0" fmla="*/ 4968 h 1844433"/>
              <a:gd name="connsiteX1" fmla="*/ 346456 w 554274"/>
              <a:gd name="connsiteY1" fmla="*/ 18823 h 1844433"/>
              <a:gd name="connsiteX2" fmla="*/ 180201 w 554274"/>
              <a:gd name="connsiteY2" fmla="*/ 157368 h 1844433"/>
              <a:gd name="connsiteX3" fmla="*/ 69365 w 554274"/>
              <a:gd name="connsiteY3" fmla="*/ 406750 h 1844433"/>
              <a:gd name="connsiteX4" fmla="*/ 92 w 554274"/>
              <a:gd name="connsiteY4" fmla="*/ 836241 h 1844433"/>
              <a:gd name="connsiteX5" fmla="*/ 83219 w 554274"/>
              <a:gd name="connsiteY5" fmla="*/ 1404278 h 1844433"/>
              <a:gd name="connsiteX6" fmla="*/ 221765 w 554274"/>
              <a:gd name="connsiteY6" fmla="*/ 1722932 h 1844433"/>
              <a:gd name="connsiteX7" fmla="*/ 401874 w 554274"/>
              <a:gd name="connsiteY7" fmla="*/ 1833768 h 1844433"/>
              <a:gd name="connsiteX8" fmla="*/ 429583 w 554274"/>
              <a:gd name="connsiteY8" fmla="*/ 1833768 h 1844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4274" h="1844433">
                <a:moveTo>
                  <a:pt x="554274" y="4968"/>
                </a:moveTo>
                <a:cubicBezTo>
                  <a:pt x="481537" y="-805"/>
                  <a:pt x="408801" y="-6577"/>
                  <a:pt x="346456" y="18823"/>
                </a:cubicBezTo>
                <a:cubicBezTo>
                  <a:pt x="284111" y="44223"/>
                  <a:pt x="226383" y="92714"/>
                  <a:pt x="180201" y="157368"/>
                </a:cubicBezTo>
                <a:cubicBezTo>
                  <a:pt x="134019" y="222022"/>
                  <a:pt x="99383" y="293604"/>
                  <a:pt x="69365" y="406750"/>
                </a:cubicBezTo>
                <a:cubicBezTo>
                  <a:pt x="39347" y="519896"/>
                  <a:pt x="-2217" y="669986"/>
                  <a:pt x="92" y="836241"/>
                </a:cubicBezTo>
                <a:cubicBezTo>
                  <a:pt x="2401" y="1002496"/>
                  <a:pt x="46274" y="1256496"/>
                  <a:pt x="83219" y="1404278"/>
                </a:cubicBezTo>
                <a:cubicBezTo>
                  <a:pt x="120164" y="1552060"/>
                  <a:pt x="168656" y="1651350"/>
                  <a:pt x="221765" y="1722932"/>
                </a:cubicBezTo>
                <a:cubicBezTo>
                  <a:pt x="274874" y="1794514"/>
                  <a:pt x="401874" y="1833768"/>
                  <a:pt x="401874" y="1833768"/>
                </a:cubicBezTo>
                <a:cubicBezTo>
                  <a:pt x="436510" y="1852241"/>
                  <a:pt x="433046" y="1843004"/>
                  <a:pt x="429583" y="1833768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Indexed Sequential Access Method (ISAM)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Advantage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Simple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Sequential blocks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Disadvantage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Not suitable for updates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Becomes ugly (loses sequentiality and balance) over time</a:t>
            </a:r>
          </a:p>
        </p:txBody>
      </p:sp>
    </p:spTree>
    <p:extLst>
      <p:ext uri="{BB962C8B-B14F-4D97-AF65-F5344CB8AC3E}">
        <p14:creationId xmlns:p14="http://schemas.microsoft.com/office/powerpoint/2010/main" val="301695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>
                <a:ea typeface="굴림" panose="020B0600000101010101" pitchFamily="34" charset="-127"/>
              </a:rPr>
              <a:t>Important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ea typeface="굴림" panose="020B0600000101010101" pitchFamily="34" charset="-127"/>
                  </a:rPr>
                  <a:t>Search key (</a:t>
                </a:r>
                <a:r>
                  <a:rPr lang="en-US" altLang="ko-KR" b="1" dirty="0">
                    <a:ea typeface="굴림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>
                    <a:ea typeface="굴림" panose="020B0600000101010101" pitchFamily="34" charset="-127"/>
                    <a:sym typeface="Symbol" panose="05050102010706020507" pitchFamily="18" charset="2"/>
                  </a:rPr>
                  <a:t> primary key)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ko-KR" dirty="0">
                    <a:ea typeface="굴림" panose="020B0600000101010101" pitchFamily="34" charset="-127"/>
                    <a:sym typeface="Symbol" panose="05050102010706020507" pitchFamily="18" charset="2"/>
                  </a:rPr>
                  <a:t>Primary index vs. secondary index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ko-KR" dirty="0">
                    <a:ea typeface="굴림" panose="020B0600000101010101" pitchFamily="34" charset="-127"/>
                    <a:sym typeface="Symbol" panose="05050102010706020507" pitchFamily="18" charset="2"/>
                  </a:rPr>
                  <a:t>Clustering index vs. non-clustering index</a:t>
                </a:r>
              </a:p>
              <a:p>
                <a:r>
                  <a:rPr lang="en-US" altLang="ko-KR" dirty="0">
                    <a:ea typeface="굴림" panose="020B0600000101010101" pitchFamily="34" charset="-127"/>
                    <a:sym typeface="Symbol" panose="05050102010706020507" pitchFamily="18" charset="2"/>
                  </a:rPr>
                  <a:t>Dense index vs. sparse index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ko-KR" dirty="0">
                    <a:ea typeface="굴림" panose="020B0600000101010101" pitchFamily="34" charset="-127"/>
                    <a:sym typeface="Symbol" panose="05050102010706020507" pitchFamily="18" charset="2"/>
                  </a:rPr>
                  <a:t>Multi-level index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ko-KR" dirty="0">
                    <a:ea typeface="굴림" panose="020B0600000101010101" pitchFamily="34" charset="-127"/>
                    <a:sym typeface="Symbol" panose="05050102010706020507" pitchFamily="18" charset="2"/>
                  </a:rPr>
                  <a:t>Indexed Sequential Access Method (ISAM)</a:t>
                </a:r>
                <a:endParaRPr lang="en-US" altLang="ko-KR" dirty="0">
                  <a:ea typeface="굴림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870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CS143</a:t>
            </a:r>
            <a:r>
              <a:rPr lang="en-US"/>
              <a:t>: B+Tree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Junghoo “John” Cho</a:t>
            </a:r>
          </a:p>
        </p:txBody>
      </p:sp>
    </p:spTree>
    <p:extLst>
      <p:ext uri="{BB962C8B-B14F-4D97-AF65-F5344CB8AC3E}">
        <p14:creationId xmlns:p14="http://schemas.microsoft.com/office/powerpoint/2010/main" val="153929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B+Tree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Most popular index structure in RDBMS</a:t>
            </a:r>
          </a:p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Advantage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Suitable for dynamic updates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Balanced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Minimum space usage guarantee</a:t>
            </a:r>
          </a:p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Disadvantage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Non-sequential index blocks </a:t>
            </a:r>
          </a:p>
          <a:p>
            <a:pPr lvl="1" eaLnBrk="1" hangingPunct="1"/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1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ko-KR" dirty="0">
                <a:ea typeface="굴림" panose="020B0600000101010101" pitchFamily="34" charset="-127"/>
              </a:rPr>
              <a:t>Topics to Learn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Important concepts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Dense index vs. sparse index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Primary index vs. secondary index </a:t>
            </a:r>
            <a:br>
              <a:rPr lang="en-US" altLang="ko-KR">
                <a:ea typeface="굴림" panose="020B0600000101010101" pitchFamily="34" charset="-127"/>
              </a:rPr>
            </a:br>
            <a:r>
              <a:rPr lang="en-US" altLang="ko-KR">
                <a:ea typeface="굴림" panose="020B0600000101010101" pitchFamily="34" charset="-127"/>
              </a:rPr>
              <a:t> (= clustering index vs. non-clustering index)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Tree-based vs. hash-based index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Tree-based index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Indexed sequential file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B+-tree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Hash-based index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Static hashing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Extendible hashing</a:t>
            </a:r>
          </a:p>
        </p:txBody>
      </p:sp>
    </p:spTree>
    <p:extLst>
      <p:ext uri="{BB962C8B-B14F-4D97-AF65-F5344CB8AC3E}">
        <p14:creationId xmlns:p14="http://schemas.microsoft.com/office/powerpoint/2010/main" val="3379879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ko-KR" dirty="0" err="1">
                <a:ea typeface="굴림" panose="020B0600000101010101" pitchFamily="34" charset="-127"/>
              </a:rPr>
              <a:t>B+Tree</a:t>
            </a:r>
            <a:r>
              <a:rPr lang="en-US" altLang="ko-KR" dirty="0">
                <a:ea typeface="굴림" panose="020B0600000101010101" pitchFamily="34" charset="-127"/>
              </a:rPr>
              <a:t> (n=3)</a:t>
            </a:r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>
            <a:off x="1521399" y="3877463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1" name="Group 9"/>
          <p:cNvGrpSpPr>
            <a:grpSpLocks/>
          </p:cNvGrpSpPr>
          <p:nvPr/>
        </p:nvGrpSpPr>
        <p:grpSpPr bwMode="auto">
          <a:xfrm>
            <a:off x="341886" y="3650451"/>
            <a:ext cx="1250950" cy="474662"/>
            <a:chOff x="385" y="3458"/>
            <a:chExt cx="788" cy="381"/>
          </a:xfrm>
        </p:grpSpPr>
        <p:sp>
          <p:nvSpPr>
            <p:cNvPr id="137" name="Text Box 10"/>
            <p:cNvSpPr txBox="1">
              <a:spLocks noChangeArrowheads="1"/>
            </p:cNvSpPr>
            <p:nvPr/>
          </p:nvSpPr>
          <p:spPr bwMode="auto">
            <a:xfrm>
              <a:off x="385" y="3458"/>
              <a:ext cx="788" cy="3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20  30 </a:t>
              </a:r>
            </a:p>
          </p:txBody>
        </p:sp>
        <p:sp>
          <p:nvSpPr>
            <p:cNvPr id="138" name="Line 11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2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3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4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" name="Line 16"/>
          <p:cNvSpPr>
            <a:spLocks noChangeShapeType="1"/>
          </p:cNvSpPr>
          <p:nvPr/>
        </p:nvSpPr>
        <p:spPr bwMode="auto">
          <a:xfrm>
            <a:off x="3096199" y="3877463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Text Box 19"/>
          <p:cNvSpPr txBox="1">
            <a:spLocks noChangeArrowheads="1"/>
          </p:cNvSpPr>
          <p:nvPr/>
        </p:nvSpPr>
        <p:spPr bwMode="auto">
          <a:xfrm>
            <a:off x="1991299" y="3647276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144" name="Line 20"/>
          <p:cNvSpPr>
            <a:spLocks noChangeShapeType="1"/>
          </p:cNvSpPr>
          <p:nvPr/>
        </p:nvSpPr>
        <p:spPr bwMode="auto">
          <a:xfrm>
            <a:off x="2054799" y="3698076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Line 21"/>
          <p:cNvSpPr>
            <a:spLocks noChangeShapeType="1"/>
          </p:cNvSpPr>
          <p:nvPr/>
        </p:nvSpPr>
        <p:spPr bwMode="auto">
          <a:xfrm>
            <a:off x="3032699" y="3698076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Line 22"/>
          <p:cNvSpPr>
            <a:spLocks noChangeShapeType="1"/>
          </p:cNvSpPr>
          <p:nvPr/>
        </p:nvSpPr>
        <p:spPr bwMode="auto">
          <a:xfrm>
            <a:off x="2473899" y="3698076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23"/>
          <p:cNvSpPr>
            <a:spLocks noChangeShapeType="1"/>
          </p:cNvSpPr>
          <p:nvPr/>
        </p:nvSpPr>
        <p:spPr bwMode="auto">
          <a:xfrm>
            <a:off x="2613599" y="3698076"/>
            <a:ext cx="0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24"/>
          <p:cNvSpPr>
            <a:spLocks noChangeShapeType="1"/>
          </p:cNvSpPr>
          <p:nvPr/>
        </p:nvSpPr>
        <p:spPr bwMode="auto">
          <a:xfrm>
            <a:off x="5140899" y="3917151"/>
            <a:ext cx="0" cy="3984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" name="Group 25"/>
          <p:cNvGrpSpPr>
            <a:grpSpLocks/>
          </p:cNvGrpSpPr>
          <p:nvPr/>
        </p:nvGrpSpPr>
        <p:grpSpPr bwMode="auto">
          <a:xfrm>
            <a:off x="5067874" y="3620289"/>
            <a:ext cx="1250950" cy="474663"/>
            <a:chOff x="386" y="3458"/>
            <a:chExt cx="788" cy="381"/>
          </a:xfrm>
        </p:grpSpPr>
        <p:sp>
          <p:nvSpPr>
            <p:cNvPr id="150" name="Text Box 26"/>
            <p:cNvSpPr txBox="1">
              <a:spLocks noChangeArrowheads="1"/>
            </p:cNvSpPr>
            <p:nvPr/>
          </p:nvSpPr>
          <p:spPr bwMode="auto">
            <a:xfrm>
              <a:off x="386" y="3458"/>
              <a:ext cx="788" cy="3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80  90 </a:t>
              </a:r>
            </a:p>
          </p:txBody>
        </p:sp>
        <p:sp>
          <p:nvSpPr>
            <p:cNvPr id="151" name="Line 27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8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29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30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" name="Line 31"/>
          <p:cNvSpPr>
            <a:spLocks noChangeShapeType="1"/>
          </p:cNvSpPr>
          <p:nvPr/>
        </p:nvSpPr>
        <p:spPr bwMode="auto">
          <a:xfrm>
            <a:off x="5686999" y="3917151"/>
            <a:ext cx="0" cy="3984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Line 32"/>
          <p:cNvSpPr>
            <a:spLocks noChangeShapeType="1"/>
          </p:cNvSpPr>
          <p:nvPr/>
        </p:nvSpPr>
        <p:spPr bwMode="auto">
          <a:xfrm>
            <a:off x="4658299" y="3856826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33"/>
          <p:cNvSpPr>
            <a:spLocks noChangeShapeType="1"/>
          </p:cNvSpPr>
          <p:nvPr/>
        </p:nvSpPr>
        <p:spPr bwMode="auto">
          <a:xfrm>
            <a:off x="3553399" y="3926676"/>
            <a:ext cx="0" cy="3984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Text Box 35"/>
          <p:cNvSpPr txBox="1">
            <a:spLocks noChangeArrowheads="1"/>
          </p:cNvSpPr>
          <p:nvPr/>
        </p:nvSpPr>
        <p:spPr bwMode="auto">
          <a:xfrm>
            <a:off x="3570861" y="3637751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159" name="Line 36"/>
          <p:cNvSpPr>
            <a:spLocks noChangeShapeType="1"/>
          </p:cNvSpPr>
          <p:nvPr/>
        </p:nvSpPr>
        <p:spPr bwMode="auto">
          <a:xfrm>
            <a:off x="3616899" y="3679027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4594799" y="3679027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Line 38"/>
          <p:cNvSpPr>
            <a:spLocks noChangeShapeType="1"/>
          </p:cNvSpPr>
          <p:nvPr/>
        </p:nvSpPr>
        <p:spPr bwMode="auto">
          <a:xfrm>
            <a:off x="4035999" y="3679027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39"/>
          <p:cNvSpPr>
            <a:spLocks noChangeShapeType="1"/>
          </p:cNvSpPr>
          <p:nvPr/>
        </p:nvSpPr>
        <p:spPr bwMode="auto">
          <a:xfrm>
            <a:off x="4175699" y="3679027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Line 40"/>
          <p:cNvSpPr>
            <a:spLocks noChangeShapeType="1"/>
          </p:cNvSpPr>
          <p:nvPr/>
        </p:nvSpPr>
        <p:spPr bwMode="auto">
          <a:xfrm flipH="1">
            <a:off x="822899" y="2831302"/>
            <a:ext cx="685800" cy="8461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Text Box 42"/>
          <p:cNvSpPr txBox="1">
            <a:spLocks noChangeArrowheads="1"/>
          </p:cNvSpPr>
          <p:nvPr/>
        </p:nvSpPr>
        <p:spPr bwMode="auto">
          <a:xfrm>
            <a:off x="1534099" y="2548726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165" name="Line 43"/>
          <p:cNvSpPr>
            <a:spLocks noChangeShapeType="1"/>
          </p:cNvSpPr>
          <p:nvPr/>
        </p:nvSpPr>
        <p:spPr bwMode="auto">
          <a:xfrm>
            <a:off x="1572199" y="2580476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Line 44"/>
          <p:cNvSpPr>
            <a:spLocks noChangeShapeType="1"/>
          </p:cNvSpPr>
          <p:nvPr/>
        </p:nvSpPr>
        <p:spPr bwMode="auto">
          <a:xfrm>
            <a:off x="2550099" y="2580476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Line 45"/>
          <p:cNvSpPr>
            <a:spLocks noChangeShapeType="1"/>
          </p:cNvSpPr>
          <p:nvPr/>
        </p:nvSpPr>
        <p:spPr bwMode="auto">
          <a:xfrm>
            <a:off x="1991299" y="2580476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Line 46"/>
          <p:cNvSpPr>
            <a:spLocks noChangeShapeType="1"/>
          </p:cNvSpPr>
          <p:nvPr/>
        </p:nvSpPr>
        <p:spPr bwMode="auto">
          <a:xfrm>
            <a:off x="2130999" y="2580476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Line 47"/>
          <p:cNvSpPr>
            <a:spLocks noChangeShapeType="1"/>
          </p:cNvSpPr>
          <p:nvPr/>
        </p:nvSpPr>
        <p:spPr bwMode="auto">
          <a:xfrm>
            <a:off x="2054799" y="2831302"/>
            <a:ext cx="203200" cy="866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Line 48"/>
          <p:cNvSpPr>
            <a:spLocks noChangeShapeType="1"/>
          </p:cNvSpPr>
          <p:nvPr/>
        </p:nvSpPr>
        <p:spPr bwMode="auto">
          <a:xfrm flipH="1">
            <a:off x="3807399" y="2810664"/>
            <a:ext cx="685800" cy="8477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Text Box 50"/>
          <p:cNvSpPr txBox="1">
            <a:spLocks noChangeArrowheads="1"/>
          </p:cNvSpPr>
          <p:nvPr/>
        </p:nvSpPr>
        <p:spPr bwMode="auto">
          <a:xfrm>
            <a:off x="4528124" y="2529676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80</a:t>
            </a:r>
          </a:p>
        </p:txBody>
      </p:sp>
      <p:sp>
        <p:nvSpPr>
          <p:cNvPr id="172" name="Line 51"/>
          <p:cNvSpPr>
            <a:spLocks noChangeShapeType="1"/>
          </p:cNvSpPr>
          <p:nvPr/>
        </p:nvSpPr>
        <p:spPr bwMode="auto">
          <a:xfrm>
            <a:off x="4556699" y="2561427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Line 52"/>
          <p:cNvSpPr>
            <a:spLocks noChangeShapeType="1"/>
          </p:cNvSpPr>
          <p:nvPr/>
        </p:nvSpPr>
        <p:spPr bwMode="auto">
          <a:xfrm>
            <a:off x="5534599" y="2561427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Line 53"/>
          <p:cNvSpPr>
            <a:spLocks noChangeShapeType="1"/>
          </p:cNvSpPr>
          <p:nvPr/>
        </p:nvSpPr>
        <p:spPr bwMode="auto">
          <a:xfrm>
            <a:off x="4975799" y="2561427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54"/>
          <p:cNvSpPr>
            <a:spLocks noChangeShapeType="1"/>
          </p:cNvSpPr>
          <p:nvPr/>
        </p:nvSpPr>
        <p:spPr bwMode="auto">
          <a:xfrm>
            <a:off x="5115499" y="2561427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55"/>
          <p:cNvSpPr>
            <a:spLocks noChangeShapeType="1"/>
          </p:cNvSpPr>
          <p:nvPr/>
        </p:nvSpPr>
        <p:spPr bwMode="auto">
          <a:xfrm>
            <a:off x="5039299" y="2810664"/>
            <a:ext cx="203200" cy="8667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56"/>
          <p:cNvSpPr>
            <a:spLocks noChangeShapeType="1"/>
          </p:cNvSpPr>
          <p:nvPr/>
        </p:nvSpPr>
        <p:spPr bwMode="auto">
          <a:xfrm flipH="1">
            <a:off x="2346899" y="1739101"/>
            <a:ext cx="800100" cy="812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Text Box 58"/>
          <p:cNvSpPr txBox="1">
            <a:spLocks noChangeArrowheads="1"/>
          </p:cNvSpPr>
          <p:nvPr/>
        </p:nvSpPr>
        <p:spPr bwMode="auto">
          <a:xfrm>
            <a:off x="3172399" y="1505738"/>
            <a:ext cx="5207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179" name="Line 59"/>
          <p:cNvSpPr>
            <a:spLocks noChangeShapeType="1"/>
          </p:cNvSpPr>
          <p:nvPr/>
        </p:nvSpPr>
        <p:spPr bwMode="auto">
          <a:xfrm>
            <a:off x="3210499" y="1539077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60"/>
          <p:cNvSpPr>
            <a:spLocks noChangeShapeType="1"/>
          </p:cNvSpPr>
          <p:nvPr/>
        </p:nvSpPr>
        <p:spPr bwMode="auto">
          <a:xfrm>
            <a:off x="4188399" y="1539077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Line 61"/>
          <p:cNvSpPr>
            <a:spLocks noChangeShapeType="1"/>
          </p:cNvSpPr>
          <p:nvPr/>
        </p:nvSpPr>
        <p:spPr bwMode="auto">
          <a:xfrm>
            <a:off x="3629599" y="1539077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Line 62"/>
          <p:cNvSpPr>
            <a:spLocks noChangeShapeType="1"/>
          </p:cNvSpPr>
          <p:nvPr/>
        </p:nvSpPr>
        <p:spPr bwMode="auto">
          <a:xfrm>
            <a:off x="3769299" y="1539077"/>
            <a:ext cx="0" cy="377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Line 63"/>
          <p:cNvSpPr>
            <a:spLocks noChangeShapeType="1"/>
          </p:cNvSpPr>
          <p:nvPr/>
        </p:nvSpPr>
        <p:spPr bwMode="auto">
          <a:xfrm>
            <a:off x="3713737" y="1740688"/>
            <a:ext cx="925513" cy="8016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Text Box 64"/>
          <p:cNvSpPr txBox="1">
            <a:spLocks noChangeArrowheads="1"/>
          </p:cNvSpPr>
          <p:nvPr/>
        </p:nvSpPr>
        <p:spPr bwMode="auto">
          <a:xfrm>
            <a:off x="6741099" y="3631401"/>
            <a:ext cx="754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Leaf</a:t>
            </a:r>
          </a:p>
        </p:txBody>
      </p:sp>
      <p:sp>
        <p:nvSpPr>
          <p:cNvPr id="185" name="Text Box 65"/>
          <p:cNvSpPr txBox="1">
            <a:spLocks noChangeArrowheads="1"/>
          </p:cNvSpPr>
          <p:nvPr/>
        </p:nvSpPr>
        <p:spPr bwMode="auto">
          <a:xfrm>
            <a:off x="6214481" y="1944729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Non leaf</a:t>
            </a:r>
          </a:p>
        </p:txBody>
      </p:sp>
      <p:sp>
        <p:nvSpPr>
          <p:cNvPr id="186" name="Text Box 66"/>
          <p:cNvSpPr txBox="1">
            <a:spLocks noChangeArrowheads="1"/>
          </p:cNvSpPr>
          <p:nvPr/>
        </p:nvSpPr>
        <p:spPr bwMode="auto">
          <a:xfrm>
            <a:off x="4395022" y="1422395"/>
            <a:ext cx="72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root</a:t>
            </a:r>
          </a:p>
        </p:txBody>
      </p:sp>
      <p:sp>
        <p:nvSpPr>
          <p:cNvPr id="187" name="AutoShape 67"/>
          <p:cNvSpPr>
            <a:spLocks/>
          </p:cNvSpPr>
          <p:nvPr/>
        </p:nvSpPr>
        <p:spPr bwMode="auto">
          <a:xfrm>
            <a:off x="5927143" y="1435143"/>
            <a:ext cx="246063" cy="1531937"/>
          </a:xfrm>
          <a:prstGeom prst="rightBrace">
            <a:avLst>
              <a:gd name="adj1" fmla="val 518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aphicFrame>
        <p:nvGraphicFramePr>
          <p:cNvPr id="188" name="Group 99"/>
          <p:cNvGraphicFramePr>
            <a:graphicFrameLocks/>
          </p:cNvGraphicFramePr>
          <p:nvPr/>
        </p:nvGraphicFramePr>
        <p:xfrm>
          <a:off x="3594674" y="4896638"/>
          <a:ext cx="3810000" cy="1466852"/>
        </p:xfrm>
        <a:graphic>
          <a:graphicData uri="http://schemas.openxmlformats.org/drawingml/2006/table">
            <a:tbl>
              <a:tblPr/>
              <a:tblGrid>
                <a:gridCol w="858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Susan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2.7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30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James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3.6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50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Peter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1.8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…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…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…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9" name="Freeform 97"/>
          <p:cNvSpPr>
            <a:spLocks/>
          </p:cNvSpPr>
          <p:nvPr/>
        </p:nvSpPr>
        <p:spPr bwMode="auto">
          <a:xfrm>
            <a:off x="411736" y="3953664"/>
            <a:ext cx="3200400" cy="1177925"/>
          </a:xfrm>
          <a:custGeom>
            <a:avLst/>
            <a:gdLst>
              <a:gd name="T0" fmla="*/ 0 w 2392"/>
              <a:gd name="T1" fmla="*/ 0 h 1105"/>
              <a:gd name="T2" fmla="*/ 2147483646 w 2392"/>
              <a:gd name="T3" fmla="*/ 2147483646 h 1105"/>
              <a:gd name="T4" fmla="*/ 2147483646 w 2392"/>
              <a:gd name="T5" fmla="*/ 2147483646 h 1105"/>
              <a:gd name="T6" fmla="*/ 0 60000 65536"/>
              <a:gd name="T7" fmla="*/ 0 60000 65536"/>
              <a:gd name="T8" fmla="*/ 0 60000 65536"/>
              <a:gd name="T9" fmla="*/ 0 w 2392"/>
              <a:gd name="T10" fmla="*/ 0 h 1105"/>
              <a:gd name="T11" fmla="*/ 2392 w 2392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2" h="1105">
                <a:moveTo>
                  <a:pt x="0" y="0"/>
                </a:moveTo>
                <a:lnTo>
                  <a:pt x="5" y="1096"/>
                </a:lnTo>
                <a:lnTo>
                  <a:pt x="2392" y="1105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100"/>
          <p:cNvSpPr>
            <a:spLocks/>
          </p:cNvSpPr>
          <p:nvPr/>
        </p:nvSpPr>
        <p:spPr bwMode="auto">
          <a:xfrm>
            <a:off x="978475" y="3945727"/>
            <a:ext cx="2587625" cy="1538287"/>
          </a:xfrm>
          <a:custGeom>
            <a:avLst/>
            <a:gdLst>
              <a:gd name="T0" fmla="*/ 0 w 2392"/>
              <a:gd name="T1" fmla="*/ 0 h 1105"/>
              <a:gd name="T2" fmla="*/ 2147483646 w 2392"/>
              <a:gd name="T3" fmla="*/ 2147483646 h 1105"/>
              <a:gd name="T4" fmla="*/ 2147483646 w 2392"/>
              <a:gd name="T5" fmla="*/ 2147483646 h 1105"/>
              <a:gd name="T6" fmla="*/ 0 60000 65536"/>
              <a:gd name="T7" fmla="*/ 0 60000 65536"/>
              <a:gd name="T8" fmla="*/ 0 60000 65536"/>
              <a:gd name="T9" fmla="*/ 0 w 2392"/>
              <a:gd name="T10" fmla="*/ 0 h 1105"/>
              <a:gd name="T11" fmla="*/ 2392 w 2392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2" h="1105">
                <a:moveTo>
                  <a:pt x="0" y="0"/>
                </a:moveTo>
                <a:lnTo>
                  <a:pt x="5" y="1096"/>
                </a:lnTo>
                <a:lnTo>
                  <a:pt x="2392" y="1105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01"/>
          <p:cNvSpPr>
            <a:spLocks/>
          </p:cNvSpPr>
          <p:nvPr/>
        </p:nvSpPr>
        <p:spPr bwMode="auto">
          <a:xfrm>
            <a:off x="1981775" y="3953664"/>
            <a:ext cx="1582737" cy="1916113"/>
          </a:xfrm>
          <a:custGeom>
            <a:avLst/>
            <a:gdLst>
              <a:gd name="T0" fmla="*/ 0 w 2392"/>
              <a:gd name="T1" fmla="*/ 0 h 1105"/>
              <a:gd name="T2" fmla="*/ 2147483646 w 2392"/>
              <a:gd name="T3" fmla="*/ 2147483646 h 1105"/>
              <a:gd name="T4" fmla="*/ 2147483646 w 2392"/>
              <a:gd name="T5" fmla="*/ 2147483646 h 1105"/>
              <a:gd name="T6" fmla="*/ 0 60000 65536"/>
              <a:gd name="T7" fmla="*/ 0 60000 65536"/>
              <a:gd name="T8" fmla="*/ 0 60000 65536"/>
              <a:gd name="T9" fmla="*/ 0 w 2392"/>
              <a:gd name="T10" fmla="*/ 0 h 1105"/>
              <a:gd name="T11" fmla="*/ 2392 w 2392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2" h="1105">
                <a:moveTo>
                  <a:pt x="0" y="0"/>
                </a:moveTo>
                <a:lnTo>
                  <a:pt x="5" y="1096"/>
                </a:lnTo>
                <a:lnTo>
                  <a:pt x="2392" y="1105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Text Box 102"/>
          <p:cNvSpPr txBox="1">
            <a:spLocks noChangeArrowheads="1"/>
          </p:cNvSpPr>
          <p:nvPr/>
        </p:nvSpPr>
        <p:spPr bwMode="auto">
          <a:xfrm>
            <a:off x="3325910" y="4401338"/>
            <a:ext cx="738664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3600">
                <a:ea typeface="굴림" panose="020B0600000101010101" pitchFamily="34" charset="-127"/>
              </a:rPr>
              <a:t>...</a:t>
            </a:r>
          </a:p>
        </p:txBody>
      </p:sp>
      <p:sp>
        <p:nvSpPr>
          <p:cNvPr id="193" name="Text Box 103"/>
          <p:cNvSpPr txBox="1">
            <a:spLocks noChangeArrowheads="1"/>
          </p:cNvSpPr>
          <p:nvPr/>
        </p:nvSpPr>
        <p:spPr bwMode="auto">
          <a:xfrm>
            <a:off x="4921347" y="4334663"/>
            <a:ext cx="738664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3600">
                <a:ea typeface="굴림" panose="020B0600000101010101" pitchFamily="34" charset="-127"/>
              </a:rPr>
              <a:t>...</a:t>
            </a:r>
          </a:p>
        </p:txBody>
      </p:sp>
      <p:sp>
        <p:nvSpPr>
          <p:cNvPr id="194" name="Text Box 104"/>
          <p:cNvSpPr txBox="1">
            <a:spLocks noChangeArrowheads="1"/>
          </p:cNvSpPr>
          <p:nvPr/>
        </p:nvSpPr>
        <p:spPr bwMode="auto">
          <a:xfrm>
            <a:off x="5429347" y="4320376"/>
            <a:ext cx="738664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3600">
                <a:ea typeface="굴림" panose="020B0600000101010101" pitchFamily="34" charset="-127"/>
              </a:rPr>
              <a:t>...</a:t>
            </a:r>
          </a:p>
        </p:txBody>
      </p:sp>
      <p:sp>
        <p:nvSpPr>
          <p:cNvPr id="195" name="Rectangle 73"/>
          <p:cNvSpPr>
            <a:spLocks noChangeArrowheads="1"/>
          </p:cNvSpPr>
          <p:nvPr/>
        </p:nvSpPr>
        <p:spPr bwMode="auto">
          <a:xfrm>
            <a:off x="3077150" y="1483514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6" name="Rectangle 75"/>
          <p:cNvSpPr>
            <a:spLocks noChangeArrowheads="1"/>
          </p:cNvSpPr>
          <p:nvPr/>
        </p:nvSpPr>
        <p:spPr bwMode="auto">
          <a:xfrm>
            <a:off x="1434086" y="2526501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7" name="Rectangle 76"/>
          <p:cNvSpPr>
            <a:spLocks noChangeArrowheads="1"/>
          </p:cNvSpPr>
          <p:nvPr/>
        </p:nvSpPr>
        <p:spPr bwMode="auto">
          <a:xfrm>
            <a:off x="4437636" y="2509039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8" name="Rectangle 77"/>
          <p:cNvSpPr>
            <a:spLocks noChangeArrowheads="1"/>
          </p:cNvSpPr>
          <p:nvPr/>
        </p:nvSpPr>
        <p:spPr bwMode="auto">
          <a:xfrm>
            <a:off x="1924625" y="3642514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9" name="Rectangle 78"/>
          <p:cNvSpPr>
            <a:spLocks noChangeArrowheads="1"/>
          </p:cNvSpPr>
          <p:nvPr/>
        </p:nvSpPr>
        <p:spPr bwMode="auto">
          <a:xfrm>
            <a:off x="3485136" y="3615526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00" name="Rectangle 3"/>
          <p:cNvSpPr txBox="1">
            <a:spLocks noChangeArrowheads="1"/>
          </p:cNvSpPr>
          <p:nvPr/>
        </p:nvSpPr>
        <p:spPr>
          <a:xfrm>
            <a:off x="7985222" y="1405288"/>
            <a:ext cx="3368578" cy="477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3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n: # of pointer spaces in a node</a:t>
            </a:r>
          </a:p>
          <a:p>
            <a:pPr marL="342900" indent="-342900">
              <a:spcBef>
                <a:spcPct val="3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Balanced: All leaf nodes are at the same level</a:t>
            </a:r>
          </a:p>
        </p:txBody>
      </p:sp>
    </p:spTree>
    <p:extLst>
      <p:ext uri="{BB962C8B-B14F-4D97-AF65-F5344CB8AC3E}">
        <p14:creationId xmlns:p14="http://schemas.microsoft.com/office/powerpoint/2010/main" val="73658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10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Leaf Node (n=3)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2" name="Text Box 108"/>
              <p:cNvSpPr txBox="1">
                <a:spLocks noChangeArrowheads="1"/>
              </p:cNvSpPr>
              <p:nvPr/>
            </p:nvSpPr>
            <p:spPr bwMode="auto">
              <a:xfrm>
                <a:off x="2205038" y="5140236"/>
                <a:ext cx="781050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400" dirty="0">
                    <a:ea typeface="굴림" panose="020B0600000101010101" pitchFamily="34" charset="-127"/>
                  </a:rPr>
                  <a:t>  All pointers (except the last one) point to tuples 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ko-KR" sz="2400" dirty="0">
                    <a:ea typeface="굴림" panose="020B0600000101010101" pitchFamily="34" charset="-127"/>
                  </a:rPr>
                  <a:t>  At least half of the pointer spaces are used.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400" dirty="0">
                    <a:ea typeface="굴림" panose="020B0600000101010101" pitchFamily="34" charset="-127"/>
                  </a:rPr>
                  <a:t>   (more precisely,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altLang="ko-KR" sz="2400" dirty="0">
                    <a:ea typeface="굴림" panose="020B0600000101010101" pitchFamily="34" charset="-127"/>
                  </a:rPr>
                  <a:t> pointers)</a:t>
                </a:r>
              </a:p>
            </p:txBody>
          </p:sp>
        </mc:Choice>
        <mc:Fallback xmlns="">
          <p:sp>
            <p:nvSpPr>
              <p:cNvPr id="61442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5038" y="5140236"/>
                <a:ext cx="7810500" cy="1200329"/>
              </a:xfrm>
              <a:prstGeom prst="rect">
                <a:avLst/>
              </a:prstGeom>
              <a:blipFill>
                <a:blip r:embed="rId3"/>
                <a:stretch>
                  <a:fillRect l="-1249" t="-3553" b="-106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ine 112"/>
          <p:cNvSpPr>
            <a:spLocks noChangeShapeType="1"/>
          </p:cNvSpPr>
          <p:nvPr/>
        </p:nvSpPr>
        <p:spPr bwMode="auto">
          <a:xfrm>
            <a:off x="4022726" y="2596646"/>
            <a:ext cx="6000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13"/>
          <p:cNvSpPr txBox="1">
            <a:spLocks noChangeArrowheads="1"/>
          </p:cNvSpPr>
          <p:nvPr/>
        </p:nvSpPr>
        <p:spPr bwMode="auto">
          <a:xfrm>
            <a:off x="2452689" y="2298197"/>
            <a:ext cx="1685925" cy="631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400">
                <a:ea typeface="굴림" panose="020B0600000101010101" pitchFamily="34" charset="-127"/>
              </a:rPr>
              <a:t> </a:t>
            </a:r>
            <a:r>
              <a:rPr lang="en-US" altLang="ko-KR" sz="3400">
                <a:ea typeface="굴림" panose="020B0600000101010101" pitchFamily="34" charset="-127"/>
              </a:rPr>
              <a:t>20  30 </a:t>
            </a:r>
          </a:p>
        </p:txBody>
      </p:sp>
      <p:grpSp>
        <p:nvGrpSpPr>
          <p:cNvPr id="22" name="Group 114"/>
          <p:cNvGrpSpPr>
            <a:grpSpLocks/>
          </p:cNvGrpSpPr>
          <p:nvPr/>
        </p:nvGrpSpPr>
        <p:grpSpPr bwMode="auto">
          <a:xfrm>
            <a:off x="2654301" y="2318835"/>
            <a:ext cx="1325563" cy="573087"/>
            <a:chOff x="339" y="3052"/>
            <a:chExt cx="809" cy="478"/>
          </a:xfrm>
        </p:grpSpPr>
        <p:sp>
          <p:nvSpPr>
            <p:cNvPr id="23" name="Line 115"/>
            <p:cNvSpPr>
              <a:spLocks noChangeShapeType="1"/>
            </p:cNvSpPr>
            <p:nvPr/>
          </p:nvSpPr>
          <p:spPr bwMode="auto">
            <a:xfrm>
              <a:off x="339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16"/>
            <p:cNvSpPr>
              <a:spLocks noChangeShapeType="1"/>
            </p:cNvSpPr>
            <p:nvPr/>
          </p:nvSpPr>
          <p:spPr bwMode="auto">
            <a:xfrm>
              <a:off x="1148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17"/>
            <p:cNvSpPr>
              <a:spLocks noChangeShapeType="1"/>
            </p:cNvSpPr>
            <p:nvPr/>
          </p:nvSpPr>
          <p:spPr bwMode="auto">
            <a:xfrm>
              <a:off x="686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18"/>
            <p:cNvSpPr>
              <a:spLocks noChangeShapeType="1"/>
            </p:cNvSpPr>
            <p:nvPr/>
          </p:nvSpPr>
          <p:spPr bwMode="auto">
            <a:xfrm>
              <a:off x="801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Line 119"/>
          <p:cNvSpPr>
            <a:spLocks noChangeShapeType="1"/>
          </p:cNvSpPr>
          <p:nvPr/>
        </p:nvSpPr>
        <p:spPr bwMode="auto">
          <a:xfrm flipH="1">
            <a:off x="2933700" y="1801090"/>
            <a:ext cx="477597" cy="4097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121"/>
          <p:cNvSpPr txBox="1">
            <a:spLocks noChangeArrowheads="1"/>
          </p:cNvSpPr>
          <p:nvPr/>
        </p:nvSpPr>
        <p:spPr bwMode="auto">
          <a:xfrm>
            <a:off x="4697414" y="2344234"/>
            <a:ext cx="479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Last pointer: to the next leaf node</a:t>
            </a:r>
          </a:p>
        </p:txBody>
      </p:sp>
      <p:graphicFrame>
        <p:nvGraphicFramePr>
          <p:cNvPr id="30" name="Group 150"/>
          <p:cNvGraphicFramePr>
            <a:graphicFrameLocks noGrp="1"/>
          </p:cNvGraphicFramePr>
          <p:nvPr/>
        </p:nvGraphicFramePr>
        <p:xfrm>
          <a:off x="6148389" y="3290385"/>
          <a:ext cx="3197225" cy="1614488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Susan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James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3.6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Peter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Freeform 144"/>
          <p:cNvSpPr>
            <a:spLocks/>
          </p:cNvSpPr>
          <p:nvPr/>
        </p:nvSpPr>
        <p:spPr bwMode="auto">
          <a:xfrm>
            <a:off x="3324225" y="2636334"/>
            <a:ext cx="2768600" cy="1287462"/>
          </a:xfrm>
          <a:custGeom>
            <a:avLst/>
            <a:gdLst>
              <a:gd name="T0" fmla="*/ 0 w 658"/>
              <a:gd name="T1" fmla="*/ 0 h 1200"/>
              <a:gd name="T2" fmla="*/ 0 w 658"/>
              <a:gd name="T3" fmla="*/ 2147483646 h 1200"/>
              <a:gd name="T4" fmla="*/ 2147483646 w 658"/>
              <a:gd name="T5" fmla="*/ 2147483646 h 1200"/>
              <a:gd name="T6" fmla="*/ 0 60000 65536"/>
              <a:gd name="T7" fmla="*/ 0 60000 65536"/>
              <a:gd name="T8" fmla="*/ 0 60000 65536"/>
              <a:gd name="T9" fmla="*/ 0 w 658"/>
              <a:gd name="T10" fmla="*/ 0 h 1200"/>
              <a:gd name="T11" fmla="*/ 658 w 65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8" h="1200">
                <a:moveTo>
                  <a:pt x="0" y="0"/>
                </a:moveTo>
                <a:lnTo>
                  <a:pt x="0" y="1200"/>
                </a:lnTo>
                <a:lnTo>
                  <a:pt x="658" y="120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45"/>
          <p:cNvSpPr>
            <a:spLocks/>
          </p:cNvSpPr>
          <p:nvPr/>
        </p:nvSpPr>
        <p:spPr bwMode="auto">
          <a:xfrm>
            <a:off x="2555876" y="2687134"/>
            <a:ext cx="3573463" cy="863600"/>
          </a:xfrm>
          <a:custGeom>
            <a:avLst/>
            <a:gdLst>
              <a:gd name="T0" fmla="*/ 0 w 658"/>
              <a:gd name="T1" fmla="*/ 0 h 1200"/>
              <a:gd name="T2" fmla="*/ 0 w 658"/>
              <a:gd name="T3" fmla="*/ 2147483646 h 1200"/>
              <a:gd name="T4" fmla="*/ 2147483646 w 658"/>
              <a:gd name="T5" fmla="*/ 2147483646 h 1200"/>
              <a:gd name="T6" fmla="*/ 0 60000 65536"/>
              <a:gd name="T7" fmla="*/ 0 60000 65536"/>
              <a:gd name="T8" fmla="*/ 0 60000 65536"/>
              <a:gd name="T9" fmla="*/ 0 w 658"/>
              <a:gd name="T10" fmla="*/ 0 h 1200"/>
              <a:gd name="T11" fmla="*/ 658 w 65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8" h="1200">
                <a:moveTo>
                  <a:pt x="0" y="0"/>
                </a:moveTo>
                <a:lnTo>
                  <a:pt x="0" y="1200"/>
                </a:lnTo>
                <a:lnTo>
                  <a:pt x="658" y="120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51"/>
          <p:cNvSpPr txBox="1">
            <a:spLocks noChangeArrowheads="1"/>
          </p:cNvSpPr>
          <p:nvPr/>
        </p:nvSpPr>
        <p:spPr bwMode="auto">
          <a:xfrm>
            <a:off x="3565525" y="3114171"/>
            <a:ext cx="212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points to tuple</a:t>
            </a:r>
          </a:p>
        </p:txBody>
      </p:sp>
    </p:spTree>
    <p:extLst>
      <p:ext uri="{BB962C8B-B14F-4D97-AF65-F5344CB8AC3E}">
        <p14:creationId xmlns:p14="http://schemas.microsoft.com/office/powerpoint/2010/main" val="294507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4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Non-leaf Node (n=3)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0" name="Text Box 38"/>
              <p:cNvSpPr txBox="1">
                <a:spLocks noChangeArrowheads="1"/>
              </p:cNvSpPr>
              <p:nvPr/>
            </p:nvSpPr>
            <p:spPr bwMode="auto">
              <a:xfrm>
                <a:off x="2019300" y="4466720"/>
                <a:ext cx="8648700" cy="1877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ko-KR" altLang="en-US" sz="2800" dirty="0">
                    <a:latin typeface="+mn-lt"/>
                    <a:ea typeface="굴림" panose="020B0600000101010101" pitchFamily="34" charset="-127"/>
                  </a:rPr>
                  <a:t> </a:t>
                </a:r>
                <a:r>
                  <a:rPr lang="en-US" altLang="ko-KR" sz="2800" dirty="0">
                    <a:latin typeface="+mn-lt"/>
                    <a:ea typeface="굴림" panose="020B0600000101010101" pitchFamily="34" charset="-127"/>
                  </a:rPr>
                  <a:t>Points to the nodes one-level below</a:t>
                </a:r>
              </a:p>
              <a:p>
                <a:pPr lvl="1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000" dirty="0">
                    <a:latin typeface="+mn-lt"/>
                    <a:ea typeface="굴림" panose="020B0600000101010101" pitchFamily="34" charset="-127"/>
                  </a:rPr>
                  <a:t>-  </a:t>
                </a:r>
                <a:r>
                  <a:rPr lang="en-US" altLang="ko-KR" sz="2400" dirty="0">
                    <a:latin typeface="+mn-lt"/>
                    <a:ea typeface="굴림" panose="020B0600000101010101" pitchFamily="34" charset="-127"/>
                  </a:rPr>
                  <a:t>No direct pointers to tuples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ko-KR" sz="2800" dirty="0">
                    <a:latin typeface="+mn-lt"/>
                    <a:ea typeface="굴림" panose="020B0600000101010101" pitchFamily="34" charset="-127"/>
                  </a:rPr>
                  <a:t> At least half of the pointer spaces</a:t>
                </a:r>
                <a:r>
                  <a:rPr lang="en-US" altLang="ko-KR" sz="2800" dirty="0">
                    <a:latin typeface="+mn-lt"/>
                    <a:ea typeface="굴림" panose="020B0600000101010101" pitchFamily="34" charset="-127"/>
                    <a:sym typeface="Symbol" panose="05050102010706020507" pitchFamily="18" charset="2"/>
                  </a:rPr>
                  <a:t> used (precisely,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ko-KR" dirty="0">
                    <a:latin typeface="+mn-lt"/>
                    <a:ea typeface="굴림" panose="020B0600000101010101" pitchFamily="34" charset="-127"/>
                    <a:sym typeface="Symbol" panose="05050102010706020507" pitchFamily="18" charset="2"/>
                  </a:rPr>
                  <a:t>)</a:t>
                </a:r>
                <a:endParaRPr lang="en-US" altLang="ko-KR" sz="2400" dirty="0">
                  <a:latin typeface="+mn-lt"/>
                  <a:ea typeface="굴림" panose="020B0600000101010101" pitchFamily="34" charset="-127"/>
                  <a:sym typeface="Symbol" panose="05050102010706020507" pitchFamily="18" charset="2"/>
                </a:endParaRPr>
              </a:p>
              <a:p>
                <a:pPr lvl="1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dirty="0">
                    <a:latin typeface="+mn-lt"/>
                    <a:ea typeface="굴림" panose="020B0600000101010101" pitchFamily="34" charset="-127"/>
                    <a:sym typeface="Symbol" panose="05050102010706020507" pitchFamily="18" charset="2"/>
                  </a:rPr>
                  <a:t>- </a:t>
                </a:r>
                <a:r>
                  <a:rPr lang="en-US" altLang="ko-KR" sz="2400" dirty="0">
                    <a:latin typeface="+mn-lt"/>
                    <a:ea typeface="굴림" panose="020B0600000101010101" pitchFamily="34" charset="-127"/>
                    <a:sym typeface="Symbol" panose="05050102010706020507" pitchFamily="18" charset="2"/>
                  </a:rPr>
                  <a:t>except root, where at least 2 pointer spaces used</a:t>
                </a:r>
              </a:p>
            </p:txBody>
          </p:sp>
        </mc:Choice>
        <mc:Fallback xmlns="">
          <p:sp>
            <p:nvSpPr>
              <p:cNvPr id="63490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9300" y="4466720"/>
                <a:ext cx="8648700" cy="1877437"/>
              </a:xfrm>
              <a:prstGeom prst="rect">
                <a:avLst/>
              </a:prstGeom>
              <a:blipFill>
                <a:blip r:embed="rId3"/>
                <a:stretch>
                  <a:fillRect l="-1480" t="-1623" r="-3312" b="-71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492" name="Text Box 46"/>
          <p:cNvSpPr txBox="1">
            <a:spLocks noChangeArrowheads="1"/>
          </p:cNvSpPr>
          <p:nvPr/>
        </p:nvSpPr>
        <p:spPr bwMode="auto">
          <a:xfrm>
            <a:off x="4921251" y="1524795"/>
            <a:ext cx="1685925" cy="631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3400">
                <a:ea typeface="굴림" panose="020B0600000101010101" pitchFamily="34" charset="-127"/>
              </a:rPr>
              <a:t> </a:t>
            </a:r>
            <a:r>
              <a:rPr lang="en-US" altLang="ko-KR" sz="3400">
                <a:ea typeface="굴림" panose="020B0600000101010101" pitchFamily="34" charset="-127"/>
              </a:rPr>
              <a:t>23  56 </a:t>
            </a:r>
          </a:p>
        </p:txBody>
      </p:sp>
      <p:grpSp>
        <p:nvGrpSpPr>
          <p:cNvPr id="63493" name="Group 47"/>
          <p:cNvGrpSpPr>
            <a:grpSpLocks/>
          </p:cNvGrpSpPr>
          <p:nvPr/>
        </p:nvGrpSpPr>
        <p:grpSpPr bwMode="auto">
          <a:xfrm>
            <a:off x="5122863" y="1545431"/>
            <a:ext cx="1325562" cy="573088"/>
            <a:chOff x="339" y="3052"/>
            <a:chExt cx="809" cy="478"/>
          </a:xfrm>
        </p:grpSpPr>
        <p:sp>
          <p:nvSpPr>
            <p:cNvPr id="63500" name="Line 48"/>
            <p:cNvSpPr>
              <a:spLocks noChangeShapeType="1"/>
            </p:cNvSpPr>
            <p:nvPr/>
          </p:nvSpPr>
          <p:spPr bwMode="auto">
            <a:xfrm>
              <a:off x="339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1" name="Line 49"/>
            <p:cNvSpPr>
              <a:spLocks noChangeShapeType="1"/>
            </p:cNvSpPr>
            <p:nvPr/>
          </p:nvSpPr>
          <p:spPr bwMode="auto">
            <a:xfrm>
              <a:off x="1148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2" name="Line 50"/>
            <p:cNvSpPr>
              <a:spLocks noChangeShapeType="1"/>
            </p:cNvSpPr>
            <p:nvPr/>
          </p:nvSpPr>
          <p:spPr bwMode="auto">
            <a:xfrm>
              <a:off x="686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3" name="Line 51"/>
            <p:cNvSpPr>
              <a:spLocks noChangeShapeType="1"/>
            </p:cNvSpPr>
            <p:nvPr/>
          </p:nvSpPr>
          <p:spPr bwMode="auto">
            <a:xfrm>
              <a:off x="801" y="3052"/>
              <a:ext cx="0" cy="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494" name="Line 52"/>
          <p:cNvSpPr>
            <a:spLocks noChangeShapeType="1"/>
          </p:cNvSpPr>
          <p:nvPr/>
        </p:nvSpPr>
        <p:spPr bwMode="auto">
          <a:xfrm>
            <a:off x="6529388" y="1958181"/>
            <a:ext cx="920750" cy="941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Text Box 53"/>
          <p:cNvSpPr txBox="1">
            <a:spLocks noChangeArrowheads="1"/>
          </p:cNvSpPr>
          <p:nvPr/>
        </p:nvSpPr>
        <p:spPr bwMode="auto">
          <a:xfrm>
            <a:off x="4986870" y="3527237"/>
            <a:ext cx="193886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Tuples with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23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key &lt;56</a:t>
            </a:r>
          </a:p>
        </p:txBody>
      </p:sp>
      <p:sp>
        <p:nvSpPr>
          <p:cNvPr id="63496" name="Text Box 54"/>
          <p:cNvSpPr txBox="1">
            <a:spLocks noChangeArrowheads="1"/>
          </p:cNvSpPr>
          <p:nvPr/>
        </p:nvSpPr>
        <p:spPr bwMode="auto">
          <a:xfrm>
            <a:off x="7092773" y="3025588"/>
            <a:ext cx="171803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Tuples with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56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key</a:t>
            </a:r>
          </a:p>
        </p:txBody>
      </p:sp>
      <p:sp>
        <p:nvSpPr>
          <p:cNvPr id="63497" name="Text Box 55"/>
          <p:cNvSpPr txBox="1">
            <a:spLocks noChangeArrowheads="1"/>
          </p:cNvSpPr>
          <p:nvPr/>
        </p:nvSpPr>
        <p:spPr bwMode="auto">
          <a:xfrm>
            <a:off x="2872404" y="3095259"/>
            <a:ext cx="17180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Tuples with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key &lt;23</a:t>
            </a:r>
          </a:p>
        </p:txBody>
      </p:sp>
      <p:sp>
        <p:nvSpPr>
          <p:cNvPr id="63498" name="Line 56"/>
          <p:cNvSpPr>
            <a:spLocks noChangeShapeType="1"/>
          </p:cNvSpPr>
          <p:nvPr/>
        </p:nvSpPr>
        <p:spPr bwMode="auto">
          <a:xfrm>
            <a:off x="5800725" y="1885157"/>
            <a:ext cx="120650" cy="16176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57"/>
          <p:cNvSpPr>
            <a:spLocks noChangeShapeType="1"/>
          </p:cNvSpPr>
          <p:nvPr/>
        </p:nvSpPr>
        <p:spPr bwMode="auto">
          <a:xfrm flipH="1">
            <a:off x="3883025" y="1893095"/>
            <a:ext cx="1149350" cy="12287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9"/>
          <p:cNvSpPr>
            <a:spLocks noChangeShapeType="1"/>
          </p:cNvSpPr>
          <p:nvPr/>
        </p:nvSpPr>
        <p:spPr bwMode="auto">
          <a:xfrm flipH="1">
            <a:off x="5782957" y="1299412"/>
            <a:ext cx="340752" cy="20489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25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ko-KR" dirty="0">
                <a:ea typeface="굴림" panose="020B0600000101010101" pitchFamily="34" charset="-127"/>
              </a:rPr>
              <a:t>Space Usage Guarantee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ko-KR" dirty="0">
                    <a:ea typeface="굴림" panose="020B0600000101010101" pitchFamily="34" charset="-127"/>
                  </a:rPr>
                  <a:t>B+Tree nodes have at least</a:t>
                </a:r>
              </a:p>
              <a:p>
                <a:pPr lvl="1"/>
                <a:r>
                  <a:rPr lang="en-US" altLang="ko-KR" dirty="0">
                    <a:ea typeface="굴림" panose="020B0600000101010101" pitchFamily="34" charset="-127"/>
                  </a:rPr>
                  <a:t>Leaf (non-root):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+1)/2</m:t>
                        </m:r>
                      </m:e>
                    </m:d>
                  </m:oMath>
                </a14:m>
                <a:r>
                  <a:rPr lang="en-US" altLang="ko-KR" dirty="0">
                    <a:ea typeface="굴림" panose="020B0600000101010101" pitchFamily="34" charset="-127"/>
                  </a:rPr>
                  <a:t> pointers,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+1)/2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sym typeface="Symbol" panose="05050102010706020507" pitchFamily="18" charset="2"/>
                      </a:rPr>
                      <m:t>−1</m:t>
                    </m:r>
                  </m:oMath>
                </a14:m>
                <a:r>
                  <a:rPr lang="en-US" altLang="ko-KR" dirty="0">
                    <a:ea typeface="굴림" panose="020B0600000101010101" pitchFamily="34" charset="-127"/>
                  </a:rPr>
                  <a:t> keys</a:t>
                </a:r>
              </a:p>
              <a:p>
                <a:pPr lvl="1"/>
                <a:r>
                  <a:rPr lang="en-US" altLang="ko-KR" dirty="0">
                    <a:ea typeface="굴림" panose="020B0600000101010101" pitchFamily="34" charset="-127"/>
                  </a:rPr>
                  <a:t>Non-leaf (non-root):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ko-KR" dirty="0">
                    <a:ea typeface="굴림" panose="020B0600000101010101" pitchFamily="34" charset="-127"/>
                  </a:rPr>
                  <a:t> pointers,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/2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굴림" panose="020B0600000101010101" pitchFamily="34" charset="-127"/>
                        <a:sym typeface="Symbol" panose="05050102010706020507" pitchFamily="18" charset="2"/>
                      </a:rPr>
                      <m:t>−1</m:t>
                    </m:r>
                  </m:oMath>
                </a14:m>
                <a:r>
                  <a:rPr lang="en-US" altLang="ko-KR" dirty="0">
                    <a:ea typeface="굴림" panose="020B0600000101010101" pitchFamily="34" charset="-127"/>
                  </a:rPr>
                  <a:t> keys</a:t>
                </a:r>
              </a:p>
              <a:p>
                <a:pPr lvl="1"/>
                <a:r>
                  <a:rPr lang="en-US" altLang="ko-KR" dirty="0">
                    <a:ea typeface="굴림" panose="020B0600000101010101" pitchFamily="34" charset="-127"/>
                  </a:rPr>
                  <a:t>Root: 2 pointers, 1 key</a:t>
                </a:r>
              </a:p>
            </p:txBody>
          </p:sp>
        </mc:Choice>
        <mc:Fallback xmlns="">
          <p:sp>
            <p:nvSpPr>
              <p:cNvPr id="67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60946" y="3268850"/>
          <a:ext cx="9148617" cy="2907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9563">
                  <a:extLst>
                    <a:ext uri="{9D8B030D-6E8A-4147-A177-3AD203B41FA5}">
                      <a16:colId xmlns:a16="http://schemas.microsoft.com/office/drawing/2014/main" val="1519607650"/>
                    </a:ext>
                  </a:extLst>
                </a:gridCol>
                <a:gridCol w="3325091">
                  <a:extLst>
                    <a:ext uri="{9D8B030D-6E8A-4147-A177-3AD203B41FA5}">
                      <a16:colId xmlns:a16="http://schemas.microsoft.com/office/drawing/2014/main" val="514071284"/>
                    </a:ext>
                  </a:extLst>
                </a:gridCol>
                <a:gridCol w="4003963">
                  <a:extLst>
                    <a:ext uri="{9D8B030D-6E8A-4147-A177-3AD203B41FA5}">
                      <a16:colId xmlns:a16="http://schemas.microsoft.com/office/drawing/2014/main" val="2348083857"/>
                    </a:ext>
                  </a:extLst>
                </a:gridCol>
              </a:tblGrid>
              <a:tr h="4715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n=4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Minimum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090201"/>
                  </a:ext>
                </a:extLst>
              </a:tr>
              <a:tr h="12178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114233"/>
                  </a:ext>
                </a:extLst>
              </a:tr>
              <a:tr h="12178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Non-leaf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041521"/>
                  </a:ext>
                </a:extLst>
              </a:tr>
            </a:tbl>
          </a:graphicData>
        </a:graphic>
      </p:graphicFrame>
      <p:sp>
        <p:nvSpPr>
          <p:cNvPr id="57" name="Line 66"/>
          <p:cNvSpPr>
            <a:spLocks noChangeShapeType="1"/>
          </p:cNvSpPr>
          <p:nvPr/>
        </p:nvSpPr>
        <p:spPr bwMode="auto">
          <a:xfrm flipH="1">
            <a:off x="4035138" y="4394201"/>
            <a:ext cx="4763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67"/>
          <p:cNvSpPr>
            <a:spLocks noChangeShapeType="1"/>
          </p:cNvSpPr>
          <p:nvPr/>
        </p:nvSpPr>
        <p:spPr bwMode="auto">
          <a:xfrm>
            <a:off x="4612987" y="4410075"/>
            <a:ext cx="63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69"/>
          <p:cNvSpPr>
            <a:spLocks noChangeShapeType="1"/>
          </p:cNvSpPr>
          <p:nvPr/>
        </p:nvSpPr>
        <p:spPr bwMode="auto">
          <a:xfrm flipV="1">
            <a:off x="5884575" y="4224338"/>
            <a:ext cx="40640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" name="Group 70"/>
          <p:cNvGrpSpPr>
            <a:grpSpLocks/>
          </p:cNvGrpSpPr>
          <p:nvPr/>
        </p:nvGrpSpPr>
        <p:grpSpPr bwMode="auto">
          <a:xfrm>
            <a:off x="3931951" y="3938588"/>
            <a:ext cx="2028825" cy="603250"/>
            <a:chOff x="1858" y="2932"/>
            <a:chExt cx="1278" cy="380"/>
          </a:xfrm>
        </p:grpSpPr>
        <p:sp>
          <p:nvSpPr>
            <p:cNvPr id="61" name="Text Box 71"/>
            <p:cNvSpPr txBox="1">
              <a:spLocks noChangeArrowheads="1"/>
            </p:cNvSpPr>
            <p:nvPr/>
          </p:nvSpPr>
          <p:spPr bwMode="auto">
            <a:xfrm>
              <a:off x="1858" y="2932"/>
              <a:ext cx="1278" cy="3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>
                  <a:ea typeface="굴림" panose="020B0600000101010101" pitchFamily="34" charset="-127"/>
                </a:rPr>
                <a:t> </a:t>
              </a:r>
              <a:r>
                <a:rPr lang="en-US" altLang="ko-KR">
                  <a:ea typeface="굴림" panose="020B0600000101010101" pitchFamily="34" charset="-127"/>
                </a:rPr>
                <a:t>5   8   </a:t>
              </a:r>
            </a:p>
          </p:txBody>
        </p:sp>
        <p:sp>
          <p:nvSpPr>
            <p:cNvPr id="62" name="Line 72"/>
            <p:cNvSpPr>
              <a:spLocks noChangeShapeType="1"/>
            </p:cNvSpPr>
            <p:nvPr/>
          </p:nvSpPr>
          <p:spPr bwMode="auto">
            <a:xfrm>
              <a:off x="1963" y="2939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73"/>
            <p:cNvSpPr>
              <a:spLocks noChangeShapeType="1"/>
            </p:cNvSpPr>
            <p:nvPr/>
          </p:nvSpPr>
          <p:spPr bwMode="auto">
            <a:xfrm>
              <a:off x="3029" y="2947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74"/>
            <p:cNvSpPr>
              <a:spLocks noChangeShapeType="1"/>
            </p:cNvSpPr>
            <p:nvPr/>
          </p:nvSpPr>
          <p:spPr bwMode="auto">
            <a:xfrm>
              <a:off x="2229" y="2948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75"/>
            <p:cNvSpPr>
              <a:spLocks noChangeShapeType="1"/>
            </p:cNvSpPr>
            <p:nvPr/>
          </p:nvSpPr>
          <p:spPr bwMode="auto">
            <a:xfrm>
              <a:off x="2329" y="2948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76"/>
            <p:cNvSpPr>
              <a:spLocks noChangeShapeType="1"/>
            </p:cNvSpPr>
            <p:nvPr/>
          </p:nvSpPr>
          <p:spPr bwMode="auto">
            <a:xfrm>
              <a:off x="2623" y="2942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77"/>
            <p:cNvSpPr>
              <a:spLocks noChangeShapeType="1"/>
            </p:cNvSpPr>
            <p:nvPr/>
          </p:nvSpPr>
          <p:spPr bwMode="auto">
            <a:xfrm>
              <a:off x="2723" y="2942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Line 54"/>
          <p:cNvSpPr>
            <a:spLocks noChangeShapeType="1"/>
          </p:cNvSpPr>
          <p:nvPr/>
        </p:nvSpPr>
        <p:spPr bwMode="auto">
          <a:xfrm flipH="1">
            <a:off x="7430007" y="4378326"/>
            <a:ext cx="47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55"/>
          <p:cNvSpPr>
            <a:spLocks noChangeShapeType="1"/>
          </p:cNvSpPr>
          <p:nvPr/>
        </p:nvSpPr>
        <p:spPr bwMode="auto">
          <a:xfrm>
            <a:off x="8007857" y="4394200"/>
            <a:ext cx="635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56"/>
          <p:cNvSpPr>
            <a:spLocks noChangeShapeType="1"/>
          </p:cNvSpPr>
          <p:nvPr/>
        </p:nvSpPr>
        <p:spPr bwMode="auto">
          <a:xfrm>
            <a:off x="8598408" y="4351338"/>
            <a:ext cx="7937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57"/>
          <p:cNvSpPr>
            <a:spLocks noChangeShapeType="1"/>
          </p:cNvSpPr>
          <p:nvPr/>
        </p:nvSpPr>
        <p:spPr bwMode="auto">
          <a:xfrm flipV="1">
            <a:off x="9279444" y="4208463"/>
            <a:ext cx="40640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2" name="Group 58"/>
          <p:cNvGrpSpPr>
            <a:grpSpLocks/>
          </p:cNvGrpSpPr>
          <p:nvPr/>
        </p:nvGrpSpPr>
        <p:grpSpPr bwMode="auto">
          <a:xfrm>
            <a:off x="7326820" y="3922713"/>
            <a:ext cx="2028825" cy="603250"/>
            <a:chOff x="1858" y="2932"/>
            <a:chExt cx="1278" cy="380"/>
          </a:xfrm>
        </p:grpSpPr>
        <p:sp>
          <p:nvSpPr>
            <p:cNvPr id="73" name="Text Box 59"/>
            <p:cNvSpPr txBox="1">
              <a:spLocks noChangeArrowheads="1"/>
            </p:cNvSpPr>
            <p:nvPr/>
          </p:nvSpPr>
          <p:spPr bwMode="auto">
            <a:xfrm>
              <a:off x="1858" y="2932"/>
              <a:ext cx="1278" cy="3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ea typeface="굴림" panose="020B0600000101010101" pitchFamily="34" charset="-127"/>
                </a:rPr>
                <a:t>5   8   10</a:t>
              </a:r>
            </a:p>
          </p:txBody>
        </p:sp>
        <p:sp>
          <p:nvSpPr>
            <p:cNvPr id="74" name="Line 60"/>
            <p:cNvSpPr>
              <a:spLocks noChangeShapeType="1"/>
            </p:cNvSpPr>
            <p:nvPr/>
          </p:nvSpPr>
          <p:spPr bwMode="auto">
            <a:xfrm>
              <a:off x="1963" y="2939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61"/>
            <p:cNvSpPr>
              <a:spLocks noChangeShapeType="1"/>
            </p:cNvSpPr>
            <p:nvPr/>
          </p:nvSpPr>
          <p:spPr bwMode="auto">
            <a:xfrm>
              <a:off x="3029" y="2947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2"/>
            <p:cNvSpPr>
              <a:spLocks noChangeShapeType="1"/>
            </p:cNvSpPr>
            <p:nvPr/>
          </p:nvSpPr>
          <p:spPr bwMode="auto">
            <a:xfrm>
              <a:off x="2229" y="2948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"/>
            <p:cNvSpPr>
              <a:spLocks noChangeShapeType="1"/>
            </p:cNvSpPr>
            <p:nvPr/>
          </p:nvSpPr>
          <p:spPr bwMode="auto">
            <a:xfrm>
              <a:off x="2329" y="2948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4"/>
            <p:cNvSpPr>
              <a:spLocks noChangeShapeType="1"/>
            </p:cNvSpPr>
            <p:nvPr/>
          </p:nvSpPr>
          <p:spPr bwMode="auto">
            <a:xfrm>
              <a:off x="2623" y="2942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65"/>
            <p:cNvSpPr>
              <a:spLocks noChangeShapeType="1"/>
            </p:cNvSpPr>
            <p:nvPr/>
          </p:nvSpPr>
          <p:spPr bwMode="auto">
            <a:xfrm>
              <a:off x="2723" y="2942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" name="Line 12"/>
          <p:cNvSpPr>
            <a:spLocks noChangeShapeType="1"/>
          </p:cNvSpPr>
          <p:nvPr/>
        </p:nvSpPr>
        <p:spPr bwMode="auto">
          <a:xfrm flipH="1">
            <a:off x="4043871" y="5613214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3"/>
          <p:cNvSpPr>
            <a:spLocks noChangeShapeType="1"/>
          </p:cNvSpPr>
          <p:nvPr/>
        </p:nvSpPr>
        <p:spPr bwMode="auto">
          <a:xfrm flipH="1">
            <a:off x="4648709" y="5594164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" name="Group 46"/>
          <p:cNvGrpSpPr>
            <a:grpSpLocks/>
          </p:cNvGrpSpPr>
          <p:nvPr/>
        </p:nvGrpSpPr>
        <p:grpSpPr bwMode="auto">
          <a:xfrm>
            <a:off x="3970846" y="5184588"/>
            <a:ext cx="2028825" cy="603250"/>
            <a:chOff x="1858" y="2932"/>
            <a:chExt cx="1278" cy="380"/>
          </a:xfrm>
        </p:grpSpPr>
        <p:sp>
          <p:nvSpPr>
            <p:cNvPr id="83" name="Text Box 47"/>
            <p:cNvSpPr txBox="1">
              <a:spLocks noChangeArrowheads="1"/>
            </p:cNvSpPr>
            <p:nvPr/>
          </p:nvSpPr>
          <p:spPr bwMode="auto">
            <a:xfrm>
              <a:off x="1858" y="2932"/>
              <a:ext cx="1278" cy="3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>
                  <a:ea typeface="굴림" panose="020B0600000101010101" pitchFamily="34" charset="-127"/>
                </a:rPr>
                <a:t> </a:t>
              </a:r>
              <a:r>
                <a:rPr lang="en-US" altLang="ko-KR">
                  <a:ea typeface="굴림" panose="020B0600000101010101" pitchFamily="34" charset="-127"/>
                </a:rPr>
                <a:t>5</a:t>
              </a:r>
            </a:p>
          </p:txBody>
        </p:sp>
        <p:sp>
          <p:nvSpPr>
            <p:cNvPr id="84" name="Line 48"/>
            <p:cNvSpPr>
              <a:spLocks noChangeShapeType="1"/>
            </p:cNvSpPr>
            <p:nvPr/>
          </p:nvSpPr>
          <p:spPr bwMode="auto">
            <a:xfrm>
              <a:off x="1963" y="2939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49"/>
            <p:cNvSpPr>
              <a:spLocks noChangeShapeType="1"/>
            </p:cNvSpPr>
            <p:nvPr/>
          </p:nvSpPr>
          <p:spPr bwMode="auto">
            <a:xfrm>
              <a:off x="3029" y="2947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50"/>
            <p:cNvSpPr>
              <a:spLocks noChangeShapeType="1"/>
            </p:cNvSpPr>
            <p:nvPr/>
          </p:nvSpPr>
          <p:spPr bwMode="auto">
            <a:xfrm>
              <a:off x="2229" y="2948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51"/>
            <p:cNvSpPr>
              <a:spLocks noChangeShapeType="1"/>
            </p:cNvSpPr>
            <p:nvPr/>
          </p:nvSpPr>
          <p:spPr bwMode="auto">
            <a:xfrm>
              <a:off x="2329" y="2948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52"/>
            <p:cNvSpPr>
              <a:spLocks noChangeShapeType="1"/>
            </p:cNvSpPr>
            <p:nvPr/>
          </p:nvSpPr>
          <p:spPr bwMode="auto">
            <a:xfrm>
              <a:off x="2623" y="2942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53"/>
            <p:cNvSpPr>
              <a:spLocks noChangeShapeType="1"/>
            </p:cNvSpPr>
            <p:nvPr/>
          </p:nvSpPr>
          <p:spPr bwMode="auto">
            <a:xfrm>
              <a:off x="2723" y="2942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" name="Line 14"/>
          <p:cNvSpPr>
            <a:spLocks noChangeShapeType="1"/>
          </p:cNvSpPr>
          <p:nvPr/>
        </p:nvSpPr>
        <p:spPr bwMode="auto">
          <a:xfrm flipH="1">
            <a:off x="7328407" y="5630676"/>
            <a:ext cx="106363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7930070" y="5646551"/>
            <a:ext cx="77787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6"/>
          <p:cNvSpPr>
            <a:spLocks noChangeShapeType="1"/>
          </p:cNvSpPr>
          <p:nvPr/>
        </p:nvSpPr>
        <p:spPr bwMode="auto">
          <a:xfrm flipH="1">
            <a:off x="8568244" y="5603689"/>
            <a:ext cx="30162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17"/>
          <p:cNvSpPr>
            <a:spLocks noChangeShapeType="1"/>
          </p:cNvSpPr>
          <p:nvPr/>
        </p:nvSpPr>
        <p:spPr bwMode="auto">
          <a:xfrm>
            <a:off x="9271506" y="5660839"/>
            <a:ext cx="14288" cy="461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" name="Group 45"/>
          <p:cNvGrpSpPr>
            <a:grpSpLocks/>
          </p:cNvGrpSpPr>
          <p:nvPr/>
        </p:nvGrpSpPr>
        <p:grpSpPr bwMode="auto">
          <a:xfrm>
            <a:off x="7326820" y="5175064"/>
            <a:ext cx="2028825" cy="603250"/>
            <a:chOff x="1858" y="2932"/>
            <a:chExt cx="1278" cy="380"/>
          </a:xfrm>
        </p:grpSpPr>
        <p:sp>
          <p:nvSpPr>
            <p:cNvPr id="95" name="Text Box 37"/>
            <p:cNvSpPr txBox="1">
              <a:spLocks noChangeArrowheads="1"/>
            </p:cNvSpPr>
            <p:nvPr/>
          </p:nvSpPr>
          <p:spPr bwMode="auto">
            <a:xfrm>
              <a:off x="1858" y="2932"/>
              <a:ext cx="1278" cy="3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>
                  <a:ea typeface="굴림" panose="020B0600000101010101" pitchFamily="34" charset="-127"/>
                </a:rPr>
                <a:t>5   8   10</a:t>
              </a:r>
            </a:p>
          </p:txBody>
        </p:sp>
        <p:sp>
          <p:nvSpPr>
            <p:cNvPr id="96" name="Line 39"/>
            <p:cNvSpPr>
              <a:spLocks noChangeShapeType="1"/>
            </p:cNvSpPr>
            <p:nvPr/>
          </p:nvSpPr>
          <p:spPr bwMode="auto">
            <a:xfrm>
              <a:off x="1963" y="2939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40"/>
            <p:cNvSpPr>
              <a:spLocks noChangeShapeType="1"/>
            </p:cNvSpPr>
            <p:nvPr/>
          </p:nvSpPr>
          <p:spPr bwMode="auto">
            <a:xfrm>
              <a:off x="3029" y="2947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41"/>
            <p:cNvSpPr>
              <a:spLocks noChangeShapeType="1"/>
            </p:cNvSpPr>
            <p:nvPr/>
          </p:nvSpPr>
          <p:spPr bwMode="auto">
            <a:xfrm>
              <a:off x="2229" y="2948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42"/>
            <p:cNvSpPr>
              <a:spLocks noChangeShapeType="1"/>
            </p:cNvSpPr>
            <p:nvPr/>
          </p:nvSpPr>
          <p:spPr bwMode="auto">
            <a:xfrm>
              <a:off x="2329" y="2948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43"/>
            <p:cNvSpPr>
              <a:spLocks noChangeShapeType="1"/>
            </p:cNvSpPr>
            <p:nvPr/>
          </p:nvSpPr>
          <p:spPr bwMode="auto">
            <a:xfrm>
              <a:off x="2623" y="2942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44"/>
            <p:cNvSpPr>
              <a:spLocks noChangeShapeType="1"/>
            </p:cNvSpPr>
            <p:nvPr/>
          </p:nvSpPr>
          <p:spPr bwMode="auto">
            <a:xfrm>
              <a:off x="2723" y="2942"/>
              <a:ext cx="0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203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6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ko-KR" dirty="0">
                <a:ea typeface="굴림" panose="020B0600000101010101" pitchFamily="34" charset="-127"/>
              </a:rPr>
              <a:t>Search on </a:t>
            </a:r>
            <a:r>
              <a:rPr lang="en-US" altLang="ko-KR" dirty="0" err="1">
                <a:ea typeface="굴림" panose="020B0600000101010101" pitchFamily="34" charset="-127"/>
              </a:rPr>
              <a:t>B+tree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5538" name="Rectangle 66"/>
          <p:cNvSpPr>
            <a:spLocks noChangeArrowheads="1"/>
          </p:cNvSpPr>
          <p:nvPr/>
        </p:nvSpPr>
        <p:spPr bwMode="auto">
          <a:xfrm>
            <a:off x="1597820" y="5566232"/>
            <a:ext cx="740677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2800" dirty="0"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800" dirty="0">
                <a:latin typeface="+mn-lt"/>
                <a:ea typeface="굴림" panose="020B0600000101010101" pitchFamily="34" charset="-127"/>
              </a:rPr>
              <a:t>Find a greater key and follow the link on the left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 dirty="0">
                <a:latin typeface="+mn-lt"/>
                <a:ea typeface="굴림" panose="020B0600000101010101" pitchFamily="34" charset="-127"/>
              </a:rPr>
              <a:t>     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(Algorithm: </a:t>
            </a:r>
            <a:r>
              <a:rPr lang="en-US" altLang="ko-KR" sz="2400">
                <a:latin typeface="+mn-lt"/>
                <a:ea typeface="굴림" panose="020B0600000101010101" pitchFamily="34" charset="-127"/>
              </a:rPr>
              <a:t>Figure 14.11 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on textbook)</a:t>
            </a:r>
          </a:p>
        </p:txBody>
      </p:sp>
      <p:sp>
        <p:nvSpPr>
          <p:cNvPr id="65539" name="Rectangle 67"/>
          <p:cNvSpPr>
            <a:spLocks noChangeArrowheads="1"/>
          </p:cNvSpPr>
          <p:nvPr/>
        </p:nvSpPr>
        <p:spPr bwMode="auto">
          <a:xfrm>
            <a:off x="1853407" y="1812133"/>
            <a:ext cx="27590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2800"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800">
                <a:latin typeface="+mn-lt"/>
                <a:ea typeface="굴림" panose="020B0600000101010101" pitchFamily="34" charset="-127"/>
              </a:rPr>
              <a:t>Find 30, 60, 70?</a:t>
            </a:r>
          </a:p>
        </p:txBody>
      </p:sp>
      <p:grpSp>
        <p:nvGrpSpPr>
          <p:cNvPr id="65541" name="Group 69"/>
          <p:cNvGrpSpPr>
            <a:grpSpLocks/>
          </p:cNvGrpSpPr>
          <p:nvPr/>
        </p:nvGrpSpPr>
        <p:grpSpPr bwMode="auto">
          <a:xfrm>
            <a:off x="2793208" y="4466898"/>
            <a:ext cx="1636713" cy="825500"/>
            <a:chOff x="385" y="3496"/>
            <a:chExt cx="1031" cy="520"/>
          </a:xfrm>
        </p:grpSpPr>
        <p:sp>
          <p:nvSpPr>
            <p:cNvPr id="65590" name="Line 70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91" name="Line 71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592" name="Group 72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65594" name="Text Box 73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2400">
                    <a:ea typeface="굴림" panose="020B0600000101010101" pitchFamily="34" charset="-127"/>
                  </a:rPr>
                  <a:t> </a:t>
                </a:r>
                <a:r>
                  <a:rPr lang="en-US" altLang="ko-KR" sz="2400">
                    <a:ea typeface="굴림" panose="020B0600000101010101" pitchFamily="34" charset="-127"/>
                  </a:rPr>
                  <a:t>20  30 </a:t>
                </a:r>
              </a:p>
            </p:txBody>
          </p:sp>
          <p:sp>
            <p:nvSpPr>
              <p:cNvPr id="65595" name="Line 74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6" name="Line 75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7" name="Line 76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8" name="Line 77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593" name="Line 78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2" name="Line 79"/>
          <p:cNvSpPr>
            <a:spLocks noChangeShapeType="1"/>
          </p:cNvSpPr>
          <p:nvPr/>
        </p:nvSpPr>
        <p:spPr bwMode="auto">
          <a:xfrm>
            <a:off x="5547520" y="4695498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Line 80"/>
          <p:cNvSpPr>
            <a:spLocks noChangeShapeType="1"/>
          </p:cNvSpPr>
          <p:nvPr/>
        </p:nvSpPr>
        <p:spPr bwMode="auto">
          <a:xfrm>
            <a:off x="4442620" y="478439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Line 87"/>
          <p:cNvSpPr>
            <a:spLocks noChangeShapeType="1"/>
          </p:cNvSpPr>
          <p:nvPr/>
        </p:nvSpPr>
        <p:spPr bwMode="auto">
          <a:xfrm>
            <a:off x="7592220" y="474629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545" name="Group 88"/>
          <p:cNvGrpSpPr>
            <a:grpSpLocks/>
          </p:cNvGrpSpPr>
          <p:nvPr/>
        </p:nvGrpSpPr>
        <p:grpSpPr bwMode="auto">
          <a:xfrm>
            <a:off x="7519195" y="4428798"/>
            <a:ext cx="1249362" cy="482600"/>
            <a:chOff x="386" y="3496"/>
            <a:chExt cx="787" cy="304"/>
          </a:xfrm>
        </p:grpSpPr>
        <p:sp>
          <p:nvSpPr>
            <p:cNvPr id="65585" name="Text Box 89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80  90 </a:t>
              </a:r>
            </a:p>
          </p:txBody>
        </p:sp>
        <p:sp>
          <p:nvSpPr>
            <p:cNvPr id="65586" name="Line 90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7" name="Line 91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8" name="Line 92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89" name="Line 93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6" name="Line 94"/>
          <p:cNvSpPr>
            <a:spLocks noChangeShapeType="1"/>
          </p:cNvSpPr>
          <p:nvPr/>
        </p:nvSpPr>
        <p:spPr bwMode="auto">
          <a:xfrm>
            <a:off x="8138320" y="474629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Line 95"/>
          <p:cNvSpPr>
            <a:spLocks noChangeShapeType="1"/>
          </p:cNvSpPr>
          <p:nvPr/>
        </p:nvSpPr>
        <p:spPr bwMode="auto">
          <a:xfrm>
            <a:off x="7109620" y="4670098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Line 96"/>
          <p:cNvSpPr>
            <a:spLocks noChangeShapeType="1"/>
          </p:cNvSpPr>
          <p:nvPr/>
        </p:nvSpPr>
        <p:spPr bwMode="auto">
          <a:xfrm>
            <a:off x="6004720" y="475899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Line 103"/>
          <p:cNvSpPr>
            <a:spLocks noChangeShapeType="1"/>
          </p:cNvSpPr>
          <p:nvPr/>
        </p:nvSpPr>
        <p:spPr bwMode="auto">
          <a:xfrm flipH="1">
            <a:off x="3274220" y="3361998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Line 110"/>
          <p:cNvSpPr>
            <a:spLocks noChangeShapeType="1"/>
          </p:cNvSpPr>
          <p:nvPr/>
        </p:nvSpPr>
        <p:spPr bwMode="auto">
          <a:xfrm>
            <a:off x="4506120" y="3361998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Line 111"/>
          <p:cNvSpPr>
            <a:spLocks noChangeShapeType="1"/>
          </p:cNvSpPr>
          <p:nvPr/>
        </p:nvSpPr>
        <p:spPr bwMode="auto">
          <a:xfrm flipH="1">
            <a:off x="6258720" y="3336598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Line 118"/>
          <p:cNvSpPr>
            <a:spLocks noChangeShapeType="1"/>
          </p:cNvSpPr>
          <p:nvPr/>
        </p:nvSpPr>
        <p:spPr bwMode="auto">
          <a:xfrm>
            <a:off x="7490620" y="3336598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Line 119"/>
          <p:cNvSpPr>
            <a:spLocks noChangeShapeType="1"/>
          </p:cNvSpPr>
          <p:nvPr/>
        </p:nvSpPr>
        <p:spPr bwMode="auto">
          <a:xfrm flipH="1">
            <a:off x="4798221" y="2131686"/>
            <a:ext cx="657225" cy="8747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4" name="Line 126"/>
          <p:cNvSpPr>
            <a:spLocks noChangeShapeType="1"/>
          </p:cNvSpPr>
          <p:nvPr/>
        </p:nvSpPr>
        <p:spPr bwMode="auto">
          <a:xfrm>
            <a:off x="6004720" y="2101524"/>
            <a:ext cx="1085850" cy="892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Text Box 121"/>
          <p:cNvSpPr txBox="1">
            <a:spLocks noChangeArrowheads="1"/>
          </p:cNvSpPr>
          <p:nvPr/>
        </p:nvSpPr>
        <p:spPr bwMode="auto">
          <a:xfrm>
            <a:off x="5458620" y="168559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65556" name="Line 122"/>
          <p:cNvSpPr>
            <a:spLocks noChangeShapeType="1"/>
          </p:cNvSpPr>
          <p:nvPr/>
        </p:nvSpPr>
        <p:spPr bwMode="auto">
          <a:xfrm>
            <a:off x="5506245" y="167448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Line 123"/>
          <p:cNvSpPr>
            <a:spLocks noChangeShapeType="1"/>
          </p:cNvSpPr>
          <p:nvPr/>
        </p:nvSpPr>
        <p:spPr bwMode="auto">
          <a:xfrm>
            <a:off x="6484145" y="167448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Line 124"/>
          <p:cNvSpPr>
            <a:spLocks noChangeShapeType="1"/>
          </p:cNvSpPr>
          <p:nvPr/>
        </p:nvSpPr>
        <p:spPr bwMode="auto">
          <a:xfrm>
            <a:off x="5925345" y="167448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Line 125"/>
          <p:cNvSpPr>
            <a:spLocks noChangeShapeType="1"/>
          </p:cNvSpPr>
          <p:nvPr/>
        </p:nvSpPr>
        <p:spPr bwMode="auto">
          <a:xfrm>
            <a:off x="6065045" y="167448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Rectangle 69"/>
          <p:cNvSpPr>
            <a:spLocks noChangeArrowheads="1"/>
          </p:cNvSpPr>
          <p:nvPr/>
        </p:nvSpPr>
        <p:spPr bwMode="auto">
          <a:xfrm>
            <a:off x="5393532" y="1690361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65561" name="Text Box 121"/>
          <p:cNvSpPr txBox="1">
            <a:spLocks noChangeArrowheads="1"/>
          </p:cNvSpPr>
          <p:nvPr/>
        </p:nvSpPr>
        <p:spPr bwMode="auto">
          <a:xfrm>
            <a:off x="3952082" y="300798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65562" name="Line 122"/>
          <p:cNvSpPr>
            <a:spLocks noChangeShapeType="1"/>
          </p:cNvSpPr>
          <p:nvPr/>
        </p:nvSpPr>
        <p:spPr bwMode="auto">
          <a:xfrm>
            <a:off x="3998120" y="299687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3" name="Line 123"/>
          <p:cNvSpPr>
            <a:spLocks noChangeShapeType="1"/>
          </p:cNvSpPr>
          <p:nvPr/>
        </p:nvSpPr>
        <p:spPr bwMode="auto">
          <a:xfrm>
            <a:off x="4976020" y="299687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Line 124"/>
          <p:cNvSpPr>
            <a:spLocks noChangeShapeType="1"/>
          </p:cNvSpPr>
          <p:nvPr/>
        </p:nvSpPr>
        <p:spPr bwMode="auto">
          <a:xfrm>
            <a:off x="4417220" y="299687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Line 125"/>
          <p:cNvSpPr>
            <a:spLocks noChangeShapeType="1"/>
          </p:cNvSpPr>
          <p:nvPr/>
        </p:nvSpPr>
        <p:spPr bwMode="auto">
          <a:xfrm>
            <a:off x="4556920" y="299687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Rectangle 76"/>
          <p:cNvSpPr>
            <a:spLocks noChangeArrowheads="1"/>
          </p:cNvSpPr>
          <p:nvPr/>
        </p:nvSpPr>
        <p:spPr bwMode="auto">
          <a:xfrm>
            <a:off x="3886996" y="301274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65567" name="Text Box 121"/>
          <p:cNvSpPr txBox="1">
            <a:spLocks noChangeArrowheads="1"/>
          </p:cNvSpPr>
          <p:nvPr/>
        </p:nvSpPr>
        <p:spPr bwMode="auto">
          <a:xfrm>
            <a:off x="6954045" y="2954011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80</a:t>
            </a:r>
          </a:p>
        </p:txBody>
      </p:sp>
      <p:sp>
        <p:nvSpPr>
          <p:cNvPr id="65568" name="Line 122"/>
          <p:cNvSpPr>
            <a:spLocks noChangeShapeType="1"/>
          </p:cNvSpPr>
          <p:nvPr/>
        </p:nvSpPr>
        <p:spPr bwMode="auto">
          <a:xfrm>
            <a:off x="7000082" y="294289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69" name="Line 123"/>
          <p:cNvSpPr>
            <a:spLocks noChangeShapeType="1"/>
          </p:cNvSpPr>
          <p:nvPr/>
        </p:nvSpPr>
        <p:spPr bwMode="auto">
          <a:xfrm>
            <a:off x="7977982" y="294289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0" name="Line 124"/>
          <p:cNvSpPr>
            <a:spLocks noChangeShapeType="1"/>
          </p:cNvSpPr>
          <p:nvPr/>
        </p:nvSpPr>
        <p:spPr bwMode="auto">
          <a:xfrm>
            <a:off x="7419182" y="294289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1" name="Line 125"/>
          <p:cNvSpPr>
            <a:spLocks noChangeShapeType="1"/>
          </p:cNvSpPr>
          <p:nvPr/>
        </p:nvSpPr>
        <p:spPr bwMode="auto">
          <a:xfrm>
            <a:off x="7558882" y="294289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Rectangle 82"/>
          <p:cNvSpPr>
            <a:spLocks noChangeArrowheads="1"/>
          </p:cNvSpPr>
          <p:nvPr/>
        </p:nvSpPr>
        <p:spPr bwMode="auto">
          <a:xfrm>
            <a:off x="6888957" y="2958773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65573" name="Text Box 121"/>
          <p:cNvSpPr txBox="1">
            <a:spLocks noChangeArrowheads="1"/>
          </p:cNvSpPr>
          <p:nvPr/>
        </p:nvSpPr>
        <p:spPr bwMode="auto">
          <a:xfrm>
            <a:off x="6011070" y="443197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65574" name="Line 122"/>
          <p:cNvSpPr>
            <a:spLocks noChangeShapeType="1"/>
          </p:cNvSpPr>
          <p:nvPr/>
        </p:nvSpPr>
        <p:spPr bwMode="auto">
          <a:xfrm>
            <a:off x="6057107" y="442086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5" name="Line 123"/>
          <p:cNvSpPr>
            <a:spLocks noChangeShapeType="1"/>
          </p:cNvSpPr>
          <p:nvPr/>
        </p:nvSpPr>
        <p:spPr bwMode="auto">
          <a:xfrm>
            <a:off x="7035007" y="442086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6" name="Line 124"/>
          <p:cNvSpPr>
            <a:spLocks noChangeShapeType="1"/>
          </p:cNvSpPr>
          <p:nvPr/>
        </p:nvSpPr>
        <p:spPr bwMode="auto">
          <a:xfrm>
            <a:off x="6476207" y="442086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7" name="Line 125"/>
          <p:cNvSpPr>
            <a:spLocks noChangeShapeType="1"/>
          </p:cNvSpPr>
          <p:nvPr/>
        </p:nvSpPr>
        <p:spPr bwMode="auto">
          <a:xfrm>
            <a:off x="6615907" y="442086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Rectangle 88"/>
          <p:cNvSpPr>
            <a:spLocks noChangeArrowheads="1"/>
          </p:cNvSpPr>
          <p:nvPr/>
        </p:nvSpPr>
        <p:spPr bwMode="auto">
          <a:xfrm>
            <a:off x="5945982" y="4438324"/>
            <a:ext cx="1233488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65579" name="Text Box 121"/>
          <p:cNvSpPr txBox="1">
            <a:spLocks noChangeArrowheads="1"/>
          </p:cNvSpPr>
          <p:nvPr/>
        </p:nvSpPr>
        <p:spPr bwMode="auto">
          <a:xfrm>
            <a:off x="4441032" y="445896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65580" name="Line 122"/>
          <p:cNvSpPr>
            <a:spLocks noChangeShapeType="1"/>
          </p:cNvSpPr>
          <p:nvPr/>
        </p:nvSpPr>
        <p:spPr bwMode="auto">
          <a:xfrm>
            <a:off x="4488657" y="444943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1" name="Line 123"/>
          <p:cNvSpPr>
            <a:spLocks noChangeShapeType="1"/>
          </p:cNvSpPr>
          <p:nvPr/>
        </p:nvSpPr>
        <p:spPr bwMode="auto">
          <a:xfrm>
            <a:off x="5466557" y="444943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2" name="Line 124"/>
          <p:cNvSpPr>
            <a:spLocks noChangeShapeType="1"/>
          </p:cNvSpPr>
          <p:nvPr/>
        </p:nvSpPr>
        <p:spPr bwMode="auto">
          <a:xfrm>
            <a:off x="4907757" y="444943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3" name="Line 125"/>
          <p:cNvSpPr>
            <a:spLocks noChangeShapeType="1"/>
          </p:cNvSpPr>
          <p:nvPr/>
        </p:nvSpPr>
        <p:spPr bwMode="auto">
          <a:xfrm>
            <a:off x="5047457" y="444943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84" name="Rectangle 94"/>
          <p:cNvSpPr>
            <a:spLocks noChangeArrowheads="1"/>
          </p:cNvSpPr>
          <p:nvPr/>
        </p:nvSpPr>
        <p:spPr bwMode="auto">
          <a:xfrm>
            <a:off x="4375946" y="4465311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265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B+Tree Insertion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dirty="0">
                <a:ea typeface="굴림" panose="020B0600000101010101" pitchFamily="34" charset="-127"/>
              </a:rPr>
              <a:t>no overflow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dirty="0">
                <a:ea typeface="굴림" panose="020B0600000101010101" pitchFamily="34" charset="-127"/>
              </a:rPr>
              <a:t>leaf overflow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dirty="0">
                <a:ea typeface="굴림" panose="020B0600000101010101" pitchFamily="34" charset="-127"/>
              </a:rPr>
              <a:t>non-leaf overflow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ko-KR" dirty="0">
                <a:ea typeface="굴림" panose="020B0600000101010101" pitchFamily="34" charset="-127"/>
              </a:rPr>
              <a:t>new root</a:t>
            </a:r>
          </a:p>
          <a:p>
            <a:pPr eaLnBrk="1" hangingPunct="1"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0890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No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60</a:t>
            </a:r>
          </a:p>
        </p:txBody>
      </p:sp>
      <p:grpSp>
        <p:nvGrpSpPr>
          <p:cNvPr id="77828" name="Group 69"/>
          <p:cNvGrpSpPr>
            <a:grpSpLocks/>
          </p:cNvGrpSpPr>
          <p:nvPr/>
        </p:nvGrpSpPr>
        <p:grpSpPr bwMode="auto">
          <a:xfrm>
            <a:off x="2640013" y="5105400"/>
            <a:ext cx="1636712" cy="825500"/>
            <a:chOff x="385" y="3496"/>
            <a:chExt cx="1031" cy="520"/>
          </a:xfrm>
        </p:grpSpPr>
        <p:sp>
          <p:nvSpPr>
            <p:cNvPr id="77879" name="Line 70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80" name="Line 71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881" name="Group 72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77883" name="Text Box 73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2400">
                    <a:ea typeface="굴림" panose="020B0600000101010101" pitchFamily="34" charset="-127"/>
                  </a:rPr>
                  <a:t> </a:t>
                </a:r>
                <a:r>
                  <a:rPr lang="en-US" altLang="ko-KR" sz="2400">
                    <a:ea typeface="굴림" panose="020B0600000101010101" pitchFamily="34" charset="-127"/>
                  </a:rPr>
                  <a:t>20  30 </a:t>
                </a:r>
              </a:p>
            </p:txBody>
          </p:sp>
          <p:sp>
            <p:nvSpPr>
              <p:cNvPr id="77884" name="Line 74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5" name="Line 75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6" name="Line 76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7" name="Line 77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7882" name="Line 78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29" name="Line 79"/>
          <p:cNvSpPr>
            <a:spLocks noChangeShapeType="1"/>
          </p:cNvSpPr>
          <p:nvPr/>
        </p:nvSpPr>
        <p:spPr bwMode="auto">
          <a:xfrm>
            <a:off x="5394325" y="53340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Line 80"/>
          <p:cNvSpPr>
            <a:spLocks noChangeShapeType="1"/>
          </p:cNvSpPr>
          <p:nvPr/>
        </p:nvSpPr>
        <p:spPr bwMode="auto">
          <a:xfrm>
            <a:off x="4289425" y="54229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87"/>
          <p:cNvSpPr>
            <a:spLocks noChangeShapeType="1"/>
          </p:cNvSpPr>
          <p:nvPr/>
        </p:nvSpPr>
        <p:spPr bwMode="auto">
          <a:xfrm>
            <a:off x="7439025" y="53848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32" name="Group 88"/>
          <p:cNvGrpSpPr>
            <a:grpSpLocks/>
          </p:cNvGrpSpPr>
          <p:nvPr/>
        </p:nvGrpSpPr>
        <p:grpSpPr bwMode="auto">
          <a:xfrm>
            <a:off x="7366001" y="5067300"/>
            <a:ext cx="1249363" cy="482600"/>
            <a:chOff x="386" y="3496"/>
            <a:chExt cx="787" cy="304"/>
          </a:xfrm>
        </p:grpSpPr>
        <p:sp>
          <p:nvSpPr>
            <p:cNvPr id="77874" name="Text Box 89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80  90 </a:t>
              </a:r>
            </a:p>
          </p:txBody>
        </p:sp>
        <p:sp>
          <p:nvSpPr>
            <p:cNvPr id="77875" name="Line 90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6" name="Line 91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7" name="Line 92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8" name="Line 93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33" name="Line 94"/>
          <p:cNvSpPr>
            <a:spLocks noChangeShapeType="1"/>
          </p:cNvSpPr>
          <p:nvPr/>
        </p:nvSpPr>
        <p:spPr bwMode="auto">
          <a:xfrm>
            <a:off x="7985125" y="53848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95"/>
          <p:cNvSpPr>
            <a:spLocks noChangeShapeType="1"/>
          </p:cNvSpPr>
          <p:nvPr/>
        </p:nvSpPr>
        <p:spPr bwMode="auto">
          <a:xfrm>
            <a:off x="6956425" y="53086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96"/>
          <p:cNvSpPr>
            <a:spLocks noChangeShapeType="1"/>
          </p:cNvSpPr>
          <p:nvPr/>
        </p:nvSpPr>
        <p:spPr bwMode="auto">
          <a:xfrm>
            <a:off x="5851525" y="53975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03"/>
          <p:cNvSpPr>
            <a:spLocks noChangeShapeType="1"/>
          </p:cNvSpPr>
          <p:nvPr/>
        </p:nvSpPr>
        <p:spPr bwMode="auto">
          <a:xfrm flipH="1">
            <a:off x="3121025" y="4000500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110"/>
          <p:cNvSpPr>
            <a:spLocks noChangeShapeType="1"/>
          </p:cNvSpPr>
          <p:nvPr/>
        </p:nvSpPr>
        <p:spPr bwMode="auto">
          <a:xfrm>
            <a:off x="4352925" y="4000500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11"/>
          <p:cNvSpPr>
            <a:spLocks noChangeShapeType="1"/>
          </p:cNvSpPr>
          <p:nvPr/>
        </p:nvSpPr>
        <p:spPr bwMode="auto">
          <a:xfrm flipH="1">
            <a:off x="6105525" y="3975100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Line 118"/>
          <p:cNvSpPr>
            <a:spLocks noChangeShapeType="1"/>
          </p:cNvSpPr>
          <p:nvPr/>
        </p:nvSpPr>
        <p:spPr bwMode="auto">
          <a:xfrm>
            <a:off x="7337425" y="3975100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Line 119"/>
          <p:cNvSpPr>
            <a:spLocks noChangeShapeType="1"/>
          </p:cNvSpPr>
          <p:nvPr/>
        </p:nvSpPr>
        <p:spPr bwMode="auto">
          <a:xfrm flipH="1">
            <a:off x="4645026" y="2770188"/>
            <a:ext cx="657225" cy="87471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Line 126"/>
          <p:cNvSpPr>
            <a:spLocks noChangeShapeType="1"/>
          </p:cNvSpPr>
          <p:nvPr/>
        </p:nvSpPr>
        <p:spPr bwMode="auto">
          <a:xfrm>
            <a:off x="5851525" y="2740026"/>
            <a:ext cx="1085850" cy="892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Text Box 121"/>
          <p:cNvSpPr txBox="1">
            <a:spLocks noChangeArrowheads="1"/>
          </p:cNvSpPr>
          <p:nvPr/>
        </p:nvSpPr>
        <p:spPr bwMode="auto">
          <a:xfrm>
            <a:off x="5307013" y="232410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77843" name="Line 122"/>
          <p:cNvSpPr>
            <a:spLocks noChangeShapeType="1"/>
          </p:cNvSpPr>
          <p:nvPr/>
        </p:nvSpPr>
        <p:spPr bwMode="auto">
          <a:xfrm>
            <a:off x="53530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Line 123"/>
          <p:cNvSpPr>
            <a:spLocks noChangeShapeType="1"/>
          </p:cNvSpPr>
          <p:nvPr/>
        </p:nvSpPr>
        <p:spPr bwMode="auto">
          <a:xfrm>
            <a:off x="63309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Line 124"/>
          <p:cNvSpPr>
            <a:spLocks noChangeShapeType="1"/>
          </p:cNvSpPr>
          <p:nvPr/>
        </p:nvSpPr>
        <p:spPr bwMode="auto">
          <a:xfrm>
            <a:off x="57721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Line 125"/>
          <p:cNvSpPr>
            <a:spLocks noChangeShapeType="1"/>
          </p:cNvSpPr>
          <p:nvPr/>
        </p:nvSpPr>
        <p:spPr bwMode="auto">
          <a:xfrm>
            <a:off x="5911850" y="2312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Rectangle 96"/>
          <p:cNvSpPr>
            <a:spLocks noChangeArrowheads="1"/>
          </p:cNvSpPr>
          <p:nvPr/>
        </p:nvSpPr>
        <p:spPr bwMode="auto">
          <a:xfrm>
            <a:off x="5241925" y="2328863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7848" name="Text Box 121"/>
          <p:cNvSpPr txBox="1">
            <a:spLocks noChangeArrowheads="1"/>
          </p:cNvSpPr>
          <p:nvPr/>
        </p:nvSpPr>
        <p:spPr bwMode="auto">
          <a:xfrm>
            <a:off x="3798888" y="36464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77849" name="Line 122"/>
          <p:cNvSpPr>
            <a:spLocks noChangeShapeType="1"/>
          </p:cNvSpPr>
          <p:nvPr/>
        </p:nvSpPr>
        <p:spPr bwMode="auto">
          <a:xfrm>
            <a:off x="38449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Line 123"/>
          <p:cNvSpPr>
            <a:spLocks noChangeShapeType="1"/>
          </p:cNvSpPr>
          <p:nvPr/>
        </p:nvSpPr>
        <p:spPr bwMode="auto">
          <a:xfrm>
            <a:off x="48228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Line 124"/>
          <p:cNvSpPr>
            <a:spLocks noChangeShapeType="1"/>
          </p:cNvSpPr>
          <p:nvPr/>
        </p:nvSpPr>
        <p:spPr bwMode="auto">
          <a:xfrm>
            <a:off x="42640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Line 125"/>
          <p:cNvSpPr>
            <a:spLocks noChangeShapeType="1"/>
          </p:cNvSpPr>
          <p:nvPr/>
        </p:nvSpPr>
        <p:spPr bwMode="auto">
          <a:xfrm>
            <a:off x="4403725" y="36353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Rectangle 102"/>
          <p:cNvSpPr>
            <a:spLocks noChangeArrowheads="1"/>
          </p:cNvSpPr>
          <p:nvPr/>
        </p:nvSpPr>
        <p:spPr bwMode="auto">
          <a:xfrm>
            <a:off x="3733800" y="3652839"/>
            <a:ext cx="1233488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7854" name="Text Box 121"/>
          <p:cNvSpPr txBox="1">
            <a:spLocks noChangeArrowheads="1"/>
          </p:cNvSpPr>
          <p:nvPr/>
        </p:nvSpPr>
        <p:spPr bwMode="auto">
          <a:xfrm>
            <a:off x="6800850" y="35925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80</a:t>
            </a:r>
          </a:p>
        </p:txBody>
      </p:sp>
      <p:sp>
        <p:nvSpPr>
          <p:cNvPr id="77855" name="Line 122"/>
          <p:cNvSpPr>
            <a:spLocks noChangeShapeType="1"/>
          </p:cNvSpPr>
          <p:nvPr/>
        </p:nvSpPr>
        <p:spPr bwMode="auto">
          <a:xfrm>
            <a:off x="68484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Line 123"/>
          <p:cNvSpPr>
            <a:spLocks noChangeShapeType="1"/>
          </p:cNvSpPr>
          <p:nvPr/>
        </p:nvSpPr>
        <p:spPr bwMode="auto">
          <a:xfrm>
            <a:off x="78263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Line 124"/>
          <p:cNvSpPr>
            <a:spLocks noChangeShapeType="1"/>
          </p:cNvSpPr>
          <p:nvPr/>
        </p:nvSpPr>
        <p:spPr bwMode="auto">
          <a:xfrm>
            <a:off x="72675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8" name="Line 125"/>
          <p:cNvSpPr>
            <a:spLocks noChangeShapeType="1"/>
          </p:cNvSpPr>
          <p:nvPr/>
        </p:nvSpPr>
        <p:spPr bwMode="auto">
          <a:xfrm>
            <a:off x="7407275" y="3581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Rectangle 108"/>
          <p:cNvSpPr>
            <a:spLocks noChangeArrowheads="1"/>
          </p:cNvSpPr>
          <p:nvPr/>
        </p:nvSpPr>
        <p:spPr bwMode="auto">
          <a:xfrm>
            <a:off x="6735764" y="3597276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7860" name="Text Box 121"/>
          <p:cNvSpPr txBox="1">
            <a:spLocks noChangeArrowheads="1"/>
          </p:cNvSpPr>
          <p:nvPr/>
        </p:nvSpPr>
        <p:spPr bwMode="auto">
          <a:xfrm>
            <a:off x="5857875" y="50704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77861" name="Line 122"/>
          <p:cNvSpPr>
            <a:spLocks noChangeShapeType="1"/>
          </p:cNvSpPr>
          <p:nvPr/>
        </p:nvSpPr>
        <p:spPr bwMode="auto">
          <a:xfrm>
            <a:off x="59055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Line 123"/>
          <p:cNvSpPr>
            <a:spLocks noChangeShapeType="1"/>
          </p:cNvSpPr>
          <p:nvPr/>
        </p:nvSpPr>
        <p:spPr bwMode="auto">
          <a:xfrm>
            <a:off x="68834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Line 124"/>
          <p:cNvSpPr>
            <a:spLocks noChangeShapeType="1"/>
          </p:cNvSpPr>
          <p:nvPr/>
        </p:nvSpPr>
        <p:spPr bwMode="auto">
          <a:xfrm>
            <a:off x="63246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4" name="Line 125"/>
          <p:cNvSpPr>
            <a:spLocks noChangeShapeType="1"/>
          </p:cNvSpPr>
          <p:nvPr/>
        </p:nvSpPr>
        <p:spPr bwMode="auto">
          <a:xfrm>
            <a:off x="6464300" y="5060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Rectangle 114"/>
          <p:cNvSpPr>
            <a:spLocks noChangeArrowheads="1"/>
          </p:cNvSpPr>
          <p:nvPr/>
        </p:nvSpPr>
        <p:spPr bwMode="auto">
          <a:xfrm>
            <a:off x="5792789" y="5076826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7866" name="Text Box 121"/>
          <p:cNvSpPr txBox="1">
            <a:spLocks noChangeArrowheads="1"/>
          </p:cNvSpPr>
          <p:nvPr/>
        </p:nvSpPr>
        <p:spPr bwMode="auto">
          <a:xfrm>
            <a:off x="4289425" y="50974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77867" name="Line 122"/>
          <p:cNvSpPr>
            <a:spLocks noChangeShapeType="1"/>
          </p:cNvSpPr>
          <p:nvPr/>
        </p:nvSpPr>
        <p:spPr bwMode="auto">
          <a:xfrm>
            <a:off x="43354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8" name="Line 123"/>
          <p:cNvSpPr>
            <a:spLocks noChangeShapeType="1"/>
          </p:cNvSpPr>
          <p:nvPr/>
        </p:nvSpPr>
        <p:spPr bwMode="auto">
          <a:xfrm>
            <a:off x="53133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9" name="Line 124"/>
          <p:cNvSpPr>
            <a:spLocks noChangeShapeType="1"/>
          </p:cNvSpPr>
          <p:nvPr/>
        </p:nvSpPr>
        <p:spPr bwMode="auto">
          <a:xfrm>
            <a:off x="47545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0" name="Line 125"/>
          <p:cNvSpPr>
            <a:spLocks noChangeShapeType="1"/>
          </p:cNvSpPr>
          <p:nvPr/>
        </p:nvSpPr>
        <p:spPr bwMode="auto">
          <a:xfrm>
            <a:off x="4894263" y="5087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71" name="Rectangle 120"/>
          <p:cNvSpPr>
            <a:spLocks noChangeArrowheads="1"/>
          </p:cNvSpPr>
          <p:nvPr/>
        </p:nvSpPr>
        <p:spPr bwMode="auto">
          <a:xfrm>
            <a:off x="4224339" y="51038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4" name="Group 3"/>
          <p:cNvGrpSpPr/>
          <p:nvPr/>
        </p:nvGrpSpPr>
        <p:grpSpPr>
          <a:xfrm>
            <a:off x="4838700" y="5122863"/>
            <a:ext cx="522288" cy="822325"/>
            <a:chOff x="4838700" y="5122863"/>
            <a:chExt cx="522288" cy="822325"/>
          </a:xfrm>
        </p:grpSpPr>
        <p:sp>
          <p:nvSpPr>
            <p:cNvPr id="77872" name="Line 63"/>
            <p:cNvSpPr>
              <a:spLocks noChangeShapeType="1"/>
            </p:cNvSpPr>
            <p:nvPr/>
          </p:nvSpPr>
          <p:spPr bwMode="auto">
            <a:xfrm>
              <a:off x="4838700" y="5437188"/>
              <a:ext cx="0" cy="50800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73" name="Text Box 121"/>
            <p:cNvSpPr txBox="1">
              <a:spLocks noChangeArrowheads="1"/>
            </p:cNvSpPr>
            <p:nvPr/>
          </p:nvSpPr>
          <p:spPr bwMode="auto">
            <a:xfrm>
              <a:off x="4840288" y="5122863"/>
              <a:ext cx="5207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solidFill>
                    <a:srgbClr val="FF0000"/>
                  </a:solidFill>
                  <a:ea typeface="굴림" panose="020B0600000101010101" pitchFamily="34" charset="-127"/>
                </a:rPr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66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altLang="ko-KR" dirty="0">
                <a:ea typeface="굴림" panose="020B0600000101010101" pitchFamily="34" charset="-127"/>
              </a:rPr>
              <a:t>2. Leaf Overflow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55</a:t>
            </a: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2051050" y="5595938"/>
            <a:ext cx="330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2400">
                <a:ea typeface="굴림" panose="020B0600000101010101" pitchFamily="34" charset="-127"/>
              </a:rPr>
              <a:t> </a:t>
            </a:r>
            <a:r>
              <a:rPr lang="en-US" altLang="ko-KR" sz="2400">
                <a:ea typeface="굴림" panose="020B0600000101010101" pitchFamily="34" charset="-127"/>
              </a:rPr>
              <a:t> No space to store 55</a:t>
            </a:r>
          </a:p>
        </p:txBody>
      </p:sp>
      <p:grpSp>
        <p:nvGrpSpPr>
          <p:cNvPr id="81925" name="Group 6"/>
          <p:cNvGrpSpPr>
            <a:grpSpLocks/>
          </p:cNvGrpSpPr>
          <p:nvPr/>
        </p:nvGrpSpPr>
        <p:grpSpPr bwMode="auto">
          <a:xfrm>
            <a:off x="2006601" y="3929063"/>
            <a:ext cx="1636713" cy="825500"/>
            <a:chOff x="385" y="3496"/>
            <a:chExt cx="1031" cy="520"/>
          </a:xfrm>
        </p:grpSpPr>
        <p:sp>
          <p:nvSpPr>
            <p:cNvPr id="81975" name="Line 7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6" name="Line 8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977" name="Group 9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81979" name="Text Box 10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2400">
                    <a:ea typeface="굴림" panose="020B0600000101010101" pitchFamily="34" charset="-127"/>
                  </a:rPr>
                  <a:t> </a:t>
                </a:r>
                <a:r>
                  <a:rPr lang="en-US" altLang="ko-KR" sz="2400">
                    <a:ea typeface="굴림" panose="020B0600000101010101" pitchFamily="34" charset="-127"/>
                  </a:rPr>
                  <a:t>20  30 </a:t>
                </a:r>
              </a:p>
            </p:txBody>
          </p:sp>
          <p:sp>
            <p:nvSpPr>
              <p:cNvPr id="81980" name="Line 11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1" name="Line 12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2" name="Line 13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3" name="Line 14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78" name="Line 15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26" name="Line 16"/>
          <p:cNvSpPr>
            <a:spLocks noChangeShapeType="1"/>
          </p:cNvSpPr>
          <p:nvPr/>
        </p:nvSpPr>
        <p:spPr bwMode="auto">
          <a:xfrm>
            <a:off x="3656013" y="4246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27" name="Group 17"/>
          <p:cNvGrpSpPr>
            <a:grpSpLocks/>
          </p:cNvGrpSpPr>
          <p:nvPr/>
        </p:nvGrpSpPr>
        <p:grpSpPr bwMode="auto">
          <a:xfrm>
            <a:off x="3582988" y="3929063"/>
            <a:ext cx="1249362" cy="482600"/>
            <a:chOff x="386" y="3496"/>
            <a:chExt cx="787" cy="304"/>
          </a:xfrm>
        </p:grpSpPr>
        <p:sp>
          <p:nvSpPr>
            <p:cNvPr id="81970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50  60 </a:t>
              </a:r>
            </a:p>
          </p:txBody>
        </p:sp>
        <p:sp>
          <p:nvSpPr>
            <p:cNvPr id="81971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2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3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74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28" name="Line 23"/>
          <p:cNvSpPr>
            <a:spLocks noChangeShapeType="1"/>
          </p:cNvSpPr>
          <p:nvPr/>
        </p:nvSpPr>
        <p:spPr bwMode="auto">
          <a:xfrm>
            <a:off x="90963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29" name="Group 24"/>
          <p:cNvGrpSpPr>
            <a:grpSpLocks/>
          </p:cNvGrpSpPr>
          <p:nvPr/>
        </p:nvGrpSpPr>
        <p:grpSpPr bwMode="auto">
          <a:xfrm>
            <a:off x="9023351" y="3863975"/>
            <a:ext cx="1249363" cy="482600"/>
            <a:chOff x="386" y="3496"/>
            <a:chExt cx="787" cy="304"/>
          </a:xfrm>
        </p:grpSpPr>
        <p:sp>
          <p:nvSpPr>
            <p:cNvPr id="81965" name="Text Box 2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80  90 </a:t>
              </a:r>
            </a:p>
          </p:txBody>
        </p:sp>
        <p:sp>
          <p:nvSpPr>
            <p:cNvPr id="81966" name="Line 2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7" name="Line 2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8" name="Line 2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9" name="Line 2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30" name="Line 30"/>
          <p:cNvSpPr>
            <a:spLocks noChangeShapeType="1"/>
          </p:cNvSpPr>
          <p:nvPr/>
        </p:nvSpPr>
        <p:spPr bwMode="auto">
          <a:xfrm>
            <a:off x="96424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31"/>
          <p:cNvSpPr>
            <a:spLocks noChangeShapeType="1"/>
          </p:cNvSpPr>
          <p:nvPr/>
        </p:nvSpPr>
        <p:spPr bwMode="auto">
          <a:xfrm>
            <a:off x="8613775" y="41052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39"/>
          <p:cNvSpPr>
            <a:spLocks noChangeShapeType="1"/>
          </p:cNvSpPr>
          <p:nvPr/>
        </p:nvSpPr>
        <p:spPr bwMode="auto">
          <a:xfrm flipH="1">
            <a:off x="2487613" y="282416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46"/>
          <p:cNvSpPr>
            <a:spLocks noChangeShapeType="1"/>
          </p:cNvSpPr>
          <p:nvPr/>
        </p:nvSpPr>
        <p:spPr bwMode="auto">
          <a:xfrm>
            <a:off x="3719513" y="282416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47"/>
          <p:cNvSpPr>
            <a:spLocks noChangeShapeType="1"/>
          </p:cNvSpPr>
          <p:nvPr/>
        </p:nvSpPr>
        <p:spPr bwMode="auto">
          <a:xfrm flipH="1">
            <a:off x="7762875" y="27717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54"/>
          <p:cNvSpPr>
            <a:spLocks noChangeShapeType="1"/>
          </p:cNvSpPr>
          <p:nvPr/>
        </p:nvSpPr>
        <p:spPr bwMode="auto">
          <a:xfrm>
            <a:off x="8994775" y="27717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Line 63"/>
          <p:cNvSpPr>
            <a:spLocks noChangeShapeType="1"/>
          </p:cNvSpPr>
          <p:nvPr/>
        </p:nvSpPr>
        <p:spPr bwMode="auto">
          <a:xfrm>
            <a:off x="4238625" y="42354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Line 64"/>
          <p:cNvSpPr>
            <a:spLocks noChangeShapeType="1"/>
          </p:cNvSpPr>
          <p:nvPr/>
        </p:nvSpPr>
        <p:spPr bwMode="auto">
          <a:xfrm flipV="1">
            <a:off x="4784725" y="4106864"/>
            <a:ext cx="2673350" cy="7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Line 96"/>
          <p:cNvSpPr>
            <a:spLocks noChangeShapeType="1"/>
          </p:cNvSpPr>
          <p:nvPr/>
        </p:nvSpPr>
        <p:spPr bwMode="auto">
          <a:xfrm>
            <a:off x="7512050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9" name="Line 119"/>
          <p:cNvSpPr>
            <a:spLocks noChangeShapeType="1"/>
          </p:cNvSpPr>
          <p:nvPr/>
        </p:nvSpPr>
        <p:spPr bwMode="auto">
          <a:xfrm flipH="1">
            <a:off x="3756026" y="1768475"/>
            <a:ext cx="1768475" cy="806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Line 126"/>
          <p:cNvSpPr>
            <a:spLocks noChangeShapeType="1"/>
          </p:cNvSpPr>
          <p:nvPr/>
        </p:nvSpPr>
        <p:spPr bwMode="auto">
          <a:xfrm>
            <a:off x="6061076" y="1760539"/>
            <a:ext cx="2747963" cy="769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Text Box 121"/>
          <p:cNvSpPr txBox="1">
            <a:spLocks noChangeArrowheads="1"/>
          </p:cNvSpPr>
          <p:nvPr/>
        </p:nvSpPr>
        <p:spPr bwMode="auto">
          <a:xfrm>
            <a:off x="5534025" y="1508126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81942" name="Line 122"/>
          <p:cNvSpPr>
            <a:spLocks noChangeShapeType="1"/>
          </p:cNvSpPr>
          <p:nvPr/>
        </p:nvSpPr>
        <p:spPr bwMode="auto">
          <a:xfrm>
            <a:off x="5616575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Line 123"/>
          <p:cNvSpPr>
            <a:spLocks noChangeShapeType="1"/>
          </p:cNvSpPr>
          <p:nvPr/>
        </p:nvSpPr>
        <p:spPr bwMode="auto">
          <a:xfrm>
            <a:off x="65579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Line 124"/>
          <p:cNvSpPr>
            <a:spLocks noChangeShapeType="1"/>
          </p:cNvSpPr>
          <p:nvPr/>
        </p:nvSpPr>
        <p:spPr bwMode="auto">
          <a:xfrm>
            <a:off x="59991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5" name="Line 125"/>
          <p:cNvSpPr>
            <a:spLocks noChangeShapeType="1"/>
          </p:cNvSpPr>
          <p:nvPr/>
        </p:nvSpPr>
        <p:spPr bwMode="auto">
          <a:xfrm>
            <a:off x="61388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Rectangle 72"/>
          <p:cNvSpPr>
            <a:spLocks noChangeArrowheads="1"/>
          </p:cNvSpPr>
          <p:nvPr/>
        </p:nvSpPr>
        <p:spPr bwMode="auto">
          <a:xfrm>
            <a:off x="5468939" y="151288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1947" name="Text Box 121"/>
          <p:cNvSpPr txBox="1">
            <a:spLocks noChangeArrowheads="1"/>
          </p:cNvSpPr>
          <p:nvPr/>
        </p:nvSpPr>
        <p:spPr bwMode="auto">
          <a:xfrm>
            <a:off x="3181350" y="258445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81948" name="Line 122"/>
          <p:cNvSpPr>
            <a:spLocks noChangeShapeType="1"/>
          </p:cNvSpPr>
          <p:nvPr/>
        </p:nvSpPr>
        <p:spPr bwMode="auto">
          <a:xfrm>
            <a:off x="32289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Line 123"/>
          <p:cNvSpPr>
            <a:spLocks noChangeShapeType="1"/>
          </p:cNvSpPr>
          <p:nvPr/>
        </p:nvSpPr>
        <p:spPr bwMode="auto">
          <a:xfrm>
            <a:off x="42068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0" name="Line 124"/>
          <p:cNvSpPr>
            <a:spLocks noChangeShapeType="1"/>
          </p:cNvSpPr>
          <p:nvPr/>
        </p:nvSpPr>
        <p:spPr bwMode="auto">
          <a:xfrm>
            <a:off x="36480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1" name="Line 125"/>
          <p:cNvSpPr>
            <a:spLocks noChangeShapeType="1"/>
          </p:cNvSpPr>
          <p:nvPr/>
        </p:nvSpPr>
        <p:spPr bwMode="auto">
          <a:xfrm>
            <a:off x="37877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Rectangle 78"/>
          <p:cNvSpPr>
            <a:spLocks noChangeArrowheads="1"/>
          </p:cNvSpPr>
          <p:nvPr/>
        </p:nvSpPr>
        <p:spPr bwMode="auto">
          <a:xfrm>
            <a:off x="3116264" y="2590801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1953" name="Text Box 121"/>
          <p:cNvSpPr txBox="1">
            <a:spLocks noChangeArrowheads="1"/>
          </p:cNvSpPr>
          <p:nvPr/>
        </p:nvSpPr>
        <p:spPr bwMode="auto">
          <a:xfrm>
            <a:off x="8451850" y="2549526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80</a:t>
            </a:r>
          </a:p>
        </p:txBody>
      </p:sp>
      <p:sp>
        <p:nvSpPr>
          <p:cNvPr id="81954" name="Line 122"/>
          <p:cNvSpPr>
            <a:spLocks noChangeShapeType="1"/>
          </p:cNvSpPr>
          <p:nvPr/>
        </p:nvSpPr>
        <p:spPr bwMode="auto">
          <a:xfrm>
            <a:off x="84994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Line 123"/>
          <p:cNvSpPr>
            <a:spLocks noChangeShapeType="1"/>
          </p:cNvSpPr>
          <p:nvPr/>
        </p:nvSpPr>
        <p:spPr bwMode="auto">
          <a:xfrm>
            <a:off x="94773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6" name="Line 124"/>
          <p:cNvSpPr>
            <a:spLocks noChangeShapeType="1"/>
          </p:cNvSpPr>
          <p:nvPr/>
        </p:nvSpPr>
        <p:spPr bwMode="auto">
          <a:xfrm>
            <a:off x="89185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Line 125"/>
          <p:cNvSpPr>
            <a:spLocks noChangeShapeType="1"/>
          </p:cNvSpPr>
          <p:nvPr/>
        </p:nvSpPr>
        <p:spPr bwMode="auto">
          <a:xfrm>
            <a:off x="90582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Rectangle 84"/>
          <p:cNvSpPr>
            <a:spLocks noChangeArrowheads="1"/>
          </p:cNvSpPr>
          <p:nvPr/>
        </p:nvSpPr>
        <p:spPr bwMode="auto">
          <a:xfrm>
            <a:off x="8386764" y="25542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1959" name="Text Box 121"/>
          <p:cNvSpPr txBox="1">
            <a:spLocks noChangeArrowheads="1"/>
          </p:cNvSpPr>
          <p:nvPr/>
        </p:nvSpPr>
        <p:spPr bwMode="auto">
          <a:xfrm>
            <a:off x="7518400" y="385445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81960" name="Line 123"/>
          <p:cNvSpPr>
            <a:spLocks noChangeShapeType="1"/>
          </p:cNvSpPr>
          <p:nvPr/>
        </p:nvSpPr>
        <p:spPr bwMode="auto">
          <a:xfrm>
            <a:off x="85423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1" name="Line 124"/>
          <p:cNvSpPr>
            <a:spLocks noChangeShapeType="1"/>
          </p:cNvSpPr>
          <p:nvPr/>
        </p:nvSpPr>
        <p:spPr bwMode="auto">
          <a:xfrm>
            <a:off x="79835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2" name="Line 125"/>
          <p:cNvSpPr>
            <a:spLocks noChangeShapeType="1"/>
          </p:cNvSpPr>
          <p:nvPr/>
        </p:nvSpPr>
        <p:spPr bwMode="auto">
          <a:xfrm>
            <a:off x="81232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3" name="Rectangle 89"/>
          <p:cNvSpPr>
            <a:spLocks noChangeArrowheads="1"/>
          </p:cNvSpPr>
          <p:nvPr/>
        </p:nvSpPr>
        <p:spPr bwMode="auto">
          <a:xfrm>
            <a:off x="7453314" y="3860801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1964" name="Line 122"/>
          <p:cNvSpPr>
            <a:spLocks noChangeShapeType="1"/>
          </p:cNvSpPr>
          <p:nvPr/>
        </p:nvSpPr>
        <p:spPr bwMode="auto">
          <a:xfrm>
            <a:off x="7581900" y="38798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915643" y="4339504"/>
            <a:ext cx="520700" cy="738981"/>
            <a:chOff x="4748283" y="3973585"/>
            <a:chExt cx="520700" cy="738981"/>
          </a:xfrm>
        </p:grpSpPr>
        <p:sp>
          <p:nvSpPr>
            <p:cNvPr id="70" name="Line 63"/>
            <p:cNvSpPr>
              <a:spLocks noChangeShapeType="1"/>
            </p:cNvSpPr>
            <p:nvPr/>
          </p:nvSpPr>
          <p:spPr bwMode="auto">
            <a:xfrm>
              <a:off x="4787830" y="4204566"/>
              <a:ext cx="0" cy="50800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121"/>
            <p:cNvSpPr txBox="1">
              <a:spLocks noChangeArrowheads="1"/>
            </p:cNvSpPr>
            <p:nvPr/>
          </p:nvSpPr>
          <p:spPr bwMode="auto">
            <a:xfrm>
              <a:off x="4748283" y="3973585"/>
              <a:ext cx="5207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solidFill>
                    <a:srgbClr val="FF0000"/>
                  </a:solidFill>
                  <a:ea typeface="굴림" panose="020B0600000101010101" pitchFamily="34" charset="-127"/>
                </a:rPr>
                <a:t>55</a:t>
              </a:r>
            </a:p>
          </p:txBody>
        </p:sp>
      </p:grpSp>
      <p:sp>
        <p:nvSpPr>
          <p:cNvPr id="72" name="Text Box 71"/>
          <p:cNvSpPr txBox="1">
            <a:spLocks noChangeArrowheads="1"/>
          </p:cNvSpPr>
          <p:nvPr/>
        </p:nvSpPr>
        <p:spPr bwMode="auto">
          <a:xfrm>
            <a:off x="4083051" y="3469267"/>
            <a:ext cx="1266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Overflow!</a:t>
            </a:r>
          </a:p>
        </p:txBody>
      </p:sp>
    </p:spTree>
    <p:extLst>
      <p:ext uri="{BB962C8B-B14F-4D97-AF65-F5344CB8AC3E}">
        <p14:creationId xmlns:p14="http://schemas.microsoft.com/office/powerpoint/2010/main" val="177861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20" name="Group 6"/>
          <p:cNvGrpSpPr>
            <a:grpSpLocks/>
          </p:cNvGrpSpPr>
          <p:nvPr/>
        </p:nvGrpSpPr>
        <p:grpSpPr bwMode="auto">
          <a:xfrm>
            <a:off x="2006601" y="3929063"/>
            <a:ext cx="1636713" cy="825500"/>
            <a:chOff x="385" y="3496"/>
            <a:chExt cx="1031" cy="520"/>
          </a:xfrm>
        </p:grpSpPr>
        <p:sp>
          <p:nvSpPr>
            <p:cNvPr id="86078" name="Line 7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9" name="Line 8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080" name="Group 9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86082" name="Text Box 10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2400">
                    <a:ea typeface="굴림" panose="020B0600000101010101" pitchFamily="34" charset="-127"/>
                  </a:rPr>
                  <a:t> </a:t>
                </a:r>
                <a:r>
                  <a:rPr lang="en-US" altLang="ko-KR" sz="2400">
                    <a:ea typeface="굴림" panose="020B0600000101010101" pitchFamily="34" charset="-127"/>
                  </a:rPr>
                  <a:t>20  30 </a:t>
                </a:r>
              </a:p>
            </p:txBody>
          </p:sp>
          <p:sp>
            <p:nvSpPr>
              <p:cNvPr id="86083" name="Line 11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84" name="Line 12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85" name="Line 13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86" name="Line 14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81" name="Line 15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21" name="Line 16"/>
          <p:cNvSpPr>
            <a:spLocks noChangeShapeType="1"/>
          </p:cNvSpPr>
          <p:nvPr/>
        </p:nvSpPr>
        <p:spPr bwMode="auto">
          <a:xfrm>
            <a:off x="3656013" y="4246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022" name="Group 17"/>
          <p:cNvGrpSpPr>
            <a:grpSpLocks/>
          </p:cNvGrpSpPr>
          <p:nvPr/>
        </p:nvGrpSpPr>
        <p:grpSpPr bwMode="auto">
          <a:xfrm>
            <a:off x="3587750" y="3929063"/>
            <a:ext cx="1243013" cy="482600"/>
            <a:chOff x="389" y="3496"/>
            <a:chExt cx="783" cy="304"/>
          </a:xfrm>
        </p:grpSpPr>
        <p:sp>
          <p:nvSpPr>
            <p:cNvPr id="86073" name="Text Box 18"/>
            <p:cNvSpPr txBox="1">
              <a:spLocks noChangeArrowheads="1"/>
            </p:cNvSpPr>
            <p:nvPr/>
          </p:nvSpPr>
          <p:spPr bwMode="auto">
            <a:xfrm>
              <a:off x="389" y="3503"/>
              <a:ext cx="783" cy="29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 dirty="0">
                  <a:ea typeface="굴림" panose="020B0600000101010101" pitchFamily="34" charset="-127"/>
                </a:rPr>
                <a:t> </a:t>
              </a:r>
              <a:r>
                <a:rPr lang="en-US" altLang="ko-KR" sz="2400" dirty="0">
                  <a:ea typeface="굴림" panose="020B0600000101010101" pitchFamily="34" charset="-127"/>
                </a:rPr>
                <a:t>50  60 </a:t>
              </a:r>
            </a:p>
          </p:txBody>
        </p:sp>
        <p:sp>
          <p:nvSpPr>
            <p:cNvPr id="86074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5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6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7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23" name="Line 23"/>
          <p:cNvSpPr>
            <a:spLocks noChangeShapeType="1"/>
          </p:cNvSpPr>
          <p:nvPr/>
        </p:nvSpPr>
        <p:spPr bwMode="auto">
          <a:xfrm>
            <a:off x="90963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024" name="Group 24"/>
          <p:cNvGrpSpPr>
            <a:grpSpLocks/>
          </p:cNvGrpSpPr>
          <p:nvPr/>
        </p:nvGrpSpPr>
        <p:grpSpPr bwMode="auto">
          <a:xfrm>
            <a:off x="9023351" y="3863975"/>
            <a:ext cx="1249363" cy="482600"/>
            <a:chOff x="386" y="3496"/>
            <a:chExt cx="787" cy="304"/>
          </a:xfrm>
        </p:grpSpPr>
        <p:sp>
          <p:nvSpPr>
            <p:cNvPr id="86068" name="Text Box 2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80  90 </a:t>
              </a:r>
            </a:p>
          </p:txBody>
        </p:sp>
        <p:sp>
          <p:nvSpPr>
            <p:cNvPr id="86069" name="Line 2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0" name="Line 2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1" name="Line 2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2" name="Line 2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25" name="Line 30"/>
          <p:cNvSpPr>
            <a:spLocks noChangeShapeType="1"/>
          </p:cNvSpPr>
          <p:nvPr/>
        </p:nvSpPr>
        <p:spPr bwMode="auto">
          <a:xfrm>
            <a:off x="96424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31"/>
          <p:cNvSpPr>
            <a:spLocks noChangeShapeType="1"/>
          </p:cNvSpPr>
          <p:nvPr/>
        </p:nvSpPr>
        <p:spPr bwMode="auto">
          <a:xfrm>
            <a:off x="8613775" y="41052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39"/>
          <p:cNvSpPr>
            <a:spLocks noChangeShapeType="1"/>
          </p:cNvSpPr>
          <p:nvPr/>
        </p:nvSpPr>
        <p:spPr bwMode="auto">
          <a:xfrm flipH="1">
            <a:off x="2487613" y="282416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46"/>
          <p:cNvSpPr>
            <a:spLocks noChangeShapeType="1"/>
          </p:cNvSpPr>
          <p:nvPr/>
        </p:nvSpPr>
        <p:spPr bwMode="auto">
          <a:xfrm>
            <a:off x="3719513" y="282416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54"/>
          <p:cNvSpPr>
            <a:spLocks noChangeShapeType="1"/>
          </p:cNvSpPr>
          <p:nvPr/>
        </p:nvSpPr>
        <p:spPr bwMode="auto">
          <a:xfrm>
            <a:off x="8994775" y="27717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63"/>
          <p:cNvSpPr>
            <a:spLocks noChangeShapeType="1"/>
          </p:cNvSpPr>
          <p:nvPr/>
        </p:nvSpPr>
        <p:spPr bwMode="auto">
          <a:xfrm>
            <a:off x="4238625" y="42354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Line 64"/>
          <p:cNvSpPr>
            <a:spLocks noChangeShapeType="1"/>
          </p:cNvSpPr>
          <p:nvPr/>
        </p:nvSpPr>
        <p:spPr bwMode="auto">
          <a:xfrm flipV="1">
            <a:off x="4749801" y="4114800"/>
            <a:ext cx="542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3" name="Line 75"/>
          <p:cNvSpPr>
            <a:spLocks noChangeShapeType="1"/>
          </p:cNvSpPr>
          <p:nvPr/>
        </p:nvSpPr>
        <p:spPr bwMode="auto">
          <a:xfrm flipV="1">
            <a:off x="6516688" y="4097338"/>
            <a:ext cx="9334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Line 47"/>
          <p:cNvSpPr>
            <a:spLocks noChangeShapeType="1"/>
          </p:cNvSpPr>
          <p:nvPr/>
        </p:nvSpPr>
        <p:spPr bwMode="auto">
          <a:xfrm flipH="1">
            <a:off x="7762875" y="27717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5" name="Line 96"/>
          <p:cNvSpPr>
            <a:spLocks noChangeShapeType="1"/>
          </p:cNvSpPr>
          <p:nvPr/>
        </p:nvSpPr>
        <p:spPr bwMode="auto">
          <a:xfrm>
            <a:off x="7512050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Line 119"/>
          <p:cNvSpPr>
            <a:spLocks noChangeShapeType="1"/>
          </p:cNvSpPr>
          <p:nvPr/>
        </p:nvSpPr>
        <p:spPr bwMode="auto">
          <a:xfrm flipH="1">
            <a:off x="3756026" y="1768475"/>
            <a:ext cx="1768475" cy="806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Line 126"/>
          <p:cNvSpPr>
            <a:spLocks noChangeShapeType="1"/>
          </p:cNvSpPr>
          <p:nvPr/>
        </p:nvSpPr>
        <p:spPr bwMode="auto">
          <a:xfrm>
            <a:off x="6061076" y="1760539"/>
            <a:ext cx="2747963" cy="769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8" name="Text Box 121"/>
          <p:cNvSpPr txBox="1">
            <a:spLocks noChangeArrowheads="1"/>
          </p:cNvSpPr>
          <p:nvPr/>
        </p:nvSpPr>
        <p:spPr bwMode="auto">
          <a:xfrm>
            <a:off x="5534025" y="1508126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86039" name="Line 122"/>
          <p:cNvSpPr>
            <a:spLocks noChangeShapeType="1"/>
          </p:cNvSpPr>
          <p:nvPr/>
        </p:nvSpPr>
        <p:spPr bwMode="auto">
          <a:xfrm>
            <a:off x="5616575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Line 123"/>
          <p:cNvSpPr>
            <a:spLocks noChangeShapeType="1"/>
          </p:cNvSpPr>
          <p:nvPr/>
        </p:nvSpPr>
        <p:spPr bwMode="auto">
          <a:xfrm>
            <a:off x="65579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1" name="Line 124"/>
          <p:cNvSpPr>
            <a:spLocks noChangeShapeType="1"/>
          </p:cNvSpPr>
          <p:nvPr/>
        </p:nvSpPr>
        <p:spPr bwMode="auto">
          <a:xfrm>
            <a:off x="59991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2" name="Line 125"/>
          <p:cNvSpPr>
            <a:spLocks noChangeShapeType="1"/>
          </p:cNvSpPr>
          <p:nvPr/>
        </p:nvSpPr>
        <p:spPr bwMode="auto">
          <a:xfrm>
            <a:off x="61388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Rectangle 80"/>
          <p:cNvSpPr>
            <a:spLocks noChangeArrowheads="1"/>
          </p:cNvSpPr>
          <p:nvPr/>
        </p:nvSpPr>
        <p:spPr bwMode="auto">
          <a:xfrm>
            <a:off x="5468939" y="151288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6044" name="Text Box 121"/>
          <p:cNvSpPr txBox="1">
            <a:spLocks noChangeArrowheads="1"/>
          </p:cNvSpPr>
          <p:nvPr/>
        </p:nvSpPr>
        <p:spPr bwMode="auto">
          <a:xfrm>
            <a:off x="3181350" y="258445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86045" name="Line 122"/>
          <p:cNvSpPr>
            <a:spLocks noChangeShapeType="1"/>
          </p:cNvSpPr>
          <p:nvPr/>
        </p:nvSpPr>
        <p:spPr bwMode="auto">
          <a:xfrm>
            <a:off x="32289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6" name="Line 123"/>
          <p:cNvSpPr>
            <a:spLocks noChangeShapeType="1"/>
          </p:cNvSpPr>
          <p:nvPr/>
        </p:nvSpPr>
        <p:spPr bwMode="auto">
          <a:xfrm>
            <a:off x="42068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7" name="Line 124"/>
          <p:cNvSpPr>
            <a:spLocks noChangeShapeType="1"/>
          </p:cNvSpPr>
          <p:nvPr/>
        </p:nvSpPr>
        <p:spPr bwMode="auto">
          <a:xfrm>
            <a:off x="36480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8" name="Line 125"/>
          <p:cNvSpPr>
            <a:spLocks noChangeShapeType="1"/>
          </p:cNvSpPr>
          <p:nvPr/>
        </p:nvSpPr>
        <p:spPr bwMode="auto">
          <a:xfrm>
            <a:off x="37877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9" name="Rectangle 86"/>
          <p:cNvSpPr>
            <a:spLocks noChangeArrowheads="1"/>
          </p:cNvSpPr>
          <p:nvPr/>
        </p:nvSpPr>
        <p:spPr bwMode="auto">
          <a:xfrm>
            <a:off x="3116264" y="2590801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6050" name="Text Box 121"/>
          <p:cNvSpPr txBox="1">
            <a:spLocks noChangeArrowheads="1"/>
          </p:cNvSpPr>
          <p:nvPr/>
        </p:nvSpPr>
        <p:spPr bwMode="auto">
          <a:xfrm>
            <a:off x="8451850" y="2549526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80</a:t>
            </a:r>
          </a:p>
        </p:txBody>
      </p:sp>
      <p:sp>
        <p:nvSpPr>
          <p:cNvPr id="86051" name="Line 123"/>
          <p:cNvSpPr>
            <a:spLocks noChangeShapeType="1"/>
          </p:cNvSpPr>
          <p:nvPr/>
        </p:nvSpPr>
        <p:spPr bwMode="auto">
          <a:xfrm>
            <a:off x="94773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2" name="Line 124"/>
          <p:cNvSpPr>
            <a:spLocks noChangeShapeType="1"/>
          </p:cNvSpPr>
          <p:nvPr/>
        </p:nvSpPr>
        <p:spPr bwMode="auto">
          <a:xfrm>
            <a:off x="89185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3" name="Line 125"/>
          <p:cNvSpPr>
            <a:spLocks noChangeShapeType="1"/>
          </p:cNvSpPr>
          <p:nvPr/>
        </p:nvSpPr>
        <p:spPr bwMode="auto">
          <a:xfrm>
            <a:off x="90582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4" name="Rectangle 91"/>
          <p:cNvSpPr>
            <a:spLocks noChangeArrowheads="1"/>
          </p:cNvSpPr>
          <p:nvPr/>
        </p:nvSpPr>
        <p:spPr bwMode="auto">
          <a:xfrm>
            <a:off x="8386764" y="25542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6055" name="Text Box 121"/>
          <p:cNvSpPr txBox="1">
            <a:spLocks noChangeArrowheads="1"/>
          </p:cNvSpPr>
          <p:nvPr/>
        </p:nvSpPr>
        <p:spPr bwMode="auto">
          <a:xfrm>
            <a:off x="7518400" y="385445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86056" name="Line 123"/>
          <p:cNvSpPr>
            <a:spLocks noChangeShapeType="1"/>
          </p:cNvSpPr>
          <p:nvPr/>
        </p:nvSpPr>
        <p:spPr bwMode="auto">
          <a:xfrm>
            <a:off x="85423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7" name="Line 124"/>
          <p:cNvSpPr>
            <a:spLocks noChangeShapeType="1"/>
          </p:cNvSpPr>
          <p:nvPr/>
        </p:nvSpPr>
        <p:spPr bwMode="auto">
          <a:xfrm>
            <a:off x="79835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8" name="Line 125"/>
          <p:cNvSpPr>
            <a:spLocks noChangeShapeType="1"/>
          </p:cNvSpPr>
          <p:nvPr/>
        </p:nvSpPr>
        <p:spPr bwMode="auto">
          <a:xfrm>
            <a:off x="81232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9" name="Rectangle 96"/>
          <p:cNvSpPr>
            <a:spLocks noChangeArrowheads="1"/>
          </p:cNvSpPr>
          <p:nvPr/>
        </p:nvSpPr>
        <p:spPr bwMode="auto">
          <a:xfrm>
            <a:off x="7453314" y="3860801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6060" name="Line 122"/>
          <p:cNvSpPr>
            <a:spLocks noChangeShapeType="1"/>
          </p:cNvSpPr>
          <p:nvPr/>
        </p:nvSpPr>
        <p:spPr bwMode="auto">
          <a:xfrm>
            <a:off x="7581900" y="38798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1" name="Line 122"/>
          <p:cNvSpPr>
            <a:spLocks noChangeShapeType="1"/>
          </p:cNvSpPr>
          <p:nvPr/>
        </p:nvSpPr>
        <p:spPr bwMode="auto">
          <a:xfrm>
            <a:off x="84994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2" name="Line 68"/>
          <p:cNvSpPr>
            <a:spLocks noChangeShapeType="1"/>
          </p:cNvSpPr>
          <p:nvPr/>
        </p:nvSpPr>
        <p:spPr bwMode="auto">
          <a:xfrm>
            <a:off x="54435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3" name="Line 69"/>
          <p:cNvSpPr>
            <a:spLocks noChangeShapeType="1"/>
          </p:cNvSpPr>
          <p:nvPr/>
        </p:nvSpPr>
        <p:spPr bwMode="auto">
          <a:xfrm>
            <a:off x="64214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4" name="Line 70"/>
          <p:cNvSpPr>
            <a:spLocks noChangeShapeType="1"/>
          </p:cNvSpPr>
          <p:nvPr/>
        </p:nvSpPr>
        <p:spPr bwMode="auto">
          <a:xfrm>
            <a:off x="58626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5" name="Line 71"/>
          <p:cNvSpPr>
            <a:spLocks noChangeShapeType="1"/>
          </p:cNvSpPr>
          <p:nvPr/>
        </p:nvSpPr>
        <p:spPr bwMode="auto">
          <a:xfrm>
            <a:off x="60023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6" name="Rectangle 103"/>
          <p:cNvSpPr>
            <a:spLocks noChangeArrowheads="1"/>
          </p:cNvSpPr>
          <p:nvPr/>
        </p:nvSpPr>
        <p:spPr bwMode="auto">
          <a:xfrm>
            <a:off x="5310189" y="3903663"/>
            <a:ext cx="1233487" cy="4810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74" name="Rectangle 65"/>
          <p:cNvSpPr>
            <a:spLocks noGrp="1" noChangeArrowheads="1"/>
          </p:cNvSpPr>
          <p:nvPr>
            <p:ph type="title"/>
          </p:nvPr>
        </p:nvSpPr>
        <p:spPr>
          <a:xfrm>
            <a:off x="838200" y="298384"/>
            <a:ext cx="10515600" cy="1001028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altLang="ko-KR" dirty="0">
                <a:ea typeface="굴림" panose="020B0600000101010101" pitchFamily="34" charset="-127"/>
              </a:rPr>
              <a:t>2. Leaf Overflow</a:t>
            </a:r>
          </a:p>
        </p:txBody>
      </p:sp>
      <p:sp>
        <p:nvSpPr>
          <p:cNvPr id="75" name="Content Placeholder 1"/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771675"/>
          </a:xfrm>
        </p:spPr>
        <p:txBody>
          <a:bodyPr/>
          <a:lstStyle/>
          <a:p>
            <a:r>
              <a:rPr lang="en-US" dirty="0"/>
              <a:t>Insert 55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915643" y="4339504"/>
            <a:ext cx="520700" cy="738981"/>
            <a:chOff x="4748283" y="3973585"/>
            <a:chExt cx="520700" cy="738981"/>
          </a:xfrm>
        </p:grpSpPr>
        <p:sp>
          <p:nvSpPr>
            <p:cNvPr id="73" name="Line 63"/>
            <p:cNvSpPr>
              <a:spLocks noChangeShapeType="1"/>
            </p:cNvSpPr>
            <p:nvPr/>
          </p:nvSpPr>
          <p:spPr bwMode="auto">
            <a:xfrm>
              <a:off x="4787830" y="4204566"/>
              <a:ext cx="0" cy="50800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Text Box 121"/>
            <p:cNvSpPr txBox="1">
              <a:spLocks noChangeArrowheads="1"/>
            </p:cNvSpPr>
            <p:nvPr/>
          </p:nvSpPr>
          <p:spPr bwMode="auto">
            <a:xfrm>
              <a:off x="4748283" y="3973585"/>
              <a:ext cx="5207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solidFill>
                    <a:srgbClr val="FF0000"/>
                  </a:solidFill>
                  <a:ea typeface="굴림" panose="020B0600000101010101" pitchFamily="34" charset="-127"/>
                </a:rPr>
                <a:t>55</a:t>
              </a:r>
            </a:p>
          </p:txBody>
        </p:sp>
      </p:grp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4083051" y="3469267"/>
            <a:ext cx="1266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Overflow!</a:t>
            </a:r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2051051" y="5593706"/>
            <a:ext cx="6444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2400" dirty="0"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Split the leaf into two. Put the keys half and half</a:t>
            </a:r>
          </a:p>
        </p:txBody>
      </p:sp>
    </p:spTree>
    <p:extLst>
      <p:ext uri="{BB962C8B-B14F-4D97-AF65-F5344CB8AC3E}">
        <p14:creationId xmlns:p14="http://schemas.microsoft.com/office/powerpoint/2010/main" val="1076993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20" name="Group 6"/>
          <p:cNvGrpSpPr>
            <a:grpSpLocks/>
          </p:cNvGrpSpPr>
          <p:nvPr/>
        </p:nvGrpSpPr>
        <p:grpSpPr bwMode="auto">
          <a:xfrm>
            <a:off x="2006601" y="3929063"/>
            <a:ext cx="1636713" cy="825500"/>
            <a:chOff x="385" y="3496"/>
            <a:chExt cx="1031" cy="520"/>
          </a:xfrm>
        </p:grpSpPr>
        <p:sp>
          <p:nvSpPr>
            <p:cNvPr id="86078" name="Line 7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9" name="Line 8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080" name="Group 9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86082" name="Text Box 10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2400">
                    <a:ea typeface="굴림" panose="020B0600000101010101" pitchFamily="34" charset="-127"/>
                  </a:rPr>
                  <a:t> </a:t>
                </a:r>
                <a:r>
                  <a:rPr lang="en-US" altLang="ko-KR" sz="2400">
                    <a:ea typeface="굴림" panose="020B0600000101010101" pitchFamily="34" charset="-127"/>
                  </a:rPr>
                  <a:t>20  30 </a:t>
                </a:r>
              </a:p>
            </p:txBody>
          </p:sp>
          <p:sp>
            <p:nvSpPr>
              <p:cNvPr id="86083" name="Line 11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84" name="Line 12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85" name="Line 13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86" name="Line 14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81" name="Line 15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21" name="Line 16"/>
          <p:cNvSpPr>
            <a:spLocks noChangeShapeType="1"/>
          </p:cNvSpPr>
          <p:nvPr/>
        </p:nvSpPr>
        <p:spPr bwMode="auto">
          <a:xfrm>
            <a:off x="3656013" y="4246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022" name="Group 17"/>
          <p:cNvGrpSpPr>
            <a:grpSpLocks/>
          </p:cNvGrpSpPr>
          <p:nvPr/>
        </p:nvGrpSpPr>
        <p:grpSpPr bwMode="auto">
          <a:xfrm>
            <a:off x="3582988" y="3929063"/>
            <a:ext cx="1250950" cy="482600"/>
            <a:chOff x="386" y="3496"/>
            <a:chExt cx="788" cy="304"/>
          </a:xfrm>
        </p:grpSpPr>
        <p:sp>
          <p:nvSpPr>
            <p:cNvPr id="86073" name="Text Box 18"/>
            <p:cNvSpPr txBox="1">
              <a:spLocks noChangeArrowheads="1"/>
            </p:cNvSpPr>
            <p:nvPr/>
          </p:nvSpPr>
          <p:spPr bwMode="auto">
            <a:xfrm>
              <a:off x="386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50  55 </a:t>
              </a:r>
            </a:p>
          </p:txBody>
        </p:sp>
        <p:sp>
          <p:nvSpPr>
            <p:cNvPr id="86074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5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6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7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23" name="Line 23"/>
          <p:cNvSpPr>
            <a:spLocks noChangeShapeType="1"/>
          </p:cNvSpPr>
          <p:nvPr/>
        </p:nvSpPr>
        <p:spPr bwMode="auto">
          <a:xfrm>
            <a:off x="90963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024" name="Group 24"/>
          <p:cNvGrpSpPr>
            <a:grpSpLocks/>
          </p:cNvGrpSpPr>
          <p:nvPr/>
        </p:nvGrpSpPr>
        <p:grpSpPr bwMode="auto">
          <a:xfrm>
            <a:off x="9023351" y="3863975"/>
            <a:ext cx="1249363" cy="482600"/>
            <a:chOff x="386" y="3496"/>
            <a:chExt cx="787" cy="304"/>
          </a:xfrm>
        </p:grpSpPr>
        <p:sp>
          <p:nvSpPr>
            <p:cNvPr id="86068" name="Text Box 2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80  90 </a:t>
              </a:r>
            </a:p>
          </p:txBody>
        </p:sp>
        <p:sp>
          <p:nvSpPr>
            <p:cNvPr id="86069" name="Line 2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0" name="Line 2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1" name="Line 2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72" name="Line 2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25" name="Line 30"/>
          <p:cNvSpPr>
            <a:spLocks noChangeShapeType="1"/>
          </p:cNvSpPr>
          <p:nvPr/>
        </p:nvSpPr>
        <p:spPr bwMode="auto">
          <a:xfrm>
            <a:off x="96424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31"/>
          <p:cNvSpPr>
            <a:spLocks noChangeShapeType="1"/>
          </p:cNvSpPr>
          <p:nvPr/>
        </p:nvSpPr>
        <p:spPr bwMode="auto">
          <a:xfrm>
            <a:off x="8613775" y="41052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39"/>
          <p:cNvSpPr>
            <a:spLocks noChangeShapeType="1"/>
          </p:cNvSpPr>
          <p:nvPr/>
        </p:nvSpPr>
        <p:spPr bwMode="auto">
          <a:xfrm flipH="1">
            <a:off x="2487613" y="282416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46"/>
          <p:cNvSpPr>
            <a:spLocks noChangeShapeType="1"/>
          </p:cNvSpPr>
          <p:nvPr/>
        </p:nvSpPr>
        <p:spPr bwMode="auto">
          <a:xfrm>
            <a:off x="3719513" y="282416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54"/>
          <p:cNvSpPr>
            <a:spLocks noChangeShapeType="1"/>
          </p:cNvSpPr>
          <p:nvPr/>
        </p:nvSpPr>
        <p:spPr bwMode="auto">
          <a:xfrm>
            <a:off x="8994775" y="27717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63"/>
          <p:cNvSpPr>
            <a:spLocks noChangeShapeType="1"/>
          </p:cNvSpPr>
          <p:nvPr/>
        </p:nvSpPr>
        <p:spPr bwMode="auto">
          <a:xfrm>
            <a:off x="4238625" y="42354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Line 64"/>
          <p:cNvSpPr>
            <a:spLocks noChangeShapeType="1"/>
          </p:cNvSpPr>
          <p:nvPr/>
        </p:nvSpPr>
        <p:spPr bwMode="auto">
          <a:xfrm flipV="1">
            <a:off x="4749801" y="4114800"/>
            <a:ext cx="542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Line 67"/>
          <p:cNvSpPr>
            <a:spLocks noChangeShapeType="1"/>
          </p:cNvSpPr>
          <p:nvPr/>
        </p:nvSpPr>
        <p:spPr bwMode="auto">
          <a:xfrm>
            <a:off x="5380038" y="42306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3" name="Line 75"/>
          <p:cNvSpPr>
            <a:spLocks noChangeShapeType="1"/>
          </p:cNvSpPr>
          <p:nvPr/>
        </p:nvSpPr>
        <p:spPr bwMode="auto">
          <a:xfrm flipV="1">
            <a:off x="6516688" y="4097338"/>
            <a:ext cx="9334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Line 47"/>
          <p:cNvSpPr>
            <a:spLocks noChangeShapeType="1"/>
          </p:cNvSpPr>
          <p:nvPr/>
        </p:nvSpPr>
        <p:spPr bwMode="auto">
          <a:xfrm flipH="1">
            <a:off x="7762875" y="27717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5" name="Line 96"/>
          <p:cNvSpPr>
            <a:spLocks noChangeShapeType="1"/>
          </p:cNvSpPr>
          <p:nvPr/>
        </p:nvSpPr>
        <p:spPr bwMode="auto">
          <a:xfrm>
            <a:off x="7512050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Line 119"/>
          <p:cNvSpPr>
            <a:spLocks noChangeShapeType="1"/>
          </p:cNvSpPr>
          <p:nvPr/>
        </p:nvSpPr>
        <p:spPr bwMode="auto">
          <a:xfrm flipH="1">
            <a:off x="3756026" y="1768475"/>
            <a:ext cx="1768475" cy="806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Line 126"/>
          <p:cNvSpPr>
            <a:spLocks noChangeShapeType="1"/>
          </p:cNvSpPr>
          <p:nvPr/>
        </p:nvSpPr>
        <p:spPr bwMode="auto">
          <a:xfrm>
            <a:off x="6061076" y="1760539"/>
            <a:ext cx="2747963" cy="769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8" name="Text Box 121"/>
          <p:cNvSpPr txBox="1">
            <a:spLocks noChangeArrowheads="1"/>
          </p:cNvSpPr>
          <p:nvPr/>
        </p:nvSpPr>
        <p:spPr bwMode="auto">
          <a:xfrm>
            <a:off x="5534025" y="1508126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86039" name="Line 122"/>
          <p:cNvSpPr>
            <a:spLocks noChangeShapeType="1"/>
          </p:cNvSpPr>
          <p:nvPr/>
        </p:nvSpPr>
        <p:spPr bwMode="auto">
          <a:xfrm>
            <a:off x="5616575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Line 123"/>
          <p:cNvSpPr>
            <a:spLocks noChangeShapeType="1"/>
          </p:cNvSpPr>
          <p:nvPr/>
        </p:nvSpPr>
        <p:spPr bwMode="auto">
          <a:xfrm>
            <a:off x="65579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1" name="Line 124"/>
          <p:cNvSpPr>
            <a:spLocks noChangeShapeType="1"/>
          </p:cNvSpPr>
          <p:nvPr/>
        </p:nvSpPr>
        <p:spPr bwMode="auto">
          <a:xfrm>
            <a:off x="59991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2" name="Line 125"/>
          <p:cNvSpPr>
            <a:spLocks noChangeShapeType="1"/>
          </p:cNvSpPr>
          <p:nvPr/>
        </p:nvSpPr>
        <p:spPr bwMode="auto">
          <a:xfrm>
            <a:off x="61388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Rectangle 80"/>
          <p:cNvSpPr>
            <a:spLocks noChangeArrowheads="1"/>
          </p:cNvSpPr>
          <p:nvPr/>
        </p:nvSpPr>
        <p:spPr bwMode="auto">
          <a:xfrm>
            <a:off x="5468939" y="151288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6044" name="Text Box 121"/>
          <p:cNvSpPr txBox="1">
            <a:spLocks noChangeArrowheads="1"/>
          </p:cNvSpPr>
          <p:nvPr/>
        </p:nvSpPr>
        <p:spPr bwMode="auto">
          <a:xfrm>
            <a:off x="3181350" y="258445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86045" name="Line 122"/>
          <p:cNvSpPr>
            <a:spLocks noChangeShapeType="1"/>
          </p:cNvSpPr>
          <p:nvPr/>
        </p:nvSpPr>
        <p:spPr bwMode="auto">
          <a:xfrm>
            <a:off x="32289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6" name="Line 123"/>
          <p:cNvSpPr>
            <a:spLocks noChangeShapeType="1"/>
          </p:cNvSpPr>
          <p:nvPr/>
        </p:nvSpPr>
        <p:spPr bwMode="auto">
          <a:xfrm>
            <a:off x="42068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7" name="Line 124"/>
          <p:cNvSpPr>
            <a:spLocks noChangeShapeType="1"/>
          </p:cNvSpPr>
          <p:nvPr/>
        </p:nvSpPr>
        <p:spPr bwMode="auto">
          <a:xfrm>
            <a:off x="36480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8" name="Line 125"/>
          <p:cNvSpPr>
            <a:spLocks noChangeShapeType="1"/>
          </p:cNvSpPr>
          <p:nvPr/>
        </p:nvSpPr>
        <p:spPr bwMode="auto">
          <a:xfrm>
            <a:off x="37877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9" name="Rectangle 86"/>
          <p:cNvSpPr>
            <a:spLocks noChangeArrowheads="1"/>
          </p:cNvSpPr>
          <p:nvPr/>
        </p:nvSpPr>
        <p:spPr bwMode="auto">
          <a:xfrm>
            <a:off x="3116264" y="2590801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6050" name="Text Box 121"/>
          <p:cNvSpPr txBox="1">
            <a:spLocks noChangeArrowheads="1"/>
          </p:cNvSpPr>
          <p:nvPr/>
        </p:nvSpPr>
        <p:spPr bwMode="auto">
          <a:xfrm>
            <a:off x="8451850" y="2549526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80</a:t>
            </a:r>
          </a:p>
        </p:txBody>
      </p:sp>
      <p:sp>
        <p:nvSpPr>
          <p:cNvPr id="86051" name="Line 123"/>
          <p:cNvSpPr>
            <a:spLocks noChangeShapeType="1"/>
          </p:cNvSpPr>
          <p:nvPr/>
        </p:nvSpPr>
        <p:spPr bwMode="auto">
          <a:xfrm>
            <a:off x="94773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2" name="Line 124"/>
          <p:cNvSpPr>
            <a:spLocks noChangeShapeType="1"/>
          </p:cNvSpPr>
          <p:nvPr/>
        </p:nvSpPr>
        <p:spPr bwMode="auto">
          <a:xfrm>
            <a:off x="89185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3" name="Line 125"/>
          <p:cNvSpPr>
            <a:spLocks noChangeShapeType="1"/>
          </p:cNvSpPr>
          <p:nvPr/>
        </p:nvSpPr>
        <p:spPr bwMode="auto">
          <a:xfrm>
            <a:off x="90582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4" name="Rectangle 91"/>
          <p:cNvSpPr>
            <a:spLocks noChangeArrowheads="1"/>
          </p:cNvSpPr>
          <p:nvPr/>
        </p:nvSpPr>
        <p:spPr bwMode="auto">
          <a:xfrm>
            <a:off x="8386764" y="25542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6055" name="Text Box 121"/>
          <p:cNvSpPr txBox="1">
            <a:spLocks noChangeArrowheads="1"/>
          </p:cNvSpPr>
          <p:nvPr/>
        </p:nvSpPr>
        <p:spPr bwMode="auto">
          <a:xfrm>
            <a:off x="7518400" y="385445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86056" name="Line 123"/>
          <p:cNvSpPr>
            <a:spLocks noChangeShapeType="1"/>
          </p:cNvSpPr>
          <p:nvPr/>
        </p:nvSpPr>
        <p:spPr bwMode="auto">
          <a:xfrm>
            <a:off x="85423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7" name="Line 124"/>
          <p:cNvSpPr>
            <a:spLocks noChangeShapeType="1"/>
          </p:cNvSpPr>
          <p:nvPr/>
        </p:nvSpPr>
        <p:spPr bwMode="auto">
          <a:xfrm>
            <a:off x="79835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8" name="Line 125"/>
          <p:cNvSpPr>
            <a:spLocks noChangeShapeType="1"/>
          </p:cNvSpPr>
          <p:nvPr/>
        </p:nvSpPr>
        <p:spPr bwMode="auto">
          <a:xfrm>
            <a:off x="81232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9" name="Rectangle 96"/>
          <p:cNvSpPr>
            <a:spLocks noChangeArrowheads="1"/>
          </p:cNvSpPr>
          <p:nvPr/>
        </p:nvSpPr>
        <p:spPr bwMode="auto">
          <a:xfrm>
            <a:off x="7453314" y="3860801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6060" name="Line 122"/>
          <p:cNvSpPr>
            <a:spLocks noChangeShapeType="1"/>
          </p:cNvSpPr>
          <p:nvPr/>
        </p:nvSpPr>
        <p:spPr bwMode="auto">
          <a:xfrm>
            <a:off x="7581900" y="38798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1" name="Line 122"/>
          <p:cNvSpPr>
            <a:spLocks noChangeShapeType="1"/>
          </p:cNvSpPr>
          <p:nvPr/>
        </p:nvSpPr>
        <p:spPr bwMode="auto">
          <a:xfrm>
            <a:off x="84994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2" name="Line 68"/>
          <p:cNvSpPr>
            <a:spLocks noChangeShapeType="1"/>
          </p:cNvSpPr>
          <p:nvPr/>
        </p:nvSpPr>
        <p:spPr bwMode="auto">
          <a:xfrm>
            <a:off x="54435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3" name="Line 69"/>
          <p:cNvSpPr>
            <a:spLocks noChangeShapeType="1"/>
          </p:cNvSpPr>
          <p:nvPr/>
        </p:nvSpPr>
        <p:spPr bwMode="auto">
          <a:xfrm>
            <a:off x="64214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4" name="Line 70"/>
          <p:cNvSpPr>
            <a:spLocks noChangeShapeType="1"/>
          </p:cNvSpPr>
          <p:nvPr/>
        </p:nvSpPr>
        <p:spPr bwMode="auto">
          <a:xfrm>
            <a:off x="58626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5" name="Line 71"/>
          <p:cNvSpPr>
            <a:spLocks noChangeShapeType="1"/>
          </p:cNvSpPr>
          <p:nvPr/>
        </p:nvSpPr>
        <p:spPr bwMode="auto">
          <a:xfrm>
            <a:off x="6002338" y="39131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6" name="Rectangle 103"/>
          <p:cNvSpPr>
            <a:spLocks noChangeArrowheads="1"/>
          </p:cNvSpPr>
          <p:nvPr/>
        </p:nvSpPr>
        <p:spPr bwMode="auto">
          <a:xfrm>
            <a:off x="5310189" y="3903663"/>
            <a:ext cx="1233487" cy="4810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6067" name="Text Box 121"/>
          <p:cNvSpPr txBox="1">
            <a:spLocks noChangeArrowheads="1"/>
          </p:cNvSpPr>
          <p:nvPr/>
        </p:nvSpPr>
        <p:spPr bwMode="auto">
          <a:xfrm>
            <a:off x="5402263" y="39163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0000"/>
                </a:solidFill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74" name="Rectangle 65"/>
          <p:cNvSpPr>
            <a:spLocks noGrp="1" noChangeArrowheads="1"/>
          </p:cNvSpPr>
          <p:nvPr>
            <p:ph type="title"/>
          </p:nvPr>
        </p:nvSpPr>
        <p:spPr>
          <a:xfrm>
            <a:off x="838200" y="298384"/>
            <a:ext cx="10515600" cy="1001028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altLang="ko-KR" dirty="0">
                <a:ea typeface="굴림" panose="020B0600000101010101" pitchFamily="34" charset="-127"/>
              </a:rPr>
              <a:t>2. Leaf Overflow</a:t>
            </a:r>
          </a:p>
        </p:txBody>
      </p:sp>
      <p:sp>
        <p:nvSpPr>
          <p:cNvPr id="75" name="Content Placeholder 1"/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771675"/>
          </a:xfrm>
        </p:spPr>
        <p:txBody>
          <a:bodyPr/>
          <a:lstStyle/>
          <a:p>
            <a:r>
              <a:rPr lang="en-US" dirty="0"/>
              <a:t>Insert 55</a:t>
            </a: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2051051" y="5593706"/>
            <a:ext cx="6444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ko-KR" altLang="en-US" sz="2400" dirty="0">
                <a:latin typeface="+mn-lt"/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latin typeface="+mn-lt"/>
                <a:ea typeface="굴림" panose="020B0600000101010101" pitchFamily="34" charset="-127"/>
              </a:rPr>
              <a:t> Split the leaf into two. Put the keys half and half</a:t>
            </a:r>
          </a:p>
        </p:txBody>
      </p:sp>
    </p:spTree>
    <p:extLst>
      <p:ext uri="{BB962C8B-B14F-4D97-AF65-F5344CB8AC3E}">
        <p14:creationId xmlns:p14="http://schemas.microsoft.com/office/powerpoint/2010/main" val="203364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Basic Problem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SELECT *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FROM Student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WHERE </a:t>
            </a:r>
            <a:r>
              <a:rPr lang="en-US" altLang="ko-KR" dirty="0" err="1">
                <a:ea typeface="굴림" panose="020B0600000101010101" pitchFamily="34" charset="-127"/>
              </a:rPr>
              <a:t>sid</a:t>
            </a:r>
            <a:r>
              <a:rPr lang="en-US" altLang="ko-KR" dirty="0">
                <a:ea typeface="굴림" panose="020B0600000101010101" pitchFamily="34" charset="-127"/>
              </a:rPr>
              <a:t> = 30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34" charset="-127"/>
              </a:rPr>
              <a:t>How can we answer the query?</a:t>
            </a:r>
          </a:p>
        </p:txBody>
      </p:sp>
      <p:graphicFrame>
        <p:nvGraphicFramePr>
          <p:cNvPr id="7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69480"/>
              </p:ext>
            </p:extLst>
          </p:nvPr>
        </p:nvGraphicFramePr>
        <p:xfrm>
          <a:off x="1275398" y="2727396"/>
          <a:ext cx="4707390" cy="2376924"/>
        </p:xfrm>
        <a:graphic>
          <a:graphicData uri="http://schemas.openxmlformats.org/drawingml/2006/table">
            <a:tbl>
              <a:tblPr/>
              <a:tblGrid>
                <a:gridCol w="156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sid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name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GPA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20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Susan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3.5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60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James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1.7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70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Peter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2.6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0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40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Elaine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3.9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30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Christy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2.9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891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058989" y="4993115"/>
            <a:ext cx="78755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240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ko-KR" sz="2400">
                <a:ea typeface="굴림" panose="020B0600000101010101" pitchFamily="34" charset="-127"/>
              </a:rPr>
              <a:t>  </a:t>
            </a:r>
            <a:r>
              <a:rPr lang="en-US" altLang="ko-KR" sz="2400" i="1" u="sng">
                <a:ea typeface="굴림" panose="020B0600000101010101" pitchFamily="34" charset="-127"/>
              </a:rPr>
              <a:t>Copy</a:t>
            </a:r>
            <a:r>
              <a:rPr lang="en-US" altLang="ko-KR" sz="2400">
                <a:ea typeface="굴림" panose="020B0600000101010101" pitchFamily="34" charset="-127"/>
              </a:rPr>
              <a:t> the first key of the new node to parent</a:t>
            </a:r>
          </a:p>
        </p:txBody>
      </p:sp>
      <p:grpSp>
        <p:nvGrpSpPr>
          <p:cNvPr id="88069" name="Group 6"/>
          <p:cNvGrpSpPr>
            <a:grpSpLocks/>
          </p:cNvGrpSpPr>
          <p:nvPr/>
        </p:nvGrpSpPr>
        <p:grpSpPr bwMode="auto">
          <a:xfrm>
            <a:off x="2006601" y="3929063"/>
            <a:ext cx="1636713" cy="825500"/>
            <a:chOff x="385" y="3496"/>
            <a:chExt cx="1031" cy="520"/>
          </a:xfrm>
        </p:grpSpPr>
        <p:sp>
          <p:nvSpPr>
            <p:cNvPr id="88131" name="Line 7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32" name="Line 8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133" name="Group 9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88135" name="Text Box 10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2400">
                    <a:ea typeface="굴림" panose="020B0600000101010101" pitchFamily="34" charset="-127"/>
                  </a:rPr>
                  <a:t> </a:t>
                </a:r>
                <a:r>
                  <a:rPr lang="en-US" altLang="ko-KR" sz="2400">
                    <a:ea typeface="굴림" panose="020B0600000101010101" pitchFamily="34" charset="-127"/>
                  </a:rPr>
                  <a:t>20  30 </a:t>
                </a:r>
              </a:p>
            </p:txBody>
          </p:sp>
          <p:sp>
            <p:nvSpPr>
              <p:cNvPr id="88136" name="Line 11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37" name="Line 12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38" name="Line 13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39" name="Line 14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134" name="Line 15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70" name="Line 16"/>
          <p:cNvSpPr>
            <a:spLocks noChangeShapeType="1"/>
          </p:cNvSpPr>
          <p:nvPr/>
        </p:nvSpPr>
        <p:spPr bwMode="auto">
          <a:xfrm>
            <a:off x="3656013" y="4246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071" name="Group 17"/>
          <p:cNvGrpSpPr>
            <a:grpSpLocks/>
          </p:cNvGrpSpPr>
          <p:nvPr/>
        </p:nvGrpSpPr>
        <p:grpSpPr bwMode="auto">
          <a:xfrm>
            <a:off x="3582988" y="3929063"/>
            <a:ext cx="1250950" cy="482600"/>
            <a:chOff x="386" y="3496"/>
            <a:chExt cx="788" cy="304"/>
          </a:xfrm>
        </p:grpSpPr>
        <p:sp>
          <p:nvSpPr>
            <p:cNvPr id="88126" name="Text Box 18"/>
            <p:cNvSpPr txBox="1">
              <a:spLocks noChangeArrowheads="1"/>
            </p:cNvSpPr>
            <p:nvPr/>
          </p:nvSpPr>
          <p:spPr bwMode="auto">
            <a:xfrm>
              <a:off x="386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50  55 </a:t>
              </a:r>
            </a:p>
          </p:txBody>
        </p:sp>
        <p:sp>
          <p:nvSpPr>
            <p:cNvPr id="88127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8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9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30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72" name="Line 23"/>
          <p:cNvSpPr>
            <a:spLocks noChangeShapeType="1"/>
          </p:cNvSpPr>
          <p:nvPr/>
        </p:nvSpPr>
        <p:spPr bwMode="auto">
          <a:xfrm>
            <a:off x="90963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073" name="Group 24"/>
          <p:cNvGrpSpPr>
            <a:grpSpLocks/>
          </p:cNvGrpSpPr>
          <p:nvPr/>
        </p:nvGrpSpPr>
        <p:grpSpPr bwMode="auto">
          <a:xfrm>
            <a:off x="9023351" y="3863975"/>
            <a:ext cx="1249363" cy="482600"/>
            <a:chOff x="386" y="3496"/>
            <a:chExt cx="787" cy="304"/>
          </a:xfrm>
        </p:grpSpPr>
        <p:sp>
          <p:nvSpPr>
            <p:cNvPr id="88121" name="Text Box 2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80  90 </a:t>
              </a:r>
            </a:p>
          </p:txBody>
        </p:sp>
        <p:sp>
          <p:nvSpPr>
            <p:cNvPr id="88122" name="Line 2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3" name="Line 2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4" name="Line 2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5" name="Line 2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74" name="Line 30"/>
          <p:cNvSpPr>
            <a:spLocks noChangeShapeType="1"/>
          </p:cNvSpPr>
          <p:nvPr/>
        </p:nvSpPr>
        <p:spPr bwMode="auto">
          <a:xfrm>
            <a:off x="96424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5" name="Line 31"/>
          <p:cNvSpPr>
            <a:spLocks noChangeShapeType="1"/>
          </p:cNvSpPr>
          <p:nvPr/>
        </p:nvSpPr>
        <p:spPr bwMode="auto">
          <a:xfrm>
            <a:off x="8613775" y="41052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6" name="Line 39"/>
          <p:cNvSpPr>
            <a:spLocks noChangeShapeType="1"/>
          </p:cNvSpPr>
          <p:nvPr/>
        </p:nvSpPr>
        <p:spPr bwMode="auto">
          <a:xfrm flipH="1">
            <a:off x="2487613" y="282416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7" name="Line 46"/>
          <p:cNvSpPr>
            <a:spLocks noChangeShapeType="1"/>
          </p:cNvSpPr>
          <p:nvPr/>
        </p:nvSpPr>
        <p:spPr bwMode="auto">
          <a:xfrm>
            <a:off x="3719513" y="282416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Line 54"/>
          <p:cNvSpPr>
            <a:spLocks noChangeShapeType="1"/>
          </p:cNvSpPr>
          <p:nvPr/>
        </p:nvSpPr>
        <p:spPr bwMode="auto">
          <a:xfrm>
            <a:off x="8994775" y="27717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Line 63"/>
          <p:cNvSpPr>
            <a:spLocks noChangeShapeType="1"/>
          </p:cNvSpPr>
          <p:nvPr/>
        </p:nvSpPr>
        <p:spPr bwMode="auto">
          <a:xfrm>
            <a:off x="4238625" y="42354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Line 64"/>
          <p:cNvSpPr>
            <a:spLocks noChangeShapeType="1"/>
          </p:cNvSpPr>
          <p:nvPr/>
        </p:nvSpPr>
        <p:spPr bwMode="auto">
          <a:xfrm flipV="1">
            <a:off x="4749801" y="4114800"/>
            <a:ext cx="542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Line 65"/>
          <p:cNvSpPr>
            <a:spLocks noChangeShapeType="1"/>
          </p:cNvSpPr>
          <p:nvPr/>
        </p:nvSpPr>
        <p:spPr bwMode="auto">
          <a:xfrm>
            <a:off x="5380038" y="4230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2" name="Line 72"/>
          <p:cNvSpPr>
            <a:spLocks noChangeShapeType="1"/>
          </p:cNvSpPr>
          <p:nvPr/>
        </p:nvSpPr>
        <p:spPr bwMode="auto">
          <a:xfrm flipV="1">
            <a:off x="6516688" y="4097338"/>
            <a:ext cx="9334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3" name="Text Box 73"/>
          <p:cNvSpPr txBox="1">
            <a:spLocks noChangeArrowheads="1"/>
          </p:cNvSpPr>
          <p:nvPr/>
        </p:nvSpPr>
        <p:spPr bwMode="auto">
          <a:xfrm>
            <a:off x="4651376" y="3143250"/>
            <a:ext cx="536575" cy="476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0000"/>
                </a:solidFill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88084" name="Line 74"/>
          <p:cNvSpPr>
            <a:spLocks noChangeShapeType="1"/>
          </p:cNvSpPr>
          <p:nvPr/>
        </p:nvSpPr>
        <p:spPr bwMode="auto">
          <a:xfrm>
            <a:off x="5084763" y="3160713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5" name="Line 75"/>
          <p:cNvSpPr>
            <a:spLocks noChangeShapeType="1"/>
          </p:cNvSpPr>
          <p:nvPr/>
        </p:nvSpPr>
        <p:spPr bwMode="auto">
          <a:xfrm>
            <a:off x="5138738" y="3421063"/>
            <a:ext cx="476250" cy="48895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AutoShape 76"/>
          <p:cNvSpPr>
            <a:spLocks noChangeArrowheads="1"/>
          </p:cNvSpPr>
          <p:nvPr/>
        </p:nvSpPr>
        <p:spPr bwMode="auto">
          <a:xfrm rot="18322817">
            <a:off x="4197350" y="3049588"/>
            <a:ext cx="349250" cy="266700"/>
          </a:xfrm>
          <a:prstGeom prst="upArrow">
            <a:avLst>
              <a:gd name="adj1" fmla="val 50000"/>
              <a:gd name="adj2" fmla="val 70833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8087" name="Line 47"/>
          <p:cNvSpPr>
            <a:spLocks noChangeShapeType="1"/>
          </p:cNvSpPr>
          <p:nvPr/>
        </p:nvSpPr>
        <p:spPr bwMode="auto">
          <a:xfrm flipH="1">
            <a:off x="7762875" y="27717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8" name="Line 96"/>
          <p:cNvSpPr>
            <a:spLocks noChangeShapeType="1"/>
          </p:cNvSpPr>
          <p:nvPr/>
        </p:nvSpPr>
        <p:spPr bwMode="auto">
          <a:xfrm>
            <a:off x="7512050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Line 119"/>
          <p:cNvSpPr>
            <a:spLocks noChangeShapeType="1"/>
          </p:cNvSpPr>
          <p:nvPr/>
        </p:nvSpPr>
        <p:spPr bwMode="auto">
          <a:xfrm flipH="1">
            <a:off x="3756026" y="1768475"/>
            <a:ext cx="1768475" cy="806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0" name="Line 126"/>
          <p:cNvSpPr>
            <a:spLocks noChangeShapeType="1"/>
          </p:cNvSpPr>
          <p:nvPr/>
        </p:nvSpPr>
        <p:spPr bwMode="auto">
          <a:xfrm>
            <a:off x="6061076" y="1760539"/>
            <a:ext cx="2747963" cy="769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1" name="Text Box 121"/>
          <p:cNvSpPr txBox="1">
            <a:spLocks noChangeArrowheads="1"/>
          </p:cNvSpPr>
          <p:nvPr/>
        </p:nvSpPr>
        <p:spPr bwMode="auto">
          <a:xfrm>
            <a:off x="5534025" y="1508126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88092" name="Line 122"/>
          <p:cNvSpPr>
            <a:spLocks noChangeShapeType="1"/>
          </p:cNvSpPr>
          <p:nvPr/>
        </p:nvSpPr>
        <p:spPr bwMode="auto">
          <a:xfrm>
            <a:off x="5616575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3" name="Line 123"/>
          <p:cNvSpPr>
            <a:spLocks noChangeShapeType="1"/>
          </p:cNvSpPr>
          <p:nvPr/>
        </p:nvSpPr>
        <p:spPr bwMode="auto">
          <a:xfrm>
            <a:off x="65579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4" name="Line 124"/>
          <p:cNvSpPr>
            <a:spLocks noChangeShapeType="1"/>
          </p:cNvSpPr>
          <p:nvPr/>
        </p:nvSpPr>
        <p:spPr bwMode="auto">
          <a:xfrm>
            <a:off x="59991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Line 125"/>
          <p:cNvSpPr>
            <a:spLocks noChangeShapeType="1"/>
          </p:cNvSpPr>
          <p:nvPr/>
        </p:nvSpPr>
        <p:spPr bwMode="auto">
          <a:xfrm>
            <a:off x="61388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6" name="Rectangle 85"/>
          <p:cNvSpPr>
            <a:spLocks noChangeArrowheads="1"/>
          </p:cNvSpPr>
          <p:nvPr/>
        </p:nvSpPr>
        <p:spPr bwMode="auto">
          <a:xfrm>
            <a:off x="5468939" y="151288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8097" name="Text Box 121"/>
          <p:cNvSpPr txBox="1">
            <a:spLocks noChangeArrowheads="1"/>
          </p:cNvSpPr>
          <p:nvPr/>
        </p:nvSpPr>
        <p:spPr bwMode="auto">
          <a:xfrm>
            <a:off x="3181350" y="258445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88098" name="Line 122"/>
          <p:cNvSpPr>
            <a:spLocks noChangeShapeType="1"/>
          </p:cNvSpPr>
          <p:nvPr/>
        </p:nvSpPr>
        <p:spPr bwMode="auto">
          <a:xfrm>
            <a:off x="32289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9" name="Line 123"/>
          <p:cNvSpPr>
            <a:spLocks noChangeShapeType="1"/>
          </p:cNvSpPr>
          <p:nvPr/>
        </p:nvSpPr>
        <p:spPr bwMode="auto">
          <a:xfrm>
            <a:off x="42068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0" name="Line 124"/>
          <p:cNvSpPr>
            <a:spLocks noChangeShapeType="1"/>
          </p:cNvSpPr>
          <p:nvPr/>
        </p:nvSpPr>
        <p:spPr bwMode="auto">
          <a:xfrm>
            <a:off x="36480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1" name="Line 125"/>
          <p:cNvSpPr>
            <a:spLocks noChangeShapeType="1"/>
          </p:cNvSpPr>
          <p:nvPr/>
        </p:nvSpPr>
        <p:spPr bwMode="auto">
          <a:xfrm>
            <a:off x="37877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2" name="Rectangle 91"/>
          <p:cNvSpPr>
            <a:spLocks noChangeArrowheads="1"/>
          </p:cNvSpPr>
          <p:nvPr/>
        </p:nvSpPr>
        <p:spPr bwMode="auto">
          <a:xfrm>
            <a:off x="3116264" y="2590801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8103" name="Text Box 121"/>
          <p:cNvSpPr txBox="1">
            <a:spLocks noChangeArrowheads="1"/>
          </p:cNvSpPr>
          <p:nvPr/>
        </p:nvSpPr>
        <p:spPr bwMode="auto">
          <a:xfrm>
            <a:off x="8451850" y="2549526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80</a:t>
            </a:r>
          </a:p>
        </p:txBody>
      </p:sp>
      <p:sp>
        <p:nvSpPr>
          <p:cNvPr id="88104" name="Line 123"/>
          <p:cNvSpPr>
            <a:spLocks noChangeShapeType="1"/>
          </p:cNvSpPr>
          <p:nvPr/>
        </p:nvSpPr>
        <p:spPr bwMode="auto">
          <a:xfrm>
            <a:off x="94773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5" name="Line 124"/>
          <p:cNvSpPr>
            <a:spLocks noChangeShapeType="1"/>
          </p:cNvSpPr>
          <p:nvPr/>
        </p:nvSpPr>
        <p:spPr bwMode="auto">
          <a:xfrm>
            <a:off x="89185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6" name="Line 125"/>
          <p:cNvSpPr>
            <a:spLocks noChangeShapeType="1"/>
          </p:cNvSpPr>
          <p:nvPr/>
        </p:nvSpPr>
        <p:spPr bwMode="auto">
          <a:xfrm>
            <a:off x="90582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07" name="Rectangle 96"/>
          <p:cNvSpPr>
            <a:spLocks noChangeArrowheads="1"/>
          </p:cNvSpPr>
          <p:nvPr/>
        </p:nvSpPr>
        <p:spPr bwMode="auto">
          <a:xfrm>
            <a:off x="8386764" y="25542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8108" name="Text Box 121"/>
          <p:cNvSpPr txBox="1">
            <a:spLocks noChangeArrowheads="1"/>
          </p:cNvSpPr>
          <p:nvPr/>
        </p:nvSpPr>
        <p:spPr bwMode="auto">
          <a:xfrm>
            <a:off x="7518400" y="385445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88109" name="Line 123"/>
          <p:cNvSpPr>
            <a:spLocks noChangeShapeType="1"/>
          </p:cNvSpPr>
          <p:nvPr/>
        </p:nvSpPr>
        <p:spPr bwMode="auto">
          <a:xfrm>
            <a:off x="85423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0" name="Line 124"/>
          <p:cNvSpPr>
            <a:spLocks noChangeShapeType="1"/>
          </p:cNvSpPr>
          <p:nvPr/>
        </p:nvSpPr>
        <p:spPr bwMode="auto">
          <a:xfrm>
            <a:off x="79835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1" name="Line 125"/>
          <p:cNvSpPr>
            <a:spLocks noChangeShapeType="1"/>
          </p:cNvSpPr>
          <p:nvPr/>
        </p:nvSpPr>
        <p:spPr bwMode="auto">
          <a:xfrm>
            <a:off x="81232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2" name="Rectangle 101"/>
          <p:cNvSpPr>
            <a:spLocks noChangeArrowheads="1"/>
          </p:cNvSpPr>
          <p:nvPr/>
        </p:nvSpPr>
        <p:spPr bwMode="auto">
          <a:xfrm>
            <a:off x="7453314" y="3860801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8113" name="Line 122"/>
          <p:cNvSpPr>
            <a:spLocks noChangeShapeType="1"/>
          </p:cNvSpPr>
          <p:nvPr/>
        </p:nvSpPr>
        <p:spPr bwMode="auto">
          <a:xfrm>
            <a:off x="7581900" y="38798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4" name="Line 122"/>
          <p:cNvSpPr>
            <a:spLocks noChangeShapeType="1"/>
          </p:cNvSpPr>
          <p:nvPr/>
        </p:nvSpPr>
        <p:spPr bwMode="auto">
          <a:xfrm>
            <a:off x="84994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5" name="Line 68"/>
          <p:cNvSpPr>
            <a:spLocks noChangeShapeType="1"/>
          </p:cNvSpPr>
          <p:nvPr/>
        </p:nvSpPr>
        <p:spPr bwMode="auto">
          <a:xfrm>
            <a:off x="54435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6" name="Line 69"/>
          <p:cNvSpPr>
            <a:spLocks noChangeShapeType="1"/>
          </p:cNvSpPr>
          <p:nvPr/>
        </p:nvSpPr>
        <p:spPr bwMode="auto">
          <a:xfrm>
            <a:off x="64214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7" name="Line 70"/>
          <p:cNvSpPr>
            <a:spLocks noChangeShapeType="1"/>
          </p:cNvSpPr>
          <p:nvPr/>
        </p:nvSpPr>
        <p:spPr bwMode="auto">
          <a:xfrm>
            <a:off x="58626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8" name="Line 71"/>
          <p:cNvSpPr>
            <a:spLocks noChangeShapeType="1"/>
          </p:cNvSpPr>
          <p:nvPr/>
        </p:nvSpPr>
        <p:spPr bwMode="auto">
          <a:xfrm>
            <a:off x="60023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119" name="Rectangle 110"/>
          <p:cNvSpPr>
            <a:spLocks noChangeArrowheads="1"/>
          </p:cNvSpPr>
          <p:nvPr/>
        </p:nvSpPr>
        <p:spPr bwMode="auto">
          <a:xfrm>
            <a:off x="5310189" y="390366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88120" name="Text Box 121"/>
          <p:cNvSpPr txBox="1">
            <a:spLocks noChangeArrowheads="1"/>
          </p:cNvSpPr>
          <p:nvPr/>
        </p:nvSpPr>
        <p:spPr bwMode="auto">
          <a:xfrm>
            <a:off x="5402263" y="39163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79" name="Rectangle 65"/>
          <p:cNvSpPr>
            <a:spLocks noGrp="1" noChangeArrowheads="1"/>
          </p:cNvSpPr>
          <p:nvPr>
            <p:ph type="title"/>
          </p:nvPr>
        </p:nvSpPr>
        <p:spPr>
          <a:xfrm>
            <a:off x="838200" y="298384"/>
            <a:ext cx="10515600" cy="1001028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altLang="ko-KR" dirty="0">
                <a:ea typeface="굴림" panose="020B0600000101010101" pitchFamily="34" charset="-127"/>
              </a:rPr>
              <a:t>2. Leaf Overflow</a:t>
            </a:r>
          </a:p>
        </p:txBody>
      </p:sp>
      <p:sp>
        <p:nvSpPr>
          <p:cNvPr id="80" name="Content Placeholder 1"/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771675"/>
          </a:xfrm>
        </p:spPr>
        <p:txBody>
          <a:bodyPr/>
          <a:lstStyle/>
          <a:p>
            <a:r>
              <a:rPr lang="en-US" dirty="0"/>
              <a:t>Insert 55</a:t>
            </a:r>
          </a:p>
        </p:txBody>
      </p:sp>
    </p:spTree>
    <p:extLst>
      <p:ext uri="{BB962C8B-B14F-4D97-AF65-F5344CB8AC3E}">
        <p14:creationId xmlns:p14="http://schemas.microsoft.com/office/powerpoint/2010/main" val="108607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6" name="Group 6"/>
          <p:cNvGrpSpPr>
            <a:grpSpLocks/>
          </p:cNvGrpSpPr>
          <p:nvPr/>
        </p:nvGrpSpPr>
        <p:grpSpPr bwMode="auto">
          <a:xfrm>
            <a:off x="2006601" y="3929063"/>
            <a:ext cx="1636713" cy="825500"/>
            <a:chOff x="385" y="3496"/>
            <a:chExt cx="1031" cy="520"/>
          </a:xfrm>
        </p:grpSpPr>
        <p:sp>
          <p:nvSpPr>
            <p:cNvPr id="90178" name="Line 7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9" name="Line 8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180" name="Group 9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90182" name="Text Box 10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2400">
                    <a:ea typeface="굴림" panose="020B0600000101010101" pitchFamily="34" charset="-127"/>
                  </a:rPr>
                  <a:t> </a:t>
                </a:r>
                <a:r>
                  <a:rPr lang="en-US" altLang="ko-KR" sz="2400">
                    <a:ea typeface="굴림" panose="020B0600000101010101" pitchFamily="34" charset="-127"/>
                  </a:rPr>
                  <a:t>20  30 </a:t>
                </a:r>
              </a:p>
            </p:txBody>
          </p:sp>
          <p:sp>
            <p:nvSpPr>
              <p:cNvPr id="90183" name="Line 11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84" name="Line 12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85" name="Line 13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86" name="Line 14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0181" name="Line 15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17" name="Line 16"/>
          <p:cNvSpPr>
            <a:spLocks noChangeShapeType="1"/>
          </p:cNvSpPr>
          <p:nvPr/>
        </p:nvSpPr>
        <p:spPr bwMode="auto">
          <a:xfrm>
            <a:off x="3656013" y="4246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118" name="Group 17"/>
          <p:cNvGrpSpPr>
            <a:grpSpLocks/>
          </p:cNvGrpSpPr>
          <p:nvPr/>
        </p:nvGrpSpPr>
        <p:grpSpPr bwMode="auto">
          <a:xfrm>
            <a:off x="3582988" y="3929063"/>
            <a:ext cx="1250950" cy="482600"/>
            <a:chOff x="386" y="3496"/>
            <a:chExt cx="788" cy="304"/>
          </a:xfrm>
        </p:grpSpPr>
        <p:sp>
          <p:nvSpPr>
            <p:cNvPr id="90173" name="Text Box 18"/>
            <p:cNvSpPr txBox="1">
              <a:spLocks noChangeArrowheads="1"/>
            </p:cNvSpPr>
            <p:nvPr/>
          </p:nvSpPr>
          <p:spPr bwMode="auto">
            <a:xfrm>
              <a:off x="386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50  55 </a:t>
              </a:r>
            </a:p>
          </p:txBody>
        </p:sp>
        <p:sp>
          <p:nvSpPr>
            <p:cNvPr id="90174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5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6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7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19" name="Line 23"/>
          <p:cNvSpPr>
            <a:spLocks noChangeShapeType="1"/>
          </p:cNvSpPr>
          <p:nvPr/>
        </p:nvSpPr>
        <p:spPr bwMode="auto">
          <a:xfrm>
            <a:off x="90963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0120" name="Group 24"/>
          <p:cNvGrpSpPr>
            <a:grpSpLocks/>
          </p:cNvGrpSpPr>
          <p:nvPr/>
        </p:nvGrpSpPr>
        <p:grpSpPr bwMode="auto">
          <a:xfrm>
            <a:off x="9023351" y="3863975"/>
            <a:ext cx="1249363" cy="482600"/>
            <a:chOff x="386" y="3496"/>
            <a:chExt cx="787" cy="304"/>
          </a:xfrm>
        </p:grpSpPr>
        <p:sp>
          <p:nvSpPr>
            <p:cNvPr id="90168" name="Text Box 2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80  90 </a:t>
              </a:r>
            </a:p>
          </p:txBody>
        </p:sp>
        <p:sp>
          <p:nvSpPr>
            <p:cNvPr id="90169" name="Line 2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0" name="Line 2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1" name="Line 2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2" name="Line 2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21" name="Line 30"/>
          <p:cNvSpPr>
            <a:spLocks noChangeShapeType="1"/>
          </p:cNvSpPr>
          <p:nvPr/>
        </p:nvSpPr>
        <p:spPr bwMode="auto">
          <a:xfrm>
            <a:off x="9642475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Line 31"/>
          <p:cNvSpPr>
            <a:spLocks noChangeShapeType="1"/>
          </p:cNvSpPr>
          <p:nvPr/>
        </p:nvSpPr>
        <p:spPr bwMode="auto">
          <a:xfrm>
            <a:off x="8613775" y="41052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Line 39"/>
          <p:cNvSpPr>
            <a:spLocks noChangeShapeType="1"/>
          </p:cNvSpPr>
          <p:nvPr/>
        </p:nvSpPr>
        <p:spPr bwMode="auto">
          <a:xfrm flipH="1">
            <a:off x="2487613" y="2824163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Line 46"/>
          <p:cNvSpPr>
            <a:spLocks noChangeShapeType="1"/>
          </p:cNvSpPr>
          <p:nvPr/>
        </p:nvSpPr>
        <p:spPr bwMode="auto">
          <a:xfrm>
            <a:off x="3719513" y="2824163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Line 54"/>
          <p:cNvSpPr>
            <a:spLocks noChangeShapeType="1"/>
          </p:cNvSpPr>
          <p:nvPr/>
        </p:nvSpPr>
        <p:spPr bwMode="auto">
          <a:xfrm>
            <a:off x="8994775" y="27717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Line 63"/>
          <p:cNvSpPr>
            <a:spLocks noChangeShapeType="1"/>
          </p:cNvSpPr>
          <p:nvPr/>
        </p:nvSpPr>
        <p:spPr bwMode="auto">
          <a:xfrm>
            <a:off x="4238625" y="42354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7" name="Line 64"/>
          <p:cNvSpPr>
            <a:spLocks noChangeShapeType="1"/>
          </p:cNvSpPr>
          <p:nvPr/>
        </p:nvSpPr>
        <p:spPr bwMode="auto">
          <a:xfrm flipV="1">
            <a:off x="4749801" y="4114800"/>
            <a:ext cx="542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Line 72"/>
          <p:cNvSpPr>
            <a:spLocks noChangeShapeType="1"/>
          </p:cNvSpPr>
          <p:nvPr/>
        </p:nvSpPr>
        <p:spPr bwMode="auto">
          <a:xfrm flipV="1">
            <a:off x="6516688" y="4097338"/>
            <a:ext cx="9334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9" name="Line 73"/>
          <p:cNvSpPr>
            <a:spLocks noChangeShapeType="1"/>
          </p:cNvSpPr>
          <p:nvPr/>
        </p:nvSpPr>
        <p:spPr bwMode="auto">
          <a:xfrm>
            <a:off x="4289425" y="2755900"/>
            <a:ext cx="1258888" cy="117475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0" name="Rectangle 74"/>
          <p:cNvSpPr>
            <a:spLocks noChangeArrowheads="1"/>
          </p:cNvSpPr>
          <p:nvPr/>
        </p:nvSpPr>
        <p:spPr bwMode="auto">
          <a:xfrm>
            <a:off x="2051050" y="5083087"/>
            <a:ext cx="78755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ko-KR" sz="2400">
                <a:ea typeface="굴림" panose="020B0600000101010101" pitchFamily="34" charset="-127"/>
              </a:rPr>
              <a:t> Q: After split, leaf nodes always half full?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2400">
              <a:ea typeface="굴림" panose="020B0600000101010101" pitchFamily="34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2400">
              <a:ea typeface="굴림" panose="020B0600000101010101" pitchFamily="34" charset="-127"/>
            </a:endParaRPr>
          </a:p>
        </p:txBody>
      </p:sp>
      <p:sp>
        <p:nvSpPr>
          <p:cNvPr id="90131" name="Text Box 75"/>
          <p:cNvSpPr txBox="1">
            <a:spLocks noChangeArrowheads="1"/>
          </p:cNvSpPr>
          <p:nvPr/>
        </p:nvSpPr>
        <p:spPr bwMode="auto">
          <a:xfrm>
            <a:off x="4422775" y="2495550"/>
            <a:ext cx="258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 overflow. Stop</a:t>
            </a:r>
          </a:p>
        </p:txBody>
      </p:sp>
      <p:sp>
        <p:nvSpPr>
          <p:cNvPr id="90132" name="Line 47"/>
          <p:cNvSpPr>
            <a:spLocks noChangeShapeType="1"/>
          </p:cNvSpPr>
          <p:nvPr/>
        </p:nvSpPr>
        <p:spPr bwMode="auto">
          <a:xfrm flipH="1">
            <a:off x="7762875" y="27717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3" name="Line 96"/>
          <p:cNvSpPr>
            <a:spLocks noChangeShapeType="1"/>
          </p:cNvSpPr>
          <p:nvPr/>
        </p:nvSpPr>
        <p:spPr bwMode="auto">
          <a:xfrm>
            <a:off x="7512050" y="4181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4" name="Line 119"/>
          <p:cNvSpPr>
            <a:spLocks noChangeShapeType="1"/>
          </p:cNvSpPr>
          <p:nvPr/>
        </p:nvSpPr>
        <p:spPr bwMode="auto">
          <a:xfrm flipH="1">
            <a:off x="3756026" y="1768475"/>
            <a:ext cx="1768475" cy="806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5" name="Line 126"/>
          <p:cNvSpPr>
            <a:spLocks noChangeShapeType="1"/>
          </p:cNvSpPr>
          <p:nvPr/>
        </p:nvSpPr>
        <p:spPr bwMode="auto">
          <a:xfrm>
            <a:off x="6061076" y="1760539"/>
            <a:ext cx="2747963" cy="7699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Text Box 121"/>
          <p:cNvSpPr txBox="1">
            <a:spLocks noChangeArrowheads="1"/>
          </p:cNvSpPr>
          <p:nvPr/>
        </p:nvSpPr>
        <p:spPr bwMode="auto">
          <a:xfrm>
            <a:off x="5534025" y="1508126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90137" name="Line 122"/>
          <p:cNvSpPr>
            <a:spLocks noChangeShapeType="1"/>
          </p:cNvSpPr>
          <p:nvPr/>
        </p:nvSpPr>
        <p:spPr bwMode="auto">
          <a:xfrm>
            <a:off x="5616575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8" name="Line 123"/>
          <p:cNvSpPr>
            <a:spLocks noChangeShapeType="1"/>
          </p:cNvSpPr>
          <p:nvPr/>
        </p:nvSpPr>
        <p:spPr bwMode="auto">
          <a:xfrm>
            <a:off x="65579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9" name="Line 124"/>
          <p:cNvSpPr>
            <a:spLocks noChangeShapeType="1"/>
          </p:cNvSpPr>
          <p:nvPr/>
        </p:nvSpPr>
        <p:spPr bwMode="auto">
          <a:xfrm>
            <a:off x="59991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0" name="Line 125"/>
          <p:cNvSpPr>
            <a:spLocks noChangeShapeType="1"/>
          </p:cNvSpPr>
          <p:nvPr/>
        </p:nvSpPr>
        <p:spPr bwMode="auto">
          <a:xfrm>
            <a:off x="6138863" y="1497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1" name="Rectangle 83"/>
          <p:cNvSpPr>
            <a:spLocks noChangeArrowheads="1"/>
          </p:cNvSpPr>
          <p:nvPr/>
        </p:nvSpPr>
        <p:spPr bwMode="auto">
          <a:xfrm>
            <a:off x="5468939" y="1512888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0142" name="Text Box 121"/>
          <p:cNvSpPr txBox="1">
            <a:spLocks noChangeArrowheads="1"/>
          </p:cNvSpPr>
          <p:nvPr/>
        </p:nvSpPr>
        <p:spPr bwMode="auto">
          <a:xfrm>
            <a:off x="3181350" y="258445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90143" name="Line 122"/>
          <p:cNvSpPr>
            <a:spLocks noChangeShapeType="1"/>
          </p:cNvSpPr>
          <p:nvPr/>
        </p:nvSpPr>
        <p:spPr bwMode="auto">
          <a:xfrm>
            <a:off x="32289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4" name="Line 123"/>
          <p:cNvSpPr>
            <a:spLocks noChangeShapeType="1"/>
          </p:cNvSpPr>
          <p:nvPr/>
        </p:nvSpPr>
        <p:spPr bwMode="auto">
          <a:xfrm>
            <a:off x="42068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5" name="Line 124"/>
          <p:cNvSpPr>
            <a:spLocks noChangeShapeType="1"/>
          </p:cNvSpPr>
          <p:nvPr/>
        </p:nvSpPr>
        <p:spPr bwMode="auto">
          <a:xfrm>
            <a:off x="36480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6" name="Line 125"/>
          <p:cNvSpPr>
            <a:spLocks noChangeShapeType="1"/>
          </p:cNvSpPr>
          <p:nvPr/>
        </p:nvSpPr>
        <p:spPr bwMode="auto">
          <a:xfrm>
            <a:off x="3787775" y="257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7" name="Rectangle 89"/>
          <p:cNvSpPr>
            <a:spLocks noChangeArrowheads="1"/>
          </p:cNvSpPr>
          <p:nvPr/>
        </p:nvSpPr>
        <p:spPr bwMode="auto">
          <a:xfrm>
            <a:off x="3116264" y="2590801"/>
            <a:ext cx="1235075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0148" name="Text Box 121"/>
          <p:cNvSpPr txBox="1">
            <a:spLocks noChangeArrowheads="1"/>
          </p:cNvSpPr>
          <p:nvPr/>
        </p:nvSpPr>
        <p:spPr bwMode="auto">
          <a:xfrm>
            <a:off x="8451850" y="2549526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80</a:t>
            </a:r>
          </a:p>
        </p:txBody>
      </p:sp>
      <p:sp>
        <p:nvSpPr>
          <p:cNvPr id="90149" name="Line 123"/>
          <p:cNvSpPr>
            <a:spLocks noChangeShapeType="1"/>
          </p:cNvSpPr>
          <p:nvPr/>
        </p:nvSpPr>
        <p:spPr bwMode="auto">
          <a:xfrm>
            <a:off x="94773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0" name="Line 124"/>
          <p:cNvSpPr>
            <a:spLocks noChangeShapeType="1"/>
          </p:cNvSpPr>
          <p:nvPr/>
        </p:nvSpPr>
        <p:spPr bwMode="auto">
          <a:xfrm>
            <a:off x="89185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1" name="Line 125"/>
          <p:cNvSpPr>
            <a:spLocks noChangeShapeType="1"/>
          </p:cNvSpPr>
          <p:nvPr/>
        </p:nvSpPr>
        <p:spPr bwMode="auto">
          <a:xfrm>
            <a:off x="90582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2" name="Rectangle 94"/>
          <p:cNvSpPr>
            <a:spLocks noChangeArrowheads="1"/>
          </p:cNvSpPr>
          <p:nvPr/>
        </p:nvSpPr>
        <p:spPr bwMode="auto">
          <a:xfrm>
            <a:off x="8386764" y="25542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0153" name="Text Box 121"/>
          <p:cNvSpPr txBox="1">
            <a:spLocks noChangeArrowheads="1"/>
          </p:cNvSpPr>
          <p:nvPr/>
        </p:nvSpPr>
        <p:spPr bwMode="auto">
          <a:xfrm>
            <a:off x="7518400" y="385445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90154" name="Line 123"/>
          <p:cNvSpPr>
            <a:spLocks noChangeShapeType="1"/>
          </p:cNvSpPr>
          <p:nvPr/>
        </p:nvSpPr>
        <p:spPr bwMode="auto">
          <a:xfrm>
            <a:off x="85423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5" name="Line 124"/>
          <p:cNvSpPr>
            <a:spLocks noChangeShapeType="1"/>
          </p:cNvSpPr>
          <p:nvPr/>
        </p:nvSpPr>
        <p:spPr bwMode="auto">
          <a:xfrm>
            <a:off x="79835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6" name="Line 125"/>
          <p:cNvSpPr>
            <a:spLocks noChangeShapeType="1"/>
          </p:cNvSpPr>
          <p:nvPr/>
        </p:nvSpPr>
        <p:spPr bwMode="auto">
          <a:xfrm>
            <a:off x="8123238" y="3844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7" name="Rectangle 99"/>
          <p:cNvSpPr>
            <a:spLocks noChangeArrowheads="1"/>
          </p:cNvSpPr>
          <p:nvPr/>
        </p:nvSpPr>
        <p:spPr bwMode="auto">
          <a:xfrm>
            <a:off x="7453314" y="3860801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0158" name="Line 122"/>
          <p:cNvSpPr>
            <a:spLocks noChangeShapeType="1"/>
          </p:cNvSpPr>
          <p:nvPr/>
        </p:nvSpPr>
        <p:spPr bwMode="auto">
          <a:xfrm>
            <a:off x="7581900" y="38798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9" name="Text Box 121"/>
          <p:cNvSpPr txBox="1">
            <a:spLocks noChangeArrowheads="1"/>
          </p:cNvSpPr>
          <p:nvPr/>
        </p:nvSpPr>
        <p:spPr bwMode="auto">
          <a:xfrm>
            <a:off x="3733800" y="26019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0000"/>
                </a:solidFill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90160" name="Line 122"/>
          <p:cNvSpPr>
            <a:spLocks noChangeShapeType="1"/>
          </p:cNvSpPr>
          <p:nvPr/>
        </p:nvSpPr>
        <p:spPr bwMode="auto">
          <a:xfrm>
            <a:off x="8499475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1" name="Line 65"/>
          <p:cNvSpPr>
            <a:spLocks noChangeShapeType="1"/>
          </p:cNvSpPr>
          <p:nvPr/>
        </p:nvSpPr>
        <p:spPr bwMode="auto">
          <a:xfrm>
            <a:off x="5380038" y="4230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2" name="Line 68"/>
          <p:cNvSpPr>
            <a:spLocks noChangeShapeType="1"/>
          </p:cNvSpPr>
          <p:nvPr/>
        </p:nvSpPr>
        <p:spPr bwMode="auto">
          <a:xfrm>
            <a:off x="54435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3" name="Line 69"/>
          <p:cNvSpPr>
            <a:spLocks noChangeShapeType="1"/>
          </p:cNvSpPr>
          <p:nvPr/>
        </p:nvSpPr>
        <p:spPr bwMode="auto">
          <a:xfrm>
            <a:off x="64214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4" name="Line 70"/>
          <p:cNvSpPr>
            <a:spLocks noChangeShapeType="1"/>
          </p:cNvSpPr>
          <p:nvPr/>
        </p:nvSpPr>
        <p:spPr bwMode="auto">
          <a:xfrm>
            <a:off x="58626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5" name="Line 71"/>
          <p:cNvSpPr>
            <a:spLocks noChangeShapeType="1"/>
          </p:cNvSpPr>
          <p:nvPr/>
        </p:nvSpPr>
        <p:spPr bwMode="auto">
          <a:xfrm>
            <a:off x="6002338" y="3913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66" name="Rectangle 108"/>
          <p:cNvSpPr>
            <a:spLocks noChangeArrowheads="1"/>
          </p:cNvSpPr>
          <p:nvPr/>
        </p:nvSpPr>
        <p:spPr bwMode="auto">
          <a:xfrm>
            <a:off x="5310189" y="390366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0167" name="Text Box 121"/>
          <p:cNvSpPr txBox="1">
            <a:spLocks noChangeArrowheads="1"/>
          </p:cNvSpPr>
          <p:nvPr/>
        </p:nvSpPr>
        <p:spPr bwMode="auto">
          <a:xfrm>
            <a:off x="5402263" y="39163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78" name="Rectangle 65"/>
          <p:cNvSpPr>
            <a:spLocks noGrp="1" noChangeArrowheads="1"/>
          </p:cNvSpPr>
          <p:nvPr>
            <p:ph type="title"/>
          </p:nvPr>
        </p:nvSpPr>
        <p:spPr>
          <a:xfrm>
            <a:off x="838200" y="298384"/>
            <a:ext cx="10515600" cy="1001028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altLang="ko-KR" dirty="0">
                <a:ea typeface="굴림" panose="020B0600000101010101" pitchFamily="34" charset="-127"/>
              </a:rPr>
              <a:t>2. Leaf Overflow</a:t>
            </a:r>
          </a:p>
        </p:txBody>
      </p:sp>
      <p:sp>
        <p:nvSpPr>
          <p:cNvPr id="79" name="Content Placeholder 1"/>
          <p:cNvSpPr>
            <a:spLocks noGrp="1"/>
          </p:cNvSpPr>
          <p:nvPr>
            <p:ph idx="1"/>
          </p:nvPr>
        </p:nvSpPr>
        <p:spPr>
          <a:xfrm>
            <a:off x="838200" y="1405288"/>
            <a:ext cx="10515600" cy="4771675"/>
          </a:xfrm>
        </p:spPr>
        <p:txBody>
          <a:bodyPr/>
          <a:lstStyle/>
          <a:p>
            <a:r>
              <a:rPr lang="en-US" dirty="0"/>
              <a:t>Insert 55</a:t>
            </a:r>
          </a:p>
        </p:txBody>
      </p:sp>
    </p:spTree>
    <p:extLst>
      <p:ext uri="{BB962C8B-B14F-4D97-AF65-F5344CB8AC3E}">
        <p14:creationId xmlns:p14="http://schemas.microsoft.com/office/powerpoint/2010/main" val="733889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2" name="Group 65"/>
          <p:cNvGrpSpPr>
            <a:grpSpLocks/>
          </p:cNvGrpSpPr>
          <p:nvPr/>
        </p:nvGrpSpPr>
        <p:grpSpPr bwMode="auto">
          <a:xfrm>
            <a:off x="2274888" y="4705350"/>
            <a:ext cx="1636712" cy="825500"/>
            <a:chOff x="385" y="3496"/>
            <a:chExt cx="1031" cy="520"/>
          </a:xfrm>
        </p:grpSpPr>
        <p:sp>
          <p:nvSpPr>
            <p:cNvPr id="94248" name="Line 6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9" name="Line 6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250" name="Group 6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94252" name="Text Box 6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2400">
                    <a:ea typeface="굴림" panose="020B0600000101010101" pitchFamily="34" charset="-127"/>
                  </a:rPr>
                  <a:t> </a:t>
                </a:r>
                <a:r>
                  <a:rPr lang="en-US" altLang="ko-KR" sz="2400">
                    <a:ea typeface="굴림" panose="020B0600000101010101" pitchFamily="34" charset="-127"/>
                  </a:rPr>
                  <a:t>20  30 </a:t>
                </a:r>
              </a:p>
            </p:txBody>
          </p:sp>
          <p:sp>
            <p:nvSpPr>
              <p:cNvPr id="94253" name="Line 7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4" name="Line 7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5" name="Line 7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256" name="Line 7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251" name="Line 7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13" name="Line 75"/>
          <p:cNvSpPr>
            <a:spLocks noChangeShapeType="1"/>
          </p:cNvSpPr>
          <p:nvPr/>
        </p:nvSpPr>
        <p:spPr bwMode="auto">
          <a:xfrm>
            <a:off x="5037138" y="4932364"/>
            <a:ext cx="326866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4" name="Line 76"/>
          <p:cNvSpPr>
            <a:spLocks noChangeShapeType="1"/>
          </p:cNvSpPr>
          <p:nvPr/>
        </p:nvSpPr>
        <p:spPr bwMode="auto">
          <a:xfrm>
            <a:off x="3924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215" name="Group 77"/>
          <p:cNvGrpSpPr>
            <a:grpSpLocks/>
          </p:cNvGrpSpPr>
          <p:nvPr/>
        </p:nvGrpSpPr>
        <p:grpSpPr bwMode="auto">
          <a:xfrm>
            <a:off x="3851276" y="4705350"/>
            <a:ext cx="1249363" cy="482600"/>
            <a:chOff x="386" y="3496"/>
            <a:chExt cx="787" cy="304"/>
          </a:xfrm>
        </p:grpSpPr>
        <p:sp>
          <p:nvSpPr>
            <p:cNvPr id="94243" name="Text Box 7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50  55 </a:t>
              </a:r>
            </a:p>
          </p:txBody>
        </p:sp>
        <p:sp>
          <p:nvSpPr>
            <p:cNvPr id="94244" name="Line 7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Line 8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Line 8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Line 8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16" name="Line 83"/>
          <p:cNvSpPr>
            <a:spLocks noChangeShapeType="1"/>
          </p:cNvSpPr>
          <p:nvPr/>
        </p:nvSpPr>
        <p:spPr bwMode="auto">
          <a:xfrm>
            <a:off x="9466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Line 84"/>
          <p:cNvSpPr>
            <a:spLocks noChangeShapeType="1"/>
          </p:cNvSpPr>
          <p:nvPr/>
        </p:nvSpPr>
        <p:spPr bwMode="auto">
          <a:xfrm>
            <a:off x="8361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8" name="Line 91"/>
          <p:cNvSpPr>
            <a:spLocks noChangeShapeType="1"/>
          </p:cNvSpPr>
          <p:nvPr/>
        </p:nvSpPr>
        <p:spPr bwMode="auto">
          <a:xfrm flipH="1">
            <a:off x="3127376" y="3609975"/>
            <a:ext cx="1116013" cy="1087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4219" name="Group 92"/>
          <p:cNvGrpSpPr>
            <a:grpSpLocks/>
          </p:cNvGrpSpPr>
          <p:nvPr/>
        </p:nvGrpSpPr>
        <p:grpSpPr bwMode="auto">
          <a:xfrm>
            <a:off x="4168776" y="3292475"/>
            <a:ext cx="1249363" cy="482600"/>
            <a:chOff x="385" y="3496"/>
            <a:chExt cx="787" cy="304"/>
          </a:xfrm>
        </p:grpSpPr>
        <p:sp>
          <p:nvSpPr>
            <p:cNvPr id="94238" name="Text Box 93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50  60 </a:t>
              </a:r>
            </a:p>
          </p:txBody>
        </p:sp>
        <p:sp>
          <p:nvSpPr>
            <p:cNvPr id="94239" name="Line 94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Line 95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Line 96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2" name="Line 97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220" name="Line 98"/>
          <p:cNvSpPr>
            <a:spLocks noChangeShapeType="1"/>
          </p:cNvSpPr>
          <p:nvPr/>
        </p:nvSpPr>
        <p:spPr bwMode="auto">
          <a:xfrm flipH="1">
            <a:off x="4311650" y="3609976"/>
            <a:ext cx="477838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1" name="Line 99"/>
          <p:cNvSpPr>
            <a:spLocks noChangeShapeType="1"/>
          </p:cNvSpPr>
          <p:nvPr/>
        </p:nvSpPr>
        <p:spPr bwMode="auto">
          <a:xfrm flipH="1">
            <a:off x="4433888" y="2219326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2" name="Line 106"/>
          <p:cNvSpPr>
            <a:spLocks noChangeShapeType="1"/>
          </p:cNvSpPr>
          <p:nvPr/>
        </p:nvSpPr>
        <p:spPr bwMode="auto">
          <a:xfrm>
            <a:off x="6448426" y="2220914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3" name="Line 107"/>
          <p:cNvSpPr>
            <a:spLocks noChangeShapeType="1"/>
          </p:cNvSpPr>
          <p:nvPr/>
        </p:nvSpPr>
        <p:spPr bwMode="auto">
          <a:xfrm>
            <a:off x="5351463" y="3602039"/>
            <a:ext cx="3403600" cy="10572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4" name="Text Box 108"/>
          <p:cNvSpPr txBox="1">
            <a:spLocks noChangeArrowheads="1"/>
          </p:cNvSpPr>
          <p:nvPr/>
        </p:nvSpPr>
        <p:spPr bwMode="auto">
          <a:xfrm>
            <a:off x="1992313" y="5864225"/>
            <a:ext cx="807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Leaf overflow. Split and copy the first key of the new node</a:t>
            </a:r>
          </a:p>
        </p:txBody>
      </p:sp>
      <p:sp>
        <p:nvSpPr>
          <p:cNvPr id="94225" name="Line 109"/>
          <p:cNvSpPr>
            <a:spLocks noChangeShapeType="1"/>
          </p:cNvSpPr>
          <p:nvPr/>
        </p:nvSpPr>
        <p:spPr bwMode="auto">
          <a:xfrm>
            <a:off x="4481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6" name="Line 68"/>
          <p:cNvSpPr>
            <a:spLocks noChangeShapeType="1"/>
          </p:cNvSpPr>
          <p:nvPr/>
        </p:nvSpPr>
        <p:spPr bwMode="auto">
          <a:xfrm>
            <a:off x="8437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7" name="Line 69"/>
          <p:cNvSpPr>
            <a:spLocks noChangeShapeType="1"/>
          </p:cNvSpPr>
          <p:nvPr/>
        </p:nvSpPr>
        <p:spPr bwMode="auto">
          <a:xfrm>
            <a:off x="9415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8" name="Line 70"/>
          <p:cNvSpPr>
            <a:spLocks noChangeShapeType="1"/>
          </p:cNvSpPr>
          <p:nvPr/>
        </p:nvSpPr>
        <p:spPr bwMode="auto">
          <a:xfrm>
            <a:off x="8856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29" name="Line 71"/>
          <p:cNvSpPr>
            <a:spLocks noChangeShapeType="1"/>
          </p:cNvSpPr>
          <p:nvPr/>
        </p:nvSpPr>
        <p:spPr bwMode="auto">
          <a:xfrm>
            <a:off x="8996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0" name="Rectangle 53"/>
          <p:cNvSpPr>
            <a:spLocks noChangeArrowheads="1"/>
          </p:cNvSpPr>
          <p:nvPr/>
        </p:nvSpPr>
        <p:spPr bwMode="auto">
          <a:xfrm>
            <a:off x="8304214" y="4702176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4231" name="Text Box 121"/>
          <p:cNvSpPr txBox="1">
            <a:spLocks noChangeArrowheads="1"/>
          </p:cNvSpPr>
          <p:nvPr/>
        </p:nvSpPr>
        <p:spPr bwMode="auto">
          <a:xfrm>
            <a:off x="8396288" y="47148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94232" name="Line 68"/>
          <p:cNvSpPr>
            <a:spLocks noChangeShapeType="1"/>
          </p:cNvSpPr>
          <p:nvPr/>
        </p:nvSpPr>
        <p:spPr bwMode="auto">
          <a:xfrm>
            <a:off x="5967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3" name="Line 69"/>
          <p:cNvSpPr>
            <a:spLocks noChangeShapeType="1"/>
          </p:cNvSpPr>
          <p:nvPr/>
        </p:nvSpPr>
        <p:spPr bwMode="auto">
          <a:xfrm>
            <a:off x="6945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4" name="Line 70"/>
          <p:cNvSpPr>
            <a:spLocks noChangeShapeType="1"/>
          </p:cNvSpPr>
          <p:nvPr/>
        </p:nvSpPr>
        <p:spPr bwMode="auto">
          <a:xfrm>
            <a:off x="6386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5" name="Line 71"/>
          <p:cNvSpPr>
            <a:spLocks noChangeShapeType="1"/>
          </p:cNvSpPr>
          <p:nvPr/>
        </p:nvSpPr>
        <p:spPr bwMode="auto">
          <a:xfrm>
            <a:off x="6526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36" name="Rectangle 65"/>
          <p:cNvSpPr>
            <a:spLocks noChangeArrowheads="1"/>
          </p:cNvSpPr>
          <p:nvPr/>
        </p:nvSpPr>
        <p:spPr bwMode="auto">
          <a:xfrm>
            <a:off x="5834064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4237" name="Text Box 121"/>
          <p:cNvSpPr txBox="1">
            <a:spLocks noChangeArrowheads="1"/>
          </p:cNvSpPr>
          <p:nvPr/>
        </p:nvSpPr>
        <p:spPr bwMode="auto">
          <a:xfrm>
            <a:off x="5927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Non-leaf Overflow</a:t>
            </a:r>
          </a:p>
        </p:txBody>
      </p:sp>
      <p:sp>
        <p:nvSpPr>
          <p:cNvPr id="52" name="Content Placeholder 1"/>
          <p:cNvSpPr>
            <a:spLocks noGrp="1"/>
          </p:cNvSpPr>
          <p:nvPr>
            <p:ph idx="1"/>
          </p:nvPr>
        </p:nvSpPr>
        <p:spPr>
          <a:xfrm>
            <a:off x="769938" y="1387650"/>
            <a:ext cx="10515600" cy="4771675"/>
          </a:xfrm>
        </p:spPr>
        <p:txBody>
          <a:bodyPr/>
          <a:lstStyle/>
          <a:p>
            <a:r>
              <a:rPr lang="en-US" dirty="0"/>
              <a:t>Insert 52</a:t>
            </a:r>
          </a:p>
        </p:txBody>
      </p:sp>
    </p:spTree>
    <p:extLst>
      <p:ext uri="{BB962C8B-B14F-4D97-AF65-F5344CB8AC3E}">
        <p14:creationId xmlns:p14="http://schemas.microsoft.com/office/powerpoint/2010/main" val="6959116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60" name="Group 5"/>
          <p:cNvGrpSpPr>
            <a:grpSpLocks/>
          </p:cNvGrpSpPr>
          <p:nvPr/>
        </p:nvGrpSpPr>
        <p:grpSpPr bwMode="auto">
          <a:xfrm>
            <a:off x="2274888" y="4705350"/>
            <a:ext cx="1636712" cy="825500"/>
            <a:chOff x="385" y="3496"/>
            <a:chExt cx="1031" cy="520"/>
          </a:xfrm>
        </p:grpSpPr>
        <p:sp>
          <p:nvSpPr>
            <p:cNvPr id="96304" name="Line 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5" name="Line 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6306" name="Group 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96308" name="Text Box 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2400">
                    <a:ea typeface="굴림" panose="020B0600000101010101" pitchFamily="34" charset="-127"/>
                  </a:rPr>
                  <a:t> </a:t>
                </a:r>
                <a:r>
                  <a:rPr lang="en-US" altLang="ko-KR" sz="2400">
                    <a:ea typeface="굴림" panose="020B0600000101010101" pitchFamily="34" charset="-127"/>
                  </a:rPr>
                  <a:t>20  30 </a:t>
                </a:r>
              </a:p>
            </p:txBody>
          </p:sp>
          <p:sp>
            <p:nvSpPr>
              <p:cNvPr id="96309" name="Line 1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0" name="Line 1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1" name="Line 1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312" name="Line 1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6307" name="Line 1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261" name="Line 15"/>
          <p:cNvSpPr>
            <a:spLocks noChangeShapeType="1"/>
          </p:cNvSpPr>
          <p:nvPr/>
        </p:nvSpPr>
        <p:spPr bwMode="auto">
          <a:xfrm>
            <a:off x="5037138" y="4932364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2" name="Line 16"/>
          <p:cNvSpPr>
            <a:spLocks noChangeShapeType="1"/>
          </p:cNvSpPr>
          <p:nvPr/>
        </p:nvSpPr>
        <p:spPr bwMode="auto">
          <a:xfrm>
            <a:off x="3924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263" name="Group 17"/>
          <p:cNvGrpSpPr>
            <a:grpSpLocks/>
          </p:cNvGrpSpPr>
          <p:nvPr/>
        </p:nvGrpSpPr>
        <p:grpSpPr bwMode="auto">
          <a:xfrm>
            <a:off x="3851276" y="4705350"/>
            <a:ext cx="1249363" cy="482600"/>
            <a:chOff x="386" y="3496"/>
            <a:chExt cx="787" cy="304"/>
          </a:xfrm>
        </p:grpSpPr>
        <p:sp>
          <p:nvSpPr>
            <p:cNvPr id="96299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</a:t>
              </a:r>
              <a:r>
                <a:rPr lang="en-US" altLang="ko-KR" sz="2400">
                  <a:solidFill>
                    <a:srgbClr val="FF0000"/>
                  </a:solidFill>
                  <a:ea typeface="굴림" panose="020B0600000101010101" pitchFamily="34" charset="-127"/>
                </a:rPr>
                <a:t>52</a:t>
              </a:r>
              <a:r>
                <a:rPr lang="en-US" altLang="ko-KR" sz="2400">
                  <a:ea typeface="굴림" panose="020B0600000101010101" pitchFamily="34" charset="-127"/>
                </a:rPr>
                <a:t> </a:t>
              </a:r>
            </a:p>
          </p:txBody>
        </p:sp>
        <p:sp>
          <p:nvSpPr>
            <p:cNvPr id="96300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1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2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3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264" name="Line 23"/>
          <p:cNvSpPr>
            <a:spLocks noChangeShapeType="1"/>
          </p:cNvSpPr>
          <p:nvPr/>
        </p:nvSpPr>
        <p:spPr bwMode="auto">
          <a:xfrm>
            <a:off x="9466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Line 24"/>
          <p:cNvSpPr>
            <a:spLocks noChangeShapeType="1"/>
          </p:cNvSpPr>
          <p:nvPr/>
        </p:nvSpPr>
        <p:spPr bwMode="auto">
          <a:xfrm>
            <a:off x="8361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6" name="Line 31"/>
          <p:cNvSpPr>
            <a:spLocks noChangeShapeType="1"/>
          </p:cNvSpPr>
          <p:nvPr/>
        </p:nvSpPr>
        <p:spPr bwMode="auto">
          <a:xfrm flipH="1">
            <a:off x="3127376" y="3609975"/>
            <a:ext cx="1116013" cy="1087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267" name="Group 32"/>
          <p:cNvGrpSpPr>
            <a:grpSpLocks/>
          </p:cNvGrpSpPr>
          <p:nvPr/>
        </p:nvGrpSpPr>
        <p:grpSpPr bwMode="auto">
          <a:xfrm>
            <a:off x="4168776" y="3292475"/>
            <a:ext cx="1249363" cy="482600"/>
            <a:chOff x="385" y="3496"/>
            <a:chExt cx="787" cy="304"/>
          </a:xfrm>
        </p:grpSpPr>
        <p:sp>
          <p:nvSpPr>
            <p:cNvPr id="96294" name="Text Box 33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50  60 </a:t>
              </a:r>
            </a:p>
          </p:txBody>
        </p:sp>
        <p:sp>
          <p:nvSpPr>
            <p:cNvPr id="96295" name="Line 34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6" name="Line 35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7" name="Line 36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8" name="Line 37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268" name="Line 38"/>
          <p:cNvSpPr>
            <a:spLocks noChangeShapeType="1"/>
          </p:cNvSpPr>
          <p:nvPr/>
        </p:nvSpPr>
        <p:spPr bwMode="auto">
          <a:xfrm flipH="1">
            <a:off x="4311650" y="3609976"/>
            <a:ext cx="477838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69" name="Line 46"/>
          <p:cNvSpPr>
            <a:spLocks noChangeShapeType="1"/>
          </p:cNvSpPr>
          <p:nvPr/>
        </p:nvSpPr>
        <p:spPr bwMode="auto">
          <a:xfrm>
            <a:off x="6448426" y="2220914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0" name="Line 47"/>
          <p:cNvSpPr>
            <a:spLocks noChangeShapeType="1"/>
          </p:cNvSpPr>
          <p:nvPr/>
        </p:nvSpPr>
        <p:spPr bwMode="auto">
          <a:xfrm>
            <a:off x="5351463" y="3602039"/>
            <a:ext cx="3403600" cy="10572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Line 49"/>
          <p:cNvSpPr>
            <a:spLocks noChangeShapeType="1"/>
          </p:cNvSpPr>
          <p:nvPr/>
        </p:nvSpPr>
        <p:spPr bwMode="auto">
          <a:xfrm>
            <a:off x="4481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Line 50"/>
          <p:cNvSpPr>
            <a:spLocks noChangeShapeType="1"/>
          </p:cNvSpPr>
          <p:nvPr/>
        </p:nvSpPr>
        <p:spPr bwMode="auto">
          <a:xfrm>
            <a:off x="5608638" y="49926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3" name="Line 57"/>
          <p:cNvSpPr>
            <a:spLocks noChangeShapeType="1"/>
          </p:cNvSpPr>
          <p:nvPr/>
        </p:nvSpPr>
        <p:spPr bwMode="auto">
          <a:xfrm flipV="1">
            <a:off x="6745288" y="4926013"/>
            <a:ext cx="15811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4" name="Line 64"/>
          <p:cNvSpPr>
            <a:spLocks noChangeShapeType="1"/>
          </p:cNvSpPr>
          <p:nvPr/>
        </p:nvSpPr>
        <p:spPr bwMode="auto">
          <a:xfrm flipH="1">
            <a:off x="4433888" y="2219326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5" name="Line 50"/>
          <p:cNvSpPr>
            <a:spLocks noChangeShapeType="1"/>
          </p:cNvSpPr>
          <p:nvPr/>
        </p:nvSpPr>
        <p:spPr bwMode="auto">
          <a:xfrm>
            <a:off x="5608638" y="49926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6" name="Line 68"/>
          <p:cNvSpPr>
            <a:spLocks noChangeShapeType="1"/>
          </p:cNvSpPr>
          <p:nvPr/>
        </p:nvSpPr>
        <p:spPr bwMode="auto">
          <a:xfrm>
            <a:off x="56705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7" name="Line 69"/>
          <p:cNvSpPr>
            <a:spLocks noChangeShapeType="1"/>
          </p:cNvSpPr>
          <p:nvPr/>
        </p:nvSpPr>
        <p:spPr bwMode="auto">
          <a:xfrm>
            <a:off x="66484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8" name="Line 70"/>
          <p:cNvSpPr>
            <a:spLocks noChangeShapeType="1"/>
          </p:cNvSpPr>
          <p:nvPr/>
        </p:nvSpPr>
        <p:spPr bwMode="auto">
          <a:xfrm>
            <a:off x="60896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9" name="Line 71"/>
          <p:cNvSpPr>
            <a:spLocks noChangeShapeType="1"/>
          </p:cNvSpPr>
          <p:nvPr/>
        </p:nvSpPr>
        <p:spPr bwMode="auto">
          <a:xfrm>
            <a:off x="62293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0" name="Rectangle 67"/>
          <p:cNvSpPr>
            <a:spLocks noChangeArrowheads="1"/>
          </p:cNvSpPr>
          <p:nvPr/>
        </p:nvSpPr>
        <p:spPr bwMode="auto">
          <a:xfrm>
            <a:off x="5537200" y="4702176"/>
            <a:ext cx="1233488" cy="481013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6281" name="Text Box 121"/>
          <p:cNvSpPr txBox="1">
            <a:spLocks noChangeArrowheads="1"/>
          </p:cNvSpPr>
          <p:nvPr/>
        </p:nvSpPr>
        <p:spPr bwMode="auto">
          <a:xfrm>
            <a:off x="5629275" y="47148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0000"/>
                </a:solidFill>
                <a:ea typeface="굴림" panose="020B0600000101010101" pitchFamily="34" charset="-127"/>
              </a:rPr>
              <a:t>55</a:t>
            </a:r>
          </a:p>
        </p:txBody>
      </p:sp>
      <p:sp>
        <p:nvSpPr>
          <p:cNvPr id="96282" name="Line 68"/>
          <p:cNvSpPr>
            <a:spLocks noChangeShapeType="1"/>
          </p:cNvSpPr>
          <p:nvPr/>
        </p:nvSpPr>
        <p:spPr bwMode="auto">
          <a:xfrm>
            <a:off x="8437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3" name="Line 69"/>
          <p:cNvSpPr>
            <a:spLocks noChangeShapeType="1"/>
          </p:cNvSpPr>
          <p:nvPr/>
        </p:nvSpPr>
        <p:spPr bwMode="auto">
          <a:xfrm>
            <a:off x="9415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4" name="Line 70"/>
          <p:cNvSpPr>
            <a:spLocks noChangeShapeType="1"/>
          </p:cNvSpPr>
          <p:nvPr/>
        </p:nvSpPr>
        <p:spPr bwMode="auto">
          <a:xfrm>
            <a:off x="8856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5" name="Line 71"/>
          <p:cNvSpPr>
            <a:spLocks noChangeShapeType="1"/>
          </p:cNvSpPr>
          <p:nvPr/>
        </p:nvSpPr>
        <p:spPr bwMode="auto">
          <a:xfrm>
            <a:off x="8996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6" name="Rectangle 73"/>
          <p:cNvSpPr>
            <a:spLocks noChangeArrowheads="1"/>
          </p:cNvSpPr>
          <p:nvPr/>
        </p:nvSpPr>
        <p:spPr bwMode="auto">
          <a:xfrm>
            <a:off x="8304214" y="4702176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6287" name="Text Box 121"/>
          <p:cNvSpPr txBox="1">
            <a:spLocks noChangeArrowheads="1"/>
          </p:cNvSpPr>
          <p:nvPr/>
        </p:nvSpPr>
        <p:spPr bwMode="auto">
          <a:xfrm>
            <a:off x="8396288" y="47148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96288" name="Line 68"/>
          <p:cNvSpPr>
            <a:spLocks noChangeShapeType="1"/>
          </p:cNvSpPr>
          <p:nvPr/>
        </p:nvSpPr>
        <p:spPr bwMode="auto">
          <a:xfrm>
            <a:off x="5967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9" name="Line 69"/>
          <p:cNvSpPr>
            <a:spLocks noChangeShapeType="1"/>
          </p:cNvSpPr>
          <p:nvPr/>
        </p:nvSpPr>
        <p:spPr bwMode="auto">
          <a:xfrm>
            <a:off x="6945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90" name="Line 70"/>
          <p:cNvSpPr>
            <a:spLocks noChangeShapeType="1"/>
          </p:cNvSpPr>
          <p:nvPr/>
        </p:nvSpPr>
        <p:spPr bwMode="auto">
          <a:xfrm>
            <a:off x="6386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91" name="Line 71"/>
          <p:cNvSpPr>
            <a:spLocks noChangeShapeType="1"/>
          </p:cNvSpPr>
          <p:nvPr/>
        </p:nvSpPr>
        <p:spPr bwMode="auto">
          <a:xfrm>
            <a:off x="6526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92" name="Rectangle 79"/>
          <p:cNvSpPr>
            <a:spLocks noChangeArrowheads="1"/>
          </p:cNvSpPr>
          <p:nvPr/>
        </p:nvSpPr>
        <p:spPr bwMode="auto">
          <a:xfrm>
            <a:off x="5834064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6293" name="Text Box 121"/>
          <p:cNvSpPr txBox="1">
            <a:spLocks noChangeArrowheads="1"/>
          </p:cNvSpPr>
          <p:nvPr/>
        </p:nvSpPr>
        <p:spPr bwMode="auto">
          <a:xfrm>
            <a:off x="5927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001028"/>
          </a:xfrm>
        </p:spPr>
        <p:txBody>
          <a:bodyPr/>
          <a:lstStyle/>
          <a:p>
            <a:r>
              <a:rPr lang="en-US" dirty="0"/>
              <a:t>3. Non-leaf Overflow</a:t>
            </a:r>
          </a:p>
        </p:txBody>
      </p:sp>
      <p:sp>
        <p:nvSpPr>
          <p:cNvPr id="60" name="Content Placeholder 1"/>
          <p:cNvSpPr>
            <a:spLocks noGrp="1"/>
          </p:cNvSpPr>
          <p:nvPr>
            <p:ph idx="1"/>
          </p:nvPr>
        </p:nvSpPr>
        <p:spPr>
          <a:xfrm>
            <a:off x="769938" y="1387650"/>
            <a:ext cx="10515600" cy="4771675"/>
          </a:xfrm>
        </p:spPr>
        <p:txBody>
          <a:bodyPr/>
          <a:lstStyle/>
          <a:p>
            <a:r>
              <a:rPr lang="en-US" dirty="0"/>
              <a:t>Insert 52</a:t>
            </a:r>
          </a:p>
        </p:txBody>
      </p:sp>
    </p:spTree>
    <p:extLst>
      <p:ext uri="{BB962C8B-B14F-4D97-AF65-F5344CB8AC3E}">
        <p14:creationId xmlns:p14="http://schemas.microsoft.com/office/powerpoint/2010/main" val="1691967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08" name="Group 5"/>
          <p:cNvGrpSpPr>
            <a:grpSpLocks/>
          </p:cNvGrpSpPr>
          <p:nvPr/>
        </p:nvGrpSpPr>
        <p:grpSpPr bwMode="auto">
          <a:xfrm>
            <a:off x="2274888" y="4705350"/>
            <a:ext cx="1636712" cy="825500"/>
            <a:chOff x="385" y="3496"/>
            <a:chExt cx="1031" cy="520"/>
          </a:xfrm>
        </p:grpSpPr>
        <p:sp>
          <p:nvSpPr>
            <p:cNvPr id="98358" name="Line 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9" name="Line 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60" name="Group 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98362" name="Text Box 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2400">
                    <a:ea typeface="굴림" panose="020B0600000101010101" pitchFamily="34" charset="-127"/>
                  </a:rPr>
                  <a:t> </a:t>
                </a:r>
                <a:r>
                  <a:rPr lang="en-US" altLang="ko-KR" sz="2400">
                    <a:ea typeface="굴림" panose="020B0600000101010101" pitchFamily="34" charset="-127"/>
                  </a:rPr>
                  <a:t>20  30 </a:t>
                </a:r>
              </a:p>
            </p:txBody>
          </p:sp>
          <p:sp>
            <p:nvSpPr>
              <p:cNvPr id="98363" name="Line 1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64" name="Line 1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65" name="Line 1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66" name="Line 1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8361" name="Line 1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09" name="Line 15"/>
          <p:cNvSpPr>
            <a:spLocks noChangeShapeType="1"/>
          </p:cNvSpPr>
          <p:nvPr/>
        </p:nvSpPr>
        <p:spPr bwMode="auto">
          <a:xfrm>
            <a:off x="5037138" y="4932364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0" name="Line 16"/>
          <p:cNvSpPr>
            <a:spLocks noChangeShapeType="1"/>
          </p:cNvSpPr>
          <p:nvPr/>
        </p:nvSpPr>
        <p:spPr bwMode="auto">
          <a:xfrm>
            <a:off x="3924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311" name="Group 17"/>
          <p:cNvGrpSpPr>
            <a:grpSpLocks/>
          </p:cNvGrpSpPr>
          <p:nvPr/>
        </p:nvGrpSpPr>
        <p:grpSpPr bwMode="auto">
          <a:xfrm>
            <a:off x="3851276" y="4705350"/>
            <a:ext cx="1249363" cy="482600"/>
            <a:chOff x="386" y="3496"/>
            <a:chExt cx="787" cy="304"/>
          </a:xfrm>
        </p:grpSpPr>
        <p:sp>
          <p:nvSpPr>
            <p:cNvPr id="98353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</a:t>
              </a:r>
              <a:r>
                <a:rPr lang="en-US" altLang="ko-KR" sz="2400">
                  <a:solidFill>
                    <a:srgbClr val="FF0000"/>
                  </a:solidFill>
                  <a:ea typeface="굴림" panose="020B0600000101010101" pitchFamily="34" charset="-127"/>
                </a:rPr>
                <a:t>52</a:t>
              </a:r>
              <a:r>
                <a:rPr lang="en-US" altLang="ko-KR" sz="2400">
                  <a:ea typeface="굴림" panose="020B0600000101010101" pitchFamily="34" charset="-127"/>
                </a:rPr>
                <a:t> </a:t>
              </a:r>
            </a:p>
          </p:txBody>
        </p:sp>
        <p:sp>
          <p:nvSpPr>
            <p:cNvPr id="98354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5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6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7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12" name="Line 23"/>
          <p:cNvSpPr>
            <a:spLocks noChangeShapeType="1"/>
          </p:cNvSpPr>
          <p:nvPr/>
        </p:nvSpPr>
        <p:spPr bwMode="auto">
          <a:xfrm>
            <a:off x="9466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3" name="Line 24"/>
          <p:cNvSpPr>
            <a:spLocks noChangeShapeType="1"/>
          </p:cNvSpPr>
          <p:nvPr/>
        </p:nvSpPr>
        <p:spPr bwMode="auto">
          <a:xfrm>
            <a:off x="8361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Line 31"/>
          <p:cNvSpPr>
            <a:spLocks noChangeShapeType="1"/>
          </p:cNvSpPr>
          <p:nvPr/>
        </p:nvSpPr>
        <p:spPr bwMode="auto">
          <a:xfrm flipH="1">
            <a:off x="3127376" y="3609975"/>
            <a:ext cx="1116013" cy="1087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315" name="Group 32"/>
          <p:cNvGrpSpPr>
            <a:grpSpLocks/>
          </p:cNvGrpSpPr>
          <p:nvPr/>
        </p:nvGrpSpPr>
        <p:grpSpPr bwMode="auto">
          <a:xfrm>
            <a:off x="4168776" y="3292475"/>
            <a:ext cx="1249363" cy="482600"/>
            <a:chOff x="385" y="3496"/>
            <a:chExt cx="787" cy="304"/>
          </a:xfrm>
        </p:grpSpPr>
        <p:sp>
          <p:nvSpPr>
            <p:cNvPr id="98348" name="Text Box 33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50  60 </a:t>
              </a:r>
            </a:p>
          </p:txBody>
        </p:sp>
        <p:sp>
          <p:nvSpPr>
            <p:cNvPr id="98349" name="Line 34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0" name="Line 35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1" name="Line 36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52" name="Line 37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16" name="Line 38"/>
          <p:cNvSpPr>
            <a:spLocks noChangeShapeType="1"/>
          </p:cNvSpPr>
          <p:nvPr/>
        </p:nvSpPr>
        <p:spPr bwMode="auto">
          <a:xfrm flipH="1">
            <a:off x="4311650" y="3609976"/>
            <a:ext cx="477838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7" name="Line 46"/>
          <p:cNvSpPr>
            <a:spLocks noChangeShapeType="1"/>
          </p:cNvSpPr>
          <p:nvPr/>
        </p:nvSpPr>
        <p:spPr bwMode="auto">
          <a:xfrm>
            <a:off x="6448426" y="2220914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8" name="Line 47"/>
          <p:cNvSpPr>
            <a:spLocks noChangeShapeType="1"/>
          </p:cNvSpPr>
          <p:nvPr/>
        </p:nvSpPr>
        <p:spPr bwMode="auto">
          <a:xfrm>
            <a:off x="5351463" y="3602039"/>
            <a:ext cx="3403600" cy="10572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9" name="Line 49"/>
          <p:cNvSpPr>
            <a:spLocks noChangeShapeType="1"/>
          </p:cNvSpPr>
          <p:nvPr/>
        </p:nvSpPr>
        <p:spPr bwMode="auto">
          <a:xfrm>
            <a:off x="4481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0" name="Line 50"/>
          <p:cNvSpPr>
            <a:spLocks noChangeShapeType="1"/>
          </p:cNvSpPr>
          <p:nvPr/>
        </p:nvSpPr>
        <p:spPr bwMode="auto">
          <a:xfrm>
            <a:off x="5608638" y="49926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1" name="Line 57"/>
          <p:cNvSpPr>
            <a:spLocks noChangeShapeType="1"/>
          </p:cNvSpPr>
          <p:nvPr/>
        </p:nvSpPr>
        <p:spPr bwMode="auto">
          <a:xfrm flipV="1">
            <a:off x="6745288" y="4926013"/>
            <a:ext cx="158115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322" name="Group 63"/>
          <p:cNvGrpSpPr>
            <a:grpSpLocks/>
          </p:cNvGrpSpPr>
          <p:nvPr/>
        </p:nvGrpSpPr>
        <p:grpSpPr bwMode="auto">
          <a:xfrm>
            <a:off x="4895850" y="3760788"/>
            <a:ext cx="1066800" cy="912812"/>
            <a:chOff x="2124" y="2369"/>
            <a:chExt cx="672" cy="575"/>
          </a:xfrm>
        </p:grpSpPr>
        <p:sp>
          <p:nvSpPr>
            <p:cNvPr id="98343" name="Line 60"/>
            <p:cNvSpPr>
              <a:spLocks noChangeShapeType="1"/>
            </p:cNvSpPr>
            <p:nvPr/>
          </p:nvSpPr>
          <p:spPr bwMode="auto">
            <a:xfrm>
              <a:off x="2618" y="2723"/>
              <a:ext cx="178" cy="22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344" name="Group 62"/>
            <p:cNvGrpSpPr>
              <a:grpSpLocks/>
            </p:cNvGrpSpPr>
            <p:nvPr/>
          </p:nvGrpSpPr>
          <p:grpSpPr bwMode="auto">
            <a:xfrm>
              <a:off x="2124" y="2369"/>
              <a:ext cx="531" cy="505"/>
              <a:chOff x="2124" y="2369"/>
              <a:chExt cx="531" cy="505"/>
            </a:xfrm>
          </p:grpSpPr>
          <p:sp>
            <p:nvSpPr>
              <p:cNvPr id="98345" name="Text Box 58"/>
              <p:cNvSpPr txBox="1">
                <a:spLocks noChangeArrowheads="1"/>
              </p:cNvSpPr>
              <p:nvPr/>
            </p:nvSpPr>
            <p:spPr bwMode="auto">
              <a:xfrm>
                <a:off x="2317" y="2558"/>
                <a:ext cx="338" cy="30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ko-KR" sz="2400">
                    <a:solidFill>
                      <a:srgbClr val="FF0000"/>
                    </a:solidFill>
                    <a:ea typeface="굴림" panose="020B0600000101010101" pitchFamily="34" charset="-127"/>
                  </a:rPr>
                  <a:t>55</a:t>
                </a:r>
              </a:p>
            </p:txBody>
          </p:sp>
          <p:sp>
            <p:nvSpPr>
              <p:cNvPr id="98346" name="Line 59"/>
              <p:cNvSpPr>
                <a:spLocks noChangeShapeType="1"/>
              </p:cNvSpPr>
              <p:nvPr/>
            </p:nvSpPr>
            <p:spPr bwMode="auto">
              <a:xfrm>
                <a:off x="2590" y="2570"/>
                <a:ext cx="0" cy="30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347" name="AutoShape 61"/>
              <p:cNvSpPr>
                <a:spLocks noChangeArrowheads="1"/>
              </p:cNvSpPr>
              <p:nvPr/>
            </p:nvSpPr>
            <p:spPr bwMode="auto">
              <a:xfrm rot="-3277183">
                <a:off x="2098" y="2395"/>
                <a:ext cx="220" cy="168"/>
              </a:xfrm>
              <a:prstGeom prst="upArrow">
                <a:avLst>
                  <a:gd name="adj1" fmla="val 50000"/>
                  <a:gd name="adj2" fmla="val 70833"/>
                </a:avLst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</p:grpSp>
      <p:sp>
        <p:nvSpPr>
          <p:cNvPr id="98323" name="Line 64"/>
          <p:cNvSpPr>
            <a:spLocks noChangeShapeType="1"/>
          </p:cNvSpPr>
          <p:nvPr/>
        </p:nvSpPr>
        <p:spPr bwMode="auto">
          <a:xfrm flipH="1">
            <a:off x="4433888" y="2219326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Line 50"/>
          <p:cNvSpPr>
            <a:spLocks noChangeShapeType="1"/>
          </p:cNvSpPr>
          <p:nvPr/>
        </p:nvSpPr>
        <p:spPr bwMode="auto">
          <a:xfrm>
            <a:off x="5608638" y="499268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5" name="Line 68"/>
          <p:cNvSpPr>
            <a:spLocks noChangeShapeType="1"/>
          </p:cNvSpPr>
          <p:nvPr/>
        </p:nvSpPr>
        <p:spPr bwMode="auto">
          <a:xfrm>
            <a:off x="56705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Line 69"/>
          <p:cNvSpPr>
            <a:spLocks noChangeShapeType="1"/>
          </p:cNvSpPr>
          <p:nvPr/>
        </p:nvSpPr>
        <p:spPr bwMode="auto">
          <a:xfrm>
            <a:off x="66484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7" name="Line 70"/>
          <p:cNvSpPr>
            <a:spLocks noChangeShapeType="1"/>
          </p:cNvSpPr>
          <p:nvPr/>
        </p:nvSpPr>
        <p:spPr bwMode="auto">
          <a:xfrm>
            <a:off x="60896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8" name="Line 71"/>
          <p:cNvSpPr>
            <a:spLocks noChangeShapeType="1"/>
          </p:cNvSpPr>
          <p:nvPr/>
        </p:nvSpPr>
        <p:spPr bwMode="auto">
          <a:xfrm>
            <a:off x="6229350" y="47117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29" name="Rectangle 67"/>
          <p:cNvSpPr>
            <a:spLocks noChangeArrowheads="1"/>
          </p:cNvSpPr>
          <p:nvPr/>
        </p:nvSpPr>
        <p:spPr bwMode="auto">
          <a:xfrm>
            <a:off x="5537200" y="4702176"/>
            <a:ext cx="1233488" cy="481013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8330" name="Text Box 121"/>
          <p:cNvSpPr txBox="1">
            <a:spLocks noChangeArrowheads="1"/>
          </p:cNvSpPr>
          <p:nvPr/>
        </p:nvSpPr>
        <p:spPr bwMode="auto">
          <a:xfrm>
            <a:off x="5629275" y="47148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0000"/>
                </a:solidFill>
                <a:ea typeface="굴림" panose="020B0600000101010101" pitchFamily="34" charset="-127"/>
              </a:rPr>
              <a:t>55</a:t>
            </a:r>
          </a:p>
        </p:txBody>
      </p:sp>
      <p:sp>
        <p:nvSpPr>
          <p:cNvPr id="98331" name="Line 68"/>
          <p:cNvSpPr>
            <a:spLocks noChangeShapeType="1"/>
          </p:cNvSpPr>
          <p:nvPr/>
        </p:nvSpPr>
        <p:spPr bwMode="auto">
          <a:xfrm>
            <a:off x="8437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2" name="Line 69"/>
          <p:cNvSpPr>
            <a:spLocks noChangeShapeType="1"/>
          </p:cNvSpPr>
          <p:nvPr/>
        </p:nvSpPr>
        <p:spPr bwMode="auto">
          <a:xfrm>
            <a:off x="9415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3" name="Line 70"/>
          <p:cNvSpPr>
            <a:spLocks noChangeShapeType="1"/>
          </p:cNvSpPr>
          <p:nvPr/>
        </p:nvSpPr>
        <p:spPr bwMode="auto">
          <a:xfrm>
            <a:off x="8856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4" name="Line 71"/>
          <p:cNvSpPr>
            <a:spLocks noChangeShapeType="1"/>
          </p:cNvSpPr>
          <p:nvPr/>
        </p:nvSpPr>
        <p:spPr bwMode="auto">
          <a:xfrm>
            <a:off x="8996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5" name="Rectangle 73"/>
          <p:cNvSpPr>
            <a:spLocks noChangeArrowheads="1"/>
          </p:cNvSpPr>
          <p:nvPr/>
        </p:nvSpPr>
        <p:spPr bwMode="auto">
          <a:xfrm>
            <a:off x="8304214" y="4702176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8336" name="Text Box 121"/>
          <p:cNvSpPr txBox="1">
            <a:spLocks noChangeArrowheads="1"/>
          </p:cNvSpPr>
          <p:nvPr/>
        </p:nvSpPr>
        <p:spPr bwMode="auto">
          <a:xfrm>
            <a:off x="8396288" y="47148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98337" name="Line 68"/>
          <p:cNvSpPr>
            <a:spLocks noChangeShapeType="1"/>
          </p:cNvSpPr>
          <p:nvPr/>
        </p:nvSpPr>
        <p:spPr bwMode="auto">
          <a:xfrm>
            <a:off x="5967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8" name="Line 69"/>
          <p:cNvSpPr>
            <a:spLocks noChangeShapeType="1"/>
          </p:cNvSpPr>
          <p:nvPr/>
        </p:nvSpPr>
        <p:spPr bwMode="auto">
          <a:xfrm>
            <a:off x="6945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39" name="Line 70"/>
          <p:cNvSpPr>
            <a:spLocks noChangeShapeType="1"/>
          </p:cNvSpPr>
          <p:nvPr/>
        </p:nvSpPr>
        <p:spPr bwMode="auto">
          <a:xfrm>
            <a:off x="6386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0" name="Line 71"/>
          <p:cNvSpPr>
            <a:spLocks noChangeShapeType="1"/>
          </p:cNvSpPr>
          <p:nvPr/>
        </p:nvSpPr>
        <p:spPr bwMode="auto">
          <a:xfrm>
            <a:off x="6526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41" name="Rectangle 79"/>
          <p:cNvSpPr>
            <a:spLocks noChangeArrowheads="1"/>
          </p:cNvSpPr>
          <p:nvPr/>
        </p:nvSpPr>
        <p:spPr bwMode="auto">
          <a:xfrm>
            <a:off x="5834064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98342" name="Text Box 121"/>
          <p:cNvSpPr txBox="1">
            <a:spLocks noChangeArrowheads="1"/>
          </p:cNvSpPr>
          <p:nvPr/>
        </p:nvSpPr>
        <p:spPr bwMode="auto">
          <a:xfrm>
            <a:off x="5927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001028"/>
          </a:xfrm>
        </p:spPr>
        <p:txBody>
          <a:bodyPr/>
          <a:lstStyle/>
          <a:p>
            <a:r>
              <a:rPr lang="en-US" dirty="0"/>
              <a:t>3. Non-leaf Overflow</a:t>
            </a:r>
          </a:p>
        </p:txBody>
      </p:sp>
      <p:sp>
        <p:nvSpPr>
          <p:cNvPr id="66" name="Content Placeholder 1"/>
          <p:cNvSpPr>
            <a:spLocks noGrp="1"/>
          </p:cNvSpPr>
          <p:nvPr>
            <p:ph idx="1"/>
          </p:nvPr>
        </p:nvSpPr>
        <p:spPr>
          <a:xfrm>
            <a:off x="769938" y="1387650"/>
            <a:ext cx="10515600" cy="4771675"/>
          </a:xfrm>
        </p:spPr>
        <p:txBody>
          <a:bodyPr/>
          <a:lstStyle/>
          <a:p>
            <a:r>
              <a:rPr lang="en-US" dirty="0"/>
              <a:t>Insert 52</a:t>
            </a:r>
          </a:p>
        </p:txBody>
      </p:sp>
    </p:spTree>
    <p:extLst>
      <p:ext uri="{BB962C8B-B14F-4D97-AF65-F5344CB8AC3E}">
        <p14:creationId xmlns:p14="http://schemas.microsoft.com/office/powerpoint/2010/main" val="284154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6" name="Group 5"/>
          <p:cNvGrpSpPr>
            <a:grpSpLocks/>
          </p:cNvGrpSpPr>
          <p:nvPr/>
        </p:nvGrpSpPr>
        <p:grpSpPr bwMode="auto">
          <a:xfrm>
            <a:off x="2274888" y="4705350"/>
            <a:ext cx="1636712" cy="825500"/>
            <a:chOff x="385" y="3496"/>
            <a:chExt cx="1031" cy="520"/>
          </a:xfrm>
        </p:grpSpPr>
        <p:sp>
          <p:nvSpPr>
            <p:cNvPr id="100402" name="Line 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3" name="Line 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404" name="Group 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100406" name="Text Box 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2400">
                    <a:ea typeface="굴림" panose="020B0600000101010101" pitchFamily="34" charset="-127"/>
                  </a:rPr>
                  <a:t> </a:t>
                </a:r>
                <a:r>
                  <a:rPr lang="en-US" altLang="ko-KR" sz="2400">
                    <a:ea typeface="굴림" panose="020B0600000101010101" pitchFamily="34" charset="-127"/>
                  </a:rPr>
                  <a:t>20  30 </a:t>
                </a:r>
              </a:p>
            </p:txBody>
          </p:sp>
          <p:sp>
            <p:nvSpPr>
              <p:cNvPr id="100407" name="Line 1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8" name="Line 1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09" name="Line 1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410" name="Line 1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405" name="Line 1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57" name="Line 15"/>
          <p:cNvSpPr>
            <a:spLocks noChangeShapeType="1"/>
          </p:cNvSpPr>
          <p:nvPr/>
        </p:nvSpPr>
        <p:spPr bwMode="auto">
          <a:xfrm>
            <a:off x="5037138" y="4932364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Line 16"/>
          <p:cNvSpPr>
            <a:spLocks noChangeShapeType="1"/>
          </p:cNvSpPr>
          <p:nvPr/>
        </p:nvSpPr>
        <p:spPr bwMode="auto">
          <a:xfrm>
            <a:off x="3924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359" name="Group 17"/>
          <p:cNvGrpSpPr>
            <a:grpSpLocks/>
          </p:cNvGrpSpPr>
          <p:nvPr/>
        </p:nvGrpSpPr>
        <p:grpSpPr bwMode="auto">
          <a:xfrm>
            <a:off x="3851276" y="4705350"/>
            <a:ext cx="1249363" cy="482600"/>
            <a:chOff x="386" y="3496"/>
            <a:chExt cx="787" cy="304"/>
          </a:xfrm>
        </p:grpSpPr>
        <p:sp>
          <p:nvSpPr>
            <p:cNvPr id="100397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50  52 </a:t>
              </a:r>
            </a:p>
          </p:txBody>
        </p:sp>
        <p:sp>
          <p:nvSpPr>
            <p:cNvPr id="100398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9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0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401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60" name="Line 23"/>
          <p:cNvSpPr>
            <a:spLocks noChangeShapeType="1"/>
          </p:cNvSpPr>
          <p:nvPr/>
        </p:nvSpPr>
        <p:spPr bwMode="auto">
          <a:xfrm>
            <a:off x="9466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1" name="Line 24"/>
          <p:cNvSpPr>
            <a:spLocks noChangeShapeType="1"/>
          </p:cNvSpPr>
          <p:nvPr/>
        </p:nvSpPr>
        <p:spPr bwMode="auto">
          <a:xfrm>
            <a:off x="8361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2" name="Line 31"/>
          <p:cNvSpPr>
            <a:spLocks noChangeShapeType="1"/>
          </p:cNvSpPr>
          <p:nvPr/>
        </p:nvSpPr>
        <p:spPr bwMode="auto">
          <a:xfrm flipH="1">
            <a:off x="3127376" y="3609975"/>
            <a:ext cx="1116013" cy="1087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3" name="Text Box 33"/>
          <p:cNvSpPr txBox="1">
            <a:spLocks noChangeArrowheads="1"/>
          </p:cNvSpPr>
          <p:nvPr/>
        </p:nvSpPr>
        <p:spPr bwMode="auto">
          <a:xfrm>
            <a:off x="4168775" y="3295650"/>
            <a:ext cx="12509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ea typeface="굴림" panose="020B0600000101010101" pitchFamily="34" charset="-127"/>
              </a:rPr>
              <a:t> </a:t>
            </a:r>
            <a:r>
              <a:rPr lang="en-US" altLang="ko-KR" sz="2400">
                <a:ea typeface="굴림" panose="020B0600000101010101" pitchFamily="34" charset="-127"/>
              </a:rPr>
              <a:t>50  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34" charset="-127"/>
              </a:rPr>
              <a:t>55</a:t>
            </a:r>
            <a:r>
              <a:rPr lang="en-US" altLang="ko-KR" sz="2400">
                <a:ea typeface="굴림" panose="020B0600000101010101" pitchFamily="34" charset="-127"/>
              </a:rPr>
              <a:t> </a:t>
            </a:r>
          </a:p>
        </p:txBody>
      </p:sp>
      <p:sp>
        <p:nvSpPr>
          <p:cNvPr id="100364" name="Line 34"/>
          <p:cNvSpPr>
            <a:spLocks noChangeShapeType="1"/>
          </p:cNvSpPr>
          <p:nvPr/>
        </p:nvSpPr>
        <p:spPr bwMode="auto">
          <a:xfrm>
            <a:off x="43068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5" name="Line 35"/>
          <p:cNvSpPr>
            <a:spLocks noChangeShapeType="1"/>
          </p:cNvSpPr>
          <p:nvPr/>
        </p:nvSpPr>
        <p:spPr bwMode="auto">
          <a:xfrm>
            <a:off x="5313363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6" name="Line 36"/>
          <p:cNvSpPr>
            <a:spLocks noChangeShapeType="1"/>
          </p:cNvSpPr>
          <p:nvPr/>
        </p:nvSpPr>
        <p:spPr bwMode="auto">
          <a:xfrm>
            <a:off x="47259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7" name="Line 37"/>
          <p:cNvSpPr>
            <a:spLocks noChangeShapeType="1"/>
          </p:cNvSpPr>
          <p:nvPr/>
        </p:nvSpPr>
        <p:spPr bwMode="auto">
          <a:xfrm>
            <a:off x="48656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8" name="Line 38"/>
          <p:cNvSpPr>
            <a:spLocks noChangeShapeType="1"/>
          </p:cNvSpPr>
          <p:nvPr/>
        </p:nvSpPr>
        <p:spPr bwMode="auto">
          <a:xfrm flipH="1">
            <a:off x="4311650" y="3609976"/>
            <a:ext cx="477838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9" name="Line 46"/>
          <p:cNvSpPr>
            <a:spLocks noChangeShapeType="1"/>
          </p:cNvSpPr>
          <p:nvPr/>
        </p:nvSpPr>
        <p:spPr bwMode="auto">
          <a:xfrm>
            <a:off x="6448426" y="2220914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0" name="Line 47"/>
          <p:cNvSpPr>
            <a:spLocks noChangeShapeType="1"/>
          </p:cNvSpPr>
          <p:nvPr/>
        </p:nvSpPr>
        <p:spPr bwMode="auto">
          <a:xfrm>
            <a:off x="5808663" y="3611563"/>
            <a:ext cx="2946400" cy="1047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1" name="Line 49"/>
          <p:cNvSpPr>
            <a:spLocks noChangeShapeType="1"/>
          </p:cNvSpPr>
          <p:nvPr/>
        </p:nvSpPr>
        <p:spPr bwMode="auto">
          <a:xfrm>
            <a:off x="4481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2" name="Line 50"/>
          <p:cNvSpPr>
            <a:spLocks noChangeShapeType="1"/>
          </p:cNvSpPr>
          <p:nvPr/>
        </p:nvSpPr>
        <p:spPr bwMode="auto">
          <a:xfrm>
            <a:off x="5608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3" name="Line 57"/>
          <p:cNvSpPr>
            <a:spLocks noChangeShapeType="1"/>
          </p:cNvSpPr>
          <p:nvPr/>
        </p:nvSpPr>
        <p:spPr bwMode="auto">
          <a:xfrm flipV="1">
            <a:off x="6745288" y="4926013"/>
            <a:ext cx="15811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4" name="Text Box 58"/>
          <p:cNvSpPr txBox="1">
            <a:spLocks noChangeArrowheads="1"/>
          </p:cNvSpPr>
          <p:nvPr/>
        </p:nvSpPr>
        <p:spPr bwMode="auto">
          <a:xfrm>
            <a:off x="5307014" y="3300413"/>
            <a:ext cx="5365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100375" name="Line 59"/>
          <p:cNvSpPr>
            <a:spLocks noChangeShapeType="1"/>
          </p:cNvSpPr>
          <p:nvPr/>
        </p:nvSpPr>
        <p:spPr bwMode="auto">
          <a:xfrm>
            <a:off x="5749925" y="33178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6" name="Line 60"/>
          <p:cNvSpPr>
            <a:spLocks noChangeShapeType="1"/>
          </p:cNvSpPr>
          <p:nvPr/>
        </p:nvSpPr>
        <p:spPr bwMode="auto">
          <a:xfrm>
            <a:off x="5356226" y="3579814"/>
            <a:ext cx="606425" cy="1093787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7" name="Text Box 62"/>
          <p:cNvSpPr txBox="1">
            <a:spLocks noChangeArrowheads="1"/>
          </p:cNvSpPr>
          <p:nvPr/>
        </p:nvSpPr>
        <p:spPr bwMode="auto">
          <a:xfrm>
            <a:off x="5929314" y="3106739"/>
            <a:ext cx="1266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Overflow!</a:t>
            </a:r>
          </a:p>
        </p:txBody>
      </p:sp>
      <p:sp>
        <p:nvSpPr>
          <p:cNvPr id="100378" name="Line 63"/>
          <p:cNvSpPr>
            <a:spLocks noChangeShapeType="1"/>
          </p:cNvSpPr>
          <p:nvPr/>
        </p:nvSpPr>
        <p:spPr bwMode="auto">
          <a:xfrm flipH="1">
            <a:off x="4433888" y="2219326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9" name="Line 68"/>
          <p:cNvSpPr>
            <a:spLocks noChangeShapeType="1"/>
          </p:cNvSpPr>
          <p:nvPr/>
        </p:nvSpPr>
        <p:spPr bwMode="auto">
          <a:xfrm>
            <a:off x="56705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0" name="Line 69"/>
          <p:cNvSpPr>
            <a:spLocks noChangeShapeType="1"/>
          </p:cNvSpPr>
          <p:nvPr/>
        </p:nvSpPr>
        <p:spPr bwMode="auto">
          <a:xfrm>
            <a:off x="66484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1" name="Line 70"/>
          <p:cNvSpPr>
            <a:spLocks noChangeShapeType="1"/>
          </p:cNvSpPr>
          <p:nvPr/>
        </p:nvSpPr>
        <p:spPr bwMode="auto">
          <a:xfrm>
            <a:off x="60896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2" name="Line 71"/>
          <p:cNvSpPr>
            <a:spLocks noChangeShapeType="1"/>
          </p:cNvSpPr>
          <p:nvPr/>
        </p:nvSpPr>
        <p:spPr bwMode="auto">
          <a:xfrm>
            <a:off x="62293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3" name="Rectangle 63"/>
          <p:cNvSpPr>
            <a:spLocks noChangeArrowheads="1"/>
          </p:cNvSpPr>
          <p:nvPr/>
        </p:nvSpPr>
        <p:spPr bwMode="auto">
          <a:xfrm>
            <a:off x="5537200" y="4702176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0384" name="Text Box 121"/>
          <p:cNvSpPr txBox="1">
            <a:spLocks noChangeArrowheads="1"/>
          </p:cNvSpPr>
          <p:nvPr/>
        </p:nvSpPr>
        <p:spPr bwMode="auto">
          <a:xfrm>
            <a:off x="5629275" y="47148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55</a:t>
            </a:r>
          </a:p>
        </p:txBody>
      </p:sp>
      <p:sp>
        <p:nvSpPr>
          <p:cNvPr id="100385" name="Line 68"/>
          <p:cNvSpPr>
            <a:spLocks noChangeShapeType="1"/>
          </p:cNvSpPr>
          <p:nvPr/>
        </p:nvSpPr>
        <p:spPr bwMode="auto">
          <a:xfrm>
            <a:off x="8437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6" name="Line 69"/>
          <p:cNvSpPr>
            <a:spLocks noChangeShapeType="1"/>
          </p:cNvSpPr>
          <p:nvPr/>
        </p:nvSpPr>
        <p:spPr bwMode="auto">
          <a:xfrm>
            <a:off x="9415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7" name="Line 70"/>
          <p:cNvSpPr>
            <a:spLocks noChangeShapeType="1"/>
          </p:cNvSpPr>
          <p:nvPr/>
        </p:nvSpPr>
        <p:spPr bwMode="auto">
          <a:xfrm>
            <a:off x="8856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8" name="Line 71"/>
          <p:cNvSpPr>
            <a:spLocks noChangeShapeType="1"/>
          </p:cNvSpPr>
          <p:nvPr/>
        </p:nvSpPr>
        <p:spPr bwMode="auto">
          <a:xfrm>
            <a:off x="8996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89" name="Rectangle 69"/>
          <p:cNvSpPr>
            <a:spLocks noChangeArrowheads="1"/>
          </p:cNvSpPr>
          <p:nvPr/>
        </p:nvSpPr>
        <p:spPr bwMode="auto">
          <a:xfrm>
            <a:off x="8304214" y="4702176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0390" name="Text Box 121"/>
          <p:cNvSpPr txBox="1">
            <a:spLocks noChangeArrowheads="1"/>
          </p:cNvSpPr>
          <p:nvPr/>
        </p:nvSpPr>
        <p:spPr bwMode="auto">
          <a:xfrm>
            <a:off x="8396288" y="47148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100391" name="Line 68"/>
          <p:cNvSpPr>
            <a:spLocks noChangeShapeType="1"/>
          </p:cNvSpPr>
          <p:nvPr/>
        </p:nvSpPr>
        <p:spPr bwMode="auto">
          <a:xfrm>
            <a:off x="5967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2" name="Line 69"/>
          <p:cNvSpPr>
            <a:spLocks noChangeShapeType="1"/>
          </p:cNvSpPr>
          <p:nvPr/>
        </p:nvSpPr>
        <p:spPr bwMode="auto">
          <a:xfrm>
            <a:off x="6945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3" name="Line 70"/>
          <p:cNvSpPr>
            <a:spLocks noChangeShapeType="1"/>
          </p:cNvSpPr>
          <p:nvPr/>
        </p:nvSpPr>
        <p:spPr bwMode="auto">
          <a:xfrm>
            <a:off x="6386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4" name="Line 71"/>
          <p:cNvSpPr>
            <a:spLocks noChangeShapeType="1"/>
          </p:cNvSpPr>
          <p:nvPr/>
        </p:nvSpPr>
        <p:spPr bwMode="auto">
          <a:xfrm>
            <a:off x="6526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95" name="Rectangle 75"/>
          <p:cNvSpPr>
            <a:spLocks noChangeArrowheads="1"/>
          </p:cNvSpPr>
          <p:nvPr/>
        </p:nvSpPr>
        <p:spPr bwMode="auto">
          <a:xfrm>
            <a:off x="5834064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0396" name="Text Box 121"/>
          <p:cNvSpPr txBox="1">
            <a:spLocks noChangeArrowheads="1"/>
          </p:cNvSpPr>
          <p:nvPr/>
        </p:nvSpPr>
        <p:spPr bwMode="auto">
          <a:xfrm>
            <a:off x="5927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61" name="Title 1"/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001028"/>
          </a:xfrm>
        </p:spPr>
        <p:txBody>
          <a:bodyPr/>
          <a:lstStyle/>
          <a:p>
            <a:r>
              <a:rPr lang="en-US" dirty="0"/>
              <a:t>3. Non-leaf Overflow</a:t>
            </a:r>
          </a:p>
        </p:txBody>
      </p:sp>
      <p:sp>
        <p:nvSpPr>
          <p:cNvPr id="62" name="Content Placeholder 1"/>
          <p:cNvSpPr>
            <a:spLocks noGrp="1"/>
          </p:cNvSpPr>
          <p:nvPr>
            <p:ph idx="1"/>
          </p:nvPr>
        </p:nvSpPr>
        <p:spPr>
          <a:xfrm>
            <a:off x="769938" y="1387650"/>
            <a:ext cx="10515600" cy="4771675"/>
          </a:xfrm>
        </p:spPr>
        <p:txBody>
          <a:bodyPr/>
          <a:lstStyle/>
          <a:p>
            <a:r>
              <a:rPr lang="en-US" dirty="0"/>
              <a:t>Insert 52</a:t>
            </a:r>
          </a:p>
        </p:txBody>
      </p:sp>
    </p:spTree>
    <p:extLst>
      <p:ext uri="{BB962C8B-B14F-4D97-AF65-F5344CB8AC3E}">
        <p14:creationId xmlns:p14="http://schemas.microsoft.com/office/powerpoint/2010/main" val="652427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04" name="Group 5"/>
          <p:cNvGrpSpPr>
            <a:grpSpLocks/>
          </p:cNvGrpSpPr>
          <p:nvPr/>
        </p:nvGrpSpPr>
        <p:grpSpPr bwMode="auto">
          <a:xfrm>
            <a:off x="2274888" y="4705350"/>
            <a:ext cx="1636712" cy="825500"/>
            <a:chOff x="385" y="3496"/>
            <a:chExt cx="1031" cy="520"/>
          </a:xfrm>
        </p:grpSpPr>
        <p:sp>
          <p:nvSpPr>
            <p:cNvPr id="102453" name="Line 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4" name="Line 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2455" name="Group 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102457" name="Text Box 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2400">
                    <a:ea typeface="굴림" panose="020B0600000101010101" pitchFamily="34" charset="-127"/>
                  </a:rPr>
                  <a:t> </a:t>
                </a:r>
                <a:r>
                  <a:rPr lang="en-US" altLang="ko-KR" sz="2400">
                    <a:ea typeface="굴림" panose="020B0600000101010101" pitchFamily="34" charset="-127"/>
                  </a:rPr>
                  <a:t>20  30 </a:t>
                </a:r>
              </a:p>
            </p:txBody>
          </p:sp>
          <p:sp>
            <p:nvSpPr>
              <p:cNvPr id="102458" name="Line 1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9" name="Line 1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0" name="Line 1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1" name="Line 1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56" name="Line 1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05" name="Line 15"/>
          <p:cNvSpPr>
            <a:spLocks noChangeShapeType="1"/>
          </p:cNvSpPr>
          <p:nvPr/>
        </p:nvSpPr>
        <p:spPr bwMode="auto">
          <a:xfrm>
            <a:off x="5037138" y="4932364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Line 16"/>
          <p:cNvSpPr>
            <a:spLocks noChangeShapeType="1"/>
          </p:cNvSpPr>
          <p:nvPr/>
        </p:nvSpPr>
        <p:spPr bwMode="auto">
          <a:xfrm>
            <a:off x="3924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07" name="Group 17"/>
          <p:cNvGrpSpPr>
            <a:grpSpLocks/>
          </p:cNvGrpSpPr>
          <p:nvPr/>
        </p:nvGrpSpPr>
        <p:grpSpPr bwMode="auto">
          <a:xfrm>
            <a:off x="3851276" y="4705350"/>
            <a:ext cx="1249363" cy="482600"/>
            <a:chOff x="386" y="3496"/>
            <a:chExt cx="787" cy="304"/>
          </a:xfrm>
        </p:grpSpPr>
        <p:sp>
          <p:nvSpPr>
            <p:cNvPr id="102448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50  52 </a:t>
              </a:r>
            </a:p>
          </p:txBody>
        </p:sp>
        <p:sp>
          <p:nvSpPr>
            <p:cNvPr id="102449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0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1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52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08" name="Line 23"/>
          <p:cNvSpPr>
            <a:spLocks noChangeShapeType="1"/>
          </p:cNvSpPr>
          <p:nvPr/>
        </p:nvSpPr>
        <p:spPr bwMode="auto">
          <a:xfrm>
            <a:off x="9466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9" name="Line 24"/>
          <p:cNvSpPr>
            <a:spLocks noChangeShapeType="1"/>
          </p:cNvSpPr>
          <p:nvPr/>
        </p:nvSpPr>
        <p:spPr bwMode="auto">
          <a:xfrm>
            <a:off x="8361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Line 31"/>
          <p:cNvSpPr>
            <a:spLocks noChangeShapeType="1"/>
          </p:cNvSpPr>
          <p:nvPr/>
        </p:nvSpPr>
        <p:spPr bwMode="auto">
          <a:xfrm flipH="1">
            <a:off x="3127376" y="3609975"/>
            <a:ext cx="1116013" cy="10874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1" name="Text Box 32"/>
          <p:cNvSpPr txBox="1">
            <a:spLocks noChangeArrowheads="1"/>
          </p:cNvSpPr>
          <p:nvPr/>
        </p:nvSpPr>
        <p:spPr bwMode="auto">
          <a:xfrm>
            <a:off x="4168775" y="3295650"/>
            <a:ext cx="12509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ea typeface="굴림" panose="020B0600000101010101" pitchFamily="34" charset="-127"/>
              </a:rPr>
              <a:t> </a:t>
            </a:r>
            <a:r>
              <a:rPr lang="en-US" altLang="ko-KR" sz="2400">
                <a:ea typeface="굴림" panose="020B0600000101010101" pitchFamily="34" charset="-127"/>
              </a:rPr>
              <a:t>50  55 </a:t>
            </a:r>
          </a:p>
        </p:txBody>
      </p:sp>
      <p:sp>
        <p:nvSpPr>
          <p:cNvPr id="102412" name="Line 33"/>
          <p:cNvSpPr>
            <a:spLocks noChangeShapeType="1"/>
          </p:cNvSpPr>
          <p:nvPr/>
        </p:nvSpPr>
        <p:spPr bwMode="auto">
          <a:xfrm>
            <a:off x="43068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3" name="Line 34"/>
          <p:cNvSpPr>
            <a:spLocks noChangeShapeType="1"/>
          </p:cNvSpPr>
          <p:nvPr/>
        </p:nvSpPr>
        <p:spPr bwMode="auto">
          <a:xfrm>
            <a:off x="5313363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4" name="Line 35"/>
          <p:cNvSpPr>
            <a:spLocks noChangeShapeType="1"/>
          </p:cNvSpPr>
          <p:nvPr/>
        </p:nvSpPr>
        <p:spPr bwMode="auto">
          <a:xfrm>
            <a:off x="47259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5" name="Line 36"/>
          <p:cNvSpPr>
            <a:spLocks noChangeShapeType="1"/>
          </p:cNvSpPr>
          <p:nvPr/>
        </p:nvSpPr>
        <p:spPr bwMode="auto">
          <a:xfrm>
            <a:off x="4865688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Line 37"/>
          <p:cNvSpPr>
            <a:spLocks noChangeShapeType="1"/>
          </p:cNvSpPr>
          <p:nvPr/>
        </p:nvSpPr>
        <p:spPr bwMode="auto">
          <a:xfrm flipH="1">
            <a:off x="4311650" y="3609976"/>
            <a:ext cx="477838" cy="1114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7" name="Line 45"/>
          <p:cNvSpPr>
            <a:spLocks noChangeShapeType="1"/>
          </p:cNvSpPr>
          <p:nvPr/>
        </p:nvSpPr>
        <p:spPr bwMode="auto">
          <a:xfrm>
            <a:off x="6448426" y="2220914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8" name="Line 46"/>
          <p:cNvSpPr>
            <a:spLocks noChangeShapeType="1"/>
          </p:cNvSpPr>
          <p:nvPr/>
        </p:nvSpPr>
        <p:spPr bwMode="auto">
          <a:xfrm>
            <a:off x="5808663" y="3611563"/>
            <a:ext cx="2946400" cy="1047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9" name="Text Box 47"/>
          <p:cNvSpPr txBox="1">
            <a:spLocks noChangeArrowheads="1"/>
          </p:cNvSpPr>
          <p:nvPr/>
        </p:nvSpPr>
        <p:spPr bwMode="auto">
          <a:xfrm>
            <a:off x="2317750" y="5959475"/>
            <a:ext cx="760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Split the node into two. </a:t>
            </a:r>
            <a:r>
              <a:rPr lang="en-US" altLang="ko-KR" sz="2400" i="1" u="sng">
                <a:ea typeface="굴림" panose="020B0600000101010101" pitchFamily="34" charset="-127"/>
              </a:rPr>
              <a:t>Move</a:t>
            </a:r>
            <a:r>
              <a:rPr lang="en-US" altLang="ko-KR" sz="2400">
                <a:ea typeface="굴림" panose="020B0600000101010101" pitchFamily="34" charset="-127"/>
              </a:rPr>
              <a:t> up the key in the middle.</a:t>
            </a:r>
          </a:p>
        </p:txBody>
      </p:sp>
      <p:sp>
        <p:nvSpPr>
          <p:cNvPr id="102420" name="Line 48"/>
          <p:cNvSpPr>
            <a:spLocks noChangeShapeType="1"/>
          </p:cNvSpPr>
          <p:nvPr/>
        </p:nvSpPr>
        <p:spPr bwMode="auto">
          <a:xfrm>
            <a:off x="4481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1" name="Line 49"/>
          <p:cNvSpPr>
            <a:spLocks noChangeShapeType="1"/>
          </p:cNvSpPr>
          <p:nvPr/>
        </p:nvSpPr>
        <p:spPr bwMode="auto">
          <a:xfrm>
            <a:off x="5608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2" name="Line 56"/>
          <p:cNvSpPr>
            <a:spLocks noChangeShapeType="1"/>
          </p:cNvSpPr>
          <p:nvPr/>
        </p:nvSpPr>
        <p:spPr bwMode="auto">
          <a:xfrm flipV="1">
            <a:off x="6745288" y="4926013"/>
            <a:ext cx="15811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3" name="Text Box 57"/>
          <p:cNvSpPr txBox="1">
            <a:spLocks noChangeArrowheads="1"/>
          </p:cNvSpPr>
          <p:nvPr/>
        </p:nvSpPr>
        <p:spPr bwMode="auto">
          <a:xfrm>
            <a:off x="5307014" y="3300413"/>
            <a:ext cx="5365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102424" name="Line 58"/>
          <p:cNvSpPr>
            <a:spLocks noChangeShapeType="1"/>
          </p:cNvSpPr>
          <p:nvPr/>
        </p:nvSpPr>
        <p:spPr bwMode="auto">
          <a:xfrm>
            <a:off x="5749925" y="33178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5" name="Line 59"/>
          <p:cNvSpPr>
            <a:spLocks noChangeShapeType="1"/>
          </p:cNvSpPr>
          <p:nvPr/>
        </p:nvSpPr>
        <p:spPr bwMode="auto">
          <a:xfrm>
            <a:off x="5356226" y="3579814"/>
            <a:ext cx="606425" cy="10937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6" name="AutoShape 61"/>
          <p:cNvSpPr>
            <a:spLocks noChangeArrowheads="1"/>
          </p:cNvSpPr>
          <p:nvPr/>
        </p:nvSpPr>
        <p:spPr bwMode="auto">
          <a:xfrm>
            <a:off x="4897438" y="3203576"/>
            <a:ext cx="328612" cy="639763"/>
          </a:xfrm>
          <a:prstGeom prst="flowChartAlternateProcess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2427" name="Line 62"/>
          <p:cNvSpPr>
            <a:spLocks noChangeShapeType="1"/>
          </p:cNvSpPr>
          <p:nvPr/>
        </p:nvSpPr>
        <p:spPr bwMode="auto">
          <a:xfrm flipV="1">
            <a:off x="5087938" y="2600326"/>
            <a:ext cx="728662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8" name="Line 64"/>
          <p:cNvSpPr>
            <a:spLocks noChangeShapeType="1"/>
          </p:cNvSpPr>
          <p:nvPr/>
        </p:nvSpPr>
        <p:spPr bwMode="auto">
          <a:xfrm flipH="1">
            <a:off x="4433888" y="2219326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9" name="Line 50"/>
          <p:cNvSpPr>
            <a:spLocks noChangeShapeType="1"/>
          </p:cNvSpPr>
          <p:nvPr/>
        </p:nvSpPr>
        <p:spPr bwMode="auto">
          <a:xfrm>
            <a:off x="5608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0" name="Line 68"/>
          <p:cNvSpPr>
            <a:spLocks noChangeShapeType="1"/>
          </p:cNvSpPr>
          <p:nvPr/>
        </p:nvSpPr>
        <p:spPr bwMode="auto">
          <a:xfrm>
            <a:off x="56705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1" name="Line 69"/>
          <p:cNvSpPr>
            <a:spLocks noChangeShapeType="1"/>
          </p:cNvSpPr>
          <p:nvPr/>
        </p:nvSpPr>
        <p:spPr bwMode="auto">
          <a:xfrm>
            <a:off x="66484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2" name="Line 70"/>
          <p:cNvSpPr>
            <a:spLocks noChangeShapeType="1"/>
          </p:cNvSpPr>
          <p:nvPr/>
        </p:nvSpPr>
        <p:spPr bwMode="auto">
          <a:xfrm>
            <a:off x="60896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3" name="Line 71"/>
          <p:cNvSpPr>
            <a:spLocks noChangeShapeType="1"/>
          </p:cNvSpPr>
          <p:nvPr/>
        </p:nvSpPr>
        <p:spPr bwMode="auto">
          <a:xfrm>
            <a:off x="62293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4" name="Rectangle 66"/>
          <p:cNvSpPr>
            <a:spLocks noChangeArrowheads="1"/>
          </p:cNvSpPr>
          <p:nvPr/>
        </p:nvSpPr>
        <p:spPr bwMode="auto">
          <a:xfrm>
            <a:off x="5537200" y="4702176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2435" name="Text Box 121"/>
          <p:cNvSpPr txBox="1">
            <a:spLocks noChangeArrowheads="1"/>
          </p:cNvSpPr>
          <p:nvPr/>
        </p:nvSpPr>
        <p:spPr bwMode="auto">
          <a:xfrm>
            <a:off x="5629275" y="47148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55</a:t>
            </a:r>
          </a:p>
        </p:txBody>
      </p:sp>
      <p:sp>
        <p:nvSpPr>
          <p:cNvPr id="102436" name="Line 68"/>
          <p:cNvSpPr>
            <a:spLocks noChangeShapeType="1"/>
          </p:cNvSpPr>
          <p:nvPr/>
        </p:nvSpPr>
        <p:spPr bwMode="auto">
          <a:xfrm>
            <a:off x="8437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7" name="Line 69"/>
          <p:cNvSpPr>
            <a:spLocks noChangeShapeType="1"/>
          </p:cNvSpPr>
          <p:nvPr/>
        </p:nvSpPr>
        <p:spPr bwMode="auto">
          <a:xfrm>
            <a:off x="9415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8" name="Line 70"/>
          <p:cNvSpPr>
            <a:spLocks noChangeShapeType="1"/>
          </p:cNvSpPr>
          <p:nvPr/>
        </p:nvSpPr>
        <p:spPr bwMode="auto">
          <a:xfrm>
            <a:off x="8856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9" name="Line 71"/>
          <p:cNvSpPr>
            <a:spLocks noChangeShapeType="1"/>
          </p:cNvSpPr>
          <p:nvPr/>
        </p:nvSpPr>
        <p:spPr bwMode="auto">
          <a:xfrm>
            <a:off x="8996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0" name="Rectangle 72"/>
          <p:cNvSpPr>
            <a:spLocks noChangeArrowheads="1"/>
          </p:cNvSpPr>
          <p:nvPr/>
        </p:nvSpPr>
        <p:spPr bwMode="auto">
          <a:xfrm>
            <a:off x="8304214" y="4702176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2441" name="Text Box 121"/>
          <p:cNvSpPr txBox="1">
            <a:spLocks noChangeArrowheads="1"/>
          </p:cNvSpPr>
          <p:nvPr/>
        </p:nvSpPr>
        <p:spPr bwMode="auto">
          <a:xfrm>
            <a:off x="8396288" y="47148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102442" name="Line 68"/>
          <p:cNvSpPr>
            <a:spLocks noChangeShapeType="1"/>
          </p:cNvSpPr>
          <p:nvPr/>
        </p:nvSpPr>
        <p:spPr bwMode="auto">
          <a:xfrm>
            <a:off x="5967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3" name="Line 69"/>
          <p:cNvSpPr>
            <a:spLocks noChangeShapeType="1"/>
          </p:cNvSpPr>
          <p:nvPr/>
        </p:nvSpPr>
        <p:spPr bwMode="auto">
          <a:xfrm>
            <a:off x="6945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4" name="Line 70"/>
          <p:cNvSpPr>
            <a:spLocks noChangeShapeType="1"/>
          </p:cNvSpPr>
          <p:nvPr/>
        </p:nvSpPr>
        <p:spPr bwMode="auto">
          <a:xfrm>
            <a:off x="6386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5" name="Line 71"/>
          <p:cNvSpPr>
            <a:spLocks noChangeShapeType="1"/>
          </p:cNvSpPr>
          <p:nvPr/>
        </p:nvSpPr>
        <p:spPr bwMode="auto">
          <a:xfrm>
            <a:off x="6526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6" name="Rectangle 78"/>
          <p:cNvSpPr>
            <a:spLocks noChangeArrowheads="1"/>
          </p:cNvSpPr>
          <p:nvPr/>
        </p:nvSpPr>
        <p:spPr bwMode="auto">
          <a:xfrm>
            <a:off x="5834064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2447" name="Text Box 121"/>
          <p:cNvSpPr txBox="1">
            <a:spLocks noChangeArrowheads="1"/>
          </p:cNvSpPr>
          <p:nvPr/>
        </p:nvSpPr>
        <p:spPr bwMode="auto">
          <a:xfrm>
            <a:off x="5927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66" name="Title 1"/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001028"/>
          </a:xfrm>
        </p:spPr>
        <p:txBody>
          <a:bodyPr/>
          <a:lstStyle/>
          <a:p>
            <a:r>
              <a:rPr lang="en-US" dirty="0"/>
              <a:t>3. Non-leaf Overflow</a:t>
            </a:r>
          </a:p>
        </p:txBody>
      </p:sp>
      <p:sp>
        <p:nvSpPr>
          <p:cNvPr id="67" name="Content Placeholder 1"/>
          <p:cNvSpPr>
            <a:spLocks noGrp="1"/>
          </p:cNvSpPr>
          <p:nvPr>
            <p:ph idx="1"/>
          </p:nvPr>
        </p:nvSpPr>
        <p:spPr>
          <a:xfrm>
            <a:off x="769938" y="1387650"/>
            <a:ext cx="10515600" cy="4771675"/>
          </a:xfrm>
        </p:spPr>
        <p:txBody>
          <a:bodyPr/>
          <a:lstStyle/>
          <a:p>
            <a:r>
              <a:rPr lang="en-US" dirty="0"/>
              <a:t>Insert 52</a:t>
            </a:r>
          </a:p>
        </p:txBody>
      </p:sp>
    </p:spTree>
    <p:extLst>
      <p:ext uri="{BB962C8B-B14F-4D97-AF65-F5344CB8AC3E}">
        <p14:creationId xmlns:p14="http://schemas.microsoft.com/office/powerpoint/2010/main" val="6184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2" name="Group 5"/>
          <p:cNvGrpSpPr>
            <a:grpSpLocks/>
          </p:cNvGrpSpPr>
          <p:nvPr/>
        </p:nvGrpSpPr>
        <p:grpSpPr bwMode="auto">
          <a:xfrm>
            <a:off x="2274888" y="4705350"/>
            <a:ext cx="1636712" cy="825500"/>
            <a:chOff x="385" y="3496"/>
            <a:chExt cx="1031" cy="520"/>
          </a:xfrm>
        </p:grpSpPr>
        <p:sp>
          <p:nvSpPr>
            <p:cNvPr id="104508" name="Line 6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09" name="Line 7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510" name="Group 8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104512" name="Text Box 9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2400">
                    <a:ea typeface="굴림" panose="020B0600000101010101" pitchFamily="34" charset="-127"/>
                  </a:rPr>
                  <a:t> </a:t>
                </a:r>
                <a:r>
                  <a:rPr lang="en-US" altLang="ko-KR" sz="2400">
                    <a:ea typeface="굴림" panose="020B0600000101010101" pitchFamily="34" charset="-127"/>
                  </a:rPr>
                  <a:t>20  30 </a:t>
                </a:r>
              </a:p>
            </p:txBody>
          </p:sp>
          <p:sp>
            <p:nvSpPr>
              <p:cNvPr id="104513" name="Line 10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4" name="Line 11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5" name="Line 12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6" name="Line 13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511" name="Line 14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453" name="Line 15"/>
          <p:cNvSpPr>
            <a:spLocks noChangeShapeType="1"/>
          </p:cNvSpPr>
          <p:nvPr/>
        </p:nvSpPr>
        <p:spPr bwMode="auto">
          <a:xfrm>
            <a:off x="5037138" y="4932364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Line 16"/>
          <p:cNvSpPr>
            <a:spLocks noChangeShapeType="1"/>
          </p:cNvSpPr>
          <p:nvPr/>
        </p:nvSpPr>
        <p:spPr bwMode="auto">
          <a:xfrm>
            <a:off x="3924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455" name="Group 17"/>
          <p:cNvGrpSpPr>
            <a:grpSpLocks/>
          </p:cNvGrpSpPr>
          <p:nvPr/>
        </p:nvGrpSpPr>
        <p:grpSpPr bwMode="auto">
          <a:xfrm>
            <a:off x="3851276" y="4705350"/>
            <a:ext cx="1249363" cy="482600"/>
            <a:chOff x="386" y="3496"/>
            <a:chExt cx="787" cy="304"/>
          </a:xfrm>
        </p:grpSpPr>
        <p:sp>
          <p:nvSpPr>
            <p:cNvPr id="104503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50  52 </a:t>
              </a:r>
            </a:p>
          </p:txBody>
        </p:sp>
        <p:sp>
          <p:nvSpPr>
            <p:cNvPr id="104504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05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06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07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456" name="Line 23"/>
          <p:cNvSpPr>
            <a:spLocks noChangeShapeType="1"/>
          </p:cNvSpPr>
          <p:nvPr/>
        </p:nvSpPr>
        <p:spPr bwMode="auto">
          <a:xfrm>
            <a:off x="9466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Line 24"/>
          <p:cNvSpPr>
            <a:spLocks noChangeShapeType="1"/>
          </p:cNvSpPr>
          <p:nvPr/>
        </p:nvSpPr>
        <p:spPr bwMode="auto">
          <a:xfrm>
            <a:off x="8361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Line 31"/>
          <p:cNvSpPr>
            <a:spLocks noChangeShapeType="1"/>
          </p:cNvSpPr>
          <p:nvPr/>
        </p:nvSpPr>
        <p:spPr bwMode="auto">
          <a:xfrm flipH="1">
            <a:off x="3127375" y="3543301"/>
            <a:ext cx="839788" cy="11541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9" name="Line 37"/>
          <p:cNvSpPr>
            <a:spLocks noChangeShapeType="1"/>
          </p:cNvSpPr>
          <p:nvPr/>
        </p:nvSpPr>
        <p:spPr bwMode="auto">
          <a:xfrm flipH="1">
            <a:off x="4311651" y="3552826"/>
            <a:ext cx="201613" cy="11715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0" name="Line 45"/>
          <p:cNvSpPr>
            <a:spLocks noChangeShapeType="1"/>
          </p:cNvSpPr>
          <p:nvPr/>
        </p:nvSpPr>
        <p:spPr bwMode="auto">
          <a:xfrm>
            <a:off x="6448426" y="2220914"/>
            <a:ext cx="3381375" cy="11080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Line 46"/>
          <p:cNvSpPr>
            <a:spLocks noChangeShapeType="1"/>
          </p:cNvSpPr>
          <p:nvPr/>
        </p:nvSpPr>
        <p:spPr bwMode="auto">
          <a:xfrm>
            <a:off x="6018213" y="3611563"/>
            <a:ext cx="2736850" cy="1047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2" name="Line 48"/>
          <p:cNvSpPr>
            <a:spLocks noChangeShapeType="1"/>
          </p:cNvSpPr>
          <p:nvPr/>
        </p:nvSpPr>
        <p:spPr bwMode="auto">
          <a:xfrm>
            <a:off x="4481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3" name="Line 49"/>
          <p:cNvSpPr>
            <a:spLocks noChangeShapeType="1"/>
          </p:cNvSpPr>
          <p:nvPr/>
        </p:nvSpPr>
        <p:spPr bwMode="auto">
          <a:xfrm>
            <a:off x="5608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4" name="Line 56"/>
          <p:cNvSpPr>
            <a:spLocks noChangeShapeType="1"/>
          </p:cNvSpPr>
          <p:nvPr/>
        </p:nvSpPr>
        <p:spPr bwMode="auto">
          <a:xfrm flipV="1">
            <a:off x="6745288" y="4926013"/>
            <a:ext cx="15811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5" name="Line 59"/>
          <p:cNvSpPr>
            <a:spLocks noChangeShapeType="1"/>
          </p:cNvSpPr>
          <p:nvPr/>
        </p:nvSpPr>
        <p:spPr bwMode="auto">
          <a:xfrm>
            <a:off x="5480050" y="3560764"/>
            <a:ext cx="482600" cy="11128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Text Box 74"/>
          <p:cNvSpPr txBox="1">
            <a:spLocks noChangeArrowheads="1"/>
          </p:cNvSpPr>
          <p:nvPr/>
        </p:nvSpPr>
        <p:spPr bwMode="auto">
          <a:xfrm>
            <a:off x="5240339" y="2698751"/>
            <a:ext cx="536575" cy="4794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0000"/>
                </a:solidFill>
                <a:ea typeface="굴림" panose="020B0600000101010101" pitchFamily="34" charset="-127"/>
              </a:rPr>
              <a:t>55</a:t>
            </a:r>
          </a:p>
        </p:txBody>
      </p:sp>
      <p:sp>
        <p:nvSpPr>
          <p:cNvPr id="104467" name="Line 75"/>
          <p:cNvSpPr>
            <a:spLocks noChangeShapeType="1"/>
          </p:cNvSpPr>
          <p:nvPr/>
        </p:nvSpPr>
        <p:spPr bwMode="auto">
          <a:xfrm>
            <a:off x="5664200" y="270827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8" name="Line 76"/>
          <p:cNvSpPr>
            <a:spLocks noChangeShapeType="1"/>
          </p:cNvSpPr>
          <p:nvPr/>
        </p:nvSpPr>
        <p:spPr bwMode="auto">
          <a:xfrm flipH="1">
            <a:off x="5695951" y="2960689"/>
            <a:ext cx="22225" cy="312737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9" name="AutoShape 77"/>
          <p:cNvSpPr>
            <a:spLocks noChangeArrowheads="1"/>
          </p:cNvSpPr>
          <p:nvPr/>
        </p:nvSpPr>
        <p:spPr bwMode="auto">
          <a:xfrm rot="1794819">
            <a:off x="5756275" y="2471738"/>
            <a:ext cx="349250" cy="266700"/>
          </a:xfrm>
          <a:prstGeom prst="upArrow">
            <a:avLst>
              <a:gd name="adj1" fmla="val 50000"/>
              <a:gd name="adj2" fmla="val 70833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4470" name="Text Box 78"/>
          <p:cNvSpPr txBox="1">
            <a:spLocks noChangeArrowheads="1"/>
          </p:cNvSpPr>
          <p:nvPr/>
        </p:nvSpPr>
        <p:spPr bwMode="auto">
          <a:xfrm>
            <a:off x="5910264" y="2740025"/>
            <a:ext cx="1616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0000"/>
                </a:solidFill>
                <a:ea typeface="굴림" panose="020B0600000101010101" pitchFamily="34" charset="-127"/>
              </a:rPr>
              <a:t>Middle key</a:t>
            </a:r>
          </a:p>
        </p:txBody>
      </p:sp>
      <p:sp>
        <p:nvSpPr>
          <p:cNvPr id="104471" name="Line 79"/>
          <p:cNvSpPr>
            <a:spLocks noChangeShapeType="1"/>
          </p:cNvSpPr>
          <p:nvPr/>
        </p:nvSpPr>
        <p:spPr bwMode="auto">
          <a:xfrm flipH="1">
            <a:off x="4433888" y="2219326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2" name="Line 50"/>
          <p:cNvSpPr>
            <a:spLocks noChangeShapeType="1"/>
          </p:cNvSpPr>
          <p:nvPr/>
        </p:nvSpPr>
        <p:spPr bwMode="auto">
          <a:xfrm>
            <a:off x="5608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3" name="Line 68"/>
          <p:cNvSpPr>
            <a:spLocks noChangeShapeType="1"/>
          </p:cNvSpPr>
          <p:nvPr/>
        </p:nvSpPr>
        <p:spPr bwMode="auto">
          <a:xfrm>
            <a:off x="56705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4" name="Line 69"/>
          <p:cNvSpPr>
            <a:spLocks noChangeShapeType="1"/>
          </p:cNvSpPr>
          <p:nvPr/>
        </p:nvSpPr>
        <p:spPr bwMode="auto">
          <a:xfrm>
            <a:off x="66484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5" name="Line 70"/>
          <p:cNvSpPr>
            <a:spLocks noChangeShapeType="1"/>
          </p:cNvSpPr>
          <p:nvPr/>
        </p:nvSpPr>
        <p:spPr bwMode="auto">
          <a:xfrm>
            <a:off x="60896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6" name="Line 71"/>
          <p:cNvSpPr>
            <a:spLocks noChangeShapeType="1"/>
          </p:cNvSpPr>
          <p:nvPr/>
        </p:nvSpPr>
        <p:spPr bwMode="auto">
          <a:xfrm>
            <a:off x="62293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7" name="Rectangle 75"/>
          <p:cNvSpPr>
            <a:spLocks noChangeArrowheads="1"/>
          </p:cNvSpPr>
          <p:nvPr/>
        </p:nvSpPr>
        <p:spPr bwMode="auto">
          <a:xfrm>
            <a:off x="5537200" y="4702176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4478" name="Text Box 121"/>
          <p:cNvSpPr txBox="1">
            <a:spLocks noChangeArrowheads="1"/>
          </p:cNvSpPr>
          <p:nvPr/>
        </p:nvSpPr>
        <p:spPr bwMode="auto">
          <a:xfrm>
            <a:off x="5629275" y="47148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55</a:t>
            </a:r>
          </a:p>
        </p:txBody>
      </p:sp>
      <p:sp>
        <p:nvSpPr>
          <p:cNvPr id="104479" name="Line 68"/>
          <p:cNvSpPr>
            <a:spLocks noChangeShapeType="1"/>
          </p:cNvSpPr>
          <p:nvPr/>
        </p:nvSpPr>
        <p:spPr bwMode="auto">
          <a:xfrm>
            <a:off x="5559425" y="33035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0" name="Line 69"/>
          <p:cNvSpPr>
            <a:spLocks noChangeShapeType="1"/>
          </p:cNvSpPr>
          <p:nvPr/>
        </p:nvSpPr>
        <p:spPr bwMode="auto">
          <a:xfrm>
            <a:off x="6537325" y="33035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1" name="Line 70"/>
          <p:cNvSpPr>
            <a:spLocks noChangeShapeType="1"/>
          </p:cNvSpPr>
          <p:nvPr/>
        </p:nvSpPr>
        <p:spPr bwMode="auto">
          <a:xfrm>
            <a:off x="5978525" y="33035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2" name="Line 71"/>
          <p:cNvSpPr>
            <a:spLocks noChangeShapeType="1"/>
          </p:cNvSpPr>
          <p:nvPr/>
        </p:nvSpPr>
        <p:spPr bwMode="auto">
          <a:xfrm>
            <a:off x="6118225" y="3303588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3" name="Rectangle 87"/>
          <p:cNvSpPr>
            <a:spLocks noChangeArrowheads="1"/>
          </p:cNvSpPr>
          <p:nvPr/>
        </p:nvSpPr>
        <p:spPr bwMode="auto">
          <a:xfrm>
            <a:off x="5426075" y="3294063"/>
            <a:ext cx="1233488" cy="481012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4484" name="Text Box 121"/>
          <p:cNvSpPr txBox="1">
            <a:spLocks noChangeArrowheads="1"/>
          </p:cNvSpPr>
          <p:nvPr/>
        </p:nvSpPr>
        <p:spPr bwMode="auto">
          <a:xfrm>
            <a:off x="5518150" y="33067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0000"/>
                </a:solidFill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104485" name="Line 68"/>
          <p:cNvSpPr>
            <a:spLocks noChangeShapeType="1"/>
          </p:cNvSpPr>
          <p:nvPr/>
        </p:nvSpPr>
        <p:spPr bwMode="auto">
          <a:xfrm>
            <a:off x="40513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6" name="Line 69"/>
          <p:cNvSpPr>
            <a:spLocks noChangeShapeType="1"/>
          </p:cNvSpPr>
          <p:nvPr/>
        </p:nvSpPr>
        <p:spPr bwMode="auto">
          <a:xfrm>
            <a:off x="50292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7" name="Line 70"/>
          <p:cNvSpPr>
            <a:spLocks noChangeShapeType="1"/>
          </p:cNvSpPr>
          <p:nvPr/>
        </p:nvSpPr>
        <p:spPr bwMode="auto">
          <a:xfrm>
            <a:off x="44704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8" name="Line 71"/>
          <p:cNvSpPr>
            <a:spLocks noChangeShapeType="1"/>
          </p:cNvSpPr>
          <p:nvPr/>
        </p:nvSpPr>
        <p:spPr bwMode="auto">
          <a:xfrm>
            <a:off x="46101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9" name="Rectangle 93"/>
          <p:cNvSpPr>
            <a:spLocks noChangeArrowheads="1"/>
          </p:cNvSpPr>
          <p:nvPr/>
        </p:nvSpPr>
        <p:spPr bwMode="auto">
          <a:xfrm>
            <a:off x="3919539" y="3284539"/>
            <a:ext cx="1233487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4490" name="Text Box 121"/>
          <p:cNvSpPr txBox="1">
            <a:spLocks noChangeArrowheads="1"/>
          </p:cNvSpPr>
          <p:nvPr/>
        </p:nvSpPr>
        <p:spPr bwMode="auto">
          <a:xfrm>
            <a:off x="4011613" y="329565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104491" name="Line 68"/>
          <p:cNvSpPr>
            <a:spLocks noChangeShapeType="1"/>
          </p:cNvSpPr>
          <p:nvPr/>
        </p:nvSpPr>
        <p:spPr bwMode="auto">
          <a:xfrm>
            <a:off x="8437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92" name="Line 69"/>
          <p:cNvSpPr>
            <a:spLocks noChangeShapeType="1"/>
          </p:cNvSpPr>
          <p:nvPr/>
        </p:nvSpPr>
        <p:spPr bwMode="auto">
          <a:xfrm>
            <a:off x="9415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93" name="Line 70"/>
          <p:cNvSpPr>
            <a:spLocks noChangeShapeType="1"/>
          </p:cNvSpPr>
          <p:nvPr/>
        </p:nvSpPr>
        <p:spPr bwMode="auto">
          <a:xfrm>
            <a:off x="8856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94" name="Line 71"/>
          <p:cNvSpPr>
            <a:spLocks noChangeShapeType="1"/>
          </p:cNvSpPr>
          <p:nvPr/>
        </p:nvSpPr>
        <p:spPr bwMode="auto">
          <a:xfrm>
            <a:off x="8996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95" name="Rectangle 99"/>
          <p:cNvSpPr>
            <a:spLocks noChangeArrowheads="1"/>
          </p:cNvSpPr>
          <p:nvPr/>
        </p:nvSpPr>
        <p:spPr bwMode="auto">
          <a:xfrm>
            <a:off x="8304214" y="4702176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4496" name="Text Box 121"/>
          <p:cNvSpPr txBox="1">
            <a:spLocks noChangeArrowheads="1"/>
          </p:cNvSpPr>
          <p:nvPr/>
        </p:nvSpPr>
        <p:spPr bwMode="auto">
          <a:xfrm>
            <a:off x="8396288" y="47148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104497" name="Line 68"/>
          <p:cNvSpPr>
            <a:spLocks noChangeShapeType="1"/>
          </p:cNvSpPr>
          <p:nvPr/>
        </p:nvSpPr>
        <p:spPr bwMode="auto">
          <a:xfrm>
            <a:off x="59674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98" name="Line 69"/>
          <p:cNvSpPr>
            <a:spLocks noChangeShapeType="1"/>
          </p:cNvSpPr>
          <p:nvPr/>
        </p:nvSpPr>
        <p:spPr bwMode="auto">
          <a:xfrm>
            <a:off x="69453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99" name="Line 70"/>
          <p:cNvSpPr>
            <a:spLocks noChangeShapeType="1"/>
          </p:cNvSpPr>
          <p:nvPr/>
        </p:nvSpPr>
        <p:spPr bwMode="auto">
          <a:xfrm>
            <a:off x="63865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00" name="Line 71"/>
          <p:cNvSpPr>
            <a:spLocks noChangeShapeType="1"/>
          </p:cNvSpPr>
          <p:nvPr/>
        </p:nvSpPr>
        <p:spPr bwMode="auto">
          <a:xfrm>
            <a:off x="6526213" y="19796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501" name="Rectangle 105"/>
          <p:cNvSpPr>
            <a:spLocks noChangeArrowheads="1"/>
          </p:cNvSpPr>
          <p:nvPr/>
        </p:nvSpPr>
        <p:spPr bwMode="auto">
          <a:xfrm>
            <a:off x="5834064" y="1970088"/>
            <a:ext cx="1235075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4502" name="Text Box 121"/>
          <p:cNvSpPr txBox="1">
            <a:spLocks noChangeArrowheads="1"/>
          </p:cNvSpPr>
          <p:nvPr/>
        </p:nvSpPr>
        <p:spPr bwMode="auto">
          <a:xfrm>
            <a:off x="5927725" y="19827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001028"/>
          </a:xfrm>
        </p:spPr>
        <p:txBody>
          <a:bodyPr/>
          <a:lstStyle/>
          <a:p>
            <a:r>
              <a:rPr lang="en-US" dirty="0"/>
              <a:t>3. Non-leaf Overflow</a:t>
            </a:r>
          </a:p>
        </p:txBody>
      </p:sp>
      <p:sp>
        <p:nvSpPr>
          <p:cNvPr id="72" name="Content Placeholder 1"/>
          <p:cNvSpPr>
            <a:spLocks noGrp="1"/>
          </p:cNvSpPr>
          <p:nvPr>
            <p:ph idx="1"/>
          </p:nvPr>
        </p:nvSpPr>
        <p:spPr>
          <a:xfrm>
            <a:off x="769938" y="1387650"/>
            <a:ext cx="10515600" cy="4771675"/>
          </a:xfrm>
        </p:spPr>
        <p:txBody>
          <a:bodyPr/>
          <a:lstStyle/>
          <a:p>
            <a:r>
              <a:rPr lang="en-US" dirty="0"/>
              <a:t>Insert 52</a:t>
            </a:r>
          </a:p>
        </p:txBody>
      </p:sp>
    </p:spTree>
    <p:extLst>
      <p:ext uri="{BB962C8B-B14F-4D97-AF65-F5344CB8AC3E}">
        <p14:creationId xmlns:p14="http://schemas.microsoft.com/office/powerpoint/2010/main" val="368746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00" name="Group 17"/>
          <p:cNvGrpSpPr>
            <a:grpSpLocks/>
          </p:cNvGrpSpPr>
          <p:nvPr/>
        </p:nvGrpSpPr>
        <p:grpSpPr bwMode="auto">
          <a:xfrm>
            <a:off x="2274888" y="4705350"/>
            <a:ext cx="1636712" cy="825500"/>
            <a:chOff x="385" y="3496"/>
            <a:chExt cx="1031" cy="520"/>
          </a:xfrm>
        </p:grpSpPr>
        <p:sp>
          <p:nvSpPr>
            <p:cNvPr id="106554" name="Line 18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55" name="Line 19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6556" name="Group 20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106558" name="Text Box 21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2400">
                    <a:ea typeface="굴림" panose="020B0600000101010101" pitchFamily="34" charset="-127"/>
                  </a:rPr>
                  <a:t> </a:t>
                </a:r>
                <a:r>
                  <a:rPr lang="en-US" altLang="ko-KR" sz="2400">
                    <a:ea typeface="굴림" panose="020B0600000101010101" pitchFamily="34" charset="-127"/>
                  </a:rPr>
                  <a:t>20  30 </a:t>
                </a:r>
              </a:p>
            </p:txBody>
          </p:sp>
          <p:sp>
            <p:nvSpPr>
              <p:cNvPr id="106559" name="Line 22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60" name="Line 23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61" name="Line 24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62" name="Line 25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6557" name="Line 26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501" name="Line 27"/>
          <p:cNvSpPr>
            <a:spLocks noChangeShapeType="1"/>
          </p:cNvSpPr>
          <p:nvPr/>
        </p:nvSpPr>
        <p:spPr bwMode="auto">
          <a:xfrm>
            <a:off x="5037138" y="4932364"/>
            <a:ext cx="468312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2" name="Line 28"/>
          <p:cNvSpPr>
            <a:spLocks noChangeShapeType="1"/>
          </p:cNvSpPr>
          <p:nvPr/>
        </p:nvSpPr>
        <p:spPr bwMode="auto">
          <a:xfrm>
            <a:off x="3924300" y="50228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503" name="Group 29"/>
          <p:cNvGrpSpPr>
            <a:grpSpLocks/>
          </p:cNvGrpSpPr>
          <p:nvPr/>
        </p:nvGrpSpPr>
        <p:grpSpPr bwMode="auto">
          <a:xfrm>
            <a:off x="3851276" y="4705350"/>
            <a:ext cx="1249363" cy="482600"/>
            <a:chOff x="386" y="3496"/>
            <a:chExt cx="787" cy="304"/>
          </a:xfrm>
        </p:grpSpPr>
        <p:sp>
          <p:nvSpPr>
            <p:cNvPr id="106549" name="Text Box 30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50  52 </a:t>
              </a:r>
            </a:p>
          </p:txBody>
        </p:sp>
        <p:sp>
          <p:nvSpPr>
            <p:cNvPr id="106550" name="Line 31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51" name="Line 32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52" name="Line 33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53" name="Line 34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504" name="Line 35"/>
          <p:cNvSpPr>
            <a:spLocks noChangeShapeType="1"/>
          </p:cNvSpPr>
          <p:nvPr/>
        </p:nvSpPr>
        <p:spPr bwMode="auto">
          <a:xfrm>
            <a:off x="9466263" y="488315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5" name="Line 36"/>
          <p:cNvSpPr>
            <a:spLocks noChangeShapeType="1"/>
          </p:cNvSpPr>
          <p:nvPr/>
        </p:nvSpPr>
        <p:spPr bwMode="auto">
          <a:xfrm>
            <a:off x="8361363" y="49720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Line 43"/>
          <p:cNvSpPr>
            <a:spLocks noChangeShapeType="1"/>
          </p:cNvSpPr>
          <p:nvPr/>
        </p:nvSpPr>
        <p:spPr bwMode="auto">
          <a:xfrm flipH="1">
            <a:off x="3127375" y="3543301"/>
            <a:ext cx="839788" cy="11541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Line 46"/>
          <p:cNvSpPr>
            <a:spLocks noChangeShapeType="1"/>
          </p:cNvSpPr>
          <p:nvPr/>
        </p:nvSpPr>
        <p:spPr bwMode="auto">
          <a:xfrm flipH="1">
            <a:off x="4311651" y="3552826"/>
            <a:ext cx="201613" cy="11715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6508" name="Group 47"/>
          <p:cNvGrpSpPr>
            <a:grpSpLocks/>
          </p:cNvGrpSpPr>
          <p:nvPr/>
        </p:nvGrpSpPr>
        <p:grpSpPr bwMode="auto">
          <a:xfrm>
            <a:off x="5807075" y="1963738"/>
            <a:ext cx="1250950" cy="482600"/>
            <a:chOff x="385" y="3496"/>
            <a:chExt cx="788" cy="304"/>
          </a:xfrm>
        </p:grpSpPr>
        <p:sp>
          <p:nvSpPr>
            <p:cNvPr id="106544" name="Text Box 48"/>
            <p:cNvSpPr txBox="1">
              <a:spLocks noChangeArrowheads="1"/>
            </p:cNvSpPr>
            <p:nvPr/>
          </p:nvSpPr>
          <p:spPr bwMode="auto">
            <a:xfrm>
              <a:off x="385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solidFill>
                    <a:srgbClr val="FF0000"/>
                  </a:solidFill>
                  <a:ea typeface="굴림" panose="020B0600000101010101" pitchFamily="34" charset="-127"/>
                </a:rPr>
                <a:t>55</a:t>
              </a:r>
              <a:r>
                <a:rPr lang="en-US" altLang="ko-KR" sz="2400">
                  <a:ea typeface="굴림" panose="020B0600000101010101" pitchFamily="34" charset="-127"/>
                </a:rPr>
                <a:t>  70 </a:t>
              </a:r>
            </a:p>
          </p:txBody>
        </p:sp>
        <p:sp>
          <p:nvSpPr>
            <p:cNvPr id="106545" name="Line 4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46" name="Line 5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47" name="Line 5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48" name="Line 5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509" name="Line 53"/>
          <p:cNvSpPr>
            <a:spLocks noChangeShapeType="1"/>
          </p:cNvSpPr>
          <p:nvPr/>
        </p:nvSpPr>
        <p:spPr bwMode="auto">
          <a:xfrm>
            <a:off x="6978650" y="2219326"/>
            <a:ext cx="2851150" cy="11096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0" name="Line 54"/>
          <p:cNvSpPr>
            <a:spLocks noChangeShapeType="1"/>
          </p:cNvSpPr>
          <p:nvPr/>
        </p:nvSpPr>
        <p:spPr bwMode="auto">
          <a:xfrm>
            <a:off x="6018213" y="3611563"/>
            <a:ext cx="2736850" cy="10477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Line 56"/>
          <p:cNvSpPr>
            <a:spLocks noChangeShapeType="1"/>
          </p:cNvSpPr>
          <p:nvPr/>
        </p:nvSpPr>
        <p:spPr bwMode="auto">
          <a:xfrm>
            <a:off x="4481513" y="50307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Line 57"/>
          <p:cNvSpPr>
            <a:spLocks noChangeShapeType="1"/>
          </p:cNvSpPr>
          <p:nvPr/>
        </p:nvSpPr>
        <p:spPr bwMode="auto">
          <a:xfrm>
            <a:off x="5608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Line 64"/>
          <p:cNvSpPr>
            <a:spLocks noChangeShapeType="1"/>
          </p:cNvSpPr>
          <p:nvPr/>
        </p:nvSpPr>
        <p:spPr bwMode="auto">
          <a:xfrm flipV="1">
            <a:off x="6745288" y="4926013"/>
            <a:ext cx="15811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Line 65"/>
          <p:cNvSpPr>
            <a:spLocks noChangeShapeType="1"/>
          </p:cNvSpPr>
          <p:nvPr/>
        </p:nvSpPr>
        <p:spPr bwMode="auto">
          <a:xfrm>
            <a:off x="5480050" y="3560764"/>
            <a:ext cx="482600" cy="11128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5" name="Line 68"/>
          <p:cNvSpPr>
            <a:spLocks noChangeShapeType="1"/>
          </p:cNvSpPr>
          <p:nvPr/>
        </p:nvSpPr>
        <p:spPr bwMode="auto">
          <a:xfrm flipH="1">
            <a:off x="5695950" y="2195513"/>
            <a:ext cx="738188" cy="1077912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6" name="Line 71"/>
          <p:cNvSpPr>
            <a:spLocks noChangeShapeType="1"/>
          </p:cNvSpPr>
          <p:nvPr/>
        </p:nvSpPr>
        <p:spPr bwMode="auto">
          <a:xfrm flipH="1">
            <a:off x="4433888" y="2219326"/>
            <a:ext cx="1447800" cy="10636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7" name="Text Box 72"/>
          <p:cNvSpPr txBox="1">
            <a:spLocks noChangeArrowheads="1"/>
          </p:cNvSpPr>
          <p:nvPr/>
        </p:nvSpPr>
        <p:spPr bwMode="auto">
          <a:xfrm>
            <a:off x="7178675" y="1752600"/>
            <a:ext cx="2586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No overflow. Stop</a:t>
            </a:r>
          </a:p>
        </p:txBody>
      </p:sp>
      <p:sp>
        <p:nvSpPr>
          <p:cNvPr id="106518" name="Text Box 73"/>
          <p:cNvSpPr txBox="1">
            <a:spLocks noChangeArrowheads="1"/>
          </p:cNvSpPr>
          <p:nvPr/>
        </p:nvSpPr>
        <p:spPr bwMode="auto">
          <a:xfrm>
            <a:off x="2317750" y="5959475"/>
            <a:ext cx="550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Q: After split, non-leaf at least half full?</a:t>
            </a:r>
          </a:p>
        </p:txBody>
      </p:sp>
      <p:sp>
        <p:nvSpPr>
          <p:cNvPr id="106519" name="Line 50"/>
          <p:cNvSpPr>
            <a:spLocks noChangeShapeType="1"/>
          </p:cNvSpPr>
          <p:nvPr/>
        </p:nvSpPr>
        <p:spPr bwMode="auto">
          <a:xfrm>
            <a:off x="5608638" y="49926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0" name="Line 68"/>
          <p:cNvSpPr>
            <a:spLocks noChangeShapeType="1"/>
          </p:cNvSpPr>
          <p:nvPr/>
        </p:nvSpPr>
        <p:spPr bwMode="auto">
          <a:xfrm>
            <a:off x="56705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1" name="Line 69"/>
          <p:cNvSpPr>
            <a:spLocks noChangeShapeType="1"/>
          </p:cNvSpPr>
          <p:nvPr/>
        </p:nvSpPr>
        <p:spPr bwMode="auto">
          <a:xfrm>
            <a:off x="66484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2" name="Line 70"/>
          <p:cNvSpPr>
            <a:spLocks noChangeShapeType="1"/>
          </p:cNvSpPr>
          <p:nvPr/>
        </p:nvSpPr>
        <p:spPr bwMode="auto">
          <a:xfrm>
            <a:off x="60896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3" name="Line 71"/>
          <p:cNvSpPr>
            <a:spLocks noChangeShapeType="1"/>
          </p:cNvSpPr>
          <p:nvPr/>
        </p:nvSpPr>
        <p:spPr bwMode="auto">
          <a:xfrm>
            <a:off x="6229350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4" name="Rectangle 73"/>
          <p:cNvSpPr>
            <a:spLocks noChangeArrowheads="1"/>
          </p:cNvSpPr>
          <p:nvPr/>
        </p:nvSpPr>
        <p:spPr bwMode="auto">
          <a:xfrm>
            <a:off x="5537200" y="4702176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6525" name="Text Box 121"/>
          <p:cNvSpPr txBox="1">
            <a:spLocks noChangeArrowheads="1"/>
          </p:cNvSpPr>
          <p:nvPr/>
        </p:nvSpPr>
        <p:spPr bwMode="auto">
          <a:xfrm>
            <a:off x="5629275" y="47148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55</a:t>
            </a:r>
          </a:p>
        </p:txBody>
      </p:sp>
      <p:sp>
        <p:nvSpPr>
          <p:cNvPr id="106526" name="Line 68"/>
          <p:cNvSpPr>
            <a:spLocks noChangeShapeType="1"/>
          </p:cNvSpPr>
          <p:nvPr/>
        </p:nvSpPr>
        <p:spPr bwMode="auto">
          <a:xfrm>
            <a:off x="5559425" y="33035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7" name="Line 69"/>
          <p:cNvSpPr>
            <a:spLocks noChangeShapeType="1"/>
          </p:cNvSpPr>
          <p:nvPr/>
        </p:nvSpPr>
        <p:spPr bwMode="auto">
          <a:xfrm>
            <a:off x="6537325" y="33035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8" name="Line 70"/>
          <p:cNvSpPr>
            <a:spLocks noChangeShapeType="1"/>
          </p:cNvSpPr>
          <p:nvPr/>
        </p:nvSpPr>
        <p:spPr bwMode="auto">
          <a:xfrm>
            <a:off x="5978525" y="33035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29" name="Line 71"/>
          <p:cNvSpPr>
            <a:spLocks noChangeShapeType="1"/>
          </p:cNvSpPr>
          <p:nvPr/>
        </p:nvSpPr>
        <p:spPr bwMode="auto">
          <a:xfrm>
            <a:off x="6118225" y="33035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0" name="Rectangle 85"/>
          <p:cNvSpPr>
            <a:spLocks noChangeArrowheads="1"/>
          </p:cNvSpPr>
          <p:nvPr/>
        </p:nvSpPr>
        <p:spPr bwMode="auto">
          <a:xfrm>
            <a:off x="5426075" y="3294063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6531" name="Text Box 121"/>
          <p:cNvSpPr txBox="1">
            <a:spLocks noChangeArrowheads="1"/>
          </p:cNvSpPr>
          <p:nvPr/>
        </p:nvSpPr>
        <p:spPr bwMode="auto">
          <a:xfrm>
            <a:off x="5518150" y="33067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106532" name="Line 68"/>
          <p:cNvSpPr>
            <a:spLocks noChangeShapeType="1"/>
          </p:cNvSpPr>
          <p:nvPr/>
        </p:nvSpPr>
        <p:spPr bwMode="auto">
          <a:xfrm>
            <a:off x="40513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3" name="Line 69"/>
          <p:cNvSpPr>
            <a:spLocks noChangeShapeType="1"/>
          </p:cNvSpPr>
          <p:nvPr/>
        </p:nvSpPr>
        <p:spPr bwMode="auto">
          <a:xfrm>
            <a:off x="50292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4" name="Line 70"/>
          <p:cNvSpPr>
            <a:spLocks noChangeShapeType="1"/>
          </p:cNvSpPr>
          <p:nvPr/>
        </p:nvSpPr>
        <p:spPr bwMode="auto">
          <a:xfrm>
            <a:off x="44704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5" name="Line 71"/>
          <p:cNvSpPr>
            <a:spLocks noChangeShapeType="1"/>
          </p:cNvSpPr>
          <p:nvPr/>
        </p:nvSpPr>
        <p:spPr bwMode="auto">
          <a:xfrm>
            <a:off x="4610100" y="32924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6" name="Rectangle 91"/>
          <p:cNvSpPr>
            <a:spLocks noChangeArrowheads="1"/>
          </p:cNvSpPr>
          <p:nvPr/>
        </p:nvSpPr>
        <p:spPr bwMode="auto">
          <a:xfrm>
            <a:off x="3919539" y="3284539"/>
            <a:ext cx="1233487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6537" name="Text Box 121"/>
          <p:cNvSpPr txBox="1">
            <a:spLocks noChangeArrowheads="1"/>
          </p:cNvSpPr>
          <p:nvPr/>
        </p:nvSpPr>
        <p:spPr bwMode="auto">
          <a:xfrm>
            <a:off x="4011613" y="329565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106538" name="Line 68"/>
          <p:cNvSpPr>
            <a:spLocks noChangeShapeType="1"/>
          </p:cNvSpPr>
          <p:nvPr/>
        </p:nvSpPr>
        <p:spPr bwMode="auto">
          <a:xfrm>
            <a:off x="84375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39" name="Line 69"/>
          <p:cNvSpPr>
            <a:spLocks noChangeShapeType="1"/>
          </p:cNvSpPr>
          <p:nvPr/>
        </p:nvSpPr>
        <p:spPr bwMode="auto">
          <a:xfrm>
            <a:off x="94154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40" name="Line 70"/>
          <p:cNvSpPr>
            <a:spLocks noChangeShapeType="1"/>
          </p:cNvSpPr>
          <p:nvPr/>
        </p:nvSpPr>
        <p:spPr bwMode="auto">
          <a:xfrm>
            <a:off x="88566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41" name="Line 71"/>
          <p:cNvSpPr>
            <a:spLocks noChangeShapeType="1"/>
          </p:cNvSpPr>
          <p:nvPr/>
        </p:nvSpPr>
        <p:spPr bwMode="auto">
          <a:xfrm>
            <a:off x="8996363" y="47117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42" name="Rectangle 97"/>
          <p:cNvSpPr>
            <a:spLocks noChangeArrowheads="1"/>
          </p:cNvSpPr>
          <p:nvPr/>
        </p:nvSpPr>
        <p:spPr bwMode="auto">
          <a:xfrm>
            <a:off x="8304214" y="4702176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06543" name="Text Box 121"/>
          <p:cNvSpPr txBox="1">
            <a:spLocks noChangeArrowheads="1"/>
          </p:cNvSpPr>
          <p:nvPr/>
        </p:nvSpPr>
        <p:spPr bwMode="auto">
          <a:xfrm>
            <a:off x="8396288" y="47148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001028"/>
          </a:xfrm>
        </p:spPr>
        <p:txBody>
          <a:bodyPr/>
          <a:lstStyle/>
          <a:p>
            <a:r>
              <a:rPr lang="en-US" dirty="0"/>
              <a:t>3. Non-leaf Overflow</a:t>
            </a:r>
          </a:p>
        </p:txBody>
      </p:sp>
      <p:sp>
        <p:nvSpPr>
          <p:cNvPr id="70" name="Content Placeholder 1"/>
          <p:cNvSpPr>
            <a:spLocks noGrp="1"/>
          </p:cNvSpPr>
          <p:nvPr>
            <p:ph idx="1"/>
          </p:nvPr>
        </p:nvSpPr>
        <p:spPr>
          <a:xfrm>
            <a:off x="769938" y="1387650"/>
            <a:ext cx="10515600" cy="4771675"/>
          </a:xfrm>
        </p:spPr>
        <p:txBody>
          <a:bodyPr/>
          <a:lstStyle/>
          <a:p>
            <a:r>
              <a:rPr lang="en-US" dirty="0"/>
              <a:t>Insert 52</a:t>
            </a:r>
          </a:p>
        </p:txBody>
      </p:sp>
    </p:spTree>
    <p:extLst>
      <p:ext uri="{BB962C8B-B14F-4D97-AF65-F5344CB8AC3E}">
        <p14:creationId xmlns:p14="http://schemas.microsoft.com/office/powerpoint/2010/main" val="1508386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Line 139"/>
          <p:cNvSpPr>
            <a:spLocks noChangeShapeType="1"/>
          </p:cNvSpPr>
          <p:nvPr/>
        </p:nvSpPr>
        <p:spPr bwMode="auto">
          <a:xfrm>
            <a:off x="3697289" y="5711825"/>
            <a:ext cx="3025775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Line 140"/>
          <p:cNvSpPr>
            <a:spLocks noChangeShapeType="1"/>
          </p:cNvSpPr>
          <p:nvPr/>
        </p:nvSpPr>
        <p:spPr bwMode="auto">
          <a:xfrm>
            <a:off x="2573338" y="57769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598" name="Group 141"/>
          <p:cNvGrpSpPr>
            <a:grpSpLocks/>
          </p:cNvGrpSpPr>
          <p:nvPr/>
        </p:nvGrpSpPr>
        <p:grpSpPr bwMode="auto">
          <a:xfrm>
            <a:off x="2498726" y="5459413"/>
            <a:ext cx="1249363" cy="482600"/>
            <a:chOff x="385" y="3496"/>
            <a:chExt cx="787" cy="304"/>
          </a:xfrm>
        </p:grpSpPr>
        <p:sp>
          <p:nvSpPr>
            <p:cNvPr id="110625" name="Text Box 142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20  30 </a:t>
              </a:r>
            </a:p>
          </p:txBody>
        </p:sp>
        <p:sp>
          <p:nvSpPr>
            <p:cNvPr id="110626" name="Line 143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7" name="Line 144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8" name="Line 145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9" name="Line 146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599" name="Line 147"/>
          <p:cNvSpPr>
            <a:spLocks noChangeShapeType="1"/>
          </p:cNvSpPr>
          <p:nvPr/>
        </p:nvSpPr>
        <p:spPr bwMode="auto">
          <a:xfrm>
            <a:off x="3119438" y="57769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Line 148"/>
          <p:cNvSpPr>
            <a:spLocks noChangeShapeType="1"/>
          </p:cNvSpPr>
          <p:nvPr/>
        </p:nvSpPr>
        <p:spPr bwMode="auto">
          <a:xfrm>
            <a:off x="7899400" y="5722938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Line 149"/>
          <p:cNvSpPr>
            <a:spLocks noChangeShapeType="1"/>
          </p:cNvSpPr>
          <p:nvPr/>
        </p:nvSpPr>
        <p:spPr bwMode="auto">
          <a:xfrm>
            <a:off x="6794500" y="581183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602" name="Group 150"/>
          <p:cNvGrpSpPr>
            <a:grpSpLocks/>
          </p:cNvGrpSpPr>
          <p:nvPr/>
        </p:nvGrpSpPr>
        <p:grpSpPr bwMode="auto">
          <a:xfrm>
            <a:off x="6721476" y="5494338"/>
            <a:ext cx="1249363" cy="482600"/>
            <a:chOff x="386" y="3496"/>
            <a:chExt cx="787" cy="304"/>
          </a:xfrm>
        </p:grpSpPr>
        <p:sp>
          <p:nvSpPr>
            <p:cNvPr id="110620" name="Text Box 151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50  55 </a:t>
              </a:r>
            </a:p>
          </p:txBody>
        </p:sp>
        <p:sp>
          <p:nvSpPr>
            <p:cNvPr id="110621" name="Line 152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2" name="Line 153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3" name="Line 154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4" name="Line 155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603" name="Line 156"/>
          <p:cNvSpPr>
            <a:spLocks noChangeShapeType="1"/>
          </p:cNvSpPr>
          <p:nvPr/>
        </p:nvSpPr>
        <p:spPr bwMode="auto">
          <a:xfrm>
            <a:off x="8356600" y="578643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4" name="Line 163"/>
          <p:cNvSpPr>
            <a:spLocks noChangeShapeType="1"/>
          </p:cNvSpPr>
          <p:nvPr/>
        </p:nvSpPr>
        <p:spPr bwMode="auto">
          <a:xfrm flipH="1">
            <a:off x="3300413" y="4419600"/>
            <a:ext cx="2386012" cy="10493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0605" name="Group 164"/>
          <p:cNvGrpSpPr>
            <a:grpSpLocks/>
          </p:cNvGrpSpPr>
          <p:nvPr/>
        </p:nvGrpSpPr>
        <p:grpSpPr bwMode="auto">
          <a:xfrm>
            <a:off x="5611813" y="4102100"/>
            <a:ext cx="1249362" cy="482600"/>
            <a:chOff x="385" y="3496"/>
            <a:chExt cx="787" cy="304"/>
          </a:xfrm>
        </p:grpSpPr>
        <p:sp>
          <p:nvSpPr>
            <p:cNvPr id="110615" name="Text Box 165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50  60 </a:t>
              </a:r>
            </a:p>
          </p:txBody>
        </p:sp>
        <p:sp>
          <p:nvSpPr>
            <p:cNvPr id="110616" name="Line 16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7" name="Line 16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8" name="Line 16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9" name="Line 16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606" name="Line 170"/>
          <p:cNvSpPr>
            <a:spLocks noChangeShapeType="1"/>
          </p:cNvSpPr>
          <p:nvPr/>
        </p:nvSpPr>
        <p:spPr bwMode="auto">
          <a:xfrm>
            <a:off x="6232525" y="4419600"/>
            <a:ext cx="935038" cy="1060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171"/>
          <p:cNvSpPr>
            <a:spLocks noChangeShapeType="1"/>
          </p:cNvSpPr>
          <p:nvPr/>
        </p:nvSpPr>
        <p:spPr bwMode="auto">
          <a:xfrm>
            <a:off x="6794500" y="4411664"/>
            <a:ext cx="1982788" cy="10826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8" name="Line 213"/>
          <p:cNvSpPr>
            <a:spLocks noChangeShapeType="1"/>
          </p:cNvSpPr>
          <p:nvPr/>
        </p:nvSpPr>
        <p:spPr bwMode="auto">
          <a:xfrm>
            <a:off x="7351713" y="57705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9" name="Line 68"/>
          <p:cNvSpPr>
            <a:spLocks noChangeShapeType="1"/>
          </p:cNvSpPr>
          <p:nvPr/>
        </p:nvSpPr>
        <p:spPr bwMode="auto">
          <a:xfrm>
            <a:off x="84328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0" name="Line 69"/>
          <p:cNvSpPr>
            <a:spLocks noChangeShapeType="1"/>
          </p:cNvSpPr>
          <p:nvPr/>
        </p:nvSpPr>
        <p:spPr bwMode="auto">
          <a:xfrm>
            <a:off x="94107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1" name="Line 70"/>
          <p:cNvSpPr>
            <a:spLocks noChangeShapeType="1"/>
          </p:cNvSpPr>
          <p:nvPr/>
        </p:nvSpPr>
        <p:spPr bwMode="auto">
          <a:xfrm>
            <a:off x="88519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2" name="Line 71"/>
          <p:cNvSpPr>
            <a:spLocks noChangeShapeType="1"/>
          </p:cNvSpPr>
          <p:nvPr/>
        </p:nvSpPr>
        <p:spPr bwMode="auto">
          <a:xfrm>
            <a:off x="89916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3" name="Rectangle 42"/>
          <p:cNvSpPr>
            <a:spLocks noChangeArrowheads="1"/>
          </p:cNvSpPr>
          <p:nvPr/>
        </p:nvSpPr>
        <p:spPr bwMode="auto">
          <a:xfrm>
            <a:off x="8301039" y="54975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0614" name="Text Box 121"/>
          <p:cNvSpPr txBox="1">
            <a:spLocks noChangeArrowheads="1"/>
          </p:cNvSpPr>
          <p:nvPr/>
        </p:nvSpPr>
        <p:spPr bwMode="auto">
          <a:xfrm>
            <a:off x="8393113" y="55102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001028"/>
          </a:xfrm>
        </p:spPr>
        <p:txBody>
          <a:bodyPr/>
          <a:lstStyle/>
          <a:p>
            <a:r>
              <a:rPr lang="en-US" dirty="0"/>
              <a:t>4. New Root</a:t>
            </a:r>
          </a:p>
        </p:txBody>
      </p:sp>
      <p:sp>
        <p:nvSpPr>
          <p:cNvPr id="41" name="Content Placeholder 1"/>
          <p:cNvSpPr>
            <a:spLocks noGrp="1"/>
          </p:cNvSpPr>
          <p:nvPr>
            <p:ph idx="1"/>
          </p:nvPr>
        </p:nvSpPr>
        <p:spPr>
          <a:xfrm>
            <a:off x="838200" y="1395762"/>
            <a:ext cx="10515600" cy="4771675"/>
          </a:xfrm>
        </p:spPr>
        <p:txBody>
          <a:bodyPr/>
          <a:lstStyle/>
          <a:p>
            <a:r>
              <a:rPr lang="en-US" dirty="0"/>
              <a:t>Insert 25</a:t>
            </a:r>
          </a:p>
        </p:txBody>
      </p:sp>
    </p:spTree>
    <p:extLst>
      <p:ext uri="{BB962C8B-B14F-4D97-AF65-F5344CB8AC3E}">
        <p14:creationId xmlns:p14="http://schemas.microsoft.com/office/powerpoint/2010/main" val="148428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Random-Order File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How do we find </a:t>
            </a:r>
            <a:r>
              <a:rPr lang="en-US" altLang="ko-KR" dirty="0" err="1">
                <a:ea typeface="굴림" panose="020B0600000101010101" pitchFamily="34" charset="-127"/>
              </a:rPr>
              <a:t>sid</a:t>
            </a:r>
            <a:r>
              <a:rPr lang="en-US" altLang="ko-KR" dirty="0">
                <a:ea typeface="굴림" panose="020B0600000101010101" pitchFamily="34" charset="-127"/>
              </a:rPr>
              <a:t>=30?</a:t>
            </a: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ko-KR" altLang="en-US" dirty="0">
              <a:ea typeface="굴림" panose="020B0600000101010101" pitchFamily="34" charset="-127"/>
            </a:endParaRPr>
          </a:p>
        </p:txBody>
      </p:sp>
      <p:graphicFrame>
        <p:nvGraphicFramePr>
          <p:cNvPr id="248867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3420"/>
              </p:ext>
            </p:extLst>
          </p:nvPr>
        </p:nvGraphicFramePr>
        <p:xfrm>
          <a:off x="1275398" y="2185851"/>
          <a:ext cx="4707390" cy="2376924"/>
        </p:xfrm>
        <a:graphic>
          <a:graphicData uri="http://schemas.openxmlformats.org/drawingml/2006/table">
            <a:tbl>
              <a:tblPr/>
              <a:tblGrid>
                <a:gridCol w="156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48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sid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name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GPA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20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Susan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3.5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0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60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James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1.7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0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70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Peter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2.6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0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40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Elaine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3.9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0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30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Christy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2.9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963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Line 193"/>
          <p:cNvSpPr>
            <a:spLocks noChangeShapeType="1"/>
          </p:cNvSpPr>
          <p:nvPr/>
        </p:nvSpPr>
        <p:spPr bwMode="auto">
          <a:xfrm flipV="1">
            <a:off x="3700463" y="5689600"/>
            <a:ext cx="468312" cy="79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Line 194"/>
          <p:cNvSpPr>
            <a:spLocks noChangeShapeType="1"/>
          </p:cNvSpPr>
          <p:nvPr/>
        </p:nvSpPr>
        <p:spPr bwMode="auto">
          <a:xfrm>
            <a:off x="25876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46" name="Group 195"/>
          <p:cNvGrpSpPr>
            <a:grpSpLocks/>
          </p:cNvGrpSpPr>
          <p:nvPr/>
        </p:nvGrpSpPr>
        <p:grpSpPr bwMode="auto">
          <a:xfrm>
            <a:off x="2513013" y="5457825"/>
            <a:ext cx="1250950" cy="482600"/>
            <a:chOff x="385" y="3496"/>
            <a:chExt cx="788" cy="304"/>
          </a:xfrm>
        </p:grpSpPr>
        <p:sp>
          <p:nvSpPr>
            <p:cNvPr id="112687" name="Text Box 196"/>
            <p:cNvSpPr txBox="1">
              <a:spLocks noChangeArrowheads="1"/>
            </p:cNvSpPr>
            <p:nvPr/>
          </p:nvSpPr>
          <p:spPr bwMode="auto">
            <a:xfrm>
              <a:off x="385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20  25 </a:t>
              </a:r>
            </a:p>
          </p:txBody>
        </p:sp>
        <p:sp>
          <p:nvSpPr>
            <p:cNvPr id="112688" name="Line 197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9" name="Line 198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0" name="Line 199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1" name="Line 200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47" name="Line 201"/>
          <p:cNvSpPr>
            <a:spLocks noChangeShapeType="1"/>
          </p:cNvSpPr>
          <p:nvPr/>
        </p:nvSpPr>
        <p:spPr bwMode="auto">
          <a:xfrm>
            <a:off x="31337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Line 202"/>
          <p:cNvSpPr>
            <a:spLocks noChangeShapeType="1"/>
          </p:cNvSpPr>
          <p:nvPr/>
        </p:nvSpPr>
        <p:spPr bwMode="auto">
          <a:xfrm>
            <a:off x="7907338" y="5719763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Line 203"/>
          <p:cNvSpPr>
            <a:spLocks noChangeShapeType="1"/>
          </p:cNvSpPr>
          <p:nvPr/>
        </p:nvSpPr>
        <p:spPr bwMode="auto">
          <a:xfrm>
            <a:off x="6802438" y="58086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50" name="Group 204"/>
          <p:cNvGrpSpPr>
            <a:grpSpLocks/>
          </p:cNvGrpSpPr>
          <p:nvPr/>
        </p:nvGrpSpPr>
        <p:grpSpPr bwMode="auto">
          <a:xfrm>
            <a:off x="6729413" y="5491163"/>
            <a:ext cx="1249362" cy="482600"/>
            <a:chOff x="386" y="3496"/>
            <a:chExt cx="787" cy="304"/>
          </a:xfrm>
        </p:grpSpPr>
        <p:sp>
          <p:nvSpPr>
            <p:cNvPr id="112682" name="Text Box 205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50  55 </a:t>
              </a:r>
            </a:p>
          </p:txBody>
        </p:sp>
        <p:sp>
          <p:nvSpPr>
            <p:cNvPr id="112683" name="Line 206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4" name="Line 207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5" name="Line 208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6" name="Line 209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51" name="Line 210"/>
          <p:cNvSpPr>
            <a:spLocks noChangeShapeType="1"/>
          </p:cNvSpPr>
          <p:nvPr/>
        </p:nvSpPr>
        <p:spPr bwMode="auto">
          <a:xfrm>
            <a:off x="8364538" y="57832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2" name="Line 217"/>
          <p:cNvSpPr>
            <a:spLocks noChangeShapeType="1"/>
          </p:cNvSpPr>
          <p:nvPr/>
        </p:nvSpPr>
        <p:spPr bwMode="auto">
          <a:xfrm flipH="1">
            <a:off x="3340101" y="4356101"/>
            <a:ext cx="1870075" cy="1084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653" name="Group 218"/>
          <p:cNvGrpSpPr>
            <a:grpSpLocks/>
          </p:cNvGrpSpPr>
          <p:nvPr/>
        </p:nvGrpSpPr>
        <p:grpSpPr bwMode="auto">
          <a:xfrm>
            <a:off x="5619751" y="4098925"/>
            <a:ext cx="1249363" cy="482600"/>
            <a:chOff x="385" y="3496"/>
            <a:chExt cx="787" cy="304"/>
          </a:xfrm>
        </p:grpSpPr>
        <p:sp>
          <p:nvSpPr>
            <p:cNvPr id="112677" name="Text Box 219"/>
            <p:cNvSpPr txBox="1">
              <a:spLocks noChangeArrowheads="1"/>
            </p:cNvSpPr>
            <p:nvPr/>
          </p:nvSpPr>
          <p:spPr bwMode="auto">
            <a:xfrm>
              <a:off x="385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50  60 </a:t>
              </a:r>
            </a:p>
          </p:txBody>
        </p:sp>
        <p:sp>
          <p:nvSpPr>
            <p:cNvPr id="112678" name="Line 220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9" name="Line 221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0" name="Line 222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1" name="Line 223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654" name="Line 224"/>
          <p:cNvSpPr>
            <a:spLocks noChangeShapeType="1"/>
          </p:cNvSpPr>
          <p:nvPr/>
        </p:nvSpPr>
        <p:spPr bwMode="auto">
          <a:xfrm>
            <a:off x="6240464" y="4416425"/>
            <a:ext cx="935037" cy="1060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5" name="Line 225"/>
          <p:cNvSpPr>
            <a:spLocks noChangeShapeType="1"/>
          </p:cNvSpPr>
          <p:nvPr/>
        </p:nvSpPr>
        <p:spPr bwMode="auto">
          <a:xfrm>
            <a:off x="6802439" y="4408489"/>
            <a:ext cx="1982787" cy="10826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6" name="Line 226"/>
          <p:cNvSpPr>
            <a:spLocks noChangeShapeType="1"/>
          </p:cNvSpPr>
          <p:nvPr/>
        </p:nvSpPr>
        <p:spPr bwMode="auto">
          <a:xfrm>
            <a:off x="5305426" y="5684838"/>
            <a:ext cx="1431925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7" name="Line 227"/>
          <p:cNvSpPr>
            <a:spLocks noChangeShapeType="1"/>
          </p:cNvSpPr>
          <p:nvPr/>
        </p:nvSpPr>
        <p:spPr bwMode="auto">
          <a:xfrm>
            <a:off x="4230688" y="5772150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8" name="Line 234"/>
          <p:cNvSpPr>
            <a:spLocks noChangeShapeType="1"/>
          </p:cNvSpPr>
          <p:nvPr/>
        </p:nvSpPr>
        <p:spPr bwMode="auto">
          <a:xfrm>
            <a:off x="7358063" y="57816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59" name="Text Box 235"/>
          <p:cNvSpPr txBox="1">
            <a:spLocks noChangeArrowheads="1"/>
          </p:cNvSpPr>
          <p:nvPr/>
        </p:nvSpPr>
        <p:spPr bwMode="auto">
          <a:xfrm>
            <a:off x="5149851" y="4098925"/>
            <a:ext cx="6000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r>
              <a:rPr lang="en-US" altLang="ko-KR" sz="2400">
                <a:solidFill>
                  <a:srgbClr val="FF0000"/>
                </a:solidFill>
                <a:ea typeface="굴림" panose="020B0600000101010101" pitchFamily="34" charset="-127"/>
              </a:rPr>
              <a:t>30</a:t>
            </a:r>
            <a:r>
              <a:rPr lang="en-US" altLang="ko-KR" sz="800">
                <a:solidFill>
                  <a:srgbClr val="FF0000"/>
                </a:solidFill>
                <a:ea typeface="굴림" panose="020B0600000101010101" pitchFamily="34" charset="-127"/>
              </a:rPr>
              <a:t> </a:t>
            </a:r>
            <a:endParaRPr lang="en-US" altLang="ko-KR" sz="2400">
              <a:solidFill>
                <a:srgbClr val="FF0000"/>
              </a:solidFill>
              <a:ea typeface="굴림" panose="020B0600000101010101" pitchFamily="34" charset="-127"/>
            </a:endParaRPr>
          </a:p>
        </p:txBody>
      </p:sp>
      <p:sp>
        <p:nvSpPr>
          <p:cNvPr id="112660" name="Line 236"/>
          <p:cNvSpPr>
            <a:spLocks noChangeShapeType="1"/>
          </p:cNvSpPr>
          <p:nvPr/>
        </p:nvSpPr>
        <p:spPr bwMode="auto">
          <a:xfrm>
            <a:off x="5616575" y="4108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1" name="Line 237"/>
          <p:cNvSpPr>
            <a:spLocks noChangeShapeType="1"/>
          </p:cNvSpPr>
          <p:nvPr/>
        </p:nvSpPr>
        <p:spPr bwMode="auto">
          <a:xfrm flipH="1">
            <a:off x="5033963" y="4432301"/>
            <a:ext cx="646112" cy="10509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2" name="Rectangle 238"/>
          <p:cNvSpPr>
            <a:spLocks noChangeArrowheads="1"/>
          </p:cNvSpPr>
          <p:nvPr/>
        </p:nvSpPr>
        <p:spPr bwMode="auto">
          <a:xfrm>
            <a:off x="5151438" y="4100513"/>
            <a:ext cx="1143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2663" name="Line 239"/>
          <p:cNvSpPr>
            <a:spLocks noChangeShapeType="1"/>
          </p:cNvSpPr>
          <p:nvPr/>
        </p:nvSpPr>
        <p:spPr bwMode="auto">
          <a:xfrm>
            <a:off x="5264150" y="4108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4" name="Text Box 240"/>
          <p:cNvSpPr txBox="1">
            <a:spLocks noChangeArrowheads="1"/>
          </p:cNvSpPr>
          <p:nvPr/>
        </p:nvSpPr>
        <p:spPr bwMode="auto">
          <a:xfrm>
            <a:off x="6948489" y="3983039"/>
            <a:ext cx="1266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Overflow!</a:t>
            </a:r>
          </a:p>
        </p:txBody>
      </p:sp>
      <p:sp>
        <p:nvSpPr>
          <p:cNvPr id="112665" name="Line 68"/>
          <p:cNvSpPr>
            <a:spLocks noChangeShapeType="1"/>
          </p:cNvSpPr>
          <p:nvPr/>
        </p:nvSpPr>
        <p:spPr bwMode="auto">
          <a:xfrm>
            <a:off x="84328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6" name="Line 69"/>
          <p:cNvSpPr>
            <a:spLocks noChangeShapeType="1"/>
          </p:cNvSpPr>
          <p:nvPr/>
        </p:nvSpPr>
        <p:spPr bwMode="auto">
          <a:xfrm>
            <a:off x="94107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7" name="Line 70"/>
          <p:cNvSpPr>
            <a:spLocks noChangeShapeType="1"/>
          </p:cNvSpPr>
          <p:nvPr/>
        </p:nvSpPr>
        <p:spPr bwMode="auto">
          <a:xfrm>
            <a:off x="88519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8" name="Line 71"/>
          <p:cNvSpPr>
            <a:spLocks noChangeShapeType="1"/>
          </p:cNvSpPr>
          <p:nvPr/>
        </p:nvSpPr>
        <p:spPr bwMode="auto">
          <a:xfrm>
            <a:off x="89916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9" name="Rectangle 56"/>
          <p:cNvSpPr>
            <a:spLocks noChangeArrowheads="1"/>
          </p:cNvSpPr>
          <p:nvPr/>
        </p:nvSpPr>
        <p:spPr bwMode="auto">
          <a:xfrm>
            <a:off x="8301039" y="54975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2670" name="Text Box 121"/>
          <p:cNvSpPr txBox="1">
            <a:spLocks noChangeArrowheads="1"/>
          </p:cNvSpPr>
          <p:nvPr/>
        </p:nvSpPr>
        <p:spPr bwMode="auto">
          <a:xfrm>
            <a:off x="8393113" y="55102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112671" name="Line 68"/>
          <p:cNvSpPr>
            <a:spLocks noChangeShapeType="1"/>
          </p:cNvSpPr>
          <p:nvPr/>
        </p:nvSpPr>
        <p:spPr bwMode="auto">
          <a:xfrm>
            <a:off x="4284663" y="54483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2" name="Line 69"/>
          <p:cNvSpPr>
            <a:spLocks noChangeShapeType="1"/>
          </p:cNvSpPr>
          <p:nvPr/>
        </p:nvSpPr>
        <p:spPr bwMode="auto">
          <a:xfrm>
            <a:off x="5262563" y="54483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3" name="Line 70"/>
          <p:cNvSpPr>
            <a:spLocks noChangeShapeType="1"/>
          </p:cNvSpPr>
          <p:nvPr/>
        </p:nvSpPr>
        <p:spPr bwMode="auto">
          <a:xfrm>
            <a:off x="4703763" y="54483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4" name="Line 71"/>
          <p:cNvSpPr>
            <a:spLocks noChangeShapeType="1"/>
          </p:cNvSpPr>
          <p:nvPr/>
        </p:nvSpPr>
        <p:spPr bwMode="auto">
          <a:xfrm>
            <a:off x="4843463" y="5448300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5" name="Rectangle 62"/>
          <p:cNvSpPr>
            <a:spLocks noChangeArrowheads="1"/>
          </p:cNvSpPr>
          <p:nvPr/>
        </p:nvSpPr>
        <p:spPr bwMode="auto">
          <a:xfrm>
            <a:off x="4151314" y="5438776"/>
            <a:ext cx="1233487" cy="481013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2676" name="Text Box 121"/>
          <p:cNvSpPr txBox="1">
            <a:spLocks noChangeArrowheads="1"/>
          </p:cNvSpPr>
          <p:nvPr/>
        </p:nvSpPr>
        <p:spPr bwMode="auto">
          <a:xfrm>
            <a:off x="4243388" y="54514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0000"/>
                </a:solidFill>
                <a:ea typeface="굴림" panose="020B0600000101010101" pitchFamily="34" charset="-127"/>
              </a:rPr>
              <a:t>30</a:t>
            </a: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001028"/>
          </a:xfrm>
        </p:spPr>
        <p:txBody>
          <a:bodyPr/>
          <a:lstStyle/>
          <a:p>
            <a:r>
              <a:rPr lang="en-US" dirty="0"/>
              <a:t>4. New Root</a:t>
            </a:r>
          </a:p>
        </p:txBody>
      </p:sp>
      <p:sp>
        <p:nvSpPr>
          <p:cNvPr id="55" name="Content Placeholder 1"/>
          <p:cNvSpPr>
            <a:spLocks noGrp="1"/>
          </p:cNvSpPr>
          <p:nvPr>
            <p:ph idx="1"/>
          </p:nvPr>
        </p:nvSpPr>
        <p:spPr>
          <a:xfrm>
            <a:off x="838200" y="1395762"/>
            <a:ext cx="10515600" cy="4771675"/>
          </a:xfrm>
        </p:spPr>
        <p:txBody>
          <a:bodyPr/>
          <a:lstStyle/>
          <a:p>
            <a:r>
              <a:rPr lang="en-US" dirty="0"/>
              <a:t>Insert 25</a:t>
            </a:r>
          </a:p>
        </p:txBody>
      </p:sp>
    </p:spTree>
    <p:extLst>
      <p:ext uri="{BB962C8B-B14F-4D97-AF65-F5344CB8AC3E}">
        <p14:creationId xmlns:p14="http://schemas.microsoft.com/office/powerpoint/2010/main" val="190479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Line 6"/>
          <p:cNvSpPr>
            <a:spLocks noChangeShapeType="1"/>
          </p:cNvSpPr>
          <p:nvPr/>
        </p:nvSpPr>
        <p:spPr bwMode="auto">
          <a:xfrm flipV="1">
            <a:off x="3700463" y="5689600"/>
            <a:ext cx="468312" cy="79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Line 7"/>
          <p:cNvSpPr>
            <a:spLocks noChangeShapeType="1"/>
          </p:cNvSpPr>
          <p:nvPr/>
        </p:nvSpPr>
        <p:spPr bwMode="auto">
          <a:xfrm>
            <a:off x="25876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694" name="Group 8"/>
          <p:cNvGrpSpPr>
            <a:grpSpLocks/>
          </p:cNvGrpSpPr>
          <p:nvPr/>
        </p:nvGrpSpPr>
        <p:grpSpPr bwMode="auto">
          <a:xfrm>
            <a:off x="2513013" y="5457825"/>
            <a:ext cx="1250950" cy="482600"/>
            <a:chOff x="385" y="3496"/>
            <a:chExt cx="788" cy="304"/>
          </a:xfrm>
        </p:grpSpPr>
        <p:sp>
          <p:nvSpPr>
            <p:cNvPr id="114736" name="Text Box 9"/>
            <p:cNvSpPr txBox="1">
              <a:spLocks noChangeArrowheads="1"/>
            </p:cNvSpPr>
            <p:nvPr/>
          </p:nvSpPr>
          <p:spPr bwMode="auto">
            <a:xfrm>
              <a:off x="385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20  25 </a:t>
              </a:r>
            </a:p>
          </p:txBody>
        </p:sp>
        <p:sp>
          <p:nvSpPr>
            <p:cNvPr id="114737" name="Line 10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8" name="Line 11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9" name="Line 12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40" name="Line 13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695" name="Line 14"/>
          <p:cNvSpPr>
            <a:spLocks noChangeShapeType="1"/>
          </p:cNvSpPr>
          <p:nvPr/>
        </p:nvSpPr>
        <p:spPr bwMode="auto">
          <a:xfrm>
            <a:off x="31337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Line 15"/>
          <p:cNvSpPr>
            <a:spLocks noChangeShapeType="1"/>
          </p:cNvSpPr>
          <p:nvPr/>
        </p:nvSpPr>
        <p:spPr bwMode="auto">
          <a:xfrm>
            <a:off x="7907338" y="5719763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Line 16"/>
          <p:cNvSpPr>
            <a:spLocks noChangeShapeType="1"/>
          </p:cNvSpPr>
          <p:nvPr/>
        </p:nvSpPr>
        <p:spPr bwMode="auto">
          <a:xfrm>
            <a:off x="6802438" y="58086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698" name="Group 17"/>
          <p:cNvGrpSpPr>
            <a:grpSpLocks/>
          </p:cNvGrpSpPr>
          <p:nvPr/>
        </p:nvGrpSpPr>
        <p:grpSpPr bwMode="auto">
          <a:xfrm>
            <a:off x="6729413" y="5491163"/>
            <a:ext cx="1249362" cy="482600"/>
            <a:chOff x="386" y="3496"/>
            <a:chExt cx="787" cy="304"/>
          </a:xfrm>
        </p:grpSpPr>
        <p:sp>
          <p:nvSpPr>
            <p:cNvPr id="114731" name="Text Box 1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50  55 </a:t>
              </a:r>
            </a:p>
          </p:txBody>
        </p:sp>
        <p:sp>
          <p:nvSpPr>
            <p:cNvPr id="114732" name="Line 1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3" name="Line 2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4" name="Line 2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35" name="Line 2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699" name="Line 23"/>
          <p:cNvSpPr>
            <a:spLocks noChangeShapeType="1"/>
          </p:cNvSpPr>
          <p:nvPr/>
        </p:nvSpPr>
        <p:spPr bwMode="auto">
          <a:xfrm>
            <a:off x="8364538" y="57832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Line 30"/>
          <p:cNvSpPr>
            <a:spLocks noChangeShapeType="1"/>
          </p:cNvSpPr>
          <p:nvPr/>
        </p:nvSpPr>
        <p:spPr bwMode="auto">
          <a:xfrm flipH="1">
            <a:off x="3340101" y="4356101"/>
            <a:ext cx="1870075" cy="10842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1" name="Text Box 32"/>
          <p:cNvSpPr txBox="1">
            <a:spLocks noChangeArrowheads="1"/>
          </p:cNvSpPr>
          <p:nvPr/>
        </p:nvSpPr>
        <p:spPr bwMode="auto">
          <a:xfrm>
            <a:off x="5619751" y="4100514"/>
            <a:ext cx="1249363" cy="479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2400">
                <a:ea typeface="굴림" panose="020B0600000101010101" pitchFamily="34" charset="-127"/>
              </a:rPr>
              <a:t> </a:t>
            </a:r>
            <a:r>
              <a:rPr lang="en-US" altLang="ko-KR" sz="2400">
                <a:ea typeface="굴림" panose="020B0600000101010101" pitchFamily="34" charset="-127"/>
              </a:rPr>
              <a:t>50  60 </a:t>
            </a:r>
          </a:p>
        </p:txBody>
      </p:sp>
      <p:sp>
        <p:nvSpPr>
          <p:cNvPr id="114702" name="Line 33"/>
          <p:cNvSpPr>
            <a:spLocks noChangeShapeType="1"/>
          </p:cNvSpPr>
          <p:nvPr/>
        </p:nvSpPr>
        <p:spPr bwMode="auto">
          <a:xfrm>
            <a:off x="5757863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Line 34"/>
          <p:cNvSpPr>
            <a:spLocks noChangeShapeType="1"/>
          </p:cNvSpPr>
          <p:nvPr/>
        </p:nvSpPr>
        <p:spPr bwMode="auto">
          <a:xfrm>
            <a:off x="6735763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4" name="Line 35"/>
          <p:cNvSpPr>
            <a:spLocks noChangeShapeType="1"/>
          </p:cNvSpPr>
          <p:nvPr/>
        </p:nvSpPr>
        <p:spPr bwMode="auto">
          <a:xfrm>
            <a:off x="6176963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Line 36"/>
          <p:cNvSpPr>
            <a:spLocks noChangeShapeType="1"/>
          </p:cNvSpPr>
          <p:nvPr/>
        </p:nvSpPr>
        <p:spPr bwMode="auto">
          <a:xfrm>
            <a:off x="6316663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6" name="Line 37"/>
          <p:cNvSpPr>
            <a:spLocks noChangeShapeType="1"/>
          </p:cNvSpPr>
          <p:nvPr/>
        </p:nvSpPr>
        <p:spPr bwMode="auto">
          <a:xfrm>
            <a:off x="6240464" y="4416425"/>
            <a:ext cx="935037" cy="1060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Line 38"/>
          <p:cNvSpPr>
            <a:spLocks noChangeShapeType="1"/>
          </p:cNvSpPr>
          <p:nvPr/>
        </p:nvSpPr>
        <p:spPr bwMode="auto">
          <a:xfrm>
            <a:off x="6802439" y="4408489"/>
            <a:ext cx="1982787" cy="10826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8" name="Line 39"/>
          <p:cNvSpPr>
            <a:spLocks noChangeShapeType="1"/>
          </p:cNvSpPr>
          <p:nvPr/>
        </p:nvSpPr>
        <p:spPr bwMode="auto">
          <a:xfrm>
            <a:off x="5305426" y="5684838"/>
            <a:ext cx="1431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9" name="Line 40"/>
          <p:cNvSpPr>
            <a:spLocks noChangeShapeType="1"/>
          </p:cNvSpPr>
          <p:nvPr/>
        </p:nvSpPr>
        <p:spPr bwMode="auto">
          <a:xfrm>
            <a:off x="4230688" y="57721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0" name="Line 47"/>
          <p:cNvSpPr>
            <a:spLocks noChangeShapeType="1"/>
          </p:cNvSpPr>
          <p:nvPr/>
        </p:nvSpPr>
        <p:spPr bwMode="auto">
          <a:xfrm>
            <a:off x="7358063" y="57816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1" name="Text Box 48"/>
          <p:cNvSpPr txBox="1">
            <a:spLocks noChangeArrowheads="1"/>
          </p:cNvSpPr>
          <p:nvPr/>
        </p:nvSpPr>
        <p:spPr bwMode="auto">
          <a:xfrm>
            <a:off x="5149851" y="4098925"/>
            <a:ext cx="600075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>
                <a:ea typeface="굴림" panose="020B0600000101010101" pitchFamily="34" charset="-127"/>
              </a:rPr>
              <a:t> </a:t>
            </a:r>
            <a:r>
              <a:rPr lang="en-US" altLang="ko-KR" sz="2400">
                <a:ea typeface="굴림" panose="020B0600000101010101" pitchFamily="34" charset="-127"/>
              </a:rPr>
              <a:t>30</a:t>
            </a:r>
            <a:r>
              <a:rPr lang="en-US" altLang="ko-KR" sz="800">
                <a:ea typeface="굴림" panose="020B0600000101010101" pitchFamily="34" charset="-127"/>
              </a:rPr>
              <a:t> </a:t>
            </a:r>
            <a:endParaRPr lang="en-US" altLang="ko-KR" sz="2400">
              <a:ea typeface="굴림" panose="020B0600000101010101" pitchFamily="34" charset="-127"/>
            </a:endParaRPr>
          </a:p>
        </p:txBody>
      </p:sp>
      <p:sp>
        <p:nvSpPr>
          <p:cNvPr id="114712" name="Line 49"/>
          <p:cNvSpPr>
            <a:spLocks noChangeShapeType="1"/>
          </p:cNvSpPr>
          <p:nvPr/>
        </p:nvSpPr>
        <p:spPr bwMode="auto">
          <a:xfrm>
            <a:off x="5616575" y="4108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3" name="Line 50"/>
          <p:cNvSpPr>
            <a:spLocks noChangeShapeType="1"/>
          </p:cNvSpPr>
          <p:nvPr/>
        </p:nvSpPr>
        <p:spPr bwMode="auto">
          <a:xfrm flipH="1">
            <a:off x="5033963" y="4432301"/>
            <a:ext cx="646112" cy="10509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4" name="Rectangle 51"/>
          <p:cNvSpPr>
            <a:spLocks noChangeArrowheads="1"/>
          </p:cNvSpPr>
          <p:nvPr/>
        </p:nvSpPr>
        <p:spPr bwMode="auto">
          <a:xfrm>
            <a:off x="5151438" y="4100513"/>
            <a:ext cx="1143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4715" name="Line 52"/>
          <p:cNvSpPr>
            <a:spLocks noChangeShapeType="1"/>
          </p:cNvSpPr>
          <p:nvPr/>
        </p:nvSpPr>
        <p:spPr bwMode="auto">
          <a:xfrm>
            <a:off x="5264150" y="4108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6" name="AutoShape 54"/>
          <p:cNvSpPr>
            <a:spLocks noChangeArrowheads="1"/>
          </p:cNvSpPr>
          <p:nvPr/>
        </p:nvSpPr>
        <p:spPr bwMode="auto">
          <a:xfrm>
            <a:off x="5811838" y="4003676"/>
            <a:ext cx="328612" cy="639763"/>
          </a:xfrm>
          <a:prstGeom prst="flowChartAlternateProcess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4717" name="Line 55"/>
          <p:cNvSpPr>
            <a:spLocks noChangeShapeType="1"/>
          </p:cNvSpPr>
          <p:nvPr/>
        </p:nvSpPr>
        <p:spPr bwMode="auto">
          <a:xfrm flipV="1">
            <a:off x="5992813" y="3667125"/>
            <a:ext cx="138112" cy="3365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8" name="Text Box 56"/>
          <p:cNvSpPr txBox="1">
            <a:spLocks noChangeArrowheads="1"/>
          </p:cNvSpPr>
          <p:nvPr/>
        </p:nvSpPr>
        <p:spPr bwMode="auto">
          <a:xfrm>
            <a:off x="6230939" y="3341689"/>
            <a:ext cx="3698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Split and move up the mid-key.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Create new root</a:t>
            </a:r>
          </a:p>
        </p:txBody>
      </p:sp>
      <p:sp>
        <p:nvSpPr>
          <p:cNvPr id="114719" name="Line 68"/>
          <p:cNvSpPr>
            <a:spLocks noChangeShapeType="1"/>
          </p:cNvSpPr>
          <p:nvPr/>
        </p:nvSpPr>
        <p:spPr bwMode="auto">
          <a:xfrm>
            <a:off x="84328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0" name="Line 69"/>
          <p:cNvSpPr>
            <a:spLocks noChangeShapeType="1"/>
          </p:cNvSpPr>
          <p:nvPr/>
        </p:nvSpPr>
        <p:spPr bwMode="auto">
          <a:xfrm>
            <a:off x="94107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1" name="Line 70"/>
          <p:cNvSpPr>
            <a:spLocks noChangeShapeType="1"/>
          </p:cNvSpPr>
          <p:nvPr/>
        </p:nvSpPr>
        <p:spPr bwMode="auto">
          <a:xfrm>
            <a:off x="88519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2" name="Line 71"/>
          <p:cNvSpPr>
            <a:spLocks noChangeShapeType="1"/>
          </p:cNvSpPr>
          <p:nvPr/>
        </p:nvSpPr>
        <p:spPr bwMode="auto">
          <a:xfrm>
            <a:off x="89916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3" name="Rectangle 56"/>
          <p:cNvSpPr>
            <a:spLocks noChangeArrowheads="1"/>
          </p:cNvSpPr>
          <p:nvPr/>
        </p:nvSpPr>
        <p:spPr bwMode="auto">
          <a:xfrm>
            <a:off x="8301039" y="54975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4724" name="Text Box 121"/>
          <p:cNvSpPr txBox="1">
            <a:spLocks noChangeArrowheads="1"/>
          </p:cNvSpPr>
          <p:nvPr/>
        </p:nvSpPr>
        <p:spPr bwMode="auto">
          <a:xfrm>
            <a:off x="8393113" y="55102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114725" name="Line 68"/>
          <p:cNvSpPr>
            <a:spLocks noChangeShapeType="1"/>
          </p:cNvSpPr>
          <p:nvPr/>
        </p:nvSpPr>
        <p:spPr bwMode="auto">
          <a:xfrm>
            <a:off x="42846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6" name="Line 69"/>
          <p:cNvSpPr>
            <a:spLocks noChangeShapeType="1"/>
          </p:cNvSpPr>
          <p:nvPr/>
        </p:nvSpPr>
        <p:spPr bwMode="auto">
          <a:xfrm>
            <a:off x="52625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7" name="Line 70"/>
          <p:cNvSpPr>
            <a:spLocks noChangeShapeType="1"/>
          </p:cNvSpPr>
          <p:nvPr/>
        </p:nvSpPr>
        <p:spPr bwMode="auto">
          <a:xfrm>
            <a:off x="47037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8" name="Line 71"/>
          <p:cNvSpPr>
            <a:spLocks noChangeShapeType="1"/>
          </p:cNvSpPr>
          <p:nvPr/>
        </p:nvSpPr>
        <p:spPr bwMode="auto">
          <a:xfrm>
            <a:off x="48434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29" name="Rectangle 68"/>
          <p:cNvSpPr>
            <a:spLocks noChangeArrowheads="1"/>
          </p:cNvSpPr>
          <p:nvPr/>
        </p:nvSpPr>
        <p:spPr bwMode="auto">
          <a:xfrm>
            <a:off x="4151314" y="5438776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4730" name="Text Box 121"/>
          <p:cNvSpPr txBox="1">
            <a:spLocks noChangeArrowheads="1"/>
          </p:cNvSpPr>
          <p:nvPr/>
        </p:nvSpPr>
        <p:spPr bwMode="auto">
          <a:xfrm>
            <a:off x="4243388" y="54514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30</a:t>
            </a:r>
          </a:p>
        </p:txBody>
      </p: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001028"/>
          </a:xfrm>
        </p:spPr>
        <p:txBody>
          <a:bodyPr/>
          <a:lstStyle/>
          <a:p>
            <a:r>
              <a:rPr lang="en-US" dirty="0"/>
              <a:t>4. New Root</a:t>
            </a:r>
          </a:p>
        </p:txBody>
      </p:sp>
      <p:sp>
        <p:nvSpPr>
          <p:cNvPr id="56" name="Content Placeholder 1"/>
          <p:cNvSpPr>
            <a:spLocks noGrp="1"/>
          </p:cNvSpPr>
          <p:nvPr>
            <p:ph idx="1"/>
          </p:nvPr>
        </p:nvSpPr>
        <p:spPr>
          <a:xfrm>
            <a:off x="838200" y="1395762"/>
            <a:ext cx="10515600" cy="4771675"/>
          </a:xfrm>
        </p:spPr>
        <p:txBody>
          <a:bodyPr/>
          <a:lstStyle/>
          <a:p>
            <a:r>
              <a:rPr lang="en-US" dirty="0"/>
              <a:t>Insert 25</a:t>
            </a:r>
          </a:p>
        </p:txBody>
      </p:sp>
    </p:spTree>
    <p:extLst>
      <p:ext uri="{BB962C8B-B14F-4D97-AF65-F5344CB8AC3E}">
        <p14:creationId xmlns:p14="http://schemas.microsoft.com/office/powerpoint/2010/main" val="1584077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Line 71"/>
          <p:cNvSpPr>
            <a:spLocks noChangeShapeType="1"/>
          </p:cNvSpPr>
          <p:nvPr/>
        </p:nvSpPr>
        <p:spPr bwMode="auto">
          <a:xfrm flipH="1">
            <a:off x="4968876" y="3175000"/>
            <a:ext cx="385763" cy="877888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39" name="Line 72"/>
          <p:cNvSpPr>
            <a:spLocks noChangeShapeType="1"/>
          </p:cNvSpPr>
          <p:nvPr/>
        </p:nvSpPr>
        <p:spPr bwMode="auto">
          <a:xfrm>
            <a:off x="5900738" y="3165476"/>
            <a:ext cx="882650" cy="931863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Line 5"/>
          <p:cNvSpPr>
            <a:spLocks noChangeShapeType="1"/>
          </p:cNvSpPr>
          <p:nvPr/>
        </p:nvSpPr>
        <p:spPr bwMode="auto">
          <a:xfrm flipV="1">
            <a:off x="3700463" y="5689600"/>
            <a:ext cx="468312" cy="79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Line 6"/>
          <p:cNvSpPr>
            <a:spLocks noChangeShapeType="1"/>
          </p:cNvSpPr>
          <p:nvPr/>
        </p:nvSpPr>
        <p:spPr bwMode="auto">
          <a:xfrm>
            <a:off x="25876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744" name="Group 7"/>
          <p:cNvGrpSpPr>
            <a:grpSpLocks/>
          </p:cNvGrpSpPr>
          <p:nvPr/>
        </p:nvGrpSpPr>
        <p:grpSpPr bwMode="auto">
          <a:xfrm>
            <a:off x="2513013" y="5457825"/>
            <a:ext cx="1250950" cy="482600"/>
            <a:chOff x="385" y="3496"/>
            <a:chExt cx="788" cy="304"/>
          </a:xfrm>
        </p:grpSpPr>
        <p:sp>
          <p:nvSpPr>
            <p:cNvPr id="116793" name="Text Box 8"/>
            <p:cNvSpPr txBox="1">
              <a:spLocks noChangeArrowheads="1"/>
            </p:cNvSpPr>
            <p:nvPr/>
          </p:nvSpPr>
          <p:spPr bwMode="auto">
            <a:xfrm>
              <a:off x="385" y="3498"/>
              <a:ext cx="7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20  25 </a:t>
              </a:r>
            </a:p>
          </p:txBody>
        </p:sp>
        <p:sp>
          <p:nvSpPr>
            <p:cNvPr id="116794" name="Line 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5" name="Line 1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6" name="Line 1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7" name="Line 1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45" name="Line 13"/>
          <p:cNvSpPr>
            <a:spLocks noChangeShapeType="1"/>
          </p:cNvSpPr>
          <p:nvPr/>
        </p:nvSpPr>
        <p:spPr bwMode="auto">
          <a:xfrm>
            <a:off x="3133725" y="57753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6" name="Line 14"/>
          <p:cNvSpPr>
            <a:spLocks noChangeShapeType="1"/>
          </p:cNvSpPr>
          <p:nvPr/>
        </p:nvSpPr>
        <p:spPr bwMode="auto">
          <a:xfrm>
            <a:off x="7907338" y="5719763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Line 15"/>
          <p:cNvSpPr>
            <a:spLocks noChangeShapeType="1"/>
          </p:cNvSpPr>
          <p:nvPr/>
        </p:nvSpPr>
        <p:spPr bwMode="auto">
          <a:xfrm>
            <a:off x="6802438" y="58086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748" name="Group 16"/>
          <p:cNvGrpSpPr>
            <a:grpSpLocks/>
          </p:cNvGrpSpPr>
          <p:nvPr/>
        </p:nvGrpSpPr>
        <p:grpSpPr bwMode="auto">
          <a:xfrm>
            <a:off x="6729413" y="5491163"/>
            <a:ext cx="1249362" cy="482600"/>
            <a:chOff x="386" y="3496"/>
            <a:chExt cx="787" cy="304"/>
          </a:xfrm>
        </p:grpSpPr>
        <p:sp>
          <p:nvSpPr>
            <p:cNvPr id="116788" name="Text Box 17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50  55 </a:t>
              </a:r>
            </a:p>
          </p:txBody>
        </p:sp>
        <p:sp>
          <p:nvSpPr>
            <p:cNvPr id="116789" name="Line 18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0" name="Line 19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1" name="Line 20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2" name="Line 21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749" name="Line 22"/>
          <p:cNvSpPr>
            <a:spLocks noChangeShapeType="1"/>
          </p:cNvSpPr>
          <p:nvPr/>
        </p:nvSpPr>
        <p:spPr bwMode="auto">
          <a:xfrm>
            <a:off x="8364538" y="57832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0" name="Line 29"/>
          <p:cNvSpPr>
            <a:spLocks noChangeShapeType="1"/>
          </p:cNvSpPr>
          <p:nvPr/>
        </p:nvSpPr>
        <p:spPr bwMode="auto">
          <a:xfrm flipH="1">
            <a:off x="3340100" y="4365625"/>
            <a:ext cx="831850" cy="1074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Line 35"/>
          <p:cNvSpPr>
            <a:spLocks noChangeShapeType="1"/>
          </p:cNvSpPr>
          <p:nvPr/>
        </p:nvSpPr>
        <p:spPr bwMode="auto">
          <a:xfrm>
            <a:off x="6545264" y="4416425"/>
            <a:ext cx="630237" cy="1060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2" name="Line 36"/>
          <p:cNvSpPr>
            <a:spLocks noChangeShapeType="1"/>
          </p:cNvSpPr>
          <p:nvPr/>
        </p:nvSpPr>
        <p:spPr bwMode="auto">
          <a:xfrm>
            <a:off x="7069139" y="4408489"/>
            <a:ext cx="1716087" cy="10826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3" name="Line 37"/>
          <p:cNvSpPr>
            <a:spLocks noChangeShapeType="1"/>
          </p:cNvSpPr>
          <p:nvPr/>
        </p:nvSpPr>
        <p:spPr bwMode="auto">
          <a:xfrm>
            <a:off x="5305426" y="5684838"/>
            <a:ext cx="1431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4" name="Line 38"/>
          <p:cNvSpPr>
            <a:spLocks noChangeShapeType="1"/>
          </p:cNvSpPr>
          <p:nvPr/>
        </p:nvSpPr>
        <p:spPr bwMode="auto">
          <a:xfrm>
            <a:off x="4230688" y="57721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Line 44"/>
          <p:cNvSpPr>
            <a:spLocks noChangeShapeType="1"/>
          </p:cNvSpPr>
          <p:nvPr/>
        </p:nvSpPr>
        <p:spPr bwMode="auto">
          <a:xfrm>
            <a:off x="7358063" y="57816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6" name="Line 47"/>
          <p:cNvSpPr>
            <a:spLocks noChangeShapeType="1"/>
          </p:cNvSpPr>
          <p:nvPr/>
        </p:nvSpPr>
        <p:spPr bwMode="auto">
          <a:xfrm>
            <a:off x="4737101" y="4356101"/>
            <a:ext cx="296863" cy="1127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8" name="Line 68"/>
          <p:cNvSpPr>
            <a:spLocks noChangeShapeType="1"/>
          </p:cNvSpPr>
          <p:nvPr/>
        </p:nvSpPr>
        <p:spPr bwMode="auto">
          <a:xfrm>
            <a:off x="84328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9" name="Line 69"/>
          <p:cNvSpPr>
            <a:spLocks noChangeShapeType="1"/>
          </p:cNvSpPr>
          <p:nvPr/>
        </p:nvSpPr>
        <p:spPr bwMode="auto">
          <a:xfrm>
            <a:off x="94107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Line 70"/>
          <p:cNvSpPr>
            <a:spLocks noChangeShapeType="1"/>
          </p:cNvSpPr>
          <p:nvPr/>
        </p:nvSpPr>
        <p:spPr bwMode="auto">
          <a:xfrm>
            <a:off x="88519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1" name="Line 71"/>
          <p:cNvSpPr>
            <a:spLocks noChangeShapeType="1"/>
          </p:cNvSpPr>
          <p:nvPr/>
        </p:nvSpPr>
        <p:spPr bwMode="auto">
          <a:xfrm>
            <a:off x="8991600" y="55054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2" name="Rectangle 65"/>
          <p:cNvSpPr>
            <a:spLocks noChangeArrowheads="1"/>
          </p:cNvSpPr>
          <p:nvPr/>
        </p:nvSpPr>
        <p:spPr bwMode="auto">
          <a:xfrm>
            <a:off x="8301039" y="549751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6763" name="Text Box 121"/>
          <p:cNvSpPr txBox="1">
            <a:spLocks noChangeArrowheads="1"/>
          </p:cNvSpPr>
          <p:nvPr/>
        </p:nvSpPr>
        <p:spPr bwMode="auto">
          <a:xfrm>
            <a:off x="8393113" y="55102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116764" name="Line 68"/>
          <p:cNvSpPr>
            <a:spLocks noChangeShapeType="1"/>
          </p:cNvSpPr>
          <p:nvPr/>
        </p:nvSpPr>
        <p:spPr bwMode="auto">
          <a:xfrm>
            <a:off x="6616700" y="4089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5" name="Line 69"/>
          <p:cNvSpPr>
            <a:spLocks noChangeShapeType="1"/>
          </p:cNvSpPr>
          <p:nvPr/>
        </p:nvSpPr>
        <p:spPr bwMode="auto">
          <a:xfrm>
            <a:off x="7594600" y="4089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6" name="Line 70"/>
          <p:cNvSpPr>
            <a:spLocks noChangeShapeType="1"/>
          </p:cNvSpPr>
          <p:nvPr/>
        </p:nvSpPr>
        <p:spPr bwMode="auto">
          <a:xfrm>
            <a:off x="7035800" y="4089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7" name="Line 71"/>
          <p:cNvSpPr>
            <a:spLocks noChangeShapeType="1"/>
          </p:cNvSpPr>
          <p:nvPr/>
        </p:nvSpPr>
        <p:spPr bwMode="auto">
          <a:xfrm>
            <a:off x="7175500" y="4089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8" name="Rectangle 71"/>
          <p:cNvSpPr>
            <a:spLocks noChangeArrowheads="1"/>
          </p:cNvSpPr>
          <p:nvPr/>
        </p:nvSpPr>
        <p:spPr bwMode="auto">
          <a:xfrm>
            <a:off x="6484939" y="4079876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6769" name="Text Box 121"/>
          <p:cNvSpPr txBox="1">
            <a:spLocks noChangeArrowheads="1"/>
          </p:cNvSpPr>
          <p:nvPr/>
        </p:nvSpPr>
        <p:spPr bwMode="auto">
          <a:xfrm>
            <a:off x="6577013" y="40925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60</a:t>
            </a:r>
          </a:p>
        </p:txBody>
      </p:sp>
      <p:sp>
        <p:nvSpPr>
          <p:cNvPr id="116770" name="Line 68"/>
          <p:cNvSpPr>
            <a:spLocks noChangeShapeType="1"/>
          </p:cNvSpPr>
          <p:nvPr/>
        </p:nvSpPr>
        <p:spPr bwMode="auto">
          <a:xfrm>
            <a:off x="4267200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71" name="Line 69"/>
          <p:cNvSpPr>
            <a:spLocks noChangeShapeType="1"/>
          </p:cNvSpPr>
          <p:nvPr/>
        </p:nvSpPr>
        <p:spPr bwMode="auto">
          <a:xfrm>
            <a:off x="5245100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72" name="Line 70"/>
          <p:cNvSpPr>
            <a:spLocks noChangeShapeType="1"/>
          </p:cNvSpPr>
          <p:nvPr/>
        </p:nvSpPr>
        <p:spPr bwMode="auto">
          <a:xfrm>
            <a:off x="4686300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73" name="Line 71"/>
          <p:cNvSpPr>
            <a:spLocks noChangeShapeType="1"/>
          </p:cNvSpPr>
          <p:nvPr/>
        </p:nvSpPr>
        <p:spPr bwMode="auto">
          <a:xfrm>
            <a:off x="4826000" y="4098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74" name="Rectangle 77"/>
          <p:cNvSpPr>
            <a:spLocks noChangeArrowheads="1"/>
          </p:cNvSpPr>
          <p:nvPr/>
        </p:nvSpPr>
        <p:spPr bwMode="auto">
          <a:xfrm>
            <a:off x="4135439" y="4089401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6775" name="Text Box 121"/>
          <p:cNvSpPr txBox="1">
            <a:spLocks noChangeArrowheads="1"/>
          </p:cNvSpPr>
          <p:nvPr/>
        </p:nvSpPr>
        <p:spPr bwMode="auto">
          <a:xfrm>
            <a:off x="4227513" y="410210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30</a:t>
            </a:r>
          </a:p>
        </p:txBody>
      </p:sp>
      <p:sp>
        <p:nvSpPr>
          <p:cNvPr id="116776" name="Line 68"/>
          <p:cNvSpPr>
            <a:spLocks noChangeShapeType="1"/>
          </p:cNvSpPr>
          <p:nvPr/>
        </p:nvSpPr>
        <p:spPr bwMode="auto">
          <a:xfrm>
            <a:off x="42846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77" name="Line 69"/>
          <p:cNvSpPr>
            <a:spLocks noChangeShapeType="1"/>
          </p:cNvSpPr>
          <p:nvPr/>
        </p:nvSpPr>
        <p:spPr bwMode="auto">
          <a:xfrm>
            <a:off x="52625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78" name="Line 70"/>
          <p:cNvSpPr>
            <a:spLocks noChangeShapeType="1"/>
          </p:cNvSpPr>
          <p:nvPr/>
        </p:nvSpPr>
        <p:spPr bwMode="auto">
          <a:xfrm>
            <a:off x="47037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79" name="Line 71"/>
          <p:cNvSpPr>
            <a:spLocks noChangeShapeType="1"/>
          </p:cNvSpPr>
          <p:nvPr/>
        </p:nvSpPr>
        <p:spPr bwMode="auto">
          <a:xfrm>
            <a:off x="4843463" y="54483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80" name="Rectangle 83"/>
          <p:cNvSpPr>
            <a:spLocks noChangeArrowheads="1"/>
          </p:cNvSpPr>
          <p:nvPr/>
        </p:nvSpPr>
        <p:spPr bwMode="auto">
          <a:xfrm>
            <a:off x="4151314" y="5438776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6781" name="Text Box 121"/>
          <p:cNvSpPr txBox="1">
            <a:spLocks noChangeArrowheads="1"/>
          </p:cNvSpPr>
          <p:nvPr/>
        </p:nvSpPr>
        <p:spPr bwMode="auto">
          <a:xfrm>
            <a:off x="4243388" y="54514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30</a:t>
            </a:r>
          </a:p>
        </p:txBody>
      </p:sp>
      <p:sp>
        <p:nvSpPr>
          <p:cNvPr id="116782" name="Line 68"/>
          <p:cNvSpPr>
            <a:spLocks noChangeShapeType="1"/>
          </p:cNvSpPr>
          <p:nvPr/>
        </p:nvSpPr>
        <p:spPr bwMode="auto">
          <a:xfrm>
            <a:off x="5380038" y="292417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83" name="Line 69"/>
          <p:cNvSpPr>
            <a:spLocks noChangeShapeType="1"/>
          </p:cNvSpPr>
          <p:nvPr/>
        </p:nvSpPr>
        <p:spPr bwMode="auto">
          <a:xfrm>
            <a:off x="6357938" y="292417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84" name="Line 70"/>
          <p:cNvSpPr>
            <a:spLocks noChangeShapeType="1"/>
          </p:cNvSpPr>
          <p:nvPr/>
        </p:nvSpPr>
        <p:spPr bwMode="auto">
          <a:xfrm>
            <a:off x="5799138" y="292417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85" name="Line 71"/>
          <p:cNvSpPr>
            <a:spLocks noChangeShapeType="1"/>
          </p:cNvSpPr>
          <p:nvPr/>
        </p:nvSpPr>
        <p:spPr bwMode="auto">
          <a:xfrm>
            <a:off x="5938838" y="292417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86" name="Rectangle 90"/>
          <p:cNvSpPr>
            <a:spLocks noChangeArrowheads="1"/>
          </p:cNvSpPr>
          <p:nvPr/>
        </p:nvSpPr>
        <p:spPr bwMode="auto">
          <a:xfrm>
            <a:off x="5246689" y="2916239"/>
            <a:ext cx="1233487" cy="479425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16787" name="Text Box 121"/>
          <p:cNvSpPr txBox="1">
            <a:spLocks noChangeArrowheads="1"/>
          </p:cNvSpPr>
          <p:nvPr/>
        </p:nvSpPr>
        <p:spPr bwMode="auto">
          <a:xfrm>
            <a:off x="5338763" y="292735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0000"/>
                </a:solidFill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838200" y="298384"/>
            <a:ext cx="10515600" cy="1001028"/>
          </a:xfrm>
        </p:spPr>
        <p:txBody>
          <a:bodyPr/>
          <a:lstStyle/>
          <a:p>
            <a:r>
              <a:rPr lang="en-US" dirty="0"/>
              <a:t>4. New Root</a:t>
            </a:r>
          </a:p>
        </p:txBody>
      </p:sp>
      <p:sp>
        <p:nvSpPr>
          <p:cNvPr id="65" name="Content Placeholder 1"/>
          <p:cNvSpPr>
            <a:spLocks noGrp="1"/>
          </p:cNvSpPr>
          <p:nvPr>
            <p:ph idx="1"/>
          </p:nvPr>
        </p:nvSpPr>
        <p:spPr>
          <a:xfrm>
            <a:off x="838200" y="1395762"/>
            <a:ext cx="10515600" cy="4771675"/>
          </a:xfrm>
        </p:spPr>
        <p:txBody>
          <a:bodyPr/>
          <a:lstStyle/>
          <a:p>
            <a:r>
              <a:rPr lang="en-US" dirty="0"/>
              <a:t>Insert 25</a:t>
            </a:r>
          </a:p>
          <a:p>
            <a:r>
              <a:rPr lang="en-US" dirty="0"/>
              <a:t>Q: At least 2 pointers at root?</a:t>
            </a:r>
          </a:p>
        </p:txBody>
      </p:sp>
    </p:spTree>
    <p:extLst>
      <p:ext uri="{BB962C8B-B14F-4D97-AF65-F5344CB8AC3E}">
        <p14:creationId xmlns:p14="http://schemas.microsoft.com/office/powerpoint/2010/main" val="302177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B+Tree Insertion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Leaf node overflow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The first key of the new node is </a:t>
            </a:r>
            <a:r>
              <a:rPr lang="en-US" altLang="ko-KR" i="1" u="sng" dirty="0">
                <a:ea typeface="굴림" panose="020B0600000101010101" pitchFamily="34" charset="-127"/>
              </a:rPr>
              <a:t>copied</a:t>
            </a:r>
            <a:r>
              <a:rPr lang="en-US" altLang="ko-KR" dirty="0">
                <a:ea typeface="굴림" panose="020B0600000101010101" pitchFamily="34" charset="-127"/>
              </a:rPr>
              <a:t> to the parent</a:t>
            </a:r>
          </a:p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Non-leaf node overflow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The middle key is </a:t>
            </a:r>
            <a:r>
              <a:rPr lang="en-US" altLang="ko-KR" i="1" u="sng" dirty="0">
                <a:ea typeface="굴림" panose="020B0600000101010101" pitchFamily="34" charset="-127"/>
              </a:rPr>
              <a:t>moved</a:t>
            </a:r>
            <a:r>
              <a:rPr lang="en-US" altLang="ko-KR" dirty="0">
                <a:ea typeface="굴림" panose="020B0600000101010101" pitchFamily="34" charset="-127"/>
              </a:rPr>
              <a:t> to the parent</a:t>
            </a:r>
          </a:p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Detailed algorithm: Figure 14.17</a:t>
            </a:r>
          </a:p>
        </p:txBody>
      </p:sp>
    </p:spTree>
    <p:extLst>
      <p:ext uri="{BB962C8B-B14F-4D97-AF65-F5344CB8AC3E}">
        <p14:creationId xmlns:p14="http://schemas.microsoft.com/office/powerpoint/2010/main" val="1011063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B+Tree Deletion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83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en-US" sz="2400" dirty="0"/>
                  <a:t>No underflow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en-US" sz="2400" dirty="0"/>
                  <a:t>Leaf underflow (coalesce with neighbor)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en-US" sz="2400" dirty="0"/>
                  <a:t>Leaf underflow (redistribute with neighbor)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en-US" sz="2400" dirty="0"/>
                  <a:t>Non-leaf underflow (coalesce with neighbor)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en-US" sz="2400" dirty="0"/>
                  <a:t>Non-leaf underflow (redistribute with neighbor)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altLang="en-US" sz="2400" dirty="0"/>
                  <a:t>Tree depth reduction</a:t>
                </a:r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endParaRPr lang="en-US" altLang="en-US" sz="2400" dirty="0"/>
              </a:p>
              <a:p>
                <a:pPr eaLnBrk="1" hangingPunct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/>
                  <a:t>  In the examples, n = 4</a:t>
                </a:r>
              </a:p>
              <a:p>
                <a:pPr lvl="1"/>
                <a:r>
                  <a:rPr lang="en-US" altLang="en-US" sz="2000" dirty="0"/>
                  <a:t>Underflow for non-leaf when fewer than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en-US" sz="2000" dirty="0"/>
                  <a:t> = 2 pointers</a:t>
                </a:r>
              </a:p>
              <a:p>
                <a:pPr lvl="1"/>
                <a:r>
                  <a:rPr lang="en-US" altLang="en-US" sz="2000" dirty="0"/>
                  <a:t>Underflow for leaf when fewer than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+1)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34" charset="-127"/>
                            <a:sym typeface="Symbol" panose="05050102010706020507" pitchFamily="18" charset="2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en-US" sz="2000" dirty="0"/>
                  <a:t>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= 3 pointers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sz="2000" dirty="0"/>
                  <a:t>Nodes are labeled as  </a:t>
                </a:r>
                <a:r>
                  <a:rPr lang="en-US" altLang="en-US" sz="2000" i="1" dirty="0">
                    <a:latin typeface="Times New Roman" panose="02020603050405020304" pitchFamily="18" charset="0"/>
                  </a:rPr>
                  <a:t>a, b, c, d, …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208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928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702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129088"/>
            <a:ext cx="7772400" cy="19669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Delete 25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grpSp>
        <p:nvGrpSpPr>
          <p:cNvPr id="124932" name="Group 4"/>
          <p:cNvGrpSpPr>
            <a:grpSpLocks/>
          </p:cNvGrpSpPr>
          <p:nvPr/>
        </p:nvGrpSpPr>
        <p:grpSpPr bwMode="auto">
          <a:xfrm>
            <a:off x="4130676" y="2659064"/>
            <a:ext cx="2181225" cy="769937"/>
            <a:chOff x="1153" y="2005"/>
            <a:chExt cx="1374" cy="485"/>
          </a:xfrm>
        </p:grpSpPr>
        <p:sp>
          <p:nvSpPr>
            <p:cNvPr id="124969" name="Line 5"/>
            <p:cNvSpPr>
              <a:spLocks noChangeShapeType="1"/>
            </p:cNvSpPr>
            <p:nvPr/>
          </p:nvSpPr>
          <p:spPr bwMode="auto">
            <a:xfrm>
              <a:off x="2239" y="2081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0" name="Line 6"/>
            <p:cNvSpPr>
              <a:spLocks noChangeShapeType="1"/>
            </p:cNvSpPr>
            <p:nvPr/>
          </p:nvSpPr>
          <p:spPr bwMode="auto">
            <a:xfrm>
              <a:off x="1185" y="2167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1" name="Line 7"/>
            <p:cNvSpPr>
              <a:spLocks noChangeShapeType="1"/>
            </p:cNvSpPr>
            <p:nvPr/>
          </p:nvSpPr>
          <p:spPr bwMode="auto">
            <a:xfrm>
              <a:off x="1552" y="2160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4972" name="Group 8"/>
            <p:cNvGrpSpPr>
              <a:grpSpLocks/>
            </p:cNvGrpSpPr>
            <p:nvPr/>
          </p:nvGrpSpPr>
          <p:grpSpPr bwMode="auto">
            <a:xfrm>
              <a:off x="1153" y="2005"/>
              <a:ext cx="1118" cy="323"/>
              <a:chOff x="749" y="2389"/>
              <a:chExt cx="1118" cy="323"/>
            </a:xfrm>
          </p:grpSpPr>
          <p:sp>
            <p:nvSpPr>
              <p:cNvPr id="124974" name="Text Box 9"/>
              <p:cNvSpPr txBox="1">
                <a:spLocks noChangeArrowheads="1"/>
              </p:cNvSpPr>
              <p:nvPr/>
            </p:nvSpPr>
            <p:spPr bwMode="auto">
              <a:xfrm>
                <a:off x="749" y="2404"/>
                <a:ext cx="1118" cy="3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 20  25  30 </a:t>
                </a:r>
              </a:p>
            </p:txBody>
          </p:sp>
          <p:sp>
            <p:nvSpPr>
              <p:cNvPr id="124975" name="Line 10"/>
              <p:cNvSpPr>
                <a:spLocks noChangeShapeType="1"/>
              </p:cNvSpPr>
              <p:nvPr/>
            </p:nvSpPr>
            <p:spPr bwMode="auto">
              <a:xfrm>
                <a:off x="832" y="2389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6" name="Line 11"/>
              <p:cNvSpPr>
                <a:spLocks noChangeShapeType="1"/>
              </p:cNvSpPr>
              <p:nvPr/>
            </p:nvSpPr>
            <p:spPr bwMode="auto">
              <a:xfrm>
                <a:off x="1423" y="2389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7" name="Line 12"/>
              <p:cNvSpPr>
                <a:spLocks noChangeShapeType="1"/>
              </p:cNvSpPr>
              <p:nvPr/>
            </p:nvSpPr>
            <p:spPr bwMode="auto">
              <a:xfrm>
                <a:off x="1096" y="2389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8" name="Line 13"/>
              <p:cNvSpPr>
                <a:spLocks noChangeShapeType="1"/>
              </p:cNvSpPr>
              <p:nvPr/>
            </p:nvSpPr>
            <p:spPr bwMode="auto">
              <a:xfrm>
                <a:off x="1184" y="2389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79" name="Line 14"/>
              <p:cNvSpPr>
                <a:spLocks noChangeShapeType="1"/>
              </p:cNvSpPr>
              <p:nvPr/>
            </p:nvSpPr>
            <p:spPr bwMode="auto">
              <a:xfrm>
                <a:off x="1776" y="2408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980" name="Line 15"/>
              <p:cNvSpPr>
                <a:spLocks noChangeShapeType="1"/>
              </p:cNvSpPr>
              <p:nvPr/>
            </p:nvSpPr>
            <p:spPr bwMode="auto">
              <a:xfrm>
                <a:off x="1512" y="2408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4973" name="Line 16"/>
            <p:cNvSpPr>
              <a:spLocks noChangeShapeType="1"/>
            </p:cNvSpPr>
            <p:nvPr/>
          </p:nvSpPr>
          <p:spPr bwMode="auto">
            <a:xfrm>
              <a:off x="1880" y="2170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933" name="Line 17"/>
          <p:cNvSpPr>
            <a:spLocks noChangeShapeType="1"/>
          </p:cNvSpPr>
          <p:nvPr/>
        </p:nvSpPr>
        <p:spPr bwMode="auto">
          <a:xfrm>
            <a:off x="7956550" y="276542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Line 18"/>
          <p:cNvSpPr>
            <a:spLocks noChangeShapeType="1"/>
          </p:cNvSpPr>
          <p:nvPr/>
        </p:nvSpPr>
        <p:spPr bwMode="auto">
          <a:xfrm>
            <a:off x="6283325" y="29019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5" name="Line 19"/>
          <p:cNvSpPr>
            <a:spLocks noChangeShapeType="1"/>
          </p:cNvSpPr>
          <p:nvPr/>
        </p:nvSpPr>
        <p:spPr bwMode="auto">
          <a:xfrm>
            <a:off x="6865938" y="289083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Text Box 21"/>
          <p:cNvSpPr txBox="1">
            <a:spLocks noChangeArrowheads="1"/>
          </p:cNvSpPr>
          <p:nvPr/>
        </p:nvSpPr>
        <p:spPr bwMode="auto">
          <a:xfrm>
            <a:off x="6321425" y="268446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40  50</a:t>
            </a:r>
          </a:p>
        </p:txBody>
      </p:sp>
      <p:sp>
        <p:nvSpPr>
          <p:cNvPr id="124937" name="Line 22"/>
          <p:cNvSpPr>
            <a:spLocks noChangeShapeType="1"/>
          </p:cNvSpPr>
          <p:nvPr/>
        </p:nvSpPr>
        <p:spPr bwMode="auto">
          <a:xfrm>
            <a:off x="63642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Line 23"/>
          <p:cNvSpPr>
            <a:spLocks noChangeShapeType="1"/>
          </p:cNvSpPr>
          <p:nvPr/>
        </p:nvSpPr>
        <p:spPr bwMode="auto">
          <a:xfrm>
            <a:off x="7302500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Line 24"/>
          <p:cNvSpPr>
            <a:spLocks noChangeShapeType="1"/>
          </p:cNvSpPr>
          <p:nvPr/>
        </p:nvSpPr>
        <p:spPr bwMode="auto">
          <a:xfrm>
            <a:off x="67833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Line 25"/>
          <p:cNvSpPr>
            <a:spLocks noChangeShapeType="1"/>
          </p:cNvSpPr>
          <p:nvPr/>
        </p:nvSpPr>
        <p:spPr bwMode="auto">
          <a:xfrm>
            <a:off x="69230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Line 26"/>
          <p:cNvSpPr>
            <a:spLocks noChangeShapeType="1"/>
          </p:cNvSpPr>
          <p:nvPr/>
        </p:nvSpPr>
        <p:spPr bwMode="auto">
          <a:xfrm>
            <a:off x="7862888" y="2674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2" name="Line 27"/>
          <p:cNvSpPr>
            <a:spLocks noChangeShapeType="1"/>
          </p:cNvSpPr>
          <p:nvPr/>
        </p:nvSpPr>
        <p:spPr bwMode="auto">
          <a:xfrm>
            <a:off x="7443788" y="2674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4943" name="Group 28"/>
          <p:cNvGrpSpPr>
            <a:grpSpLocks/>
          </p:cNvGrpSpPr>
          <p:nvPr/>
        </p:nvGrpSpPr>
        <p:grpSpPr bwMode="auto">
          <a:xfrm>
            <a:off x="3305176" y="2662239"/>
            <a:ext cx="396875" cy="503237"/>
            <a:chOff x="384" y="4195"/>
            <a:chExt cx="250" cy="317"/>
          </a:xfrm>
        </p:grpSpPr>
        <p:sp>
          <p:nvSpPr>
            <p:cNvPr id="124967" name="Freeform 29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8" name="Line 30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944" name="Line 31"/>
          <p:cNvSpPr>
            <a:spLocks noChangeShapeType="1"/>
          </p:cNvSpPr>
          <p:nvPr/>
        </p:nvSpPr>
        <p:spPr bwMode="auto">
          <a:xfrm flipV="1">
            <a:off x="3657600" y="2749551"/>
            <a:ext cx="533400" cy="15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4945" name="Group 32"/>
          <p:cNvGrpSpPr>
            <a:grpSpLocks/>
          </p:cNvGrpSpPr>
          <p:nvPr/>
        </p:nvGrpSpPr>
        <p:grpSpPr bwMode="auto">
          <a:xfrm rot="10800000">
            <a:off x="8455026" y="2646364"/>
            <a:ext cx="396875" cy="503237"/>
            <a:chOff x="384" y="4195"/>
            <a:chExt cx="250" cy="317"/>
          </a:xfrm>
        </p:grpSpPr>
        <p:sp>
          <p:nvSpPr>
            <p:cNvPr id="124965" name="Freeform 33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6" name="Line 34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4946" name="Group 35"/>
          <p:cNvGrpSpPr>
            <a:grpSpLocks/>
          </p:cNvGrpSpPr>
          <p:nvPr/>
        </p:nvGrpSpPr>
        <p:grpSpPr bwMode="auto">
          <a:xfrm>
            <a:off x="5332414" y="1150938"/>
            <a:ext cx="1774825" cy="512762"/>
            <a:chOff x="749" y="2389"/>
            <a:chExt cx="1118" cy="323"/>
          </a:xfrm>
        </p:grpSpPr>
        <p:sp>
          <p:nvSpPr>
            <p:cNvPr id="124958" name="Text Box 36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20  40  60 </a:t>
              </a:r>
            </a:p>
          </p:txBody>
        </p:sp>
        <p:sp>
          <p:nvSpPr>
            <p:cNvPr id="124959" name="Line 3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0" name="Line 3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1" name="Line 3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2" name="Line 4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3" name="Line 4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4" name="Line 4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947" name="Line 43"/>
          <p:cNvSpPr>
            <a:spLocks noChangeShapeType="1"/>
          </p:cNvSpPr>
          <p:nvPr/>
        </p:nvSpPr>
        <p:spPr bwMode="auto">
          <a:xfrm flipH="1">
            <a:off x="3352800" y="1447801"/>
            <a:ext cx="2057400" cy="12223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Line 44"/>
          <p:cNvSpPr>
            <a:spLocks noChangeShapeType="1"/>
          </p:cNvSpPr>
          <p:nvPr/>
        </p:nvSpPr>
        <p:spPr bwMode="auto">
          <a:xfrm>
            <a:off x="6488113" y="1514475"/>
            <a:ext cx="615950" cy="11318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9" name="Line 45"/>
          <p:cNvSpPr>
            <a:spLocks noChangeShapeType="1"/>
          </p:cNvSpPr>
          <p:nvPr/>
        </p:nvSpPr>
        <p:spPr bwMode="auto">
          <a:xfrm>
            <a:off x="7019925" y="1512889"/>
            <a:ext cx="1663700" cy="10937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50" name="Line 46"/>
          <p:cNvSpPr>
            <a:spLocks noChangeShapeType="1"/>
          </p:cNvSpPr>
          <p:nvPr/>
        </p:nvSpPr>
        <p:spPr bwMode="auto">
          <a:xfrm flipH="1">
            <a:off x="5213350" y="1509713"/>
            <a:ext cx="725488" cy="1147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51" name="Text Box 47"/>
          <p:cNvSpPr txBox="1">
            <a:spLocks noChangeArrowheads="1"/>
          </p:cNvSpPr>
          <p:nvPr/>
        </p:nvSpPr>
        <p:spPr bwMode="auto">
          <a:xfrm>
            <a:off x="5181600" y="8143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4952" name="Text Box 48"/>
          <p:cNvSpPr txBox="1">
            <a:spLocks noChangeArrowheads="1"/>
          </p:cNvSpPr>
          <p:nvPr/>
        </p:nvSpPr>
        <p:spPr bwMode="auto">
          <a:xfrm>
            <a:off x="3048000" y="2286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4953" name="Text Box 49"/>
          <p:cNvSpPr txBox="1">
            <a:spLocks noChangeArrowheads="1"/>
          </p:cNvSpPr>
          <p:nvPr/>
        </p:nvSpPr>
        <p:spPr bwMode="auto">
          <a:xfrm>
            <a:off x="4114801" y="22860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4954" name="Text Box 50"/>
          <p:cNvSpPr txBox="1">
            <a:spLocks noChangeArrowheads="1"/>
          </p:cNvSpPr>
          <p:nvPr/>
        </p:nvSpPr>
        <p:spPr bwMode="auto">
          <a:xfrm>
            <a:off x="6248400" y="2286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4955" name="Text Box 51"/>
          <p:cNvSpPr txBox="1">
            <a:spLocks noChangeArrowheads="1"/>
          </p:cNvSpPr>
          <p:nvPr/>
        </p:nvSpPr>
        <p:spPr bwMode="auto">
          <a:xfrm>
            <a:off x="8686801" y="22860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4956" name="Line 52"/>
          <p:cNvSpPr>
            <a:spLocks noChangeShapeType="1"/>
          </p:cNvSpPr>
          <p:nvPr/>
        </p:nvSpPr>
        <p:spPr bwMode="auto">
          <a:xfrm>
            <a:off x="8534400" y="2895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57" name="Rectangle 57"/>
          <p:cNvSpPr>
            <a:spLocks noChangeArrowheads="1"/>
          </p:cNvSpPr>
          <p:nvPr/>
        </p:nvSpPr>
        <p:spPr bwMode="auto">
          <a:xfrm>
            <a:off x="6261100" y="2678113"/>
            <a:ext cx="172243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No Underflow</a:t>
            </a:r>
          </a:p>
        </p:txBody>
      </p:sp>
    </p:spTree>
    <p:extLst>
      <p:ext uri="{BB962C8B-B14F-4D97-AF65-F5344CB8AC3E}">
        <p14:creationId xmlns:p14="http://schemas.microsoft.com/office/powerpoint/2010/main" val="10414903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129088"/>
            <a:ext cx="7772400" cy="19669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Delete 25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Underflow? Min 3 ptrs. Currently 3 ptrs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26980" name="Line 4"/>
          <p:cNvSpPr>
            <a:spLocks noChangeShapeType="1"/>
          </p:cNvSpPr>
          <p:nvPr/>
        </p:nvSpPr>
        <p:spPr bwMode="auto">
          <a:xfrm>
            <a:off x="5854700" y="2779713"/>
            <a:ext cx="457200" cy="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1" name="Line 5"/>
          <p:cNvSpPr>
            <a:spLocks noChangeShapeType="1"/>
          </p:cNvSpPr>
          <p:nvPr/>
        </p:nvSpPr>
        <p:spPr bwMode="auto">
          <a:xfrm>
            <a:off x="4181475" y="291623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2" name="Text Box 7"/>
          <p:cNvSpPr txBox="1">
            <a:spLocks noChangeArrowheads="1"/>
          </p:cNvSpPr>
          <p:nvPr/>
        </p:nvSpPr>
        <p:spPr bwMode="auto">
          <a:xfrm>
            <a:off x="4246564" y="2690814"/>
            <a:ext cx="1049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20  30</a:t>
            </a:r>
          </a:p>
        </p:txBody>
      </p:sp>
      <p:sp>
        <p:nvSpPr>
          <p:cNvPr id="126983" name="Line 8"/>
          <p:cNvSpPr>
            <a:spLocks noChangeShapeType="1"/>
          </p:cNvSpPr>
          <p:nvPr/>
        </p:nvSpPr>
        <p:spPr bwMode="auto">
          <a:xfrm>
            <a:off x="4262438" y="2659063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4" name="Line 9"/>
          <p:cNvSpPr>
            <a:spLocks noChangeShapeType="1"/>
          </p:cNvSpPr>
          <p:nvPr/>
        </p:nvSpPr>
        <p:spPr bwMode="auto">
          <a:xfrm>
            <a:off x="5200650" y="2659063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Line 10"/>
          <p:cNvSpPr>
            <a:spLocks noChangeShapeType="1"/>
          </p:cNvSpPr>
          <p:nvPr/>
        </p:nvSpPr>
        <p:spPr bwMode="auto">
          <a:xfrm>
            <a:off x="4681538" y="2659063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Line 11"/>
          <p:cNvSpPr>
            <a:spLocks noChangeShapeType="1"/>
          </p:cNvSpPr>
          <p:nvPr/>
        </p:nvSpPr>
        <p:spPr bwMode="auto">
          <a:xfrm>
            <a:off x="4821238" y="2659063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7" name="Line 12"/>
          <p:cNvSpPr>
            <a:spLocks noChangeShapeType="1"/>
          </p:cNvSpPr>
          <p:nvPr/>
        </p:nvSpPr>
        <p:spPr bwMode="auto">
          <a:xfrm>
            <a:off x="5761038" y="268922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8" name="Line 13"/>
          <p:cNvSpPr>
            <a:spLocks noChangeShapeType="1"/>
          </p:cNvSpPr>
          <p:nvPr/>
        </p:nvSpPr>
        <p:spPr bwMode="auto">
          <a:xfrm>
            <a:off x="5341938" y="2689225"/>
            <a:ext cx="0" cy="482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89" name="Line 14"/>
          <p:cNvSpPr>
            <a:spLocks noChangeShapeType="1"/>
          </p:cNvSpPr>
          <p:nvPr/>
        </p:nvSpPr>
        <p:spPr bwMode="auto">
          <a:xfrm>
            <a:off x="4724400" y="2895600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0" name="Line 15"/>
          <p:cNvSpPr>
            <a:spLocks noChangeShapeType="1"/>
          </p:cNvSpPr>
          <p:nvPr/>
        </p:nvSpPr>
        <p:spPr bwMode="auto">
          <a:xfrm>
            <a:off x="7956550" y="276542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91" name="Group 26"/>
          <p:cNvGrpSpPr>
            <a:grpSpLocks/>
          </p:cNvGrpSpPr>
          <p:nvPr/>
        </p:nvGrpSpPr>
        <p:grpSpPr bwMode="auto">
          <a:xfrm>
            <a:off x="3305176" y="2662239"/>
            <a:ext cx="396875" cy="503237"/>
            <a:chOff x="384" y="4195"/>
            <a:chExt cx="250" cy="317"/>
          </a:xfrm>
        </p:grpSpPr>
        <p:sp>
          <p:nvSpPr>
            <p:cNvPr id="127026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7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6992" name="Line 29"/>
          <p:cNvSpPr>
            <a:spLocks noChangeShapeType="1"/>
          </p:cNvSpPr>
          <p:nvPr/>
        </p:nvSpPr>
        <p:spPr bwMode="auto">
          <a:xfrm flipV="1">
            <a:off x="3657600" y="2749551"/>
            <a:ext cx="533400" cy="15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93" name="Group 30"/>
          <p:cNvGrpSpPr>
            <a:grpSpLocks/>
          </p:cNvGrpSpPr>
          <p:nvPr/>
        </p:nvGrpSpPr>
        <p:grpSpPr bwMode="auto">
          <a:xfrm rot="10800000">
            <a:off x="8455026" y="2646364"/>
            <a:ext cx="396875" cy="503237"/>
            <a:chOff x="384" y="4195"/>
            <a:chExt cx="250" cy="317"/>
          </a:xfrm>
        </p:grpSpPr>
        <p:sp>
          <p:nvSpPr>
            <p:cNvPr id="127024" name="Freeform 31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5" name="Line 32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6994" name="Group 33"/>
          <p:cNvGrpSpPr>
            <a:grpSpLocks/>
          </p:cNvGrpSpPr>
          <p:nvPr/>
        </p:nvGrpSpPr>
        <p:grpSpPr bwMode="auto">
          <a:xfrm>
            <a:off x="5332414" y="1150938"/>
            <a:ext cx="1774825" cy="512762"/>
            <a:chOff x="749" y="2389"/>
            <a:chExt cx="1118" cy="323"/>
          </a:xfrm>
        </p:grpSpPr>
        <p:sp>
          <p:nvSpPr>
            <p:cNvPr id="127017" name="Text Box 34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20  40  60 </a:t>
              </a:r>
            </a:p>
          </p:txBody>
        </p:sp>
        <p:sp>
          <p:nvSpPr>
            <p:cNvPr id="127018" name="Line 35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19" name="Line 36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0" name="Line 37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1" name="Line 38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2" name="Line 39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23" name="Line 40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6995" name="Line 41"/>
          <p:cNvSpPr>
            <a:spLocks noChangeShapeType="1"/>
          </p:cNvSpPr>
          <p:nvPr/>
        </p:nvSpPr>
        <p:spPr bwMode="auto">
          <a:xfrm flipH="1">
            <a:off x="3352800" y="1447801"/>
            <a:ext cx="2057400" cy="12223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6" name="Line 42"/>
          <p:cNvSpPr>
            <a:spLocks noChangeShapeType="1"/>
          </p:cNvSpPr>
          <p:nvPr/>
        </p:nvSpPr>
        <p:spPr bwMode="auto">
          <a:xfrm>
            <a:off x="6488113" y="1514475"/>
            <a:ext cx="615950" cy="11318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7" name="Line 43"/>
          <p:cNvSpPr>
            <a:spLocks noChangeShapeType="1"/>
          </p:cNvSpPr>
          <p:nvPr/>
        </p:nvSpPr>
        <p:spPr bwMode="auto">
          <a:xfrm>
            <a:off x="7019925" y="1512889"/>
            <a:ext cx="1663700" cy="10937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8" name="Line 44"/>
          <p:cNvSpPr>
            <a:spLocks noChangeShapeType="1"/>
          </p:cNvSpPr>
          <p:nvPr/>
        </p:nvSpPr>
        <p:spPr bwMode="auto">
          <a:xfrm flipH="1">
            <a:off x="5213350" y="1509713"/>
            <a:ext cx="725488" cy="1147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9" name="Text Box 45"/>
          <p:cNvSpPr txBox="1">
            <a:spLocks noChangeArrowheads="1"/>
          </p:cNvSpPr>
          <p:nvPr/>
        </p:nvSpPr>
        <p:spPr bwMode="auto">
          <a:xfrm>
            <a:off x="5181600" y="8143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27000" name="Text Box 46"/>
          <p:cNvSpPr txBox="1">
            <a:spLocks noChangeArrowheads="1"/>
          </p:cNvSpPr>
          <p:nvPr/>
        </p:nvSpPr>
        <p:spPr bwMode="auto">
          <a:xfrm>
            <a:off x="3048000" y="2286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27001" name="Text Box 47"/>
          <p:cNvSpPr txBox="1">
            <a:spLocks noChangeArrowheads="1"/>
          </p:cNvSpPr>
          <p:nvPr/>
        </p:nvSpPr>
        <p:spPr bwMode="auto">
          <a:xfrm>
            <a:off x="4114801" y="22860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27002" name="Text Box 48"/>
          <p:cNvSpPr txBox="1">
            <a:spLocks noChangeArrowheads="1"/>
          </p:cNvSpPr>
          <p:nvPr/>
        </p:nvSpPr>
        <p:spPr bwMode="auto">
          <a:xfrm>
            <a:off x="6248400" y="2286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27003" name="Text Box 49"/>
          <p:cNvSpPr txBox="1">
            <a:spLocks noChangeArrowheads="1"/>
          </p:cNvSpPr>
          <p:nvPr/>
        </p:nvSpPr>
        <p:spPr bwMode="auto">
          <a:xfrm>
            <a:off x="8686801" y="22860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27004" name="Line 50"/>
          <p:cNvSpPr>
            <a:spLocks noChangeShapeType="1"/>
          </p:cNvSpPr>
          <p:nvPr/>
        </p:nvSpPr>
        <p:spPr bwMode="auto">
          <a:xfrm>
            <a:off x="8534400" y="2895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5" name="Text Box 51"/>
          <p:cNvSpPr txBox="1">
            <a:spLocks noChangeArrowheads="1"/>
          </p:cNvSpPr>
          <p:nvPr/>
        </p:nvSpPr>
        <p:spPr bwMode="auto">
          <a:xfrm>
            <a:off x="4419600" y="3429001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Underflow?</a:t>
            </a:r>
          </a:p>
        </p:txBody>
      </p:sp>
      <p:sp>
        <p:nvSpPr>
          <p:cNvPr id="127006" name="Line 18"/>
          <p:cNvSpPr>
            <a:spLocks noChangeShapeType="1"/>
          </p:cNvSpPr>
          <p:nvPr/>
        </p:nvSpPr>
        <p:spPr bwMode="auto">
          <a:xfrm>
            <a:off x="6283325" y="29019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7" name="Line 19"/>
          <p:cNvSpPr>
            <a:spLocks noChangeShapeType="1"/>
          </p:cNvSpPr>
          <p:nvPr/>
        </p:nvSpPr>
        <p:spPr bwMode="auto">
          <a:xfrm>
            <a:off x="6865938" y="289083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8" name="Text Box 21"/>
          <p:cNvSpPr txBox="1">
            <a:spLocks noChangeArrowheads="1"/>
          </p:cNvSpPr>
          <p:nvPr/>
        </p:nvSpPr>
        <p:spPr bwMode="auto">
          <a:xfrm>
            <a:off x="6321425" y="268446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40  50</a:t>
            </a:r>
          </a:p>
        </p:txBody>
      </p:sp>
      <p:sp>
        <p:nvSpPr>
          <p:cNvPr id="127009" name="Line 22"/>
          <p:cNvSpPr>
            <a:spLocks noChangeShapeType="1"/>
          </p:cNvSpPr>
          <p:nvPr/>
        </p:nvSpPr>
        <p:spPr bwMode="auto">
          <a:xfrm>
            <a:off x="63642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10" name="Line 23"/>
          <p:cNvSpPr>
            <a:spLocks noChangeShapeType="1"/>
          </p:cNvSpPr>
          <p:nvPr/>
        </p:nvSpPr>
        <p:spPr bwMode="auto">
          <a:xfrm>
            <a:off x="7302500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11" name="Line 24"/>
          <p:cNvSpPr>
            <a:spLocks noChangeShapeType="1"/>
          </p:cNvSpPr>
          <p:nvPr/>
        </p:nvSpPr>
        <p:spPr bwMode="auto">
          <a:xfrm>
            <a:off x="67833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12" name="Line 25"/>
          <p:cNvSpPr>
            <a:spLocks noChangeShapeType="1"/>
          </p:cNvSpPr>
          <p:nvPr/>
        </p:nvSpPr>
        <p:spPr bwMode="auto">
          <a:xfrm>
            <a:off x="6923088" y="26447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13" name="Line 26"/>
          <p:cNvSpPr>
            <a:spLocks noChangeShapeType="1"/>
          </p:cNvSpPr>
          <p:nvPr/>
        </p:nvSpPr>
        <p:spPr bwMode="auto">
          <a:xfrm>
            <a:off x="7862888" y="2674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14" name="Line 27"/>
          <p:cNvSpPr>
            <a:spLocks noChangeShapeType="1"/>
          </p:cNvSpPr>
          <p:nvPr/>
        </p:nvSpPr>
        <p:spPr bwMode="auto">
          <a:xfrm>
            <a:off x="7443788" y="2674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15" name="Rectangle 61"/>
          <p:cNvSpPr>
            <a:spLocks noChangeArrowheads="1"/>
          </p:cNvSpPr>
          <p:nvPr/>
        </p:nvSpPr>
        <p:spPr bwMode="auto">
          <a:xfrm>
            <a:off x="6261100" y="2678113"/>
            <a:ext cx="172243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27016" name="Rectangle 62"/>
          <p:cNvSpPr>
            <a:spLocks noChangeArrowheads="1"/>
          </p:cNvSpPr>
          <p:nvPr/>
        </p:nvSpPr>
        <p:spPr bwMode="auto">
          <a:xfrm>
            <a:off x="4144964" y="2676526"/>
            <a:ext cx="1722437" cy="481013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No Underflow</a:t>
            </a:r>
          </a:p>
        </p:txBody>
      </p:sp>
    </p:spTree>
    <p:extLst>
      <p:ext uri="{BB962C8B-B14F-4D97-AF65-F5344CB8AC3E}">
        <p14:creationId xmlns:p14="http://schemas.microsoft.com/office/powerpoint/2010/main" val="19474400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0"/>
            <a:ext cx="82296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Delete 50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4137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4719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8" name="Text Box 7"/>
          <p:cNvSpPr txBox="1">
            <a:spLocks noChangeArrowheads="1"/>
          </p:cNvSpPr>
          <p:nvPr/>
        </p:nvSpPr>
        <p:spPr bwMode="auto">
          <a:xfrm>
            <a:off x="4181475" y="219551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20  30</a:t>
            </a:r>
          </a:p>
        </p:txBody>
      </p:sp>
      <p:sp>
        <p:nvSpPr>
          <p:cNvPr id="131079" name="Line 8"/>
          <p:cNvSpPr>
            <a:spLocks noChangeShapeType="1"/>
          </p:cNvSpPr>
          <p:nvPr/>
        </p:nvSpPr>
        <p:spPr bwMode="auto">
          <a:xfrm>
            <a:off x="42132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0" name="Line 9"/>
          <p:cNvSpPr>
            <a:spLocks noChangeShapeType="1"/>
          </p:cNvSpPr>
          <p:nvPr/>
        </p:nvSpPr>
        <p:spPr bwMode="auto">
          <a:xfrm>
            <a:off x="5151438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1" name="Line 10"/>
          <p:cNvSpPr>
            <a:spLocks noChangeShapeType="1"/>
          </p:cNvSpPr>
          <p:nvPr/>
        </p:nvSpPr>
        <p:spPr bwMode="auto">
          <a:xfrm>
            <a:off x="46323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2" name="Line 11"/>
          <p:cNvSpPr>
            <a:spLocks noChangeShapeType="1"/>
          </p:cNvSpPr>
          <p:nvPr/>
        </p:nvSpPr>
        <p:spPr bwMode="auto">
          <a:xfrm>
            <a:off x="47720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3" name="Line 12"/>
          <p:cNvSpPr>
            <a:spLocks noChangeShapeType="1"/>
          </p:cNvSpPr>
          <p:nvPr/>
        </p:nvSpPr>
        <p:spPr bwMode="auto">
          <a:xfrm>
            <a:off x="57023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4" name="Line 13"/>
          <p:cNvSpPr>
            <a:spLocks noChangeShapeType="1"/>
          </p:cNvSpPr>
          <p:nvPr/>
        </p:nvSpPr>
        <p:spPr bwMode="auto">
          <a:xfrm>
            <a:off x="52832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5" name="Line 14"/>
          <p:cNvSpPr>
            <a:spLocks noChangeShapeType="1"/>
          </p:cNvSpPr>
          <p:nvPr/>
        </p:nvSpPr>
        <p:spPr bwMode="auto">
          <a:xfrm>
            <a:off x="6238875" y="24368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6" name="Line 15"/>
          <p:cNvSpPr>
            <a:spLocks noChangeShapeType="1"/>
          </p:cNvSpPr>
          <p:nvPr/>
        </p:nvSpPr>
        <p:spPr bwMode="auto">
          <a:xfrm>
            <a:off x="6821488" y="2425700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7" name="Text Box 17"/>
          <p:cNvSpPr txBox="1">
            <a:spLocks noChangeArrowheads="1"/>
          </p:cNvSpPr>
          <p:nvPr/>
        </p:nvSpPr>
        <p:spPr bwMode="auto">
          <a:xfrm>
            <a:off x="6289675" y="2162176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40  </a:t>
            </a:r>
            <a:r>
              <a:rPr lang="en-US" altLang="en-US" sz="2400">
                <a:solidFill>
                  <a:srgbClr val="FF0000"/>
                </a:solidFill>
              </a:rPr>
              <a:t>50</a:t>
            </a:r>
            <a:endParaRPr lang="en-US" altLang="en-US" sz="2400"/>
          </a:p>
        </p:txBody>
      </p:sp>
      <p:sp>
        <p:nvSpPr>
          <p:cNvPr id="131088" name="Line 18"/>
          <p:cNvSpPr>
            <a:spLocks noChangeShapeType="1"/>
          </p:cNvSpPr>
          <p:nvPr/>
        </p:nvSpPr>
        <p:spPr bwMode="auto">
          <a:xfrm>
            <a:off x="63150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9" name="Line 19"/>
          <p:cNvSpPr>
            <a:spLocks noChangeShapeType="1"/>
          </p:cNvSpPr>
          <p:nvPr/>
        </p:nvSpPr>
        <p:spPr bwMode="auto">
          <a:xfrm>
            <a:off x="7253288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0" name="Line 20"/>
          <p:cNvSpPr>
            <a:spLocks noChangeShapeType="1"/>
          </p:cNvSpPr>
          <p:nvPr/>
        </p:nvSpPr>
        <p:spPr bwMode="auto">
          <a:xfrm>
            <a:off x="67341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1" name="Line 21"/>
          <p:cNvSpPr>
            <a:spLocks noChangeShapeType="1"/>
          </p:cNvSpPr>
          <p:nvPr/>
        </p:nvSpPr>
        <p:spPr bwMode="auto">
          <a:xfrm>
            <a:off x="68738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2" name="Line 22"/>
          <p:cNvSpPr>
            <a:spLocks noChangeShapeType="1"/>
          </p:cNvSpPr>
          <p:nvPr/>
        </p:nvSpPr>
        <p:spPr bwMode="auto">
          <a:xfrm>
            <a:off x="78041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93" name="Line 23"/>
          <p:cNvSpPr>
            <a:spLocks noChangeShapeType="1"/>
          </p:cNvSpPr>
          <p:nvPr/>
        </p:nvSpPr>
        <p:spPr bwMode="auto">
          <a:xfrm>
            <a:off x="73850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1094" name="Group 24"/>
          <p:cNvGrpSpPr>
            <a:grpSpLocks/>
          </p:cNvGrpSpPr>
          <p:nvPr/>
        </p:nvGrpSpPr>
        <p:grpSpPr bwMode="auto">
          <a:xfrm>
            <a:off x="3246439" y="2166939"/>
            <a:ext cx="396875" cy="503237"/>
            <a:chOff x="384" y="4195"/>
            <a:chExt cx="250" cy="317"/>
          </a:xfrm>
        </p:grpSpPr>
        <p:sp>
          <p:nvSpPr>
            <p:cNvPr id="131123" name="Freeform 25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24" name="Line 26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095" name="Group 27"/>
          <p:cNvGrpSpPr>
            <a:grpSpLocks/>
          </p:cNvGrpSpPr>
          <p:nvPr/>
        </p:nvGrpSpPr>
        <p:grpSpPr bwMode="auto">
          <a:xfrm rot="10800000">
            <a:off x="8396289" y="2151064"/>
            <a:ext cx="396875" cy="503237"/>
            <a:chOff x="384" y="4195"/>
            <a:chExt cx="250" cy="317"/>
          </a:xfrm>
        </p:grpSpPr>
        <p:sp>
          <p:nvSpPr>
            <p:cNvPr id="131121" name="Freeform 28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22" name="Line 29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096" name="Group 30"/>
          <p:cNvGrpSpPr>
            <a:grpSpLocks/>
          </p:cNvGrpSpPr>
          <p:nvPr/>
        </p:nvGrpSpPr>
        <p:grpSpPr bwMode="auto">
          <a:xfrm>
            <a:off x="5257801" y="1219201"/>
            <a:ext cx="1774825" cy="512763"/>
            <a:chOff x="749" y="2389"/>
            <a:chExt cx="1118" cy="323"/>
          </a:xfrm>
        </p:grpSpPr>
        <p:sp>
          <p:nvSpPr>
            <p:cNvPr id="131114" name="Text Box 31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20  40  60 </a:t>
              </a:r>
            </a:p>
          </p:txBody>
        </p:sp>
        <p:sp>
          <p:nvSpPr>
            <p:cNvPr id="131115" name="Line 32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6" name="Line 33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7" name="Line 34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8" name="Line 35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9" name="Line 36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20" name="Line 37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097" name="Group 38"/>
          <p:cNvGrpSpPr>
            <a:grpSpLocks/>
          </p:cNvGrpSpPr>
          <p:nvPr/>
        </p:nvGrpSpPr>
        <p:grpSpPr bwMode="auto">
          <a:xfrm>
            <a:off x="3278188" y="1516064"/>
            <a:ext cx="5060950" cy="752475"/>
            <a:chOff x="433" y="2364"/>
            <a:chExt cx="3188" cy="839"/>
          </a:xfrm>
        </p:grpSpPr>
        <p:sp>
          <p:nvSpPr>
            <p:cNvPr id="131108" name="Line 39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09" name="Line 40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0" name="Line 41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1" name="Line 42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2" name="Line 43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3" name="Line 45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1098" name="Text Box 46"/>
          <p:cNvSpPr txBox="1">
            <a:spLocks noChangeArrowheads="1"/>
          </p:cNvSpPr>
          <p:nvPr/>
        </p:nvSpPr>
        <p:spPr bwMode="auto">
          <a:xfrm>
            <a:off x="8480426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131099" name="Text Box 47"/>
          <p:cNvSpPr txBox="1">
            <a:spLocks noChangeArrowheads="1"/>
          </p:cNvSpPr>
          <p:nvPr/>
        </p:nvSpPr>
        <p:spPr bwMode="auto">
          <a:xfrm>
            <a:off x="30480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1100" name="Text Box 48"/>
          <p:cNvSpPr txBox="1">
            <a:spLocks noChangeArrowheads="1"/>
          </p:cNvSpPr>
          <p:nvPr/>
        </p:nvSpPr>
        <p:spPr bwMode="auto">
          <a:xfrm>
            <a:off x="41148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1101" name="Text Box 49"/>
          <p:cNvSpPr txBox="1">
            <a:spLocks noChangeArrowheads="1"/>
          </p:cNvSpPr>
          <p:nvPr/>
        </p:nvSpPr>
        <p:spPr bwMode="auto">
          <a:xfrm>
            <a:off x="62484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1102" name="Text Box 51"/>
          <p:cNvSpPr txBox="1">
            <a:spLocks noChangeArrowheads="1"/>
          </p:cNvSpPr>
          <p:nvPr/>
        </p:nvSpPr>
        <p:spPr bwMode="auto">
          <a:xfrm>
            <a:off x="5181600" y="914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1103" name="Line 52"/>
          <p:cNvSpPr>
            <a:spLocks noChangeShapeType="1"/>
          </p:cNvSpPr>
          <p:nvPr/>
        </p:nvSpPr>
        <p:spPr bwMode="auto">
          <a:xfrm>
            <a:off x="8458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4" name="Rectangle 53"/>
          <p:cNvSpPr>
            <a:spLocks noChangeArrowheads="1"/>
          </p:cNvSpPr>
          <p:nvPr/>
        </p:nvSpPr>
        <p:spPr bwMode="auto">
          <a:xfrm>
            <a:off x="6207125" y="2187576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1105" name="Rectangle 54"/>
          <p:cNvSpPr>
            <a:spLocks noChangeArrowheads="1"/>
          </p:cNvSpPr>
          <p:nvPr/>
        </p:nvSpPr>
        <p:spPr bwMode="auto">
          <a:xfrm>
            <a:off x="4081464" y="21955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1106" name="Line 32"/>
          <p:cNvSpPr>
            <a:spLocks noChangeShapeType="1"/>
          </p:cNvSpPr>
          <p:nvPr/>
        </p:nvSpPr>
        <p:spPr bwMode="auto">
          <a:xfrm>
            <a:off x="6945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107" name="Text Box 38"/>
          <p:cNvSpPr txBox="1">
            <a:spLocks noChangeArrowheads="1"/>
          </p:cNvSpPr>
          <p:nvPr/>
        </p:nvSpPr>
        <p:spPr bwMode="auto">
          <a:xfrm>
            <a:off x="8564563" y="1743076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2. Coalesce 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24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1"/>
            <a:ext cx="8458200" cy="3078163"/>
          </a:xfrm>
        </p:spPr>
        <p:txBody>
          <a:bodyPr/>
          <a:lstStyle/>
          <a:p>
            <a:pPr eaLnBrk="1" hangingPunct="1"/>
            <a:r>
              <a:rPr lang="en-US" altLang="en-US"/>
              <a:t>Delete 50</a:t>
            </a:r>
          </a:p>
          <a:p>
            <a:pPr lvl="1" eaLnBrk="1" hangingPunct="1"/>
            <a:r>
              <a:rPr lang="en-US" altLang="en-US"/>
              <a:t>Underflow? Min 3 ptrs, currently 2.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4137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5" name="Line 5"/>
          <p:cNvSpPr>
            <a:spLocks noChangeShapeType="1"/>
          </p:cNvSpPr>
          <p:nvPr/>
        </p:nvSpPr>
        <p:spPr bwMode="auto">
          <a:xfrm>
            <a:off x="4719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26" name="Line 14"/>
          <p:cNvSpPr>
            <a:spLocks noChangeShapeType="1"/>
          </p:cNvSpPr>
          <p:nvPr/>
        </p:nvSpPr>
        <p:spPr bwMode="auto">
          <a:xfrm>
            <a:off x="6238875" y="24368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127" name="Group 23"/>
          <p:cNvGrpSpPr>
            <a:grpSpLocks/>
          </p:cNvGrpSpPr>
          <p:nvPr/>
        </p:nvGrpSpPr>
        <p:grpSpPr bwMode="auto">
          <a:xfrm>
            <a:off x="3246439" y="2166939"/>
            <a:ext cx="396875" cy="503237"/>
            <a:chOff x="384" y="4195"/>
            <a:chExt cx="250" cy="317"/>
          </a:xfrm>
        </p:grpSpPr>
        <p:sp>
          <p:nvSpPr>
            <p:cNvPr id="133171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2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28" name="Group 26"/>
          <p:cNvGrpSpPr>
            <a:grpSpLocks/>
          </p:cNvGrpSpPr>
          <p:nvPr/>
        </p:nvGrpSpPr>
        <p:grpSpPr bwMode="auto">
          <a:xfrm rot="10800000">
            <a:off x="8396289" y="2151064"/>
            <a:ext cx="396875" cy="503237"/>
            <a:chOff x="384" y="4195"/>
            <a:chExt cx="250" cy="317"/>
          </a:xfrm>
        </p:grpSpPr>
        <p:sp>
          <p:nvSpPr>
            <p:cNvPr id="133169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0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29" name="Group 29"/>
          <p:cNvGrpSpPr>
            <a:grpSpLocks/>
          </p:cNvGrpSpPr>
          <p:nvPr/>
        </p:nvGrpSpPr>
        <p:grpSpPr bwMode="auto">
          <a:xfrm>
            <a:off x="5257801" y="1219201"/>
            <a:ext cx="1774825" cy="512763"/>
            <a:chOff x="749" y="2389"/>
            <a:chExt cx="1118" cy="323"/>
          </a:xfrm>
        </p:grpSpPr>
        <p:sp>
          <p:nvSpPr>
            <p:cNvPr id="133162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20  40  60 </a:t>
              </a:r>
            </a:p>
          </p:txBody>
        </p:sp>
        <p:sp>
          <p:nvSpPr>
            <p:cNvPr id="133163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4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5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6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7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8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30" name="Group 37"/>
          <p:cNvGrpSpPr>
            <a:grpSpLocks/>
          </p:cNvGrpSpPr>
          <p:nvPr/>
        </p:nvGrpSpPr>
        <p:grpSpPr bwMode="auto">
          <a:xfrm>
            <a:off x="3278188" y="1516064"/>
            <a:ext cx="5060950" cy="752475"/>
            <a:chOff x="433" y="2364"/>
            <a:chExt cx="3188" cy="839"/>
          </a:xfrm>
        </p:grpSpPr>
        <p:sp>
          <p:nvSpPr>
            <p:cNvPr id="133156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7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9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0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1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31" name="Text Box 45"/>
          <p:cNvSpPr txBox="1">
            <a:spLocks noChangeArrowheads="1"/>
          </p:cNvSpPr>
          <p:nvPr/>
        </p:nvSpPr>
        <p:spPr bwMode="auto">
          <a:xfrm>
            <a:off x="8480426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133132" name="Text Box 46"/>
          <p:cNvSpPr txBox="1">
            <a:spLocks noChangeArrowheads="1"/>
          </p:cNvSpPr>
          <p:nvPr/>
        </p:nvSpPr>
        <p:spPr bwMode="auto">
          <a:xfrm>
            <a:off x="30480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3133" name="Text Box 47"/>
          <p:cNvSpPr txBox="1">
            <a:spLocks noChangeArrowheads="1"/>
          </p:cNvSpPr>
          <p:nvPr/>
        </p:nvSpPr>
        <p:spPr bwMode="auto">
          <a:xfrm>
            <a:off x="41148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3134" name="Text Box 48"/>
          <p:cNvSpPr txBox="1">
            <a:spLocks noChangeArrowheads="1"/>
          </p:cNvSpPr>
          <p:nvPr/>
        </p:nvSpPr>
        <p:spPr bwMode="auto">
          <a:xfrm>
            <a:off x="62484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3135" name="Text Box 50"/>
          <p:cNvSpPr txBox="1">
            <a:spLocks noChangeArrowheads="1"/>
          </p:cNvSpPr>
          <p:nvPr/>
        </p:nvSpPr>
        <p:spPr bwMode="auto">
          <a:xfrm>
            <a:off x="5181600" y="914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3136" name="Text Box 51"/>
          <p:cNvSpPr txBox="1">
            <a:spLocks noChangeArrowheads="1"/>
          </p:cNvSpPr>
          <p:nvPr/>
        </p:nvSpPr>
        <p:spPr bwMode="auto">
          <a:xfrm>
            <a:off x="6384925" y="2627313"/>
            <a:ext cx="133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Underflow?</a:t>
            </a:r>
          </a:p>
        </p:txBody>
      </p:sp>
      <p:sp>
        <p:nvSpPr>
          <p:cNvPr id="133137" name="Line 52"/>
          <p:cNvSpPr>
            <a:spLocks noChangeShapeType="1"/>
          </p:cNvSpPr>
          <p:nvPr/>
        </p:nvSpPr>
        <p:spPr bwMode="auto">
          <a:xfrm>
            <a:off x="8458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38" name="Text Box 17"/>
          <p:cNvSpPr txBox="1">
            <a:spLocks noChangeArrowheads="1"/>
          </p:cNvSpPr>
          <p:nvPr/>
        </p:nvSpPr>
        <p:spPr bwMode="auto">
          <a:xfrm>
            <a:off x="6254750" y="21891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133139" name="Line 18"/>
          <p:cNvSpPr>
            <a:spLocks noChangeShapeType="1"/>
          </p:cNvSpPr>
          <p:nvPr/>
        </p:nvSpPr>
        <p:spPr bwMode="auto">
          <a:xfrm>
            <a:off x="63150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0" name="Line 19"/>
          <p:cNvSpPr>
            <a:spLocks noChangeShapeType="1"/>
          </p:cNvSpPr>
          <p:nvPr/>
        </p:nvSpPr>
        <p:spPr bwMode="auto">
          <a:xfrm>
            <a:off x="7253288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1" name="Line 20"/>
          <p:cNvSpPr>
            <a:spLocks noChangeShapeType="1"/>
          </p:cNvSpPr>
          <p:nvPr/>
        </p:nvSpPr>
        <p:spPr bwMode="auto">
          <a:xfrm>
            <a:off x="67341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2" name="Line 21"/>
          <p:cNvSpPr>
            <a:spLocks noChangeShapeType="1"/>
          </p:cNvSpPr>
          <p:nvPr/>
        </p:nvSpPr>
        <p:spPr bwMode="auto">
          <a:xfrm>
            <a:off x="68738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3" name="Line 22"/>
          <p:cNvSpPr>
            <a:spLocks noChangeShapeType="1"/>
          </p:cNvSpPr>
          <p:nvPr/>
        </p:nvSpPr>
        <p:spPr bwMode="auto">
          <a:xfrm>
            <a:off x="78041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4" name="Line 23"/>
          <p:cNvSpPr>
            <a:spLocks noChangeShapeType="1"/>
          </p:cNvSpPr>
          <p:nvPr/>
        </p:nvSpPr>
        <p:spPr bwMode="auto">
          <a:xfrm>
            <a:off x="73850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5" name="Rectangle 60"/>
          <p:cNvSpPr>
            <a:spLocks noChangeArrowheads="1"/>
          </p:cNvSpPr>
          <p:nvPr/>
        </p:nvSpPr>
        <p:spPr bwMode="auto">
          <a:xfrm>
            <a:off x="6207125" y="2187576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3146" name="Text Box 7"/>
          <p:cNvSpPr txBox="1">
            <a:spLocks noChangeArrowheads="1"/>
          </p:cNvSpPr>
          <p:nvPr/>
        </p:nvSpPr>
        <p:spPr bwMode="auto">
          <a:xfrm>
            <a:off x="4181475" y="219551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20  30</a:t>
            </a:r>
          </a:p>
        </p:txBody>
      </p:sp>
      <p:sp>
        <p:nvSpPr>
          <p:cNvPr id="133147" name="Line 8"/>
          <p:cNvSpPr>
            <a:spLocks noChangeShapeType="1"/>
          </p:cNvSpPr>
          <p:nvPr/>
        </p:nvSpPr>
        <p:spPr bwMode="auto">
          <a:xfrm>
            <a:off x="42132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8" name="Line 9"/>
          <p:cNvSpPr>
            <a:spLocks noChangeShapeType="1"/>
          </p:cNvSpPr>
          <p:nvPr/>
        </p:nvSpPr>
        <p:spPr bwMode="auto">
          <a:xfrm>
            <a:off x="5151438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49" name="Line 10"/>
          <p:cNvSpPr>
            <a:spLocks noChangeShapeType="1"/>
          </p:cNvSpPr>
          <p:nvPr/>
        </p:nvSpPr>
        <p:spPr bwMode="auto">
          <a:xfrm>
            <a:off x="46323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0" name="Line 11"/>
          <p:cNvSpPr>
            <a:spLocks noChangeShapeType="1"/>
          </p:cNvSpPr>
          <p:nvPr/>
        </p:nvSpPr>
        <p:spPr bwMode="auto">
          <a:xfrm>
            <a:off x="47720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1" name="Line 12"/>
          <p:cNvSpPr>
            <a:spLocks noChangeShapeType="1"/>
          </p:cNvSpPr>
          <p:nvPr/>
        </p:nvSpPr>
        <p:spPr bwMode="auto">
          <a:xfrm>
            <a:off x="57023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2" name="Line 13"/>
          <p:cNvSpPr>
            <a:spLocks noChangeShapeType="1"/>
          </p:cNvSpPr>
          <p:nvPr/>
        </p:nvSpPr>
        <p:spPr bwMode="auto">
          <a:xfrm>
            <a:off x="52832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3" name="Rectangle 68"/>
          <p:cNvSpPr>
            <a:spLocks noChangeArrowheads="1"/>
          </p:cNvSpPr>
          <p:nvPr/>
        </p:nvSpPr>
        <p:spPr bwMode="auto">
          <a:xfrm>
            <a:off x="4081464" y="21955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3154" name="Line 32"/>
          <p:cNvSpPr>
            <a:spLocks noChangeShapeType="1"/>
          </p:cNvSpPr>
          <p:nvPr/>
        </p:nvSpPr>
        <p:spPr bwMode="auto">
          <a:xfrm>
            <a:off x="6945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5" name="Text Box 38"/>
          <p:cNvSpPr txBox="1">
            <a:spLocks noChangeArrowheads="1"/>
          </p:cNvSpPr>
          <p:nvPr/>
        </p:nvSpPr>
        <p:spPr bwMode="auto">
          <a:xfrm>
            <a:off x="8564563" y="1743076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Coalesce 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9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1"/>
            <a:ext cx="8458200" cy="3078163"/>
          </a:xfrm>
        </p:spPr>
        <p:txBody>
          <a:bodyPr/>
          <a:lstStyle/>
          <a:p>
            <a:pPr eaLnBrk="1" hangingPunct="1"/>
            <a:r>
              <a:rPr lang="en-US" altLang="en-US"/>
              <a:t>Delete 50</a:t>
            </a:r>
          </a:p>
          <a:p>
            <a:pPr lvl="1" eaLnBrk="1" hangingPunct="1"/>
            <a:r>
              <a:rPr lang="en-US" altLang="en-US"/>
              <a:t>Try to merge with a sibling</a:t>
            </a:r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>
            <a:off x="4137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>
            <a:off x="4719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4" name="Line 14"/>
          <p:cNvSpPr>
            <a:spLocks noChangeShapeType="1"/>
          </p:cNvSpPr>
          <p:nvPr/>
        </p:nvSpPr>
        <p:spPr bwMode="auto">
          <a:xfrm>
            <a:off x="6238875" y="243681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175" name="Group 23"/>
          <p:cNvGrpSpPr>
            <a:grpSpLocks/>
          </p:cNvGrpSpPr>
          <p:nvPr/>
        </p:nvGrpSpPr>
        <p:grpSpPr bwMode="auto">
          <a:xfrm>
            <a:off x="3246439" y="2166939"/>
            <a:ext cx="396875" cy="503237"/>
            <a:chOff x="384" y="4195"/>
            <a:chExt cx="250" cy="317"/>
          </a:xfrm>
        </p:grpSpPr>
        <p:sp>
          <p:nvSpPr>
            <p:cNvPr id="135222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23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176" name="Group 26"/>
          <p:cNvGrpSpPr>
            <a:grpSpLocks/>
          </p:cNvGrpSpPr>
          <p:nvPr/>
        </p:nvGrpSpPr>
        <p:grpSpPr bwMode="auto">
          <a:xfrm rot="10800000">
            <a:off x="8396289" y="2151064"/>
            <a:ext cx="396875" cy="503237"/>
            <a:chOff x="384" y="4195"/>
            <a:chExt cx="250" cy="317"/>
          </a:xfrm>
        </p:grpSpPr>
        <p:sp>
          <p:nvSpPr>
            <p:cNvPr id="135220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21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177" name="Group 29"/>
          <p:cNvGrpSpPr>
            <a:grpSpLocks/>
          </p:cNvGrpSpPr>
          <p:nvPr/>
        </p:nvGrpSpPr>
        <p:grpSpPr bwMode="auto">
          <a:xfrm>
            <a:off x="5257801" y="1219201"/>
            <a:ext cx="1774825" cy="512763"/>
            <a:chOff x="749" y="2389"/>
            <a:chExt cx="1118" cy="323"/>
          </a:xfrm>
        </p:grpSpPr>
        <p:sp>
          <p:nvSpPr>
            <p:cNvPr id="135213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20  40  60 </a:t>
              </a:r>
            </a:p>
          </p:txBody>
        </p:sp>
        <p:sp>
          <p:nvSpPr>
            <p:cNvPr id="135214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5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6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7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8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9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178" name="Group 37"/>
          <p:cNvGrpSpPr>
            <a:grpSpLocks/>
          </p:cNvGrpSpPr>
          <p:nvPr/>
        </p:nvGrpSpPr>
        <p:grpSpPr bwMode="auto">
          <a:xfrm>
            <a:off x="3278188" y="1516064"/>
            <a:ext cx="5060950" cy="752475"/>
            <a:chOff x="433" y="2364"/>
            <a:chExt cx="3188" cy="839"/>
          </a:xfrm>
        </p:grpSpPr>
        <p:sp>
          <p:nvSpPr>
            <p:cNvPr id="135207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8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9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0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1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2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5179" name="Text Box 45"/>
          <p:cNvSpPr txBox="1">
            <a:spLocks noChangeArrowheads="1"/>
          </p:cNvSpPr>
          <p:nvPr/>
        </p:nvSpPr>
        <p:spPr bwMode="auto">
          <a:xfrm>
            <a:off x="8480426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135180" name="Text Box 46"/>
          <p:cNvSpPr txBox="1">
            <a:spLocks noChangeArrowheads="1"/>
          </p:cNvSpPr>
          <p:nvPr/>
        </p:nvSpPr>
        <p:spPr bwMode="auto">
          <a:xfrm>
            <a:off x="30480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5181" name="Text Box 47"/>
          <p:cNvSpPr txBox="1">
            <a:spLocks noChangeArrowheads="1"/>
          </p:cNvSpPr>
          <p:nvPr/>
        </p:nvSpPr>
        <p:spPr bwMode="auto">
          <a:xfrm>
            <a:off x="41148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5182" name="Text Box 48"/>
          <p:cNvSpPr txBox="1">
            <a:spLocks noChangeArrowheads="1"/>
          </p:cNvSpPr>
          <p:nvPr/>
        </p:nvSpPr>
        <p:spPr bwMode="auto">
          <a:xfrm>
            <a:off x="62484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5183" name="Text Box 50"/>
          <p:cNvSpPr txBox="1">
            <a:spLocks noChangeArrowheads="1"/>
          </p:cNvSpPr>
          <p:nvPr/>
        </p:nvSpPr>
        <p:spPr bwMode="auto">
          <a:xfrm>
            <a:off x="5181600" y="914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5184" name="Text Box 51"/>
          <p:cNvSpPr txBox="1">
            <a:spLocks noChangeArrowheads="1"/>
          </p:cNvSpPr>
          <p:nvPr/>
        </p:nvSpPr>
        <p:spPr bwMode="auto">
          <a:xfrm>
            <a:off x="6384925" y="2627313"/>
            <a:ext cx="1238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underflow!</a:t>
            </a:r>
          </a:p>
        </p:txBody>
      </p:sp>
      <p:sp>
        <p:nvSpPr>
          <p:cNvPr id="135185" name="Freeform 52"/>
          <p:cNvSpPr>
            <a:spLocks/>
          </p:cNvSpPr>
          <p:nvPr/>
        </p:nvSpPr>
        <p:spPr bwMode="auto">
          <a:xfrm>
            <a:off x="4800600" y="2971800"/>
            <a:ext cx="2057400" cy="381000"/>
          </a:xfrm>
          <a:custGeom>
            <a:avLst/>
            <a:gdLst>
              <a:gd name="T0" fmla="*/ 2147483646 w 1296"/>
              <a:gd name="T1" fmla="*/ 0 h 240"/>
              <a:gd name="T2" fmla="*/ 2147483646 w 1296"/>
              <a:gd name="T3" fmla="*/ 2147483646 h 240"/>
              <a:gd name="T4" fmla="*/ 0 w 1296"/>
              <a:gd name="T5" fmla="*/ 0 h 240"/>
              <a:gd name="T6" fmla="*/ 0 60000 65536"/>
              <a:gd name="T7" fmla="*/ 0 60000 65536"/>
              <a:gd name="T8" fmla="*/ 0 60000 65536"/>
              <a:gd name="T9" fmla="*/ 0 w 1296"/>
              <a:gd name="T10" fmla="*/ 0 h 240"/>
              <a:gd name="T11" fmla="*/ 1296 w 129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240">
                <a:moveTo>
                  <a:pt x="1296" y="0"/>
                </a:moveTo>
                <a:cubicBezTo>
                  <a:pt x="1044" y="120"/>
                  <a:pt x="792" y="240"/>
                  <a:pt x="576" y="240"/>
                </a:cubicBezTo>
                <a:cubicBezTo>
                  <a:pt x="360" y="240"/>
                  <a:pt x="180" y="120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6" name="Freeform 53"/>
          <p:cNvSpPr>
            <a:spLocks/>
          </p:cNvSpPr>
          <p:nvPr/>
        </p:nvSpPr>
        <p:spPr bwMode="auto">
          <a:xfrm>
            <a:off x="7010400" y="2971801"/>
            <a:ext cx="1828800" cy="365125"/>
          </a:xfrm>
          <a:custGeom>
            <a:avLst/>
            <a:gdLst>
              <a:gd name="T0" fmla="*/ 2147483646 w 1152"/>
              <a:gd name="T1" fmla="*/ 0 h 230"/>
              <a:gd name="T2" fmla="*/ 2147483646 w 1152"/>
              <a:gd name="T3" fmla="*/ 2147483646 h 230"/>
              <a:gd name="T4" fmla="*/ 0 w 1152"/>
              <a:gd name="T5" fmla="*/ 0 h 230"/>
              <a:gd name="T6" fmla="*/ 0 60000 65536"/>
              <a:gd name="T7" fmla="*/ 0 60000 65536"/>
              <a:gd name="T8" fmla="*/ 0 60000 65536"/>
              <a:gd name="T9" fmla="*/ 0 w 1152"/>
              <a:gd name="T10" fmla="*/ 0 h 230"/>
              <a:gd name="T11" fmla="*/ 1152 w 1152"/>
              <a:gd name="T12" fmla="*/ 230 h 2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30">
                <a:moveTo>
                  <a:pt x="1152" y="0"/>
                </a:moveTo>
                <a:cubicBezTo>
                  <a:pt x="1058" y="38"/>
                  <a:pt x="778" y="230"/>
                  <a:pt x="586" y="230"/>
                </a:cubicBezTo>
                <a:cubicBezTo>
                  <a:pt x="394" y="230"/>
                  <a:pt x="122" y="48"/>
                  <a:pt x="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5187" name="Text Box 54"/>
          <p:cNvSpPr txBox="1">
            <a:spLocks noChangeArrowheads="1"/>
          </p:cNvSpPr>
          <p:nvPr/>
        </p:nvSpPr>
        <p:spPr bwMode="auto">
          <a:xfrm>
            <a:off x="5943600" y="3276601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Can be merged?</a:t>
            </a:r>
          </a:p>
        </p:txBody>
      </p:sp>
      <p:sp>
        <p:nvSpPr>
          <p:cNvPr id="135188" name="Line 55"/>
          <p:cNvSpPr>
            <a:spLocks noChangeShapeType="1"/>
          </p:cNvSpPr>
          <p:nvPr/>
        </p:nvSpPr>
        <p:spPr bwMode="auto">
          <a:xfrm>
            <a:off x="8458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9" name="Text Box 17"/>
          <p:cNvSpPr txBox="1">
            <a:spLocks noChangeArrowheads="1"/>
          </p:cNvSpPr>
          <p:nvPr/>
        </p:nvSpPr>
        <p:spPr bwMode="auto">
          <a:xfrm>
            <a:off x="6254750" y="21891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135190" name="Line 18"/>
          <p:cNvSpPr>
            <a:spLocks noChangeShapeType="1"/>
          </p:cNvSpPr>
          <p:nvPr/>
        </p:nvSpPr>
        <p:spPr bwMode="auto">
          <a:xfrm>
            <a:off x="63150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91" name="Line 19"/>
          <p:cNvSpPr>
            <a:spLocks noChangeShapeType="1"/>
          </p:cNvSpPr>
          <p:nvPr/>
        </p:nvSpPr>
        <p:spPr bwMode="auto">
          <a:xfrm>
            <a:off x="7253288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92" name="Line 20"/>
          <p:cNvSpPr>
            <a:spLocks noChangeShapeType="1"/>
          </p:cNvSpPr>
          <p:nvPr/>
        </p:nvSpPr>
        <p:spPr bwMode="auto">
          <a:xfrm>
            <a:off x="67341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93" name="Line 21"/>
          <p:cNvSpPr>
            <a:spLocks noChangeShapeType="1"/>
          </p:cNvSpPr>
          <p:nvPr/>
        </p:nvSpPr>
        <p:spPr bwMode="auto">
          <a:xfrm>
            <a:off x="68738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94" name="Line 22"/>
          <p:cNvSpPr>
            <a:spLocks noChangeShapeType="1"/>
          </p:cNvSpPr>
          <p:nvPr/>
        </p:nvSpPr>
        <p:spPr bwMode="auto">
          <a:xfrm>
            <a:off x="78041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95" name="Line 23"/>
          <p:cNvSpPr>
            <a:spLocks noChangeShapeType="1"/>
          </p:cNvSpPr>
          <p:nvPr/>
        </p:nvSpPr>
        <p:spPr bwMode="auto">
          <a:xfrm>
            <a:off x="73850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96" name="Rectangle 63"/>
          <p:cNvSpPr>
            <a:spLocks noChangeArrowheads="1"/>
          </p:cNvSpPr>
          <p:nvPr/>
        </p:nvSpPr>
        <p:spPr bwMode="auto">
          <a:xfrm>
            <a:off x="6207125" y="2187576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5197" name="Text Box 7"/>
          <p:cNvSpPr txBox="1">
            <a:spLocks noChangeArrowheads="1"/>
          </p:cNvSpPr>
          <p:nvPr/>
        </p:nvSpPr>
        <p:spPr bwMode="auto">
          <a:xfrm>
            <a:off x="4181475" y="219551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20  30</a:t>
            </a:r>
          </a:p>
        </p:txBody>
      </p:sp>
      <p:sp>
        <p:nvSpPr>
          <p:cNvPr id="135198" name="Line 8"/>
          <p:cNvSpPr>
            <a:spLocks noChangeShapeType="1"/>
          </p:cNvSpPr>
          <p:nvPr/>
        </p:nvSpPr>
        <p:spPr bwMode="auto">
          <a:xfrm>
            <a:off x="42132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99" name="Line 9"/>
          <p:cNvSpPr>
            <a:spLocks noChangeShapeType="1"/>
          </p:cNvSpPr>
          <p:nvPr/>
        </p:nvSpPr>
        <p:spPr bwMode="auto">
          <a:xfrm>
            <a:off x="5151438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00" name="Line 10"/>
          <p:cNvSpPr>
            <a:spLocks noChangeShapeType="1"/>
          </p:cNvSpPr>
          <p:nvPr/>
        </p:nvSpPr>
        <p:spPr bwMode="auto">
          <a:xfrm>
            <a:off x="46323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01" name="Line 11"/>
          <p:cNvSpPr>
            <a:spLocks noChangeShapeType="1"/>
          </p:cNvSpPr>
          <p:nvPr/>
        </p:nvSpPr>
        <p:spPr bwMode="auto">
          <a:xfrm>
            <a:off x="47720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02" name="Line 12"/>
          <p:cNvSpPr>
            <a:spLocks noChangeShapeType="1"/>
          </p:cNvSpPr>
          <p:nvPr/>
        </p:nvSpPr>
        <p:spPr bwMode="auto">
          <a:xfrm>
            <a:off x="57023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03" name="Line 13"/>
          <p:cNvSpPr>
            <a:spLocks noChangeShapeType="1"/>
          </p:cNvSpPr>
          <p:nvPr/>
        </p:nvSpPr>
        <p:spPr bwMode="auto">
          <a:xfrm>
            <a:off x="52832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04" name="Rectangle 71"/>
          <p:cNvSpPr>
            <a:spLocks noChangeArrowheads="1"/>
          </p:cNvSpPr>
          <p:nvPr/>
        </p:nvSpPr>
        <p:spPr bwMode="auto">
          <a:xfrm>
            <a:off x="4081464" y="21955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5205" name="Line 32"/>
          <p:cNvSpPr>
            <a:spLocks noChangeShapeType="1"/>
          </p:cNvSpPr>
          <p:nvPr/>
        </p:nvSpPr>
        <p:spPr bwMode="auto">
          <a:xfrm>
            <a:off x="6945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8564563" y="1743076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Coalesce 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1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Sequential File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Table sequenced by </a:t>
            </a:r>
            <a:r>
              <a:rPr lang="en-US" altLang="ko-KR" dirty="0" err="1">
                <a:ea typeface="굴림" panose="020B0600000101010101" pitchFamily="34" charset="-127"/>
              </a:rPr>
              <a:t>sid</a:t>
            </a:r>
            <a:r>
              <a:rPr lang="en-US" altLang="ko-KR" dirty="0">
                <a:ea typeface="굴림" panose="020B0600000101010101" pitchFamily="34" charset="-127"/>
              </a:rPr>
              <a:t>. Find </a:t>
            </a:r>
            <a:r>
              <a:rPr lang="en-US" altLang="ko-KR" dirty="0" err="1">
                <a:ea typeface="굴림" panose="020B0600000101010101" pitchFamily="34" charset="-127"/>
              </a:rPr>
              <a:t>sid</a:t>
            </a:r>
            <a:r>
              <a:rPr lang="en-US" altLang="ko-KR" dirty="0">
                <a:ea typeface="굴림" panose="020B0600000101010101" pitchFamily="34" charset="-127"/>
              </a:rPr>
              <a:t>=30?</a:t>
            </a:r>
          </a:p>
        </p:txBody>
      </p:sp>
      <p:graphicFrame>
        <p:nvGraphicFramePr>
          <p:cNvPr id="246821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29436"/>
              </p:ext>
            </p:extLst>
          </p:nvPr>
        </p:nvGraphicFramePr>
        <p:xfrm>
          <a:off x="1182392" y="2030504"/>
          <a:ext cx="4565265" cy="2376924"/>
        </p:xfrm>
        <a:graphic>
          <a:graphicData uri="http://schemas.openxmlformats.org/drawingml/2006/table">
            <a:tbl>
              <a:tblPr/>
              <a:tblGrid>
                <a:gridCol w="152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3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sid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name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GPA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3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20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Susan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3.5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30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James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1.7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3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40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Peter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2.6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3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50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Elaine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3.9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37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60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Christy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20" charset="0"/>
                          <a:ea typeface="ＭＳ Ｐゴシック" pitchFamily="20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20" charset="0"/>
                          <a:ea typeface="Gulim" pitchFamily="34" charset="-127"/>
                        </a:rPr>
                        <a:t>2.9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19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0"/>
            <a:ext cx="8458200" cy="3505200"/>
          </a:xfrm>
        </p:spPr>
        <p:txBody>
          <a:bodyPr/>
          <a:lstStyle/>
          <a:p>
            <a:pPr eaLnBrk="1" hangingPunct="1"/>
            <a:r>
              <a:rPr lang="en-US" altLang="en-US"/>
              <a:t>Delete 50</a:t>
            </a:r>
          </a:p>
          <a:p>
            <a:pPr lvl="1" eaLnBrk="1" hangingPunct="1"/>
            <a:r>
              <a:rPr lang="en-US" altLang="en-US"/>
              <a:t>Merge</a:t>
            </a:r>
            <a:r>
              <a:rPr lang="en-US" altLang="en-US" i="1">
                <a:latin typeface="Times New Roman" panose="02020603050405020304" pitchFamily="18" charset="0"/>
              </a:rPr>
              <a:t> c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/>
              <a:t>and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/>
              <a:t>. Move everything on the right to the left.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2" eaLnBrk="1" hangingPunct="1">
              <a:buFontTx/>
              <a:buNone/>
            </a:pPr>
            <a:r>
              <a:rPr lang="en-US" altLang="en-US"/>
              <a:t> 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4137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4719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2" name="Line 14"/>
          <p:cNvSpPr>
            <a:spLocks noChangeShapeType="1"/>
          </p:cNvSpPr>
          <p:nvPr/>
        </p:nvSpPr>
        <p:spPr bwMode="auto">
          <a:xfrm>
            <a:off x="6238875" y="2436813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7223" name="Group 23"/>
          <p:cNvGrpSpPr>
            <a:grpSpLocks/>
          </p:cNvGrpSpPr>
          <p:nvPr/>
        </p:nvGrpSpPr>
        <p:grpSpPr bwMode="auto">
          <a:xfrm>
            <a:off x="3246439" y="2166939"/>
            <a:ext cx="396875" cy="503237"/>
            <a:chOff x="384" y="4195"/>
            <a:chExt cx="250" cy="317"/>
          </a:xfrm>
        </p:grpSpPr>
        <p:sp>
          <p:nvSpPr>
            <p:cNvPr id="137270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71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7224" name="Group 26"/>
          <p:cNvGrpSpPr>
            <a:grpSpLocks/>
          </p:cNvGrpSpPr>
          <p:nvPr/>
        </p:nvGrpSpPr>
        <p:grpSpPr bwMode="auto">
          <a:xfrm rot="10800000">
            <a:off x="8396289" y="2151064"/>
            <a:ext cx="396875" cy="503237"/>
            <a:chOff x="384" y="4195"/>
            <a:chExt cx="250" cy="317"/>
          </a:xfrm>
        </p:grpSpPr>
        <p:sp>
          <p:nvSpPr>
            <p:cNvPr id="137268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9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7225" name="Group 29"/>
          <p:cNvGrpSpPr>
            <a:grpSpLocks/>
          </p:cNvGrpSpPr>
          <p:nvPr/>
        </p:nvGrpSpPr>
        <p:grpSpPr bwMode="auto">
          <a:xfrm>
            <a:off x="5257801" y="1219201"/>
            <a:ext cx="1774825" cy="512763"/>
            <a:chOff x="749" y="2389"/>
            <a:chExt cx="1118" cy="323"/>
          </a:xfrm>
        </p:grpSpPr>
        <p:sp>
          <p:nvSpPr>
            <p:cNvPr id="137261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20  40  60 </a:t>
              </a:r>
            </a:p>
          </p:txBody>
        </p:sp>
        <p:sp>
          <p:nvSpPr>
            <p:cNvPr id="137262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3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4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5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6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7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7226" name="Group 37"/>
          <p:cNvGrpSpPr>
            <a:grpSpLocks/>
          </p:cNvGrpSpPr>
          <p:nvPr/>
        </p:nvGrpSpPr>
        <p:grpSpPr bwMode="auto">
          <a:xfrm>
            <a:off x="3278188" y="1516064"/>
            <a:ext cx="5060950" cy="752475"/>
            <a:chOff x="433" y="2364"/>
            <a:chExt cx="3188" cy="839"/>
          </a:xfrm>
        </p:grpSpPr>
        <p:sp>
          <p:nvSpPr>
            <p:cNvPr id="137255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6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7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8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9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0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227" name="Text Box 45"/>
          <p:cNvSpPr txBox="1">
            <a:spLocks noChangeArrowheads="1"/>
          </p:cNvSpPr>
          <p:nvPr/>
        </p:nvSpPr>
        <p:spPr bwMode="auto">
          <a:xfrm>
            <a:off x="8480426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137228" name="Text Box 46"/>
          <p:cNvSpPr txBox="1">
            <a:spLocks noChangeArrowheads="1"/>
          </p:cNvSpPr>
          <p:nvPr/>
        </p:nvSpPr>
        <p:spPr bwMode="auto">
          <a:xfrm>
            <a:off x="30480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7229" name="Text Box 47"/>
          <p:cNvSpPr txBox="1">
            <a:spLocks noChangeArrowheads="1"/>
          </p:cNvSpPr>
          <p:nvPr/>
        </p:nvSpPr>
        <p:spPr bwMode="auto">
          <a:xfrm>
            <a:off x="41148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7230" name="Text Box 48"/>
          <p:cNvSpPr txBox="1">
            <a:spLocks noChangeArrowheads="1"/>
          </p:cNvSpPr>
          <p:nvPr/>
        </p:nvSpPr>
        <p:spPr bwMode="auto">
          <a:xfrm>
            <a:off x="62484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7231" name="Text Box 50"/>
          <p:cNvSpPr txBox="1">
            <a:spLocks noChangeArrowheads="1"/>
          </p:cNvSpPr>
          <p:nvPr/>
        </p:nvSpPr>
        <p:spPr bwMode="auto">
          <a:xfrm>
            <a:off x="5181600" y="914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7232" name="AutoShape 51"/>
          <p:cNvSpPr>
            <a:spLocks noChangeArrowheads="1"/>
          </p:cNvSpPr>
          <p:nvPr/>
        </p:nvSpPr>
        <p:spPr bwMode="auto">
          <a:xfrm>
            <a:off x="3886200" y="1905000"/>
            <a:ext cx="4267200" cy="1143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7233" name="Freeform 52"/>
          <p:cNvSpPr>
            <a:spLocks/>
          </p:cNvSpPr>
          <p:nvPr/>
        </p:nvSpPr>
        <p:spPr bwMode="auto">
          <a:xfrm>
            <a:off x="5486400" y="2743201"/>
            <a:ext cx="712788" cy="588963"/>
          </a:xfrm>
          <a:custGeom>
            <a:avLst/>
            <a:gdLst>
              <a:gd name="T0" fmla="*/ 2147483646 w 631"/>
              <a:gd name="T1" fmla="*/ 2147483646 h 381"/>
              <a:gd name="T2" fmla="*/ 2147483646 w 631"/>
              <a:gd name="T3" fmla="*/ 2147483646 h 381"/>
              <a:gd name="T4" fmla="*/ 0 w 631"/>
              <a:gd name="T5" fmla="*/ 0 h 381"/>
              <a:gd name="T6" fmla="*/ 0 60000 65536"/>
              <a:gd name="T7" fmla="*/ 0 60000 65536"/>
              <a:gd name="T8" fmla="*/ 0 60000 65536"/>
              <a:gd name="T9" fmla="*/ 0 w 631"/>
              <a:gd name="T10" fmla="*/ 0 h 381"/>
              <a:gd name="T11" fmla="*/ 631 w 631"/>
              <a:gd name="T12" fmla="*/ 381 h 3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31" h="381">
                <a:moveTo>
                  <a:pt x="631" y="162"/>
                </a:moveTo>
                <a:cubicBezTo>
                  <a:pt x="506" y="250"/>
                  <a:pt x="374" y="381"/>
                  <a:pt x="269" y="354"/>
                </a:cubicBezTo>
                <a:cubicBezTo>
                  <a:pt x="164" y="327"/>
                  <a:pt x="56" y="74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7234" name="AutoShape 53"/>
          <p:cNvSpPr>
            <a:spLocks noChangeArrowheads="1"/>
          </p:cNvSpPr>
          <p:nvPr/>
        </p:nvSpPr>
        <p:spPr bwMode="auto">
          <a:xfrm>
            <a:off x="6096000" y="2209800"/>
            <a:ext cx="685800" cy="762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7235" name="Text Box 54"/>
          <p:cNvSpPr txBox="1">
            <a:spLocks noChangeArrowheads="1"/>
          </p:cNvSpPr>
          <p:nvPr/>
        </p:nvSpPr>
        <p:spPr bwMode="auto">
          <a:xfrm>
            <a:off x="3946525" y="15605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137236" name="Line 55"/>
          <p:cNvSpPr>
            <a:spLocks noChangeShapeType="1"/>
          </p:cNvSpPr>
          <p:nvPr/>
        </p:nvSpPr>
        <p:spPr bwMode="auto">
          <a:xfrm>
            <a:off x="8458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37" name="Text Box 17"/>
          <p:cNvSpPr txBox="1">
            <a:spLocks noChangeArrowheads="1"/>
          </p:cNvSpPr>
          <p:nvPr/>
        </p:nvSpPr>
        <p:spPr bwMode="auto">
          <a:xfrm>
            <a:off x="6254750" y="21891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137238" name="Line 18"/>
          <p:cNvSpPr>
            <a:spLocks noChangeShapeType="1"/>
          </p:cNvSpPr>
          <p:nvPr/>
        </p:nvSpPr>
        <p:spPr bwMode="auto">
          <a:xfrm>
            <a:off x="63150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39" name="Line 19"/>
          <p:cNvSpPr>
            <a:spLocks noChangeShapeType="1"/>
          </p:cNvSpPr>
          <p:nvPr/>
        </p:nvSpPr>
        <p:spPr bwMode="auto">
          <a:xfrm>
            <a:off x="7253288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40" name="Line 20"/>
          <p:cNvSpPr>
            <a:spLocks noChangeShapeType="1"/>
          </p:cNvSpPr>
          <p:nvPr/>
        </p:nvSpPr>
        <p:spPr bwMode="auto">
          <a:xfrm>
            <a:off x="67341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41" name="Line 21"/>
          <p:cNvSpPr>
            <a:spLocks noChangeShapeType="1"/>
          </p:cNvSpPr>
          <p:nvPr/>
        </p:nvSpPr>
        <p:spPr bwMode="auto">
          <a:xfrm>
            <a:off x="6873875" y="21859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42" name="Line 22"/>
          <p:cNvSpPr>
            <a:spLocks noChangeShapeType="1"/>
          </p:cNvSpPr>
          <p:nvPr/>
        </p:nvSpPr>
        <p:spPr bwMode="auto">
          <a:xfrm>
            <a:off x="78041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43" name="Line 23"/>
          <p:cNvSpPr>
            <a:spLocks noChangeShapeType="1"/>
          </p:cNvSpPr>
          <p:nvPr/>
        </p:nvSpPr>
        <p:spPr bwMode="auto">
          <a:xfrm>
            <a:off x="7385050" y="21796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44" name="Rectangle 64"/>
          <p:cNvSpPr>
            <a:spLocks noChangeArrowheads="1"/>
          </p:cNvSpPr>
          <p:nvPr/>
        </p:nvSpPr>
        <p:spPr bwMode="auto">
          <a:xfrm>
            <a:off x="6207125" y="2187576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7245" name="Text Box 7"/>
          <p:cNvSpPr txBox="1">
            <a:spLocks noChangeArrowheads="1"/>
          </p:cNvSpPr>
          <p:nvPr/>
        </p:nvSpPr>
        <p:spPr bwMode="auto">
          <a:xfrm>
            <a:off x="4181475" y="219551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20  30</a:t>
            </a:r>
          </a:p>
        </p:txBody>
      </p:sp>
      <p:sp>
        <p:nvSpPr>
          <p:cNvPr id="137246" name="Line 8"/>
          <p:cNvSpPr>
            <a:spLocks noChangeShapeType="1"/>
          </p:cNvSpPr>
          <p:nvPr/>
        </p:nvSpPr>
        <p:spPr bwMode="auto">
          <a:xfrm>
            <a:off x="42132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47" name="Line 9"/>
          <p:cNvSpPr>
            <a:spLocks noChangeShapeType="1"/>
          </p:cNvSpPr>
          <p:nvPr/>
        </p:nvSpPr>
        <p:spPr bwMode="auto">
          <a:xfrm>
            <a:off x="5151438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48" name="Line 10"/>
          <p:cNvSpPr>
            <a:spLocks noChangeShapeType="1"/>
          </p:cNvSpPr>
          <p:nvPr/>
        </p:nvSpPr>
        <p:spPr bwMode="auto">
          <a:xfrm>
            <a:off x="46323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49" name="Line 11"/>
          <p:cNvSpPr>
            <a:spLocks noChangeShapeType="1"/>
          </p:cNvSpPr>
          <p:nvPr/>
        </p:nvSpPr>
        <p:spPr bwMode="auto">
          <a:xfrm>
            <a:off x="4772025" y="22098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50" name="Line 12"/>
          <p:cNvSpPr>
            <a:spLocks noChangeShapeType="1"/>
          </p:cNvSpPr>
          <p:nvPr/>
        </p:nvSpPr>
        <p:spPr bwMode="auto">
          <a:xfrm>
            <a:off x="57023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51" name="Line 13"/>
          <p:cNvSpPr>
            <a:spLocks noChangeShapeType="1"/>
          </p:cNvSpPr>
          <p:nvPr/>
        </p:nvSpPr>
        <p:spPr bwMode="auto">
          <a:xfrm>
            <a:off x="52832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52" name="Rectangle 72"/>
          <p:cNvSpPr>
            <a:spLocks noChangeArrowheads="1"/>
          </p:cNvSpPr>
          <p:nvPr/>
        </p:nvSpPr>
        <p:spPr bwMode="auto">
          <a:xfrm>
            <a:off x="4081464" y="21955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7253" name="Line 32"/>
          <p:cNvSpPr>
            <a:spLocks noChangeShapeType="1"/>
          </p:cNvSpPr>
          <p:nvPr/>
        </p:nvSpPr>
        <p:spPr bwMode="auto">
          <a:xfrm>
            <a:off x="6945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8564563" y="1743076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Coalesce 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47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1"/>
            <a:ext cx="8458200" cy="3078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Delete 50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Once everything is moved, delete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i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i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i="1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i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>
            <a:off x="4137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4719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70" name="Group 6"/>
          <p:cNvGrpSpPr>
            <a:grpSpLocks/>
          </p:cNvGrpSpPr>
          <p:nvPr/>
        </p:nvGrpSpPr>
        <p:grpSpPr bwMode="auto">
          <a:xfrm>
            <a:off x="4073526" y="2163763"/>
            <a:ext cx="1774825" cy="512762"/>
            <a:chOff x="750" y="2389"/>
            <a:chExt cx="1118" cy="323"/>
          </a:xfrm>
        </p:grpSpPr>
        <p:sp>
          <p:nvSpPr>
            <p:cNvPr id="139308" name="Text Box 7"/>
            <p:cNvSpPr txBox="1">
              <a:spLocks noChangeArrowheads="1"/>
            </p:cNvSpPr>
            <p:nvPr/>
          </p:nvSpPr>
          <p:spPr bwMode="auto">
            <a:xfrm>
              <a:off x="750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20  30  40 </a:t>
              </a:r>
            </a:p>
          </p:txBody>
        </p:sp>
        <p:sp>
          <p:nvSpPr>
            <p:cNvPr id="139309" name="Line 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0" name="Line 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1" name="Line 1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2" name="Line 1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3" name="Line 1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4" name="Line 1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271" name="Line 14"/>
          <p:cNvSpPr>
            <a:spLocks noChangeShapeType="1"/>
          </p:cNvSpPr>
          <p:nvPr/>
        </p:nvSpPr>
        <p:spPr bwMode="auto">
          <a:xfrm>
            <a:off x="51816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72" name="Group 15"/>
          <p:cNvGrpSpPr>
            <a:grpSpLocks/>
          </p:cNvGrpSpPr>
          <p:nvPr/>
        </p:nvGrpSpPr>
        <p:grpSpPr bwMode="auto">
          <a:xfrm>
            <a:off x="6196013" y="2149476"/>
            <a:ext cx="1727200" cy="512763"/>
            <a:chOff x="763" y="2389"/>
            <a:chExt cx="1088" cy="323"/>
          </a:xfrm>
        </p:grpSpPr>
        <p:sp>
          <p:nvSpPr>
            <p:cNvPr id="139301" name="Text Box 16"/>
            <p:cNvSpPr txBox="1">
              <a:spLocks noChangeArrowheads="1"/>
            </p:cNvSpPr>
            <p:nvPr/>
          </p:nvSpPr>
          <p:spPr bwMode="auto">
            <a:xfrm>
              <a:off x="763" y="2404"/>
              <a:ext cx="1088" cy="300"/>
            </a:xfrm>
            <a:prstGeom prst="rect">
              <a:avLst/>
            </a:prstGeom>
            <a:noFill/>
            <a:ln w="19050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     </a:t>
              </a:r>
              <a:r>
                <a:rPr lang="en-US" altLang="en-US" sz="2400">
                  <a:solidFill>
                    <a:srgbClr val="FF0000"/>
                  </a:solidFill>
                </a:rPr>
                <a:t>   </a:t>
              </a:r>
              <a:r>
                <a:rPr lang="en-US" altLang="en-US" sz="2400"/>
                <a:t>       </a:t>
              </a:r>
            </a:p>
          </p:txBody>
        </p:sp>
        <p:sp>
          <p:nvSpPr>
            <p:cNvPr id="139302" name="Line 1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3" name="Line 1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4" name="Line 1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5" name="Line 2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6" name="Line 2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7" name="Line 2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273" name="Group 23"/>
          <p:cNvGrpSpPr>
            <a:grpSpLocks/>
          </p:cNvGrpSpPr>
          <p:nvPr/>
        </p:nvGrpSpPr>
        <p:grpSpPr bwMode="auto">
          <a:xfrm>
            <a:off x="3246439" y="2166939"/>
            <a:ext cx="396875" cy="503237"/>
            <a:chOff x="384" y="4195"/>
            <a:chExt cx="250" cy="317"/>
          </a:xfrm>
        </p:grpSpPr>
        <p:sp>
          <p:nvSpPr>
            <p:cNvPr id="139299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0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274" name="Group 26"/>
          <p:cNvGrpSpPr>
            <a:grpSpLocks/>
          </p:cNvGrpSpPr>
          <p:nvPr/>
        </p:nvGrpSpPr>
        <p:grpSpPr bwMode="auto">
          <a:xfrm rot="10800000">
            <a:off x="8396289" y="2151064"/>
            <a:ext cx="396875" cy="503237"/>
            <a:chOff x="384" y="4195"/>
            <a:chExt cx="250" cy="317"/>
          </a:xfrm>
        </p:grpSpPr>
        <p:sp>
          <p:nvSpPr>
            <p:cNvPr id="139297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8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9275" name="Group 29"/>
          <p:cNvGrpSpPr>
            <a:grpSpLocks/>
          </p:cNvGrpSpPr>
          <p:nvPr/>
        </p:nvGrpSpPr>
        <p:grpSpPr bwMode="auto">
          <a:xfrm>
            <a:off x="5257801" y="1219201"/>
            <a:ext cx="1774825" cy="512763"/>
            <a:chOff x="749" y="2389"/>
            <a:chExt cx="1118" cy="323"/>
          </a:xfrm>
        </p:grpSpPr>
        <p:sp>
          <p:nvSpPr>
            <p:cNvPr id="139290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20  40  60 </a:t>
              </a:r>
            </a:p>
          </p:txBody>
        </p:sp>
        <p:sp>
          <p:nvSpPr>
            <p:cNvPr id="139291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2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3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4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5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6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276" name="Line 37"/>
          <p:cNvSpPr>
            <a:spLocks noChangeShapeType="1"/>
          </p:cNvSpPr>
          <p:nvPr/>
        </p:nvSpPr>
        <p:spPr bwMode="auto">
          <a:xfrm>
            <a:off x="7881938" y="2260600"/>
            <a:ext cx="457200" cy="0"/>
          </a:xfrm>
          <a:prstGeom prst="line">
            <a:avLst/>
          </a:prstGeom>
          <a:noFill/>
          <a:ln w="15875">
            <a:solidFill>
              <a:srgbClr val="B2B2B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Line 38"/>
          <p:cNvSpPr>
            <a:spLocks noChangeShapeType="1"/>
          </p:cNvSpPr>
          <p:nvPr/>
        </p:nvSpPr>
        <p:spPr bwMode="auto">
          <a:xfrm flipV="1">
            <a:off x="3582988" y="2251076"/>
            <a:ext cx="533400" cy="9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Line 39"/>
          <p:cNvSpPr>
            <a:spLocks noChangeShapeType="1"/>
          </p:cNvSpPr>
          <p:nvPr/>
        </p:nvSpPr>
        <p:spPr bwMode="auto">
          <a:xfrm flipH="1">
            <a:off x="3278188" y="1516063"/>
            <a:ext cx="2057400" cy="6905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40"/>
          <p:cNvSpPr>
            <a:spLocks noChangeShapeType="1"/>
          </p:cNvSpPr>
          <p:nvPr/>
        </p:nvSpPr>
        <p:spPr bwMode="auto">
          <a:xfrm>
            <a:off x="6413500" y="1554163"/>
            <a:ext cx="615950" cy="639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Line 42"/>
          <p:cNvSpPr>
            <a:spLocks noChangeShapeType="1"/>
          </p:cNvSpPr>
          <p:nvPr/>
        </p:nvSpPr>
        <p:spPr bwMode="auto">
          <a:xfrm flipH="1">
            <a:off x="5138739" y="1550988"/>
            <a:ext cx="725487" cy="647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1" name="Text Box 43"/>
          <p:cNvSpPr txBox="1">
            <a:spLocks noChangeArrowheads="1"/>
          </p:cNvSpPr>
          <p:nvPr/>
        </p:nvSpPr>
        <p:spPr bwMode="auto">
          <a:xfrm>
            <a:off x="8480426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139282" name="Text Box 44"/>
          <p:cNvSpPr txBox="1">
            <a:spLocks noChangeArrowheads="1"/>
          </p:cNvSpPr>
          <p:nvPr/>
        </p:nvSpPr>
        <p:spPr bwMode="auto">
          <a:xfrm>
            <a:off x="30480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39283" name="Text Box 45"/>
          <p:cNvSpPr txBox="1">
            <a:spLocks noChangeArrowheads="1"/>
          </p:cNvSpPr>
          <p:nvPr/>
        </p:nvSpPr>
        <p:spPr bwMode="auto">
          <a:xfrm>
            <a:off x="41148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9284" name="Text Box 46"/>
          <p:cNvSpPr txBox="1">
            <a:spLocks noChangeArrowheads="1"/>
          </p:cNvSpPr>
          <p:nvPr/>
        </p:nvSpPr>
        <p:spPr bwMode="auto">
          <a:xfrm>
            <a:off x="62484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969696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39285" name="Text Box 48"/>
          <p:cNvSpPr txBox="1">
            <a:spLocks noChangeArrowheads="1"/>
          </p:cNvSpPr>
          <p:nvPr/>
        </p:nvSpPr>
        <p:spPr bwMode="auto">
          <a:xfrm>
            <a:off x="5181600" y="914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9286" name="Freeform 49"/>
          <p:cNvSpPr>
            <a:spLocks/>
          </p:cNvSpPr>
          <p:nvPr/>
        </p:nvSpPr>
        <p:spPr bwMode="auto">
          <a:xfrm>
            <a:off x="5791200" y="1905001"/>
            <a:ext cx="2713038" cy="436563"/>
          </a:xfrm>
          <a:custGeom>
            <a:avLst/>
            <a:gdLst>
              <a:gd name="T0" fmla="*/ 0 w 1709"/>
              <a:gd name="T1" fmla="*/ 2147483646 h 227"/>
              <a:gd name="T2" fmla="*/ 2147483646 w 1709"/>
              <a:gd name="T3" fmla="*/ 2147483646 h 227"/>
              <a:gd name="T4" fmla="*/ 2147483646 w 1709"/>
              <a:gd name="T5" fmla="*/ 2147483646 h 227"/>
              <a:gd name="T6" fmla="*/ 2147483646 w 1709"/>
              <a:gd name="T7" fmla="*/ 2147483646 h 227"/>
              <a:gd name="T8" fmla="*/ 2147483646 w 1709"/>
              <a:gd name="T9" fmla="*/ 2147483646 h 227"/>
              <a:gd name="T10" fmla="*/ 2147483646 w 1709"/>
              <a:gd name="T11" fmla="*/ 2147483646 h 2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9"/>
              <a:gd name="T19" fmla="*/ 0 h 227"/>
              <a:gd name="T20" fmla="*/ 1709 w 1709"/>
              <a:gd name="T21" fmla="*/ 227 h 2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9" h="227">
                <a:moveTo>
                  <a:pt x="0" y="191"/>
                </a:moveTo>
                <a:cubicBezTo>
                  <a:pt x="32" y="209"/>
                  <a:pt x="64" y="227"/>
                  <a:pt x="115" y="200"/>
                </a:cubicBezTo>
                <a:cubicBezTo>
                  <a:pt x="166" y="173"/>
                  <a:pt x="104" y="54"/>
                  <a:pt x="307" y="27"/>
                </a:cubicBezTo>
                <a:cubicBezTo>
                  <a:pt x="510" y="0"/>
                  <a:pt x="1132" y="15"/>
                  <a:pt x="1335" y="37"/>
                </a:cubicBezTo>
                <a:cubicBezTo>
                  <a:pt x="1538" y="59"/>
                  <a:pt x="1465" y="138"/>
                  <a:pt x="1527" y="162"/>
                </a:cubicBezTo>
                <a:cubicBezTo>
                  <a:pt x="1589" y="186"/>
                  <a:pt x="1679" y="178"/>
                  <a:pt x="1709" y="18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7" name="Line 50"/>
          <p:cNvSpPr>
            <a:spLocks noChangeShapeType="1"/>
          </p:cNvSpPr>
          <p:nvPr/>
        </p:nvSpPr>
        <p:spPr bwMode="auto">
          <a:xfrm>
            <a:off x="8458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8" name="Line 32"/>
          <p:cNvSpPr>
            <a:spLocks noChangeShapeType="1"/>
          </p:cNvSpPr>
          <p:nvPr/>
        </p:nvSpPr>
        <p:spPr bwMode="auto">
          <a:xfrm>
            <a:off x="6945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9" name="Text Box 38"/>
          <p:cNvSpPr txBox="1">
            <a:spLocks noChangeArrowheads="1"/>
          </p:cNvSpPr>
          <p:nvPr/>
        </p:nvSpPr>
        <p:spPr bwMode="auto">
          <a:xfrm>
            <a:off x="8564563" y="1743076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Coalesce 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740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1"/>
            <a:ext cx="8458200" cy="3078163"/>
          </a:xfrm>
        </p:spPr>
        <p:txBody>
          <a:bodyPr/>
          <a:lstStyle/>
          <a:p>
            <a:pPr eaLnBrk="1" hangingPunct="1"/>
            <a:r>
              <a:rPr lang="en-US" altLang="en-US"/>
              <a:t>Delete 50</a:t>
            </a:r>
          </a:p>
          <a:p>
            <a:pPr lvl="1" eaLnBrk="1" hangingPunct="1"/>
            <a:r>
              <a:rPr lang="en-US" altLang="en-US"/>
              <a:t>After leaf node merge,</a:t>
            </a:r>
          </a:p>
          <a:p>
            <a:pPr lvl="2" eaLnBrk="1" hangingPunct="1"/>
            <a:r>
              <a:rPr lang="en-US" altLang="en-US"/>
              <a:t>From its parent, </a:t>
            </a:r>
            <a:r>
              <a:rPr lang="en-US" altLang="en-US" u="sng"/>
              <a:t>delete the pointer and key to the deleted node  </a:t>
            </a:r>
          </a:p>
          <a:p>
            <a:pPr lvl="2" eaLnBrk="1" hangingPunct="1"/>
            <a:endParaRPr lang="en-US" altLang="en-US" u="sng"/>
          </a:p>
          <a:p>
            <a:pPr lvl="2" eaLnBrk="1" hangingPunct="1"/>
            <a:endParaRPr lang="en-US" altLang="en-US" u="sng"/>
          </a:p>
        </p:txBody>
      </p:sp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4137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4719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1318" name="Group 6"/>
          <p:cNvGrpSpPr>
            <a:grpSpLocks/>
          </p:cNvGrpSpPr>
          <p:nvPr/>
        </p:nvGrpSpPr>
        <p:grpSpPr bwMode="auto">
          <a:xfrm>
            <a:off x="4073526" y="2163763"/>
            <a:ext cx="1774825" cy="512762"/>
            <a:chOff x="750" y="2389"/>
            <a:chExt cx="1118" cy="323"/>
          </a:xfrm>
        </p:grpSpPr>
        <p:sp>
          <p:nvSpPr>
            <p:cNvPr id="141347" name="Text Box 7"/>
            <p:cNvSpPr txBox="1">
              <a:spLocks noChangeArrowheads="1"/>
            </p:cNvSpPr>
            <p:nvPr/>
          </p:nvSpPr>
          <p:spPr bwMode="auto">
            <a:xfrm>
              <a:off x="750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20  30  40 </a:t>
              </a:r>
            </a:p>
          </p:txBody>
        </p:sp>
        <p:sp>
          <p:nvSpPr>
            <p:cNvPr id="141348" name="Line 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9" name="Line 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0" name="Line 1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1" name="Line 1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2" name="Line 1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3" name="Line 1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19" name="Line 14"/>
          <p:cNvSpPr>
            <a:spLocks noChangeShapeType="1"/>
          </p:cNvSpPr>
          <p:nvPr/>
        </p:nvSpPr>
        <p:spPr bwMode="auto">
          <a:xfrm>
            <a:off x="51816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1320" name="Group 15"/>
          <p:cNvGrpSpPr>
            <a:grpSpLocks/>
          </p:cNvGrpSpPr>
          <p:nvPr/>
        </p:nvGrpSpPr>
        <p:grpSpPr bwMode="auto">
          <a:xfrm>
            <a:off x="3246439" y="2166939"/>
            <a:ext cx="396875" cy="503237"/>
            <a:chOff x="384" y="4195"/>
            <a:chExt cx="250" cy="317"/>
          </a:xfrm>
        </p:grpSpPr>
        <p:sp>
          <p:nvSpPr>
            <p:cNvPr id="141345" name="Freeform 16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6" name="Line 17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321" name="Group 18"/>
          <p:cNvGrpSpPr>
            <a:grpSpLocks/>
          </p:cNvGrpSpPr>
          <p:nvPr/>
        </p:nvGrpSpPr>
        <p:grpSpPr bwMode="auto">
          <a:xfrm rot="10800000">
            <a:off x="8396289" y="2151064"/>
            <a:ext cx="396875" cy="503237"/>
            <a:chOff x="384" y="4195"/>
            <a:chExt cx="250" cy="317"/>
          </a:xfrm>
        </p:grpSpPr>
        <p:sp>
          <p:nvSpPr>
            <p:cNvPr id="141343" name="Freeform 19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4" name="Line 20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1322" name="Group 21"/>
          <p:cNvGrpSpPr>
            <a:grpSpLocks/>
          </p:cNvGrpSpPr>
          <p:nvPr/>
        </p:nvGrpSpPr>
        <p:grpSpPr bwMode="auto">
          <a:xfrm>
            <a:off x="5257801" y="1219201"/>
            <a:ext cx="1774825" cy="512763"/>
            <a:chOff x="749" y="2389"/>
            <a:chExt cx="1118" cy="323"/>
          </a:xfrm>
        </p:grpSpPr>
        <p:sp>
          <p:nvSpPr>
            <p:cNvPr id="141336" name="Text Box 22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</a:t>
              </a:r>
              <a:r>
                <a:rPr lang="en-US" altLang="en-US" sz="2400">
                  <a:solidFill>
                    <a:srgbClr val="FF0000"/>
                  </a:solidFill>
                </a:rPr>
                <a:t>40</a:t>
              </a:r>
              <a:r>
                <a:rPr lang="en-US" altLang="en-US" sz="2400"/>
                <a:t>  60 </a:t>
              </a:r>
            </a:p>
          </p:txBody>
        </p:sp>
        <p:sp>
          <p:nvSpPr>
            <p:cNvPr id="141337" name="Line 23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8" name="Line 24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39" name="Line 25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0" name="Line 26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1" name="Line 27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2" name="Line 28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23" name="Line 29"/>
          <p:cNvSpPr>
            <a:spLocks noChangeShapeType="1"/>
          </p:cNvSpPr>
          <p:nvPr/>
        </p:nvSpPr>
        <p:spPr bwMode="auto">
          <a:xfrm flipV="1">
            <a:off x="3582988" y="2251076"/>
            <a:ext cx="533400" cy="9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4" name="Line 30"/>
          <p:cNvSpPr>
            <a:spLocks noChangeShapeType="1"/>
          </p:cNvSpPr>
          <p:nvPr/>
        </p:nvSpPr>
        <p:spPr bwMode="auto">
          <a:xfrm flipH="1">
            <a:off x="3278188" y="1516063"/>
            <a:ext cx="2057400" cy="6905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5" name="Line 31"/>
          <p:cNvSpPr>
            <a:spLocks noChangeShapeType="1"/>
          </p:cNvSpPr>
          <p:nvPr/>
        </p:nvSpPr>
        <p:spPr bwMode="auto">
          <a:xfrm>
            <a:off x="6413500" y="1554163"/>
            <a:ext cx="615950" cy="639762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6" name="Line 32"/>
          <p:cNvSpPr>
            <a:spLocks noChangeShapeType="1"/>
          </p:cNvSpPr>
          <p:nvPr/>
        </p:nvSpPr>
        <p:spPr bwMode="auto">
          <a:xfrm>
            <a:off x="6945313" y="1552575"/>
            <a:ext cx="1943100" cy="584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7" name="Line 33"/>
          <p:cNvSpPr>
            <a:spLocks noChangeShapeType="1"/>
          </p:cNvSpPr>
          <p:nvPr/>
        </p:nvSpPr>
        <p:spPr bwMode="auto">
          <a:xfrm flipH="1">
            <a:off x="5138739" y="1550988"/>
            <a:ext cx="725487" cy="647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8" name="Text Box 34"/>
          <p:cNvSpPr txBox="1">
            <a:spLocks noChangeArrowheads="1"/>
          </p:cNvSpPr>
          <p:nvPr/>
        </p:nvSpPr>
        <p:spPr bwMode="auto">
          <a:xfrm>
            <a:off x="8480426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141329" name="Text Box 35"/>
          <p:cNvSpPr txBox="1">
            <a:spLocks noChangeArrowheads="1"/>
          </p:cNvSpPr>
          <p:nvPr/>
        </p:nvSpPr>
        <p:spPr bwMode="auto">
          <a:xfrm>
            <a:off x="30480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1330" name="Text Box 36"/>
          <p:cNvSpPr txBox="1">
            <a:spLocks noChangeArrowheads="1"/>
          </p:cNvSpPr>
          <p:nvPr/>
        </p:nvSpPr>
        <p:spPr bwMode="auto">
          <a:xfrm>
            <a:off x="41148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41331" name="Text Box 37"/>
          <p:cNvSpPr txBox="1">
            <a:spLocks noChangeArrowheads="1"/>
          </p:cNvSpPr>
          <p:nvPr/>
        </p:nvSpPr>
        <p:spPr bwMode="auto">
          <a:xfrm>
            <a:off x="6324600" y="1905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969696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1332" name="Text Box 38"/>
          <p:cNvSpPr txBox="1">
            <a:spLocks noChangeArrowheads="1"/>
          </p:cNvSpPr>
          <p:nvPr/>
        </p:nvSpPr>
        <p:spPr bwMode="auto">
          <a:xfrm>
            <a:off x="8564563" y="1743076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41333" name="Text Box 39"/>
          <p:cNvSpPr txBox="1">
            <a:spLocks noChangeArrowheads="1"/>
          </p:cNvSpPr>
          <p:nvPr/>
        </p:nvSpPr>
        <p:spPr bwMode="auto">
          <a:xfrm>
            <a:off x="5181600" y="914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1334" name="Freeform 40"/>
          <p:cNvSpPr>
            <a:spLocks/>
          </p:cNvSpPr>
          <p:nvPr/>
        </p:nvSpPr>
        <p:spPr bwMode="auto">
          <a:xfrm>
            <a:off x="5791200" y="1905001"/>
            <a:ext cx="2713038" cy="436563"/>
          </a:xfrm>
          <a:custGeom>
            <a:avLst/>
            <a:gdLst>
              <a:gd name="T0" fmla="*/ 0 w 1709"/>
              <a:gd name="T1" fmla="*/ 2147483646 h 227"/>
              <a:gd name="T2" fmla="*/ 2147483646 w 1709"/>
              <a:gd name="T3" fmla="*/ 2147483646 h 227"/>
              <a:gd name="T4" fmla="*/ 2147483646 w 1709"/>
              <a:gd name="T5" fmla="*/ 2147483646 h 227"/>
              <a:gd name="T6" fmla="*/ 2147483646 w 1709"/>
              <a:gd name="T7" fmla="*/ 2147483646 h 227"/>
              <a:gd name="T8" fmla="*/ 2147483646 w 1709"/>
              <a:gd name="T9" fmla="*/ 2147483646 h 227"/>
              <a:gd name="T10" fmla="*/ 2147483646 w 1709"/>
              <a:gd name="T11" fmla="*/ 2147483646 h 2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09"/>
              <a:gd name="T19" fmla="*/ 0 h 227"/>
              <a:gd name="T20" fmla="*/ 1709 w 1709"/>
              <a:gd name="T21" fmla="*/ 227 h 22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09" h="227">
                <a:moveTo>
                  <a:pt x="0" y="191"/>
                </a:moveTo>
                <a:cubicBezTo>
                  <a:pt x="32" y="209"/>
                  <a:pt x="64" y="227"/>
                  <a:pt x="115" y="200"/>
                </a:cubicBezTo>
                <a:cubicBezTo>
                  <a:pt x="166" y="173"/>
                  <a:pt x="104" y="54"/>
                  <a:pt x="307" y="27"/>
                </a:cubicBezTo>
                <a:cubicBezTo>
                  <a:pt x="510" y="0"/>
                  <a:pt x="1132" y="15"/>
                  <a:pt x="1335" y="37"/>
                </a:cubicBezTo>
                <a:cubicBezTo>
                  <a:pt x="1538" y="59"/>
                  <a:pt x="1465" y="138"/>
                  <a:pt x="1527" y="162"/>
                </a:cubicBezTo>
                <a:cubicBezTo>
                  <a:pt x="1589" y="186"/>
                  <a:pt x="1679" y="178"/>
                  <a:pt x="1709" y="18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35" name="Line 41"/>
          <p:cNvSpPr>
            <a:spLocks noChangeShapeType="1"/>
          </p:cNvSpPr>
          <p:nvPr/>
        </p:nvSpPr>
        <p:spPr bwMode="auto">
          <a:xfrm>
            <a:off x="8458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Coalesce 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344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1"/>
            <a:ext cx="8458200" cy="3078163"/>
          </a:xfrm>
        </p:spPr>
        <p:txBody>
          <a:bodyPr/>
          <a:lstStyle/>
          <a:p>
            <a:pPr eaLnBrk="1" hangingPunct="1"/>
            <a:r>
              <a:rPr lang="en-US" altLang="en-US"/>
              <a:t>Delete 50</a:t>
            </a:r>
          </a:p>
          <a:p>
            <a:pPr lvl="1" eaLnBrk="1" hangingPunct="1"/>
            <a:r>
              <a:rPr lang="en-US" altLang="en-US"/>
              <a:t>Check underflow at </a:t>
            </a:r>
            <a:r>
              <a:rPr lang="en-US" altLang="en-US" i="1">
                <a:latin typeface="Times New Roman" panose="02020603050405020304" pitchFamily="18" charset="0"/>
              </a:rPr>
              <a:t>a.</a:t>
            </a:r>
            <a:r>
              <a:rPr lang="en-US" altLang="en-US"/>
              <a:t> Min 2 ptrs, currently 3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2"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>
            <a:off x="41370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47196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366" name="Group 6"/>
          <p:cNvGrpSpPr>
            <a:grpSpLocks/>
          </p:cNvGrpSpPr>
          <p:nvPr/>
        </p:nvGrpSpPr>
        <p:grpSpPr bwMode="auto">
          <a:xfrm>
            <a:off x="4073526" y="2163763"/>
            <a:ext cx="1774825" cy="512762"/>
            <a:chOff x="750" y="2389"/>
            <a:chExt cx="1118" cy="323"/>
          </a:xfrm>
        </p:grpSpPr>
        <p:sp>
          <p:nvSpPr>
            <p:cNvPr id="143394" name="Text Box 7"/>
            <p:cNvSpPr txBox="1">
              <a:spLocks noChangeArrowheads="1"/>
            </p:cNvSpPr>
            <p:nvPr/>
          </p:nvSpPr>
          <p:spPr bwMode="auto">
            <a:xfrm>
              <a:off x="750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20  30  40 </a:t>
              </a:r>
            </a:p>
          </p:txBody>
        </p:sp>
        <p:sp>
          <p:nvSpPr>
            <p:cNvPr id="143395" name="Line 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6" name="Line 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7" name="Line 1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8" name="Line 1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9" name="Line 1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00" name="Line 1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367" name="Line 14"/>
          <p:cNvSpPr>
            <a:spLocks noChangeShapeType="1"/>
          </p:cNvSpPr>
          <p:nvPr/>
        </p:nvSpPr>
        <p:spPr bwMode="auto">
          <a:xfrm>
            <a:off x="51816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368" name="Group 15"/>
          <p:cNvGrpSpPr>
            <a:grpSpLocks/>
          </p:cNvGrpSpPr>
          <p:nvPr/>
        </p:nvGrpSpPr>
        <p:grpSpPr bwMode="auto">
          <a:xfrm>
            <a:off x="3246439" y="2166939"/>
            <a:ext cx="396875" cy="503237"/>
            <a:chOff x="384" y="4195"/>
            <a:chExt cx="250" cy="317"/>
          </a:xfrm>
        </p:grpSpPr>
        <p:sp>
          <p:nvSpPr>
            <p:cNvPr id="143392" name="Freeform 16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3" name="Line 17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369" name="Group 18"/>
          <p:cNvGrpSpPr>
            <a:grpSpLocks/>
          </p:cNvGrpSpPr>
          <p:nvPr/>
        </p:nvGrpSpPr>
        <p:grpSpPr bwMode="auto">
          <a:xfrm rot="10800000">
            <a:off x="8396289" y="2151064"/>
            <a:ext cx="396875" cy="503237"/>
            <a:chOff x="384" y="4195"/>
            <a:chExt cx="250" cy="317"/>
          </a:xfrm>
        </p:grpSpPr>
        <p:sp>
          <p:nvSpPr>
            <p:cNvPr id="143390" name="Freeform 19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91" name="Line 20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370" name="Text Box 22"/>
          <p:cNvSpPr txBox="1">
            <a:spLocks noChangeArrowheads="1"/>
          </p:cNvSpPr>
          <p:nvPr/>
        </p:nvSpPr>
        <p:spPr bwMode="auto">
          <a:xfrm>
            <a:off x="5349875" y="1241426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20  60</a:t>
            </a:r>
          </a:p>
        </p:txBody>
      </p:sp>
      <p:sp>
        <p:nvSpPr>
          <p:cNvPr id="143371" name="Line 23"/>
          <p:cNvSpPr>
            <a:spLocks noChangeShapeType="1"/>
          </p:cNvSpPr>
          <p:nvPr/>
        </p:nvSpPr>
        <p:spPr bwMode="auto">
          <a:xfrm>
            <a:off x="5380038" y="12557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2" name="Line 24"/>
          <p:cNvSpPr>
            <a:spLocks noChangeShapeType="1"/>
          </p:cNvSpPr>
          <p:nvPr/>
        </p:nvSpPr>
        <p:spPr bwMode="auto">
          <a:xfrm>
            <a:off x="6318250" y="12557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3" name="Line 25"/>
          <p:cNvSpPr>
            <a:spLocks noChangeShapeType="1"/>
          </p:cNvSpPr>
          <p:nvPr/>
        </p:nvSpPr>
        <p:spPr bwMode="auto">
          <a:xfrm>
            <a:off x="5799138" y="12557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4" name="Line 26"/>
          <p:cNvSpPr>
            <a:spLocks noChangeShapeType="1"/>
          </p:cNvSpPr>
          <p:nvPr/>
        </p:nvSpPr>
        <p:spPr bwMode="auto">
          <a:xfrm>
            <a:off x="5938838" y="12557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5" name="Line 27"/>
          <p:cNvSpPr>
            <a:spLocks noChangeShapeType="1"/>
          </p:cNvSpPr>
          <p:nvPr/>
        </p:nvSpPr>
        <p:spPr bwMode="auto">
          <a:xfrm>
            <a:off x="6888163" y="1249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6" name="Line 28"/>
          <p:cNvSpPr>
            <a:spLocks noChangeShapeType="1"/>
          </p:cNvSpPr>
          <p:nvPr/>
        </p:nvSpPr>
        <p:spPr bwMode="auto">
          <a:xfrm>
            <a:off x="6469063" y="1249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7" name="Line 29"/>
          <p:cNvSpPr>
            <a:spLocks noChangeShapeType="1"/>
          </p:cNvSpPr>
          <p:nvPr/>
        </p:nvSpPr>
        <p:spPr bwMode="auto">
          <a:xfrm flipV="1">
            <a:off x="3582988" y="2251076"/>
            <a:ext cx="533400" cy="9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8" name="Line 30"/>
          <p:cNvSpPr>
            <a:spLocks noChangeShapeType="1"/>
          </p:cNvSpPr>
          <p:nvPr/>
        </p:nvSpPr>
        <p:spPr bwMode="auto">
          <a:xfrm flipH="1">
            <a:off x="3278188" y="1516063"/>
            <a:ext cx="2057400" cy="6905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9" name="Line 31"/>
          <p:cNvSpPr>
            <a:spLocks noChangeShapeType="1"/>
          </p:cNvSpPr>
          <p:nvPr/>
        </p:nvSpPr>
        <p:spPr bwMode="auto">
          <a:xfrm>
            <a:off x="6400801" y="1524001"/>
            <a:ext cx="2208213" cy="6461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0" name="Line 32"/>
          <p:cNvSpPr>
            <a:spLocks noChangeShapeType="1"/>
          </p:cNvSpPr>
          <p:nvPr/>
        </p:nvSpPr>
        <p:spPr bwMode="auto">
          <a:xfrm flipH="1">
            <a:off x="5138739" y="1550988"/>
            <a:ext cx="725487" cy="647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1" name="Text Box 33"/>
          <p:cNvSpPr txBox="1">
            <a:spLocks noChangeArrowheads="1"/>
          </p:cNvSpPr>
          <p:nvPr/>
        </p:nvSpPr>
        <p:spPr bwMode="auto">
          <a:xfrm>
            <a:off x="8480426" y="216217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143382" name="Text Box 34"/>
          <p:cNvSpPr txBox="1">
            <a:spLocks noChangeArrowheads="1"/>
          </p:cNvSpPr>
          <p:nvPr/>
        </p:nvSpPr>
        <p:spPr bwMode="auto">
          <a:xfrm>
            <a:off x="30480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3383" name="Text Box 35"/>
          <p:cNvSpPr txBox="1">
            <a:spLocks noChangeArrowheads="1"/>
          </p:cNvSpPr>
          <p:nvPr/>
        </p:nvSpPr>
        <p:spPr bwMode="auto">
          <a:xfrm>
            <a:off x="41148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43384" name="Text Box 37"/>
          <p:cNvSpPr txBox="1">
            <a:spLocks noChangeArrowheads="1"/>
          </p:cNvSpPr>
          <p:nvPr/>
        </p:nvSpPr>
        <p:spPr bwMode="auto">
          <a:xfrm>
            <a:off x="5181600" y="9144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3385" name="Line 38"/>
          <p:cNvSpPr>
            <a:spLocks noChangeShapeType="1"/>
          </p:cNvSpPr>
          <p:nvPr/>
        </p:nvSpPr>
        <p:spPr bwMode="auto">
          <a:xfrm flipV="1">
            <a:off x="5791200" y="2286001"/>
            <a:ext cx="2590800" cy="95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6" name="Line 39"/>
          <p:cNvSpPr>
            <a:spLocks noChangeShapeType="1"/>
          </p:cNvSpPr>
          <p:nvPr/>
        </p:nvSpPr>
        <p:spPr bwMode="auto">
          <a:xfrm>
            <a:off x="84582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7" name="Text Box 40"/>
          <p:cNvSpPr txBox="1">
            <a:spLocks noChangeArrowheads="1"/>
          </p:cNvSpPr>
          <p:nvPr/>
        </p:nvSpPr>
        <p:spPr bwMode="auto">
          <a:xfrm>
            <a:off x="5943600" y="1752601"/>
            <a:ext cx="1339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Underflow?</a:t>
            </a:r>
          </a:p>
        </p:txBody>
      </p:sp>
      <p:sp>
        <p:nvSpPr>
          <p:cNvPr id="143388" name="Rectangle 41"/>
          <p:cNvSpPr>
            <a:spLocks noChangeArrowheads="1"/>
          </p:cNvSpPr>
          <p:nvPr/>
        </p:nvSpPr>
        <p:spPr bwMode="auto">
          <a:xfrm>
            <a:off x="5272089" y="1244601"/>
            <a:ext cx="172243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43389" name="Text Box 38"/>
          <p:cNvSpPr txBox="1">
            <a:spLocks noChangeArrowheads="1"/>
          </p:cNvSpPr>
          <p:nvPr/>
        </p:nvSpPr>
        <p:spPr bwMode="auto">
          <a:xfrm>
            <a:off x="8564563" y="1743076"/>
            <a:ext cx="29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Coalesce 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5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297238"/>
            <a:ext cx="7772400" cy="2798762"/>
          </a:xfrm>
        </p:spPr>
        <p:txBody>
          <a:bodyPr/>
          <a:lstStyle/>
          <a:p>
            <a:pPr eaLnBrk="1" hangingPunct="1"/>
            <a:r>
              <a:rPr lang="en-US" altLang="en-US"/>
              <a:t>Delete 50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47460" name="Line 4"/>
          <p:cNvSpPr>
            <a:spLocks noChangeShapeType="1"/>
          </p:cNvSpPr>
          <p:nvPr/>
        </p:nvSpPr>
        <p:spPr bwMode="auto">
          <a:xfrm>
            <a:off x="39846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45672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7462" name="Group 24"/>
          <p:cNvGrpSpPr>
            <a:grpSpLocks/>
          </p:cNvGrpSpPr>
          <p:nvPr/>
        </p:nvGrpSpPr>
        <p:grpSpPr bwMode="auto">
          <a:xfrm>
            <a:off x="3094039" y="2166939"/>
            <a:ext cx="396875" cy="503237"/>
            <a:chOff x="384" y="4195"/>
            <a:chExt cx="250" cy="317"/>
          </a:xfrm>
        </p:grpSpPr>
        <p:sp>
          <p:nvSpPr>
            <p:cNvPr id="147509" name="Freeform 25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10" name="Line 26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7463" name="Group 27"/>
          <p:cNvGrpSpPr>
            <a:grpSpLocks/>
          </p:cNvGrpSpPr>
          <p:nvPr/>
        </p:nvGrpSpPr>
        <p:grpSpPr bwMode="auto">
          <a:xfrm rot="10800000">
            <a:off x="8243889" y="2151064"/>
            <a:ext cx="396875" cy="503237"/>
            <a:chOff x="384" y="4195"/>
            <a:chExt cx="250" cy="317"/>
          </a:xfrm>
        </p:grpSpPr>
        <p:sp>
          <p:nvSpPr>
            <p:cNvPr id="147507" name="Freeform 28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08" name="Line 29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7464" name="Group 30"/>
          <p:cNvGrpSpPr>
            <a:grpSpLocks/>
          </p:cNvGrpSpPr>
          <p:nvPr/>
        </p:nvGrpSpPr>
        <p:grpSpPr bwMode="auto">
          <a:xfrm>
            <a:off x="5105401" y="1219201"/>
            <a:ext cx="1774825" cy="512763"/>
            <a:chOff x="749" y="2389"/>
            <a:chExt cx="1118" cy="323"/>
          </a:xfrm>
        </p:grpSpPr>
        <p:sp>
          <p:nvSpPr>
            <p:cNvPr id="147500" name="Text Box 31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20  40  60 </a:t>
              </a:r>
            </a:p>
          </p:txBody>
        </p:sp>
        <p:sp>
          <p:nvSpPr>
            <p:cNvPr id="147501" name="Line 32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02" name="Line 33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03" name="Line 34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04" name="Line 35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05" name="Line 36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06" name="Line 37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7465" name="Group 38"/>
          <p:cNvGrpSpPr>
            <a:grpSpLocks/>
          </p:cNvGrpSpPr>
          <p:nvPr/>
        </p:nvGrpSpPr>
        <p:grpSpPr bwMode="auto">
          <a:xfrm>
            <a:off x="3125789" y="1516064"/>
            <a:ext cx="5330825" cy="752475"/>
            <a:chOff x="433" y="2364"/>
            <a:chExt cx="3358" cy="839"/>
          </a:xfrm>
        </p:grpSpPr>
        <p:sp>
          <p:nvSpPr>
            <p:cNvPr id="147493" name="Line 39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4" name="Line 40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5" name="Line 41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6" name="Line 42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7" name="Line 43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8" name="Line 44"/>
            <p:cNvSpPr>
              <a:spLocks noChangeShapeType="1"/>
            </p:cNvSpPr>
            <p:nvPr/>
          </p:nvSpPr>
          <p:spPr bwMode="auto">
            <a:xfrm>
              <a:off x="2743" y="2405"/>
              <a:ext cx="1048" cy="6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9" name="Line 45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7466" name="Line 46"/>
          <p:cNvSpPr>
            <a:spLocks noChangeShapeType="1"/>
          </p:cNvSpPr>
          <p:nvPr/>
        </p:nvSpPr>
        <p:spPr bwMode="auto">
          <a:xfrm>
            <a:off x="5070475" y="24701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7" name="Text Box 47"/>
          <p:cNvSpPr txBox="1">
            <a:spLocks noChangeArrowheads="1"/>
          </p:cNvSpPr>
          <p:nvPr/>
        </p:nvSpPr>
        <p:spPr bwMode="auto">
          <a:xfrm>
            <a:off x="8351839" y="21526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147468" name="Text Box 48"/>
          <p:cNvSpPr txBox="1">
            <a:spLocks noChangeArrowheads="1"/>
          </p:cNvSpPr>
          <p:nvPr/>
        </p:nvSpPr>
        <p:spPr bwMode="auto">
          <a:xfrm>
            <a:off x="28956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7469" name="Text Box 49"/>
          <p:cNvSpPr txBox="1">
            <a:spLocks noChangeArrowheads="1"/>
          </p:cNvSpPr>
          <p:nvPr/>
        </p:nvSpPr>
        <p:spPr bwMode="auto">
          <a:xfrm>
            <a:off x="39624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47470" name="Text Box 50"/>
          <p:cNvSpPr txBox="1">
            <a:spLocks noChangeArrowheads="1"/>
          </p:cNvSpPr>
          <p:nvPr/>
        </p:nvSpPr>
        <p:spPr bwMode="auto">
          <a:xfrm>
            <a:off x="60960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7471" name="Text Box 51"/>
          <p:cNvSpPr txBox="1">
            <a:spLocks noChangeArrowheads="1"/>
          </p:cNvSpPr>
          <p:nvPr/>
        </p:nvSpPr>
        <p:spPr bwMode="auto">
          <a:xfrm>
            <a:off x="83820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47472" name="Text Box 52"/>
          <p:cNvSpPr txBox="1">
            <a:spLocks noChangeArrowheads="1"/>
          </p:cNvSpPr>
          <p:nvPr/>
        </p:nvSpPr>
        <p:spPr bwMode="auto">
          <a:xfrm>
            <a:off x="50292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7473" name="Line 53"/>
          <p:cNvSpPr>
            <a:spLocks noChangeShapeType="1"/>
          </p:cNvSpPr>
          <p:nvPr/>
        </p:nvSpPr>
        <p:spPr bwMode="auto">
          <a:xfrm>
            <a:off x="83058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4" name="Line 14"/>
          <p:cNvSpPr>
            <a:spLocks noChangeShapeType="1"/>
          </p:cNvSpPr>
          <p:nvPr/>
        </p:nvSpPr>
        <p:spPr bwMode="auto">
          <a:xfrm>
            <a:off x="6121400" y="24193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5" name="Line 15"/>
          <p:cNvSpPr>
            <a:spLocks noChangeShapeType="1"/>
          </p:cNvSpPr>
          <p:nvPr/>
        </p:nvSpPr>
        <p:spPr bwMode="auto">
          <a:xfrm>
            <a:off x="6704013" y="2408238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6" name="Text Box 17"/>
          <p:cNvSpPr txBox="1">
            <a:spLocks noChangeArrowheads="1"/>
          </p:cNvSpPr>
          <p:nvPr/>
        </p:nvSpPr>
        <p:spPr bwMode="auto">
          <a:xfrm>
            <a:off x="6172200" y="214471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40  </a:t>
            </a:r>
            <a:r>
              <a:rPr lang="en-US" altLang="en-US" sz="2400">
                <a:solidFill>
                  <a:srgbClr val="FF0000"/>
                </a:solidFill>
              </a:rPr>
              <a:t>50</a:t>
            </a:r>
            <a:endParaRPr lang="en-US" altLang="en-US" sz="2400"/>
          </a:p>
        </p:txBody>
      </p:sp>
      <p:sp>
        <p:nvSpPr>
          <p:cNvPr id="147477" name="Line 18"/>
          <p:cNvSpPr>
            <a:spLocks noChangeShapeType="1"/>
          </p:cNvSpPr>
          <p:nvPr/>
        </p:nvSpPr>
        <p:spPr bwMode="auto">
          <a:xfrm>
            <a:off x="61960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8" name="Line 19"/>
          <p:cNvSpPr>
            <a:spLocks noChangeShapeType="1"/>
          </p:cNvSpPr>
          <p:nvPr/>
        </p:nvSpPr>
        <p:spPr bwMode="auto">
          <a:xfrm>
            <a:off x="7134225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79" name="Line 20"/>
          <p:cNvSpPr>
            <a:spLocks noChangeShapeType="1"/>
          </p:cNvSpPr>
          <p:nvPr/>
        </p:nvSpPr>
        <p:spPr bwMode="auto">
          <a:xfrm>
            <a:off x="66151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0" name="Line 21"/>
          <p:cNvSpPr>
            <a:spLocks noChangeShapeType="1"/>
          </p:cNvSpPr>
          <p:nvPr/>
        </p:nvSpPr>
        <p:spPr bwMode="auto">
          <a:xfrm>
            <a:off x="67548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1" name="Line 22"/>
          <p:cNvSpPr>
            <a:spLocks noChangeShapeType="1"/>
          </p:cNvSpPr>
          <p:nvPr/>
        </p:nvSpPr>
        <p:spPr bwMode="auto">
          <a:xfrm>
            <a:off x="76866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2" name="Line 23"/>
          <p:cNvSpPr>
            <a:spLocks noChangeShapeType="1"/>
          </p:cNvSpPr>
          <p:nvPr/>
        </p:nvSpPr>
        <p:spPr bwMode="auto">
          <a:xfrm>
            <a:off x="72675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3" name="Rectangle 73"/>
          <p:cNvSpPr>
            <a:spLocks noChangeArrowheads="1"/>
          </p:cNvSpPr>
          <p:nvPr/>
        </p:nvSpPr>
        <p:spPr bwMode="auto">
          <a:xfrm>
            <a:off x="6088064" y="21701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47484" name="Text Box 7"/>
          <p:cNvSpPr txBox="1">
            <a:spLocks noChangeArrowheads="1"/>
          </p:cNvSpPr>
          <p:nvPr/>
        </p:nvSpPr>
        <p:spPr bwMode="auto">
          <a:xfrm>
            <a:off x="4029075" y="2168526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20  25</a:t>
            </a:r>
          </a:p>
        </p:txBody>
      </p:sp>
      <p:sp>
        <p:nvSpPr>
          <p:cNvPr id="147485" name="Line 8"/>
          <p:cNvSpPr>
            <a:spLocks noChangeShapeType="1"/>
          </p:cNvSpPr>
          <p:nvPr/>
        </p:nvSpPr>
        <p:spPr bwMode="auto">
          <a:xfrm>
            <a:off x="40513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6" name="Line 9"/>
          <p:cNvSpPr>
            <a:spLocks noChangeShapeType="1"/>
          </p:cNvSpPr>
          <p:nvPr/>
        </p:nvSpPr>
        <p:spPr bwMode="auto">
          <a:xfrm>
            <a:off x="4989513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7" name="Line 10"/>
          <p:cNvSpPr>
            <a:spLocks noChangeShapeType="1"/>
          </p:cNvSpPr>
          <p:nvPr/>
        </p:nvSpPr>
        <p:spPr bwMode="auto">
          <a:xfrm>
            <a:off x="44704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8" name="Line 11"/>
          <p:cNvSpPr>
            <a:spLocks noChangeShapeType="1"/>
          </p:cNvSpPr>
          <p:nvPr/>
        </p:nvSpPr>
        <p:spPr bwMode="auto">
          <a:xfrm>
            <a:off x="46101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89" name="Line 12"/>
          <p:cNvSpPr>
            <a:spLocks noChangeShapeType="1"/>
          </p:cNvSpPr>
          <p:nvPr/>
        </p:nvSpPr>
        <p:spPr bwMode="auto">
          <a:xfrm>
            <a:off x="55499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90" name="Line 13"/>
          <p:cNvSpPr>
            <a:spLocks noChangeShapeType="1"/>
          </p:cNvSpPr>
          <p:nvPr/>
        </p:nvSpPr>
        <p:spPr bwMode="auto">
          <a:xfrm>
            <a:off x="51308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91" name="Text Box 53"/>
          <p:cNvSpPr txBox="1">
            <a:spLocks noChangeArrowheads="1"/>
          </p:cNvSpPr>
          <p:nvPr/>
        </p:nvSpPr>
        <p:spPr bwMode="auto">
          <a:xfrm>
            <a:off x="5067301" y="2189163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47492" name="Rectangle 66"/>
          <p:cNvSpPr>
            <a:spLocks noChangeArrowheads="1"/>
          </p:cNvSpPr>
          <p:nvPr/>
        </p:nvSpPr>
        <p:spPr bwMode="auto">
          <a:xfrm>
            <a:off x="3946525" y="217646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Redistribute 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913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297238"/>
            <a:ext cx="7772400" cy="2798762"/>
          </a:xfrm>
        </p:spPr>
        <p:txBody>
          <a:bodyPr/>
          <a:lstStyle/>
          <a:p>
            <a:pPr eaLnBrk="1" hangingPunct="1"/>
            <a:r>
              <a:rPr lang="en-US" altLang="en-US"/>
              <a:t>Delete 50</a:t>
            </a:r>
          </a:p>
          <a:p>
            <a:pPr lvl="1" eaLnBrk="1" hangingPunct="1"/>
            <a:r>
              <a:rPr lang="en-US" altLang="en-US"/>
              <a:t>Underflow? Min 3 ptrs, currently 2</a:t>
            </a:r>
          </a:p>
          <a:p>
            <a:pPr lvl="1" eaLnBrk="1" hangingPunct="1"/>
            <a:r>
              <a:rPr lang="en-US" altLang="en-US"/>
              <a:t>Check if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/>
              <a:t> can be merged with its sibling </a:t>
            </a:r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/>
              <a:t> or </a:t>
            </a:r>
            <a:r>
              <a:rPr lang="en-US" altLang="en-US" i="1">
                <a:latin typeface="Times New Roman" panose="02020603050405020304" pitchFamily="18" charset="0"/>
              </a:rPr>
              <a:t>e</a:t>
            </a:r>
            <a:endParaRPr lang="en-US" altLang="en-US"/>
          </a:p>
          <a:p>
            <a:pPr lvl="1" eaLnBrk="1" hangingPunct="1"/>
            <a:r>
              <a:rPr lang="en-US" altLang="en-US"/>
              <a:t>If not, redistribute the keys in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/>
              <a:t> with a sibling</a:t>
            </a:r>
          </a:p>
          <a:p>
            <a:pPr lvl="2" eaLnBrk="1" hangingPunct="1"/>
            <a:r>
              <a:rPr lang="en-US" altLang="en-US"/>
              <a:t>Say, with </a:t>
            </a:r>
            <a:r>
              <a:rPr lang="en-US" altLang="en-US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49508" name="Line 4"/>
          <p:cNvSpPr>
            <a:spLocks noChangeShapeType="1"/>
          </p:cNvSpPr>
          <p:nvPr/>
        </p:nvSpPr>
        <p:spPr bwMode="auto">
          <a:xfrm>
            <a:off x="39846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09" name="Line 5"/>
          <p:cNvSpPr>
            <a:spLocks noChangeShapeType="1"/>
          </p:cNvSpPr>
          <p:nvPr/>
        </p:nvSpPr>
        <p:spPr bwMode="auto">
          <a:xfrm>
            <a:off x="45672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510" name="Group 23"/>
          <p:cNvGrpSpPr>
            <a:grpSpLocks/>
          </p:cNvGrpSpPr>
          <p:nvPr/>
        </p:nvGrpSpPr>
        <p:grpSpPr bwMode="auto">
          <a:xfrm>
            <a:off x="3094039" y="2166939"/>
            <a:ext cx="396875" cy="503237"/>
            <a:chOff x="384" y="4195"/>
            <a:chExt cx="250" cy="317"/>
          </a:xfrm>
        </p:grpSpPr>
        <p:sp>
          <p:nvSpPr>
            <p:cNvPr id="149561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2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11" name="Group 26"/>
          <p:cNvGrpSpPr>
            <a:grpSpLocks/>
          </p:cNvGrpSpPr>
          <p:nvPr/>
        </p:nvGrpSpPr>
        <p:grpSpPr bwMode="auto">
          <a:xfrm rot="10800000">
            <a:off x="8243889" y="2151064"/>
            <a:ext cx="396875" cy="503237"/>
            <a:chOff x="384" y="4195"/>
            <a:chExt cx="250" cy="317"/>
          </a:xfrm>
        </p:grpSpPr>
        <p:sp>
          <p:nvSpPr>
            <p:cNvPr id="149559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0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12" name="Group 29"/>
          <p:cNvGrpSpPr>
            <a:grpSpLocks/>
          </p:cNvGrpSpPr>
          <p:nvPr/>
        </p:nvGrpSpPr>
        <p:grpSpPr bwMode="auto">
          <a:xfrm>
            <a:off x="5105401" y="1219201"/>
            <a:ext cx="1774825" cy="512763"/>
            <a:chOff x="749" y="2389"/>
            <a:chExt cx="1118" cy="323"/>
          </a:xfrm>
        </p:grpSpPr>
        <p:sp>
          <p:nvSpPr>
            <p:cNvPr id="149552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20  40  60 </a:t>
              </a:r>
            </a:p>
          </p:txBody>
        </p:sp>
        <p:sp>
          <p:nvSpPr>
            <p:cNvPr id="149553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4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5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6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7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8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13" name="Group 37"/>
          <p:cNvGrpSpPr>
            <a:grpSpLocks/>
          </p:cNvGrpSpPr>
          <p:nvPr/>
        </p:nvGrpSpPr>
        <p:grpSpPr bwMode="auto">
          <a:xfrm>
            <a:off x="3125789" y="1516064"/>
            <a:ext cx="5330825" cy="752475"/>
            <a:chOff x="433" y="2364"/>
            <a:chExt cx="3358" cy="839"/>
          </a:xfrm>
        </p:grpSpPr>
        <p:sp>
          <p:nvSpPr>
            <p:cNvPr id="149545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6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7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8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9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0" name="Line 43"/>
            <p:cNvSpPr>
              <a:spLocks noChangeShapeType="1"/>
            </p:cNvSpPr>
            <p:nvPr/>
          </p:nvSpPr>
          <p:spPr bwMode="auto">
            <a:xfrm>
              <a:off x="2743" y="2405"/>
              <a:ext cx="1048" cy="6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1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514" name="Line 45"/>
          <p:cNvSpPr>
            <a:spLocks noChangeShapeType="1"/>
          </p:cNvSpPr>
          <p:nvPr/>
        </p:nvSpPr>
        <p:spPr bwMode="auto">
          <a:xfrm>
            <a:off x="5070475" y="24701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15" name="Text Box 46"/>
          <p:cNvSpPr txBox="1">
            <a:spLocks noChangeArrowheads="1"/>
          </p:cNvSpPr>
          <p:nvPr/>
        </p:nvSpPr>
        <p:spPr bwMode="auto">
          <a:xfrm>
            <a:off x="8351839" y="21526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149516" name="Text Box 47"/>
          <p:cNvSpPr txBox="1">
            <a:spLocks noChangeArrowheads="1"/>
          </p:cNvSpPr>
          <p:nvPr/>
        </p:nvSpPr>
        <p:spPr bwMode="auto">
          <a:xfrm>
            <a:off x="28956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9517" name="Text Box 48"/>
          <p:cNvSpPr txBox="1">
            <a:spLocks noChangeArrowheads="1"/>
          </p:cNvSpPr>
          <p:nvPr/>
        </p:nvSpPr>
        <p:spPr bwMode="auto">
          <a:xfrm>
            <a:off x="39624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49518" name="Text Box 49"/>
          <p:cNvSpPr txBox="1">
            <a:spLocks noChangeArrowheads="1"/>
          </p:cNvSpPr>
          <p:nvPr/>
        </p:nvSpPr>
        <p:spPr bwMode="auto">
          <a:xfrm>
            <a:off x="60960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49519" name="Text Box 50"/>
          <p:cNvSpPr txBox="1">
            <a:spLocks noChangeArrowheads="1"/>
          </p:cNvSpPr>
          <p:nvPr/>
        </p:nvSpPr>
        <p:spPr bwMode="auto">
          <a:xfrm>
            <a:off x="83820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49520" name="Text Box 51"/>
          <p:cNvSpPr txBox="1">
            <a:spLocks noChangeArrowheads="1"/>
          </p:cNvSpPr>
          <p:nvPr/>
        </p:nvSpPr>
        <p:spPr bwMode="auto">
          <a:xfrm>
            <a:off x="50292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49521" name="Text Box 52"/>
          <p:cNvSpPr txBox="1">
            <a:spLocks noChangeArrowheads="1"/>
          </p:cNvSpPr>
          <p:nvPr/>
        </p:nvSpPr>
        <p:spPr bwMode="auto">
          <a:xfrm>
            <a:off x="6384925" y="2627313"/>
            <a:ext cx="1339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Underflow?</a:t>
            </a:r>
          </a:p>
        </p:txBody>
      </p: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4800600" y="2971801"/>
            <a:ext cx="4038600" cy="671513"/>
            <a:chOff x="2064" y="1872"/>
            <a:chExt cx="2544" cy="423"/>
          </a:xfrm>
        </p:grpSpPr>
        <p:sp>
          <p:nvSpPr>
            <p:cNvPr id="149542" name="Freeform 53"/>
            <p:cNvSpPr>
              <a:spLocks/>
            </p:cNvSpPr>
            <p:nvPr/>
          </p:nvSpPr>
          <p:spPr bwMode="auto">
            <a:xfrm>
              <a:off x="2064" y="1872"/>
              <a:ext cx="1296" cy="240"/>
            </a:xfrm>
            <a:custGeom>
              <a:avLst/>
              <a:gdLst>
                <a:gd name="T0" fmla="*/ 1296 w 1296"/>
                <a:gd name="T1" fmla="*/ 0 h 240"/>
                <a:gd name="T2" fmla="*/ 576 w 1296"/>
                <a:gd name="T3" fmla="*/ 240 h 240"/>
                <a:gd name="T4" fmla="*/ 0 w 1296"/>
                <a:gd name="T5" fmla="*/ 0 h 240"/>
                <a:gd name="T6" fmla="*/ 0 60000 65536"/>
                <a:gd name="T7" fmla="*/ 0 60000 65536"/>
                <a:gd name="T8" fmla="*/ 0 60000 65536"/>
                <a:gd name="T9" fmla="*/ 0 w 1296"/>
                <a:gd name="T10" fmla="*/ 0 h 240"/>
                <a:gd name="T11" fmla="*/ 1296 w 1296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240">
                  <a:moveTo>
                    <a:pt x="1296" y="0"/>
                  </a:moveTo>
                  <a:cubicBezTo>
                    <a:pt x="1044" y="120"/>
                    <a:pt x="792" y="240"/>
                    <a:pt x="576" y="240"/>
                  </a:cubicBezTo>
                  <a:cubicBezTo>
                    <a:pt x="360" y="240"/>
                    <a:pt x="180" y="120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43" name="Freeform 54"/>
            <p:cNvSpPr>
              <a:spLocks/>
            </p:cNvSpPr>
            <p:nvPr/>
          </p:nvSpPr>
          <p:spPr bwMode="auto">
            <a:xfrm>
              <a:off x="3456" y="1872"/>
              <a:ext cx="1152" cy="230"/>
            </a:xfrm>
            <a:custGeom>
              <a:avLst/>
              <a:gdLst>
                <a:gd name="T0" fmla="*/ 1152 w 1152"/>
                <a:gd name="T1" fmla="*/ 0 h 230"/>
                <a:gd name="T2" fmla="*/ 586 w 1152"/>
                <a:gd name="T3" fmla="*/ 230 h 230"/>
                <a:gd name="T4" fmla="*/ 0 w 1152"/>
                <a:gd name="T5" fmla="*/ 0 h 230"/>
                <a:gd name="T6" fmla="*/ 0 60000 65536"/>
                <a:gd name="T7" fmla="*/ 0 60000 65536"/>
                <a:gd name="T8" fmla="*/ 0 60000 65536"/>
                <a:gd name="T9" fmla="*/ 0 w 1152"/>
                <a:gd name="T10" fmla="*/ 0 h 230"/>
                <a:gd name="T11" fmla="*/ 1152 w 1152"/>
                <a:gd name="T12" fmla="*/ 230 h 2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30">
                  <a:moveTo>
                    <a:pt x="1152" y="0"/>
                  </a:moveTo>
                  <a:cubicBezTo>
                    <a:pt x="1058" y="38"/>
                    <a:pt x="778" y="230"/>
                    <a:pt x="586" y="230"/>
                  </a:cubicBezTo>
                  <a:cubicBezTo>
                    <a:pt x="394" y="230"/>
                    <a:pt x="122" y="48"/>
                    <a:pt x="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544" name="Text Box 55"/>
            <p:cNvSpPr txBox="1">
              <a:spLocks noChangeArrowheads="1"/>
            </p:cNvSpPr>
            <p:nvPr/>
          </p:nvSpPr>
          <p:spPr bwMode="auto">
            <a:xfrm>
              <a:off x="2784" y="2064"/>
              <a:ext cx="1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Can be merged?</a:t>
              </a:r>
            </a:p>
          </p:txBody>
        </p:sp>
      </p:grpSp>
      <p:sp>
        <p:nvSpPr>
          <p:cNvPr id="149523" name="Line 56"/>
          <p:cNvSpPr>
            <a:spLocks noChangeShapeType="1"/>
          </p:cNvSpPr>
          <p:nvPr/>
        </p:nvSpPr>
        <p:spPr bwMode="auto">
          <a:xfrm>
            <a:off x="83058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4" name="Line 14"/>
          <p:cNvSpPr>
            <a:spLocks noChangeShapeType="1"/>
          </p:cNvSpPr>
          <p:nvPr/>
        </p:nvSpPr>
        <p:spPr bwMode="auto">
          <a:xfrm>
            <a:off x="6121400" y="24193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5" name="Text Box 17"/>
          <p:cNvSpPr txBox="1">
            <a:spLocks noChangeArrowheads="1"/>
          </p:cNvSpPr>
          <p:nvPr/>
        </p:nvSpPr>
        <p:spPr bwMode="auto">
          <a:xfrm>
            <a:off x="6173788" y="21447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149526" name="Line 18"/>
          <p:cNvSpPr>
            <a:spLocks noChangeShapeType="1"/>
          </p:cNvSpPr>
          <p:nvPr/>
        </p:nvSpPr>
        <p:spPr bwMode="auto">
          <a:xfrm>
            <a:off x="61960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7" name="Line 19"/>
          <p:cNvSpPr>
            <a:spLocks noChangeShapeType="1"/>
          </p:cNvSpPr>
          <p:nvPr/>
        </p:nvSpPr>
        <p:spPr bwMode="auto">
          <a:xfrm>
            <a:off x="7134225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8" name="Line 20"/>
          <p:cNvSpPr>
            <a:spLocks noChangeShapeType="1"/>
          </p:cNvSpPr>
          <p:nvPr/>
        </p:nvSpPr>
        <p:spPr bwMode="auto">
          <a:xfrm>
            <a:off x="66151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29" name="Line 21"/>
          <p:cNvSpPr>
            <a:spLocks noChangeShapeType="1"/>
          </p:cNvSpPr>
          <p:nvPr/>
        </p:nvSpPr>
        <p:spPr bwMode="auto">
          <a:xfrm>
            <a:off x="67548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30" name="Line 22"/>
          <p:cNvSpPr>
            <a:spLocks noChangeShapeType="1"/>
          </p:cNvSpPr>
          <p:nvPr/>
        </p:nvSpPr>
        <p:spPr bwMode="auto">
          <a:xfrm>
            <a:off x="76866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31" name="Line 23"/>
          <p:cNvSpPr>
            <a:spLocks noChangeShapeType="1"/>
          </p:cNvSpPr>
          <p:nvPr/>
        </p:nvSpPr>
        <p:spPr bwMode="auto">
          <a:xfrm>
            <a:off x="72675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32" name="Rectangle 67"/>
          <p:cNvSpPr>
            <a:spLocks noChangeArrowheads="1"/>
          </p:cNvSpPr>
          <p:nvPr/>
        </p:nvSpPr>
        <p:spPr bwMode="auto">
          <a:xfrm>
            <a:off x="6088064" y="21701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49533" name="Text Box 7"/>
          <p:cNvSpPr txBox="1">
            <a:spLocks noChangeArrowheads="1"/>
          </p:cNvSpPr>
          <p:nvPr/>
        </p:nvSpPr>
        <p:spPr bwMode="auto">
          <a:xfrm>
            <a:off x="4029075" y="2168526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20  25</a:t>
            </a:r>
          </a:p>
        </p:txBody>
      </p:sp>
      <p:sp>
        <p:nvSpPr>
          <p:cNvPr id="149534" name="Line 8"/>
          <p:cNvSpPr>
            <a:spLocks noChangeShapeType="1"/>
          </p:cNvSpPr>
          <p:nvPr/>
        </p:nvSpPr>
        <p:spPr bwMode="auto">
          <a:xfrm>
            <a:off x="40513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35" name="Line 9"/>
          <p:cNvSpPr>
            <a:spLocks noChangeShapeType="1"/>
          </p:cNvSpPr>
          <p:nvPr/>
        </p:nvSpPr>
        <p:spPr bwMode="auto">
          <a:xfrm>
            <a:off x="4989513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36" name="Line 10"/>
          <p:cNvSpPr>
            <a:spLocks noChangeShapeType="1"/>
          </p:cNvSpPr>
          <p:nvPr/>
        </p:nvSpPr>
        <p:spPr bwMode="auto">
          <a:xfrm>
            <a:off x="44704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37" name="Line 11"/>
          <p:cNvSpPr>
            <a:spLocks noChangeShapeType="1"/>
          </p:cNvSpPr>
          <p:nvPr/>
        </p:nvSpPr>
        <p:spPr bwMode="auto">
          <a:xfrm>
            <a:off x="46101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38" name="Line 12"/>
          <p:cNvSpPr>
            <a:spLocks noChangeShapeType="1"/>
          </p:cNvSpPr>
          <p:nvPr/>
        </p:nvSpPr>
        <p:spPr bwMode="auto">
          <a:xfrm>
            <a:off x="55499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39" name="Line 13"/>
          <p:cNvSpPr>
            <a:spLocks noChangeShapeType="1"/>
          </p:cNvSpPr>
          <p:nvPr/>
        </p:nvSpPr>
        <p:spPr bwMode="auto">
          <a:xfrm>
            <a:off x="51308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540" name="Text Box 53"/>
          <p:cNvSpPr txBox="1">
            <a:spLocks noChangeArrowheads="1"/>
          </p:cNvSpPr>
          <p:nvPr/>
        </p:nvSpPr>
        <p:spPr bwMode="auto">
          <a:xfrm>
            <a:off x="5067301" y="2189163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49541" name="Rectangle 66"/>
          <p:cNvSpPr>
            <a:spLocks noChangeArrowheads="1"/>
          </p:cNvSpPr>
          <p:nvPr/>
        </p:nvSpPr>
        <p:spPr bwMode="auto">
          <a:xfrm>
            <a:off x="3946525" y="217646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Redistribute 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0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0"/>
            <a:ext cx="8229600" cy="3505200"/>
          </a:xfrm>
        </p:spPr>
        <p:txBody>
          <a:bodyPr/>
          <a:lstStyle/>
          <a:p>
            <a:pPr eaLnBrk="1" hangingPunct="1"/>
            <a:r>
              <a:rPr lang="en-US" altLang="en-US"/>
              <a:t>Delete 50</a:t>
            </a:r>
          </a:p>
          <a:p>
            <a:pPr lvl="1" eaLnBrk="1" hangingPunct="1"/>
            <a:r>
              <a:rPr lang="en-US" altLang="en-US"/>
              <a:t>Redistribute </a:t>
            </a:r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/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d, </a:t>
            </a:r>
            <a:r>
              <a:rPr lang="en-US" altLang="en-US"/>
              <a:t>so that nodes </a:t>
            </a:r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/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r>
              <a:rPr lang="en-US" altLang="en-US"/>
              <a:t>  are roughly “half full”</a:t>
            </a:r>
          </a:p>
          <a:p>
            <a:pPr lvl="2" eaLnBrk="1" hangingPunct="1"/>
            <a:r>
              <a:rPr lang="en-US" altLang="en-US"/>
              <a:t>Move the key 30 and its tuple pointer to the </a:t>
            </a:r>
            <a:r>
              <a:rPr lang="en-US" altLang="en-US" i="1">
                <a:latin typeface="Times New Roman" panose="02020603050405020304" pitchFamily="18" charset="0"/>
              </a:rPr>
              <a:t>d</a:t>
            </a:r>
            <a:endParaRPr lang="en-US" altLang="en-US"/>
          </a:p>
        </p:txBody>
      </p:sp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39846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>
            <a:off x="45672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1558" name="Group 23"/>
          <p:cNvGrpSpPr>
            <a:grpSpLocks/>
          </p:cNvGrpSpPr>
          <p:nvPr/>
        </p:nvGrpSpPr>
        <p:grpSpPr bwMode="auto">
          <a:xfrm>
            <a:off x="3094039" y="2166939"/>
            <a:ext cx="396875" cy="503237"/>
            <a:chOff x="384" y="4195"/>
            <a:chExt cx="250" cy="317"/>
          </a:xfrm>
        </p:grpSpPr>
        <p:sp>
          <p:nvSpPr>
            <p:cNvPr id="151608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9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559" name="Group 26"/>
          <p:cNvGrpSpPr>
            <a:grpSpLocks/>
          </p:cNvGrpSpPr>
          <p:nvPr/>
        </p:nvGrpSpPr>
        <p:grpSpPr bwMode="auto">
          <a:xfrm rot="10800000">
            <a:off x="8243889" y="2151064"/>
            <a:ext cx="396875" cy="503237"/>
            <a:chOff x="384" y="4195"/>
            <a:chExt cx="250" cy="317"/>
          </a:xfrm>
        </p:grpSpPr>
        <p:sp>
          <p:nvSpPr>
            <p:cNvPr id="151606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7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560" name="Group 29"/>
          <p:cNvGrpSpPr>
            <a:grpSpLocks/>
          </p:cNvGrpSpPr>
          <p:nvPr/>
        </p:nvGrpSpPr>
        <p:grpSpPr bwMode="auto">
          <a:xfrm>
            <a:off x="5105401" y="1219201"/>
            <a:ext cx="1774825" cy="512763"/>
            <a:chOff x="749" y="2389"/>
            <a:chExt cx="1118" cy="323"/>
          </a:xfrm>
        </p:grpSpPr>
        <p:sp>
          <p:nvSpPr>
            <p:cNvPr id="151599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20  40  60 </a:t>
              </a:r>
            </a:p>
          </p:txBody>
        </p:sp>
        <p:sp>
          <p:nvSpPr>
            <p:cNvPr id="151600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1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2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3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4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605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1561" name="Group 37"/>
          <p:cNvGrpSpPr>
            <a:grpSpLocks/>
          </p:cNvGrpSpPr>
          <p:nvPr/>
        </p:nvGrpSpPr>
        <p:grpSpPr bwMode="auto">
          <a:xfrm>
            <a:off x="3125789" y="1516064"/>
            <a:ext cx="5330825" cy="752475"/>
            <a:chOff x="433" y="2364"/>
            <a:chExt cx="3358" cy="839"/>
          </a:xfrm>
        </p:grpSpPr>
        <p:sp>
          <p:nvSpPr>
            <p:cNvPr id="151592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3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4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5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6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7" name="Line 43"/>
            <p:cNvSpPr>
              <a:spLocks noChangeShapeType="1"/>
            </p:cNvSpPr>
            <p:nvPr/>
          </p:nvSpPr>
          <p:spPr bwMode="auto">
            <a:xfrm>
              <a:off x="2743" y="2405"/>
              <a:ext cx="1048" cy="6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8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562" name="Line 45"/>
          <p:cNvSpPr>
            <a:spLocks noChangeShapeType="1"/>
          </p:cNvSpPr>
          <p:nvPr/>
        </p:nvSpPr>
        <p:spPr bwMode="auto">
          <a:xfrm>
            <a:off x="5070475" y="24701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3" name="Text Box 46"/>
          <p:cNvSpPr txBox="1">
            <a:spLocks noChangeArrowheads="1"/>
          </p:cNvSpPr>
          <p:nvPr/>
        </p:nvSpPr>
        <p:spPr bwMode="auto">
          <a:xfrm>
            <a:off x="8351839" y="21526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151564" name="Text Box 47"/>
          <p:cNvSpPr txBox="1">
            <a:spLocks noChangeArrowheads="1"/>
          </p:cNvSpPr>
          <p:nvPr/>
        </p:nvSpPr>
        <p:spPr bwMode="auto">
          <a:xfrm>
            <a:off x="28956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1565" name="Text Box 48"/>
          <p:cNvSpPr txBox="1">
            <a:spLocks noChangeArrowheads="1"/>
          </p:cNvSpPr>
          <p:nvPr/>
        </p:nvSpPr>
        <p:spPr bwMode="auto">
          <a:xfrm>
            <a:off x="39624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1566" name="Text Box 49"/>
          <p:cNvSpPr txBox="1">
            <a:spLocks noChangeArrowheads="1"/>
          </p:cNvSpPr>
          <p:nvPr/>
        </p:nvSpPr>
        <p:spPr bwMode="auto">
          <a:xfrm>
            <a:off x="60960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1567" name="Text Box 50"/>
          <p:cNvSpPr txBox="1">
            <a:spLocks noChangeArrowheads="1"/>
          </p:cNvSpPr>
          <p:nvPr/>
        </p:nvSpPr>
        <p:spPr bwMode="auto">
          <a:xfrm>
            <a:off x="83820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1568" name="Text Box 51"/>
          <p:cNvSpPr txBox="1">
            <a:spLocks noChangeArrowheads="1"/>
          </p:cNvSpPr>
          <p:nvPr/>
        </p:nvSpPr>
        <p:spPr bwMode="auto">
          <a:xfrm>
            <a:off x="50292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1569" name="AutoShape 52"/>
          <p:cNvSpPr>
            <a:spLocks noChangeArrowheads="1"/>
          </p:cNvSpPr>
          <p:nvPr/>
        </p:nvSpPr>
        <p:spPr bwMode="auto">
          <a:xfrm>
            <a:off x="3733800" y="1905000"/>
            <a:ext cx="4267200" cy="1143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1570" name="AutoShape 53"/>
          <p:cNvSpPr>
            <a:spLocks noChangeArrowheads="1"/>
          </p:cNvSpPr>
          <p:nvPr/>
        </p:nvSpPr>
        <p:spPr bwMode="auto">
          <a:xfrm>
            <a:off x="4953000" y="2209800"/>
            <a:ext cx="685800" cy="8382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1571" name="Freeform 54"/>
          <p:cNvSpPr>
            <a:spLocks/>
          </p:cNvSpPr>
          <p:nvPr/>
        </p:nvSpPr>
        <p:spPr bwMode="auto">
          <a:xfrm>
            <a:off x="5435600" y="2743200"/>
            <a:ext cx="1066800" cy="584200"/>
          </a:xfrm>
          <a:custGeom>
            <a:avLst/>
            <a:gdLst>
              <a:gd name="T0" fmla="*/ 0 w 672"/>
              <a:gd name="T1" fmla="*/ 2147483646 h 368"/>
              <a:gd name="T2" fmla="*/ 2147483646 w 672"/>
              <a:gd name="T3" fmla="*/ 2147483646 h 368"/>
              <a:gd name="T4" fmla="*/ 2147483646 w 672"/>
              <a:gd name="T5" fmla="*/ 0 h 368"/>
              <a:gd name="T6" fmla="*/ 0 60000 65536"/>
              <a:gd name="T7" fmla="*/ 0 60000 65536"/>
              <a:gd name="T8" fmla="*/ 0 60000 65536"/>
              <a:gd name="T9" fmla="*/ 0 w 672"/>
              <a:gd name="T10" fmla="*/ 0 h 368"/>
              <a:gd name="T11" fmla="*/ 672 w 672"/>
              <a:gd name="T12" fmla="*/ 368 h 3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368">
                <a:moveTo>
                  <a:pt x="0" y="192"/>
                </a:moveTo>
                <a:cubicBezTo>
                  <a:pt x="64" y="216"/>
                  <a:pt x="272" y="368"/>
                  <a:pt x="384" y="336"/>
                </a:cubicBezTo>
                <a:cubicBezTo>
                  <a:pt x="496" y="304"/>
                  <a:pt x="624" y="56"/>
                  <a:pt x="672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1572" name="Text Box 55"/>
          <p:cNvSpPr txBox="1">
            <a:spLocks noChangeArrowheads="1"/>
          </p:cNvSpPr>
          <p:nvPr/>
        </p:nvSpPr>
        <p:spPr bwMode="auto">
          <a:xfrm>
            <a:off x="3733800" y="1524001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Redistribute</a:t>
            </a:r>
          </a:p>
        </p:txBody>
      </p:sp>
      <p:sp>
        <p:nvSpPr>
          <p:cNvPr id="151573" name="Line 56"/>
          <p:cNvSpPr>
            <a:spLocks noChangeShapeType="1"/>
          </p:cNvSpPr>
          <p:nvPr/>
        </p:nvSpPr>
        <p:spPr bwMode="auto">
          <a:xfrm>
            <a:off x="83058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74" name="Line 14"/>
          <p:cNvSpPr>
            <a:spLocks noChangeShapeType="1"/>
          </p:cNvSpPr>
          <p:nvPr/>
        </p:nvSpPr>
        <p:spPr bwMode="auto">
          <a:xfrm>
            <a:off x="6121400" y="24193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75" name="Text Box 17"/>
          <p:cNvSpPr txBox="1">
            <a:spLocks noChangeArrowheads="1"/>
          </p:cNvSpPr>
          <p:nvPr/>
        </p:nvSpPr>
        <p:spPr bwMode="auto">
          <a:xfrm>
            <a:off x="6173788" y="21447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40</a:t>
            </a:r>
          </a:p>
        </p:txBody>
      </p:sp>
      <p:sp>
        <p:nvSpPr>
          <p:cNvPr id="151576" name="Line 18"/>
          <p:cNvSpPr>
            <a:spLocks noChangeShapeType="1"/>
          </p:cNvSpPr>
          <p:nvPr/>
        </p:nvSpPr>
        <p:spPr bwMode="auto">
          <a:xfrm>
            <a:off x="61960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77" name="Line 19"/>
          <p:cNvSpPr>
            <a:spLocks noChangeShapeType="1"/>
          </p:cNvSpPr>
          <p:nvPr/>
        </p:nvSpPr>
        <p:spPr bwMode="auto">
          <a:xfrm>
            <a:off x="7134225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78" name="Line 20"/>
          <p:cNvSpPr>
            <a:spLocks noChangeShapeType="1"/>
          </p:cNvSpPr>
          <p:nvPr/>
        </p:nvSpPr>
        <p:spPr bwMode="auto">
          <a:xfrm>
            <a:off x="66151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79" name="Line 21"/>
          <p:cNvSpPr>
            <a:spLocks noChangeShapeType="1"/>
          </p:cNvSpPr>
          <p:nvPr/>
        </p:nvSpPr>
        <p:spPr bwMode="auto">
          <a:xfrm>
            <a:off x="67548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80" name="Line 22"/>
          <p:cNvSpPr>
            <a:spLocks noChangeShapeType="1"/>
          </p:cNvSpPr>
          <p:nvPr/>
        </p:nvSpPr>
        <p:spPr bwMode="auto">
          <a:xfrm>
            <a:off x="76866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81" name="Line 23"/>
          <p:cNvSpPr>
            <a:spLocks noChangeShapeType="1"/>
          </p:cNvSpPr>
          <p:nvPr/>
        </p:nvSpPr>
        <p:spPr bwMode="auto">
          <a:xfrm>
            <a:off x="72675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82" name="Rectangle 65"/>
          <p:cNvSpPr>
            <a:spLocks noChangeArrowheads="1"/>
          </p:cNvSpPr>
          <p:nvPr/>
        </p:nvSpPr>
        <p:spPr bwMode="auto">
          <a:xfrm>
            <a:off x="6088064" y="21701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1583" name="Text Box 7"/>
          <p:cNvSpPr txBox="1">
            <a:spLocks noChangeArrowheads="1"/>
          </p:cNvSpPr>
          <p:nvPr/>
        </p:nvSpPr>
        <p:spPr bwMode="auto">
          <a:xfrm>
            <a:off x="4029075" y="2168526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20  25</a:t>
            </a:r>
          </a:p>
        </p:txBody>
      </p:sp>
      <p:sp>
        <p:nvSpPr>
          <p:cNvPr id="151584" name="Line 8"/>
          <p:cNvSpPr>
            <a:spLocks noChangeShapeType="1"/>
          </p:cNvSpPr>
          <p:nvPr/>
        </p:nvSpPr>
        <p:spPr bwMode="auto">
          <a:xfrm>
            <a:off x="40513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85" name="Line 9"/>
          <p:cNvSpPr>
            <a:spLocks noChangeShapeType="1"/>
          </p:cNvSpPr>
          <p:nvPr/>
        </p:nvSpPr>
        <p:spPr bwMode="auto">
          <a:xfrm>
            <a:off x="4989513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86" name="Line 10"/>
          <p:cNvSpPr>
            <a:spLocks noChangeShapeType="1"/>
          </p:cNvSpPr>
          <p:nvPr/>
        </p:nvSpPr>
        <p:spPr bwMode="auto">
          <a:xfrm>
            <a:off x="44704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87" name="Line 11"/>
          <p:cNvSpPr>
            <a:spLocks noChangeShapeType="1"/>
          </p:cNvSpPr>
          <p:nvPr/>
        </p:nvSpPr>
        <p:spPr bwMode="auto">
          <a:xfrm>
            <a:off x="46101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88" name="Line 12"/>
          <p:cNvSpPr>
            <a:spLocks noChangeShapeType="1"/>
          </p:cNvSpPr>
          <p:nvPr/>
        </p:nvSpPr>
        <p:spPr bwMode="auto">
          <a:xfrm>
            <a:off x="55499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89" name="Line 13"/>
          <p:cNvSpPr>
            <a:spLocks noChangeShapeType="1"/>
          </p:cNvSpPr>
          <p:nvPr/>
        </p:nvSpPr>
        <p:spPr bwMode="auto">
          <a:xfrm>
            <a:off x="51308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90" name="Text Box 53"/>
          <p:cNvSpPr txBox="1">
            <a:spLocks noChangeArrowheads="1"/>
          </p:cNvSpPr>
          <p:nvPr/>
        </p:nvSpPr>
        <p:spPr bwMode="auto">
          <a:xfrm>
            <a:off x="5067301" y="2189163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51591" name="Rectangle 66"/>
          <p:cNvSpPr>
            <a:spLocks noChangeArrowheads="1"/>
          </p:cNvSpPr>
          <p:nvPr/>
        </p:nvSpPr>
        <p:spPr bwMode="auto">
          <a:xfrm>
            <a:off x="3946525" y="217646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Redistribute 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45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297238"/>
            <a:ext cx="7772400" cy="2798762"/>
          </a:xfrm>
        </p:spPr>
        <p:txBody>
          <a:bodyPr/>
          <a:lstStyle/>
          <a:p>
            <a:pPr eaLnBrk="1" hangingPunct="1"/>
            <a:r>
              <a:rPr lang="en-US" altLang="en-US"/>
              <a:t>Delete 50</a:t>
            </a:r>
          </a:p>
          <a:p>
            <a:pPr lvl="1" eaLnBrk="1" hangingPunct="1"/>
            <a:r>
              <a:rPr lang="en-US" altLang="en-US"/>
              <a:t>Update the key in the parent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53604" name="Line 4"/>
          <p:cNvSpPr>
            <a:spLocks noChangeShapeType="1"/>
          </p:cNvSpPr>
          <p:nvPr/>
        </p:nvSpPr>
        <p:spPr bwMode="auto">
          <a:xfrm>
            <a:off x="39846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>
            <a:off x="45672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6" name="Text Box 7"/>
          <p:cNvSpPr txBox="1">
            <a:spLocks noChangeArrowheads="1"/>
          </p:cNvSpPr>
          <p:nvPr/>
        </p:nvSpPr>
        <p:spPr bwMode="auto">
          <a:xfrm>
            <a:off x="4029075" y="2168526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20  25</a:t>
            </a:r>
          </a:p>
        </p:txBody>
      </p:sp>
      <p:sp>
        <p:nvSpPr>
          <p:cNvPr id="153607" name="Line 8"/>
          <p:cNvSpPr>
            <a:spLocks noChangeShapeType="1"/>
          </p:cNvSpPr>
          <p:nvPr/>
        </p:nvSpPr>
        <p:spPr bwMode="auto">
          <a:xfrm>
            <a:off x="40513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8" name="Line 9"/>
          <p:cNvSpPr>
            <a:spLocks noChangeShapeType="1"/>
          </p:cNvSpPr>
          <p:nvPr/>
        </p:nvSpPr>
        <p:spPr bwMode="auto">
          <a:xfrm>
            <a:off x="4989513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9" name="Line 10"/>
          <p:cNvSpPr>
            <a:spLocks noChangeShapeType="1"/>
          </p:cNvSpPr>
          <p:nvPr/>
        </p:nvSpPr>
        <p:spPr bwMode="auto">
          <a:xfrm>
            <a:off x="44704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0" name="Line 11"/>
          <p:cNvSpPr>
            <a:spLocks noChangeShapeType="1"/>
          </p:cNvSpPr>
          <p:nvPr/>
        </p:nvSpPr>
        <p:spPr bwMode="auto">
          <a:xfrm>
            <a:off x="46101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1" name="Line 12"/>
          <p:cNvSpPr>
            <a:spLocks noChangeShapeType="1"/>
          </p:cNvSpPr>
          <p:nvPr/>
        </p:nvSpPr>
        <p:spPr bwMode="auto">
          <a:xfrm>
            <a:off x="55499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Line 13"/>
          <p:cNvSpPr>
            <a:spLocks noChangeShapeType="1"/>
          </p:cNvSpPr>
          <p:nvPr/>
        </p:nvSpPr>
        <p:spPr bwMode="auto">
          <a:xfrm>
            <a:off x="51308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613" name="Group 23"/>
          <p:cNvGrpSpPr>
            <a:grpSpLocks/>
          </p:cNvGrpSpPr>
          <p:nvPr/>
        </p:nvGrpSpPr>
        <p:grpSpPr bwMode="auto">
          <a:xfrm>
            <a:off x="3094039" y="2166939"/>
            <a:ext cx="396875" cy="503237"/>
            <a:chOff x="384" y="4195"/>
            <a:chExt cx="250" cy="317"/>
          </a:xfrm>
        </p:grpSpPr>
        <p:sp>
          <p:nvSpPr>
            <p:cNvPr id="153654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5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14" name="Group 26"/>
          <p:cNvGrpSpPr>
            <a:grpSpLocks/>
          </p:cNvGrpSpPr>
          <p:nvPr/>
        </p:nvGrpSpPr>
        <p:grpSpPr bwMode="auto">
          <a:xfrm rot="10800000">
            <a:off x="8243889" y="2151064"/>
            <a:ext cx="396875" cy="503237"/>
            <a:chOff x="384" y="4195"/>
            <a:chExt cx="250" cy="317"/>
          </a:xfrm>
        </p:grpSpPr>
        <p:sp>
          <p:nvSpPr>
            <p:cNvPr id="153652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3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15" name="Group 29"/>
          <p:cNvGrpSpPr>
            <a:grpSpLocks/>
          </p:cNvGrpSpPr>
          <p:nvPr/>
        </p:nvGrpSpPr>
        <p:grpSpPr bwMode="auto">
          <a:xfrm>
            <a:off x="5105401" y="1219201"/>
            <a:ext cx="1774825" cy="512763"/>
            <a:chOff x="749" y="2389"/>
            <a:chExt cx="1118" cy="323"/>
          </a:xfrm>
        </p:grpSpPr>
        <p:sp>
          <p:nvSpPr>
            <p:cNvPr id="153645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20  40  60 </a:t>
              </a:r>
            </a:p>
          </p:txBody>
        </p:sp>
        <p:sp>
          <p:nvSpPr>
            <p:cNvPr id="153646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7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8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9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0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51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616" name="Group 37"/>
          <p:cNvGrpSpPr>
            <a:grpSpLocks/>
          </p:cNvGrpSpPr>
          <p:nvPr/>
        </p:nvGrpSpPr>
        <p:grpSpPr bwMode="auto">
          <a:xfrm>
            <a:off x="3125789" y="1516064"/>
            <a:ext cx="5330825" cy="752475"/>
            <a:chOff x="433" y="2364"/>
            <a:chExt cx="3358" cy="839"/>
          </a:xfrm>
        </p:grpSpPr>
        <p:sp>
          <p:nvSpPr>
            <p:cNvPr id="153638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39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0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1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2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3" name="Line 43"/>
            <p:cNvSpPr>
              <a:spLocks noChangeShapeType="1"/>
            </p:cNvSpPr>
            <p:nvPr/>
          </p:nvSpPr>
          <p:spPr bwMode="auto">
            <a:xfrm>
              <a:off x="2743" y="2405"/>
              <a:ext cx="1048" cy="6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44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17" name="Text Box 46"/>
          <p:cNvSpPr txBox="1">
            <a:spLocks noChangeArrowheads="1"/>
          </p:cNvSpPr>
          <p:nvPr/>
        </p:nvSpPr>
        <p:spPr bwMode="auto">
          <a:xfrm>
            <a:off x="8351839" y="21526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153618" name="Text Box 47"/>
          <p:cNvSpPr txBox="1">
            <a:spLocks noChangeArrowheads="1"/>
          </p:cNvSpPr>
          <p:nvPr/>
        </p:nvSpPr>
        <p:spPr bwMode="auto">
          <a:xfrm>
            <a:off x="28956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3619" name="Text Box 48"/>
          <p:cNvSpPr txBox="1">
            <a:spLocks noChangeArrowheads="1"/>
          </p:cNvSpPr>
          <p:nvPr/>
        </p:nvSpPr>
        <p:spPr bwMode="auto">
          <a:xfrm>
            <a:off x="39624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3620" name="Text Box 49"/>
          <p:cNvSpPr txBox="1">
            <a:spLocks noChangeArrowheads="1"/>
          </p:cNvSpPr>
          <p:nvPr/>
        </p:nvSpPr>
        <p:spPr bwMode="auto">
          <a:xfrm>
            <a:off x="60960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3621" name="Text Box 50"/>
          <p:cNvSpPr txBox="1">
            <a:spLocks noChangeArrowheads="1"/>
          </p:cNvSpPr>
          <p:nvPr/>
        </p:nvSpPr>
        <p:spPr bwMode="auto">
          <a:xfrm>
            <a:off x="83820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3622" name="Text Box 51"/>
          <p:cNvSpPr txBox="1">
            <a:spLocks noChangeArrowheads="1"/>
          </p:cNvSpPr>
          <p:nvPr/>
        </p:nvSpPr>
        <p:spPr bwMode="auto">
          <a:xfrm>
            <a:off x="50292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3623" name="Line 52"/>
          <p:cNvSpPr>
            <a:spLocks noChangeShapeType="1"/>
          </p:cNvSpPr>
          <p:nvPr/>
        </p:nvSpPr>
        <p:spPr bwMode="auto">
          <a:xfrm>
            <a:off x="83058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5053013" y="2189163"/>
            <a:ext cx="531812" cy="749300"/>
            <a:chOff x="2874" y="1383"/>
            <a:chExt cx="335" cy="472"/>
          </a:xfrm>
        </p:grpSpPr>
        <p:sp>
          <p:nvSpPr>
            <p:cNvPr id="153636" name="Line 14"/>
            <p:cNvSpPr>
              <a:spLocks noChangeShapeType="1"/>
            </p:cNvSpPr>
            <p:nvPr/>
          </p:nvSpPr>
          <p:spPr bwMode="auto">
            <a:xfrm>
              <a:off x="2874" y="1535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37" name="Text Box 53"/>
            <p:cNvSpPr txBox="1">
              <a:spLocks noChangeArrowheads="1"/>
            </p:cNvSpPr>
            <p:nvPr/>
          </p:nvSpPr>
          <p:spPr bwMode="auto">
            <a:xfrm>
              <a:off x="2883" y="1383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30</a:t>
              </a:r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121400" y="2144714"/>
            <a:ext cx="573088" cy="782637"/>
            <a:chOff x="4596947" y="2144294"/>
            <a:chExt cx="573086" cy="782376"/>
          </a:xfrm>
        </p:grpSpPr>
        <p:sp>
          <p:nvSpPr>
            <p:cNvPr id="153634" name="Line 14"/>
            <p:cNvSpPr>
              <a:spLocks noChangeShapeType="1"/>
            </p:cNvSpPr>
            <p:nvPr/>
          </p:nvSpPr>
          <p:spPr bwMode="auto">
            <a:xfrm>
              <a:off x="4596947" y="2418670"/>
              <a:ext cx="0" cy="50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35" name="Text Box 17"/>
            <p:cNvSpPr txBox="1">
              <a:spLocks noChangeArrowheads="1"/>
            </p:cNvSpPr>
            <p:nvPr/>
          </p:nvSpPr>
          <p:spPr bwMode="auto">
            <a:xfrm>
              <a:off x="4649338" y="2144294"/>
              <a:ext cx="52069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40</a:t>
              </a:r>
            </a:p>
          </p:txBody>
        </p:sp>
      </p:grpSp>
      <p:sp>
        <p:nvSpPr>
          <p:cNvPr id="153626" name="Line 18"/>
          <p:cNvSpPr>
            <a:spLocks noChangeShapeType="1"/>
          </p:cNvSpPr>
          <p:nvPr/>
        </p:nvSpPr>
        <p:spPr bwMode="auto">
          <a:xfrm>
            <a:off x="61960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7" name="Line 19"/>
          <p:cNvSpPr>
            <a:spLocks noChangeShapeType="1"/>
          </p:cNvSpPr>
          <p:nvPr/>
        </p:nvSpPr>
        <p:spPr bwMode="auto">
          <a:xfrm>
            <a:off x="7134225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8" name="Line 20"/>
          <p:cNvSpPr>
            <a:spLocks noChangeShapeType="1"/>
          </p:cNvSpPr>
          <p:nvPr/>
        </p:nvSpPr>
        <p:spPr bwMode="auto">
          <a:xfrm>
            <a:off x="66151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9" name="Line 21"/>
          <p:cNvSpPr>
            <a:spLocks noChangeShapeType="1"/>
          </p:cNvSpPr>
          <p:nvPr/>
        </p:nvSpPr>
        <p:spPr bwMode="auto">
          <a:xfrm>
            <a:off x="67548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0" name="Line 22"/>
          <p:cNvSpPr>
            <a:spLocks noChangeShapeType="1"/>
          </p:cNvSpPr>
          <p:nvPr/>
        </p:nvSpPr>
        <p:spPr bwMode="auto">
          <a:xfrm>
            <a:off x="76866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1" name="Line 23"/>
          <p:cNvSpPr>
            <a:spLocks noChangeShapeType="1"/>
          </p:cNvSpPr>
          <p:nvPr/>
        </p:nvSpPr>
        <p:spPr bwMode="auto">
          <a:xfrm>
            <a:off x="72675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2" name="Rectangle 65"/>
          <p:cNvSpPr>
            <a:spLocks noChangeArrowheads="1"/>
          </p:cNvSpPr>
          <p:nvPr/>
        </p:nvSpPr>
        <p:spPr bwMode="auto">
          <a:xfrm>
            <a:off x="6088064" y="21701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3633" name="Rectangle 66"/>
          <p:cNvSpPr>
            <a:spLocks noChangeArrowheads="1"/>
          </p:cNvSpPr>
          <p:nvPr/>
        </p:nvSpPr>
        <p:spPr bwMode="auto">
          <a:xfrm>
            <a:off x="3946525" y="217646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Redistribute 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05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416 L 0.08932 -0.00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4466 -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Redistribute Leaf with Neighbor</a:t>
            </a:r>
            <a:endParaRPr lang="en-US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297238"/>
            <a:ext cx="7772400" cy="2798762"/>
          </a:xfrm>
        </p:spPr>
        <p:txBody>
          <a:bodyPr/>
          <a:lstStyle/>
          <a:p>
            <a:pPr eaLnBrk="1" hangingPunct="1"/>
            <a:r>
              <a:rPr lang="en-US" altLang="en-US"/>
              <a:t>Delete 50</a:t>
            </a:r>
          </a:p>
          <a:p>
            <a:pPr lvl="1" eaLnBrk="1" hangingPunct="1"/>
            <a:r>
              <a:rPr lang="en-US" altLang="en-US"/>
              <a:t>No underflow at </a:t>
            </a:r>
            <a:r>
              <a:rPr lang="en-US" altLang="en-US" i="1">
                <a:latin typeface="Times New Roman" panose="02020603050405020304" pitchFamily="18" charset="0"/>
              </a:rPr>
              <a:t>a</a:t>
            </a:r>
            <a:r>
              <a:rPr lang="en-US" altLang="en-US"/>
              <a:t>. Done.</a:t>
            </a:r>
          </a:p>
          <a:p>
            <a:pPr lvl="1" eaLnBrk="1" hangingPunct="1"/>
            <a:endParaRPr lang="en-US" altLang="en-US"/>
          </a:p>
          <a:p>
            <a:pPr lvl="2"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>
            <a:off x="3984625" y="24511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>
            <a:off x="4567238" y="24399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4" name="Line 8"/>
          <p:cNvSpPr>
            <a:spLocks noChangeShapeType="1"/>
          </p:cNvSpPr>
          <p:nvPr/>
        </p:nvSpPr>
        <p:spPr bwMode="auto">
          <a:xfrm>
            <a:off x="40513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5" name="Line 9"/>
          <p:cNvSpPr>
            <a:spLocks noChangeShapeType="1"/>
          </p:cNvSpPr>
          <p:nvPr/>
        </p:nvSpPr>
        <p:spPr bwMode="auto">
          <a:xfrm>
            <a:off x="4989513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6" name="Line 10"/>
          <p:cNvSpPr>
            <a:spLocks noChangeShapeType="1"/>
          </p:cNvSpPr>
          <p:nvPr/>
        </p:nvSpPr>
        <p:spPr bwMode="auto">
          <a:xfrm>
            <a:off x="44704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7" name="Line 11"/>
          <p:cNvSpPr>
            <a:spLocks noChangeShapeType="1"/>
          </p:cNvSpPr>
          <p:nvPr/>
        </p:nvSpPr>
        <p:spPr bwMode="auto">
          <a:xfrm>
            <a:off x="4610100" y="21637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8" name="Line 12"/>
          <p:cNvSpPr>
            <a:spLocks noChangeShapeType="1"/>
          </p:cNvSpPr>
          <p:nvPr/>
        </p:nvSpPr>
        <p:spPr bwMode="auto">
          <a:xfrm>
            <a:off x="55499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9" name="Line 13"/>
          <p:cNvSpPr>
            <a:spLocks noChangeShapeType="1"/>
          </p:cNvSpPr>
          <p:nvPr/>
        </p:nvSpPr>
        <p:spPr bwMode="auto">
          <a:xfrm>
            <a:off x="5130800" y="21939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5660" name="Group 23"/>
          <p:cNvGrpSpPr>
            <a:grpSpLocks/>
          </p:cNvGrpSpPr>
          <p:nvPr/>
        </p:nvGrpSpPr>
        <p:grpSpPr bwMode="auto">
          <a:xfrm>
            <a:off x="3094039" y="2166939"/>
            <a:ext cx="396875" cy="503237"/>
            <a:chOff x="384" y="4195"/>
            <a:chExt cx="250" cy="317"/>
          </a:xfrm>
        </p:grpSpPr>
        <p:sp>
          <p:nvSpPr>
            <p:cNvPr id="155704" name="Freeform 2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5" name="Line 2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661" name="Group 26"/>
          <p:cNvGrpSpPr>
            <a:grpSpLocks/>
          </p:cNvGrpSpPr>
          <p:nvPr/>
        </p:nvGrpSpPr>
        <p:grpSpPr bwMode="auto">
          <a:xfrm rot="10800000">
            <a:off x="8243889" y="2151064"/>
            <a:ext cx="396875" cy="503237"/>
            <a:chOff x="384" y="4195"/>
            <a:chExt cx="250" cy="317"/>
          </a:xfrm>
        </p:grpSpPr>
        <p:sp>
          <p:nvSpPr>
            <p:cNvPr id="155702" name="Freeform 27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3" name="Line 28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662" name="Group 29"/>
          <p:cNvGrpSpPr>
            <a:grpSpLocks/>
          </p:cNvGrpSpPr>
          <p:nvPr/>
        </p:nvGrpSpPr>
        <p:grpSpPr bwMode="auto">
          <a:xfrm>
            <a:off x="5105401" y="1219201"/>
            <a:ext cx="1774825" cy="512763"/>
            <a:chOff x="749" y="2389"/>
            <a:chExt cx="1118" cy="323"/>
          </a:xfrm>
        </p:grpSpPr>
        <p:sp>
          <p:nvSpPr>
            <p:cNvPr id="155695" name="Text Box 30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20  40  60 </a:t>
              </a:r>
            </a:p>
          </p:txBody>
        </p:sp>
        <p:sp>
          <p:nvSpPr>
            <p:cNvPr id="155696" name="Line 31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97" name="Line 32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98" name="Line 33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99" name="Line 34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0" name="Line 35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1" name="Line 36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5663" name="Group 37"/>
          <p:cNvGrpSpPr>
            <a:grpSpLocks/>
          </p:cNvGrpSpPr>
          <p:nvPr/>
        </p:nvGrpSpPr>
        <p:grpSpPr bwMode="auto">
          <a:xfrm>
            <a:off x="3125789" y="1516064"/>
            <a:ext cx="5330825" cy="752475"/>
            <a:chOff x="433" y="2364"/>
            <a:chExt cx="3358" cy="839"/>
          </a:xfrm>
        </p:grpSpPr>
        <p:sp>
          <p:nvSpPr>
            <p:cNvPr id="155688" name="Line 38"/>
            <p:cNvSpPr>
              <a:spLocks noChangeShapeType="1"/>
            </p:cNvSpPr>
            <p:nvPr/>
          </p:nvSpPr>
          <p:spPr bwMode="auto">
            <a:xfrm>
              <a:off x="2009" y="320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9" name="Line 39"/>
            <p:cNvSpPr>
              <a:spLocks noChangeShapeType="1"/>
            </p:cNvSpPr>
            <p:nvPr/>
          </p:nvSpPr>
          <p:spPr bwMode="auto">
            <a:xfrm>
              <a:off x="3333" y="319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90" name="Line 40"/>
            <p:cNvSpPr>
              <a:spLocks noChangeShapeType="1"/>
            </p:cNvSpPr>
            <p:nvPr/>
          </p:nvSpPr>
          <p:spPr bwMode="auto">
            <a:xfrm flipV="1">
              <a:off x="625" y="3184"/>
              <a:ext cx="336" cy="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91" name="Line 41"/>
            <p:cNvSpPr>
              <a:spLocks noChangeShapeType="1"/>
            </p:cNvSpPr>
            <p:nvPr/>
          </p:nvSpPr>
          <p:spPr bwMode="auto">
            <a:xfrm flipH="1">
              <a:off x="433" y="2364"/>
              <a:ext cx="1296" cy="77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92" name="Line 42"/>
            <p:cNvSpPr>
              <a:spLocks noChangeShapeType="1"/>
            </p:cNvSpPr>
            <p:nvPr/>
          </p:nvSpPr>
          <p:spPr bwMode="auto">
            <a:xfrm>
              <a:off x="2408" y="2406"/>
              <a:ext cx="388" cy="7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93" name="Line 43"/>
            <p:cNvSpPr>
              <a:spLocks noChangeShapeType="1"/>
            </p:cNvSpPr>
            <p:nvPr/>
          </p:nvSpPr>
          <p:spPr bwMode="auto">
            <a:xfrm>
              <a:off x="2743" y="2405"/>
              <a:ext cx="1048" cy="68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94" name="Line 44"/>
            <p:cNvSpPr>
              <a:spLocks noChangeShapeType="1"/>
            </p:cNvSpPr>
            <p:nvPr/>
          </p:nvSpPr>
          <p:spPr bwMode="auto">
            <a:xfrm flipH="1">
              <a:off x="1605" y="2403"/>
              <a:ext cx="457" cy="72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664" name="Line 45"/>
          <p:cNvSpPr>
            <a:spLocks noChangeShapeType="1"/>
          </p:cNvSpPr>
          <p:nvPr/>
        </p:nvSpPr>
        <p:spPr bwMode="auto">
          <a:xfrm>
            <a:off x="6675438" y="24288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5" name="Text Box 46"/>
          <p:cNvSpPr txBox="1">
            <a:spLocks noChangeArrowheads="1"/>
          </p:cNvSpPr>
          <p:nvPr/>
        </p:nvSpPr>
        <p:spPr bwMode="auto">
          <a:xfrm>
            <a:off x="8351839" y="2152650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60</a:t>
            </a:r>
          </a:p>
        </p:txBody>
      </p:sp>
      <p:sp>
        <p:nvSpPr>
          <p:cNvPr id="155666" name="Text Box 47"/>
          <p:cNvSpPr txBox="1">
            <a:spLocks noChangeArrowheads="1"/>
          </p:cNvSpPr>
          <p:nvPr/>
        </p:nvSpPr>
        <p:spPr bwMode="auto">
          <a:xfrm>
            <a:off x="28956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5667" name="Text Box 48"/>
          <p:cNvSpPr txBox="1">
            <a:spLocks noChangeArrowheads="1"/>
          </p:cNvSpPr>
          <p:nvPr/>
        </p:nvSpPr>
        <p:spPr bwMode="auto">
          <a:xfrm>
            <a:off x="39624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5668" name="Text Box 49"/>
          <p:cNvSpPr txBox="1">
            <a:spLocks noChangeArrowheads="1"/>
          </p:cNvSpPr>
          <p:nvPr/>
        </p:nvSpPr>
        <p:spPr bwMode="auto">
          <a:xfrm>
            <a:off x="6096000" y="1828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5669" name="Text Box 50"/>
          <p:cNvSpPr txBox="1">
            <a:spLocks noChangeArrowheads="1"/>
          </p:cNvSpPr>
          <p:nvPr/>
        </p:nvSpPr>
        <p:spPr bwMode="auto">
          <a:xfrm>
            <a:off x="8382001" y="18288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5670" name="Text Box 51"/>
          <p:cNvSpPr txBox="1">
            <a:spLocks noChangeArrowheads="1"/>
          </p:cNvSpPr>
          <p:nvPr/>
        </p:nvSpPr>
        <p:spPr bwMode="auto">
          <a:xfrm>
            <a:off x="50292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155671" name="Group 52"/>
          <p:cNvGrpSpPr>
            <a:grpSpLocks/>
          </p:cNvGrpSpPr>
          <p:nvPr/>
        </p:nvGrpSpPr>
        <p:grpSpPr bwMode="auto">
          <a:xfrm>
            <a:off x="5791201" y="896509"/>
            <a:ext cx="523875" cy="932292"/>
            <a:chOff x="2688" y="482"/>
            <a:chExt cx="330" cy="670"/>
          </a:xfrm>
        </p:grpSpPr>
        <p:sp>
          <p:nvSpPr>
            <p:cNvPr id="155686" name="Text Box 53"/>
            <p:cNvSpPr txBox="1">
              <a:spLocks noChangeArrowheads="1"/>
            </p:cNvSpPr>
            <p:nvPr/>
          </p:nvSpPr>
          <p:spPr bwMode="auto">
            <a:xfrm>
              <a:off x="2688" y="482"/>
              <a:ext cx="3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155687" name="Line 54"/>
            <p:cNvSpPr>
              <a:spLocks noChangeShapeType="1"/>
            </p:cNvSpPr>
            <p:nvPr/>
          </p:nvSpPr>
          <p:spPr bwMode="auto">
            <a:xfrm flipV="1">
              <a:off x="2688" y="720"/>
              <a:ext cx="240" cy="43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672" name="Line 55"/>
          <p:cNvSpPr>
            <a:spLocks noChangeShapeType="1"/>
          </p:cNvSpPr>
          <p:nvPr/>
        </p:nvSpPr>
        <p:spPr bwMode="auto">
          <a:xfrm>
            <a:off x="8305800" y="2438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73" name="Text Box 56"/>
          <p:cNvSpPr txBox="1">
            <a:spLocks noChangeArrowheads="1"/>
          </p:cNvSpPr>
          <p:nvPr/>
        </p:nvSpPr>
        <p:spPr bwMode="auto">
          <a:xfrm>
            <a:off x="6062663" y="2925764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5674" name="Text Box 57"/>
          <p:cNvSpPr txBox="1">
            <a:spLocks noChangeArrowheads="1"/>
          </p:cNvSpPr>
          <p:nvPr/>
        </p:nvSpPr>
        <p:spPr bwMode="auto">
          <a:xfrm>
            <a:off x="7100889" y="1176110"/>
            <a:ext cx="169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Underflow?</a:t>
            </a:r>
          </a:p>
        </p:txBody>
      </p:sp>
      <p:sp>
        <p:nvSpPr>
          <p:cNvPr id="155675" name="Text Box 7"/>
          <p:cNvSpPr txBox="1">
            <a:spLocks noChangeArrowheads="1"/>
          </p:cNvSpPr>
          <p:nvPr/>
        </p:nvSpPr>
        <p:spPr bwMode="auto">
          <a:xfrm>
            <a:off x="4029075" y="2168526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20  25</a:t>
            </a:r>
          </a:p>
        </p:txBody>
      </p:sp>
      <p:sp>
        <p:nvSpPr>
          <p:cNvPr id="155676" name="Rectangle 59"/>
          <p:cNvSpPr>
            <a:spLocks noChangeArrowheads="1"/>
          </p:cNvSpPr>
          <p:nvPr/>
        </p:nvSpPr>
        <p:spPr bwMode="auto">
          <a:xfrm>
            <a:off x="3946525" y="217646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5677" name="Line 14"/>
          <p:cNvSpPr>
            <a:spLocks noChangeShapeType="1"/>
          </p:cNvSpPr>
          <p:nvPr/>
        </p:nvSpPr>
        <p:spPr bwMode="auto">
          <a:xfrm>
            <a:off x="6121400" y="241935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78" name="Text Box 17"/>
          <p:cNvSpPr txBox="1">
            <a:spLocks noChangeArrowheads="1"/>
          </p:cNvSpPr>
          <p:nvPr/>
        </p:nvSpPr>
        <p:spPr bwMode="auto">
          <a:xfrm>
            <a:off x="6162675" y="2171701"/>
            <a:ext cx="1049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30  40</a:t>
            </a:r>
          </a:p>
        </p:txBody>
      </p:sp>
      <p:sp>
        <p:nvSpPr>
          <p:cNvPr id="155679" name="Line 18"/>
          <p:cNvSpPr>
            <a:spLocks noChangeShapeType="1"/>
          </p:cNvSpPr>
          <p:nvPr/>
        </p:nvSpPr>
        <p:spPr bwMode="auto">
          <a:xfrm>
            <a:off x="61960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80" name="Line 19"/>
          <p:cNvSpPr>
            <a:spLocks noChangeShapeType="1"/>
          </p:cNvSpPr>
          <p:nvPr/>
        </p:nvSpPr>
        <p:spPr bwMode="auto">
          <a:xfrm>
            <a:off x="7134225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81" name="Line 20"/>
          <p:cNvSpPr>
            <a:spLocks noChangeShapeType="1"/>
          </p:cNvSpPr>
          <p:nvPr/>
        </p:nvSpPr>
        <p:spPr bwMode="auto">
          <a:xfrm>
            <a:off x="66151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82" name="Line 21"/>
          <p:cNvSpPr>
            <a:spLocks noChangeShapeType="1"/>
          </p:cNvSpPr>
          <p:nvPr/>
        </p:nvSpPr>
        <p:spPr bwMode="auto">
          <a:xfrm>
            <a:off x="6754813" y="21669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83" name="Line 22"/>
          <p:cNvSpPr>
            <a:spLocks noChangeShapeType="1"/>
          </p:cNvSpPr>
          <p:nvPr/>
        </p:nvSpPr>
        <p:spPr bwMode="auto">
          <a:xfrm>
            <a:off x="76866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84" name="Line 23"/>
          <p:cNvSpPr>
            <a:spLocks noChangeShapeType="1"/>
          </p:cNvSpPr>
          <p:nvPr/>
        </p:nvSpPr>
        <p:spPr bwMode="auto">
          <a:xfrm>
            <a:off x="7267575" y="21621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85" name="Rectangle 70"/>
          <p:cNvSpPr>
            <a:spLocks noChangeArrowheads="1"/>
          </p:cNvSpPr>
          <p:nvPr/>
        </p:nvSpPr>
        <p:spPr bwMode="auto">
          <a:xfrm>
            <a:off x="6088064" y="2170113"/>
            <a:ext cx="172243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81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990976"/>
            <a:ext cx="7772400" cy="2105025"/>
          </a:xfrm>
        </p:spPr>
        <p:txBody>
          <a:bodyPr/>
          <a:lstStyle/>
          <a:p>
            <a:pPr eaLnBrk="1" hangingPunct="1"/>
            <a:r>
              <a:rPr lang="en-US" altLang="en-US" sz="2400"/>
              <a:t>Delete 20</a:t>
            </a:r>
          </a:p>
          <a:p>
            <a:pPr lvl="1" eaLnBrk="1" hangingPunct="1"/>
            <a:r>
              <a:rPr lang="en-US" altLang="en-US" sz="2000"/>
              <a:t>Underflow! Merge </a:t>
            </a: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  <a:r>
              <a:rPr lang="en-US" altLang="en-US" sz="2000"/>
              <a:t> with </a:t>
            </a:r>
            <a:r>
              <a:rPr lang="en-US" altLang="en-US" sz="2000" i="1">
                <a:latin typeface="Times New Roman" panose="02020603050405020304" pitchFamily="18" charset="0"/>
              </a:rPr>
              <a:t>e.</a:t>
            </a:r>
          </a:p>
          <a:p>
            <a:pPr lvl="2" eaLnBrk="1" hangingPunct="1"/>
            <a:r>
              <a:rPr lang="en-US" altLang="en-US" sz="1800"/>
              <a:t>Move everything in the right to the left</a:t>
            </a:r>
          </a:p>
        </p:txBody>
      </p:sp>
      <p:sp>
        <p:nvSpPr>
          <p:cNvPr id="159748" name="Line 28"/>
          <p:cNvSpPr>
            <a:spLocks noChangeShapeType="1"/>
          </p:cNvSpPr>
          <p:nvPr/>
        </p:nvSpPr>
        <p:spPr bwMode="auto">
          <a:xfrm>
            <a:off x="3978275" y="3122613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49" name="Line 29"/>
          <p:cNvSpPr>
            <a:spLocks noChangeShapeType="1"/>
          </p:cNvSpPr>
          <p:nvPr/>
        </p:nvSpPr>
        <p:spPr bwMode="auto">
          <a:xfrm>
            <a:off x="5807076" y="3128963"/>
            <a:ext cx="288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0" name="Line 30"/>
          <p:cNvSpPr>
            <a:spLocks noChangeShapeType="1"/>
          </p:cNvSpPr>
          <p:nvPr/>
        </p:nvSpPr>
        <p:spPr bwMode="auto">
          <a:xfrm flipH="1">
            <a:off x="2725739" y="2263776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Line 31"/>
          <p:cNvSpPr>
            <a:spLocks noChangeShapeType="1"/>
          </p:cNvSpPr>
          <p:nvPr/>
        </p:nvSpPr>
        <p:spPr bwMode="auto">
          <a:xfrm flipH="1">
            <a:off x="6477001" y="2271714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2" name="Line 32"/>
          <p:cNvSpPr>
            <a:spLocks noChangeShapeType="1"/>
          </p:cNvSpPr>
          <p:nvPr/>
        </p:nvSpPr>
        <p:spPr bwMode="auto">
          <a:xfrm>
            <a:off x="7138989" y="2270125"/>
            <a:ext cx="917575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3" name="Line 33"/>
          <p:cNvSpPr>
            <a:spLocks noChangeShapeType="1"/>
          </p:cNvSpPr>
          <p:nvPr/>
        </p:nvSpPr>
        <p:spPr bwMode="auto">
          <a:xfrm>
            <a:off x="4092576" y="2238376"/>
            <a:ext cx="493713" cy="7842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4" name="Line 42"/>
          <p:cNvSpPr>
            <a:spLocks noChangeShapeType="1"/>
          </p:cNvSpPr>
          <p:nvPr/>
        </p:nvSpPr>
        <p:spPr bwMode="auto">
          <a:xfrm>
            <a:off x="7758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9755" name="Group 43"/>
          <p:cNvGrpSpPr>
            <a:grpSpLocks/>
          </p:cNvGrpSpPr>
          <p:nvPr/>
        </p:nvGrpSpPr>
        <p:grpSpPr bwMode="auto">
          <a:xfrm rot="10800000">
            <a:off x="7964489" y="3021014"/>
            <a:ext cx="396875" cy="503237"/>
            <a:chOff x="384" y="4195"/>
            <a:chExt cx="250" cy="317"/>
          </a:xfrm>
        </p:grpSpPr>
        <p:sp>
          <p:nvSpPr>
            <p:cNvPr id="159822" name="Freeform 4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23" name="Line 4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9756" name="Text Box 46"/>
          <p:cNvSpPr txBox="1">
            <a:spLocks noChangeArrowheads="1"/>
          </p:cNvSpPr>
          <p:nvPr/>
        </p:nvSpPr>
        <p:spPr bwMode="auto">
          <a:xfrm>
            <a:off x="8027989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59757" name="Line 63"/>
          <p:cNvSpPr>
            <a:spLocks noChangeShapeType="1"/>
          </p:cNvSpPr>
          <p:nvPr/>
        </p:nvSpPr>
        <p:spPr bwMode="auto">
          <a:xfrm flipH="1">
            <a:off x="4267201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8" name="Line 64"/>
          <p:cNvSpPr>
            <a:spLocks noChangeShapeType="1"/>
          </p:cNvSpPr>
          <p:nvPr/>
        </p:nvSpPr>
        <p:spPr bwMode="auto">
          <a:xfrm>
            <a:off x="6545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9" name="Line 65"/>
          <p:cNvSpPr>
            <a:spLocks noChangeShapeType="1"/>
          </p:cNvSpPr>
          <p:nvPr/>
        </p:nvSpPr>
        <p:spPr bwMode="auto">
          <a:xfrm>
            <a:off x="7078664" y="1339851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0" name="Line 66"/>
          <p:cNvSpPr>
            <a:spLocks noChangeShapeType="1"/>
          </p:cNvSpPr>
          <p:nvPr/>
        </p:nvSpPr>
        <p:spPr bwMode="auto">
          <a:xfrm>
            <a:off x="2349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1" name="Line 67"/>
          <p:cNvSpPr>
            <a:spLocks noChangeShapeType="1"/>
          </p:cNvSpPr>
          <p:nvPr/>
        </p:nvSpPr>
        <p:spPr bwMode="auto">
          <a:xfrm>
            <a:off x="2932113" y="3217863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2" name="Line 68"/>
          <p:cNvSpPr>
            <a:spLocks noChangeShapeType="1"/>
          </p:cNvSpPr>
          <p:nvPr/>
        </p:nvSpPr>
        <p:spPr bwMode="auto">
          <a:xfrm>
            <a:off x="4222750" y="32893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3" name="Line 69"/>
          <p:cNvSpPr>
            <a:spLocks noChangeShapeType="1"/>
          </p:cNvSpPr>
          <p:nvPr/>
        </p:nvSpPr>
        <p:spPr bwMode="auto">
          <a:xfrm>
            <a:off x="4805363" y="32781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4" name="Text Box 70"/>
          <p:cNvSpPr txBox="1">
            <a:spLocks noChangeArrowheads="1"/>
          </p:cNvSpPr>
          <p:nvPr/>
        </p:nvSpPr>
        <p:spPr bwMode="auto">
          <a:xfrm>
            <a:off x="56388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9765" name="Text Box 71"/>
          <p:cNvSpPr txBox="1">
            <a:spLocks noChangeArrowheads="1"/>
          </p:cNvSpPr>
          <p:nvPr/>
        </p:nvSpPr>
        <p:spPr bwMode="auto">
          <a:xfrm>
            <a:off x="3200400" y="17526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9766" name="Text Box 72"/>
          <p:cNvSpPr txBox="1">
            <a:spLocks noChangeArrowheads="1"/>
          </p:cNvSpPr>
          <p:nvPr/>
        </p:nvSpPr>
        <p:spPr bwMode="auto">
          <a:xfrm>
            <a:off x="6248401" y="17526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9767" name="Text Box 73"/>
          <p:cNvSpPr txBox="1">
            <a:spLocks noChangeArrowheads="1"/>
          </p:cNvSpPr>
          <p:nvPr/>
        </p:nvSpPr>
        <p:spPr bwMode="auto">
          <a:xfrm>
            <a:off x="22098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9768" name="Text Box 74"/>
          <p:cNvSpPr txBox="1">
            <a:spLocks noChangeArrowheads="1"/>
          </p:cNvSpPr>
          <p:nvPr/>
        </p:nvSpPr>
        <p:spPr bwMode="auto">
          <a:xfrm>
            <a:off x="4114801" y="26670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9769" name="Text Box 75"/>
          <p:cNvSpPr txBox="1">
            <a:spLocks noChangeArrowheads="1"/>
          </p:cNvSpPr>
          <p:nvPr/>
        </p:nvSpPr>
        <p:spPr bwMode="auto">
          <a:xfrm>
            <a:off x="6096000" y="2667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59770" name="Text Box 76"/>
          <p:cNvSpPr txBox="1">
            <a:spLocks noChangeArrowheads="1"/>
          </p:cNvSpPr>
          <p:nvPr/>
        </p:nvSpPr>
        <p:spPr bwMode="auto">
          <a:xfrm>
            <a:off x="80772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59771" name="Line 77"/>
          <p:cNvSpPr>
            <a:spLocks noChangeShapeType="1"/>
          </p:cNvSpPr>
          <p:nvPr/>
        </p:nvSpPr>
        <p:spPr bwMode="auto">
          <a:xfrm>
            <a:off x="6096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2" name="Line 78"/>
          <p:cNvSpPr>
            <a:spLocks noChangeShapeType="1"/>
          </p:cNvSpPr>
          <p:nvPr/>
        </p:nvSpPr>
        <p:spPr bwMode="auto">
          <a:xfrm>
            <a:off x="6629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3" name="Line 79"/>
          <p:cNvSpPr>
            <a:spLocks noChangeShapeType="1"/>
          </p:cNvSpPr>
          <p:nvPr/>
        </p:nvSpPr>
        <p:spPr bwMode="auto">
          <a:xfrm>
            <a:off x="8001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4" name="Text Box 17"/>
          <p:cNvSpPr txBox="1">
            <a:spLocks noChangeArrowheads="1"/>
          </p:cNvSpPr>
          <p:nvPr/>
        </p:nvSpPr>
        <p:spPr bwMode="auto">
          <a:xfrm>
            <a:off x="5999164" y="1092201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50  90</a:t>
            </a:r>
          </a:p>
        </p:txBody>
      </p:sp>
      <p:sp>
        <p:nvSpPr>
          <p:cNvPr id="159775" name="Line 18"/>
          <p:cNvSpPr>
            <a:spLocks noChangeShapeType="1"/>
          </p:cNvSpPr>
          <p:nvPr/>
        </p:nvSpPr>
        <p:spPr bwMode="auto">
          <a:xfrm>
            <a:off x="6034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6" name="Line 19"/>
          <p:cNvSpPr>
            <a:spLocks noChangeShapeType="1"/>
          </p:cNvSpPr>
          <p:nvPr/>
        </p:nvSpPr>
        <p:spPr bwMode="auto">
          <a:xfrm>
            <a:off x="6972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7" name="Line 20"/>
          <p:cNvSpPr>
            <a:spLocks noChangeShapeType="1"/>
          </p:cNvSpPr>
          <p:nvPr/>
        </p:nvSpPr>
        <p:spPr bwMode="auto">
          <a:xfrm>
            <a:off x="6453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8" name="Line 21"/>
          <p:cNvSpPr>
            <a:spLocks noChangeShapeType="1"/>
          </p:cNvSpPr>
          <p:nvPr/>
        </p:nvSpPr>
        <p:spPr bwMode="auto">
          <a:xfrm>
            <a:off x="6592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9" name="Line 22"/>
          <p:cNvSpPr>
            <a:spLocks noChangeShapeType="1"/>
          </p:cNvSpPr>
          <p:nvPr/>
        </p:nvSpPr>
        <p:spPr bwMode="auto">
          <a:xfrm>
            <a:off x="7523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0" name="Line 23"/>
          <p:cNvSpPr>
            <a:spLocks noChangeShapeType="1"/>
          </p:cNvSpPr>
          <p:nvPr/>
        </p:nvSpPr>
        <p:spPr bwMode="auto">
          <a:xfrm>
            <a:off x="7104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1" name="Rectangle 87"/>
          <p:cNvSpPr>
            <a:spLocks noChangeArrowheads="1"/>
          </p:cNvSpPr>
          <p:nvPr/>
        </p:nvSpPr>
        <p:spPr bwMode="auto">
          <a:xfrm>
            <a:off x="5926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9782" name="Text Box 17"/>
          <p:cNvSpPr txBox="1">
            <a:spLocks noChangeArrowheads="1"/>
          </p:cNvSpPr>
          <p:nvPr/>
        </p:nvSpPr>
        <p:spPr bwMode="auto">
          <a:xfrm>
            <a:off x="6145214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59783" name="Line 18"/>
          <p:cNvSpPr>
            <a:spLocks noChangeShapeType="1"/>
          </p:cNvSpPr>
          <p:nvPr/>
        </p:nvSpPr>
        <p:spPr bwMode="auto">
          <a:xfrm>
            <a:off x="6178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4" name="Line 19"/>
          <p:cNvSpPr>
            <a:spLocks noChangeShapeType="1"/>
          </p:cNvSpPr>
          <p:nvPr/>
        </p:nvSpPr>
        <p:spPr bwMode="auto">
          <a:xfrm>
            <a:off x="7116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5" name="Line 20"/>
          <p:cNvSpPr>
            <a:spLocks noChangeShapeType="1"/>
          </p:cNvSpPr>
          <p:nvPr/>
        </p:nvSpPr>
        <p:spPr bwMode="auto">
          <a:xfrm>
            <a:off x="6597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6" name="Line 21"/>
          <p:cNvSpPr>
            <a:spLocks noChangeShapeType="1"/>
          </p:cNvSpPr>
          <p:nvPr/>
        </p:nvSpPr>
        <p:spPr bwMode="auto">
          <a:xfrm>
            <a:off x="6737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7" name="Line 22"/>
          <p:cNvSpPr>
            <a:spLocks noChangeShapeType="1"/>
          </p:cNvSpPr>
          <p:nvPr/>
        </p:nvSpPr>
        <p:spPr bwMode="auto">
          <a:xfrm>
            <a:off x="7667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8" name="Line 23"/>
          <p:cNvSpPr>
            <a:spLocks noChangeShapeType="1"/>
          </p:cNvSpPr>
          <p:nvPr/>
        </p:nvSpPr>
        <p:spPr bwMode="auto">
          <a:xfrm>
            <a:off x="7248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9" name="Rectangle 104"/>
          <p:cNvSpPr>
            <a:spLocks noChangeArrowheads="1"/>
          </p:cNvSpPr>
          <p:nvPr/>
        </p:nvSpPr>
        <p:spPr bwMode="auto">
          <a:xfrm>
            <a:off x="6070600" y="301307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9790" name="Text Box 17"/>
          <p:cNvSpPr txBox="1">
            <a:spLocks noChangeArrowheads="1"/>
          </p:cNvSpPr>
          <p:nvPr/>
        </p:nvSpPr>
        <p:spPr bwMode="auto">
          <a:xfrm>
            <a:off x="6645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59791" name="Line 18"/>
          <p:cNvSpPr>
            <a:spLocks noChangeShapeType="1"/>
          </p:cNvSpPr>
          <p:nvPr/>
        </p:nvSpPr>
        <p:spPr bwMode="auto">
          <a:xfrm>
            <a:off x="6669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92" name="Line 19"/>
          <p:cNvSpPr>
            <a:spLocks noChangeShapeType="1"/>
          </p:cNvSpPr>
          <p:nvPr/>
        </p:nvSpPr>
        <p:spPr bwMode="auto">
          <a:xfrm>
            <a:off x="7607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93" name="Line 20"/>
          <p:cNvSpPr>
            <a:spLocks noChangeShapeType="1"/>
          </p:cNvSpPr>
          <p:nvPr/>
        </p:nvSpPr>
        <p:spPr bwMode="auto">
          <a:xfrm>
            <a:off x="7088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94" name="Line 21"/>
          <p:cNvSpPr>
            <a:spLocks noChangeShapeType="1"/>
          </p:cNvSpPr>
          <p:nvPr/>
        </p:nvSpPr>
        <p:spPr bwMode="auto">
          <a:xfrm>
            <a:off x="7227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95" name="Line 22"/>
          <p:cNvSpPr>
            <a:spLocks noChangeShapeType="1"/>
          </p:cNvSpPr>
          <p:nvPr/>
        </p:nvSpPr>
        <p:spPr bwMode="auto">
          <a:xfrm>
            <a:off x="8158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96" name="Line 23"/>
          <p:cNvSpPr>
            <a:spLocks noChangeShapeType="1"/>
          </p:cNvSpPr>
          <p:nvPr/>
        </p:nvSpPr>
        <p:spPr bwMode="auto">
          <a:xfrm>
            <a:off x="7739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97" name="Rectangle 112"/>
          <p:cNvSpPr>
            <a:spLocks noChangeArrowheads="1"/>
          </p:cNvSpPr>
          <p:nvPr/>
        </p:nvSpPr>
        <p:spPr bwMode="auto">
          <a:xfrm>
            <a:off x="6561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9798" name="Text Box 17"/>
          <p:cNvSpPr txBox="1">
            <a:spLocks noChangeArrowheads="1"/>
          </p:cNvSpPr>
          <p:nvPr/>
        </p:nvSpPr>
        <p:spPr bwMode="auto">
          <a:xfrm>
            <a:off x="3549650" y="19970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59799" name="Line 18"/>
          <p:cNvSpPr>
            <a:spLocks noChangeShapeType="1"/>
          </p:cNvSpPr>
          <p:nvPr/>
        </p:nvSpPr>
        <p:spPr bwMode="auto">
          <a:xfrm>
            <a:off x="35734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0" name="Line 19"/>
          <p:cNvSpPr>
            <a:spLocks noChangeShapeType="1"/>
          </p:cNvSpPr>
          <p:nvPr/>
        </p:nvSpPr>
        <p:spPr bwMode="auto">
          <a:xfrm>
            <a:off x="4511675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1" name="Line 20"/>
          <p:cNvSpPr>
            <a:spLocks noChangeShapeType="1"/>
          </p:cNvSpPr>
          <p:nvPr/>
        </p:nvSpPr>
        <p:spPr bwMode="auto">
          <a:xfrm>
            <a:off x="39925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2" name="Line 21"/>
          <p:cNvSpPr>
            <a:spLocks noChangeShapeType="1"/>
          </p:cNvSpPr>
          <p:nvPr/>
        </p:nvSpPr>
        <p:spPr bwMode="auto">
          <a:xfrm>
            <a:off x="41322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3" name="Line 22"/>
          <p:cNvSpPr>
            <a:spLocks noChangeShapeType="1"/>
          </p:cNvSpPr>
          <p:nvPr/>
        </p:nvSpPr>
        <p:spPr bwMode="auto">
          <a:xfrm>
            <a:off x="5062538" y="20145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4" name="Line 23"/>
          <p:cNvSpPr>
            <a:spLocks noChangeShapeType="1"/>
          </p:cNvSpPr>
          <p:nvPr/>
        </p:nvSpPr>
        <p:spPr bwMode="auto">
          <a:xfrm>
            <a:off x="4643438" y="20145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5" name="Rectangle 120"/>
          <p:cNvSpPr>
            <a:spLocks noChangeArrowheads="1"/>
          </p:cNvSpPr>
          <p:nvPr/>
        </p:nvSpPr>
        <p:spPr bwMode="auto">
          <a:xfrm>
            <a:off x="3465513" y="2022476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9806" name="Text Box 17"/>
          <p:cNvSpPr txBox="1">
            <a:spLocks noChangeArrowheads="1"/>
          </p:cNvSpPr>
          <p:nvPr/>
        </p:nvSpPr>
        <p:spPr bwMode="auto">
          <a:xfrm>
            <a:off x="4246564" y="3022601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30  40</a:t>
            </a:r>
          </a:p>
        </p:txBody>
      </p:sp>
      <p:sp>
        <p:nvSpPr>
          <p:cNvPr id="159807" name="Line 18"/>
          <p:cNvSpPr>
            <a:spLocks noChangeShapeType="1"/>
          </p:cNvSpPr>
          <p:nvPr/>
        </p:nvSpPr>
        <p:spPr bwMode="auto">
          <a:xfrm>
            <a:off x="4281488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8" name="Line 19"/>
          <p:cNvSpPr>
            <a:spLocks noChangeShapeType="1"/>
          </p:cNvSpPr>
          <p:nvPr/>
        </p:nvSpPr>
        <p:spPr bwMode="auto">
          <a:xfrm>
            <a:off x="5219700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9" name="Line 20"/>
          <p:cNvSpPr>
            <a:spLocks noChangeShapeType="1"/>
          </p:cNvSpPr>
          <p:nvPr/>
        </p:nvSpPr>
        <p:spPr bwMode="auto">
          <a:xfrm>
            <a:off x="4700588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0" name="Line 21"/>
          <p:cNvSpPr>
            <a:spLocks noChangeShapeType="1"/>
          </p:cNvSpPr>
          <p:nvPr/>
        </p:nvSpPr>
        <p:spPr bwMode="auto">
          <a:xfrm>
            <a:off x="4840288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1" name="Line 22"/>
          <p:cNvSpPr>
            <a:spLocks noChangeShapeType="1"/>
          </p:cNvSpPr>
          <p:nvPr/>
        </p:nvSpPr>
        <p:spPr bwMode="auto">
          <a:xfrm>
            <a:off x="5770563" y="3013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2" name="Line 23"/>
          <p:cNvSpPr>
            <a:spLocks noChangeShapeType="1"/>
          </p:cNvSpPr>
          <p:nvPr/>
        </p:nvSpPr>
        <p:spPr bwMode="auto">
          <a:xfrm>
            <a:off x="5351463" y="3013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3" name="Rectangle 128"/>
          <p:cNvSpPr>
            <a:spLocks noChangeArrowheads="1"/>
          </p:cNvSpPr>
          <p:nvPr/>
        </p:nvSpPr>
        <p:spPr bwMode="auto">
          <a:xfrm>
            <a:off x="4173538" y="30210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9814" name="Text Box 17"/>
          <p:cNvSpPr txBox="1">
            <a:spLocks noChangeArrowheads="1"/>
          </p:cNvSpPr>
          <p:nvPr/>
        </p:nvSpPr>
        <p:spPr bwMode="auto">
          <a:xfrm>
            <a:off x="2387600" y="3032126"/>
            <a:ext cx="1049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</a:t>
            </a:r>
            <a:r>
              <a:rPr lang="en-US" altLang="en-US" sz="24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59815" name="Line 18"/>
          <p:cNvSpPr>
            <a:spLocks noChangeShapeType="1"/>
          </p:cNvSpPr>
          <p:nvPr/>
        </p:nvSpPr>
        <p:spPr bwMode="auto">
          <a:xfrm>
            <a:off x="2420938" y="3027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6" name="Line 19"/>
          <p:cNvSpPr>
            <a:spLocks noChangeShapeType="1"/>
          </p:cNvSpPr>
          <p:nvPr/>
        </p:nvSpPr>
        <p:spPr bwMode="auto">
          <a:xfrm>
            <a:off x="3359150" y="3027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7" name="Line 20"/>
          <p:cNvSpPr>
            <a:spLocks noChangeShapeType="1"/>
          </p:cNvSpPr>
          <p:nvPr/>
        </p:nvSpPr>
        <p:spPr bwMode="auto">
          <a:xfrm>
            <a:off x="2840038" y="3027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8" name="Line 21"/>
          <p:cNvSpPr>
            <a:spLocks noChangeShapeType="1"/>
          </p:cNvSpPr>
          <p:nvPr/>
        </p:nvSpPr>
        <p:spPr bwMode="auto">
          <a:xfrm>
            <a:off x="2979738" y="3027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9" name="Line 22"/>
          <p:cNvSpPr>
            <a:spLocks noChangeShapeType="1"/>
          </p:cNvSpPr>
          <p:nvPr/>
        </p:nvSpPr>
        <p:spPr bwMode="auto">
          <a:xfrm>
            <a:off x="3910013" y="3021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20" name="Line 23"/>
          <p:cNvSpPr>
            <a:spLocks noChangeShapeType="1"/>
          </p:cNvSpPr>
          <p:nvPr/>
        </p:nvSpPr>
        <p:spPr bwMode="auto">
          <a:xfrm>
            <a:off x="3490913" y="30210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21" name="Rectangle 136"/>
          <p:cNvSpPr>
            <a:spLocks noChangeArrowheads="1"/>
          </p:cNvSpPr>
          <p:nvPr/>
        </p:nvSpPr>
        <p:spPr bwMode="auto">
          <a:xfrm>
            <a:off x="2312989" y="3030539"/>
            <a:ext cx="1722437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4. Coalesce Non-Leaf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2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Binary Search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05288"/>
            <a:ext cx="10515600" cy="5216893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100,000 tuples</a:t>
            </a:r>
          </a:p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Q: How many blocks to read?</a:t>
            </a:r>
          </a:p>
          <a:p>
            <a:pPr eaLnBrk="1" hangingPunct="1"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Any better way?</a:t>
            </a:r>
          </a:p>
        </p:txBody>
      </p:sp>
    </p:spTree>
    <p:extLst>
      <p:ext uri="{BB962C8B-B14F-4D97-AF65-F5344CB8AC3E}">
        <p14:creationId xmlns:p14="http://schemas.microsoft.com/office/powerpoint/2010/main" val="318035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990976"/>
            <a:ext cx="7772400" cy="2105025"/>
          </a:xfrm>
        </p:spPr>
        <p:txBody>
          <a:bodyPr/>
          <a:lstStyle/>
          <a:p>
            <a:pPr eaLnBrk="1" hangingPunct="1"/>
            <a:r>
              <a:rPr lang="en-US" altLang="en-US" sz="2400"/>
              <a:t>Delete 20</a:t>
            </a:r>
          </a:p>
          <a:p>
            <a:pPr lvl="1" eaLnBrk="1" hangingPunct="1"/>
            <a:r>
              <a:rPr lang="en-US" altLang="en-US" sz="2000"/>
              <a:t>From the parent node, delete pointer and key to the deleted node </a:t>
            </a:r>
          </a:p>
        </p:txBody>
      </p:sp>
      <p:sp>
        <p:nvSpPr>
          <p:cNvPr id="161796" name="Line 20"/>
          <p:cNvSpPr>
            <a:spLocks noChangeShapeType="1"/>
          </p:cNvSpPr>
          <p:nvPr/>
        </p:nvSpPr>
        <p:spPr bwMode="auto">
          <a:xfrm>
            <a:off x="3978276" y="3122614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7" name="Line 21"/>
          <p:cNvSpPr>
            <a:spLocks noChangeShapeType="1"/>
          </p:cNvSpPr>
          <p:nvPr/>
        </p:nvSpPr>
        <p:spPr bwMode="auto">
          <a:xfrm flipH="1">
            <a:off x="2725739" y="2263776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8" name="Line 22"/>
          <p:cNvSpPr>
            <a:spLocks noChangeShapeType="1"/>
          </p:cNvSpPr>
          <p:nvPr/>
        </p:nvSpPr>
        <p:spPr bwMode="auto">
          <a:xfrm flipH="1">
            <a:off x="6477001" y="2271714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9" name="Line 23"/>
          <p:cNvSpPr>
            <a:spLocks noChangeShapeType="1"/>
          </p:cNvSpPr>
          <p:nvPr/>
        </p:nvSpPr>
        <p:spPr bwMode="auto">
          <a:xfrm>
            <a:off x="7138989" y="2270125"/>
            <a:ext cx="917575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0" name="Line 24"/>
          <p:cNvSpPr>
            <a:spLocks noChangeShapeType="1"/>
          </p:cNvSpPr>
          <p:nvPr/>
        </p:nvSpPr>
        <p:spPr bwMode="auto">
          <a:xfrm>
            <a:off x="4092576" y="2238376"/>
            <a:ext cx="493713" cy="7842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1" name="Line 33"/>
          <p:cNvSpPr>
            <a:spLocks noChangeShapeType="1"/>
          </p:cNvSpPr>
          <p:nvPr/>
        </p:nvSpPr>
        <p:spPr bwMode="auto">
          <a:xfrm>
            <a:off x="7758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1802" name="Group 34"/>
          <p:cNvGrpSpPr>
            <a:grpSpLocks/>
          </p:cNvGrpSpPr>
          <p:nvPr/>
        </p:nvGrpSpPr>
        <p:grpSpPr bwMode="auto">
          <a:xfrm rot="10800000">
            <a:off x="7964489" y="3021014"/>
            <a:ext cx="396875" cy="503237"/>
            <a:chOff x="384" y="4195"/>
            <a:chExt cx="250" cy="317"/>
          </a:xfrm>
        </p:grpSpPr>
        <p:sp>
          <p:nvSpPr>
            <p:cNvPr id="161860" name="Freeform 35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61" name="Line 36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803" name="Text Box 37"/>
          <p:cNvSpPr txBox="1">
            <a:spLocks noChangeArrowheads="1"/>
          </p:cNvSpPr>
          <p:nvPr/>
        </p:nvSpPr>
        <p:spPr bwMode="auto">
          <a:xfrm>
            <a:off x="8027989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61804" name="Line 54"/>
          <p:cNvSpPr>
            <a:spLocks noChangeShapeType="1"/>
          </p:cNvSpPr>
          <p:nvPr/>
        </p:nvSpPr>
        <p:spPr bwMode="auto">
          <a:xfrm flipH="1">
            <a:off x="4267201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5" name="Line 55"/>
          <p:cNvSpPr>
            <a:spLocks noChangeShapeType="1"/>
          </p:cNvSpPr>
          <p:nvPr/>
        </p:nvSpPr>
        <p:spPr bwMode="auto">
          <a:xfrm>
            <a:off x="6545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6" name="Line 56"/>
          <p:cNvSpPr>
            <a:spLocks noChangeShapeType="1"/>
          </p:cNvSpPr>
          <p:nvPr/>
        </p:nvSpPr>
        <p:spPr bwMode="auto">
          <a:xfrm>
            <a:off x="7078664" y="1339851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7" name="Line 57"/>
          <p:cNvSpPr>
            <a:spLocks noChangeShapeType="1"/>
          </p:cNvSpPr>
          <p:nvPr/>
        </p:nvSpPr>
        <p:spPr bwMode="auto">
          <a:xfrm>
            <a:off x="2349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8" name="Line 58"/>
          <p:cNvSpPr>
            <a:spLocks noChangeShapeType="1"/>
          </p:cNvSpPr>
          <p:nvPr/>
        </p:nvSpPr>
        <p:spPr bwMode="auto">
          <a:xfrm>
            <a:off x="2932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9" name="Text Box 59"/>
          <p:cNvSpPr txBox="1">
            <a:spLocks noChangeArrowheads="1"/>
          </p:cNvSpPr>
          <p:nvPr/>
        </p:nvSpPr>
        <p:spPr bwMode="auto">
          <a:xfrm>
            <a:off x="56388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1810" name="Text Box 60"/>
          <p:cNvSpPr txBox="1">
            <a:spLocks noChangeArrowheads="1"/>
          </p:cNvSpPr>
          <p:nvPr/>
        </p:nvSpPr>
        <p:spPr bwMode="auto">
          <a:xfrm>
            <a:off x="3200400" y="17526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1811" name="Text Box 61"/>
          <p:cNvSpPr txBox="1">
            <a:spLocks noChangeArrowheads="1"/>
          </p:cNvSpPr>
          <p:nvPr/>
        </p:nvSpPr>
        <p:spPr bwMode="auto">
          <a:xfrm>
            <a:off x="6248401" y="17526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61812" name="Text Box 62"/>
          <p:cNvSpPr txBox="1">
            <a:spLocks noChangeArrowheads="1"/>
          </p:cNvSpPr>
          <p:nvPr/>
        </p:nvSpPr>
        <p:spPr bwMode="auto">
          <a:xfrm>
            <a:off x="22098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1813" name="Text Box 63"/>
          <p:cNvSpPr txBox="1">
            <a:spLocks noChangeArrowheads="1"/>
          </p:cNvSpPr>
          <p:nvPr/>
        </p:nvSpPr>
        <p:spPr bwMode="auto">
          <a:xfrm>
            <a:off x="4114801" y="26670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61814" name="Text Box 64"/>
          <p:cNvSpPr txBox="1">
            <a:spLocks noChangeArrowheads="1"/>
          </p:cNvSpPr>
          <p:nvPr/>
        </p:nvSpPr>
        <p:spPr bwMode="auto">
          <a:xfrm>
            <a:off x="6096000" y="2667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61815" name="Text Box 65"/>
          <p:cNvSpPr txBox="1">
            <a:spLocks noChangeArrowheads="1"/>
          </p:cNvSpPr>
          <p:nvPr/>
        </p:nvSpPr>
        <p:spPr bwMode="auto">
          <a:xfrm>
            <a:off x="80772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61816" name="Line 66"/>
          <p:cNvSpPr>
            <a:spLocks noChangeShapeType="1"/>
          </p:cNvSpPr>
          <p:nvPr/>
        </p:nvSpPr>
        <p:spPr bwMode="auto">
          <a:xfrm>
            <a:off x="3429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7" name="Line 67"/>
          <p:cNvSpPr>
            <a:spLocks noChangeShapeType="1"/>
          </p:cNvSpPr>
          <p:nvPr/>
        </p:nvSpPr>
        <p:spPr bwMode="auto">
          <a:xfrm>
            <a:off x="6096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8" name="Line 68"/>
          <p:cNvSpPr>
            <a:spLocks noChangeShapeType="1"/>
          </p:cNvSpPr>
          <p:nvPr/>
        </p:nvSpPr>
        <p:spPr bwMode="auto">
          <a:xfrm>
            <a:off x="6629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9" name="Line 69"/>
          <p:cNvSpPr>
            <a:spLocks noChangeShapeType="1"/>
          </p:cNvSpPr>
          <p:nvPr/>
        </p:nvSpPr>
        <p:spPr bwMode="auto">
          <a:xfrm>
            <a:off x="8001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0" name="Text Box 17"/>
          <p:cNvSpPr txBox="1">
            <a:spLocks noChangeArrowheads="1"/>
          </p:cNvSpPr>
          <p:nvPr/>
        </p:nvSpPr>
        <p:spPr bwMode="auto">
          <a:xfrm>
            <a:off x="5999164" y="1092201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50  90</a:t>
            </a:r>
          </a:p>
        </p:txBody>
      </p:sp>
      <p:sp>
        <p:nvSpPr>
          <p:cNvPr id="161821" name="Line 18"/>
          <p:cNvSpPr>
            <a:spLocks noChangeShapeType="1"/>
          </p:cNvSpPr>
          <p:nvPr/>
        </p:nvSpPr>
        <p:spPr bwMode="auto">
          <a:xfrm>
            <a:off x="6034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2" name="Line 19"/>
          <p:cNvSpPr>
            <a:spLocks noChangeShapeType="1"/>
          </p:cNvSpPr>
          <p:nvPr/>
        </p:nvSpPr>
        <p:spPr bwMode="auto">
          <a:xfrm>
            <a:off x="6972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3" name="Line 20"/>
          <p:cNvSpPr>
            <a:spLocks noChangeShapeType="1"/>
          </p:cNvSpPr>
          <p:nvPr/>
        </p:nvSpPr>
        <p:spPr bwMode="auto">
          <a:xfrm>
            <a:off x="6453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4" name="Line 21"/>
          <p:cNvSpPr>
            <a:spLocks noChangeShapeType="1"/>
          </p:cNvSpPr>
          <p:nvPr/>
        </p:nvSpPr>
        <p:spPr bwMode="auto">
          <a:xfrm>
            <a:off x="6592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5" name="Line 22"/>
          <p:cNvSpPr>
            <a:spLocks noChangeShapeType="1"/>
          </p:cNvSpPr>
          <p:nvPr/>
        </p:nvSpPr>
        <p:spPr bwMode="auto">
          <a:xfrm>
            <a:off x="7523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6" name="Line 23"/>
          <p:cNvSpPr>
            <a:spLocks noChangeShapeType="1"/>
          </p:cNvSpPr>
          <p:nvPr/>
        </p:nvSpPr>
        <p:spPr bwMode="auto">
          <a:xfrm>
            <a:off x="7104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7" name="Rectangle 77"/>
          <p:cNvSpPr>
            <a:spLocks noChangeArrowheads="1"/>
          </p:cNvSpPr>
          <p:nvPr/>
        </p:nvSpPr>
        <p:spPr bwMode="auto">
          <a:xfrm>
            <a:off x="5926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1828" name="Text Box 17"/>
          <p:cNvSpPr txBox="1">
            <a:spLocks noChangeArrowheads="1"/>
          </p:cNvSpPr>
          <p:nvPr/>
        </p:nvSpPr>
        <p:spPr bwMode="auto">
          <a:xfrm>
            <a:off x="6145214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61829" name="Line 18"/>
          <p:cNvSpPr>
            <a:spLocks noChangeShapeType="1"/>
          </p:cNvSpPr>
          <p:nvPr/>
        </p:nvSpPr>
        <p:spPr bwMode="auto">
          <a:xfrm>
            <a:off x="6178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0" name="Line 19"/>
          <p:cNvSpPr>
            <a:spLocks noChangeShapeType="1"/>
          </p:cNvSpPr>
          <p:nvPr/>
        </p:nvSpPr>
        <p:spPr bwMode="auto">
          <a:xfrm>
            <a:off x="7116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1" name="Line 20"/>
          <p:cNvSpPr>
            <a:spLocks noChangeShapeType="1"/>
          </p:cNvSpPr>
          <p:nvPr/>
        </p:nvSpPr>
        <p:spPr bwMode="auto">
          <a:xfrm>
            <a:off x="6597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2" name="Line 21"/>
          <p:cNvSpPr>
            <a:spLocks noChangeShapeType="1"/>
          </p:cNvSpPr>
          <p:nvPr/>
        </p:nvSpPr>
        <p:spPr bwMode="auto">
          <a:xfrm>
            <a:off x="6737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3" name="Line 22"/>
          <p:cNvSpPr>
            <a:spLocks noChangeShapeType="1"/>
          </p:cNvSpPr>
          <p:nvPr/>
        </p:nvSpPr>
        <p:spPr bwMode="auto">
          <a:xfrm>
            <a:off x="7667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4" name="Line 23"/>
          <p:cNvSpPr>
            <a:spLocks noChangeShapeType="1"/>
          </p:cNvSpPr>
          <p:nvPr/>
        </p:nvSpPr>
        <p:spPr bwMode="auto">
          <a:xfrm>
            <a:off x="7248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5" name="Rectangle 85"/>
          <p:cNvSpPr>
            <a:spLocks noChangeArrowheads="1"/>
          </p:cNvSpPr>
          <p:nvPr/>
        </p:nvSpPr>
        <p:spPr bwMode="auto">
          <a:xfrm>
            <a:off x="6070600" y="301307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1836" name="Text Box 17"/>
          <p:cNvSpPr txBox="1">
            <a:spLocks noChangeArrowheads="1"/>
          </p:cNvSpPr>
          <p:nvPr/>
        </p:nvSpPr>
        <p:spPr bwMode="auto">
          <a:xfrm>
            <a:off x="6645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61837" name="Line 18"/>
          <p:cNvSpPr>
            <a:spLocks noChangeShapeType="1"/>
          </p:cNvSpPr>
          <p:nvPr/>
        </p:nvSpPr>
        <p:spPr bwMode="auto">
          <a:xfrm>
            <a:off x="6669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8" name="Line 19"/>
          <p:cNvSpPr>
            <a:spLocks noChangeShapeType="1"/>
          </p:cNvSpPr>
          <p:nvPr/>
        </p:nvSpPr>
        <p:spPr bwMode="auto">
          <a:xfrm>
            <a:off x="7607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9" name="Line 20"/>
          <p:cNvSpPr>
            <a:spLocks noChangeShapeType="1"/>
          </p:cNvSpPr>
          <p:nvPr/>
        </p:nvSpPr>
        <p:spPr bwMode="auto">
          <a:xfrm>
            <a:off x="7088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0" name="Line 21"/>
          <p:cNvSpPr>
            <a:spLocks noChangeShapeType="1"/>
          </p:cNvSpPr>
          <p:nvPr/>
        </p:nvSpPr>
        <p:spPr bwMode="auto">
          <a:xfrm>
            <a:off x="7227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1" name="Line 22"/>
          <p:cNvSpPr>
            <a:spLocks noChangeShapeType="1"/>
          </p:cNvSpPr>
          <p:nvPr/>
        </p:nvSpPr>
        <p:spPr bwMode="auto">
          <a:xfrm>
            <a:off x="8158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2" name="Line 23"/>
          <p:cNvSpPr>
            <a:spLocks noChangeShapeType="1"/>
          </p:cNvSpPr>
          <p:nvPr/>
        </p:nvSpPr>
        <p:spPr bwMode="auto">
          <a:xfrm>
            <a:off x="7739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3" name="Rectangle 93"/>
          <p:cNvSpPr>
            <a:spLocks noChangeArrowheads="1"/>
          </p:cNvSpPr>
          <p:nvPr/>
        </p:nvSpPr>
        <p:spPr bwMode="auto">
          <a:xfrm>
            <a:off x="6561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1844" name="Text Box 17"/>
          <p:cNvSpPr txBox="1">
            <a:spLocks noChangeArrowheads="1"/>
          </p:cNvSpPr>
          <p:nvPr/>
        </p:nvSpPr>
        <p:spPr bwMode="auto">
          <a:xfrm>
            <a:off x="3549650" y="1997076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61845" name="Line 18"/>
          <p:cNvSpPr>
            <a:spLocks noChangeShapeType="1"/>
          </p:cNvSpPr>
          <p:nvPr/>
        </p:nvSpPr>
        <p:spPr bwMode="auto">
          <a:xfrm>
            <a:off x="35734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6" name="Line 19"/>
          <p:cNvSpPr>
            <a:spLocks noChangeShapeType="1"/>
          </p:cNvSpPr>
          <p:nvPr/>
        </p:nvSpPr>
        <p:spPr bwMode="auto">
          <a:xfrm>
            <a:off x="4511675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7" name="Line 20"/>
          <p:cNvSpPr>
            <a:spLocks noChangeShapeType="1"/>
          </p:cNvSpPr>
          <p:nvPr/>
        </p:nvSpPr>
        <p:spPr bwMode="auto">
          <a:xfrm>
            <a:off x="39925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8" name="Line 21"/>
          <p:cNvSpPr>
            <a:spLocks noChangeShapeType="1"/>
          </p:cNvSpPr>
          <p:nvPr/>
        </p:nvSpPr>
        <p:spPr bwMode="auto">
          <a:xfrm>
            <a:off x="4132263" y="20208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9" name="Line 22"/>
          <p:cNvSpPr>
            <a:spLocks noChangeShapeType="1"/>
          </p:cNvSpPr>
          <p:nvPr/>
        </p:nvSpPr>
        <p:spPr bwMode="auto">
          <a:xfrm>
            <a:off x="5062538" y="20145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0" name="Line 23"/>
          <p:cNvSpPr>
            <a:spLocks noChangeShapeType="1"/>
          </p:cNvSpPr>
          <p:nvPr/>
        </p:nvSpPr>
        <p:spPr bwMode="auto">
          <a:xfrm>
            <a:off x="4643438" y="20145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1" name="Rectangle 101"/>
          <p:cNvSpPr>
            <a:spLocks noChangeArrowheads="1"/>
          </p:cNvSpPr>
          <p:nvPr/>
        </p:nvSpPr>
        <p:spPr bwMode="auto">
          <a:xfrm>
            <a:off x="3465513" y="2022476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1852" name="Text Box 17"/>
          <p:cNvSpPr txBox="1">
            <a:spLocks noChangeArrowheads="1"/>
          </p:cNvSpPr>
          <p:nvPr/>
        </p:nvSpPr>
        <p:spPr bwMode="auto">
          <a:xfrm>
            <a:off x="2359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61853" name="Line 18"/>
          <p:cNvSpPr>
            <a:spLocks noChangeShapeType="1"/>
          </p:cNvSpPr>
          <p:nvPr/>
        </p:nvSpPr>
        <p:spPr bwMode="auto">
          <a:xfrm>
            <a:off x="2403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4" name="Line 19"/>
          <p:cNvSpPr>
            <a:spLocks noChangeShapeType="1"/>
          </p:cNvSpPr>
          <p:nvPr/>
        </p:nvSpPr>
        <p:spPr bwMode="auto">
          <a:xfrm>
            <a:off x="3341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5" name="Line 20"/>
          <p:cNvSpPr>
            <a:spLocks noChangeShapeType="1"/>
          </p:cNvSpPr>
          <p:nvPr/>
        </p:nvSpPr>
        <p:spPr bwMode="auto">
          <a:xfrm>
            <a:off x="2822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6" name="Line 21"/>
          <p:cNvSpPr>
            <a:spLocks noChangeShapeType="1"/>
          </p:cNvSpPr>
          <p:nvPr/>
        </p:nvSpPr>
        <p:spPr bwMode="auto">
          <a:xfrm>
            <a:off x="2962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7" name="Line 22"/>
          <p:cNvSpPr>
            <a:spLocks noChangeShapeType="1"/>
          </p:cNvSpPr>
          <p:nvPr/>
        </p:nvSpPr>
        <p:spPr bwMode="auto">
          <a:xfrm>
            <a:off x="3892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8" name="Line 23"/>
          <p:cNvSpPr>
            <a:spLocks noChangeShapeType="1"/>
          </p:cNvSpPr>
          <p:nvPr/>
        </p:nvSpPr>
        <p:spPr bwMode="auto">
          <a:xfrm>
            <a:off x="3473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9" name="Rectangle 86"/>
          <p:cNvSpPr>
            <a:spLocks noChangeArrowheads="1"/>
          </p:cNvSpPr>
          <p:nvPr/>
        </p:nvSpPr>
        <p:spPr bwMode="auto">
          <a:xfrm>
            <a:off x="2295525" y="304800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4. Coalesce Non-Leaf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866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810000"/>
            <a:ext cx="8229600" cy="2667000"/>
          </a:xfrm>
        </p:spPr>
        <p:txBody>
          <a:bodyPr/>
          <a:lstStyle/>
          <a:p>
            <a:pPr eaLnBrk="1" hangingPunct="1"/>
            <a:r>
              <a:rPr lang="en-US" altLang="en-US"/>
              <a:t>Delete 20</a:t>
            </a:r>
          </a:p>
          <a:p>
            <a:pPr lvl="1" eaLnBrk="1" hangingPunct="1"/>
            <a:r>
              <a:rPr lang="en-US" altLang="en-US"/>
              <a:t>Underflow at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/>
              <a:t>? Min 2 ptrs, currently 1.</a:t>
            </a:r>
          </a:p>
          <a:p>
            <a:pPr lvl="1" eaLnBrk="1" hangingPunct="1"/>
            <a:r>
              <a:rPr lang="en-US" altLang="en-US"/>
              <a:t>Try to merge with its sibling.</a:t>
            </a:r>
          </a:p>
          <a:p>
            <a:pPr lvl="2" eaLnBrk="1" hangingPunct="1"/>
            <a:r>
              <a:rPr lang="en-US" altLang="en-US"/>
              <a:t>Nodes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/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/>
              <a:t>: 3 ptrs in total. Max 4 ptrs.</a:t>
            </a:r>
          </a:p>
          <a:p>
            <a:pPr lvl="2" eaLnBrk="1" hangingPunct="1"/>
            <a:r>
              <a:rPr lang="en-US" altLang="en-US"/>
              <a:t>Merge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/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/>
              <a:t>.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63844" name="Line 20"/>
          <p:cNvSpPr>
            <a:spLocks noChangeShapeType="1"/>
          </p:cNvSpPr>
          <p:nvPr/>
        </p:nvSpPr>
        <p:spPr bwMode="auto">
          <a:xfrm>
            <a:off x="3978276" y="3122614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5" name="Line 21"/>
          <p:cNvSpPr>
            <a:spLocks noChangeShapeType="1"/>
          </p:cNvSpPr>
          <p:nvPr/>
        </p:nvSpPr>
        <p:spPr bwMode="auto">
          <a:xfrm flipH="1">
            <a:off x="2725739" y="2263776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6" name="Line 22"/>
          <p:cNvSpPr>
            <a:spLocks noChangeShapeType="1"/>
          </p:cNvSpPr>
          <p:nvPr/>
        </p:nvSpPr>
        <p:spPr bwMode="auto">
          <a:xfrm flipH="1">
            <a:off x="6477001" y="2271714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7" name="Line 23"/>
          <p:cNvSpPr>
            <a:spLocks noChangeShapeType="1"/>
          </p:cNvSpPr>
          <p:nvPr/>
        </p:nvSpPr>
        <p:spPr bwMode="auto">
          <a:xfrm>
            <a:off x="7138989" y="2270125"/>
            <a:ext cx="917575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8" name="Line 32"/>
          <p:cNvSpPr>
            <a:spLocks noChangeShapeType="1"/>
          </p:cNvSpPr>
          <p:nvPr/>
        </p:nvSpPr>
        <p:spPr bwMode="auto">
          <a:xfrm>
            <a:off x="7758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849" name="Group 33"/>
          <p:cNvGrpSpPr>
            <a:grpSpLocks/>
          </p:cNvGrpSpPr>
          <p:nvPr/>
        </p:nvGrpSpPr>
        <p:grpSpPr bwMode="auto">
          <a:xfrm rot="10800000">
            <a:off x="7964489" y="3021014"/>
            <a:ext cx="396875" cy="503237"/>
            <a:chOff x="384" y="4195"/>
            <a:chExt cx="250" cy="317"/>
          </a:xfrm>
        </p:grpSpPr>
        <p:sp>
          <p:nvSpPr>
            <p:cNvPr id="163909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0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50" name="Text Box 36"/>
          <p:cNvSpPr txBox="1">
            <a:spLocks noChangeArrowheads="1"/>
          </p:cNvSpPr>
          <p:nvPr/>
        </p:nvSpPr>
        <p:spPr bwMode="auto">
          <a:xfrm>
            <a:off x="8027989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grpSp>
        <p:nvGrpSpPr>
          <p:cNvPr id="163851" name="Group 37"/>
          <p:cNvGrpSpPr>
            <a:grpSpLocks/>
          </p:cNvGrpSpPr>
          <p:nvPr/>
        </p:nvGrpSpPr>
        <p:grpSpPr bwMode="auto">
          <a:xfrm>
            <a:off x="3443288" y="1982788"/>
            <a:ext cx="1822450" cy="512762"/>
            <a:chOff x="732" y="2389"/>
            <a:chExt cx="1148" cy="323"/>
          </a:xfrm>
        </p:grpSpPr>
        <p:sp>
          <p:nvSpPr>
            <p:cNvPr id="163902" name="Text Box 38"/>
            <p:cNvSpPr txBox="1">
              <a:spLocks noChangeArrowheads="1"/>
            </p:cNvSpPr>
            <p:nvPr/>
          </p:nvSpPr>
          <p:spPr bwMode="auto">
            <a:xfrm>
              <a:off x="732" y="2404"/>
              <a:ext cx="114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                </a:t>
              </a:r>
            </a:p>
          </p:txBody>
        </p:sp>
        <p:sp>
          <p:nvSpPr>
            <p:cNvPr id="163903" name="Line 39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4" name="Line 40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5" name="Line 41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6" name="Line 42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7" name="Line 43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08" name="Line 44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852" name="Line 53"/>
          <p:cNvSpPr>
            <a:spLocks noChangeShapeType="1"/>
          </p:cNvSpPr>
          <p:nvPr/>
        </p:nvSpPr>
        <p:spPr bwMode="auto">
          <a:xfrm flipH="1">
            <a:off x="4267201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3" name="Line 54"/>
          <p:cNvSpPr>
            <a:spLocks noChangeShapeType="1"/>
          </p:cNvSpPr>
          <p:nvPr/>
        </p:nvSpPr>
        <p:spPr bwMode="auto">
          <a:xfrm>
            <a:off x="6545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4" name="Line 55"/>
          <p:cNvSpPr>
            <a:spLocks noChangeShapeType="1"/>
          </p:cNvSpPr>
          <p:nvPr/>
        </p:nvSpPr>
        <p:spPr bwMode="auto">
          <a:xfrm>
            <a:off x="7078664" y="1339851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5" name="Line 56"/>
          <p:cNvSpPr>
            <a:spLocks noChangeShapeType="1"/>
          </p:cNvSpPr>
          <p:nvPr/>
        </p:nvSpPr>
        <p:spPr bwMode="auto">
          <a:xfrm>
            <a:off x="2349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6" name="Line 57"/>
          <p:cNvSpPr>
            <a:spLocks noChangeShapeType="1"/>
          </p:cNvSpPr>
          <p:nvPr/>
        </p:nvSpPr>
        <p:spPr bwMode="auto">
          <a:xfrm>
            <a:off x="2932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7" name="Text Box 58"/>
          <p:cNvSpPr txBox="1">
            <a:spLocks noChangeArrowheads="1"/>
          </p:cNvSpPr>
          <p:nvPr/>
        </p:nvSpPr>
        <p:spPr bwMode="auto">
          <a:xfrm>
            <a:off x="56388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3858" name="Text Box 59"/>
          <p:cNvSpPr txBox="1">
            <a:spLocks noChangeArrowheads="1"/>
          </p:cNvSpPr>
          <p:nvPr/>
        </p:nvSpPr>
        <p:spPr bwMode="auto">
          <a:xfrm>
            <a:off x="3200400" y="17526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3859" name="Text Box 60"/>
          <p:cNvSpPr txBox="1">
            <a:spLocks noChangeArrowheads="1"/>
          </p:cNvSpPr>
          <p:nvPr/>
        </p:nvSpPr>
        <p:spPr bwMode="auto">
          <a:xfrm>
            <a:off x="6248401" y="17526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63860" name="Text Box 61"/>
          <p:cNvSpPr txBox="1">
            <a:spLocks noChangeArrowheads="1"/>
          </p:cNvSpPr>
          <p:nvPr/>
        </p:nvSpPr>
        <p:spPr bwMode="auto">
          <a:xfrm>
            <a:off x="22098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3861" name="Text Box 62"/>
          <p:cNvSpPr txBox="1">
            <a:spLocks noChangeArrowheads="1"/>
          </p:cNvSpPr>
          <p:nvPr/>
        </p:nvSpPr>
        <p:spPr bwMode="auto">
          <a:xfrm>
            <a:off x="6096000" y="2667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63862" name="Text Box 63"/>
          <p:cNvSpPr txBox="1">
            <a:spLocks noChangeArrowheads="1"/>
          </p:cNvSpPr>
          <p:nvPr/>
        </p:nvSpPr>
        <p:spPr bwMode="auto">
          <a:xfrm>
            <a:off x="80772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63863" name="Line 64"/>
          <p:cNvSpPr>
            <a:spLocks noChangeShapeType="1"/>
          </p:cNvSpPr>
          <p:nvPr/>
        </p:nvSpPr>
        <p:spPr bwMode="auto">
          <a:xfrm>
            <a:off x="3429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4" name="Text Box 65"/>
          <p:cNvSpPr txBox="1">
            <a:spLocks noChangeArrowheads="1"/>
          </p:cNvSpPr>
          <p:nvPr/>
        </p:nvSpPr>
        <p:spPr bwMode="auto">
          <a:xfrm>
            <a:off x="3352800" y="1676401"/>
            <a:ext cx="123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underflow!</a:t>
            </a:r>
          </a:p>
        </p:txBody>
      </p:sp>
      <p:sp>
        <p:nvSpPr>
          <p:cNvPr id="163865" name="Freeform 66"/>
          <p:cNvSpPr>
            <a:spLocks/>
          </p:cNvSpPr>
          <p:nvPr/>
        </p:nvSpPr>
        <p:spPr bwMode="auto">
          <a:xfrm>
            <a:off x="5114926" y="2590801"/>
            <a:ext cx="1362075" cy="409575"/>
          </a:xfrm>
          <a:custGeom>
            <a:avLst/>
            <a:gdLst>
              <a:gd name="T0" fmla="*/ 2147483646 w 858"/>
              <a:gd name="T1" fmla="*/ 0 h 258"/>
              <a:gd name="T2" fmla="*/ 2147483646 w 858"/>
              <a:gd name="T3" fmla="*/ 2147483646 h 258"/>
              <a:gd name="T4" fmla="*/ 0 w 858"/>
              <a:gd name="T5" fmla="*/ 2147483646 h 258"/>
              <a:gd name="T6" fmla="*/ 0 60000 65536"/>
              <a:gd name="T7" fmla="*/ 0 60000 65536"/>
              <a:gd name="T8" fmla="*/ 0 60000 65536"/>
              <a:gd name="T9" fmla="*/ 0 w 858"/>
              <a:gd name="T10" fmla="*/ 0 h 258"/>
              <a:gd name="T11" fmla="*/ 858 w 858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258">
                <a:moveTo>
                  <a:pt x="858" y="0"/>
                </a:moveTo>
                <a:cubicBezTo>
                  <a:pt x="764" y="38"/>
                  <a:pt x="435" y="202"/>
                  <a:pt x="292" y="230"/>
                </a:cubicBezTo>
                <a:cubicBezTo>
                  <a:pt x="149" y="258"/>
                  <a:pt x="61" y="181"/>
                  <a:pt x="0" y="16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66" name="Text Box 67"/>
          <p:cNvSpPr txBox="1">
            <a:spLocks noChangeArrowheads="1"/>
          </p:cNvSpPr>
          <p:nvPr/>
        </p:nvSpPr>
        <p:spPr bwMode="auto">
          <a:xfrm>
            <a:off x="3429000" y="2514601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Can be merged?</a:t>
            </a:r>
          </a:p>
        </p:txBody>
      </p:sp>
      <p:sp>
        <p:nvSpPr>
          <p:cNvPr id="163867" name="Line 68"/>
          <p:cNvSpPr>
            <a:spLocks noChangeShapeType="1"/>
          </p:cNvSpPr>
          <p:nvPr/>
        </p:nvSpPr>
        <p:spPr bwMode="auto">
          <a:xfrm>
            <a:off x="6096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8" name="Line 69"/>
          <p:cNvSpPr>
            <a:spLocks noChangeShapeType="1"/>
          </p:cNvSpPr>
          <p:nvPr/>
        </p:nvSpPr>
        <p:spPr bwMode="auto">
          <a:xfrm>
            <a:off x="6629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9" name="Line 70"/>
          <p:cNvSpPr>
            <a:spLocks noChangeShapeType="1"/>
          </p:cNvSpPr>
          <p:nvPr/>
        </p:nvSpPr>
        <p:spPr bwMode="auto">
          <a:xfrm>
            <a:off x="8001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0" name="Text Box 17"/>
          <p:cNvSpPr txBox="1">
            <a:spLocks noChangeArrowheads="1"/>
          </p:cNvSpPr>
          <p:nvPr/>
        </p:nvSpPr>
        <p:spPr bwMode="auto">
          <a:xfrm>
            <a:off x="5999164" y="1092201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50  90</a:t>
            </a:r>
          </a:p>
        </p:txBody>
      </p:sp>
      <p:sp>
        <p:nvSpPr>
          <p:cNvPr id="163871" name="Line 18"/>
          <p:cNvSpPr>
            <a:spLocks noChangeShapeType="1"/>
          </p:cNvSpPr>
          <p:nvPr/>
        </p:nvSpPr>
        <p:spPr bwMode="auto">
          <a:xfrm>
            <a:off x="6034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2" name="Line 19"/>
          <p:cNvSpPr>
            <a:spLocks noChangeShapeType="1"/>
          </p:cNvSpPr>
          <p:nvPr/>
        </p:nvSpPr>
        <p:spPr bwMode="auto">
          <a:xfrm>
            <a:off x="6972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3" name="Line 20"/>
          <p:cNvSpPr>
            <a:spLocks noChangeShapeType="1"/>
          </p:cNvSpPr>
          <p:nvPr/>
        </p:nvSpPr>
        <p:spPr bwMode="auto">
          <a:xfrm>
            <a:off x="6453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4" name="Line 21"/>
          <p:cNvSpPr>
            <a:spLocks noChangeShapeType="1"/>
          </p:cNvSpPr>
          <p:nvPr/>
        </p:nvSpPr>
        <p:spPr bwMode="auto">
          <a:xfrm>
            <a:off x="6592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5" name="Line 22"/>
          <p:cNvSpPr>
            <a:spLocks noChangeShapeType="1"/>
          </p:cNvSpPr>
          <p:nvPr/>
        </p:nvSpPr>
        <p:spPr bwMode="auto">
          <a:xfrm>
            <a:off x="7523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6" name="Line 23"/>
          <p:cNvSpPr>
            <a:spLocks noChangeShapeType="1"/>
          </p:cNvSpPr>
          <p:nvPr/>
        </p:nvSpPr>
        <p:spPr bwMode="auto">
          <a:xfrm>
            <a:off x="7104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7" name="Rectangle 78"/>
          <p:cNvSpPr>
            <a:spLocks noChangeArrowheads="1"/>
          </p:cNvSpPr>
          <p:nvPr/>
        </p:nvSpPr>
        <p:spPr bwMode="auto">
          <a:xfrm>
            <a:off x="5926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3878" name="Text Box 17"/>
          <p:cNvSpPr txBox="1">
            <a:spLocks noChangeArrowheads="1"/>
          </p:cNvSpPr>
          <p:nvPr/>
        </p:nvSpPr>
        <p:spPr bwMode="auto">
          <a:xfrm>
            <a:off x="6145214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63879" name="Line 18"/>
          <p:cNvSpPr>
            <a:spLocks noChangeShapeType="1"/>
          </p:cNvSpPr>
          <p:nvPr/>
        </p:nvSpPr>
        <p:spPr bwMode="auto">
          <a:xfrm>
            <a:off x="6178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0" name="Line 19"/>
          <p:cNvSpPr>
            <a:spLocks noChangeShapeType="1"/>
          </p:cNvSpPr>
          <p:nvPr/>
        </p:nvSpPr>
        <p:spPr bwMode="auto">
          <a:xfrm>
            <a:off x="7116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1" name="Line 20"/>
          <p:cNvSpPr>
            <a:spLocks noChangeShapeType="1"/>
          </p:cNvSpPr>
          <p:nvPr/>
        </p:nvSpPr>
        <p:spPr bwMode="auto">
          <a:xfrm>
            <a:off x="6597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2" name="Line 21"/>
          <p:cNvSpPr>
            <a:spLocks noChangeShapeType="1"/>
          </p:cNvSpPr>
          <p:nvPr/>
        </p:nvSpPr>
        <p:spPr bwMode="auto">
          <a:xfrm>
            <a:off x="6737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3" name="Line 22"/>
          <p:cNvSpPr>
            <a:spLocks noChangeShapeType="1"/>
          </p:cNvSpPr>
          <p:nvPr/>
        </p:nvSpPr>
        <p:spPr bwMode="auto">
          <a:xfrm>
            <a:off x="7667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4" name="Line 23"/>
          <p:cNvSpPr>
            <a:spLocks noChangeShapeType="1"/>
          </p:cNvSpPr>
          <p:nvPr/>
        </p:nvSpPr>
        <p:spPr bwMode="auto">
          <a:xfrm>
            <a:off x="7248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5" name="Rectangle 86"/>
          <p:cNvSpPr>
            <a:spLocks noChangeArrowheads="1"/>
          </p:cNvSpPr>
          <p:nvPr/>
        </p:nvSpPr>
        <p:spPr bwMode="auto">
          <a:xfrm>
            <a:off x="6070600" y="301307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3886" name="Text Box 17"/>
          <p:cNvSpPr txBox="1">
            <a:spLocks noChangeArrowheads="1"/>
          </p:cNvSpPr>
          <p:nvPr/>
        </p:nvSpPr>
        <p:spPr bwMode="auto">
          <a:xfrm>
            <a:off x="6645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63887" name="Line 18"/>
          <p:cNvSpPr>
            <a:spLocks noChangeShapeType="1"/>
          </p:cNvSpPr>
          <p:nvPr/>
        </p:nvSpPr>
        <p:spPr bwMode="auto">
          <a:xfrm>
            <a:off x="6669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8" name="Line 19"/>
          <p:cNvSpPr>
            <a:spLocks noChangeShapeType="1"/>
          </p:cNvSpPr>
          <p:nvPr/>
        </p:nvSpPr>
        <p:spPr bwMode="auto">
          <a:xfrm>
            <a:off x="7607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9" name="Line 20"/>
          <p:cNvSpPr>
            <a:spLocks noChangeShapeType="1"/>
          </p:cNvSpPr>
          <p:nvPr/>
        </p:nvSpPr>
        <p:spPr bwMode="auto">
          <a:xfrm>
            <a:off x="7088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0" name="Line 21"/>
          <p:cNvSpPr>
            <a:spLocks noChangeShapeType="1"/>
          </p:cNvSpPr>
          <p:nvPr/>
        </p:nvSpPr>
        <p:spPr bwMode="auto">
          <a:xfrm>
            <a:off x="7227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1" name="Line 22"/>
          <p:cNvSpPr>
            <a:spLocks noChangeShapeType="1"/>
          </p:cNvSpPr>
          <p:nvPr/>
        </p:nvSpPr>
        <p:spPr bwMode="auto">
          <a:xfrm>
            <a:off x="8158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2" name="Line 23"/>
          <p:cNvSpPr>
            <a:spLocks noChangeShapeType="1"/>
          </p:cNvSpPr>
          <p:nvPr/>
        </p:nvSpPr>
        <p:spPr bwMode="auto">
          <a:xfrm>
            <a:off x="7739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3" name="Rectangle 94"/>
          <p:cNvSpPr>
            <a:spLocks noChangeArrowheads="1"/>
          </p:cNvSpPr>
          <p:nvPr/>
        </p:nvSpPr>
        <p:spPr bwMode="auto">
          <a:xfrm>
            <a:off x="6561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3894" name="Text Box 17"/>
          <p:cNvSpPr txBox="1">
            <a:spLocks noChangeArrowheads="1"/>
          </p:cNvSpPr>
          <p:nvPr/>
        </p:nvSpPr>
        <p:spPr bwMode="auto">
          <a:xfrm>
            <a:off x="2359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63895" name="Line 18"/>
          <p:cNvSpPr>
            <a:spLocks noChangeShapeType="1"/>
          </p:cNvSpPr>
          <p:nvPr/>
        </p:nvSpPr>
        <p:spPr bwMode="auto">
          <a:xfrm>
            <a:off x="2403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6" name="Line 19"/>
          <p:cNvSpPr>
            <a:spLocks noChangeShapeType="1"/>
          </p:cNvSpPr>
          <p:nvPr/>
        </p:nvSpPr>
        <p:spPr bwMode="auto">
          <a:xfrm>
            <a:off x="3341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7" name="Line 20"/>
          <p:cNvSpPr>
            <a:spLocks noChangeShapeType="1"/>
          </p:cNvSpPr>
          <p:nvPr/>
        </p:nvSpPr>
        <p:spPr bwMode="auto">
          <a:xfrm>
            <a:off x="2822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8" name="Line 21"/>
          <p:cNvSpPr>
            <a:spLocks noChangeShapeType="1"/>
          </p:cNvSpPr>
          <p:nvPr/>
        </p:nvSpPr>
        <p:spPr bwMode="auto">
          <a:xfrm>
            <a:off x="2962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9" name="Line 22"/>
          <p:cNvSpPr>
            <a:spLocks noChangeShapeType="1"/>
          </p:cNvSpPr>
          <p:nvPr/>
        </p:nvSpPr>
        <p:spPr bwMode="auto">
          <a:xfrm>
            <a:off x="3892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0" name="Line 23"/>
          <p:cNvSpPr>
            <a:spLocks noChangeShapeType="1"/>
          </p:cNvSpPr>
          <p:nvPr/>
        </p:nvSpPr>
        <p:spPr bwMode="auto">
          <a:xfrm>
            <a:off x="3473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1" name="Rectangle 86"/>
          <p:cNvSpPr>
            <a:spLocks noChangeArrowheads="1"/>
          </p:cNvSpPr>
          <p:nvPr/>
        </p:nvSpPr>
        <p:spPr bwMode="auto">
          <a:xfrm>
            <a:off x="2295525" y="304800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4. Coalesce Non-Leaf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210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810000"/>
            <a:ext cx="8382000" cy="2819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Delete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Merge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/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Pull down the mid-key 50 in the parent node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Move everything in the right node to the left.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Very important: when we merge </a:t>
            </a:r>
            <a:r>
              <a:rPr lang="en-US" altLang="en-US" i="1" u="sng">
                <a:solidFill>
                  <a:srgbClr val="FF0000"/>
                </a:solidFill>
              </a:rPr>
              <a:t>non-leaf nodes</a:t>
            </a:r>
            <a:r>
              <a:rPr lang="en-US" altLang="en-US">
                <a:solidFill>
                  <a:srgbClr val="FF0000"/>
                </a:solidFill>
              </a:rPr>
              <a:t>, we always pull down the mid-key in the parent and place it in the merged node.</a:t>
            </a:r>
          </a:p>
        </p:txBody>
      </p:sp>
      <p:sp>
        <p:nvSpPr>
          <p:cNvPr id="165892" name="Line 20"/>
          <p:cNvSpPr>
            <a:spLocks noChangeShapeType="1"/>
          </p:cNvSpPr>
          <p:nvPr/>
        </p:nvSpPr>
        <p:spPr bwMode="auto">
          <a:xfrm>
            <a:off x="3978276" y="3122614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3" name="Line 21"/>
          <p:cNvSpPr>
            <a:spLocks noChangeShapeType="1"/>
          </p:cNvSpPr>
          <p:nvPr/>
        </p:nvSpPr>
        <p:spPr bwMode="auto">
          <a:xfrm flipH="1">
            <a:off x="2725739" y="2263776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4" name="Line 22"/>
          <p:cNvSpPr>
            <a:spLocks noChangeShapeType="1"/>
          </p:cNvSpPr>
          <p:nvPr/>
        </p:nvSpPr>
        <p:spPr bwMode="auto">
          <a:xfrm flipH="1">
            <a:off x="6477001" y="2271714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Line 23"/>
          <p:cNvSpPr>
            <a:spLocks noChangeShapeType="1"/>
          </p:cNvSpPr>
          <p:nvPr/>
        </p:nvSpPr>
        <p:spPr bwMode="auto">
          <a:xfrm>
            <a:off x="7138989" y="2270125"/>
            <a:ext cx="917575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Line 32"/>
          <p:cNvSpPr>
            <a:spLocks noChangeShapeType="1"/>
          </p:cNvSpPr>
          <p:nvPr/>
        </p:nvSpPr>
        <p:spPr bwMode="auto">
          <a:xfrm>
            <a:off x="7758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5897" name="Group 33"/>
          <p:cNvGrpSpPr>
            <a:grpSpLocks/>
          </p:cNvGrpSpPr>
          <p:nvPr/>
        </p:nvGrpSpPr>
        <p:grpSpPr bwMode="auto">
          <a:xfrm rot="10800000">
            <a:off x="7964489" y="3021014"/>
            <a:ext cx="396875" cy="503237"/>
            <a:chOff x="384" y="4195"/>
            <a:chExt cx="250" cy="317"/>
          </a:xfrm>
        </p:grpSpPr>
        <p:sp>
          <p:nvSpPr>
            <p:cNvPr id="165960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61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5898" name="Text Box 36"/>
          <p:cNvSpPr txBox="1">
            <a:spLocks noChangeArrowheads="1"/>
          </p:cNvSpPr>
          <p:nvPr/>
        </p:nvSpPr>
        <p:spPr bwMode="auto">
          <a:xfrm>
            <a:off x="8027989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grpSp>
        <p:nvGrpSpPr>
          <p:cNvPr id="165899" name="Group 37"/>
          <p:cNvGrpSpPr>
            <a:grpSpLocks/>
          </p:cNvGrpSpPr>
          <p:nvPr/>
        </p:nvGrpSpPr>
        <p:grpSpPr bwMode="auto">
          <a:xfrm>
            <a:off x="3443288" y="1982788"/>
            <a:ext cx="1822450" cy="512762"/>
            <a:chOff x="732" y="2389"/>
            <a:chExt cx="1148" cy="323"/>
          </a:xfrm>
        </p:grpSpPr>
        <p:sp>
          <p:nvSpPr>
            <p:cNvPr id="165953" name="Text Box 38"/>
            <p:cNvSpPr txBox="1">
              <a:spLocks noChangeArrowheads="1"/>
            </p:cNvSpPr>
            <p:nvPr/>
          </p:nvSpPr>
          <p:spPr bwMode="auto">
            <a:xfrm>
              <a:off x="732" y="2404"/>
              <a:ext cx="114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                </a:t>
              </a:r>
            </a:p>
          </p:txBody>
        </p:sp>
        <p:sp>
          <p:nvSpPr>
            <p:cNvPr id="165954" name="Line 39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55" name="Line 40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56" name="Line 41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57" name="Line 42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58" name="Line 43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59" name="Line 44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5900" name="Line 53"/>
          <p:cNvSpPr>
            <a:spLocks noChangeShapeType="1"/>
          </p:cNvSpPr>
          <p:nvPr/>
        </p:nvSpPr>
        <p:spPr bwMode="auto">
          <a:xfrm flipH="1">
            <a:off x="4267201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Line 54"/>
          <p:cNvSpPr>
            <a:spLocks noChangeShapeType="1"/>
          </p:cNvSpPr>
          <p:nvPr/>
        </p:nvSpPr>
        <p:spPr bwMode="auto">
          <a:xfrm>
            <a:off x="6545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2" name="Line 55"/>
          <p:cNvSpPr>
            <a:spLocks noChangeShapeType="1"/>
          </p:cNvSpPr>
          <p:nvPr/>
        </p:nvSpPr>
        <p:spPr bwMode="auto">
          <a:xfrm>
            <a:off x="7078664" y="1339851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Line 56"/>
          <p:cNvSpPr>
            <a:spLocks noChangeShapeType="1"/>
          </p:cNvSpPr>
          <p:nvPr/>
        </p:nvSpPr>
        <p:spPr bwMode="auto">
          <a:xfrm>
            <a:off x="2349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Line 57"/>
          <p:cNvSpPr>
            <a:spLocks noChangeShapeType="1"/>
          </p:cNvSpPr>
          <p:nvPr/>
        </p:nvSpPr>
        <p:spPr bwMode="auto">
          <a:xfrm>
            <a:off x="2932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Text Box 58"/>
          <p:cNvSpPr txBox="1">
            <a:spLocks noChangeArrowheads="1"/>
          </p:cNvSpPr>
          <p:nvPr/>
        </p:nvSpPr>
        <p:spPr bwMode="auto">
          <a:xfrm>
            <a:off x="56388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5906" name="Text Box 59"/>
          <p:cNvSpPr txBox="1">
            <a:spLocks noChangeArrowheads="1"/>
          </p:cNvSpPr>
          <p:nvPr/>
        </p:nvSpPr>
        <p:spPr bwMode="auto">
          <a:xfrm>
            <a:off x="3200400" y="17526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5907" name="Text Box 60"/>
          <p:cNvSpPr txBox="1">
            <a:spLocks noChangeArrowheads="1"/>
          </p:cNvSpPr>
          <p:nvPr/>
        </p:nvSpPr>
        <p:spPr bwMode="auto">
          <a:xfrm>
            <a:off x="6248401" y="17526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65908" name="Text Box 61"/>
          <p:cNvSpPr txBox="1">
            <a:spLocks noChangeArrowheads="1"/>
          </p:cNvSpPr>
          <p:nvPr/>
        </p:nvSpPr>
        <p:spPr bwMode="auto">
          <a:xfrm>
            <a:off x="22098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5909" name="Text Box 62"/>
          <p:cNvSpPr txBox="1">
            <a:spLocks noChangeArrowheads="1"/>
          </p:cNvSpPr>
          <p:nvPr/>
        </p:nvSpPr>
        <p:spPr bwMode="auto">
          <a:xfrm>
            <a:off x="6096000" y="2667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65910" name="Text Box 63"/>
          <p:cNvSpPr txBox="1">
            <a:spLocks noChangeArrowheads="1"/>
          </p:cNvSpPr>
          <p:nvPr/>
        </p:nvSpPr>
        <p:spPr bwMode="auto">
          <a:xfrm>
            <a:off x="80772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65911" name="Line 64"/>
          <p:cNvSpPr>
            <a:spLocks noChangeShapeType="1"/>
          </p:cNvSpPr>
          <p:nvPr/>
        </p:nvSpPr>
        <p:spPr bwMode="auto">
          <a:xfrm>
            <a:off x="3429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2" name="Text Box 65"/>
          <p:cNvSpPr txBox="1">
            <a:spLocks noChangeArrowheads="1"/>
          </p:cNvSpPr>
          <p:nvPr/>
        </p:nvSpPr>
        <p:spPr bwMode="auto">
          <a:xfrm>
            <a:off x="3200400" y="1371601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165913" name="AutoShape 66"/>
          <p:cNvSpPr>
            <a:spLocks noChangeArrowheads="1"/>
          </p:cNvSpPr>
          <p:nvPr/>
        </p:nvSpPr>
        <p:spPr bwMode="auto">
          <a:xfrm>
            <a:off x="3124200" y="1752600"/>
            <a:ext cx="5334000" cy="990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5914" name="AutoShape 67"/>
          <p:cNvSpPr>
            <a:spLocks noChangeArrowheads="1"/>
          </p:cNvSpPr>
          <p:nvPr/>
        </p:nvSpPr>
        <p:spPr bwMode="auto">
          <a:xfrm>
            <a:off x="6400800" y="2057400"/>
            <a:ext cx="1066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5915" name="AutoShape 68"/>
          <p:cNvSpPr>
            <a:spLocks noChangeArrowheads="1"/>
          </p:cNvSpPr>
          <p:nvPr/>
        </p:nvSpPr>
        <p:spPr bwMode="auto">
          <a:xfrm>
            <a:off x="6096000" y="1143000"/>
            <a:ext cx="381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5916" name="Freeform 69"/>
          <p:cNvSpPr>
            <a:spLocks/>
          </p:cNvSpPr>
          <p:nvPr/>
        </p:nvSpPr>
        <p:spPr bwMode="auto">
          <a:xfrm>
            <a:off x="3810000" y="1371600"/>
            <a:ext cx="2286000" cy="838200"/>
          </a:xfrm>
          <a:custGeom>
            <a:avLst/>
            <a:gdLst>
              <a:gd name="T0" fmla="*/ 2147483646 w 1440"/>
              <a:gd name="T1" fmla="*/ 0 h 528"/>
              <a:gd name="T2" fmla="*/ 2147483646 w 1440"/>
              <a:gd name="T3" fmla="*/ 2147483646 h 528"/>
              <a:gd name="T4" fmla="*/ 2147483646 w 1440"/>
              <a:gd name="T5" fmla="*/ 2147483646 h 528"/>
              <a:gd name="T6" fmla="*/ 0 w 1440"/>
              <a:gd name="T7" fmla="*/ 2147483646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528"/>
              <a:gd name="T14" fmla="*/ 1440 w 14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528">
                <a:moveTo>
                  <a:pt x="1440" y="0"/>
                </a:moveTo>
                <a:cubicBezTo>
                  <a:pt x="1359" y="55"/>
                  <a:pt x="1123" y="248"/>
                  <a:pt x="954" y="330"/>
                </a:cubicBezTo>
                <a:cubicBezTo>
                  <a:pt x="785" y="412"/>
                  <a:pt x="585" y="459"/>
                  <a:pt x="426" y="492"/>
                </a:cubicBezTo>
                <a:cubicBezTo>
                  <a:pt x="267" y="525"/>
                  <a:pt x="89" y="521"/>
                  <a:pt x="0" y="528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7" name="Freeform 70"/>
          <p:cNvSpPr>
            <a:spLocks/>
          </p:cNvSpPr>
          <p:nvPr/>
        </p:nvSpPr>
        <p:spPr bwMode="auto">
          <a:xfrm>
            <a:off x="4419600" y="2362200"/>
            <a:ext cx="1981200" cy="571500"/>
          </a:xfrm>
          <a:custGeom>
            <a:avLst/>
            <a:gdLst>
              <a:gd name="T0" fmla="*/ 2147483646 w 1296"/>
              <a:gd name="T1" fmla="*/ 2147483646 h 360"/>
              <a:gd name="T2" fmla="*/ 2147483646 w 1296"/>
              <a:gd name="T3" fmla="*/ 2147483646 h 360"/>
              <a:gd name="T4" fmla="*/ 0 w 1296"/>
              <a:gd name="T5" fmla="*/ 0 h 360"/>
              <a:gd name="T6" fmla="*/ 0 60000 65536"/>
              <a:gd name="T7" fmla="*/ 0 60000 65536"/>
              <a:gd name="T8" fmla="*/ 0 60000 65536"/>
              <a:gd name="T9" fmla="*/ 0 w 1296"/>
              <a:gd name="T10" fmla="*/ 0 h 360"/>
              <a:gd name="T11" fmla="*/ 1296 w 1296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360">
                <a:moveTo>
                  <a:pt x="1296" y="144"/>
                </a:moveTo>
                <a:cubicBezTo>
                  <a:pt x="924" y="252"/>
                  <a:pt x="552" y="360"/>
                  <a:pt x="336" y="336"/>
                </a:cubicBezTo>
                <a:cubicBezTo>
                  <a:pt x="120" y="312"/>
                  <a:pt x="60" y="156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8" name="Line 71"/>
          <p:cNvSpPr>
            <a:spLocks noChangeShapeType="1"/>
          </p:cNvSpPr>
          <p:nvPr/>
        </p:nvSpPr>
        <p:spPr bwMode="auto">
          <a:xfrm>
            <a:off x="6096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9" name="Line 72"/>
          <p:cNvSpPr>
            <a:spLocks noChangeShapeType="1"/>
          </p:cNvSpPr>
          <p:nvPr/>
        </p:nvSpPr>
        <p:spPr bwMode="auto">
          <a:xfrm>
            <a:off x="6629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0" name="Line 73"/>
          <p:cNvSpPr>
            <a:spLocks noChangeShapeType="1"/>
          </p:cNvSpPr>
          <p:nvPr/>
        </p:nvSpPr>
        <p:spPr bwMode="auto">
          <a:xfrm>
            <a:off x="8001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1" name="Text Box 17"/>
          <p:cNvSpPr txBox="1">
            <a:spLocks noChangeArrowheads="1"/>
          </p:cNvSpPr>
          <p:nvPr/>
        </p:nvSpPr>
        <p:spPr bwMode="auto">
          <a:xfrm>
            <a:off x="5999164" y="1092201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50  90</a:t>
            </a:r>
          </a:p>
        </p:txBody>
      </p:sp>
      <p:sp>
        <p:nvSpPr>
          <p:cNvPr id="165922" name="Line 18"/>
          <p:cNvSpPr>
            <a:spLocks noChangeShapeType="1"/>
          </p:cNvSpPr>
          <p:nvPr/>
        </p:nvSpPr>
        <p:spPr bwMode="auto">
          <a:xfrm>
            <a:off x="6034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3" name="Line 19"/>
          <p:cNvSpPr>
            <a:spLocks noChangeShapeType="1"/>
          </p:cNvSpPr>
          <p:nvPr/>
        </p:nvSpPr>
        <p:spPr bwMode="auto">
          <a:xfrm>
            <a:off x="6972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4" name="Line 20"/>
          <p:cNvSpPr>
            <a:spLocks noChangeShapeType="1"/>
          </p:cNvSpPr>
          <p:nvPr/>
        </p:nvSpPr>
        <p:spPr bwMode="auto">
          <a:xfrm>
            <a:off x="6453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5" name="Line 21"/>
          <p:cNvSpPr>
            <a:spLocks noChangeShapeType="1"/>
          </p:cNvSpPr>
          <p:nvPr/>
        </p:nvSpPr>
        <p:spPr bwMode="auto">
          <a:xfrm>
            <a:off x="6592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6" name="Line 22"/>
          <p:cNvSpPr>
            <a:spLocks noChangeShapeType="1"/>
          </p:cNvSpPr>
          <p:nvPr/>
        </p:nvSpPr>
        <p:spPr bwMode="auto">
          <a:xfrm>
            <a:off x="7523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7" name="Line 23"/>
          <p:cNvSpPr>
            <a:spLocks noChangeShapeType="1"/>
          </p:cNvSpPr>
          <p:nvPr/>
        </p:nvSpPr>
        <p:spPr bwMode="auto">
          <a:xfrm>
            <a:off x="7104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8" name="Rectangle 81"/>
          <p:cNvSpPr>
            <a:spLocks noChangeArrowheads="1"/>
          </p:cNvSpPr>
          <p:nvPr/>
        </p:nvSpPr>
        <p:spPr bwMode="auto">
          <a:xfrm>
            <a:off x="5926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5929" name="Text Box 17"/>
          <p:cNvSpPr txBox="1">
            <a:spLocks noChangeArrowheads="1"/>
          </p:cNvSpPr>
          <p:nvPr/>
        </p:nvSpPr>
        <p:spPr bwMode="auto">
          <a:xfrm>
            <a:off x="6145214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65930" name="Line 18"/>
          <p:cNvSpPr>
            <a:spLocks noChangeShapeType="1"/>
          </p:cNvSpPr>
          <p:nvPr/>
        </p:nvSpPr>
        <p:spPr bwMode="auto">
          <a:xfrm>
            <a:off x="6178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1" name="Line 19"/>
          <p:cNvSpPr>
            <a:spLocks noChangeShapeType="1"/>
          </p:cNvSpPr>
          <p:nvPr/>
        </p:nvSpPr>
        <p:spPr bwMode="auto">
          <a:xfrm>
            <a:off x="7116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2" name="Line 20"/>
          <p:cNvSpPr>
            <a:spLocks noChangeShapeType="1"/>
          </p:cNvSpPr>
          <p:nvPr/>
        </p:nvSpPr>
        <p:spPr bwMode="auto">
          <a:xfrm>
            <a:off x="6597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3" name="Line 21"/>
          <p:cNvSpPr>
            <a:spLocks noChangeShapeType="1"/>
          </p:cNvSpPr>
          <p:nvPr/>
        </p:nvSpPr>
        <p:spPr bwMode="auto">
          <a:xfrm>
            <a:off x="6737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4" name="Line 22"/>
          <p:cNvSpPr>
            <a:spLocks noChangeShapeType="1"/>
          </p:cNvSpPr>
          <p:nvPr/>
        </p:nvSpPr>
        <p:spPr bwMode="auto">
          <a:xfrm>
            <a:off x="7667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5" name="Line 23"/>
          <p:cNvSpPr>
            <a:spLocks noChangeShapeType="1"/>
          </p:cNvSpPr>
          <p:nvPr/>
        </p:nvSpPr>
        <p:spPr bwMode="auto">
          <a:xfrm>
            <a:off x="7248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6" name="Rectangle 89"/>
          <p:cNvSpPr>
            <a:spLocks noChangeArrowheads="1"/>
          </p:cNvSpPr>
          <p:nvPr/>
        </p:nvSpPr>
        <p:spPr bwMode="auto">
          <a:xfrm>
            <a:off x="6070600" y="301307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5937" name="Text Box 17"/>
          <p:cNvSpPr txBox="1">
            <a:spLocks noChangeArrowheads="1"/>
          </p:cNvSpPr>
          <p:nvPr/>
        </p:nvSpPr>
        <p:spPr bwMode="auto">
          <a:xfrm>
            <a:off x="6645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65938" name="Line 18"/>
          <p:cNvSpPr>
            <a:spLocks noChangeShapeType="1"/>
          </p:cNvSpPr>
          <p:nvPr/>
        </p:nvSpPr>
        <p:spPr bwMode="auto">
          <a:xfrm>
            <a:off x="6669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9" name="Line 19"/>
          <p:cNvSpPr>
            <a:spLocks noChangeShapeType="1"/>
          </p:cNvSpPr>
          <p:nvPr/>
        </p:nvSpPr>
        <p:spPr bwMode="auto">
          <a:xfrm>
            <a:off x="7607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0" name="Line 20"/>
          <p:cNvSpPr>
            <a:spLocks noChangeShapeType="1"/>
          </p:cNvSpPr>
          <p:nvPr/>
        </p:nvSpPr>
        <p:spPr bwMode="auto">
          <a:xfrm>
            <a:off x="7088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1" name="Line 21"/>
          <p:cNvSpPr>
            <a:spLocks noChangeShapeType="1"/>
          </p:cNvSpPr>
          <p:nvPr/>
        </p:nvSpPr>
        <p:spPr bwMode="auto">
          <a:xfrm>
            <a:off x="7227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2" name="Line 22"/>
          <p:cNvSpPr>
            <a:spLocks noChangeShapeType="1"/>
          </p:cNvSpPr>
          <p:nvPr/>
        </p:nvSpPr>
        <p:spPr bwMode="auto">
          <a:xfrm>
            <a:off x="8158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3" name="Line 23"/>
          <p:cNvSpPr>
            <a:spLocks noChangeShapeType="1"/>
          </p:cNvSpPr>
          <p:nvPr/>
        </p:nvSpPr>
        <p:spPr bwMode="auto">
          <a:xfrm>
            <a:off x="7739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4" name="Rectangle 97"/>
          <p:cNvSpPr>
            <a:spLocks noChangeArrowheads="1"/>
          </p:cNvSpPr>
          <p:nvPr/>
        </p:nvSpPr>
        <p:spPr bwMode="auto">
          <a:xfrm>
            <a:off x="6561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5945" name="Text Box 17"/>
          <p:cNvSpPr txBox="1">
            <a:spLocks noChangeArrowheads="1"/>
          </p:cNvSpPr>
          <p:nvPr/>
        </p:nvSpPr>
        <p:spPr bwMode="auto">
          <a:xfrm>
            <a:off x="2359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65946" name="Line 18"/>
          <p:cNvSpPr>
            <a:spLocks noChangeShapeType="1"/>
          </p:cNvSpPr>
          <p:nvPr/>
        </p:nvSpPr>
        <p:spPr bwMode="auto">
          <a:xfrm>
            <a:off x="2403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7" name="Line 19"/>
          <p:cNvSpPr>
            <a:spLocks noChangeShapeType="1"/>
          </p:cNvSpPr>
          <p:nvPr/>
        </p:nvSpPr>
        <p:spPr bwMode="auto">
          <a:xfrm>
            <a:off x="3341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8" name="Line 20"/>
          <p:cNvSpPr>
            <a:spLocks noChangeShapeType="1"/>
          </p:cNvSpPr>
          <p:nvPr/>
        </p:nvSpPr>
        <p:spPr bwMode="auto">
          <a:xfrm>
            <a:off x="2822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9" name="Line 21"/>
          <p:cNvSpPr>
            <a:spLocks noChangeShapeType="1"/>
          </p:cNvSpPr>
          <p:nvPr/>
        </p:nvSpPr>
        <p:spPr bwMode="auto">
          <a:xfrm>
            <a:off x="2962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50" name="Line 22"/>
          <p:cNvSpPr>
            <a:spLocks noChangeShapeType="1"/>
          </p:cNvSpPr>
          <p:nvPr/>
        </p:nvSpPr>
        <p:spPr bwMode="auto">
          <a:xfrm>
            <a:off x="3892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51" name="Line 23"/>
          <p:cNvSpPr>
            <a:spLocks noChangeShapeType="1"/>
          </p:cNvSpPr>
          <p:nvPr/>
        </p:nvSpPr>
        <p:spPr bwMode="auto">
          <a:xfrm>
            <a:off x="3473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52" name="Rectangle 86"/>
          <p:cNvSpPr>
            <a:spLocks noChangeArrowheads="1"/>
          </p:cNvSpPr>
          <p:nvPr/>
        </p:nvSpPr>
        <p:spPr bwMode="auto">
          <a:xfrm>
            <a:off x="2295525" y="304800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4. Coalesce Non-Leaf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598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810000"/>
            <a:ext cx="8382000" cy="2819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Delete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Merge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/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Pull down the mid-key 50 in the parent node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Move everything in the right node to the left.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Very important: when we merge </a:t>
            </a:r>
            <a:r>
              <a:rPr lang="en-US" altLang="en-US" i="1" u="sng">
                <a:solidFill>
                  <a:srgbClr val="FF0000"/>
                </a:solidFill>
              </a:rPr>
              <a:t>non-leaf nodes</a:t>
            </a:r>
            <a:r>
              <a:rPr lang="en-US" altLang="en-US">
                <a:solidFill>
                  <a:srgbClr val="FF0000"/>
                </a:solidFill>
              </a:rPr>
              <a:t>, we always pull down the mid-key in the parent and place it in the merged node.</a:t>
            </a:r>
          </a:p>
        </p:txBody>
      </p:sp>
      <p:sp>
        <p:nvSpPr>
          <p:cNvPr id="167940" name="Line 20"/>
          <p:cNvSpPr>
            <a:spLocks noChangeShapeType="1"/>
          </p:cNvSpPr>
          <p:nvPr/>
        </p:nvSpPr>
        <p:spPr bwMode="auto">
          <a:xfrm>
            <a:off x="3978276" y="3122614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1" name="Line 21"/>
          <p:cNvSpPr>
            <a:spLocks noChangeShapeType="1"/>
          </p:cNvSpPr>
          <p:nvPr/>
        </p:nvSpPr>
        <p:spPr bwMode="auto">
          <a:xfrm flipH="1">
            <a:off x="2725739" y="2263776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H="1">
            <a:off x="6477001" y="2271714"/>
            <a:ext cx="130175" cy="7461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23"/>
          <p:cNvSpPr>
            <a:spLocks noChangeShapeType="1"/>
          </p:cNvSpPr>
          <p:nvPr/>
        </p:nvSpPr>
        <p:spPr bwMode="auto">
          <a:xfrm>
            <a:off x="7138989" y="2270125"/>
            <a:ext cx="917575" cy="7239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4" name="Line 32"/>
          <p:cNvSpPr>
            <a:spLocks noChangeShapeType="1"/>
          </p:cNvSpPr>
          <p:nvPr/>
        </p:nvSpPr>
        <p:spPr bwMode="auto">
          <a:xfrm>
            <a:off x="7758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945" name="Group 33"/>
          <p:cNvGrpSpPr>
            <a:grpSpLocks/>
          </p:cNvGrpSpPr>
          <p:nvPr/>
        </p:nvGrpSpPr>
        <p:grpSpPr bwMode="auto">
          <a:xfrm rot="10800000">
            <a:off x="7964489" y="3021014"/>
            <a:ext cx="396875" cy="503237"/>
            <a:chOff x="384" y="4195"/>
            <a:chExt cx="250" cy="317"/>
          </a:xfrm>
        </p:grpSpPr>
        <p:sp>
          <p:nvSpPr>
            <p:cNvPr id="168005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06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946" name="Text Box 36"/>
          <p:cNvSpPr txBox="1">
            <a:spLocks noChangeArrowheads="1"/>
          </p:cNvSpPr>
          <p:nvPr/>
        </p:nvSpPr>
        <p:spPr bwMode="auto">
          <a:xfrm>
            <a:off x="8027989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grpSp>
        <p:nvGrpSpPr>
          <p:cNvPr id="167947" name="Group 37"/>
          <p:cNvGrpSpPr>
            <a:grpSpLocks/>
          </p:cNvGrpSpPr>
          <p:nvPr/>
        </p:nvGrpSpPr>
        <p:grpSpPr bwMode="auto">
          <a:xfrm>
            <a:off x="3443288" y="1982788"/>
            <a:ext cx="1822450" cy="512762"/>
            <a:chOff x="732" y="2389"/>
            <a:chExt cx="1148" cy="323"/>
          </a:xfrm>
        </p:grpSpPr>
        <p:sp>
          <p:nvSpPr>
            <p:cNvPr id="167998" name="Text Box 38"/>
            <p:cNvSpPr txBox="1">
              <a:spLocks noChangeArrowheads="1"/>
            </p:cNvSpPr>
            <p:nvPr/>
          </p:nvSpPr>
          <p:spPr bwMode="auto">
            <a:xfrm>
              <a:off x="732" y="2404"/>
              <a:ext cx="114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                </a:t>
              </a:r>
            </a:p>
          </p:txBody>
        </p:sp>
        <p:sp>
          <p:nvSpPr>
            <p:cNvPr id="167999" name="Line 39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00" name="Line 40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01" name="Line 41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02" name="Line 42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03" name="Line 43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04" name="Line 44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948" name="Line 53"/>
          <p:cNvSpPr>
            <a:spLocks noChangeShapeType="1"/>
          </p:cNvSpPr>
          <p:nvPr/>
        </p:nvSpPr>
        <p:spPr bwMode="auto">
          <a:xfrm flipH="1">
            <a:off x="4267201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9" name="Line 54"/>
          <p:cNvSpPr>
            <a:spLocks noChangeShapeType="1"/>
          </p:cNvSpPr>
          <p:nvPr/>
        </p:nvSpPr>
        <p:spPr bwMode="auto">
          <a:xfrm>
            <a:off x="6545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0" name="Line 55"/>
          <p:cNvSpPr>
            <a:spLocks noChangeShapeType="1"/>
          </p:cNvSpPr>
          <p:nvPr/>
        </p:nvSpPr>
        <p:spPr bwMode="auto">
          <a:xfrm>
            <a:off x="7078664" y="1339851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1" name="Line 56"/>
          <p:cNvSpPr>
            <a:spLocks noChangeShapeType="1"/>
          </p:cNvSpPr>
          <p:nvPr/>
        </p:nvSpPr>
        <p:spPr bwMode="auto">
          <a:xfrm>
            <a:off x="2349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2" name="Line 57"/>
          <p:cNvSpPr>
            <a:spLocks noChangeShapeType="1"/>
          </p:cNvSpPr>
          <p:nvPr/>
        </p:nvSpPr>
        <p:spPr bwMode="auto">
          <a:xfrm>
            <a:off x="2932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3" name="Text Box 59"/>
          <p:cNvSpPr txBox="1">
            <a:spLocks noChangeArrowheads="1"/>
          </p:cNvSpPr>
          <p:nvPr/>
        </p:nvSpPr>
        <p:spPr bwMode="auto">
          <a:xfrm>
            <a:off x="3200400" y="17526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7954" name="Text Box 60"/>
          <p:cNvSpPr txBox="1">
            <a:spLocks noChangeArrowheads="1"/>
          </p:cNvSpPr>
          <p:nvPr/>
        </p:nvSpPr>
        <p:spPr bwMode="auto">
          <a:xfrm>
            <a:off x="6248401" y="17526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67955" name="Text Box 61"/>
          <p:cNvSpPr txBox="1">
            <a:spLocks noChangeArrowheads="1"/>
          </p:cNvSpPr>
          <p:nvPr/>
        </p:nvSpPr>
        <p:spPr bwMode="auto">
          <a:xfrm>
            <a:off x="22098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7956" name="Text Box 62"/>
          <p:cNvSpPr txBox="1">
            <a:spLocks noChangeArrowheads="1"/>
          </p:cNvSpPr>
          <p:nvPr/>
        </p:nvSpPr>
        <p:spPr bwMode="auto">
          <a:xfrm>
            <a:off x="6096000" y="2667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67957" name="Text Box 63"/>
          <p:cNvSpPr txBox="1">
            <a:spLocks noChangeArrowheads="1"/>
          </p:cNvSpPr>
          <p:nvPr/>
        </p:nvSpPr>
        <p:spPr bwMode="auto">
          <a:xfrm>
            <a:off x="80772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67958" name="Line 64"/>
          <p:cNvSpPr>
            <a:spLocks noChangeShapeType="1"/>
          </p:cNvSpPr>
          <p:nvPr/>
        </p:nvSpPr>
        <p:spPr bwMode="auto">
          <a:xfrm>
            <a:off x="3429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9" name="Line 68"/>
          <p:cNvSpPr>
            <a:spLocks noChangeShapeType="1"/>
          </p:cNvSpPr>
          <p:nvPr/>
        </p:nvSpPr>
        <p:spPr bwMode="auto">
          <a:xfrm>
            <a:off x="6096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0" name="Line 69"/>
          <p:cNvSpPr>
            <a:spLocks noChangeShapeType="1"/>
          </p:cNvSpPr>
          <p:nvPr/>
        </p:nvSpPr>
        <p:spPr bwMode="auto">
          <a:xfrm>
            <a:off x="6629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1" name="Line 70"/>
          <p:cNvSpPr>
            <a:spLocks noChangeShapeType="1"/>
          </p:cNvSpPr>
          <p:nvPr/>
        </p:nvSpPr>
        <p:spPr bwMode="auto">
          <a:xfrm>
            <a:off x="8001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2" name="Line 18"/>
          <p:cNvSpPr>
            <a:spLocks noChangeShapeType="1"/>
          </p:cNvSpPr>
          <p:nvPr/>
        </p:nvSpPr>
        <p:spPr bwMode="auto">
          <a:xfrm>
            <a:off x="6034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3" name="Line 19"/>
          <p:cNvSpPr>
            <a:spLocks noChangeShapeType="1"/>
          </p:cNvSpPr>
          <p:nvPr/>
        </p:nvSpPr>
        <p:spPr bwMode="auto">
          <a:xfrm>
            <a:off x="6972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4" name="Line 20"/>
          <p:cNvSpPr>
            <a:spLocks noChangeShapeType="1"/>
          </p:cNvSpPr>
          <p:nvPr/>
        </p:nvSpPr>
        <p:spPr bwMode="auto">
          <a:xfrm>
            <a:off x="6453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5" name="Line 21"/>
          <p:cNvSpPr>
            <a:spLocks noChangeShapeType="1"/>
          </p:cNvSpPr>
          <p:nvPr/>
        </p:nvSpPr>
        <p:spPr bwMode="auto">
          <a:xfrm>
            <a:off x="6592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6" name="Line 22"/>
          <p:cNvSpPr>
            <a:spLocks noChangeShapeType="1"/>
          </p:cNvSpPr>
          <p:nvPr/>
        </p:nvSpPr>
        <p:spPr bwMode="auto">
          <a:xfrm>
            <a:off x="7523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7" name="Line 23"/>
          <p:cNvSpPr>
            <a:spLocks noChangeShapeType="1"/>
          </p:cNvSpPr>
          <p:nvPr/>
        </p:nvSpPr>
        <p:spPr bwMode="auto">
          <a:xfrm>
            <a:off x="7104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8" name="Rectangle 78"/>
          <p:cNvSpPr>
            <a:spLocks noChangeArrowheads="1"/>
          </p:cNvSpPr>
          <p:nvPr/>
        </p:nvSpPr>
        <p:spPr bwMode="auto">
          <a:xfrm>
            <a:off x="5926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7969" name="Text Box 17"/>
          <p:cNvSpPr txBox="1">
            <a:spLocks noChangeArrowheads="1"/>
          </p:cNvSpPr>
          <p:nvPr/>
        </p:nvSpPr>
        <p:spPr bwMode="auto">
          <a:xfrm>
            <a:off x="6145214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67970" name="Line 18"/>
          <p:cNvSpPr>
            <a:spLocks noChangeShapeType="1"/>
          </p:cNvSpPr>
          <p:nvPr/>
        </p:nvSpPr>
        <p:spPr bwMode="auto">
          <a:xfrm>
            <a:off x="6178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1" name="Line 19"/>
          <p:cNvSpPr>
            <a:spLocks noChangeShapeType="1"/>
          </p:cNvSpPr>
          <p:nvPr/>
        </p:nvSpPr>
        <p:spPr bwMode="auto">
          <a:xfrm>
            <a:off x="7116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2" name="Line 20"/>
          <p:cNvSpPr>
            <a:spLocks noChangeShapeType="1"/>
          </p:cNvSpPr>
          <p:nvPr/>
        </p:nvSpPr>
        <p:spPr bwMode="auto">
          <a:xfrm>
            <a:off x="6597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3" name="Line 21"/>
          <p:cNvSpPr>
            <a:spLocks noChangeShapeType="1"/>
          </p:cNvSpPr>
          <p:nvPr/>
        </p:nvSpPr>
        <p:spPr bwMode="auto">
          <a:xfrm>
            <a:off x="6737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4" name="Line 22"/>
          <p:cNvSpPr>
            <a:spLocks noChangeShapeType="1"/>
          </p:cNvSpPr>
          <p:nvPr/>
        </p:nvSpPr>
        <p:spPr bwMode="auto">
          <a:xfrm>
            <a:off x="7667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5" name="Line 23"/>
          <p:cNvSpPr>
            <a:spLocks noChangeShapeType="1"/>
          </p:cNvSpPr>
          <p:nvPr/>
        </p:nvSpPr>
        <p:spPr bwMode="auto">
          <a:xfrm>
            <a:off x="7248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6" name="Rectangle 86"/>
          <p:cNvSpPr>
            <a:spLocks noChangeArrowheads="1"/>
          </p:cNvSpPr>
          <p:nvPr/>
        </p:nvSpPr>
        <p:spPr bwMode="auto">
          <a:xfrm>
            <a:off x="6070600" y="301307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3" name="Text Box 17"/>
          <p:cNvSpPr txBox="1">
            <a:spLocks noChangeArrowheads="1"/>
          </p:cNvSpPr>
          <p:nvPr/>
        </p:nvSpPr>
        <p:spPr bwMode="auto">
          <a:xfrm>
            <a:off x="6645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67978" name="Line 18"/>
          <p:cNvSpPr>
            <a:spLocks noChangeShapeType="1"/>
          </p:cNvSpPr>
          <p:nvPr/>
        </p:nvSpPr>
        <p:spPr bwMode="auto">
          <a:xfrm>
            <a:off x="6669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9" name="Line 19"/>
          <p:cNvSpPr>
            <a:spLocks noChangeShapeType="1"/>
          </p:cNvSpPr>
          <p:nvPr/>
        </p:nvSpPr>
        <p:spPr bwMode="auto">
          <a:xfrm>
            <a:off x="7607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80" name="Line 20"/>
          <p:cNvSpPr>
            <a:spLocks noChangeShapeType="1"/>
          </p:cNvSpPr>
          <p:nvPr/>
        </p:nvSpPr>
        <p:spPr bwMode="auto">
          <a:xfrm>
            <a:off x="7088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81" name="Line 21"/>
          <p:cNvSpPr>
            <a:spLocks noChangeShapeType="1"/>
          </p:cNvSpPr>
          <p:nvPr/>
        </p:nvSpPr>
        <p:spPr bwMode="auto">
          <a:xfrm>
            <a:off x="7227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82" name="Line 22"/>
          <p:cNvSpPr>
            <a:spLocks noChangeShapeType="1"/>
          </p:cNvSpPr>
          <p:nvPr/>
        </p:nvSpPr>
        <p:spPr bwMode="auto">
          <a:xfrm>
            <a:off x="8158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83" name="Line 23"/>
          <p:cNvSpPr>
            <a:spLocks noChangeShapeType="1"/>
          </p:cNvSpPr>
          <p:nvPr/>
        </p:nvSpPr>
        <p:spPr bwMode="auto">
          <a:xfrm>
            <a:off x="7739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84" name="Rectangle 94"/>
          <p:cNvSpPr>
            <a:spLocks noChangeArrowheads="1"/>
          </p:cNvSpPr>
          <p:nvPr/>
        </p:nvSpPr>
        <p:spPr bwMode="auto">
          <a:xfrm>
            <a:off x="6561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7985" name="Text Box 17"/>
          <p:cNvSpPr txBox="1">
            <a:spLocks noChangeArrowheads="1"/>
          </p:cNvSpPr>
          <p:nvPr/>
        </p:nvSpPr>
        <p:spPr bwMode="auto">
          <a:xfrm>
            <a:off x="6527800" y="109220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90</a:t>
            </a:r>
          </a:p>
        </p:txBody>
      </p:sp>
      <p:sp>
        <p:nvSpPr>
          <p:cNvPr id="142" name="Text Box 17"/>
          <p:cNvSpPr txBox="1">
            <a:spLocks noChangeArrowheads="1"/>
          </p:cNvSpPr>
          <p:nvPr/>
        </p:nvSpPr>
        <p:spPr bwMode="auto">
          <a:xfrm>
            <a:off x="6000750" y="109220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</a:t>
            </a:r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>
            <a:off x="4102101" y="2251075"/>
            <a:ext cx="2392363" cy="750888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4646614" y="2251076"/>
            <a:ext cx="3417887" cy="733425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89" name="Text Box 59"/>
          <p:cNvSpPr txBox="1">
            <a:spLocks noChangeArrowheads="1"/>
          </p:cNvSpPr>
          <p:nvPr/>
        </p:nvSpPr>
        <p:spPr bwMode="auto">
          <a:xfrm>
            <a:off x="56388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7990" name="Text Box 17"/>
          <p:cNvSpPr txBox="1">
            <a:spLocks noChangeArrowheads="1"/>
          </p:cNvSpPr>
          <p:nvPr/>
        </p:nvSpPr>
        <p:spPr bwMode="auto">
          <a:xfrm>
            <a:off x="2359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67991" name="Line 18"/>
          <p:cNvSpPr>
            <a:spLocks noChangeShapeType="1"/>
          </p:cNvSpPr>
          <p:nvPr/>
        </p:nvSpPr>
        <p:spPr bwMode="auto">
          <a:xfrm>
            <a:off x="2403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2" name="Line 19"/>
          <p:cNvSpPr>
            <a:spLocks noChangeShapeType="1"/>
          </p:cNvSpPr>
          <p:nvPr/>
        </p:nvSpPr>
        <p:spPr bwMode="auto">
          <a:xfrm>
            <a:off x="3341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3" name="Line 20"/>
          <p:cNvSpPr>
            <a:spLocks noChangeShapeType="1"/>
          </p:cNvSpPr>
          <p:nvPr/>
        </p:nvSpPr>
        <p:spPr bwMode="auto">
          <a:xfrm>
            <a:off x="2822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4" name="Line 21"/>
          <p:cNvSpPr>
            <a:spLocks noChangeShapeType="1"/>
          </p:cNvSpPr>
          <p:nvPr/>
        </p:nvSpPr>
        <p:spPr bwMode="auto">
          <a:xfrm>
            <a:off x="2962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5" name="Line 22"/>
          <p:cNvSpPr>
            <a:spLocks noChangeShapeType="1"/>
          </p:cNvSpPr>
          <p:nvPr/>
        </p:nvSpPr>
        <p:spPr bwMode="auto">
          <a:xfrm>
            <a:off x="3892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6" name="Line 23"/>
          <p:cNvSpPr>
            <a:spLocks noChangeShapeType="1"/>
          </p:cNvSpPr>
          <p:nvPr/>
        </p:nvSpPr>
        <p:spPr bwMode="auto">
          <a:xfrm>
            <a:off x="3473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7" name="Rectangle 86"/>
          <p:cNvSpPr>
            <a:spLocks noChangeArrowheads="1"/>
          </p:cNvSpPr>
          <p:nvPr/>
        </p:nvSpPr>
        <p:spPr bwMode="auto">
          <a:xfrm>
            <a:off x="2295525" y="304800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4. Coalesce Non-Leaf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9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20052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26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-0.20547 0.006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3" y="34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4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ext Box 38"/>
          <p:cNvSpPr txBox="1">
            <a:spLocks noChangeArrowheads="1"/>
          </p:cNvSpPr>
          <p:nvPr/>
        </p:nvSpPr>
        <p:spPr bwMode="auto">
          <a:xfrm>
            <a:off x="3443288" y="2006600"/>
            <a:ext cx="18224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</a:t>
            </a:r>
          </a:p>
        </p:txBody>
      </p:sp>
      <p:sp>
        <p:nvSpPr>
          <p:cNvPr id="169988" name="Line 20"/>
          <p:cNvSpPr>
            <a:spLocks noChangeShapeType="1"/>
          </p:cNvSpPr>
          <p:nvPr/>
        </p:nvSpPr>
        <p:spPr bwMode="auto">
          <a:xfrm>
            <a:off x="3978276" y="3122614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89" name="Line 21"/>
          <p:cNvSpPr>
            <a:spLocks noChangeShapeType="1"/>
          </p:cNvSpPr>
          <p:nvPr/>
        </p:nvSpPr>
        <p:spPr bwMode="auto">
          <a:xfrm flipH="1">
            <a:off x="2725739" y="2263776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0" name="Line 32"/>
          <p:cNvSpPr>
            <a:spLocks noChangeShapeType="1"/>
          </p:cNvSpPr>
          <p:nvPr/>
        </p:nvSpPr>
        <p:spPr bwMode="auto">
          <a:xfrm>
            <a:off x="7758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991" name="Group 33"/>
          <p:cNvGrpSpPr>
            <a:grpSpLocks/>
          </p:cNvGrpSpPr>
          <p:nvPr/>
        </p:nvGrpSpPr>
        <p:grpSpPr bwMode="auto">
          <a:xfrm rot="10800000">
            <a:off x="7964489" y="3021014"/>
            <a:ext cx="396875" cy="503237"/>
            <a:chOff x="384" y="4195"/>
            <a:chExt cx="250" cy="317"/>
          </a:xfrm>
        </p:grpSpPr>
        <p:sp>
          <p:nvSpPr>
            <p:cNvPr id="170050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51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9992" name="Text Box 36"/>
          <p:cNvSpPr txBox="1">
            <a:spLocks noChangeArrowheads="1"/>
          </p:cNvSpPr>
          <p:nvPr/>
        </p:nvSpPr>
        <p:spPr bwMode="auto">
          <a:xfrm>
            <a:off x="8027989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grpSp>
        <p:nvGrpSpPr>
          <p:cNvPr id="167948" name="Group 45"/>
          <p:cNvGrpSpPr>
            <a:grpSpLocks/>
          </p:cNvGrpSpPr>
          <p:nvPr/>
        </p:nvGrpSpPr>
        <p:grpSpPr bwMode="auto">
          <a:xfrm>
            <a:off x="6569075" y="1982788"/>
            <a:ext cx="1727200" cy="512762"/>
            <a:chOff x="762" y="2389"/>
            <a:chExt cx="1088" cy="323"/>
          </a:xfrm>
        </p:grpSpPr>
        <p:sp>
          <p:nvSpPr>
            <p:cNvPr id="170043" name="Text Box 46"/>
            <p:cNvSpPr txBox="1">
              <a:spLocks noChangeArrowheads="1"/>
            </p:cNvSpPr>
            <p:nvPr/>
          </p:nvSpPr>
          <p:spPr bwMode="auto">
            <a:xfrm>
              <a:off x="762" y="2404"/>
              <a:ext cx="108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               </a:t>
              </a:r>
            </a:p>
          </p:txBody>
        </p:sp>
        <p:sp>
          <p:nvSpPr>
            <p:cNvPr id="170044" name="Line 4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45" name="Line 4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46" name="Line 4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47" name="Line 5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48" name="Line 5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49" name="Line 5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9994" name="Line 53"/>
          <p:cNvSpPr>
            <a:spLocks noChangeShapeType="1"/>
          </p:cNvSpPr>
          <p:nvPr/>
        </p:nvSpPr>
        <p:spPr bwMode="auto">
          <a:xfrm flipH="1">
            <a:off x="4267201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0" name="Line 54"/>
          <p:cNvSpPr>
            <a:spLocks noChangeShapeType="1"/>
          </p:cNvSpPr>
          <p:nvPr/>
        </p:nvSpPr>
        <p:spPr bwMode="auto">
          <a:xfrm>
            <a:off x="6545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1" name="Line 55"/>
          <p:cNvSpPr>
            <a:spLocks noChangeShapeType="1"/>
          </p:cNvSpPr>
          <p:nvPr/>
        </p:nvSpPr>
        <p:spPr bwMode="auto">
          <a:xfrm>
            <a:off x="7078664" y="1339851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7" name="Line 56"/>
          <p:cNvSpPr>
            <a:spLocks noChangeShapeType="1"/>
          </p:cNvSpPr>
          <p:nvPr/>
        </p:nvSpPr>
        <p:spPr bwMode="auto">
          <a:xfrm>
            <a:off x="2349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8" name="Line 57"/>
          <p:cNvSpPr>
            <a:spLocks noChangeShapeType="1"/>
          </p:cNvSpPr>
          <p:nvPr/>
        </p:nvSpPr>
        <p:spPr bwMode="auto">
          <a:xfrm>
            <a:off x="2932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9" name="Text Box 58"/>
          <p:cNvSpPr txBox="1">
            <a:spLocks noChangeArrowheads="1"/>
          </p:cNvSpPr>
          <p:nvPr/>
        </p:nvSpPr>
        <p:spPr bwMode="auto">
          <a:xfrm>
            <a:off x="56388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70000" name="Text Box 59"/>
          <p:cNvSpPr txBox="1">
            <a:spLocks noChangeArrowheads="1"/>
          </p:cNvSpPr>
          <p:nvPr/>
        </p:nvSpPr>
        <p:spPr bwMode="auto">
          <a:xfrm>
            <a:off x="3200400" y="17526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7956" name="Text Box 60"/>
          <p:cNvSpPr txBox="1">
            <a:spLocks noChangeArrowheads="1"/>
          </p:cNvSpPr>
          <p:nvPr/>
        </p:nvSpPr>
        <p:spPr bwMode="auto">
          <a:xfrm>
            <a:off x="6248401" y="17526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70002" name="Text Box 61"/>
          <p:cNvSpPr txBox="1">
            <a:spLocks noChangeArrowheads="1"/>
          </p:cNvSpPr>
          <p:nvPr/>
        </p:nvSpPr>
        <p:spPr bwMode="auto">
          <a:xfrm>
            <a:off x="22098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70003" name="Text Box 62"/>
          <p:cNvSpPr txBox="1">
            <a:spLocks noChangeArrowheads="1"/>
          </p:cNvSpPr>
          <p:nvPr/>
        </p:nvSpPr>
        <p:spPr bwMode="auto">
          <a:xfrm>
            <a:off x="6096000" y="2667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70004" name="Text Box 63"/>
          <p:cNvSpPr txBox="1">
            <a:spLocks noChangeArrowheads="1"/>
          </p:cNvSpPr>
          <p:nvPr/>
        </p:nvSpPr>
        <p:spPr bwMode="auto">
          <a:xfrm>
            <a:off x="80772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70005" name="Line 64"/>
          <p:cNvSpPr>
            <a:spLocks noChangeShapeType="1"/>
          </p:cNvSpPr>
          <p:nvPr/>
        </p:nvSpPr>
        <p:spPr bwMode="auto">
          <a:xfrm>
            <a:off x="3429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6" name="Line 65"/>
          <p:cNvSpPr>
            <a:spLocks noChangeShapeType="1"/>
          </p:cNvSpPr>
          <p:nvPr/>
        </p:nvSpPr>
        <p:spPr bwMode="auto">
          <a:xfrm>
            <a:off x="6096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7" name="Line 66"/>
          <p:cNvSpPr>
            <a:spLocks noChangeShapeType="1"/>
          </p:cNvSpPr>
          <p:nvPr/>
        </p:nvSpPr>
        <p:spPr bwMode="auto">
          <a:xfrm>
            <a:off x="6629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08" name="Line 67"/>
          <p:cNvSpPr>
            <a:spLocks noChangeShapeType="1"/>
          </p:cNvSpPr>
          <p:nvPr/>
        </p:nvSpPr>
        <p:spPr bwMode="auto">
          <a:xfrm>
            <a:off x="8001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4" name="Text Box 17"/>
          <p:cNvSpPr txBox="1">
            <a:spLocks noChangeArrowheads="1"/>
          </p:cNvSpPr>
          <p:nvPr/>
        </p:nvSpPr>
        <p:spPr bwMode="auto">
          <a:xfrm>
            <a:off x="6527800" y="109220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90</a:t>
            </a:r>
          </a:p>
        </p:txBody>
      </p:sp>
      <p:sp>
        <p:nvSpPr>
          <p:cNvPr id="170010" name="Line 18"/>
          <p:cNvSpPr>
            <a:spLocks noChangeShapeType="1"/>
          </p:cNvSpPr>
          <p:nvPr/>
        </p:nvSpPr>
        <p:spPr bwMode="auto">
          <a:xfrm>
            <a:off x="6034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1" name="Line 19"/>
          <p:cNvSpPr>
            <a:spLocks noChangeShapeType="1"/>
          </p:cNvSpPr>
          <p:nvPr/>
        </p:nvSpPr>
        <p:spPr bwMode="auto">
          <a:xfrm>
            <a:off x="6972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2" name="Line 20"/>
          <p:cNvSpPr>
            <a:spLocks noChangeShapeType="1"/>
          </p:cNvSpPr>
          <p:nvPr/>
        </p:nvSpPr>
        <p:spPr bwMode="auto">
          <a:xfrm>
            <a:off x="6453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Line 21"/>
          <p:cNvSpPr>
            <a:spLocks noChangeShapeType="1"/>
          </p:cNvSpPr>
          <p:nvPr/>
        </p:nvSpPr>
        <p:spPr bwMode="auto">
          <a:xfrm>
            <a:off x="6592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4" name="Line 22"/>
          <p:cNvSpPr>
            <a:spLocks noChangeShapeType="1"/>
          </p:cNvSpPr>
          <p:nvPr/>
        </p:nvSpPr>
        <p:spPr bwMode="auto">
          <a:xfrm>
            <a:off x="7523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5" name="Line 23"/>
          <p:cNvSpPr>
            <a:spLocks noChangeShapeType="1"/>
          </p:cNvSpPr>
          <p:nvPr/>
        </p:nvSpPr>
        <p:spPr bwMode="auto">
          <a:xfrm>
            <a:off x="7104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6" name="Rectangle 75"/>
          <p:cNvSpPr>
            <a:spLocks noChangeArrowheads="1"/>
          </p:cNvSpPr>
          <p:nvPr/>
        </p:nvSpPr>
        <p:spPr bwMode="auto">
          <a:xfrm>
            <a:off x="5926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0017" name="Text Box 17"/>
          <p:cNvSpPr txBox="1">
            <a:spLocks noChangeArrowheads="1"/>
          </p:cNvSpPr>
          <p:nvPr/>
        </p:nvSpPr>
        <p:spPr bwMode="auto">
          <a:xfrm>
            <a:off x="6145214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70018" name="Line 18"/>
          <p:cNvSpPr>
            <a:spLocks noChangeShapeType="1"/>
          </p:cNvSpPr>
          <p:nvPr/>
        </p:nvSpPr>
        <p:spPr bwMode="auto">
          <a:xfrm>
            <a:off x="6178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19" name="Line 19"/>
          <p:cNvSpPr>
            <a:spLocks noChangeShapeType="1"/>
          </p:cNvSpPr>
          <p:nvPr/>
        </p:nvSpPr>
        <p:spPr bwMode="auto">
          <a:xfrm>
            <a:off x="7116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20" name="Line 20"/>
          <p:cNvSpPr>
            <a:spLocks noChangeShapeType="1"/>
          </p:cNvSpPr>
          <p:nvPr/>
        </p:nvSpPr>
        <p:spPr bwMode="auto">
          <a:xfrm>
            <a:off x="6597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21" name="Line 21"/>
          <p:cNvSpPr>
            <a:spLocks noChangeShapeType="1"/>
          </p:cNvSpPr>
          <p:nvPr/>
        </p:nvSpPr>
        <p:spPr bwMode="auto">
          <a:xfrm>
            <a:off x="6737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22" name="Line 22"/>
          <p:cNvSpPr>
            <a:spLocks noChangeShapeType="1"/>
          </p:cNvSpPr>
          <p:nvPr/>
        </p:nvSpPr>
        <p:spPr bwMode="auto">
          <a:xfrm>
            <a:off x="7667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23" name="Line 23"/>
          <p:cNvSpPr>
            <a:spLocks noChangeShapeType="1"/>
          </p:cNvSpPr>
          <p:nvPr/>
        </p:nvSpPr>
        <p:spPr bwMode="auto">
          <a:xfrm>
            <a:off x="7248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24" name="Rectangle 83"/>
          <p:cNvSpPr>
            <a:spLocks noChangeArrowheads="1"/>
          </p:cNvSpPr>
          <p:nvPr/>
        </p:nvSpPr>
        <p:spPr bwMode="auto">
          <a:xfrm>
            <a:off x="6070600" y="301307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0025" name="Text Box 17"/>
          <p:cNvSpPr txBox="1">
            <a:spLocks noChangeArrowheads="1"/>
          </p:cNvSpPr>
          <p:nvPr/>
        </p:nvSpPr>
        <p:spPr bwMode="auto">
          <a:xfrm>
            <a:off x="3575050" y="1989138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50  70</a:t>
            </a:r>
          </a:p>
        </p:txBody>
      </p:sp>
      <p:sp>
        <p:nvSpPr>
          <p:cNvPr id="170026" name="Line 22"/>
          <p:cNvSpPr>
            <a:spLocks noChangeShapeType="1"/>
          </p:cNvSpPr>
          <p:nvPr/>
        </p:nvSpPr>
        <p:spPr bwMode="auto">
          <a:xfrm>
            <a:off x="4102101" y="2251075"/>
            <a:ext cx="2392363" cy="7508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27" name="Line 22"/>
          <p:cNvSpPr>
            <a:spLocks noChangeShapeType="1"/>
          </p:cNvSpPr>
          <p:nvPr/>
        </p:nvSpPr>
        <p:spPr bwMode="auto">
          <a:xfrm>
            <a:off x="4646614" y="2251076"/>
            <a:ext cx="3417887" cy="733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28" name="Line 39"/>
          <p:cNvSpPr>
            <a:spLocks noChangeShapeType="1"/>
          </p:cNvSpPr>
          <p:nvPr/>
        </p:nvSpPr>
        <p:spPr bwMode="auto">
          <a:xfrm>
            <a:off x="36020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29" name="Line 40"/>
          <p:cNvSpPr>
            <a:spLocks noChangeShapeType="1"/>
          </p:cNvSpPr>
          <p:nvPr/>
        </p:nvSpPr>
        <p:spPr bwMode="auto">
          <a:xfrm>
            <a:off x="4540250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30" name="Line 41"/>
          <p:cNvSpPr>
            <a:spLocks noChangeShapeType="1"/>
          </p:cNvSpPr>
          <p:nvPr/>
        </p:nvSpPr>
        <p:spPr bwMode="auto">
          <a:xfrm>
            <a:off x="40211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31" name="Line 42"/>
          <p:cNvSpPr>
            <a:spLocks noChangeShapeType="1"/>
          </p:cNvSpPr>
          <p:nvPr/>
        </p:nvSpPr>
        <p:spPr bwMode="auto">
          <a:xfrm>
            <a:off x="41608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32" name="Line 43"/>
          <p:cNvSpPr>
            <a:spLocks noChangeShapeType="1"/>
          </p:cNvSpPr>
          <p:nvPr/>
        </p:nvSpPr>
        <p:spPr bwMode="auto">
          <a:xfrm>
            <a:off x="5100638" y="2012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33" name="Line 44"/>
          <p:cNvSpPr>
            <a:spLocks noChangeShapeType="1"/>
          </p:cNvSpPr>
          <p:nvPr/>
        </p:nvSpPr>
        <p:spPr bwMode="auto">
          <a:xfrm>
            <a:off x="4681538" y="2012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34" name="Rectangle 3"/>
          <p:cNvSpPr txBox="1">
            <a:spLocks noChangeArrowheads="1"/>
          </p:cNvSpPr>
          <p:nvPr/>
        </p:nvSpPr>
        <p:spPr bwMode="auto">
          <a:xfrm>
            <a:off x="1981200" y="3810000"/>
            <a:ext cx="822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Delete 20</a:t>
            </a:r>
          </a:p>
          <a:p>
            <a:pPr lvl="1" eaLnBrk="1" hangingPunct="1"/>
            <a:r>
              <a:rPr lang="en-US" altLang="en-US" sz="2000"/>
              <a:t>Delete pointer to the merged node.</a:t>
            </a:r>
          </a:p>
        </p:txBody>
      </p:sp>
      <p:sp>
        <p:nvSpPr>
          <p:cNvPr id="170035" name="Text Box 17"/>
          <p:cNvSpPr txBox="1">
            <a:spLocks noChangeArrowheads="1"/>
          </p:cNvSpPr>
          <p:nvPr/>
        </p:nvSpPr>
        <p:spPr bwMode="auto">
          <a:xfrm>
            <a:off x="2359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70036" name="Line 18"/>
          <p:cNvSpPr>
            <a:spLocks noChangeShapeType="1"/>
          </p:cNvSpPr>
          <p:nvPr/>
        </p:nvSpPr>
        <p:spPr bwMode="auto">
          <a:xfrm>
            <a:off x="2403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37" name="Line 19"/>
          <p:cNvSpPr>
            <a:spLocks noChangeShapeType="1"/>
          </p:cNvSpPr>
          <p:nvPr/>
        </p:nvSpPr>
        <p:spPr bwMode="auto">
          <a:xfrm>
            <a:off x="3341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38" name="Line 20"/>
          <p:cNvSpPr>
            <a:spLocks noChangeShapeType="1"/>
          </p:cNvSpPr>
          <p:nvPr/>
        </p:nvSpPr>
        <p:spPr bwMode="auto">
          <a:xfrm>
            <a:off x="2822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39" name="Line 21"/>
          <p:cNvSpPr>
            <a:spLocks noChangeShapeType="1"/>
          </p:cNvSpPr>
          <p:nvPr/>
        </p:nvSpPr>
        <p:spPr bwMode="auto">
          <a:xfrm>
            <a:off x="2962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40" name="Line 22"/>
          <p:cNvSpPr>
            <a:spLocks noChangeShapeType="1"/>
          </p:cNvSpPr>
          <p:nvPr/>
        </p:nvSpPr>
        <p:spPr bwMode="auto">
          <a:xfrm>
            <a:off x="3892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41" name="Line 23"/>
          <p:cNvSpPr>
            <a:spLocks noChangeShapeType="1"/>
          </p:cNvSpPr>
          <p:nvPr/>
        </p:nvSpPr>
        <p:spPr bwMode="auto">
          <a:xfrm>
            <a:off x="3473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042" name="Rectangle 86"/>
          <p:cNvSpPr>
            <a:spLocks noChangeArrowheads="1"/>
          </p:cNvSpPr>
          <p:nvPr/>
        </p:nvSpPr>
        <p:spPr bwMode="auto">
          <a:xfrm>
            <a:off x="2295525" y="304800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4. Coalesce Non-Leaf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-0.04427 -4.0740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679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04596 0.0032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6" grpId="0"/>
      <p:bldP spid="16796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ext Box 38"/>
          <p:cNvSpPr txBox="1">
            <a:spLocks noChangeArrowheads="1"/>
          </p:cNvSpPr>
          <p:nvPr/>
        </p:nvSpPr>
        <p:spPr bwMode="auto">
          <a:xfrm>
            <a:off x="3443288" y="2006600"/>
            <a:ext cx="182245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                </a:t>
            </a:r>
          </a:p>
        </p:txBody>
      </p:sp>
      <p:sp>
        <p:nvSpPr>
          <p:cNvPr id="172036" name="Line 20"/>
          <p:cNvSpPr>
            <a:spLocks noChangeShapeType="1"/>
          </p:cNvSpPr>
          <p:nvPr/>
        </p:nvSpPr>
        <p:spPr bwMode="auto">
          <a:xfrm>
            <a:off x="3978276" y="3122614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37" name="Line 21"/>
          <p:cNvSpPr>
            <a:spLocks noChangeShapeType="1"/>
          </p:cNvSpPr>
          <p:nvPr/>
        </p:nvSpPr>
        <p:spPr bwMode="auto">
          <a:xfrm flipH="1">
            <a:off x="2725739" y="2263776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38" name="Line 32"/>
          <p:cNvSpPr>
            <a:spLocks noChangeShapeType="1"/>
          </p:cNvSpPr>
          <p:nvPr/>
        </p:nvSpPr>
        <p:spPr bwMode="auto">
          <a:xfrm>
            <a:off x="7758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2039" name="Group 33"/>
          <p:cNvGrpSpPr>
            <a:grpSpLocks/>
          </p:cNvGrpSpPr>
          <p:nvPr/>
        </p:nvGrpSpPr>
        <p:grpSpPr bwMode="auto">
          <a:xfrm rot="10800000">
            <a:off x="7964489" y="3021014"/>
            <a:ext cx="396875" cy="503237"/>
            <a:chOff x="384" y="4195"/>
            <a:chExt cx="250" cy="317"/>
          </a:xfrm>
        </p:grpSpPr>
        <p:sp>
          <p:nvSpPr>
            <p:cNvPr id="172088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89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2040" name="Text Box 36"/>
          <p:cNvSpPr txBox="1">
            <a:spLocks noChangeArrowheads="1"/>
          </p:cNvSpPr>
          <p:nvPr/>
        </p:nvSpPr>
        <p:spPr bwMode="auto">
          <a:xfrm>
            <a:off x="8027989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72041" name="Line 53"/>
          <p:cNvSpPr>
            <a:spLocks noChangeShapeType="1"/>
          </p:cNvSpPr>
          <p:nvPr/>
        </p:nvSpPr>
        <p:spPr bwMode="auto">
          <a:xfrm flipH="1">
            <a:off x="4267201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2" name="Line 55"/>
          <p:cNvSpPr>
            <a:spLocks noChangeShapeType="1"/>
          </p:cNvSpPr>
          <p:nvPr/>
        </p:nvSpPr>
        <p:spPr bwMode="auto">
          <a:xfrm>
            <a:off x="6530976" y="1365251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3" name="Line 56"/>
          <p:cNvSpPr>
            <a:spLocks noChangeShapeType="1"/>
          </p:cNvSpPr>
          <p:nvPr/>
        </p:nvSpPr>
        <p:spPr bwMode="auto">
          <a:xfrm>
            <a:off x="2349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4" name="Line 57"/>
          <p:cNvSpPr>
            <a:spLocks noChangeShapeType="1"/>
          </p:cNvSpPr>
          <p:nvPr/>
        </p:nvSpPr>
        <p:spPr bwMode="auto">
          <a:xfrm>
            <a:off x="2932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45" name="Text Box 58"/>
          <p:cNvSpPr txBox="1">
            <a:spLocks noChangeArrowheads="1"/>
          </p:cNvSpPr>
          <p:nvPr/>
        </p:nvSpPr>
        <p:spPr bwMode="auto">
          <a:xfrm>
            <a:off x="56388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72046" name="Text Box 59"/>
          <p:cNvSpPr txBox="1">
            <a:spLocks noChangeArrowheads="1"/>
          </p:cNvSpPr>
          <p:nvPr/>
        </p:nvSpPr>
        <p:spPr bwMode="auto">
          <a:xfrm>
            <a:off x="3200400" y="17526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72047" name="Text Box 61"/>
          <p:cNvSpPr txBox="1">
            <a:spLocks noChangeArrowheads="1"/>
          </p:cNvSpPr>
          <p:nvPr/>
        </p:nvSpPr>
        <p:spPr bwMode="auto">
          <a:xfrm>
            <a:off x="22098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72048" name="Text Box 62"/>
          <p:cNvSpPr txBox="1">
            <a:spLocks noChangeArrowheads="1"/>
          </p:cNvSpPr>
          <p:nvPr/>
        </p:nvSpPr>
        <p:spPr bwMode="auto">
          <a:xfrm>
            <a:off x="6096000" y="2667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72049" name="Text Box 63"/>
          <p:cNvSpPr txBox="1">
            <a:spLocks noChangeArrowheads="1"/>
          </p:cNvSpPr>
          <p:nvPr/>
        </p:nvSpPr>
        <p:spPr bwMode="auto">
          <a:xfrm>
            <a:off x="80772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72050" name="Line 64"/>
          <p:cNvSpPr>
            <a:spLocks noChangeShapeType="1"/>
          </p:cNvSpPr>
          <p:nvPr/>
        </p:nvSpPr>
        <p:spPr bwMode="auto">
          <a:xfrm>
            <a:off x="3429000" y="32004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1" name="Line 65"/>
          <p:cNvSpPr>
            <a:spLocks noChangeShapeType="1"/>
          </p:cNvSpPr>
          <p:nvPr/>
        </p:nvSpPr>
        <p:spPr bwMode="auto">
          <a:xfrm>
            <a:off x="6096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2" name="Line 66"/>
          <p:cNvSpPr>
            <a:spLocks noChangeShapeType="1"/>
          </p:cNvSpPr>
          <p:nvPr/>
        </p:nvSpPr>
        <p:spPr bwMode="auto">
          <a:xfrm>
            <a:off x="6629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3" name="Line 67"/>
          <p:cNvSpPr>
            <a:spLocks noChangeShapeType="1"/>
          </p:cNvSpPr>
          <p:nvPr/>
        </p:nvSpPr>
        <p:spPr bwMode="auto">
          <a:xfrm>
            <a:off x="8001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4" name="Text Box 17"/>
          <p:cNvSpPr txBox="1">
            <a:spLocks noChangeArrowheads="1"/>
          </p:cNvSpPr>
          <p:nvPr/>
        </p:nvSpPr>
        <p:spPr bwMode="auto">
          <a:xfrm>
            <a:off x="6005513" y="110013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90</a:t>
            </a:r>
          </a:p>
        </p:txBody>
      </p:sp>
      <p:sp>
        <p:nvSpPr>
          <p:cNvPr id="172055" name="Line 18"/>
          <p:cNvSpPr>
            <a:spLocks noChangeShapeType="1"/>
          </p:cNvSpPr>
          <p:nvPr/>
        </p:nvSpPr>
        <p:spPr bwMode="auto">
          <a:xfrm>
            <a:off x="6034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6" name="Line 19"/>
          <p:cNvSpPr>
            <a:spLocks noChangeShapeType="1"/>
          </p:cNvSpPr>
          <p:nvPr/>
        </p:nvSpPr>
        <p:spPr bwMode="auto">
          <a:xfrm>
            <a:off x="6972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7" name="Line 20"/>
          <p:cNvSpPr>
            <a:spLocks noChangeShapeType="1"/>
          </p:cNvSpPr>
          <p:nvPr/>
        </p:nvSpPr>
        <p:spPr bwMode="auto">
          <a:xfrm>
            <a:off x="6453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8" name="Line 21"/>
          <p:cNvSpPr>
            <a:spLocks noChangeShapeType="1"/>
          </p:cNvSpPr>
          <p:nvPr/>
        </p:nvSpPr>
        <p:spPr bwMode="auto">
          <a:xfrm>
            <a:off x="6592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59" name="Line 22"/>
          <p:cNvSpPr>
            <a:spLocks noChangeShapeType="1"/>
          </p:cNvSpPr>
          <p:nvPr/>
        </p:nvSpPr>
        <p:spPr bwMode="auto">
          <a:xfrm>
            <a:off x="7523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60" name="Line 23"/>
          <p:cNvSpPr>
            <a:spLocks noChangeShapeType="1"/>
          </p:cNvSpPr>
          <p:nvPr/>
        </p:nvSpPr>
        <p:spPr bwMode="auto">
          <a:xfrm>
            <a:off x="7104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61" name="Rectangle 75"/>
          <p:cNvSpPr>
            <a:spLocks noChangeArrowheads="1"/>
          </p:cNvSpPr>
          <p:nvPr/>
        </p:nvSpPr>
        <p:spPr bwMode="auto">
          <a:xfrm>
            <a:off x="5926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2062" name="Text Box 17"/>
          <p:cNvSpPr txBox="1">
            <a:spLocks noChangeArrowheads="1"/>
          </p:cNvSpPr>
          <p:nvPr/>
        </p:nvSpPr>
        <p:spPr bwMode="auto">
          <a:xfrm>
            <a:off x="6145214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72063" name="Line 18"/>
          <p:cNvSpPr>
            <a:spLocks noChangeShapeType="1"/>
          </p:cNvSpPr>
          <p:nvPr/>
        </p:nvSpPr>
        <p:spPr bwMode="auto">
          <a:xfrm>
            <a:off x="6178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64" name="Line 19"/>
          <p:cNvSpPr>
            <a:spLocks noChangeShapeType="1"/>
          </p:cNvSpPr>
          <p:nvPr/>
        </p:nvSpPr>
        <p:spPr bwMode="auto">
          <a:xfrm>
            <a:off x="7116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65" name="Line 20"/>
          <p:cNvSpPr>
            <a:spLocks noChangeShapeType="1"/>
          </p:cNvSpPr>
          <p:nvPr/>
        </p:nvSpPr>
        <p:spPr bwMode="auto">
          <a:xfrm>
            <a:off x="6597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66" name="Line 21"/>
          <p:cNvSpPr>
            <a:spLocks noChangeShapeType="1"/>
          </p:cNvSpPr>
          <p:nvPr/>
        </p:nvSpPr>
        <p:spPr bwMode="auto">
          <a:xfrm>
            <a:off x="6737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67" name="Line 22"/>
          <p:cNvSpPr>
            <a:spLocks noChangeShapeType="1"/>
          </p:cNvSpPr>
          <p:nvPr/>
        </p:nvSpPr>
        <p:spPr bwMode="auto">
          <a:xfrm>
            <a:off x="7667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68" name="Line 23"/>
          <p:cNvSpPr>
            <a:spLocks noChangeShapeType="1"/>
          </p:cNvSpPr>
          <p:nvPr/>
        </p:nvSpPr>
        <p:spPr bwMode="auto">
          <a:xfrm>
            <a:off x="7248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69" name="Rectangle 83"/>
          <p:cNvSpPr>
            <a:spLocks noChangeArrowheads="1"/>
          </p:cNvSpPr>
          <p:nvPr/>
        </p:nvSpPr>
        <p:spPr bwMode="auto">
          <a:xfrm>
            <a:off x="6070600" y="301307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2070" name="Text Box 17"/>
          <p:cNvSpPr txBox="1">
            <a:spLocks noChangeArrowheads="1"/>
          </p:cNvSpPr>
          <p:nvPr/>
        </p:nvSpPr>
        <p:spPr bwMode="auto">
          <a:xfrm>
            <a:off x="3575050" y="1989138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50  70</a:t>
            </a:r>
          </a:p>
        </p:txBody>
      </p:sp>
      <p:sp>
        <p:nvSpPr>
          <p:cNvPr id="172071" name="Line 22"/>
          <p:cNvSpPr>
            <a:spLocks noChangeShapeType="1"/>
          </p:cNvSpPr>
          <p:nvPr/>
        </p:nvSpPr>
        <p:spPr bwMode="auto">
          <a:xfrm>
            <a:off x="4102101" y="2251075"/>
            <a:ext cx="2392363" cy="7508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2" name="Line 22"/>
          <p:cNvSpPr>
            <a:spLocks noChangeShapeType="1"/>
          </p:cNvSpPr>
          <p:nvPr/>
        </p:nvSpPr>
        <p:spPr bwMode="auto">
          <a:xfrm>
            <a:off x="4646614" y="2251076"/>
            <a:ext cx="3417887" cy="733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3" name="Line 39"/>
          <p:cNvSpPr>
            <a:spLocks noChangeShapeType="1"/>
          </p:cNvSpPr>
          <p:nvPr/>
        </p:nvSpPr>
        <p:spPr bwMode="auto">
          <a:xfrm>
            <a:off x="36020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4" name="Line 40"/>
          <p:cNvSpPr>
            <a:spLocks noChangeShapeType="1"/>
          </p:cNvSpPr>
          <p:nvPr/>
        </p:nvSpPr>
        <p:spPr bwMode="auto">
          <a:xfrm>
            <a:off x="4540250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5" name="Line 41"/>
          <p:cNvSpPr>
            <a:spLocks noChangeShapeType="1"/>
          </p:cNvSpPr>
          <p:nvPr/>
        </p:nvSpPr>
        <p:spPr bwMode="auto">
          <a:xfrm>
            <a:off x="40211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6" name="Line 42"/>
          <p:cNvSpPr>
            <a:spLocks noChangeShapeType="1"/>
          </p:cNvSpPr>
          <p:nvPr/>
        </p:nvSpPr>
        <p:spPr bwMode="auto">
          <a:xfrm>
            <a:off x="4160838" y="19827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7" name="Line 43"/>
          <p:cNvSpPr>
            <a:spLocks noChangeShapeType="1"/>
          </p:cNvSpPr>
          <p:nvPr/>
        </p:nvSpPr>
        <p:spPr bwMode="auto">
          <a:xfrm>
            <a:off x="5100638" y="2012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8" name="Line 44"/>
          <p:cNvSpPr>
            <a:spLocks noChangeShapeType="1"/>
          </p:cNvSpPr>
          <p:nvPr/>
        </p:nvSpPr>
        <p:spPr bwMode="auto">
          <a:xfrm>
            <a:off x="4681538" y="20129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79" name="Rectangle 3"/>
          <p:cNvSpPr txBox="1">
            <a:spLocks noChangeArrowheads="1"/>
          </p:cNvSpPr>
          <p:nvPr/>
        </p:nvSpPr>
        <p:spPr bwMode="auto">
          <a:xfrm>
            <a:off x="1981200" y="3810000"/>
            <a:ext cx="8229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Delete 20</a:t>
            </a:r>
          </a:p>
          <a:p>
            <a:pPr lvl="1" eaLnBrk="1" hangingPunct="1"/>
            <a:r>
              <a:rPr lang="en-US" altLang="en-US" sz="2000"/>
              <a:t>Underflow at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/>
              <a:t>? Min 2 ptrs. Currently 2. Done.</a:t>
            </a:r>
          </a:p>
        </p:txBody>
      </p:sp>
      <p:sp>
        <p:nvSpPr>
          <p:cNvPr id="172080" name="Text Box 17"/>
          <p:cNvSpPr txBox="1">
            <a:spLocks noChangeArrowheads="1"/>
          </p:cNvSpPr>
          <p:nvPr/>
        </p:nvSpPr>
        <p:spPr bwMode="auto">
          <a:xfrm>
            <a:off x="2359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72081" name="Line 18"/>
          <p:cNvSpPr>
            <a:spLocks noChangeShapeType="1"/>
          </p:cNvSpPr>
          <p:nvPr/>
        </p:nvSpPr>
        <p:spPr bwMode="auto">
          <a:xfrm>
            <a:off x="2403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2" name="Line 19"/>
          <p:cNvSpPr>
            <a:spLocks noChangeShapeType="1"/>
          </p:cNvSpPr>
          <p:nvPr/>
        </p:nvSpPr>
        <p:spPr bwMode="auto">
          <a:xfrm>
            <a:off x="3341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3" name="Line 20"/>
          <p:cNvSpPr>
            <a:spLocks noChangeShapeType="1"/>
          </p:cNvSpPr>
          <p:nvPr/>
        </p:nvSpPr>
        <p:spPr bwMode="auto">
          <a:xfrm>
            <a:off x="2822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4" name="Line 21"/>
          <p:cNvSpPr>
            <a:spLocks noChangeShapeType="1"/>
          </p:cNvSpPr>
          <p:nvPr/>
        </p:nvSpPr>
        <p:spPr bwMode="auto">
          <a:xfrm>
            <a:off x="2962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5" name="Line 22"/>
          <p:cNvSpPr>
            <a:spLocks noChangeShapeType="1"/>
          </p:cNvSpPr>
          <p:nvPr/>
        </p:nvSpPr>
        <p:spPr bwMode="auto">
          <a:xfrm>
            <a:off x="3892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6" name="Line 23"/>
          <p:cNvSpPr>
            <a:spLocks noChangeShapeType="1"/>
          </p:cNvSpPr>
          <p:nvPr/>
        </p:nvSpPr>
        <p:spPr bwMode="auto">
          <a:xfrm>
            <a:off x="3473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087" name="Rectangle 86"/>
          <p:cNvSpPr>
            <a:spLocks noChangeArrowheads="1"/>
          </p:cNvSpPr>
          <p:nvPr/>
        </p:nvSpPr>
        <p:spPr bwMode="auto">
          <a:xfrm>
            <a:off x="2295525" y="304800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4. Coalesce Non-Leaf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31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990976"/>
            <a:ext cx="7772400" cy="2105025"/>
          </a:xfrm>
        </p:spPr>
        <p:txBody>
          <a:bodyPr/>
          <a:lstStyle/>
          <a:p>
            <a:pPr eaLnBrk="1" hangingPunct="1"/>
            <a:r>
              <a:rPr lang="en-US" altLang="en-US" sz="2400"/>
              <a:t>Delete 20</a:t>
            </a:r>
          </a:p>
          <a:p>
            <a:pPr lvl="1" eaLnBrk="1" hangingPunct="1"/>
            <a:r>
              <a:rPr lang="en-US" altLang="en-US" sz="2000"/>
              <a:t>Underflow! Merge </a:t>
            </a: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  <a:r>
              <a:rPr lang="en-US" altLang="en-US" sz="2000"/>
              <a:t> with </a:t>
            </a:r>
            <a:r>
              <a:rPr lang="en-US" altLang="en-US" sz="2000" i="1">
                <a:latin typeface="Times New Roman" panose="02020603050405020304" pitchFamily="18" charset="0"/>
              </a:rPr>
              <a:t>e.</a:t>
            </a:r>
          </a:p>
          <a:p>
            <a:pPr lvl="1" eaLnBrk="1" hangingPunct="1"/>
            <a:endParaRPr lang="en-US" altLang="en-US" sz="2000"/>
          </a:p>
        </p:txBody>
      </p:sp>
      <p:sp>
        <p:nvSpPr>
          <p:cNvPr id="176132" name="Line 28"/>
          <p:cNvSpPr>
            <a:spLocks noChangeShapeType="1"/>
          </p:cNvSpPr>
          <p:nvPr/>
        </p:nvSpPr>
        <p:spPr bwMode="auto">
          <a:xfrm>
            <a:off x="3978275" y="3122613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3" name="Line 29"/>
          <p:cNvSpPr>
            <a:spLocks noChangeShapeType="1"/>
          </p:cNvSpPr>
          <p:nvPr/>
        </p:nvSpPr>
        <p:spPr bwMode="auto">
          <a:xfrm>
            <a:off x="5807076" y="3128963"/>
            <a:ext cx="288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4" name="Line 30"/>
          <p:cNvSpPr>
            <a:spLocks noChangeShapeType="1"/>
          </p:cNvSpPr>
          <p:nvPr/>
        </p:nvSpPr>
        <p:spPr bwMode="auto">
          <a:xfrm flipH="1">
            <a:off x="2725739" y="2263776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5" name="Line 31"/>
          <p:cNvSpPr>
            <a:spLocks noChangeShapeType="1"/>
          </p:cNvSpPr>
          <p:nvPr/>
        </p:nvSpPr>
        <p:spPr bwMode="auto">
          <a:xfrm flipH="1">
            <a:off x="6477001" y="2271714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6" name="Freeform 32"/>
          <p:cNvSpPr>
            <a:spLocks/>
          </p:cNvSpPr>
          <p:nvPr/>
        </p:nvSpPr>
        <p:spPr bwMode="auto">
          <a:xfrm>
            <a:off x="7119939" y="2295525"/>
            <a:ext cx="936625" cy="698500"/>
          </a:xfrm>
          <a:custGeom>
            <a:avLst/>
            <a:gdLst>
              <a:gd name="T0" fmla="*/ 2147483646 w 590"/>
              <a:gd name="T1" fmla="*/ 0 h 440"/>
              <a:gd name="T2" fmla="*/ 2147483646 w 590"/>
              <a:gd name="T3" fmla="*/ 2147483646 h 440"/>
              <a:gd name="T4" fmla="*/ 2147483646 w 590"/>
              <a:gd name="T5" fmla="*/ 2147483646 h 440"/>
              <a:gd name="T6" fmla="*/ 0 60000 65536"/>
              <a:gd name="T7" fmla="*/ 0 60000 65536"/>
              <a:gd name="T8" fmla="*/ 0 60000 65536"/>
              <a:gd name="T9" fmla="*/ 0 w 590"/>
              <a:gd name="T10" fmla="*/ 0 h 440"/>
              <a:gd name="T11" fmla="*/ 590 w 59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440">
                <a:moveTo>
                  <a:pt x="33" y="0"/>
                </a:moveTo>
                <a:cubicBezTo>
                  <a:pt x="43" y="31"/>
                  <a:pt x="0" y="107"/>
                  <a:pt x="93" y="180"/>
                </a:cubicBezTo>
                <a:cubicBezTo>
                  <a:pt x="186" y="253"/>
                  <a:pt x="487" y="386"/>
                  <a:pt x="590" y="4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7" name="Line 33"/>
          <p:cNvSpPr>
            <a:spLocks noChangeShapeType="1"/>
          </p:cNvSpPr>
          <p:nvPr/>
        </p:nvSpPr>
        <p:spPr bwMode="auto">
          <a:xfrm>
            <a:off x="4092576" y="2238376"/>
            <a:ext cx="493713" cy="7842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8" name="Line 42"/>
          <p:cNvSpPr>
            <a:spLocks noChangeShapeType="1"/>
          </p:cNvSpPr>
          <p:nvPr/>
        </p:nvSpPr>
        <p:spPr bwMode="auto">
          <a:xfrm>
            <a:off x="7758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6139" name="Group 43"/>
          <p:cNvGrpSpPr>
            <a:grpSpLocks/>
          </p:cNvGrpSpPr>
          <p:nvPr/>
        </p:nvGrpSpPr>
        <p:grpSpPr bwMode="auto">
          <a:xfrm rot="10800000">
            <a:off x="7964489" y="3021014"/>
            <a:ext cx="396875" cy="503237"/>
            <a:chOff x="384" y="4195"/>
            <a:chExt cx="250" cy="317"/>
          </a:xfrm>
        </p:grpSpPr>
        <p:sp>
          <p:nvSpPr>
            <p:cNvPr id="176208" name="Freeform 4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209" name="Line 4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140" name="Text Box 46"/>
          <p:cNvSpPr txBox="1">
            <a:spLocks noChangeArrowheads="1"/>
          </p:cNvSpPr>
          <p:nvPr/>
        </p:nvSpPr>
        <p:spPr bwMode="auto">
          <a:xfrm>
            <a:off x="8027989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grpSp>
        <p:nvGrpSpPr>
          <p:cNvPr id="176141" name="Group 55"/>
          <p:cNvGrpSpPr>
            <a:grpSpLocks/>
          </p:cNvGrpSpPr>
          <p:nvPr/>
        </p:nvGrpSpPr>
        <p:grpSpPr bwMode="auto">
          <a:xfrm>
            <a:off x="6548439" y="1982788"/>
            <a:ext cx="1774825" cy="512762"/>
            <a:chOff x="749" y="2389"/>
            <a:chExt cx="1118" cy="323"/>
          </a:xfrm>
        </p:grpSpPr>
        <p:sp>
          <p:nvSpPr>
            <p:cNvPr id="176201" name="Text Box 56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70  90  97 </a:t>
              </a:r>
            </a:p>
          </p:txBody>
        </p:sp>
        <p:sp>
          <p:nvSpPr>
            <p:cNvPr id="176202" name="Line 5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203" name="Line 5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204" name="Line 5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205" name="Line 6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206" name="Line 6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207" name="Line 6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142" name="Line 63"/>
          <p:cNvSpPr>
            <a:spLocks noChangeShapeType="1"/>
          </p:cNvSpPr>
          <p:nvPr/>
        </p:nvSpPr>
        <p:spPr bwMode="auto">
          <a:xfrm flipH="1">
            <a:off x="4267201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3" name="Line 64"/>
          <p:cNvSpPr>
            <a:spLocks noChangeShapeType="1"/>
          </p:cNvSpPr>
          <p:nvPr/>
        </p:nvSpPr>
        <p:spPr bwMode="auto">
          <a:xfrm>
            <a:off x="6545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4" name="Line 65"/>
          <p:cNvSpPr>
            <a:spLocks noChangeShapeType="1"/>
          </p:cNvSpPr>
          <p:nvPr/>
        </p:nvSpPr>
        <p:spPr bwMode="auto">
          <a:xfrm>
            <a:off x="7078664" y="1339851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5" name="Line 66"/>
          <p:cNvSpPr>
            <a:spLocks noChangeShapeType="1"/>
          </p:cNvSpPr>
          <p:nvPr/>
        </p:nvSpPr>
        <p:spPr bwMode="auto">
          <a:xfrm>
            <a:off x="2349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6" name="Line 67"/>
          <p:cNvSpPr>
            <a:spLocks noChangeShapeType="1"/>
          </p:cNvSpPr>
          <p:nvPr/>
        </p:nvSpPr>
        <p:spPr bwMode="auto">
          <a:xfrm>
            <a:off x="2932113" y="3217863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7" name="Line 68"/>
          <p:cNvSpPr>
            <a:spLocks noChangeShapeType="1"/>
          </p:cNvSpPr>
          <p:nvPr/>
        </p:nvSpPr>
        <p:spPr bwMode="auto">
          <a:xfrm>
            <a:off x="4222750" y="32893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8" name="Line 69"/>
          <p:cNvSpPr>
            <a:spLocks noChangeShapeType="1"/>
          </p:cNvSpPr>
          <p:nvPr/>
        </p:nvSpPr>
        <p:spPr bwMode="auto">
          <a:xfrm>
            <a:off x="4805363" y="3278188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49" name="Text Box 70"/>
          <p:cNvSpPr txBox="1">
            <a:spLocks noChangeArrowheads="1"/>
          </p:cNvSpPr>
          <p:nvPr/>
        </p:nvSpPr>
        <p:spPr bwMode="auto">
          <a:xfrm>
            <a:off x="56388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76150" name="Text Box 71"/>
          <p:cNvSpPr txBox="1">
            <a:spLocks noChangeArrowheads="1"/>
          </p:cNvSpPr>
          <p:nvPr/>
        </p:nvSpPr>
        <p:spPr bwMode="auto">
          <a:xfrm>
            <a:off x="3200400" y="17526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76151" name="Text Box 72"/>
          <p:cNvSpPr txBox="1">
            <a:spLocks noChangeArrowheads="1"/>
          </p:cNvSpPr>
          <p:nvPr/>
        </p:nvSpPr>
        <p:spPr bwMode="auto">
          <a:xfrm>
            <a:off x="6248401" y="17526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76152" name="Text Box 73"/>
          <p:cNvSpPr txBox="1">
            <a:spLocks noChangeArrowheads="1"/>
          </p:cNvSpPr>
          <p:nvPr/>
        </p:nvSpPr>
        <p:spPr bwMode="auto">
          <a:xfrm>
            <a:off x="22098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76153" name="Text Box 74"/>
          <p:cNvSpPr txBox="1">
            <a:spLocks noChangeArrowheads="1"/>
          </p:cNvSpPr>
          <p:nvPr/>
        </p:nvSpPr>
        <p:spPr bwMode="auto">
          <a:xfrm>
            <a:off x="4114801" y="26670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76154" name="Text Box 75"/>
          <p:cNvSpPr txBox="1">
            <a:spLocks noChangeArrowheads="1"/>
          </p:cNvSpPr>
          <p:nvPr/>
        </p:nvSpPr>
        <p:spPr bwMode="auto">
          <a:xfrm>
            <a:off x="6096000" y="2667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76155" name="Text Box 76"/>
          <p:cNvSpPr txBox="1">
            <a:spLocks noChangeArrowheads="1"/>
          </p:cNvSpPr>
          <p:nvPr/>
        </p:nvSpPr>
        <p:spPr bwMode="auto">
          <a:xfrm>
            <a:off x="80772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76156" name="Freeform 77"/>
          <p:cNvSpPr>
            <a:spLocks/>
          </p:cNvSpPr>
          <p:nvPr/>
        </p:nvSpPr>
        <p:spPr bwMode="auto">
          <a:xfrm>
            <a:off x="7659689" y="2295526"/>
            <a:ext cx="827087" cy="485775"/>
          </a:xfrm>
          <a:custGeom>
            <a:avLst/>
            <a:gdLst>
              <a:gd name="T0" fmla="*/ 2147483646 w 521"/>
              <a:gd name="T1" fmla="*/ 0 h 306"/>
              <a:gd name="T2" fmla="*/ 2147483646 w 521"/>
              <a:gd name="T3" fmla="*/ 2147483646 h 306"/>
              <a:gd name="T4" fmla="*/ 2147483646 w 521"/>
              <a:gd name="T5" fmla="*/ 2147483646 h 306"/>
              <a:gd name="T6" fmla="*/ 0 60000 65536"/>
              <a:gd name="T7" fmla="*/ 0 60000 65536"/>
              <a:gd name="T8" fmla="*/ 0 60000 65536"/>
              <a:gd name="T9" fmla="*/ 0 w 521"/>
              <a:gd name="T10" fmla="*/ 0 h 306"/>
              <a:gd name="T11" fmla="*/ 521 w 521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306">
                <a:moveTo>
                  <a:pt x="23" y="0"/>
                </a:moveTo>
                <a:cubicBezTo>
                  <a:pt x="33" y="30"/>
                  <a:pt x="0" y="123"/>
                  <a:pt x="83" y="174"/>
                </a:cubicBezTo>
                <a:cubicBezTo>
                  <a:pt x="166" y="225"/>
                  <a:pt x="430" y="278"/>
                  <a:pt x="521" y="306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7" name="Line 78"/>
          <p:cNvSpPr>
            <a:spLocks noChangeShapeType="1"/>
          </p:cNvSpPr>
          <p:nvPr/>
        </p:nvSpPr>
        <p:spPr bwMode="auto">
          <a:xfrm>
            <a:off x="8229600" y="2286000"/>
            <a:ext cx="381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8" name="Line 79"/>
          <p:cNvSpPr>
            <a:spLocks noChangeShapeType="1"/>
          </p:cNvSpPr>
          <p:nvPr/>
        </p:nvSpPr>
        <p:spPr bwMode="auto">
          <a:xfrm>
            <a:off x="6096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59" name="Line 80"/>
          <p:cNvSpPr>
            <a:spLocks noChangeShapeType="1"/>
          </p:cNvSpPr>
          <p:nvPr/>
        </p:nvSpPr>
        <p:spPr bwMode="auto">
          <a:xfrm>
            <a:off x="6629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0" name="Line 81"/>
          <p:cNvSpPr>
            <a:spLocks noChangeShapeType="1"/>
          </p:cNvSpPr>
          <p:nvPr/>
        </p:nvSpPr>
        <p:spPr bwMode="auto">
          <a:xfrm>
            <a:off x="8001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1" name="Text Box 17"/>
          <p:cNvSpPr txBox="1">
            <a:spLocks noChangeArrowheads="1"/>
          </p:cNvSpPr>
          <p:nvPr/>
        </p:nvSpPr>
        <p:spPr bwMode="auto">
          <a:xfrm>
            <a:off x="6145214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76162" name="Line 18"/>
          <p:cNvSpPr>
            <a:spLocks noChangeShapeType="1"/>
          </p:cNvSpPr>
          <p:nvPr/>
        </p:nvSpPr>
        <p:spPr bwMode="auto">
          <a:xfrm>
            <a:off x="6178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3" name="Line 19"/>
          <p:cNvSpPr>
            <a:spLocks noChangeShapeType="1"/>
          </p:cNvSpPr>
          <p:nvPr/>
        </p:nvSpPr>
        <p:spPr bwMode="auto">
          <a:xfrm>
            <a:off x="7116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4" name="Line 20"/>
          <p:cNvSpPr>
            <a:spLocks noChangeShapeType="1"/>
          </p:cNvSpPr>
          <p:nvPr/>
        </p:nvSpPr>
        <p:spPr bwMode="auto">
          <a:xfrm>
            <a:off x="6597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5" name="Line 21"/>
          <p:cNvSpPr>
            <a:spLocks noChangeShapeType="1"/>
          </p:cNvSpPr>
          <p:nvPr/>
        </p:nvSpPr>
        <p:spPr bwMode="auto">
          <a:xfrm>
            <a:off x="6737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6" name="Line 22"/>
          <p:cNvSpPr>
            <a:spLocks noChangeShapeType="1"/>
          </p:cNvSpPr>
          <p:nvPr/>
        </p:nvSpPr>
        <p:spPr bwMode="auto">
          <a:xfrm>
            <a:off x="7667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7" name="Line 23"/>
          <p:cNvSpPr>
            <a:spLocks noChangeShapeType="1"/>
          </p:cNvSpPr>
          <p:nvPr/>
        </p:nvSpPr>
        <p:spPr bwMode="auto">
          <a:xfrm>
            <a:off x="7248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68" name="Rectangle 86"/>
          <p:cNvSpPr>
            <a:spLocks noChangeArrowheads="1"/>
          </p:cNvSpPr>
          <p:nvPr/>
        </p:nvSpPr>
        <p:spPr bwMode="auto">
          <a:xfrm>
            <a:off x="6070600" y="301307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6169" name="Text Box 17"/>
          <p:cNvSpPr txBox="1">
            <a:spLocks noChangeArrowheads="1"/>
          </p:cNvSpPr>
          <p:nvPr/>
        </p:nvSpPr>
        <p:spPr bwMode="auto">
          <a:xfrm>
            <a:off x="5999164" y="1092201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50  99</a:t>
            </a:r>
          </a:p>
        </p:txBody>
      </p:sp>
      <p:sp>
        <p:nvSpPr>
          <p:cNvPr id="176170" name="Line 18"/>
          <p:cNvSpPr>
            <a:spLocks noChangeShapeType="1"/>
          </p:cNvSpPr>
          <p:nvPr/>
        </p:nvSpPr>
        <p:spPr bwMode="auto">
          <a:xfrm>
            <a:off x="6034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71" name="Line 19"/>
          <p:cNvSpPr>
            <a:spLocks noChangeShapeType="1"/>
          </p:cNvSpPr>
          <p:nvPr/>
        </p:nvSpPr>
        <p:spPr bwMode="auto">
          <a:xfrm>
            <a:off x="6972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72" name="Line 20"/>
          <p:cNvSpPr>
            <a:spLocks noChangeShapeType="1"/>
          </p:cNvSpPr>
          <p:nvPr/>
        </p:nvSpPr>
        <p:spPr bwMode="auto">
          <a:xfrm>
            <a:off x="6453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73" name="Line 21"/>
          <p:cNvSpPr>
            <a:spLocks noChangeShapeType="1"/>
          </p:cNvSpPr>
          <p:nvPr/>
        </p:nvSpPr>
        <p:spPr bwMode="auto">
          <a:xfrm>
            <a:off x="6592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74" name="Line 22"/>
          <p:cNvSpPr>
            <a:spLocks noChangeShapeType="1"/>
          </p:cNvSpPr>
          <p:nvPr/>
        </p:nvSpPr>
        <p:spPr bwMode="auto">
          <a:xfrm>
            <a:off x="7523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75" name="Line 23"/>
          <p:cNvSpPr>
            <a:spLocks noChangeShapeType="1"/>
          </p:cNvSpPr>
          <p:nvPr/>
        </p:nvSpPr>
        <p:spPr bwMode="auto">
          <a:xfrm>
            <a:off x="7104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76" name="Rectangle 87"/>
          <p:cNvSpPr>
            <a:spLocks noChangeArrowheads="1"/>
          </p:cNvSpPr>
          <p:nvPr/>
        </p:nvSpPr>
        <p:spPr bwMode="auto">
          <a:xfrm>
            <a:off x="5926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6177" name="Text Box 17"/>
          <p:cNvSpPr txBox="1">
            <a:spLocks noChangeArrowheads="1"/>
          </p:cNvSpPr>
          <p:nvPr/>
        </p:nvSpPr>
        <p:spPr bwMode="auto">
          <a:xfrm>
            <a:off x="3548063" y="19796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76178" name="Line 18"/>
          <p:cNvSpPr>
            <a:spLocks noChangeShapeType="1"/>
          </p:cNvSpPr>
          <p:nvPr/>
        </p:nvSpPr>
        <p:spPr bwMode="auto">
          <a:xfrm>
            <a:off x="35718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79" name="Line 19"/>
          <p:cNvSpPr>
            <a:spLocks noChangeShapeType="1"/>
          </p:cNvSpPr>
          <p:nvPr/>
        </p:nvSpPr>
        <p:spPr bwMode="auto">
          <a:xfrm>
            <a:off x="4510088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80" name="Line 20"/>
          <p:cNvSpPr>
            <a:spLocks noChangeShapeType="1"/>
          </p:cNvSpPr>
          <p:nvPr/>
        </p:nvSpPr>
        <p:spPr bwMode="auto">
          <a:xfrm>
            <a:off x="39909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81" name="Line 21"/>
          <p:cNvSpPr>
            <a:spLocks noChangeShapeType="1"/>
          </p:cNvSpPr>
          <p:nvPr/>
        </p:nvSpPr>
        <p:spPr bwMode="auto">
          <a:xfrm>
            <a:off x="41306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82" name="Line 22"/>
          <p:cNvSpPr>
            <a:spLocks noChangeShapeType="1"/>
          </p:cNvSpPr>
          <p:nvPr/>
        </p:nvSpPr>
        <p:spPr bwMode="auto">
          <a:xfrm>
            <a:off x="50609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83" name="Line 23"/>
          <p:cNvSpPr>
            <a:spLocks noChangeShapeType="1"/>
          </p:cNvSpPr>
          <p:nvPr/>
        </p:nvSpPr>
        <p:spPr bwMode="auto">
          <a:xfrm>
            <a:off x="46418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84" name="Rectangle 94"/>
          <p:cNvSpPr>
            <a:spLocks noChangeArrowheads="1"/>
          </p:cNvSpPr>
          <p:nvPr/>
        </p:nvSpPr>
        <p:spPr bwMode="auto">
          <a:xfrm>
            <a:off x="3463925" y="20050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6185" name="Text Box 17"/>
          <p:cNvSpPr txBox="1">
            <a:spLocks noChangeArrowheads="1"/>
          </p:cNvSpPr>
          <p:nvPr/>
        </p:nvSpPr>
        <p:spPr bwMode="auto">
          <a:xfrm>
            <a:off x="4270375" y="3027363"/>
            <a:ext cx="1049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30  40</a:t>
            </a:r>
          </a:p>
        </p:txBody>
      </p:sp>
      <p:sp>
        <p:nvSpPr>
          <p:cNvPr id="176186" name="Line 18"/>
          <p:cNvSpPr>
            <a:spLocks noChangeShapeType="1"/>
          </p:cNvSpPr>
          <p:nvPr/>
        </p:nvSpPr>
        <p:spPr bwMode="auto">
          <a:xfrm>
            <a:off x="4303713" y="3024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87" name="Line 19"/>
          <p:cNvSpPr>
            <a:spLocks noChangeShapeType="1"/>
          </p:cNvSpPr>
          <p:nvPr/>
        </p:nvSpPr>
        <p:spPr bwMode="auto">
          <a:xfrm>
            <a:off x="5241925" y="3024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88" name="Line 20"/>
          <p:cNvSpPr>
            <a:spLocks noChangeShapeType="1"/>
          </p:cNvSpPr>
          <p:nvPr/>
        </p:nvSpPr>
        <p:spPr bwMode="auto">
          <a:xfrm>
            <a:off x="4722813" y="3024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89" name="Line 21"/>
          <p:cNvSpPr>
            <a:spLocks noChangeShapeType="1"/>
          </p:cNvSpPr>
          <p:nvPr/>
        </p:nvSpPr>
        <p:spPr bwMode="auto">
          <a:xfrm>
            <a:off x="4862513" y="30241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90" name="Line 22"/>
          <p:cNvSpPr>
            <a:spLocks noChangeShapeType="1"/>
          </p:cNvSpPr>
          <p:nvPr/>
        </p:nvSpPr>
        <p:spPr bwMode="auto">
          <a:xfrm>
            <a:off x="5792788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91" name="Line 23"/>
          <p:cNvSpPr>
            <a:spLocks noChangeShapeType="1"/>
          </p:cNvSpPr>
          <p:nvPr/>
        </p:nvSpPr>
        <p:spPr bwMode="auto">
          <a:xfrm>
            <a:off x="5373688" y="30178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92" name="Rectangle 86"/>
          <p:cNvSpPr>
            <a:spLocks noChangeArrowheads="1"/>
          </p:cNvSpPr>
          <p:nvPr/>
        </p:nvSpPr>
        <p:spPr bwMode="auto">
          <a:xfrm>
            <a:off x="4195764" y="3025776"/>
            <a:ext cx="172243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6193" name="Text Box 17"/>
          <p:cNvSpPr txBox="1">
            <a:spLocks noChangeArrowheads="1"/>
          </p:cNvSpPr>
          <p:nvPr/>
        </p:nvSpPr>
        <p:spPr bwMode="auto">
          <a:xfrm>
            <a:off x="2370139" y="3049588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</a:t>
            </a:r>
            <a:r>
              <a:rPr lang="en-US" altLang="en-US" sz="24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76194" name="Line 18"/>
          <p:cNvSpPr>
            <a:spLocks noChangeShapeType="1"/>
          </p:cNvSpPr>
          <p:nvPr/>
        </p:nvSpPr>
        <p:spPr bwMode="auto">
          <a:xfrm>
            <a:off x="2403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95" name="Line 19"/>
          <p:cNvSpPr>
            <a:spLocks noChangeShapeType="1"/>
          </p:cNvSpPr>
          <p:nvPr/>
        </p:nvSpPr>
        <p:spPr bwMode="auto">
          <a:xfrm>
            <a:off x="3341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96" name="Line 20"/>
          <p:cNvSpPr>
            <a:spLocks noChangeShapeType="1"/>
          </p:cNvSpPr>
          <p:nvPr/>
        </p:nvSpPr>
        <p:spPr bwMode="auto">
          <a:xfrm>
            <a:off x="2822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97" name="Line 21"/>
          <p:cNvSpPr>
            <a:spLocks noChangeShapeType="1"/>
          </p:cNvSpPr>
          <p:nvPr/>
        </p:nvSpPr>
        <p:spPr bwMode="auto">
          <a:xfrm>
            <a:off x="2962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98" name="Line 22"/>
          <p:cNvSpPr>
            <a:spLocks noChangeShapeType="1"/>
          </p:cNvSpPr>
          <p:nvPr/>
        </p:nvSpPr>
        <p:spPr bwMode="auto">
          <a:xfrm>
            <a:off x="3892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99" name="Line 23"/>
          <p:cNvSpPr>
            <a:spLocks noChangeShapeType="1"/>
          </p:cNvSpPr>
          <p:nvPr/>
        </p:nvSpPr>
        <p:spPr bwMode="auto">
          <a:xfrm>
            <a:off x="3473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200" name="Rectangle 86"/>
          <p:cNvSpPr>
            <a:spLocks noChangeArrowheads="1"/>
          </p:cNvSpPr>
          <p:nvPr/>
        </p:nvSpPr>
        <p:spPr bwMode="auto">
          <a:xfrm>
            <a:off x="2295525" y="304800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5. Redistribute Non-Leaf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130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990976"/>
            <a:ext cx="7772400" cy="2105025"/>
          </a:xfrm>
        </p:spPr>
        <p:txBody>
          <a:bodyPr/>
          <a:lstStyle/>
          <a:p>
            <a:pPr eaLnBrk="1" hangingPunct="1"/>
            <a:r>
              <a:rPr lang="en-US" altLang="en-US" sz="2400"/>
              <a:t>Delete 20</a:t>
            </a:r>
          </a:p>
          <a:p>
            <a:pPr lvl="1" eaLnBrk="1" hangingPunct="1"/>
            <a:r>
              <a:rPr lang="en-US" altLang="en-US" sz="2000"/>
              <a:t>After merge, remove the key and ptr to the deleted node from the parent</a:t>
            </a:r>
          </a:p>
        </p:txBody>
      </p:sp>
      <p:sp>
        <p:nvSpPr>
          <p:cNvPr id="178180" name="Line 20"/>
          <p:cNvSpPr>
            <a:spLocks noChangeShapeType="1"/>
          </p:cNvSpPr>
          <p:nvPr/>
        </p:nvSpPr>
        <p:spPr bwMode="auto">
          <a:xfrm>
            <a:off x="3978276" y="3122614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81" name="Line 21"/>
          <p:cNvSpPr>
            <a:spLocks noChangeShapeType="1"/>
          </p:cNvSpPr>
          <p:nvPr/>
        </p:nvSpPr>
        <p:spPr bwMode="auto">
          <a:xfrm flipH="1">
            <a:off x="2725739" y="2263776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82" name="Line 22"/>
          <p:cNvSpPr>
            <a:spLocks noChangeShapeType="1"/>
          </p:cNvSpPr>
          <p:nvPr/>
        </p:nvSpPr>
        <p:spPr bwMode="auto">
          <a:xfrm flipH="1">
            <a:off x="6477001" y="2271714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83" name="Freeform 23"/>
          <p:cNvSpPr>
            <a:spLocks/>
          </p:cNvSpPr>
          <p:nvPr/>
        </p:nvSpPr>
        <p:spPr bwMode="auto">
          <a:xfrm>
            <a:off x="7119939" y="2295525"/>
            <a:ext cx="936625" cy="698500"/>
          </a:xfrm>
          <a:custGeom>
            <a:avLst/>
            <a:gdLst>
              <a:gd name="T0" fmla="*/ 2147483646 w 590"/>
              <a:gd name="T1" fmla="*/ 0 h 440"/>
              <a:gd name="T2" fmla="*/ 2147483646 w 590"/>
              <a:gd name="T3" fmla="*/ 2147483646 h 440"/>
              <a:gd name="T4" fmla="*/ 2147483646 w 590"/>
              <a:gd name="T5" fmla="*/ 2147483646 h 440"/>
              <a:gd name="T6" fmla="*/ 0 60000 65536"/>
              <a:gd name="T7" fmla="*/ 0 60000 65536"/>
              <a:gd name="T8" fmla="*/ 0 60000 65536"/>
              <a:gd name="T9" fmla="*/ 0 w 590"/>
              <a:gd name="T10" fmla="*/ 0 h 440"/>
              <a:gd name="T11" fmla="*/ 590 w 59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440">
                <a:moveTo>
                  <a:pt x="33" y="0"/>
                </a:moveTo>
                <a:cubicBezTo>
                  <a:pt x="43" y="31"/>
                  <a:pt x="0" y="107"/>
                  <a:pt x="93" y="180"/>
                </a:cubicBezTo>
                <a:cubicBezTo>
                  <a:pt x="186" y="253"/>
                  <a:pt x="487" y="386"/>
                  <a:pt x="590" y="4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84" name="Line 24"/>
          <p:cNvSpPr>
            <a:spLocks noChangeShapeType="1"/>
          </p:cNvSpPr>
          <p:nvPr/>
        </p:nvSpPr>
        <p:spPr bwMode="auto">
          <a:xfrm>
            <a:off x="4092576" y="2238376"/>
            <a:ext cx="493713" cy="7842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85" name="Line 33"/>
          <p:cNvSpPr>
            <a:spLocks noChangeShapeType="1"/>
          </p:cNvSpPr>
          <p:nvPr/>
        </p:nvSpPr>
        <p:spPr bwMode="auto">
          <a:xfrm>
            <a:off x="7758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6" name="Group 34"/>
          <p:cNvGrpSpPr>
            <a:grpSpLocks/>
          </p:cNvGrpSpPr>
          <p:nvPr/>
        </p:nvGrpSpPr>
        <p:grpSpPr bwMode="auto">
          <a:xfrm rot="10800000">
            <a:off x="7964489" y="3021014"/>
            <a:ext cx="396875" cy="503237"/>
            <a:chOff x="384" y="4195"/>
            <a:chExt cx="250" cy="317"/>
          </a:xfrm>
        </p:grpSpPr>
        <p:sp>
          <p:nvSpPr>
            <p:cNvPr id="178246" name="Freeform 35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47" name="Line 36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187" name="Text Box 37"/>
          <p:cNvSpPr txBox="1">
            <a:spLocks noChangeArrowheads="1"/>
          </p:cNvSpPr>
          <p:nvPr/>
        </p:nvSpPr>
        <p:spPr bwMode="auto">
          <a:xfrm>
            <a:off x="8027989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grpSp>
        <p:nvGrpSpPr>
          <p:cNvPr id="178188" name="Group 46"/>
          <p:cNvGrpSpPr>
            <a:grpSpLocks/>
          </p:cNvGrpSpPr>
          <p:nvPr/>
        </p:nvGrpSpPr>
        <p:grpSpPr bwMode="auto">
          <a:xfrm>
            <a:off x="6548439" y="1982788"/>
            <a:ext cx="1774825" cy="512762"/>
            <a:chOff x="749" y="2389"/>
            <a:chExt cx="1118" cy="323"/>
          </a:xfrm>
        </p:grpSpPr>
        <p:sp>
          <p:nvSpPr>
            <p:cNvPr id="178239" name="Text Box 47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70  90  97 </a:t>
              </a:r>
            </a:p>
          </p:txBody>
        </p:sp>
        <p:sp>
          <p:nvSpPr>
            <p:cNvPr id="178240" name="Line 4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41" name="Line 4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42" name="Line 5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43" name="Line 5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44" name="Line 5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45" name="Line 5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189" name="Line 54"/>
          <p:cNvSpPr>
            <a:spLocks noChangeShapeType="1"/>
          </p:cNvSpPr>
          <p:nvPr/>
        </p:nvSpPr>
        <p:spPr bwMode="auto">
          <a:xfrm flipH="1">
            <a:off x="4267201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90" name="Line 55"/>
          <p:cNvSpPr>
            <a:spLocks noChangeShapeType="1"/>
          </p:cNvSpPr>
          <p:nvPr/>
        </p:nvSpPr>
        <p:spPr bwMode="auto">
          <a:xfrm>
            <a:off x="6545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91" name="Line 56"/>
          <p:cNvSpPr>
            <a:spLocks noChangeShapeType="1"/>
          </p:cNvSpPr>
          <p:nvPr/>
        </p:nvSpPr>
        <p:spPr bwMode="auto">
          <a:xfrm>
            <a:off x="7078664" y="1339851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92" name="Line 57"/>
          <p:cNvSpPr>
            <a:spLocks noChangeShapeType="1"/>
          </p:cNvSpPr>
          <p:nvPr/>
        </p:nvSpPr>
        <p:spPr bwMode="auto">
          <a:xfrm>
            <a:off x="2349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93" name="Line 58"/>
          <p:cNvSpPr>
            <a:spLocks noChangeShapeType="1"/>
          </p:cNvSpPr>
          <p:nvPr/>
        </p:nvSpPr>
        <p:spPr bwMode="auto">
          <a:xfrm>
            <a:off x="2932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194" name="Text Box 59"/>
          <p:cNvSpPr txBox="1">
            <a:spLocks noChangeArrowheads="1"/>
          </p:cNvSpPr>
          <p:nvPr/>
        </p:nvSpPr>
        <p:spPr bwMode="auto">
          <a:xfrm>
            <a:off x="56388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78195" name="Text Box 60"/>
          <p:cNvSpPr txBox="1">
            <a:spLocks noChangeArrowheads="1"/>
          </p:cNvSpPr>
          <p:nvPr/>
        </p:nvSpPr>
        <p:spPr bwMode="auto">
          <a:xfrm>
            <a:off x="3200400" y="17526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78196" name="Text Box 61"/>
          <p:cNvSpPr txBox="1">
            <a:spLocks noChangeArrowheads="1"/>
          </p:cNvSpPr>
          <p:nvPr/>
        </p:nvSpPr>
        <p:spPr bwMode="auto">
          <a:xfrm>
            <a:off x="6248401" y="17526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78197" name="Text Box 62"/>
          <p:cNvSpPr txBox="1">
            <a:spLocks noChangeArrowheads="1"/>
          </p:cNvSpPr>
          <p:nvPr/>
        </p:nvSpPr>
        <p:spPr bwMode="auto">
          <a:xfrm>
            <a:off x="22098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78198" name="Text Box 63"/>
          <p:cNvSpPr txBox="1">
            <a:spLocks noChangeArrowheads="1"/>
          </p:cNvSpPr>
          <p:nvPr/>
        </p:nvSpPr>
        <p:spPr bwMode="auto">
          <a:xfrm>
            <a:off x="4114801" y="26670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78199" name="Text Box 64"/>
          <p:cNvSpPr txBox="1">
            <a:spLocks noChangeArrowheads="1"/>
          </p:cNvSpPr>
          <p:nvPr/>
        </p:nvSpPr>
        <p:spPr bwMode="auto">
          <a:xfrm>
            <a:off x="6096000" y="2667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78200" name="Text Box 65"/>
          <p:cNvSpPr txBox="1">
            <a:spLocks noChangeArrowheads="1"/>
          </p:cNvSpPr>
          <p:nvPr/>
        </p:nvSpPr>
        <p:spPr bwMode="auto">
          <a:xfrm>
            <a:off x="80772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78201" name="Freeform 66"/>
          <p:cNvSpPr>
            <a:spLocks/>
          </p:cNvSpPr>
          <p:nvPr/>
        </p:nvSpPr>
        <p:spPr bwMode="auto">
          <a:xfrm>
            <a:off x="7659689" y="2295526"/>
            <a:ext cx="827087" cy="485775"/>
          </a:xfrm>
          <a:custGeom>
            <a:avLst/>
            <a:gdLst>
              <a:gd name="T0" fmla="*/ 2147483646 w 521"/>
              <a:gd name="T1" fmla="*/ 0 h 306"/>
              <a:gd name="T2" fmla="*/ 2147483646 w 521"/>
              <a:gd name="T3" fmla="*/ 2147483646 h 306"/>
              <a:gd name="T4" fmla="*/ 2147483646 w 521"/>
              <a:gd name="T5" fmla="*/ 2147483646 h 306"/>
              <a:gd name="T6" fmla="*/ 0 60000 65536"/>
              <a:gd name="T7" fmla="*/ 0 60000 65536"/>
              <a:gd name="T8" fmla="*/ 0 60000 65536"/>
              <a:gd name="T9" fmla="*/ 0 w 521"/>
              <a:gd name="T10" fmla="*/ 0 h 306"/>
              <a:gd name="T11" fmla="*/ 521 w 521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306">
                <a:moveTo>
                  <a:pt x="23" y="0"/>
                </a:moveTo>
                <a:cubicBezTo>
                  <a:pt x="33" y="30"/>
                  <a:pt x="0" y="123"/>
                  <a:pt x="83" y="174"/>
                </a:cubicBezTo>
                <a:cubicBezTo>
                  <a:pt x="166" y="225"/>
                  <a:pt x="430" y="278"/>
                  <a:pt x="521" y="306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02" name="Line 67"/>
          <p:cNvSpPr>
            <a:spLocks noChangeShapeType="1"/>
          </p:cNvSpPr>
          <p:nvPr/>
        </p:nvSpPr>
        <p:spPr bwMode="auto">
          <a:xfrm>
            <a:off x="8229600" y="2286000"/>
            <a:ext cx="381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03" name="Line 68"/>
          <p:cNvSpPr>
            <a:spLocks noChangeShapeType="1"/>
          </p:cNvSpPr>
          <p:nvPr/>
        </p:nvSpPr>
        <p:spPr bwMode="auto">
          <a:xfrm>
            <a:off x="6096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04" name="Line 69"/>
          <p:cNvSpPr>
            <a:spLocks noChangeShapeType="1"/>
          </p:cNvSpPr>
          <p:nvPr/>
        </p:nvSpPr>
        <p:spPr bwMode="auto">
          <a:xfrm>
            <a:off x="6629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05" name="Line 70"/>
          <p:cNvSpPr>
            <a:spLocks noChangeShapeType="1"/>
          </p:cNvSpPr>
          <p:nvPr/>
        </p:nvSpPr>
        <p:spPr bwMode="auto">
          <a:xfrm>
            <a:off x="8001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06" name="Text Box 17"/>
          <p:cNvSpPr txBox="1">
            <a:spLocks noChangeArrowheads="1"/>
          </p:cNvSpPr>
          <p:nvPr/>
        </p:nvSpPr>
        <p:spPr bwMode="auto">
          <a:xfrm>
            <a:off x="6145214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78207" name="Line 18"/>
          <p:cNvSpPr>
            <a:spLocks noChangeShapeType="1"/>
          </p:cNvSpPr>
          <p:nvPr/>
        </p:nvSpPr>
        <p:spPr bwMode="auto">
          <a:xfrm>
            <a:off x="6178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08" name="Line 19"/>
          <p:cNvSpPr>
            <a:spLocks noChangeShapeType="1"/>
          </p:cNvSpPr>
          <p:nvPr/>
        </p:nvSpPr>
        <p:spPr bwMode="auto">
          <a:xfrm>
            <a:off x="7116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09" name="Line 20"/>
          <p:cNvSpPr>
            <a:spLocks noChangeShapeType="1"/>
          </p:cNvSpPr>
          <p:nvPr/>
        </p:nvSpPr>
        <p:spPr bwMode="auto">
          <a:xfrm>
            <a:off x="6597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10" name="Line 21"/>
          <p:cNvSpPr>
            <a:spLocks noChangeShapeType="1"/>
          </p:cNvSpPr>
          <p:nvPr/>
        </p:nvSpPr>
        <p:spPr bwMode="auto">
          <a:xfrm>
            <a:off x="6737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11" name="Line 22"/>
          <p:cNvSpPr>
            <a:spLocks noChangeShapeType="1"/>
          </p:cNvSpPr>
          <p:nvPr/>
        </p:nvSpPr>
        <p:spPr bwMode="auto">
          <a:xfrm>
            <a:off x="7667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12" name="Line 23"/>
          <p:cNvSpPr>
            <a:spLocks noChangeShapeType="1"/>
          </p:cNvSpPr>
          <p:nvPr/>
        </p:nvSpPr>
        <p:spPr bwMode="auto">
          <a:xfrm>
            <a:off x="7248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13" name="Rectangle 86"/>
          <p:cNvSpPr>
            <a:spLocks noChangeArrowheads="1"/>
          </p:cNvSpPr>
          <p:nvPr/>
        </p:nvSpPr>
        <p:spPr bwMode="auto">
          <a:xfrm>
            <a:off x="6070600" y="301307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8214" name="Text Box 17"/>
          <p:cNvSpPr txBox="1">
            <a:spLocks noChangeArrowheads="1"/>
          </p:cNvSpPr>
          <p:nvPr/>
        </p:nvSpPr>
        <p:spPr bwMode="auto">
          <a:xfrm>
            <a:off x="5999164" y="1092201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50  99</a:t>
            </a:r>
          </a:p>
        </p:txBody>
      </p:sp>
      <p:sp>
        <p:nvSpPr>
          <p:cNvPr id="178215" name="Line 18"/>
          <p:cNvSpPr>
            <a:spLocks noChangeShapeType="1"/>
          </p:cNvSpPr>
          <p:nvPr/>
        </p:nvSpPr>
        <p:spPr bwMode="auto">
          <a:xfrm>
            <a:off x="6034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16" name="Line 19"/>
          <p:cNvSpPr>
            <a:spLocks noChangeShapeType="1"/>
          </p:cNvSpPr>
          <p:nvPr/>
        </p:nvSpPr>
        <p:spPr bwMode="auto">
          <a:xfrm>
            <a:off x="6972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17" name="Line 20"/>
          <p:cNvSpPr>
            <a:spLocks noChangeShapeType="1"/>
          </p:cNvSpPr>
          <p:nvPr/>
        </p:nvSpPr>
        <p:spPr bwMode="auto">
          <a:xfrm>
            <a:off x="6453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18" name="Line 21"/>
          <p:cNvSpPr>
            <a:spLocks noChangeShapeType="1"/>
          </p:cNvSpPr>
          <p:nvPr/>
        </p:nvSpPr>
        <p:spPr bwMode="auto">
          <a:xfrm>
            <a:off x="6592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19" name="Line 22"/>
          <p:cNvSpPr>
            <a:spLocks noChangeShapeType="1"/>
          </p:cNvSpPr>
          <p:nvPr/>
        </p:nvSpPr>
        <p:spPr bwMode="auto">
          <a:xfrm>
            <a:off x="7523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20" name="Line 23"/>
          <p:cNvSpPr>
            <a:spLocks noChangeShapeType="1"/>
          </p:cNvSpPr>
          <p:nvPr/>
        </p:nvSpPr>
        <p:spPr bwMode="auto">
          <a:xfrm>
            <a:off x="7104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21" name="Rectangle 87"/>
          <p:cNvSpPr>
            <a:spLocks noChangeArrowheads="1"/>
          </p:cNvSpPr>
          <p:nvPr/>
        </p:nvSpPr>
        <p:spPr bwMode="auto">
          <a:xfrm>
            <a:off x="5926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8222" name="Text Box 17"/>
          <p:cNvSpPr txBox="1">
            <a:spLocks noChangeArrowheads="1"/>
          </p:cNvSpPr>
          <p:nvPr/>
        </p:nvSpPr>
        <p:spPr bwMode="auto">
          <a:xfrm>
            <a:off x="3548063" y="197961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78223" name="Line 18"/>
          <p:cNvSpPr>
            <a:spLocks noChangeShapeType="1"/>
          </p:cNvSpPr>
          <p:nvPr/>
        </p:nvSpPr>
        <p:spPr bwMode="auto">
          <a:xfrm>
            <a:off x="35718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24" name="Line 19"/>
          <p:cNvSpPr>
            <a:spLocks noChangeShapeType="1"/>
          </p:cNvSpPr>
          <p:nvPr/>
        </p:nvSpPr>
        <p:spPr bwMode="auto">
          <a:xfrm>
            <a:off x="4510088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25" name="Line 20"/>
          <p:cNvSpPr>
            <a:spLocks noChangeShapeType="1"/>
          </p:cNvSpPr>
          <p:nvPr/>
        </p:nvSpPr>
        <p:spPr bwMode="auto">
          <a:xfrm>
            <a:off x="39909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26" name="Line 21"/>
          <p:cNvSpPr>
            <a:spLocks noChangeShapeType="1"/>
          </p:cNvSpPr>
          <p:nvPr/>
        </p:nvSpPr>
        <p:spPr bwMode="auto">
          <a:xfrm>
            <a:off x="41306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27" name="Line 22"/>
          <p:cNvSpPr>
            <a:spLocks noChangeShapeType="1"/>
          </p:cNvSpPr>
          <p:nvPr/>
        </p:nvSpPr>
        <p:spPr bwMode="auto">
          <a:xfrm>
            <a:off x="50609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28" name="Line 23"/>
          <p:cNvSpPr>
            <a:spLocks noChangeShapeType="1"/>
          </p:cNvSpPr>
          <p:nvPr/>
        </p:nvSpPr>
        <p:spPr bwMode="auto">
          <a:xfrm>
            <a:off x="46418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29" name="Rectangle 94"/>
          <p:cNvSpPr>
            <a:spLocks noChangeArrowheads="1"/>
          </p:cNvSpPr>
          <p:nvPr/>
        </p:nvSpPr>
        <p:spPr bwMode="auto">
          <a:xfrm>
            <a:off x="3463925" y="20050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8230" name="Text Box 17"/>
          <p:cNvSpPr txBox="1">
            <a:spLocks noChangeArrowheads="1"/>
          </p:cNvSpPr>
          <p:nvPr/>
        </p:nvSpPr>
        <p:spPr bwMode="auto">
          <a:xfrm>
            <a:off x="2359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78231" name="Line 18"/>
          <p:cNvSpPr>
            <a:spLocks noChangeShapeType="1"/>
          </p:cNvSpPr>
          <p:nvPr/>
        </p:nvSpPr>
        <p:spPr bwMode="auto">
          <a:xfrm>
            <a:off x="2403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32" name="Line 19"/>
          <p:cNvSpPr>
            <a:spLocks noChangeShapeType="1"/>
          </p:cNvSpPr>
          <p:nvPr/>
        </p:nvSpPr>
        <p:spPr bwMode="auto">
          <a:xfrm>
            <a:off x="3341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33" name="Line 20"/>
          <p:cNvSpPr>
            <a:spLocks noChangeShapeType="1"/>
          </p:cNvSpPr>
          <p:nvPr/>
        </p:nvSpPr>
        <p:spPr bwMode="auto">
          <a:xfrm>
            <a:off x="2822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34" name="Line 21"/>
          <p:cNvSpPr>
            <a:spLocks noChangeShapeType="1"/>
          </p:cNvSpPr>
          <p:nvPr/>
        </p:nvSpPr>
        <p:spPr bwMode="auto">
          <a:xfrm>
            <a:off x="2962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35" name="Line 22"/>
          <p:cNvSpPr>
            <a:spLocks noChangeShapeType="1"/>
          </p:cNvSpPr>
          <p:nvPr/>
        </p:nvSpPr>
        <p:spPr bwMode="auto">
          <a:xfrm>
            <a:off x="3892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36" name="Line 23"/>
          <p:cNvSpPr>
            <a:spLocks noChangeShapeType="1"/>
          </p:cNvSpPr>
          <p:nvPr/>
        </p:nvSpPr>
        <p:spPr bwMode="auto">
          <a:xfrm>
            <a:off x="3473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237" name="Rectangle 86"/>
          <p:cNvSpPr>
            <a:spLocks noChangeArrowheads="1"/>
          </p:cNvSpPr>
          <p:nvPr/>
        </p:nvSpPr>
        <p:spPr bwMode="auto">
          <a:xfrm>
            <a:off x="2295525" y="304800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8238" name="Line 58"/>
          <p:cNvSpPr>
            <a:spLocks noChangeShapeType="1"/>
          </p:cNvSpPr>
          <p:nvPr/>
        </p:nvSpPr>
        <p:spPr bwMode="auto">
          <a:xfrm>
            <a:off x="3424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5. Redistribute Non-Leaf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36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810000"/>
            <a:ext cx="82296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Delete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Underflow at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/>
              <a:t>? Min 2 ptrs, currently 1.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Merge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/>
              <a:t> with </a:t>
            </a:r>
            <a:r>
              <a:rPr lang="en-US" altLang="en-US" i="1">
                <a:latin typeface="Times New Roman" panose="02020603050405020304" pitchFamily="18" charset="0"/>
              </a:rPr>
              <a:t>c</a:t>
            </a:r>
            <a:r>
              <a:rPr lang="en-US" altLang="en-US"/>
              <a:t>? Max 4 ptrs, 5 ptrs in total.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cannot be merged, redistribute the keys with a sibling.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Redistribute </a:t>
            </a:r>
            <a:r>
              <a:rPr lang="en-US" altLang="en-US" i="1">
                <a:latin typeface="Times New Roman" panose="02020603050405020304" pitchFamily="18" charset="0"/>
              </a:rPr>
              <a:t>b</a:t>
            </a:r>
            <a:r>
              <a:rPr lang="en-US" altLang="en-US"/>
              <a:t> and </a:t>
            </a:r>
            <a:r>
              <a:rPr lang="en-US" altLang="en-US" i="1">
                <a:latin typeface="Times New Roman" panose="02020603050405020304" pitchFamily="18" charset="0"/>
              </a:rPr>
              <a:t>c</a:t>
            </a:r>
            <a:endParaRPr lang="en-US" altLang="en-US"/>
          </a:p>
        </p:txBody>
      </p:sp>
      <p:sp>
        <p:nvSpPr>
          <p:cNvPr id="180228" name="Line 20"/>
          <p:cNvSpPr>
            <a:spLocks noChangeShapeType="1"/>
          </p:cNvSpPr>
          <p:nvPr/>
        </p:nvSpPr>
        <p:spPr bwMode="auto">
          <a:xfrm>
            <a:off x="3978276" y="3122614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29" name="Line 21"/>
          <p:cNvSpPr>
            <a:spLocks noChangeShapeType="1"/>
          </p:cNvSpPr>
          <p:nvPr/>
        </p:nvSpPr>
        <p:spPr bwMode="auto">
          <a:xfrm flipH="1">
            <a:off x="2725739" y="2263776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30" name="Line 22"/>
          <p:cNvSpPr>
            <a:spLocks noChangeShapeType="1"/>
          </p:cNvSpPr>
          <p:nvPr/>
        </p:nvSpPr>
        <p:spPr bwMode="auto">
          <a:xfrm flipH="1">
            <a:off x="6477001" y="2271714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31" name="Freeform 23"/>
          <p:cNvSpPr>
            <a:spLocks/>
          </p:cNvSpPr>
          <p:nvPr/>
        </p:nvSpPr>
        <p:spPr bwMode="auto">
          <a:xfrm>
            <a:off x="7119939" y="2295525"/>
            <a:ext cx="936625" cy="698500"/>
          </a:xfrm>
          <a:custGeom>
            <a:avLst/>
            <a:gdLst>
              <a:gd name="T0" fmla="*/ 2147483646 w 590"/>
              <a:gd name="T1" fmla="*/ 0 h 440"/>
              <a:gd name="T2" fmla="*/ 2147483646 w 590"/>
              <a:gd name="T3" fmla="*/ 2147483646 h 440"/>
              <a:gd name="T4" fmla="*/ 2147483646 w 590"/>
              <a:gd name="T5" fmla="*/ 2147483646 h 440"/>
              <a:gd name="T6" fmla="*/ 0 60000 65536"/>
              <a:gd name="T7" fmla="*/ 0 60000 65536"/>
              <a:gd name="T8" fmla="*/ 0 60000 65536"/>
              <a:gd name="T9" fmla="*/ 0 w 590"/>
              <a:gd name="T10" fmla="*/ 0 h 440"/>
              <a:gd name="T11" fmla="*/ 590 w 59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440">
                <a:moveTo>
                  <a:pt x="33" y="0"/>
                </a:moveTo>
                <a:cubicBezTo>
                  <a:pt x="43" y="31"/>
                  <a:pt x="0" y="107"/>
                  <a:pt x="93" y="180"/>
                </a:cubicBezTo>
                <a:cubicBezTo>
                  <a:pt x="186" y="253"/>
                  <a:pt x="487" y="386"/>
                  <a:pt x="590" y="4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32" name="Line 32"/>
          <p:cNvSpPr>
            <a:spLocks noChangeShapeType="1"/>
          </p:cNvSpPr>
          <p:nvPr/>
        </p:nvSpPr>
        <p:spPr bwMode="auto">
          <a:xfrm>
            <a:off x="7758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0233" name="Group 33"/>
          <p:cNvGrpSpPr>
            <a:grpSpLocks/>
          </p:cNvGrpSpPr>
          <p:nvPr/>
        </p:nvGrpSpPr>
        <p:grpSpPr bwMode="auto">
          <a:xfrm rot="10800000">
            <a:off x="7964489" y="3021014"/>
            <a:ext cx="396875" cy="503237"/>
            <a:chOff x="384" y="4195"/>
            <a:chExt cx="250" cy="317"/>
          </a:xfrm>
        </p:grpSpPr>
        <p:sp>
          <p:nvSpPr>
            <p:cNvPr id="180294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95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234" name="Text Box 36"/>
          <p:cNvSpPr txBox="1">
            <a:spLocks noChangeArrowheads="1"/>
          </p:cNvSpPr>
          <p:nvPr/>
        </p:nvSpPr>
        <p:spPr bwMode="auto">
          <a:xfrm>
            <a:off x="8027989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grpSp>
        <p:nvGrpSpPr>
          <p:cNvPr id="180235" name="Group 45"/>
          <p:cNvGrpSpPr>
            <a:grpSpLocks/>
          </p:cNvGrpSpPr>
          <p:nvPr/>
        </p:nvGrpSpPr>
        <p:grpSpPr bwMode="auto">
          <a:xfrm>
            <a:off x="6548439" y="1982788"/>
            <a:ext cx="1774825" cy="512762"/>
            <a:chOff x="749" y="2389"/>
            <a:chExt cx="1118" cy="323"/>
          </a:xfrm>
        </p:grpSpPr>
        <p:sp>
          <p:nvSpPr>
            <p:cNvPr id="180287" name="Text Box 46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70  90  97 </a:t>
              </a:r>
            </a:p>
          </p:txBody>
        </p:sp>
        <p:sp>
          <p:nvSpPr>
            <p:cNvPr id="180288" name="Line 4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89" name="Line 4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90" name="Line 4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91" name="Line 5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92" name="Line 5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293" name="Line 5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0236" name="Line 53"/>
          <p:cNvSpPr>
            <a:spLocks noChangeShapeType="1"/>
          </p:cNvSpPr>
          <p:nvPr/>
        </p:nvSpPr>
        <p:spPr bwMode="auto">
          <a:xfrm flipH="1">
            <a:off x="4267201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37" name="Line 54"/>
          <p:cNvSpPr>
            <a:spLocks noChangeShapeType="1"/>
          </p:cNvSpPr>
          <p:nvPr/>
        </p:nvSpPr>
        <p:spPr bwMode="auto">
          <a:xfrm>
            <a:off x="6545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38" name="Line 55"/>
          <p:cNvSpPr>
            <a:spLocks noChangeShapeType="1"/>
          </p:cNvSpPr>
          <p:nvPr/>
        </p:nvSpPr>
        <p:spPr bwMode="auto">
          <a:xfrm>
            <a:off x="7078664" y="1339851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39" name="Line 56"/>
          <p:cNvSpPr>
            <a:spLocks noChangeShapeType="1"/>
          </p:cNvSpPr>
          <p:nvPr/>
        </p:nvSpPr>
        <p:spPr bwMode="auto">
          <a:xfrm>
            <a:off x="2349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40" name="Line 57"/>
          <p:cNvSpPr>
            <a:spLocks noChangeShapeType="1"/>
          </p:cNvSpPr>
          <p:nvPr/>
        </p:nvSpPr>
        <p:spPr bwMode="auto">
          <a:xfrm>
            <a:off x="2932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41" name="Text Box 58"/>
          <p:cNvSpPr txBox="1">
            <a:spLocks noChangeArrowheads="1"/>
          </p:cNvSpPr>
          <p:nvPr/>
        </p:nvSpPr>
        <p:spPr bwMode="auto">
          <a:xfrm>
            <a:off x="56388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0242" name="Text Box 59"/>
          <p:cNvSpPr txBox="1">
            <a:spLocks noChangeArrowheads="1"/>
          </p:cNvSpPr>
          <p:nvPr/>
        </p:nvSpPr>
        <p:spPr bwMode="auto">
          <a:xfrm>
            <a:off x="3200400" y="17526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0243" name="Text Box 60"/>
          <p:cNvSpPr txBox="1">
            <a:spLocks noChangeArrowheads="1"/>
          </p:cNvSpPr>
          <p:nvPr/>
        </p:nvSpPr>
        <p:spPr bwMode="auto">
          <a:xfrm>
            <a:off x="6248401" y="17526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80244" name="Text Box 61"/>
          <p:cNvSpPr txBox="1">
            <a:spLocks noChangeArrowheads="1"/>
          </p:cNvSpPr>
          <p:nvPr/>
        </p:nvSpPr>
        <p:spPr bwMode="auto">
          <a:xfrm>
            <a:off x="22098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0245" name="Text Box 62"/>
          <p:cNvSpPr txBox="1">
            <a:spLocks noChangeArrowheads="1"/>
          </p:cNvSpPr>
          <p:nvPr/>
        </p:nvSpPr>
        <p:spPr bwMode="auto">
          <a:xfrm>
            <a:off x="6096000" y="2667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0246" name="Text Box 63"/>
          <p:cNvSpPr txBox="1">
            <a:spLocks noChangeArrowheads="1"/>
          </p:cNvSpPr>
          <p:nvPr/>
        </p:nvSpPr>
        <p:spPr bwMode="auto">
          <a:xfrm>
            <a:off x="80772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80247" name="Freeform 64"/>
          <p:cNvSpPr>
            <a:spLocks/>
          </p:cNvSpPr>
          <p:nvPr/>
        </p:nvSpPr>
        <p:spPr bwMode="auto">
          <a:xfrm>
            <a:off x="7659689" y="2295526"/>
            <a:ext cx="827087" cy="485775"/>
          </a:xfrm>
          <a:custGeom>
            <a:avLst/>
            <a:gdLst>
              <a:gd name="T0" fmla="*/ 2147483646 w 521"/>
              <a:gd name="T1" fmla="*/ 0 h 306"/>
              <a:gd name="T2" fmla="*/ 2147483646 w 521"/>
              <a:gd name="T3" fmla="*/ 2147483646 h 306"/>
              <a:gd name="T4" fmla="*/ 2147483646 w 521"/>
              <a:gd name="T5" fmla="*/ 2147483646 h 306"/>
              <a:gd name="T6" fmla="*/ 0 60000 65536"/>
              <a:gd name="T7" fmla="*/ 0 60000 65536"/>
              <a:gd name="T8" fmla="*/ 0 60000 65536"/>
              <a:gd name="T9" fmla="*/ 0 w 521"/>
              <a:gd name="T10" fmla="*/ 0 h 306"/>
              <a:gd name="T11" fmla="*/ 521 w 521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306">
                <a:moveTo>
                  <a:pt x="23" y="0"/>
                </a:moveTo>
                <a:cubicBezTo>
                  <a:pt x="33" y="30"/>
                  <a:pt x="0" y="123"/>
                  <a:pt x="83" y="174"/>
                </a:cubicBezTo>
                <a:cubicBezTo>
                  <a:pt x="166" y="225"/>
                  <a:pt x="430" y="278"/>
                  <a:pt x="521" y="306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48" name="Line 65"/>
          <p:cNvSpPr>
            <a:spLocks noChangeShapeType="1"/>
          </p:cNvSpPr>
          <p:nvPr/>
        </p:nvSpPr>
        <p:spPr bwMode="auto">
          <a:xfrm>
            <a:off x="8229600" y="2286000"/>
            <a:ext cx="381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49" name="Text Box 66"/>
          <p:cNvSpPr txBox="1">
            <a:spLocks noChangeArrowheads="1"/>
          </p:cNvSpPr>
          <p:nvPr/>
        </p:nvSpPr>
        <p:spPr bwMode="auto">
          <a:xfrm>
            <a:off x="3352800" y="1600201"/>
            <a:ext cx="123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underflow!</a:t>
            </a:r>
          </a:p>
        </p:txBody>
      </p:sp>
      <p:sp>
        <p:nvSpPr>
          <p:cNvPr id="180250" name="Freeform 67"/>
          <p:cNvSpPr>
            <a:spLocks/>
          </p:cNvSpPr>
          <p:nvPr/>
        </p:nvSpPr>
        <p:spPr bwMode="auto">
          <a:xfrm>
            <a:off x="5267326" y="2590801"/>
            <a:ext cx="1362075" cy="409575"/>
          </a:xfrm>
          <a:custGeom>
            <a:avLst/>
            <a:gdLst>
              <a:gd name="T0" fmla="*/ 2147483646 w 858"/>
              <a:gd name="T1" fmla="*/ 0 h 258"/>
              <a:gd name="T2" fmla="*/ 2147483646 w 858"/>
              <a:gd name="T3" fmla="*/ 2147483646 h 258"/>
              <a:gd name="T4" fmla="*/ 0 w 858"/>
              <a:gd name="T5" fmla="*/ 2147483646 h 258"/>
              <a:gd name="T6" fmla="*/ 0 60000 65536"/>
              <a:gd name="T7" fmla="*/ 0 60000 65536"/>
              <a:gd name="T8" fmla="*/ 0 60000 65536"/>
              <a:gd name="T9" fmla="*/ 0 w 858"/>
              <a:gd name="T10" fmla="*/ 0 h 258"/>
              <a:gd name="T11" fmla="*/ 858 w 858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58" h="258">
                <a:moveTo>
                  <a:pt x="858" y="0"/>
                </a:moveTo>
                <a:cubicBezTo>
                  <a:pt x="764" y="38"/>
                  <a:pt x="435" y="202"/>
                  <a:pt x="292" y="230"/>
                </a:cubicBezTo>
                <a:cubicBezTo>
                  <a:pt x="149" y="258"/>
                  <a:pt x="61" y="181"/>
                  <a:pt x="0" y="16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0251" name="Text Box 68"/>
          <p:cNvSpPr txBox="1">
            <a:spLocks noChangeArrowheads="1"/>
          </p:cNvSpPr>
          <p:nvPr/>
        </p:nvSpPr>
        <p:spPr bwMode="auto">
          <a:xfrm>
            <a:off x="3581400" y="2514601"/>
            <a:ext cx="188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Can be merged?</a:t>
            </a:r>
          </a:p>
        </p:txBody>
      </p:sp>
      <p:sp>
        <p:nvSpPr>
          <p:cNvPr id="180252" name="Line 69"/>
          <p:cNvSpPr>
            <a:spLocks noChangeShapeType="1"/>
          </p:cNvSpPr>
          <p:nvPr/>
        </p:nvSpPr>
        <p:spPr bwMode="auto">
          <a:xfrm>
            <a:off x="6096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53" name="Line 70"/>
          <p:cNvSpPr>
            <a:spLocks noChangeShapeType="1"/>
          </p:cNvSpPr>
          <p:nvPr/>
        </p:nvSpPr>
        <p:spPr bwMode="auto">
          <a:xfrm>
            <a:off x="6629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54" name="Line 71"/>
          <p:cNvSpPr>
            <a:spLocks noChangeShapeType="1"/>
          </p:cNvSpPr>
          <p:nvPr/>
        </p:nvSpPr>
        <p:spPr bwMode="auto">
          <a:xfrm>
            <a:off x="8001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55" name="Text Box 17"/>
          <p:cNvSpPr txBox="1">
            <a:spLocks noChangeArrowheads="1"/>
          </p:cNvSpPr>
          <p:nvPr/>
        </p:nvSpPr>
        <p:spPr bwMode="auto">
          <a:xfrm>
            <a:off x="6145214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80256" name="Line 18"/>
          <p:cNvSpPr>
            <a:spLocks noChangeShapeType="1"/>
          </p:cNvSpPr>
          <p:nvPr/>
        </p:nvSpPr>
        <p:spPr bwMode="auto">
          <a:xfrm>
            <a:off x="6178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57" name="Line 19"/>
          <p:cNvSpPr>
            <a:spLocks noChangeShapeType="1"/>
          </p:cNvSpPr>
          <p:nvPr/>
        </p:nvSpPr>
        <p:spPr bwMode="auto">
          <a:xfrm>
            <a:off x="7116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58" name="Line 20"/>
          <p:cNvSpPr>
            <a:spLocks noChangeShapeType="1"/>
          </p:cNvSpPr>
          <p:nvPr/>
        </p:nvSpPr>
        <p:spPr bwMode="auto">
          <a:xfrm>
            <a:off x="6597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59" name="Line 21"/>
          <p:cNvSpPr>
            <a:spLocks noChangeShapeType="1"/>
          </p:cNvSpPr>
          <p:nvPr/>
        </p:nvSpPr>
        <p:spPr bwMode="auto">
          <a:xfrm>
            <a:off x="6737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60" name="Line 22"/>
          <p:cNvSpPr>
            <a:spLocks noChangeShapeType="1"/>
          </p:cNvSpPr>
          <p:nvPr/>
        </p:nvSpPr>
        <p:spPr bwMode="auto">
          <a:xfrm>
            <a:off x="7667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61" name="Line 23"/>
          <p:cNvSpPr>
            <a:spLocks noChangeShapeType="1"/>
          </p:cNvSpPr>
          <p:nvPr/>
        </p:nvSpPr>
        <p:spPr bwMode="auto">
          <a:xfrm>
            <a:off x="7248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62" name="Rectangle 86"/>
          <p:cNvSpPr>
            <a:spLocks noChangeArrowheads="1"/>
          </p:cNvSpPr>
          <p:nvPr/>
        </p:nvSpPr>
        <p:spPr bwMode="auto">
          <a:xfrm>
            <a:off x="6070600" y="301307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0263" name="Text Box 17"/>
          <p:cNvSpPr txBox="1">
            <a:spLocks noChangeArrowheads="1"/>
          </p:cNvSpPr>
          <p:nvPr/>
        </p:nvSpPr>
        <p:spPr bwMode="auto">
          <a:xfrm>
            <a:off x="5999164" y="1092201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50  99</a:t>
            </a:r>
          </a:p>
        </p:txBody>
      </p:sp>
      <p:sp>
        <p:nvSpPr>
          <p:cNvPr id="180264" name="Line 18"/>
          <p:cNvSpPr>
            <a:spLocks noChangeShapeType="1"/>
          </p:cNvSpPr>
          <p:nvPr/>
        </p:nvSpPr>
        <p:spPr bwMode="auto">
          <a:xfrm>
            <a:off x="6034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65" name="Line 19"/>
          <p:cNvSpPr>
            <a:spLocks noChangeShapeType="1"/>
          </p:cNvSpPr>
          <p:nvPr/>
        </p:nvSpPr>
        <p:spPr bwMode="auto">
          <a:xfrm>
            <a:off x="6972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66" name="Line 20"/>
          <p:cNvSpPr>
            <a:spLocks noChangeShapeType="1"/>
          </p:cNvSpPr>
          <p:nvPr/>
        </p:nvSpPr>
        <p:spPr bwMode="auto">
          <a:xfrm>
            <a:off x="6453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67" name="Line 21"/>
          <p:cNvSpPr>
            <a:spLocks noChangeShapeType="1"/>
          </p:cNvSpPr>
          <p:nvPr/>
        </p:nvSpPr>
        <p:spPr bwMode="auto">
          <a:xfrm>
            <a:off x="6592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68" name="Line 22"/>
          <p:cNvSpPr>
            <a:spLocks noChangeShapeType="1"/>
          </p:cNvSpPr>
          <p:nvPr/>
        </p:nvSpPr>
        <p:spPr bwMode="auto">
          <a:xfrm>
            <a:off x="7523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69" name="Line 23"/>
          <p:cNvSpPr>
            <a:spLocks noChangeShapeType="1"/>
          </p:cNvSpPr>
          <p:nvPr/>
        </p:nvSpPr>
        <p:spPr bwMode="auto">
          <a:xfrm>
            <a:off x="7104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70" name="Rectangle 87"/>
          <p:cNvSpPr>
            <a:spLocks noChangeArrowheads="1"/>
          </p:cNvSpPr>
          <p:nvPr/>
        </p:nvSpPr>
        <p:spPr bwMode="auto">
          <a:xfrm>
            <a:off x="5926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0271" name="Line 18"/>
          <p:cNvSpPr>
            <a:spLocks noChangeShapeType="1"/>
          </p:cNvSpPr>
          <p:nvPr/>
        </p:nvSpPr>
        <p:spPr bwMode="auto">
          <a:xfrm>
            <a:off x="35718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72" name="Line 19"/>
          <p:cNvSpPr>
            <a:spLocks noChangeShapeType="1"/>
          </p:cNvSpPr>
          <p:nvPr/>
        </p:nvSpPr>
        <p:spPr bwMode="auto">
          <a:xfrm>
            <a:off x="4510088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73" name="Line 20"/>
          <p:cNvSpPr>
            <a:spLocks noChangeShapeType="1"/>
          </p:cNvSpPr>
          <p:nvPr/>
        </p:nvSpPr>
        <p:spPr bwMode="auto">
          <a:xfrm>
            <a:off x="39909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74" name="Line 21"/>
          <p:cNvSpPr>
            <a:spLocks noChangeShapeType="1"/>
          </p:cNvSpPr>
          <p:nvPr/>
        </p:nvSpPr>
        <p:spPr bwMode="auto">
          <a:xfrm>
            <a:off x="41306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75" name="Line 22"/>
          <p:cNvSpPr>
            <a:spLocks noChangeShapeType="1"/>
          </p:cNvSpPr>
          <p:nvPr/>
        </p:nvSpPr>
        <p:spPr bwMode="auto">
          <a:xfrm>
            <a:off x="50609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76" name="Line 23"/>
          <p:cNvSpPr>
            <a:spLocks noChangeShapeType="1"/>
          </p:cNvSpPr>
          <p:nvPr/>
        </p:nvSpPr>
        <p:spPr bwMode="auto">
          <a:xfrm>
            <a:off x="46418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77" name="Rectangle 94"/>
          <p:cNvSpPr>
            <a:spLocks noChangeArrowheads="1"/>
          </p:cNvSpPr>
          <p:nvPr/>
        </p:nvSpPr>
        <p:spPr bwMode="auto">
          <a:xfrm>
            <a:off x="3463925" y="20050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0278" name="Text Box 17"/>
          <p:cNvSpPr txBox="1">
            <a:spLocks noChangeArrowheads="1"/>
          </p:cNvSpPr>
          <p:nvPr/>
        </p:nvSpPr>
        <p:spPr bwMode="auto">
          <a:xfrm>
            <a:off x="2359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80279" name="Line 18"/>
          <p:cNvSpPr>
            <a:spLocks noChangeShapeType="1"/>
          </p:cNvSpPr>
          <p:nvPr/>
        </p:nvSpPr>
        <p:spPr bwMode="auto">
          <a:xfrm>
            <a:off x="2403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80" name="Line 19"/>
          <p:cNvSpPr>
            <a:spLocks noChangeShapeType="1"/>
          </p:cNvSpPr>
          <p:nvPr/>
        </p:nvSpPr>
        <p:spPr bwMode="auto">
          <a:xfrm>
            <a:off x="3341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81" name="Line 20"/>
          <p:cNvSpPr>
            <a:spLocks noChangeShapeType="1"/>
          </p:cNvSpPr>
          <p:nvPr/>
        </p:nvSpPr>
        <p:spPr bwMode="auto">
          <a:xfrm>
            <a:off x="2822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82" name="Line 21"/>
          <p:cNvSpPr>
            <a:spLocks noChangeShapeType="1"/>
          </p:cNvSpPr>
          <p:nvPr/>
        </p:nvSpPr>
        <p:spPr bwMode="auto">
          <a:xfrm>
            <a:off x="2962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83" name="Line 22"/>
          <p:cNvSpPr>
            <a:spLocks noChangeShapeType="1"/>
          </p:cNvSpPr>
          <p:nvPr/>
        </p:nvSpPr>
        <p:spPr bwMode="auto">
          <a:xfrm>
            <a:off x="3892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84" name="Line 23"/>
          <p:cNvSpPr>
            <a:spLocks noChangeShapeType="1"/>
          </p:cNvSpPr>
          <p:nvPr/>
        </p:nvSpPr>
        <p:spPr bwMode="auto">
          <a:xfrm>
            <a:off x="3473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285" name="Rectangle 86"/>
          <p:cNvSpPr>
            <a:spLocks noChangeArrowheads="1"/>
          </p:cNvSpPr>
          <p:nvPr/>
        </p:nvSpPr>
        <p:spPr bwMode="auto">
          <a:xfrm>
            <a:off x="2295525" y="304800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0286" name="Line 58"/>
          <p:cNvSpPr>
            <a:spLocks noChangeShapeType="1"/>
          </p:cNvSpPr>
          <p:nvPr/>
        </p:nvSpPr>
        <p:spPr bwMode="auto">
          <a:xfrm>
            <a:off x="3424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5. Redistribute Non-Leaf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771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810000"/>
            <a:ext cx="8229600" cy="2590800"/>
          </a:xfrm>
        </p:spPr>
        <p:txBody>
          <a:bodyPr/>
          <a:lstStyle/>
          <a:p>
            <a:pPr marL="533400" indent="-533400"/>
            <a:r>
              <a:rPr lang="en-US" altLang="en-US" sz="2400"/>
              <a:t>Delete 20</a:t>
            </a:r>
          </a:p>
          <a:p>
            <a:pPr marL="533400" indent="-533400"/>
            <a:endParaRPr lang="en-US" altLang="en-US" sz="2400"/>
          </a:p>
          <a:p>
            <a:pPr marL="533400" indent="-533400">
              <a:buNone/>
            </a:pPr>
            <a:r>
              <a:rPr lang="en-US" altLang="en-US" sz="2400" u="sng"/>
              <a:t>Redistribution at a non-leaf node is done in two steps</a:t>
            </a:r>
            <a:r>
              <a:rPr lang="en-US" altLang="en-US" sz="2400"/>
              <a:t>. </a:t>
            </a:r>
          </a:p>
          <a:p>
            <a:pPr marL="533400" indent="-533400">
              <a:buNone/>
            </a:pPr>
            <a:r>
              <a:rPr lang="en-US" altLang="en-US" sz="2400" i="1"/>
              <a:t>Step 1</a:t>
            </a:r>
            <a:r>
              <a:rPr lang="en-US" altLang="en-US" sz="2400"/>
              <a:t>: Temporarily, make the left node </a:t>
            </a:r>
            <a:r>
              <a:rPr lang="en-US" altLang="en-US" sz="2400" i="1">
                <a:latin typeface="Times New Roman" panose="02020603050405020304" pitchFamily="18" charset="0"/>
              </a:rPr>
              <a:t>b</a:t>
            </a:r>
            <a:r>
              <a:rPr lang="en-US" altLang="en-US" sz="2400"/>
              <a:t> “overflow” by pulling down the mid-key and moving everything to the left.</a:t>
            </a:r>
          </a:p>
        </p:txBody>
      </p:sp>
      <p:sp>
        <p:nvSpPr>
          <p:cNvPr id="182276" name="Line 20"/>
          <p:cNvSpPr>
            <a:spLocks noChangeShapeType="1"/>
          </p:cNvSpPr>
          <p:nvPr/>
        </p:nvSpPr>
        <p:spPr bwMode="auto">
          <a:xfrm>
            <a:off x="3978276" y="3122614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77" name="Line 21"/>
          <p:cNvSpPr>
            <a:spLocks noChangeShapeType="1"/>
          </p:cNvSpPr>
          <p:nvPr/>
        </p:nvSpPr>
        <p:spPr bwMode="auto">
          <a:xfrm flipH="1">
            <a:off x="2725739" y="2263776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78" name="Line 22"/>
          <p:cNvSpPr>
            <a:spLocks noChangeShapeType="1"/>
          </p:cNvSpPr>
          <p:nvPr/>
        </p:nvSpPr>
        <p:spPr bwMode="auto">
          <a:xfrm flipH="1">
            <a:off x="6477001" y="2271714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79" name="Freeform 23"/>
          <p:cNvSpPr>
            <a:spLocks/>
          </p:cNvSpPr>
          <p:nvPr/>
        </p:nvSpPr>
        <p:spPr bwMode="auto">
          <a:xfrm>
            <a:off x="7119939" y="2295525"/>
            <a:ext cx="936625" cy="698500"/>
          </a:xfrm>
          <a:custGeom>
            <a:avLst/>
            <a:gdLst>
              <a:gd name="T0" fmla="*/ 2147483646 w 590"/>
              <a:gd name="T1" fmla="*/ 0 h 440"/>
              <a:gd name="T2" fmla="*/ 2147483646 w 590"/>
              <a:gd name="T3" fmla="*/ 2147483646 h 440"/>
              <a:gd name="T4" fmla="*/ 2147483646 w 590"/>
              <a:gd name="T5" fmla="*/ 2147483646 h 440"/>
              <a:gd name="T6" fmla="*/ 0 60000 65536"/>
              <a:gd name="T7" fmla="*/ 0 60000 65536"/>
              <a:gd name="T8" fmla="*/ 0 60000 65536"/>
              <a:gd name="T9" fmla="*/ 0 w 590"/>
              <a:gd name="T10" fmla="*/ 0 h 440"/>
              <a:gd name="T11" fmla="*/ 590 w 590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440">
                <a:moveTo>
                  <a:pt x="33" y="0"/>
                </a:moveTo>
                <a:cubicBezTo>
                  <a:pt x="43" y="31"/>
                  <a:pt x="0" y="107"/>
                  <a:pt x="93" y="180"/>
                </a:cubicBezTo>
                <a:cubicBezTo>
                  <a:pt x="186" y="253"/>
                  <a:pt x="487" y="386"/>
                  <a:pt x="590" y="4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0" name="Line 32"/>
          <p:cNvSpPr>
            <a:spLocks noChangeShapeType="1"/>
          </p:cNvSpPr>
          <p:nvPr/>
        </p:nvSpPr>
        <p:spPr bwMode="auto">
          <a:xfrm>
            <a:off x="7758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2281" name="Group 33"/>
          <p:cNvGrpSpPr>
            <a:grpSpLocks/>
          </p:cNvGrpSpPr>
          <p:nvPr/>
        </p:nvGrpSpPr>
        <p:grpSpPr bwMode="auto">
          <a:xfrm rot="10800000">
            <a:off x="7964489" y="3021014"/>
            <a:ext cx="396875" cy="503237"/>
            <a:chOff x="384" y="4195"/>
            <a:chExt cx="250" cy="317"/>
          </a:xfrm>
        </p:grpSpPr>
        <p:sp>
          <p:nvSpPr>
            <p:cNvPr id="182345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46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282" name="Text Box 36"/>
          <p:cNvSpPr txBox="1">
            <a:spLocks noChangeArrowheads="1"/>
          </p:cNvSpPr>
          <p:nvPr/>
        </p:nvSpPr>
        <p:spPr bwMode="auto">
          <a:xfrm>
            <a:off x="8027989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grpSp>
        <p:nvGrpSpPr>
          <p:cNvPr id="182283" name="Group 45"/>
          <p:cNvGrpSpPr>
            <a:grpSpLocks/>
          </p:cNvGrpSpPr>
          <p:nvPr/>
        </p:nvGrpSpPr>
        <p:grpSpPr bwMode="auto">
          <a:xfrm>
            <a:off x="6548439" y="1982788"/>
            <a:ext cx="1774825" cy="512762"/>
            <a:chOff x="749" y="2389"/>
            <a:chExt cx="1118" cy="323"/>
          </a:xfrm>
        </p:grpSpPr>
        <p:sp>
          <p:nvSpPr>
            <p:cNvPr id="182338" name="Text Box 46"/>
            <p:cNvSpPr txBox="1">
              <a:spLocks noChangeArrowheads="1"/>
            </p:cNvSpPr>
            <p:nvPr/>
          </p:nvSpPr>
          <p:spPr bwMode="auto">
            <a:xfrm>
              <a:off x="749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70  90  97 </a:t>
              </a:r>
            </a:p>
          </p:txBody>
        </p:sp>
        <p:sp>
          <p:nvSpPr>
            <p:cNvPr id="182339" name="Line 47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40" name="Line 48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41" name="Line 49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42" name="Line 50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43" name="Line 51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44" name="Line 52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284" name="Line 53"/>
          <p:cNvSpPr>
            <a:spLocks noChangeShapeType="1"/>
          </p:cNvSpPr>
          <p:nvPr/>
        </p:nvSpPr>
        <p:spPr bwMode="auto">
          <a:xfrm flipH="1">
            <a:off x="4267201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5" name="Line 54"/>
          <p:cNvSpPr>
            <a:spLocks noChangeShapeType="1"/>
          </p:cNvSpPr>
          <p:nvPr/>
        </p:nvSpPr>
        <p:spPr bwMode="auto">
          <a:xfrm>
            <a:off x="6545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6" name="Line 55"/>
          <p:cNvSpPr>
            <a:spLocks noChangeShapeType="1"/>
          </p:cNvSpPr>
          <p:nvPr/>
        </p:nvSpPr>
        <p:spPr bwMode="auto">
          <a:xfrm>
            <a:off x="7078664" y="1339851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7" name="Line 56"/>
          <p:cNvSpPr>
            <a:spLocks noChangeShapeType="1"/>
          </p:cNvSpPr>
          <p:nvPr/>
        </p:nvSpPr>
        <p:spPr bwMode="auto">
          <a:xfrm>
            <a:off x="2349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8" name="Line 57"/>
          <p:cNvSpPr>
            <a:spLocks noChangeShapeType="1"/>
          </p:cNvSpPr>
          <p:nvPr/>
        </p:nvSpPr>
        <p:spPr bwMode="auto">
          <a:xfrm>
            <a:off x="2932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9" name="Text Box 58"/>
          <p:cNvSpPr txBox="1">
            <a:spLocks noChangeArrowheads="1"/>
          </p:cNvSpPr>
          <p:nvPr/>
        </p:nvSpPr>
        <p:spPr bwMode="auto">
          <a:xfrm>
            <a:off x="56388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2290" name="Text Box 59"/>
          <p:cNvSpPr txBox="1">
            <a:spLocks noChangeArrowheads="1"/>
          </p:cNvSpPr>
          <p:nvPr/>
        </p:nvSpPr>
        <p:spPr bwMode="auto">
          <a:xfrm>
            <a:off x="3200400" y="17526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2291" name="Text Box 60"/>
          <p:cNvSpPr txBox="1">
            <a:spLocks noChangeArrowheads="1"/>
          </p:cNvSpPr>
          <p:nvPr/>
        </p:nvSpPr>
        <p:spPr bwMode="auto">
          <a:xfrm>
            <a:off x="6248401" y="17526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82292" name="Text Box 61"/>
          <p:cNvSpPr txBox="1">
            <a:spLocks noChangeArrowheads="1"/>
          </p:cNvSpPr>
          <p:nvPr/>
        </p:nvSpPr>
        <p:spPr bwMode="auto">
          <a:xfrm>
            <a:off x="22098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2293" name="Text Box 62"/>
          <p:cNvSpPr txBox="1">
            <a:spLocks noChangeArrowheads="1"/>
          </p:cNvSpPr>
          <p:nvPr/>
        </p:nvSpPr>
        <p:spPr bwMode="auto">
          <a:xfrm>
            <a:off x="6096000" y="2667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2294" name="Text Box 63"/>
          <p:cNvSpPr txBox="1">
            <a:spLocks noChangeArrowheads="1"/>
          </p:cNvSpPr>
          <p:nvPr/>
        </p:nvSpPr>
        <p:spPr bwMode="auto">
          <a:xfrm>
            <a:off x="80772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82295" name="Freeform 64"/>
          <p:cNvSpPr>
            <a:spLocks/>
          </p:cNvSpPr>
          <p:nvPr/>
        </p:nvSpPr>
        <p:spPr bwMode="auto">
          <a:xfrm>
            <a:off x="7659689" y="2295526"/>
            <a:ext cx="827087" cy="485775"/>
          </a:xfrm>
          <a:custGeom>
            <a:avLst/>
            <a:gdLst>
              <a:gd name="T0" fmla="*/ 2147483646 w 521"/>
              <a:gd name="T1" fmla="*/ 0 h 306"/>
              <a:gd name="T2" fmla="*/ 2147483646 w 521"/>
              <a:gd name="T3" fmla="*/ 2147483646 h 306"/>
              <a:gd name="T4" fmla="*/ 2147483646 w 521"/>
              <a:gd name="T5" fmla="*/ 2147483646 h 306"/>
              <a:gd name="T6" fmla="*/ 0 60000 65536"/>
              <a:gd name="T7" fmla="*/ 0 60000 65536"/>
              <a:gd name="T8" fmla="*/ 0 60000 65536"/>
              <a:gd name="T9" fmla="*/ 0 w 521"/>
              <a:gd name="T10" fmla="*/ 0 h 306"/>
              <a:gd name="T11" fmla="*/ 521 w 521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1" h="306">
                <a:moveTo>
                  <a:pt x="23" y="0"/>
                </a:moveTo>
                <a:cubicBezTo>
                  <a:pt x="33" y="30"/>
                  <a:pt x="0" y="123"/>
                  <a:pt x="83" y="174"/>
                </a:cubicBezTo>
                <a:cubicBezTo>
                  <a:pt x="166" y="225"/>
                  <a:pt x="430" y="278"/>
                  <a:pt x="521" y="306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96" name="Line 65"/>
          <p:cNvSpPr>
            <a:spLocks noChangeShapeType="1"/>
          </p:cNvSpPr>
          <p:nvPr/>
        </p:nvSpPr>
        <p:spPr bwMode="auto">
          <a:xfrm>
            <a:off x="8229600" y="2286000"/>
            <a:ext cx="38100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97" name="AutoShape 66"/>
          <p:cNvSpPr>
            <a:spLocks noChangeArrowheads="1"/>
          </p:cNvSpPr>
          <p:nvPr/>
        </p:nvSpPr>
        <p:spPr bwMode="auto">
          <a:xfrm>
            <a:off x="6400800" y="2057400"/>
            <a:ext cx="19812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2298" name="AutoShape 67"/>
          <p:cNvSpPr>
            <a:spLocks noChangeArrowheads="1"/>
          </p:cNvSpPr>
          <p:nvPr/>
        </p:nvSpPr>
        <p:spPr bwMode="auto">
          <a:xfrm>
            <a:off x="6096000" y="1143000"/>
            <a:ext cx="381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2299" name="Freeform 68"/>
          <p:cNvSpPr>
            <a:spLocks/>
          </p:cNvSpPr>
          <p:nvPr/>
        </p:nvSpPr>
        <p:spPr bwMode="auto">
          <a:xfrm>
            <a:off x="3810000" y="1371600"/>
            <a:ext cx="2286000" cy="838200"/>
          </a:xfrm>
          <a:custGeom>
            <a:avLst/>
            <a:gdLst>
              <a:gd name="T0" fmla="*/ 2147483646 w 1440"/>
              <a:gd name="T1" fmla="*/ 0 h 528"/>
              <a:gd name="T2" fmla="*/ 2147483646 w 1440"/>
              <a:gd name="T3" fmla="*/ 2147483646 h 528"/>
              <a:gd name="T4" fmla="*/ 2147483646 w 1440"/>
              <a:gd name="T5" fmla="*/ 2147483646 h 528"/>
              <a:gd name="T6" fmla="*/ 0 w 1440"/>
              <a:gd name="T7" fmla="*/ 2147483646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528"/>
              <a:gd name="T14" fmla="*/ 1440 w 14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528">
                <a:moveTo>
                  <a:pt x="1440" y="0"/>
                </a:moveTo>
                <a:cubicBezTo>
                  <a:pt x="1359" y="55"/>
                  <a:pt x="1123" y="248"/>
                  <a:pt x="954" y="330"/>
                </a:cubicBezTo>
                <a:cubicBezTo>
                  <a:pt x="785" y="412"/>
                  <a:pt x="585" y="459"/>
                  <a:pt x="426" y="492"/>
                </a:cubicBezTo>
                <a:cubicBezTo>
                  <a:pt x="267" y="525"/>
                  <a:pt x="89" y="521"/>
                  <a:pt x="0" y="528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0" name="Freeform 69"/>
          <p:cNvSpPr>
            <a:spLocks/>
          </p:cNvSpPr>
          <p:nvPr/>
        </p:nvSpPr>
        <p:spPr bwMode="auto">
          <a:xfrm>
            <a:off x="4419600" y="2362200"/>
            <a:ext cx="1981200" cy="571500"/>
          </a:xfrm>
          <a:custGeom>
            <a:avLst/>
            <a:gdLst>
              <a:gd name="T0" fmla="*/ 2147483646 w 1296"/>
              <a:gd name="T1" fmla="*/ 2147483646 h 360"/>
              <a:gd name="T2" fmla="*/ 2147483646 w 1296"/>
              <a:gd name="T3" fmla="*/ 2147483646 h 360"/>
              <a:gd name="T4" fmla="*/ 0 w 1296"/>
              <a:gd name="T5" fmla="*/ 0 h 360"/>
              <a:gd name="T6" fmla="*/ 0 60000 65536"/>
              <a:gd name="T7" fmla="*/ 0 60000 65536"/>
              <a:gd name="T8" fmla="*/ 0 60000 65536"/>
              <a:gd name="T9" fmla="*/ 0 w 1296"/>
              <a:gd name="T10" fmla="*/ 0 h 360"/>
              <a:gd name="T11" fmla="*/ 1296 w 1296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360">
                <a:moveTo>
                  <a:pt x="1296" y="144"/>
                </a:moveTo>
                <a:cubicBezTo>
                  <a:pt x="924" y="252"/>
                  <a:pt x="552" y="360"/>
                  <a:pt x="336" y="336"/>
                </a:cubicBezTo>
                <a:cubicBezTo>
                  <a:pt x="120" y="312"/>
                  <a:pt x="60" y="156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2301" name="AutoShape 70"/>
          <p:cNvSpPr>
            <a:spLocks noChangeArrowheads="1"/>
          </p:cNvSpPr>
          <p:nvPr/>
        </p:nvSpPr>
        <p:spPr bwMode="auto">
          <a:xfrm>
            <a:off x="3124200" y="1676400"/>
            <a:ext cx="5334000" cy="1066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2302" name="Text Box 71"/>
          <p:cNvSpPr txBox="1">
            <a:spLocks noChangeArrowheads="1"/>
          </p:cNvSpPr>
          <p:nvPr/>
        </p:nvSpPr>
        <p:spPr bwMode="auto">
          <a:xfrm>
            <a:off x="3200400" y="1243013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redistribute</a:t>
            </a:r>
          </a:p>
        </p:txBody>
      </p:sp>
      <p:sp>
        <p:nvSpPr>
          <p:cNvPr id="182303" name="Line 72"/>
          <p:cNvSpPr>
            <a:spLocks noChangeShapeType="1"/>
          </p:cNvSpPr>
          <p:nvPr/>
        </p:nvSpPr>
        <p:spPr bwMode="auto">
          <a:xfrm>
            <a:off x="6096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04" name="Line 73"/>
          <p:cNvSpPr>
            <a:spLocks noChangeShapeType="1"/>
          </p:cNvSpPr>
          <p:nvPr/>
        </p:nvSpPr>
        <p:spPr bwMode="auto">
          <a:xfrm>
            <a:off x="6629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05" name="Line 74"/>
          <p:cNvSpPr>
            <a:spLocks noChangeShapeType="1"/>
          </p:cNvSpPr>
          <p:nvPr/>
        </p:nvSpPr>
        <p:spPr bwMode="auto">
          <a:xfrm>
            <a:off x="8001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06" name="Text Box 17"/>
          <p:cNvSpPr txBox="1">
            <a:spLocks noChangeArrowheads="1"/>
          </p:cNvSpPr>
          <p:nvPr/>
        </p:nvSpPr>
        <p:spPr bwMode="auto">
          <a:xfrm>
            <a:off x="6145214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82307" name="Line 18"/>
          <p:cNvSpPr>
            <a:spLocks noChangeShapeType="1"/>
          </p:cNvSpPr>
          <p:nvPr/>
        </p:nvSpPr>
        <p:spPr bwMode="auto">
          <a:xfrm>
            <a:off x="6178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08" name="Line 19"/>
          <p:cNvSpPr>
            <a:spLocks noChangeShapeType="1"/>
          </p:cNvSpPr>
          <p:nvPr/>
        </p:nvSpPr>
        <p:spPr bwMode="auto">
          <a:xfrm>
            <a:off x="7116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09" name="Line 20"/>
          <p:cNvSpPr>
            <a:spLocks noChangeShapeType="1"/>
          </p:cNvSpPr>
          <p:nvPr/>
        </p:nvSpPr>
        <p:spPr bwMode="auto">
          <a:xfrm>
            <a:off x="6597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0" name="Line 21"/>
          <p:cNvSpPr>
            <a:spLocks noChangeShapeType="1"/>
          </p:cNvSpPr>
          <p:nvPr/>
        </p:nvSpPr>
        <p:spPr bwMode="auto">
          <a:xfrm>
            <a:off x="6737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1" name="Line 22"/>
          <p:cNvSpPr>
            <a:spLocks noChangeShapeType="1"/>
          </p:cNvSpPr>
          <p:nvPr/>
        </p:nvSpPr>
        <p:spPr bwMode="auto">
          <a:xfrm>
            <a:off x="7667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2" name="Line 23"/>
          <p:cNvSpPr>
            <a:spLocks noChangeShapeType="1"/>
          </p:cNvSpPr>
          <p:nvPr/>
        </p:nvSpPr>
        <p:spPr bwMode="auto">
          <a:xfrm>
            <a:off x="7248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3" name="Rectangle 86"/>
          <p:cNvSpPr>
            <a:spLocks noChangeArrowheads="1"/>
          </p:cNvSpPr>
          <p:nvPr/>
        </p:nvSpPr>
        <p:spPr bwMode="auto">
          <a:xfrm>
            <a:off x="6070600" y="301307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2314" name="Text Box 17"/>
          <p:cNvSpPr txBox="1">
            <a:spLocks noChangeArrowheads="1"/>
          </p:cNvSpPr>
          <p:nvPr/>
        </p:nvSpPr>
        <p:spPr bwMode="auto">
          <a:xfrm>
            <a:off x="5999164" y="1092201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50  99</a:t>
            </a:r>
          </a:p>
        </p:txBody>
      </p:sp>
      <p:sp>
        <p:nvSpPr>
          <p:cNvPr id="182315" name="Line 18"/>
          <p:cNvSpPr>
            <a:spLocks noChangeShapeType="1"/>
          </p:cNvSpPr>
          <p:nvPr/>
        </p:nvSpPr>
        <p:spPr bwMode="auto">
          <a:xfrm>
            <a:off x="6034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6" name="Line 19"/>
          <p:cNvSpPr>
            <a:spLocks noChangeShapeType="1"/>
          </p:cNvSpPr>
          <p:nvPr/>
        </p:nvSpPr>
        <p:spPr bwMode="auto">
          <a:xfrm>
            <a:off x="6972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7" name="Line 20"/>
          <p:cNvSpPr>
            <a:spLocks noChangeShapeType="1"/>
          </p:cNvSpPr>
          <p:nvPr/>
        </p:nvSpPr>
        <p:spPr bwMode="auto">
          <a:xfrm>
            <a:off x="6453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8" name="Line 21"/>
          <p:cNvSpPr>
            <a:spLocks noChangeShapeType="1"/>
          </p:cNvSpPr>
          <p:nvPr/>
        </p:nvSpPr>
        <p:spPr bwMode="auto">
          <a:xfrm>
            <a:off x="6592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9" name="Line 22"/>
          <p:cNvSpPr>
            <a:spLocks noChangeShapeType="1"/>
          </p:cNvSpPr>
          <p:nvPr/>
        </p:nvSpPr>
        <p:spPr bwMode="auto">
          <a:xfrm>
            <a:off x="7523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0" name="Line 23"/>
          <p:cNvSpPr>
            <a:spLocks noChangeShapeType="1"/>
          </p:cNvSpPr>
          <p:nvPr/>
        </p:nvSpPr>
        <p:spPr bwMode="auto">
          <a:xfrm>
            <a:off x="7104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1" name="Rectangle 87"/>
          <p:cNvSpPr>
            <a:spLocks noChangeArrowheads="1"/>
          </p:cNvSpPr>
          <p:nvPr/>
        </p:nvSpPr>
        <p:spPr bwMode="auto">
          <a:xfrm>
            <a:off x="5926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2322" name="Line 18"/>
          <p:cNvSpPr>
            <a:spLocks noChangeShapeType="1"/>
          </p:cNvSpPr>
          <p:nvPr/>
        </p:nvSpPr>
        <p:spPr bwMode="auto">
          <a:xfrm>
            <a:off x="35718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3" name="Line 19"/>
          <p:cNvSpPr>
            <a:spLocks noChangeShapeType="1"/>
          </p:cNvSpPr>
          <p:nvPr/>
        </p:nvSpPr>
        <p:spPr bwMode="auto">
          <a:xfrm>
            <a:off x="4510088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4" name="Line 20"/>
          <p:cNvSpPr>
            <a:spLocks noChangeShapeType="1"/>
          </p:cNvSpPr>
          <p:nvPr/>
        </p:nvSpPr>
        <p:spPr bwMode="auto">
          <a:xfrm>
            <a:off x="39909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5" name="Line 21"/>
          <p:cNvSpPr>
            <a:spLocks noChangeShapeType="1"/>
          </p:cNvSpPr>
          <p:nvPr/>
        </p:nvSpPr>
        <p:spPr bwMode="auto">
          <a:xfrm>
            <a:off x="4130675" y="200342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6" name="Line 22"/>
          <p:cNvSpPr>
            <a:spLocks noChangeShapeType="1"/>
          </p:cNvSpPr>
          <p:nvPr/>
        </p:nvSpPr>
        <p:spPr bwMode="auto">
          <a:xfrm>
            <a:off x="50609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7" name="Line 23"/>
          <p:cNvSpPr>
            <a:spLocks noChangeShapeType="1"/>
          </p:cNvSpPr>
          <p:nvPr/>
        </p:nvSpPr>
        <p:spPr bwMode="auto">
          <a:xfrm>
            <a:off x="4641850" y="19970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8" name="Rectangle 94"/>
          <p:cNvSpPr>
            <a:spLocks noChangeArrowheads="1"/>
          </p:cNvSpPr>
          <p:nvPr/>
        </p:nvSpPr>
        <p:spPr bwMode="auto">
          <a:xfrm>
            <a:off x="3463925" y="20050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2329" name="Text Box 17"/>
          <p:cNvSpPr txBox="1">
            <a:spLocks noChangeArrowheads="1"/>
          </p:cNvSpPr>
          <p:nvPr/>
        </p:nvSpPr>
        <p:spPr bwMode="auto">
          <a:xfrm>
            <a:off x="2359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82330" name="Line 18"/>
          <p:cNvSpPr>
            <a:spLocks noChangeShapeType="1"/>
          </p:cNvSpPr>
          <p:nvPr/>
        </p:nvSpPr>
        <p:spPr bwMode="auto">
          <a:xfrm>
            <a:off x="2403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31" name="Line 19"/>
          <p:cNvSpPr>
            <a:spLocks noChangeShapeType="1"/>
          </p:cNvSpPr>
          <p:nvPr/>
        </p:nvSpPr>
        <p:spPr bwMode="auto">
          <a:xfrm>
            <a:off x="3341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32" name="Line 20"/>
          <p:cNvSpPr>
            <a:spLocks noChangeShapeType="1"/>
          </p:cNvSpPr>
          <p:nvPr/>
        </p:nvSpPr>
        <p:spPr bwMode="auto">
          <a:xfrm>
            <a:off x="2822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33" name="Line 21"/>
          <p:cNvSpPr>
            <a:spLocks noChangeShapeType="1"/>
          </p:cNvSpPr>
          <p:nvPr/>
        </p:nvSpPr>
        <p:spPr bwMode="auto">
          <a:xfrm>
            <a:off x="2962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34" name="Line 22"/>
          <p:cNvSpPr>
            <a:spLocks noChangeShapeType="1"/>
          </p:cNvSpPr>
          <p:nvPr/>
        </p:nvSpPr>
        <p:spPr bwMode="auto">
          <a:xfrm>
            <a:off x="3892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35" name="Line 23"/>
          <p:cNvSpPr>
            <a:spLocks noChangeShapeType="1"/>
          </p:cNvSpPr>
          <p:nvPr/>
        </p:nvSpPr>
        <p:spPr bwMode="auto">
          <a:xfrm>
            <a:off x="3473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36" name="Rectangle 86"/>
          <p:cNvSpPr>
            <a:spLocks noChangeArrowheads="1"/>
          </p:cNvSpPr>
          <p:nvPr/>
        </p:nvSpPr>
        <p:spPr bwMode="auto">
          <a:xfrm>
            <a:off x="2295525" y="304800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2337" name="Line 58"/>
          <p:cNvSpPr>
            <a:spLocks noChangeShapeType="1"/>
          </p:cNvSpPr>
          <p:nvPr/>
        </p:nvSpPr>
        <p:spPr bwMode="auto">
          <a:xfrm>
            <a:off x="3424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5. Redistribute Non-Leaf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08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Index: Basic Idea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Build an “index” on the table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An auxiliary structure to help us quickly locate a tuple given a “search key”</a:t>
            </a:r>
          </a:p>
        </p:txBody>
      </p:sp>
      <p:graphicFrame>
        <p:nvGraphicFramePr>
          <p:cNvPr id="24993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33907"/>
              </p:ext>
            </p:extLst>
          </p:nvPr>
        </p:nvGraphicFramePr>
        <p:xfrm>
          <a:off x="7410450" y="3516313"/>
          <a:ext cx="2260600" cy="1981200"/>
        </p:xfrm>
        <a:graphic>
          <a:graphicData uri="http://schemas.openxmlformats.org/drawingml/2006/table">
            <a:tbl>
              <a:tblPr/>
              <a:tblGrid>
                <a:gridCol w="71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80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97" name="Freeform 69"/>
          <p:cNvSpPr>
            <a:spLocks/>
          </p:cNvSpPr>
          <p:nvPr/>
        </p:nvSpPr>
        <p:spPr bwMode="auto">
          <a:xfrm>
            <a:off x="5588000" y="4421189"/>
            <a:ext cx="1836738" cy="490537"/>
          </a:xfrm>
          <a:custGeom>
            <a:avLst/>
            <a:gdLst>
              <a:gd name="T0" fmla="*/ 0 w 902"/>
              <a:gd name="T1" fmla="*/ 0 h 480"/>
              <a:gd name="T2" fmla="*/ 2147483646 w 902"/>
              <a:gd name="T3" fmla="*/ 2147483646 h 480"/>
              <a:gd name="T4" fmla="*/ 2147483646 w 902"/>
              <a:gd name="T5" fmla="*/ 2147483646 h 480"/>
              <a:gd name="T6" fmla="*/ 2147483646 w 902"/>
              <a:gd name="T7" fmla="*/ 2147483646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902"/>
              <a:gd name="T13" fmla="*/ 0 h 480"/>
              <a:gd name="T14" fmla="*/ 902 w 90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02" h="480">
                <a:moveTo>
                  <a:pt x="0" y="0"/>
                </a:moveTo>
                <a:cubicBezTo>
                  <a:pt x="154" y="8"/>
                  <a:pt x="309" y="17"/>
                  <a:pt x="400" y="80"/>
                </a:cubicBezTo>
                <a:cubicBezTo>
                  <a:pt x="491" y="143"/>
                  <a:pt x="464" y="311"/>
                  <a:pt x="548" y="378"/>
                </a:cubicBezTo>
                <a:cubicBezTo>
                  <a:pt x="632" y="445"/>
                  <a:pt x="767" y="462"/>
                  <a:pt x="902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70"/>
          <p:cNvSpPr>
            <a:spLocks noChangeShapeType="1"/>
          </p:cNvSpPr>
          <p:nvPr/>
        </p:nvSpPr>
        <p:spPr bwMode="auto">
          <a:xfrm flipV="1">
            <a:off x="3144838" y="4406216"/>
            <a:ext cx="1811626" cy="227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Text Box 71"/>
          <p:cNvSpPr txBox="1">
            <a:spLocks noChangeArrowheads="1"/>
          </p:cNvSpPr>
          <p:nvPr/>
        </p:nvSpPr>
        <p:spPr bwMode="auto">
          <a:xfrm>
            <a:off x="2802421" y="3759885"/>
            <a:ext cx="688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3600" dirty="0">
                <a:ea typeface="굴림" panose="020B0600000101010101" pitchFamily="34" charset="-127"/>
              </a:rPr>
              <a:t>30</a:t>
            </a:r>
          </a:p>
        </p:txBody>
      </p:sp>
      <p:sp>
        <p:nvSpPr>
          <p:cNvPr id="2" name="Isosceles Triangle 1"/>
          <p:cNvSpPr/>
          <p:nvPr/>
        </p:nvSpPr>
        <p:spPr>
          <a:xfrm rot="16200000">
            <a:off x="4432395" y="3736067"/>
            <a:ext cx="1205345" cy="131546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360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990976"/>
            <a:ext cx="7772400" cy="2105025"/>
          </a:xfrm>
        </p:spPr>
        <p:txBody>
          <a:bodyPr>
            <a:normAutofit fontScale="92500"/>
          </a:bodyPr>
          <a:lstStyle/>
          <a:p>
            <a:pPr marL="533400" indent="-533400"/>
            <a:r>
              <a:rPr lang="en-US" altLang="en-US" sz="2400"/>
              <a:t>Delete 20</a:t>
            </a:r>
          </a:p>
          <a:p>
            <a:pPr marL="533400" indent="-533400">
              <a:buNone/>
            </a:pPr>
            <a:endParaRPr lang="en-US" altLang="en-US" sz="2400" i="1"/>
          </a:p>
          <a:p>
            <a:pPr marL="533400" indent="-533400">
              <a:buNone/>
            </a:pPr>
            <a:r>
              <a:rPr lang="en-US" altLang="en-US" sz="2400" i="1"/>
              <a:t>Step 2</a:t>
            </a:r>
            <a:r>
              <a:rPr lang="en-US" altLang="en-US" sz="2400"/>
              <a:t>: Apply the “overflow handling algorithm” (the same algorithm used for B+tree insertion) to the overflowed node</a:t>
            </a:r>
          </a:p>
          <a:p>
            <a:pPr marL="914400" lvl="1" indent="-457200"/>
            <a:r>
              <a:rPr lang="en-US" altLang="en-US" sz="2000"/>
              <a:t>Detailed algorithm in the next slide</a:t>
            </a:r>
          </a:p>
        </p:txBody>
      </p:sp>
      <p:sp>
        <p:nvSpPr>
          <p:cNvPr id="184324" name="Line 20"/>
          <p:cNvSpPr>
            <a:spLocks noChangeShapeType="1"/>
          </p:cNvSpPr>
          <p:nvPr/>
        </p:nvSpPr>
        <p:spPr bwMode="auto">
          <a:xfrm>
            <a:off x="3978276" y="3122614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5" name="Freeform 21"/>
          <p:cNvSpPr>
            <a:spLocks/>
          </p:cNvSpPr>
          <p:nvPr/>
        </p:nvSpPr>
        <p:spPr bwMode="auto">
          <a:xfrm>
            <a:off x="4025900" y="2286000"/>
            <a:ext cx="2451100" cy="731838"/>
          </a:xfrm>
          <a:custGeom>
            <a:avLst/>
            <a:gdLst>
              <a:gd name="T0" fmla="*/ 2147483646 w 1544"/>
              <a:gd name="T1" fmla="*/ 0 h 461"/>
              <a:gd name="T2" fmla="*/ 2147483646 w 1544"/>
              <a:gd name="T3" fmla="*/ 2147483646 h 461"/>
              <a:gd name="T4" fmla="*/ 2147483646 w 1544"/>
              <a:gd name="T5" fmla="*/ 2147483646 h 461"/>
              <a:gd name="T6" fmla="*/ 0 60000 65536"/>
              <a:gd name="T7" fmla="*/ 0 60000 65536"/>
              <a:gd name="T8" fmla="*/ 0 60000 65536"/>
              <a:gd name="T9" fmla="*/ 0 w 1544"/>
              <a:gd name="T10" fmla="*/ 0 h 461"/>
              <a:gd name="T11" fmla="*/ 1544 w 1544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461">
                <a:moveTo>
                  <a:pt x="56" y="0"/>
                </a:moveTo>
                <a:cubicBezTo>
                  <a:pt x="88" y="45"/>
                  <a:pt x="0" y="193"/>
                  <a:pt x="248" y="270"/>
                </a:cubicBezTo>
                <a:cubicBezTo>
                  <a:pt x="496" y="347"/>
                  <a:pt x="1274" y="421"/>
                  <a:pt x="1544" y="461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6" name="Freeform 22"/>
          <p:cNvSpPr>
            <a:spLocks/>
          </p:cNvSpPr>
          <p:nvPr/>
        </p:nvSpPr>
        <p:spPr bwMode="auto">
          <a:xfrm>
            <a:off x="4576763" y="2266951"/>
            <a:ext cx="3479800" cy="727075"/>
          </a:xfrm>
          <a:custGeom>
            <a:avLst/>
            <a:gdLst>
              <a:gd name="T0" fmla="*/ 2147483646 w 2192"/>
              <a:gd name="T1" fmla="*/ 0 h 458"/>
              <a:gd name="T2" fmla="*/ 2147483646 w 2192"/>
              <a:gd name="T3" fmla="*/ 2147483646 h 458"/>
              <a:gd name="T4" fmla="*/ 2147483646 w 2192"/>
              <a:gd name="T5" fmla="*/ 2147483646 h 458"/>
              <a:gd name="T6" fmla="*/ 2147483646 w 2192"/>
              <a:gd name="T7" fmla="*/ 2147483646 h 458"/>
              <a:gd name="T8" fmla="*/ 0 60000 65536"/>
              <a:gd name="T9" fmla="*/ 0 60000 65536"/>
              <a:gd name="T10" fmla="*/ 0 60000 65536"/>
              <a:gd name="T11" fmla="*/ 0 60000 65536"/>
              <a:gd name="T12" fmla="*/ 0 w 2192"/>
              <a:gd name="T13" fmla="*/ 0 h 458"/>
              <a:gd name="T14" fmla="*/ 2192 w 2192"/>
              <a:gd name="T15" fmla="*/ 458 h 4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" h="458">
                <a:moveTo>
                  <a:pt x="39" y="0"/>
                </a:moveTo>
                <a:cubicBezTo>
                  <a:pt x="82" y="42"/>
                  <a:pt x="0" y="194"/>
                  <a:pt x="297" y="252"/>
                </a:cubicBezTo>
                <a:cubicBezTo>
                  <a:pt x="594" y="310"/>
                  <a:pt x="1505" y="314"/>
                  <a:pt x="1821" y="348"/>
                </a:cubicBezTo>
                <a:cubicBezTo>
                  <a:pt x="2137" y="382"/>
                  <a:pt x="2115" y="435"/>
                  <a:pt x="2192" y="458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7" name="Line 31"/>
          <p:cNvSpPr>
            <a:spLocks noChangeShapeType="1"/>
          </p:cNvSpPr>
          <p:nvPr/>
        </p:nvSpPr>
        <p:spPr bwMode="auto">
          <a:xfrm>
            <a:off x="7758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328" name="Group 32"/>
          <p:cNvGrpSpPr>
            <a:grpSpLocks/>
          </p:cNvGrpSpPr>
          <p:nvPr/>
        </p:nvGrpSpPr>
        <p:grpSpPr bwMode="auto">
          <a:xfrm rot="10800000">
            <a:off x="7964489" y="3021014"/>
            <a:ext cx="396875" cy="503237"/>
            <a:chOff x="384" y="4195"/>
            <a:chExt cx="250" cy="317"/>
          </a:xfrm>
        </p:grpSpPr>
        <p:sp>
          <p:nvSpPr>
            <p:cNvPr id="184393" name="Freeform 33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4" name="Line 34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29" name="Text Box 35"/>
          <p:cNvSpPr txBox="1">
            <a:spLocks noChangeArrowheads="1"/>
          </p:cNvSpPr>
          <p:nvPr/>
        </p:nvSpPr>
        <p:spPr bwMode="auto">
          <a:xfrm>
            <a:off x="8027989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grpSp>
        <p:nvGrpSpPr>
          <p:cNvPr id="184330" name="Group 36"/>
          <p:cNvGrpSpPr>
            <a:grpSpLocks/>
          </p:cNvGrpSpPr>
          <p:nvPr/>
        </p:nvGrpSpPr>
        <p:grpSpPr bwMode="auto">
          <a:xfrm>
            <a:off x="3505201" y="1981201"/>
            <a:ext cx="1774825" cy="512763"/>
            <a:chOff x="750" y="2389"/>
            <a:chExt cx="1118" cy="323"/>
          </a:xfrm>
        </p:grpSpPr>
        <p:sp>
          <p:nvSpPr>
            <p:cNvPr id="184386" name="Text Box 37"/>
            <p:cNvSpPr txBox="1">
              <a:spLocks noChangeArrowheads="1"/>
            </p:cNvSpPr>
            <p:nvPr/>
          </p:nvSpPr>
          <p:spPr bwMode="auto">
            <a:xfrm>
              <a:off x="750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50</a:t>
              </a:r>
              <a:r>
                <a:rPr lang="en-US" altLang="en-US" sz="2400">
                  <a:solidFill>
                    <a:srgbClr val="FF0000"/>
                  </a:solidFill>
                </a:rPr>
                <a:t> </a:t>
              </a:r>
              <a:r>
                <a:rPr lang="en-US" altLang="en-US" sz="2400"/>
                <a:t> 70  90 </a:t>
              </a:r>
            </a:p>
          </p:txBody>
        </p:sp>
        <p:sp>
          <p:nvSpPr>
            <p:cNvPr id="184387" name="Line 3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8" name="Line 3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9" name="Line 4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0" name="Line 4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1" name="Line 4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92" name="Line 4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331" name="Group 44"/>
          <p:cNvGrpSpPr>
            <a:grpSpLocks/>
          </p:cNvGrpSpPr>
          <p:nvPr/>
        </p:nvGrpSpPr>
        <p:grpSpPr bwMode="auto">
          <a:xfrm>
            <a:off x="6524625" y="1982788"/>
            <a:ext cx="1822450" cy="512762"/>
            <a:chOff x="734" y="2389"/>
            <a:chExt cx="1148" cy="323"/>
          </a:xfrm>
        </p:grpSpPr>
        <p:sp>
          <p:nvSpPr>
            <p:cNvPr id="184379" name="Text Box 45"/>
            <p:cNvSpPr txBox="1">
              <a:spLocks noChangeArrowheads="1"/>
            </p:cNvSpPr>
            <p:nvPr/>
          </p:nvSpPr>
          <p:spPr bwMode="auto">
            <a:xfrm>
              <a:off x="734" y="2404"/>
              <a:ext cx="1148" cy="300"/>
            </a:xfrm>
            <a:prstGeom prst="rect">
              <a:avLst/>
            </a:prstGeom>
            <a:noFill/>
            <a:ln w="19050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                </a:t>
              </a:r>
            </a:p>
          </p:txBody>
        </p:sp>
        <p:sp>
          <p:nvSpPr>
            <p:cNvPr id="184380" name="Line 46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1" name="Line 47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2" name="Line 48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3" name="Line 49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4" name="Line 50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85" name="Line 51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32" name="Line 52"/>
          <p:cNvSpPr>
            <a:spLocks noChangeShapeType="1"/>
          </p:cNvSpPr>
          <p:nvPr/>
        </p:nvSpPr>
        <p:spPr bwMode="auto">
          <a:xfrm flipH="1">
            <a:off x="4267201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3" name="Line 53"/>
          <p:cNvSpPr>
            <a:spLocks noChangeShapeType="1"/>
          </p:cNvSpPr>
          <p:nvPr/>
        </p:nvSpPr>
        <p:spPr bwMode="auto">
          <a:xfrm>
            <a:off x="6545263" y="1279525"/>
            <a:ext cx="139700" cy="693738"/>
          </a:xfrm>
          <a:prstGeom prst="line">
            <a:avLst/>
          </a:prstGeom>
          <a:noFill/>
          <a:ln w="15875">
            <a:solidFill>
              <a:srgbClr val="B2B2B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4" name="Line 54"/>
          <p:cNvSpPr>
            <a:spLocks noChangeShapeType="1"/>
          </p:cNvSpPr>
          <p:nvPr/>
        </p:nvSpPr>
        <p:spPr bwMode="auto">
          <a:xfrm>
            <a:off x="7078664" y="1339851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5" name="Line 55"/>
          <p:cNvSpPr>
            <a:spLocks noChangeShapeType="1"/>
          </p:cNvSpPr>
          <p:nvPr/>
        </p:nvSpPr>
        <p:spPr bwMode="auto">
          <a:xfrm>
            <a:off x="2349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6" name="Line 56"/>
          <p:cNvSpPr>
            <a:spLocks noChangeShapeType="1"/>
          </p:cNvSpPr>
          <p:nvPr/>
        </p:nvSpPr>
        <p:spPr bwMode="auto">
          <a:xfrm>
            <a:off x="2932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37" name="Text Box 57"/>
          <p:cNvSpPr txBox="1">
            <a:spLocks noChangeArrowheads="1"/>
          </p:cNvSpPr>
          <p:nvPr/>
        </p:nvSpPr>
        <p:spPr bwMode="auto">
          <a:xfrm>
            <a:off x="56388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4338" name="Text Box 58"/>
          <p:cNvSpPr txBox="1">
            <a:spLocks noChangeArrowheads="1"/>
          </p:cNvSpPr>
          <p:nvPr/>
        </p:nvSpPr>
        <p:spPr bwMode="auto">
          <a:xfrm>
            <a:off x="3200400" y="17526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4339" name="Text Box 59"/>
          <p:cNvSpPr txBox="1">
            <a:spLocks noChangeArrowheads="1"/>
          </p:cNvSpPr>
          <p:nvPr/>
        </p:nvSpPr>
        <p:spPr bwMode="auto">
          <a:xfrm>
            <a:off x="6248401" y="17526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84340" name="Text Box 60"/>
          <p:cNvSpPr txBox="1">
            <a:spLocks noChangeArrowheads="1"/>
          </p:cNvSpPr>
          <p:nvPr/>
        </p:nvSpPr>
        <p:spPr bwMode="auto">
          <a:xfrm>
            <a:off x="22098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4341" name="Text Box 61"/>
          <p:cNvSpPr txBox="1">
            <a:spLocks noChangeArrowheads="1"/>
          </p:cNvSpPr>
          <p:nvPr/>
        </p:nvSpPr>
        <p:spPr bwMode="auto">
          <a:xfrm>
            <a:off x="6096000" y="2667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4342" name="Text Box 62"/>
          <p:cNvSpPr txBox="1">
            <a:spLocks noChangeArrowheads="1"/>
          </p:cNvSpPr>
          <p:nvPr/>
        </p:nvSpPr>
        <p:spPr bwMode="auto">
          <a:xfrm>
            <a:off x="80772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84343" name="Freeform 63"/>
          <p:cNvSpPr>
            <a:spLocks/>
          </p:cNvSpPr>
          <p:nvPr/>
        </p:nvSpPr>
        <p:spPr bwMode="auto">
          <a:xfrm>
            <a:off x="5032375" y="2286000"/>
            <a:ext cx="3454400" cy="495300"/>
          </a:xfrm>
          <a:custGeom>
            <a:avLst/>
            <a:gdLst>
              <a:gd name="T0" fmla="*/ 2147483646 w 2176"/>
              <a:gd name="T1" fmla="*/ 0 h 312"/>
              <a:gd name="T2" fmla="*/ 2147483646 w 2176"/>
              <a:gd name="T3" fmla="*/ 2147483646 h 312"/>
              <a:gd name="T4" fmla="*/ 2147483646 w 2176"/>
              <a:gd name="T5" fmla="*/ 2147483646 h 312"/>
              <a:gd name="T6" fmla="*/ 0 60000 65536"/>
              <a:gd name="T7" fmla="*/ 0 60000 65536"/>
              <a:gd name="T8" fmla="*/ 0 60000 65536"/>
              <a:gd name="T9" fmla="*/ 0 w 2176"/>
              <a:gd name="T10" fmla="*/ 0 h 312"/>
              <a:gd name="T11" fmla="*/ 2176 w 2176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12">
                <a:moveTo>
                  <a:pt x="100" y="0"/>
                </a:moveTo>
                <a:cubicBezTo>
                  <a:pt x="141" y="32"/>
                  <a:pt x="0" y="140"/>
                  <a:pt x="346" y="192"/>
                </a:cubicBezTo>
                <a:cubicBezTo>
                  <a:pt x="692" y="244"/>
                  <a:pt x="1795" y="287"/>
                  <a:pt x="2176" y="312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4" name="AutoShape 64"/>
          <p:cNvSpPr>
            <a:spLocks noChangeArrowheads="1"/>
          </p:cNvSpPr>
          <p:nvPr/>
        </p:nvSpPr>
        <p:spPr bwMode="auto">
          <a:xfrm>
            <a:off x="3124200" y="1676400"/>
            <a:ext cx="5334000" cy="1066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345" name="Text Box 65"/>
          <p:cNvSpPr txBox="1">
            <a:spLocks noChangeArrowheads="1"/>
          </p:cNvSpPr>
          <p:nvPr/>
        </p:nvSpPr>
        <p:spPr bwMode="auto">
          <a:xfrm>
            <a:off x="3200400" y="1243013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redistribute</a:t>
            </a:r>
          </a:p>
        </p:txBody>
      </p:sp>
      <p:sp>
        <p:nvSpPr>
          <p:cNvPr id="184346" name="Text Box 66"/>
          <p:cNvSpPr txBox="1">
            <a:spLocks noChangeArrowheads="1"/>
          </p:cNvSpPr>
          <p:nvPr/>
        </p:nvSpPr>
        <p:spPr bwMode="auto">
          <a:xfrm>
            <a:off x="5280025" y="2001838"/>
            <a:ext cx="603250" cy="4762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97  </a:t>
            </a:r>
            <a:r>
              <a:rPr lang="en-US" altLang="en-US" sz="2400">
                <a:solidFill>
                  <a:srgbClr val="FF0000"/>
                </a:solidFill>
              </a:rPr>
              <a:t>    </a:t>
            </a:r>
            <a:r>
              <a:rPr lang="en-US" altLang="en-US" sz="2400"/>
              <a:t>            </a:t>
            </a:r>
          </a:p>
        </p:txBody>
      </p:sp>
      <p:sp>
        <p:nvSpPr>
          <p:cNvPr id="184347" name="Line 67"/>
          <p:cNvSpPr>
            <a:spLocks noChangeShapeType="1"/>
          </p:cNvSpPr>
          <p:nvPr/>
        </p:nvSpPr>
        <p:spPr bwMode="auto">
          <a:xfrm>
            <a:off x="5695950" y="19875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8" name="Freeform 68"/>
          <p:cNvSpPr>
            <a:spLocks/>
          </p:cNvSpPr>
          <p:nvPr/>
        </p:nvSpPr>
        <p:spPr bwMode="auto">
          <a:xfrm>
            <a:off x="5718176" y="2286000"/>
            <a:ext cx="2892425" cy="381000"/>
          </a:xfrm>
          <a:custGeom>
            <a:avLst/>
            <a:gdLst>
              <a:gd name="T0" fmla="*/ 2147483646 w 1822"/>
              <a:gd name="T1" fmla="*/ 0 h 240"/>
              <a:gd name="T2" fmla="*/ 2147483646 w 1822"/>
              <a:gd name="T3" fmla="*/ 2147483646 h 240"/>
              <a:gd name="T4" fmla="*/ 2147483646 w 1822"/>
              <a:gd name="T5" fmla="*/ 2147483646 h 240"/>
              <a:gd name="T6" fmla="*/ 2147483646 w 1822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822"/>
              <a:gd name="T13" fmla="*/ 0 h 240"/>
              <a:gd name="T14" fmla="*/ 1822 w 182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2" h="240">
                <a:moveTo>
                  <a:pt x="46" y="0"/>
                </a:moveTo>
                <a:cubicBezTo>
                  <a:pt x="74" y="29"/>
                  <a:pt x="0" y="142"/>
                  <a:pt x="214" y="174"/>
                </a:cubicBezTo>
                <a:cubicBezTo>
                  <a:pt x="428" y="206"/>
                  <a:pt x="1062" y="181"/>
                  <a:pt x="1330" y="192"/>
                </a:cubicBezTo>
                <a:cubicBezTo>
                  <a:pt x="1598" y="203"/>
                  <a:pt x="1720" y="230"/>
                  <a:pt x="1822" y="2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9" name="Text Box 69"/>
          <p:cNvSpPr txBox="1">
            <a:spLocks noChangeArrowheads="1"/>
          </p:cNvSpPr>
          <p:nvPr/>
        </p:nvSpPr>
        <p:spPr bwMode="auto">
          <a:xfrm>
            <a:off x="3429000" y="1676401"/>
            <a:ext cx="212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FF"/>
                </a:solidFill>
                <a:latin typeface="Arial" panose="020B0604020202020204" pitchFamily="34" charset="0"/>
              </a:rPr>
              <a:t>temporary overflow</a:t>
            </a:r>
          </a:p>
        </p:txBody>
      </p:sp>
      <p:sp>
        <p:nvSpPr>
          <p:cNvPr id="184350" name="Line 70"/>
          <p:cNvSpPr>
            <a:spLocks noChangeShapeType="1"/>
          </p:cNvSpPr>
          <p:nvPr/>
        </p:nvSpPr>
        <p:spPr bwMode="auto">
          <a:xfrm>
            <a:off x="6096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1" name="Line 71"/>
          <p:cNvSpPr>
            <a:spLocks noChangeShapeType="1"/>
          </p:cNvSpPr>
          <p:nvPr/>
        </p:nvSpPr>
        <p:spPr bwMode="auto">
          <a:xfrm>
            <a:off x="6629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2" name="Line 72"/>
          <p:cNvSpPr>
            <a:spLocks noChangeShapeType="1"/>
          </p:cNvSpPr>
          <p:nvPr/>
        </p:nvSpPr>
        <p:spPr bwMode="auto">
          <a:xfrm>
            <a:off x="8001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3" name="Line 73"/>
          <p:cNvSpPr>
            <a:spLocks noChangeShapeType="1"/>
          </p:cNvSpPr>
          <p:nvPr/>
        </p:nvSpPr>
        <p:spPr bwMode="auto">
          <a:xfrm flipH="1">
            <a:off x="2725738" y="2209800"/>
            <a:ext cx="855662" cy="820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4" name="Text Box 17"/>
          <p:cNvSpPr txBox="1">
            <a:spLocks noChangeArrowheads="1"/>
          </p:cNvSpPr>
          <p:nvPr/>
        </p:nvSpPr>
        <p:spPr bwMode="auto">
          <a:xfrm>
            <a:off x="6145214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84355" name="Line 18"/>
          <p:cNvSpPr>
            <a:spLocks noChangeShapeType="1"/>
          </p:cNvSpPr>
          <p:nvPr/>
        </p:nvSpPr>
        <p:spPr bwMode="auto">
          <a:xfrm>
            <a:off x="6178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6" name="Line 19"/>
          <p:cNvSpPr>
            <a:spLocks noChangeShapeType="1"/>
          </p:cNvSpPr>
          <p:nvPr/>
        </p:nvSpPr>
        <p:spPr bwMode="auto">
          <a:xfrm>
            <a:off x="7116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7" name="Line 20"/>
          <p:cNvSpPr>
            <a:spLocks noChangeShapeType="1"/>
          </p:cNvSpPr>
          <p:nvPr/>
        </p:nvSpPr>
        <p:spPr bwMode="auto">
          <a:xfrm>
            <a:off x="6597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8" name="Line 21"/>
          <p:cNvSpPr>
            <a:spLocks noChangeShapeType="1"/>
          </p:cNvSpPr>
          <p:nvPr/>
        </p:nvSpPr>
        <p:spPr bwMode="auto">
          <a:xfrm>
            <a:off x="6737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9" name="Line 22"/>
          <p:cNvSpPr>
            <a:spLocks noChangeShapeType="1"/>
          </p:cNvSpPr>
          <p:nvPr/>
        </p:nvSpPr>
        <p:spPr bwMode="auto">
          <a:xfrm>
            <a:off x="7667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0" name="Line 23"/>
          <p:cNvSpPr>
            <a:spLocks noChangeShapeType="1"/>
          </p:cNvSpPr>
          <p:nvPr/>
        </p:nvSpPr>
        <p:spPr bwMode="auto">
          <a:xfrm>
            <a:off x="7248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1" name="Rectangle 86"/>
          <p:cNvSpPr>
            <a:spLocks noChangeArrowheads="1"/>
          </p:cNvSpPr>
          <p:nvPr/>
        </p:nvSpPr>
        <p:spPr bwMode="auto">
          <a:xfrm>
            <a:off x="6070600" y="301307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362" name="Text Box 17"/>
          <p:cNvSpPr txBox="1">
            <a:spLocks noChangeArrowheads="1"/>
          </p:cNvSpPr>
          <p:nvPr/>
        </p:nvSpPr>
        <p:spPr bwMode="auto">
          <a:xfrm>
            <a:off x="6524625" y="109220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99</a:t>
            </a:r>
          </a:p>
        </p:txBody>
      </p:sp>
      <p:sp>
        <p:nvSpPr>
          <p:cNvPr id="184363" name="Line 18"/>
          <p:cNvSpPr>
            <a:spLocks noChangeShapeType="1"/>
          </p:cNvSpPr>
          <p:nvPr/>
        </p:nvSpPr>
        <p:spPr bwMode="auto">
          <a:xfrm>
            <a:off x="6034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4" name="Line 19"/>
          <p:cNvSpPr>
            <a:spLocks noChangeShapeType="1"/>
          </p:cNvSpPr>
          <p:nvPr/>
        </p:nvSpPr>
        <p:spPr bwMode="auto">
          <a:xfrm>
            <a:off x="6972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5" name="Line 20"/>
          <p:cNvSpPr>
            <a:spLocks noChangeShapeType="1"/>
          </p:cNvSpPr>
          <p:nvPr/>
        </p:nvSpPr>
        <p:spPr bwMode="auto">
          <a:xfrm>
            <a:off x="6453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6" name="Line 21"/>
          <p:cNvSpPr>
            <a:spLocks noChangeShapeType="1"/>
          </p:cNvSpPr>
          <p:nvPr/>
        </p:nvSpPr>
        <p:spPr bwMode="auto">
          <a:xfrm>
            <a:off x="6592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7" name="Line 22"/>
          <p:cNvSpPr>
            <a:spLocks noChangeShapeType="1"/>
          </p:cNvSpPr>
          <p:nvPr/>
        </p:nvSpPr>
        <p:spPr bwMode="auto">
          <a:xfrm>
            <a:off x="7523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8" name="Line 23"/>
          <p:cNvSpPr>
            <a:spLocks noChangeShapeType="1"/>
          </p:cNvSpPr>
          <p:nvPr/>
        </p:nvSpPr>
        <p:spPr bwMode="auto">
          <a:xfrm>
            <a:off x="7104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9" name="Rectangle 87"/>
          <p:cNvSpPr>
            <a:spLocks noChangeArrowheads="1"/>
          </p:cNvSpPr>
          <p:nvPr/>
        </p:nvSpPr>
        <p:spPr bwMode="auto">
          <a:xfrm>
            <a:off x="5926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370" name="Text Box 17"/>
          <p:cNvSpPr txBox="1">
            <a:spLocks noChangeArrowheads="1"/>
          </p:cNvSpPr>
          <p:nvPr/>
        </p:nvSpPr>
        <p:spPr bwMode="auto">
          <a:xfrm>
            <a:off x="2359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84371" name="Line 18"/>
          <p:cNvSpPr>
            <a:spLocks noChangeShapeType="1"/>
          </p:cNvSpPr>
          <p:nvPr/>
        </p:nvSpPr>
        <p:spPr bwMode="auto">
          <a:xfrm>
            <a:off x="2403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2" name="Line 19"/>
          <p:cNvSpPr>
            <a:spLocks noChangeShapeType="1"/>
          </p:cNvSpPr>
          <p:nvPr/>
        </p:nvSpPr>
        <p:spPr bwMode="auto">
          <a:xfrm>
            <a:off x="3341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3" name="Line 20"/>
          <p:cNvSpPr>
            <a:spLocks noChangeShapeType="1"/>
          </p:cNvSpPr>
          <p:nvPr/>
        </p:nvSpPr>
        <p:spPr bwMode="auto">
          <a:xfrm>
            <a:off x="2822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4" name="Line 21"/>
          <p:cNvSpPr>
            <a:spLocks noChangeShapeType="1"/>
          </p:cNvSpPr>
          <p:nvPr/>
        </p:nvSpPr>
        <p:spPr bwMode="auto">
          <a:xfrm>
            <a:off x="2962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5" name="Line 22"/>
          <p:cNvSpPr>
            <a:spLocks noChangeShapeType="1"/>
          </p:cNvSpPr>
          <p:nvPr/>
        </p:nvSpPr>
        <p:spPr bwMode="auto">
          <a:xfrm>
            <a:off x="3892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6" name="Line 23"/>
          <p:cNvSpPr>
            <a:spLocks noChangeShapeType="1"/>
          </p:cNvSpPr>
          <p:nvPr/>
        </p:nvSpPr>
        <p:spPr bwMode="auto">
          <a:xfrm>
            <a:off x="3473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7" name="Rectangle 86"/>
          <p:cNvSpPr>
            <a:spLocks noChangeArrowheads="1"/>
          </p:cNvSpPr>
          <p:nvPr/>
        </p:nvSpPr>
        <p:spPr bwMode="auto">
          <a:xfrm>
            <a:off x="2295525" y="304800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378" name="Line 58"/>
          <p:cNvSpPr>
            <a:spLocks noChangeShapeType="1"/>
          </p:cNvSpPr>
          <p:nvPr/>
        </p:nvSpPr>
        <p:spPr bwMode="auto">
          <a:xfrm>
            <a:off x="3424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5. Redistribute Non-Leaf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790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990976"/>
            <a:ext cx="7772400" cy="2105025"/>
          </a:xfrm>
        </p:spPr>
        <p:txBody>
          <a:bodyPr/>
          <a:lstStyle/>
          <a:p>
            <a:pPr marL="533400" indent="-533400"/>
            <a:r>
              <a:rPr lang="en-US" altLang="en-US" sz="2400"/>
              <a:t>Delete 20</a:t>
            </a:r>
          </a:p>
          <a:p>
            <a:pPr marL="533400" indent="-533400">
              <a:buNone/>
            </a:pPr>
            <a:endParaRPr lang="en-US" altLang="en-US" sz="2400" i="1"/>
          </a:p>
          <a:p>
            <a:pPr marL="533400" indent="-533400">
              <a:buNone/>
            </a:pPr>
            <a:r>
              <a:rPr lang="en-US" altLang="en-US" sz="2400" i="1"/>
              <a:t>Step 2</a:t>
            </a:r>
            <a:r>
              <a:rPr lang="en-US" altLang="en-US" sz="2400"/>
              <a:t>: “overflow handling algorithm”</a:t>
            </a:r>
          </a:p>
          <a:p>
            <a:pPr marL="914400" lvl="1" indent="-457200"/>
            <a:r>
              <a:rPr lang="en-US" altLang="en-US" sz="2000"/>
              <a:t>Pick the mid-key (say 90) in the node and move it to parent.</a:t>
            </a:r>
          </a:p>
          <a:p>
            <a:pPr marL="914400" lvl="1" indent="-457200"/>
            <a:r>
              <a:rPr lang="en-US" altLang="en-US" sz="2000"/>
              <a:t>Move everything to the right of 90 to the empty node </a:t>
            </a: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  <a:r>
              <a:rPr lang="en-US" altLang="en-US" sz="2000"/>
              <a:t>.</a:t>
            </a:r>
          </a:p>
        </p:txBody>
      </p:sp>
      <p:sp>
        <p:nvSpPr>
          <p:cNvPr id="186372" name="Line 20"/>
          <p:cNvSpPr>
            <a:spLocks noChangeShapeType="1"/>
          </p:cNvSpPr>
          <p:nvPr/>
        </p:nvSpPr>
        <p:spPr bwMode="auto">
          <a:xfrm>
            <a:off x="3978276" y="3122614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3" name="Freeform 21"/>
          <p:cNvSpPr>
            <a:spLocks/>
          </p:cNvSpPr>
          <p:nvPr/>
        </p:nvSpPr>
        <p:spPr bwMode="auto">
          <a:xfrm>
            <a:off x="4025900" y="2286000"/>
            <a:ext cx="2451100" cy="731838"/>
          </a:xfrm>
          <a:custGeom>
            <a:avLst/>
            <a:gdLst>
              <a:gd name="T0" fmla="*/ 2147483646 w 1544"/>
              <a:gd name="T1" fmla="*/ 0 h 461"/>
              <a:gd name="T2" fmla="*/ 2147483646 w 1544"/>
              <a:gd name="T3" fmla="*/ 2147483646 h 461"/>
              <a:gd name="T4" fmla="*/ 2147483646 w 1544"/>
              <a:gd name="T5" fmla="*/ 2147483646 h 461"/>
              <a:gd name="T6" fmla="*/ 0 60000 65536"/>
              <a:gd name="T7" fmla="*/ 0 60000 65536"/>
              <a:gd name="T8" fmla="*/ 0 60000 65536"/>
              <a:gd name="T9" fmla="*/ 0 w 1544"/>
              <a:gd name="T10" fmla="*/ 0 h 461"/>
              <a:gd name="T11" fmla="*/ 1544 w 1544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461">
                <a:moveTo>
                  <a:pt x="56" y="0"/>
                </a:moveTo>
                <a:cubicBezTo>
                  <a:pt x="88" y="45"/>
                  <a:pt x="0" y="193"/>
                  <a:pt x="248" y="270"/>
                </a:cubicBezTo>
                <a:cubicBezTo>
                  <a:pt x="496" y="347"/>
                  <a:pt x="1274" y="421"/>
                  <a:pt x="1544" y="461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4" name="Freeform 22"/>
          <p:cNvSpPr>
            <a:spLocks/>
          </p:cNvSpPr>
          <p:nvPr/>
        </p:nvSpPr>
        <p:spPr bwMode="auto">
          <a:xfrm>
            <a:off x="4576763" y="2266951"/>
            <a:ext cx="3479800" cy="727075"/>
          </a:xfrm>
          <a:custGeom>
            <a:avLst/>
            <a:gdLst>
              <a:gd name="T0" fmla="*/ 2147483646 w 2192"/>
              <a:gd name="T1" fmla="*/ 0 h 458"/>
              <a:gd name="T2" fmla="*/ 2147483646 w 2192"/>
              <a:gd name="T3" fmla="*/ 2147483646 h 458"/>
              <a:gd name="T4" fmla="*/ 2147483646 w 2192"/>
              <a:gd name="T5" fmla="*/ 2147483646 h 458"/>
              <a:gd name="T6" fmla="*/ 2147483646 w 2192"/>
              <a:gd name="T7" fmla="*/ 2147483646 h 458"/>
              <a:gd name="T8" fmla="*/ 0 60000 65536"/>
              <a:gd name="T9" fmla="*/ 0 60000 65536"/>
              <a:gd name="T10" fmla="*/ 0 60000 65536"/>
              <a:gd name="T11" fmla="*/ 0 60000 65536"/>
              <a:gd name="T12" fmla="*/ 0 w 2192"/>
              <a:gd name="T13" fmla="*/ 0 h 458"/>
              <a:gd name="T14" fmla="*/ 2192 w 2192"/>
              <a:gd name="T15" fmla="*/ 458 h 4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" h="458">
                <a:moveTo>
                  <a:pt x="39" y="0"/>
                </a:moveTo>
                <a:cubicBezTo>
                  <a:pt x="82" y="42"/>
                  <a:pt x="0" y="194"/>
                  <a:pt x="297" y="252"/>
                </a:cubicBezTo>
                <a:cubicBezTo>
                  <a:pt x="594" y="310"/>
                  <a:pt x="1505" y="314"/>
                  <a:pt x="1821" y="348"/>
                </a:cubicBezTo>
                <a:cubicBezTo>
                  <a:pt x="2137" y="382"/>
                  <a:pt x="2115" y="435"/>
                  <a:pt x="2192" y="458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75" name="Line 31"/>
          <p:cNvSpPr>
            <a:spLocks noChangeShapeType="1"/>
          </p:cNvSpPr>
          <p:nvPr/>
        </p:nvSpPr>
        <p:spPr bwMode="auto">
          <a:xfrm>
            <a:off x="7758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6376" name="Group 32"/>
          <p:cNvGrpSpPr>
            <a:grpSpLocks/>
          </p:cNvGrpSpPr>
          <p:nvPr/>
        </p:nvGrpSpPr>
        <p:grpSpPr bwMode="auto">
          <a:xfrm rot="10800000">
            <a:off x="7964489" y="3021014"/>
            <a:ext cx="396875" cy="503237"/>
            <a:chOff x="384" y="4195"/>
            <a:chExt cx="250" cy="317"/>
          </a:xfrm>
        </p:grpSpPr>
        <p:sp>
          <p:nvSpPr>
            <p:cNvPr id="186444" name="Freeform 33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45" name="Line 34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6377" name="Text Box 35"/>
          <p:cNvSpPr txBox="1">
            <a:spLocks noChangeArrowheads="1"/>
          </p:cNvSpPr>
          <p:nvPr/>
        </p:nvSpPr>
        <p:spPr bwMode="auto">
          <a:xfrm>
            <a:off x="8027989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grpSp>
        <p:nvGrpSpPr>
          <p:cNvPr id="186378" name="Group 36"/>
          <p:cNvGrpSpPr>
            <a:grpSpLocks/>
          </p:cNvGrpSpPr>
          <p:nvPr/>
        </p:nvGrpSpPr>
        <p:grpSpPr bwMode="auto">
          <a:xfrm>
            <a:off x="3505201" y="1981201"/>
            <a:ext cx="1774825" cy="512763"/>
            <a:chOff x="750" y="2389"/>
            <a:chExt cx="1118" cy="323"/>
          </a:xfrm>
        </p:grpSpPr>
        <p:sp>
          <p:nvSpPr>
            <p:cNvPr id="186437" name="Text Box 37"/>
            <p:cNvSpPr txBox="1">
              <a:spLocks noChangeArrowheads="1"/>
            </p:cNvSpPr>
            <p:nvPr/>
          </p:nvSpPr>
          <p:spPr bwMode="auto">
            <a:xfrm>
              <a:off x="750" y="2404"/>
              <a:ext cx="1118" cy="3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50</a:t>
              </a:r>
              <a:r>
                <a:rPr lang="en-US" altLang="en-US" sz="2400">
                  <a:solidFill>
                    <a:srgbClr val="FF0000"/>
                  </a:solidFill>
                </a:rPr>
                <a:t> </a:t>
              </a:r>
              <a:r>
                <a:rPr lang="en-US" altLang="en-US" sz="2400"/>
                <a:t> 70  90 </a:t>
              </a:r>
            </a:p>
          </p:txBody>
        </p:sp>
        <p:sp>
          <p:nvSpPr>
            <p:cNvPr id="186438" name="Line 38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39" name="Line 39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40" name="Line 40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41" name="Line 41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42" name="Line 42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43" name="Line 43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6379" name="Group 44"/>
          <p:cNvGrpSpPr>
            <a:grpSpLocks/>
          </p:cNvGrpSpPr>
          <p:nvPr/>
        </p:nvGrpSpPr>
        <p:grpSpPr bwMode="auto">
          <a:xfrm>
            <a:off x="6524625" y="1982788"/>
            <a:ext cx="1822450" cy="512762"/>
            <a:chOff x="734" y="2389"/>
            <a:chExt cx="1148" cy="323"/>
          </a:xfrm>
        </p:grpSpPr>
        <p:sp>
          <p:nvSpPr>
            <p:cNvPr id="186430" name="Text Box 45"/>
            <p:cNvSpPr txBox="1">
              <a:spLocks noChangeArrowheads="1"/>
            </p:cNvSpPr>
            <p:nvPr/>
          </p:nvSpPr>
          <p:spPr bwMode="auto">
            <a:xfrm>
              <a:off x="734" y="2404"/>
              <a:ext cx="1148" cy="300"/>
            </a:xfrm>
            <a:prstGeom prst="rect">
              <a:avLst/>
            </a:prstGeom>
            <a:noFill/>
            <a:ln w="19050">
              <a:solidFill>
                <a:srgbClr val="B2B2B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                 </a:t>
              </a:r>
            </a:p>
          </p:txBody>
        </p:sp>
        <p:sp>
          <p:nvSpPr>
            <p:cNvPr id="186431" name="Line 46"/>
            <p:cNvSpPr>
              <a:spLocks noChangeShapeType="1"/>
            </p:cNvSpPr>
            <p:nvPr/>
          </p:nvSpPr>
          <p:spPr bwMode="auto">
            <a:xfrm>
              <a:off x="832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32" name="Line 47"/>
            <p:cNvSpPr>
              <a:spLocks noChangeShapeType="1"/>
            </p:cNvSpPr>
            <p:nvPr/>
          </p:nvSpPr>
          <p:spPr bwMode="auto">
            <a:xfrm>
              <a:off x="1423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33" name="Line 48"/>
            <p:cNvSpPr>
              <a:spLocks noChangeShapeType="1"/>
            </p:cNvSpPr>
            <p:nvPr/>
          </p:nvSpPr>
          <p:spPr bwMode="auto">
            <a:xfrm>
              <a:off x="1096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34" name="Line 49"/>
            <p:cNvSpPr>
              <a:spLocks noChangeShapeType="1"/>
            </p:cNvSpPr>
            <p:nvPr/>
          </p:nvSpPr>
          <p:spPr bwMode="auto">
            <a:xfrm>
              <a:off x="1184" y="2389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35" name="Line 50"/>
            <p:cNvSpPr>
              <a:spLocks noChangeShapeType="1"/>
            </p:cNvSpPr>
            <p:nvPr/>
          </p:nvSpPr>
          <p:spPr bwMode="auto">
            <a:xfrm>
              <a:off x="1776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36" name="Line 51"/>
            <p:cNvSpPr>
              <a:spLocks noChangeShapeType="1"/>
            </p:cNvSpPr>
            <p:nvPr/>
          </p:nvSpPr>
          <p:spPr bwMode="auto">
            <a:xfrm>
              <a:off x="1512" y="2408"/>
              <a:ext cx="0" cy="304"/>
            </a:xfrm>
            <a:prstGeom prst="lin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6380" name="Line 52"/>
          <p:cNvSpPr>
            <a:spLocks noChangeShapeType="1"/>
          </p:cNvSpPr>
          <p:nvPr/>
        </p:nvSpPr>
        <p:spPr bwMode="auto">
          <a:xfrm flipH="1">
            <a:off x="4267201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81" name="Line 53"/>
          <p:cNvSpPr>
            <a:spLocks noChangeShapeType="1"/>
          </p:cNvSpPr>
          <p:nvPr/>
        </p:nvSpPr>
        <p:spPr bwMode="auto">
          <a:xfrm>
            <a:off x="6545263" y="1279525"/>
            <a:ext cx="139700" cy="693738"/>
          </a:xfrm>
          <a:prstGeom prst="line">
            <a:avLst/>
          </a:prstGeom>
          <a:noFill/>
          <a:ln w="15875">
            <a:solidFill>
              <a:srgbClr val="B2B2B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82" name="Line 54"/>
          <p:cNvSpPr>
            <a:spLocks noChangeShapeType="1"/>
          </p:cNvSpPr>
          <p:nvPr/>
        </p:nvSpPr>
        <p:spPr bwMode="auto">
          <a:xfrm>
            <a:off x="7078664" y="1339851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83" name="Line 55"/>
          <p:cNvSpPr>
            <a:spLocks noChangeShapeType="1"/>
          </p:cNvSpPr>
          <p:nvPr/>
        </p:nvSpPr>
        <p:spPr bwMode="auto">
          <a:xfrm>
            <a:off x="2349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84" name="Line 56"/>
          <p:cNvSpPr>
            <a:spLocks noChangeShapeType="1"/>
          </p:cNvSpPr>
          <p:nvPr/>
        </p:nvSpPr>
        <p:spPr bwMode="auto">
          <a:xfrm>
            <a:off x="2932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85" name="Text Box 57"/>
          <p:cNvSpPr txBox="1">
            <a:spLocks noChangeArrowheads="1"/>
          </p:cNvSpPr>
          <p:nvPr/>
        </p:nvSpPr>
        <p:spPr bwMode="auto">
          <a:xfrm>
            <a:off x="56388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6386" name="Text Box 58"/>
          <p:cNvSpPr txBox="1">
            <a:spLocks noChangeArrowheads="1"/>
          </p:cNvSpPr>
          <p:nvPr/>
        </p:nvSpPr>
        <p:spPr bwMode="auto">
          <a:xfrm>
            <a:off x="3200400" y="17526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6387" name="Text Box 59"/>
          <p:cNvSpPr txBox="1">
            <a:spLocks noChangeArrowheads="1"/>
          </p:cNvSpPr>
          <p:nvPr/>
        </p:nvSpPr>
        <p:spPr bwMode="auto">
          <a:xfrm>
            <a:off x="6248401" y="17526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86388" name="Text Box 60"/>
          <p:cNvSpPr txBox="1">
            <a:spLocks noChangeArrowheads="1"/>
          </p:cNvSpPr>
          <p:nvPr/>
        </p:nvSpPr>
        <p:spPr bwMode="auto">
          <a:xfrm>
            <a:off x="22098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6389" name="Text Box 61"/>
          <p:cNvSpPr txBox="1">
            <a:spLocks noChangeArrowheads="1"/>
          </p:cNvSpPr>
          <p:nvPr/>
        </p:nvSpPr>
        <p:spPr bwMode="auto">
          <a:xfrm>
            <a:off x="6096000" y="2667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6390" name="Text Box 62"/>
          <p:cNvSpPr txBox="1">
            <a:spLocks noChangeArrowheads="1"/>
          </p:cNvSpPr>
          <p:nvPr/>
        </p:nvSpPr>
        <p:spPr bwMode="auto">
          <a:xfrm>
            <a:off x="80772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86391" name="Freeform 63"/>
          <p:cNvSpPr>
            <a:spLocks/>
          </p:cNvSpPr>
          <p:nvPr/>
        </p:nvSpPr>
        <p:spPr bwMode="auto">
          <a:xfrm>
            <a:off x="5032375" y="2286000"/>
            <a:ext cx="3454400" cy="495300"/>
          </a:xfrm>
          <a:custGeom>
            <a:avLst/>
            <a:gdLst>
              <a:gd name="T0" fmla="*/ 2147483646 w 2176"/>
              <a:gd name="T1" fmla="*/ 0 h 312"/>
              <a:gd name="T2" fmla="*/ 2147483646 w 2176"/>
              <a:gd name="T3" fmla="*/ 2147483646 h 312"/>
              <a:gd name="T4" fmla="*/ 2147483646 w 2176"/>
              <a:gd name="T5" fmla="*/ 2147483646 h 312"/>
              <a:gd name="T6" fmla="*/ 0 60000 65536"/>
              <a:gd name="T7" fmla="*/ 0 60000 65536"/>
              <a:gd name="T8" fmla="*/ 0 60000 65536"/>
              <a:gd name="T9" fmla="*/ 0 w 2176"/>
              <a:gd name="T10" fmla="*/ 0 h 312"/>
              <a:gd name="T11" fmla="*/ 2176 w 2176"/>
              <a:gd name="T12" fmla="*/ 312 h 3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" h="312">
                <a:moveTo>
                  <a:pt x="100" y="0"/>
                </a:moveTo>
                <a:cubicBezTo>
                  <a:pt x="141" y="32"/>
                  <a:pt x="0" y="140"/>
                  <a:pt x="346" y="192"/>
                </a:cubicBezTo>
                <a:cubicBezTo>
                  <a:pt x="692" y="244"/>
                  <a:pt x="1795" y="287"/>
                  <a:pt x="2176" y="312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92" name="AutoShape 64"/>
          <p:cNvSpPr>
            <a:spLocks noChangeArrowheads="1"/>
          </p:cNvSpPr>
          <p:nvPr/>
        </p:nvSpPr>
        <p:spPr bwMode="auto">
          <a:xfrm>
            <a:off x="3124200" y="1676400"/>
            <a:ext cx="5334000" cy="1066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6393" name="Text Box 65"/>
          <p:cNvSpPr txBox="1">
            <a:spLocks noChangeArrowheads="1"/>
          </p:cNvSpPr>
          <p:nvPr/>
        </p:nvSpPr>
        <p:spPr bwMode="auto">
          <a:xfrm>
            <a:off x="3200400" y="1243013"/>
            <a:ext cx="1314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redistribute</a:t>
            </a:r>
          </a:p>
        </p:txBody>
      </p:sp>
      <p:sp>
        <p:nvSpPr>
          <p:cNvPr id="186394" name="Text Box 66"/>
          <p:cNvSpPr txBox="1">
            <a:spLocks noChangeArrowheads="1"/>
          </p:cNvSpPr>
          <p:nvPr/>
        </p:nvSpPr>
        <p:spPr bwMode="auto">
          <a:xfrm>
            <a:off x="5280025" y="2001838"/>
            <a:ext cx="603250" cy="47625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97  </a:t>
            </a:r>
            <a:r>
              <a:rPr lang="en-US" altLang="en-US" sz="2400">
                <a:solidFill>
                  <a:srgbClr val="FF0000"/>
                </a:solidFill>
              </a:rPr>
              <a:t>    </a:t>
            </a:r>
            <a:r>
              <a:rPr lang="en-US" altLang="en-US" sz="2400"/>
              <a:t>            </a:t>
            </a:r>
          </a:p>
        </p:txBody>
      </p:sp>
      <p:sp>
        <p:nvSpPr>
          <p:cNvPr id="186395" name="Line 67"/>
          <p:cNvSpPr>
            <a:spLocks noChangeShapeType="1"/>
          </p:cNvSpPr>
          <p:nvPr/>
        </p:nvSpPr>
        <p:spPr bwMode="auto">
          <a:xfrm>
            <a:off x="5695950" y="19875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96" name="Freeform 68"/>
          <p:cNvSpPr>
            <a:spLocks/>
          </p:cNvSpPr>
          <p:nvPr/>
        </p:nvSpPr>
        <p:spPr bwMode="auto">
          <a:xfrm>
            <a:off x="5718176" y="2286000"/>
            <a:ext cx="2892425" cy="381000"/>
          </a:xfrm>
          <a:custGeom>
            <a:avLst/>
            <a:gdLst>
              <a:gd name="T0" fmla="*/ 2147483646 w 1822"/>
              <a:gd name="T1" fmla="*/ 0 h 240"/>
              <a:gd name="T2" fmla="*/ 2147483646 w 1822"/>
              <a:gd name="T3" fmla="*/ 2147483646 h 240"/>
              <a:gd name="T4" fmla="*/ 2147483646 w 1822"/>
              <a:gd name="T5" fmla="*/ 2147483646 h 240"/>
              <a:gd name="T6" fmla="*/ 2147483646 w 1822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822"/>
              <a:gd name="T13" fmla="*/ 0 h 240"/>
              <a:gd name="T14" fmla="*/ 1822 w 182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2" h="240">
                <a:moveTo>
                  <a:pt x="46" y="0"/>
                </a:moveTo>
                <a:cubicBezTo>
                  <a:pt x="74" y="29"/>
                  <a:pt x="0" y="142"/>
                  <a:pt x="214" y="174"/>
                </a:cubicBezTo>
                <a:cubicBezTo>
                  <a:pt x="428" y="206"/>
                  <a:pt x="1062" y="181"/>
                  <a:pt x="1330" y="192"/>
                </a:cubicBezTo>
                <a:cubicBezTo>
                  <a:pt x="1598" y="203"/>
                  <a:pt x="1720" y="230"/>
                  <a:pt x="1822" y="2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397" name="AutoShape 69"/>
          <p:cNvSpPr>
            <a:spLocks noChangeArrowheads="1"/>
          </p:cNvSpPr>
          <p:nvPr/>
        </p:nvSpPr>
        <p:spPr bwMode="auto">
          <a:xfrm>
            <a:off x="5160963" y="2057400"/>
            <a:ext cx="6858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6398" name="AutoShape 70"/>
          <p:cNvSpPr>
            <a:spLocks noChangeArrowheads="1"/>
          </p:cNvSpPr>
          <p:nvPr/>
        </p:nvSpPr>
        <p:spPr bwMode="auto">
          <a:xfrm>
            <a:off x="4724400" y="2057400"/>
            <a:ext cx="381000" cy="3810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6399" name="Freeform 71"/>
          <p:cNvSpPr>
            <a:spLocks/>
          </p:cNvSpPr>
          <p:nvPr/>
        </p:nvSpPr>
        <p:spPr bwMode="auto">
          <a:xfrm>
            <a:off x="4953000" y="1371600"/>
            <a:ext cx="1295400" cy="685800"/>
          </a:xfrm>
          <a:custGeom>
            <a:avLst/>
            <a:gdLst>
              <a:gd name="T0" fmla="*/ 0 w 816"/>
              <a:gd name="T1" fmla="*/ 2147483646 h 432"/>
              <a:gd name="T2" fmla="*/ 2147483646 w 816"/>
              <a:gd name="T3" fmla="*/ 2147483646 h 432"/>
              <a:gd name="T4" fmla="*/ 2147483646 w 816"/>
              <a:gd name="T5" fmla="*/ 0 h 432"/>
              <a:gd name="T6" fmla="*/ 0 60000 65536"/>
              <a:gd name="T7" fmla="*/ 0 60000 65536"/>
              <a:gd name="T8" fmla="*/ 0 60000 65536"/>
              <a:gd name="T9" fmla="*/ 0 w 816"/>
              <a:gd name="T10" fmla="*/ 0 h 432"/>
              <a:gd name="T11" fmla="*/ 816 w 81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32">
                <a:moveTo>
                  <a:pt x="0" y="432"/>
                </a:moveTo>
                <a:cubicBezTo>
                  <a:pt x="69" y="396"/>
                  <a:pt x="278" y="288"/>
                  <a:pt x="414" y="216"/>
                </a:cubicBezTo>
                <a:cubicBezTo>
                  <a:pt x="550" y="144"/>
                  <a:pt x="732" y="45"/>
                  <a:pt x="816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400" name="Freeform 72"/>
          <p:cNvSpPr>
            <a:spLocks/>
          </p:cNvSpPr>
          <p:nvPr/>
        </p:nvSpPr>
        <p:spPr bwMode="auto">
          <a:xfrm>
            <a:off x="5848350" y="2219326"/>
            <a:ext cx="971550" cy="66675"/>
          </a:xfrm>
          <a:custGeom>
            <a:avLst/>
            <a:gdLst>
              <a:gd name="T0" fmla="*/ 0 w 612"/>
              <a:gd name="T1" fmla="*/ 2147483646 h 42"/>
              <a:gd name="T2" fmla="*/ 2147483646 w 612"/>
              <a:gd name="T3" fmla="*/ 2147483646 h 42"/>
              <a:gd name="T4" fmla="*/ 2147483646 w 612"/>
              <a:gd name="T5" fmla="*/ 2147483646 h 42"/>
              <a:gd name="T6" fmla="*/ 2147483646 w 612"/>
              <a:gd name="T7" fmla="*/ 0 h 42"/>
              <a:gd name="T8" fmla="*/ 0 60000 65536"/>
              <a:gd name="T9" fmla="*/ 0 60000 65536"/>
              <a:gd name="T10" fmla="*/ 0 60000 65536"/>
              <a:gd name="T11" fmla="*/ 0 60000 65536"/>
              <a:gd name="T12" fmla="*/ 0 w 612"/>
              <a:gd name="T13" fmla="*/ 0 h 42"/>
              <a:gd name="T14" fmla="*/ 612 w 612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2" h="42">
                <a:moveTo>
                  <a:pt x="0" y="42"/>
                </a:moveTo>
                <a:cubicBezTo>
                  <a:pt x="26" y="39"/>
                  <a:pt x="104" y="28"/>
                  <a:pt x="156" y="24"/>
                </a:cubicBezTo>
                <a:cubicBezTo>
                  <a:pt x="208" y="20"/>
                  <a:pt x="236" y="22"/>
                  <a:pt x="312" y="18"/>
                </a:cubicBezTo>
                <a:cubicBezTo>
                  <a:pt x="388" y="14"/>
                  <a:pt x="550" y="4"/>
                  <a:pt x="612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6401" name="Line 73"/>
          <p:cNvSpPr>
            <a:spLocks noChangeShapeType="1"/>
          </p:cNvSpPr>
          <p:nvPr/>
        </p:nvSpPr>
        <p:spPr bwMode="auto">
          <a:xfrm>
            <a:off x="6096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02" name="Line 74"/>
          <p:cNvSpPr>
            <a:spLocks noChangeShapeType="1"/>
          </p:cNvSpPr>
          <p:nvPr/>
        </p:nvSpPr>
        <p:spPr bwMode="auto">
          <a:xfrm>
            <a:off x="6629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03" name="Line 75"/>
          <p:cNvSpPr>
            <a:spLocks noChangeShapeType="1"/>
          </p:cNvSpPr>
          <p:nvPr/>
        </p:nvSpPr>
        <p:spPr bwMode="auto">
          <a:xfrm>
            <a:off x="8001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04" name="Line 76"/>
          <p:cNvSpPr>
            <a:spLocks noChangeShapeType="1"/>
          </p:cNvSpPr>
          <p:nvPr/>
        </p:nvSpPr>
        <p:spPr bwMode="auto">
          <a:xfrm flipH="1">
            <a:off x="2725738" y="2209800"/>
            <a:ext cx="855662" cy="820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05" name="Text Box 17"/>
          <p:cNvSpPr txBox="1">
            <a:spLocks noChangeArrowheads="1"/>
          </p:cNvSpPr>
          <p:nvPr/>
        </p:nvSpPr>
        <p:spPr bwMode="auto">
          <a:xfrm>
            <a:off x="6145214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86406" name="Line 18"/>
          <p:cNvSpPr>
            <a:spLocks noChangeShapeType="1"/>
          </p:cNvSpPr>
          <p:nvPr/>
        </p:nvSpPr>
        <p:spPr bwMode="auto">
          <a:xfrm>
            <a:off x="6178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07" name="Line 19"/>
          <p:cNvSpPr>
            <a:spLocks noChangeShapeType="1"/>
          </p:cNvSpPr>
          <p:nvPr/>
        </p:nvSpPr>
        <p:spPr bwMode="auto">
          <a:xfrm>
            <a:off x="7116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08" name="Line 20"/>
          <p:cNvSpPr>
            <a:spLocks noChangeShapeType="1"/>
          </p:cNvSpPr>
          <p:nvPr/>
        </p:nvSpPr>
        <p:spPr bwMode="auto">
          <a:xfrm>
            <a:off x="6597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09" name="Line 21"/>
          <p:cNvSpPr>
            <a:spLocks noChangeShapeType="1"/>
          </p:cNvSpPr>
          <p:nvPr/>
        </p:nvSpPr>
        <p:spPr bwMode="auto">
          <a:xfrm>
            <a:off x="6737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10" name="Line 22"/>
          <p:cNvSpPr>
            <a:spLocks noChangeShapeType="1"/>
          </p:cNvSpPr>
          <p:nvPr/>
        </p:nvSpPr>
        <p:spPr bwMode="auto">
          <a:xfrm>
            <a:off x="7667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11" name="Line 23"/>
          <p:cNvSpPr>
            <a:spLocks noChangeShapeType="1"/>
          </p:cNvSpPr>
          <p:nvPr/>
        </p:nvSpPr>
        <p:spPr bwMode="auto">
          <a:xfrm>
            <a:off x="7248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12" name="Rectangle 86"/>
          <p:cNvSpPr>
            <a:spLocks noChangeArrowheads="1"/>
          </p:cNvSpPr>
          <p:nvPr/>
        </p:nvSpPr>
        <p:spPr bwMode="auto">
          <a:xfrm>
            <a:off x="6070600" y="301307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6413" name="Text Box 17"/>
          <p:cNvSpPr txBox="1">
            <a:spLocks noChangeArrowheads="1"/>
          </p:cNvSpPr>
          <p:nvPr/>
        </p:nvSpPr>
        <p:spPr bwMode="auto">
          <a:xfrm>
            <a:off x="6524625" y="109220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99</a:t>
            </a:r>
          </a:p>
        </p:txBody>
      </p:sp>
      <p:sp>
        <p:nvSpPr>
          <p:cNvPr id="186414" name="Line 18"/>
          <p:cNvSpPr>
            <a:spLocks noChangeShapeType="1"/>
          </p:cNvSpPr>
          <p:nvPr/>
        </p:nvSpPr>
        <p:spPr bwMode="auto">
          <a:xfrm>
            <a:off x="6034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15" name="Line 19"/>
          <p:cNvSpPr>
            <a:spLocks noChangeShapeType="1"/>
          </p:cNvSpPr>
          <p:nvPr/>
        </p:nvSpPr>
        <p:spPr bwMode="auto">
          <a:xfrm>
            <a:off x="6972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16" name="Line 20"/>
          <p:cNvSpPr>
            <a:spLocks noChangeShapeType="1"/>
          </p:cNvSpPr>
          <p:nvPr/>
        </p:nvSpPr>
        <p:spPr bwMode="auto">
          <a:xfrm>
            <a:off x="6453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17" name="Line 21"/>
          <p:cNvSpPr>
            <a:spLocks noChangeShapeType="1"/>
          </p:cNvSpPr>
          <p:nvPr/>
        </p:nvSpPr>
        <p:spPr bwMode="auto">
          <a:xfrm>
            <a:off x="6592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18" name="Line 22"/>
          <p:cNvSpPr>
            <a:spLocks noChangeShapeType="1"/>
          </p:cNvSpPr>
          <p:nvPr/>
        </p:nvSpPr>
        <p:spPr bwMode="auto">
          <a:xfrm>
            <a:off x="7523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19" name="Line 23"/>
          <p:cNvSpPr>
            <a:spLocks noChangeShapeType="1"/>
          </p:cNvSpPr>
          <p:nvPr/>
        </p:nvSpPr>
        <p:spPr bwMode="auto">
          <a:xfrm>
            <a:off x="7104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20" name="Rectangle 87"/>
          <p:cNvSpPr>
            <a:spLocks noChangeArrowheads="1"/>
          </p:cNvSpPr>
          <p:nvPr/>
        </p:nvSpPr>
        <p:spPr bwMode="auto">
          <a:xfrm>
            <a:off x="5926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6421" name="Text Box 17"/>
          <p:cNvSpPr txBox="1">
            <a:spLocks noChangeArrowheads="1"/>
          </p:cNvSpPr>
          <p:nvPr/>
        </p:nvSpPr>
        <p:spPr bwMode="auto">
          <a:xfrm>
            <a:off x="2359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86422" name="Line 18"/>
          <p:cNvSpPr>
            <a:spLocks noChangeShapeType="1"/>
          </p:cNvSpPr>
          <p:nvPr/>
        </p:nvSpPr>
        <p:spPr bwMode="auto">
          <a:xfrm>
            <a:off x="2403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23" name="Line 19"/>
          <p:cNvSpPr>
            <a:spLocks noChangeShapeType="1"/>
          </p:cNvSpPr>
          <p:nvPr/>
        </p:nvSpPr>
        <p:spPr bwMode="auto">
          <a:xfrm>
            <a:off x="3341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24" name="Line 20"/>
          <p:cNvSpPr>
            <a:spLocks noChangeShapeType="1"/>
          </p:cNvSpPr>
          <p:nvPr/>
        </p:nvSpPr>
        <p:spPr bwMode="auto">
          <a:xfrm>
            <a:off x="2822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25" name="Line 21"/>
          <p:cNvSpPr>
            <a:spLocks noChangeShapeType="1"/>
          </p:cNvSpPr>
          <p:nvPr/>
        </p:nvSpPr>
        <p:spPr bwMode="auto">
          <a:xfrm>
            <a:off x="2962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26" name="Line 22"/>
          <p:cNvSpPr>
            <a:spLocks noChangeShapeType="1"/>
          </p:cNvSpPr>
          <p:nvPr/>
        </p:nvSpPr>
        <p:spPr bwMode="auto">
          <a:xfrm>
            <a:off x="3892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27" name="Line 23"/>
          <p:cNvSpPr>
            <a:spLocks noChangeShapeType="1"/>
          </p:cNvSpPr>
          <p:nvPr/>
        </p:nvSpPr>
        <p:spPr bwMode="auto">
          <a:xfrm>
            <a:off x="3473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428" name="Rectangle 86"/>
          <p:cNvSpPr>
            <a:spLocks noChangeArrowheads="1"/>
          </p:cNvSpPr>
          <p:nvPr/>
        </p:nvSpPr>
        <p:spPr bwMode="auto">
          <a:xfrm>
            <a:off x="2295525" y="304800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6429" name="Line 58"/>
          <p:cNvSpPr>
            <a:spLocks noChangeShapeType="1"/>
          </p:cNvSpPr>
          <p:nvPr/>
        </p:nvSpPr>
        <p:spPr bwMode="auto">
          <a:xfrm>
            <a:off x="3424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5. Redistribute Non-Leaf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893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3990976"/>
            <a:ext cx="7772400" cy="2105025"/>
          </a:xfrm>
        </p:spPr>
        <p:txBody>
          <a:bodyPr/>
          <a:lstStyle/>
          <a:p>
            <a:pPr marL="533400" indent="-533400"/>
            <a:r>
              <a:rPr lang="en-US" altLang="en-US" sz="2400"/>
              <a:t>Delete 20</a:t>
            </a:r>
          </a:p>
          <a:p>
            <a:pPr marL="914400" lvl="1" indent="-457200"/>
            <a:r>
              <a:rPr lang="en-US" altLang="en-US" sz="2000"/>
              <a:t>Underflow at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/>
              <a:t>? Min 2 ptrs, currently 3. Done</a:t>
            </a:r>
          </a:p>
        </p:txBody>
      </p:sp>
      <p:sp>
        <p:nvSpPr>
          <p:cNvPr id="188420" name="Line 20"/>
          <p:cNvSpPr>
            <a:spLocks noChangeShapeType="1"/>
          </p:cNvSpPr>
          <p:nvPr/>
        </p:nvSpPr>
        <p:spPr bwMode="auto">
          <a:xfrm>
            <a:off x="3978276" y="3122614"/>
            <a:ext cx="21177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Freeform 21"/>
          <p:cNvSpPr>
            <a:spLocks/>
          </p:cNvSpPr>
          <p:nvPr/>
        </p:nvSpPr>
        <p:spPr bwMode="auto">
          <a:xfrm>
            <a:off x="4025900" y="2286000"/>
            <a:ext cx="2451100" cy="731838"/>
          </a:xfrm>
          <a:custGeom>
            <a:avLst/>
            <a:gdLst>
              <a:gd name="T0" fmla="*/ 2147483646 w 1544"/>
              <a:gd name="T1" fmla="*/ 0 h 461"/>
              <a:gd name="T2" fmla="*/ 2147483646 w 1544"/>
              <a:gd name="T3" fmla="*/ 2147483646 h 461"/>
              <a:gd name="T4" fmla="*/ 2147483646 w 1544"/>
              <a:gd name="T5" fmla="*/ 2147483646 h 461"/>
              <a:gd name="T6" fmla="*/ 0 60000 65536"/>
              <a:gd name="T7" fmla="*/ 0 60000 65536"/>
              <a:gd name="T8" fmla="*/ 0 60000 65536"/>
              <a:gd name="T9" fmla="*/ 0 w 1544"/>
              <a:gd name="T10" fmla="*/ 0 h 461"/>
              <a:gd name="T11" fmla="*/ 1544 w 1544"/>
              <a:gd name="T12" fmla="*/ 461 h 4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461">
                <a:moveTo>
                  <a:pt x="56" y="0"/>
                </a:moveTo>
                <a:cubicBezTo>
                  <a:pt x="88" y="45"/>
                  <a:pt x="0" y="193"/>
                  <a:pt x="248" y="270"/>
                </a:cubicBezTo>
                <a:cubicBezTo>
                  <a:pt x="496" y="347"/>
                  <a:pt x="1274" y="421"/>
                  <a:pt x="1544" y="461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2" name="Freeform 22"/>
          <p:cNvSpPr>
            <a:spLocks/>
          </p:cNvSpPr>
          <p:nvPr/>
        </p:nvSpPr>
        <p:spPr bwMode="auto">
          <a:xfrm>
            <a:off x="4576763" y="2266951"/>
            <a:ext cx="3479800" cy="727075"/>
          </a:xfrm>
          <a:custGeom>
            <a:avLst/>
            <a:gdLst>
              <a:gd name="T0" fmla="*/ 2147483646 w 2192"/>
              <a:gd name="T1" fmla="*/ 0 h 458"/>
              <a:gd name="T2" fmla="*/ 2147483646 w 2192"/>
              <a:gd name="T3" fmla="*/ 2147483646 h 458"/>
              <a:gd name="T4" fmla="*/ 2147483646 w 2192"/>
              <a:gd name="T5" fmla="*/ 2147483646 h 458"/>
              <a:gd name="T6" fmla="*/ 2147483646 w 2192"/>
              <a:gd name="T7" fmla="*/ 2147483646 h 458"/>
              <a:gd name="T8" fmla="*/ 0 60000 65536"/>
              <a:gd name="T9" fmla="*/ 0 60000 65536"/>
              <a:gd name="T10" fmla="*/ 0 60000 65536"/>
              <a:gd name="T11" fmla="*/ 0 60000 65536"/>
              <a:gd name="T12" fmla="*/ 0 w 2192"/>
              <a:gd name="T13" fmla="*/ 0 h 458"/>
              <a:gd name="T14" fmla="*/ 2192 w 2192"/>
              <a:gd name="T15" fmla="*/ 458 h 4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" h="458">
                <a:moveTo>
                  <a:pt x="39" y="0"/>
                </a:moveTo>
                <a:cubicBezTo>
                  <a:pt x="82" y="42"/>
                  <a:pt x="0" y="194"/>
                  <a:pt x="297" y="252"/>
                </a:cubicBezTo>
                <a:cubicBezTo>
                  <a:pt x="594" y="310"/>
                  <a:pt x="1505" y="314"/>
                  <a:pt x="1821" y="348"/>
                </a:cubicBezTo>
                <a:cubicBezTo>
                  <a:pt x="2137" y="382"/>
                  <a:pt x="2115" y="435"/>
                  <a:pt x="2192" y="458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3" name="Line 31"/>
          <p:cNvSpPr>
            <a:spLocks noChangeShapeType="1"/>
          </p:cNvSpPr>
          <p:nvPr/>
        </p:nvSpPr>
        <p:spPr bwMode="auto">
          <a:xfrm>
            <a:off x="7758113" y="311467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8424" name="Group 32"/>
          <p:cNvGrpSpPr>
            <a:grpSpLocks/>
          </p:cNvGrpSpPr>
          <p:nvPr/>
        </p:nvGrpSpPr>
        <p:grpSpPr bwMode="auto">
          <a:xfrm rot="10800000">
            <a:off x="7964489" y="3021014"/>
            <a:ext cx="396875" cy="503237"/>
            <a:chOff x="384" y="4195"/>
            <a:chExt cx="250" cy="317"/>
          </a:xfrm>
        </p:grpSpPr>
        <p:sp>
          <p:nvSpPr>
            <p:cNvPr id="188484" name="Freeform 33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85" name="Line 34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8425" name="Text Box 35"/>
          <p:cNvSpPr txBox="1">
            <a:spLocks noChangeArrowheads="1"/>
          </p:cNvSpPr>
          <p:nvPr/>
        </p:nvSpPr>
        <p:spPr bwMode="auto">
          <a:xfrm>
            <a:off x="8027989" y="302418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88426" name="Line 52"/>
          <p:cNvSpPr>
            <a:spLocks noChangeShapeType="1"/>
          </p:cNvSpPr>
          <p:nvPr/>
        </p:nvSpPr>
        <p:spPr bwMode="auto">
          <a:xfrm flipH="1">
            <a:off x="4267201" y="129540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7" name="Line 53"/>
          <p:cNvSpPr>
            <a:spLocks noChangeShapeType="1"/>
          </p:cNvSpPr>
          <p:nvPr/>
        </p:nvSpPr>
        <p:spPr bwMode="auto">
          <a:xfrm>
            <a:off x="6545263" y="127952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8" name="Line 54"/>
          <p:cNvSpPr>
            <a:spLocks noChangeShapeType="1"/>
          </p:cNvSpPr>
          <p:nvPr/>
        </p:nvSpPr>
        <p:spPr bwMode="auto">
          <a:xfrm>
            <a:off x="7078664" y="1339851"/>
            <a:ext cx="1679575" cy="5889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29" name="Line 55"/>
          <p:cNvSpPr>
            <a:spLocks noChangeShapeType="1"/>
          </p:cNvSpPr>
          <p:nvPr/>
        </p:nvSpPr>
        <p:spPr bwMode="auto">
          <a:xfrm>
            <a:off x="2349500" y="32289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30" name="Line 56"/>
          <p:cNvSpPr>
            <a:spLocks noChangeShapeType="1"/>
          </p:cNvSpPr>
          <p:nvPr/>
        </p:nvSpPr>
        <p:spPr bwMode="auto">
          <a:xfrm>
            <a:off x="2932113" y="32178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31" name="Text Box 57"/>
          <p:cNvSpPr txBox="1">
            <a:spLocks noChangeArrowheads="1"/>
          </p:cNvSpPr>
          <p:nvPr/>
        </p:nvSpPr>
        <p:spPr bwMode="auto">
          <a:xfrm>
            <a:off x="5638800" y="8382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88432" name="Text Box 58"/>
          <p:cNvSpPr txBox="1">
            <a:spLocks noChangeArrowheads="1"/>
          </p:cNvSpPr>
          <p:nvPr/>
        </p:nvSpPr>
        <p:spPr bwMode="auto">
          <a:xfrm>
            <a:off x="3200400" y="17526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88433" name="Text Box 59"/>
          <p:cNvSpPr txBox="1">
            <a:spLocks noChangeArrowheads="1"/>
          </p:cNvSpPr>
          <p:nvPr/>
        </p:nvSpPr>
        <p:spPr bwMode="auto">
          <a:xfrm>
            <a:off x="6248401" y="175260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88434" name="Text Box 60"/>
          <p:cNvSpPr txBox="1">
            <a:spLocks noChangeArrowheads="1"/>
          </p:cNvSpPr>
          <p:nvPr/>
        </p:nvSpPr>
        <p:spPr bwMode="auto">
          <a:xfrm>
            <a:off x="22098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88435" name="Text Box 61"/>
          <p:cNvSpPr txBox="1">
            <a:spLocks noChangeArrowheads="1"/>
          </p:cNvSpPr>
          <p:nvPr/>
        </p:nvSpPr>
        <p:spPr bwMode="auto">
          <a:xfrm>
            <a:off x="6096000" y="266700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88436" name="Text Box 62"/>
          <p:cNvSpPr txBox="1">
            <a:spLocks noChangeArrowheads="1"/>
          </p:cNvSpPr>
          <p:nvPr/>
        </p:nvSpPr>
        <p:spPr bwMode="auto">
          <a:xfrm>
            <a:off x="8077200" y="26670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88437" name="Freeform 63"/>
          <p:cNvSpPr>
            <a:spLocks/>
          </p:cNvSpPr>
          <p:nvPr/>
        </p:nvSpPr>
        <p:spPr bwMode="auto">
          <a:xfrm>
            <a:off x="6507163" y="2305050"/>
            <a:ext cx="1979612" cy="476250"/>
          </a:xfrm>
          <a:custGeom>
            <a:avLst/>
            <a:gdLst>
              <a:gd name="T0" fmla="*/ 2147483646 w 1247"/>
              <a:gd name="T1" fmla="*/ 0 h 300"/>
              <a:gd name="T2" fmla="*/ 2147483646 w 1247"/>
              <a:gd name="T3" fmla="*/ 2147483646 h 300"/>
              <a:gd name="T4" fmla="*/ 2147483646 w 1247"/>
              <a:gd name="T5" fmla="*/ 2147483646 h 300"/>
              <a:gd name="T6" fmla="*/ 0 60000 65536"/>
              <a:gd name="T7" fmla="*/ 0 60000 65536"/>
              <a:gd name="T8" fmla="*/ 0 60000 65536"/>
              <a:gd name="T9" fmla="*/ 0 w 1247"/>
              <a:gd name="T10" fmla="*/ 0 h 300"/>
              <a:gd name="T11" fmla="*/ 1247 w 1247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7" h="300">
                <a:moveTo>
                  <a:pt x="65" y="0"/>
                </a:moveTo>
                <a:cubicBezTo>
                  <a:pt x="87" y="27"/>
                  <a:pt x="0" y="118"/>
                  <a:pt x="197" y="168"/>
                </a:cubicBezTo>
                <a:cubicBezTo>
                  <a:pt x="394" y="218"/>
                  <a:pt x="1028" y="272"/>
                  <a:pt x="1247" y="30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38" name="Freeform 64"/>
          <p:cNvSpPr>
            <a:spLocks/>
          </p:cNvSpPr>
          <p:nvPr/>
        </p:nvSpPr>
        <p:spPr bwMode="auto">
          <a:xfrm>
            <a:off x="7135814" y="2286000"/>
            <a:ext cx="1474787" cy="381000"/>
          </a:xfrm>
          <a:custGeom>
            <a:avLst/>
            <a:gdLst>
              <a:gd name="T0" fmla="*/ 2147483646 w 929"/>
              <a:gd name="T1" fmla="*/ 0 h 240"/>
              <a:gd name="T2" fmla="*/ 2147483646 w 929"/>
              <a:gd name="T3" fmla="*/ 2147483646 h 240"/>
              <a:gd name="T4" fmla="*/ 2147483646 w 929"/>
              <a:gd name="T5" fmla="*/ 2147483646 h 240"/>
              <a:gd name="T6" fmla="*/ 2147483646 w 929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929"/>
              <a:gd name="T13" fmla="*/ 0 h 240"/>
              <a:gd name="T14" fmla="*/ 929 w 929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9" h="240">
                <a:moveTo>
                  <a:pt x="17" y="0"/>
                </a:moveTo>
                <a:cubicBezTo>
                  <a:pt x="26" y="27"/>
                  <a:pt x="0" y="127"/>
                  <a:pt x="71" y="162"/>
                </a:cubicBezTo>
                <a:cubicBezTo>
                  <a:pt x="142" y="197"/>
                  <a:pt x="300" y="197"/>
                  <a:pt x="443" y="210"/>
                </a:cubicBezTo>
                <a:cubicBezTo>
                  <a:pt x="586" y="223"/>
                  <a:pt x="828" y="234"/>
                  <a:pt x="929" y="24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39" name="Line 65"/>
          <p:cNvSpPr>
            <a:spLocks noChangeShapeType="1"/>
          </p:cNvSpPr>
          <p:nvPr/>
        </p:nvSpPr>
        <p:spPr bwMode="auto">
          <a:xfrm>
            <a:off x="6096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40" name="Line 66"/>
          <p:cNvSpPr>
            <a:spLocks noChangeShapeType="1"/>
          </p:cNvSpPr>
          <p:nvPr/>
        </p:nvSpPr>
        <p:spPr bwMode="auto">
          <a:xfrm>
            <a:off x="66294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41" name="Line 67"/>
          <p:cNvSpPr>
            <a:spLocks noChangeShapeType="1"/>
          </p:cNvSpPr>
          <p:nvPr/>
        </p:nvSpPr>
        <p:spPr bwMode="auto">
          <a:xfrm>
            <a:off x="8001000" y="327660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42" name="Line 68"/>
          <p:cNvSpPr>
            <a:spLocks noChangeShapeType="1"/>
          </p:cNvSpPr>
          <p:nvPr/>
        </p:nvSpPr>
        <p:spPr bwMode="auto">
          <a:xfrm flipH="1">
            <a:off x="2725738" y="2209800"/>
            <a:ext cx="855662" cy="820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43" name="Text Box 17"/>
          <p:cNvSpPr txBox="1">
            <a:spLocks noChangeArrowheads="1"/>
          </p:cNvSpPr>
          <p:nvPr/>
        </p:nvSpPr>
        <p:spPr bwMode="auto">
          <a:xfrm>
            <a:off x="6145214" y="301466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88444" name="Line 18"/>
          <p:cNvSpPr>
            <a:spLocks noChangeShapeType="1"/>
          </p:cNvSpPr>
          <p:nvPr/>
        </p:nvSpPr>
        <p:spPr bwMode="auto">
          <a:xfrm>
            <a:off x="61785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45" name="Line 19"/>
          <p:cNvSpPr>
            <a:spLocks noChangeShapeType="1"/>
          </p:cNvSpPr>
          <p:nvPr/>
        </p:nvSpPr>
        <p:spPr bwMode="auto">
          <a:xfrm>
            <a:off x="7116763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46" name="Line 20"/>
          <p:cNvSpPr>
            <a:spLocks noChangeShapeType="1"/>
          </p:cNvSpPr>
          <p:nvPr/>
        </p:nvSpPr>
        <p:spPr bwMode="auto">
          <a:xfrm>
            <a:off x="65976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47" name="Line 21"/>
          <p:cNvSpPr>
            <a:spLocks noChangeShapeType="1"/>
          </p:cNvSpPr>
          <p:nvPr/>
        </p:nvSpPr>
        <p:spPr bwMode="auto">
          <a:xfrm>
            <a:off x="6737350" y="301148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48" name="Line 22"/>
          <p:cNvSpPr>
            <a:spLocks noChangeShapeType="1"/>
          </p:cNvSpPr>
          <p:nvPr/>
        </p:nvSpPr>
        <p:spPr bwMode="auto">
          <a:xfrm>
            <a:off x="76676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49" name="Line 23"/>
          <p:cNvSpPr>
            <a:spLocks noChangeShapeType="1"/>
          </p:cNvSpPr>
          <p:nvPr/>
        </p:nvSpPr>
        <p:spPr bwMode="auto">
          <a:xfrm>
            <a:off x="7248525" y="30051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0" name="Rectangle 86"/>
          <p:cNvSpPr>
            <a:spLocks noChangeArrowheads="1"/>
          </p:cNvSpPr>
          <p:nvPr/>
        </p:nvSpPr>
        <p:spPr bwMode="auto">
          <a:xfrm>
            <a:off x="6070600" y="301307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8451" name="Text Box 17"/>
          <p:cNvSpPr txBox="1">
            <a:spLocks noChangeArrowheads="1"/>
          </p:cNvSpPr>
          <p:nvPr/>
        </p:nvSpPr>
        <p:spPr bwMode="auto">
          <a:xfrm>
            <a:off x="5999164" y="1092201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90  99</a:t>
            </a:r>
          </a:p>
        </p:txBody>
      </p:sp>
      <p:sp>
        <p:nvSpPr>
          <p:cNvPr id="188452" name="Line 18"/>
          <p:cNvSpPr>
            <a:spLocks noChangeShapeType="1"/>
          </p:cNvSpPr>
          <p:nvPr/>
        </p:nvSpPr>
        <p:spPr bwMode="auto">
          <a:xfrm>
            <a:off x="60340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3" name="Line 19"/>
          <p:cNvSpPr>
            <a:spLocks noChangeShapeType="1"/>
          </p:cNvSpPr>
          <p:nvPr/>
        </p:nvSpPr>
        <p:spPr bwMode="auto">
          <a:xfrm>
            <a:off x="6972300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4" name="Line 20"/>
          <p:cNvSpPr>
            <a:spLocks noChangeShapeType="1"/>
          </p:cNvSpPr>
          <p:nvPr/>
        </p:nvSpPr>
        <p:spPr bwMode="auto">
          <a:xfrm>
            <a:off x="64531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5" name="Line 21"/>
          <p:cNvSpPr>
            <a:spLocks noChangeShapeType="1"/>
          </p:cNvSpPr>
          <p:nvPr/>
        </p:nvSpPr>
        <p:spPr bwMode="auto">
          <a:xfrm>
            <a:off x="6592888" y="10874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6" name="Line 22"/>
          <p:cNvSpPr>
            <a:spLocks noChangeShapeType="1"/>
          </p:cNvSpPr>
          <p:nvPr/>
        </p:nvSpPr>
        <p:spPr bwMode="auto">
          <a:xfrm>
            <a:off x="75231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7" name="Line 23"/>
          <p:cNvSpPr>
            <a:spLocks noChangeShapeType="1"/>
          </p:cNvSpPr>
          <p:nvPr/>
        </p:nvSpPr>
        <p:spPr bwMode="auto">
          <a:xfrm>
            <a:off x="7104063" y="108267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58" name="Rectangle 84"/>
          <p:cNvSpPr>
            <a:spLocks noChangeArrowheads="1"/>
          </p:cNvSpPr>
          <p:nvPr/>
        </p:nvSpPr>
        <p:spPr bwMode="auto">
          <a:xfrm>
            <a:off x="5926138" y="109061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8459" name="Text Box 17"/>
          <p:cNvSpPr txBox="1">
            <a:spLocks noChangeArrowheads="1"/>
          </p:cNvSpPr>
          <p:nvPr/>
        </p:nvSpPr>
        <p:spPr bwMode="auto">
          <a:xfrm>
            <a:off x="6645275" y="194468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97</a:t>
            </a:r>
          </a:p>
        </p:txBody>
      </p:sp>
      <p:sp>
        <p:nvSpPr>
          <p:cNvPr id="188460" name="Line 18"/>
          <p:cNvSpPr>
            <a:spLocks noChangeShapeType="1"/>
          </p:cNvSpPr>
          <p:nvPr/>
        </p:nvSpPr>
        <p:spPr bwMode="auto">
          <a:xfrm>
            <a:off x="66690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1" name="Line 19"/>
          <p:cNvSpPr>
            <a:spLocks noChangeShapeType="1"/>
          </p:cNvSpPr>
          <p:nvPr/>
        </p:nvSpPr>
        <p:spPr bwMode="auto">
          <a:xfrm>
            <a:off x="7607300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2" name="Line 20"/>
          <p:cNvSpPr>
            <a:spLocks noChangeShapeType="1"/>
          </p:cNvSpPr>
          <p:nvPr/>
        </p:nvSpPr>
        <p:spPr bwMode="auto">
          <a:xfrm>
            <a:off x="70881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3" name="Line 21"/>
          <p:cNvSpPr>
            <a:spLocks noChangeShapeType="1"/>
          </p:cNvSpPr>
          <p:nvPr/>
        </p:nvSpPr>
        <p:spPr bwMode="auto">
          <a:xfrm>
            <a:off x="7227888" y="1968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4" name="Line 22"/>
          <p:cNvSpPr>
            <a:spLocks noChangeShapeType="1"/>
          </p:cNvSpPr>
          <p:nvPr/>
        </p:nvSpPr>
        <p:spPr bwMode="auto">
          <a:xfrm>
            <a:off x="81581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5" name="Line 23"/>
          <p:cNvSpPr>
            <a:spLocks noChangeShapeType="1"/>
          </p:cNvSpPr>
          <p:nvPr/>
        </p:nvSpPr>
        <p:spPr bwMode="auto">
          <a:xfrm>
            <a:off x="7739063" y="196215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6" name="Rectangle 97"/>
          <p:cNvSpPr>
            <a:spLocks noChangeArrowheads="1"/>
          </p:cNvSpPr>
          <p:nvPr/>
        </p:nvSpPr>
        <p:spPr bwMode="auto">
          <a:xfrm>
            <a:off x="6561138" y="197008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8467" name="Line 38"/>
          <p:cNvSpPr>
            <a:spLocks noChangeShapeType="1"/>
          </p:cNvSpPr>
          <p:nvPr/>
        </p:nvSpPr>
        <p:spPr bwMode="auto">
          <a:xfrm>
            <a:off x="3635375" y="19812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8" name="Line 39"/>
          <p:cNvSpPr>
            <a:spLocks noChangeShapeType="1"/>
          </p:cNvSpPr>
          <p:nvPr/>
        </p:nvSpPr>
        <p:spPr bwMode="auto">
          <a:xfrm>
            <a:off x="4573588" y="19812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69" name="Line 40"/>
          <p:cNvSpPr>
            <a:spLocks noChangeShapeType="1"/>
          </p:cNvSpPr>
          <p:nvPr/>
        </p:nvSpPr>
        <p:spPr bwMode="auto">
          <a:xfrm>
            <a:off x="4054475" y="19812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0" name="Line 41"/>
          <p:cNvSpPr>
            <a:spLocks noChangeShapeType="1"/>
          </p:cNvSpPr>
          <p:nvPr/>
        </p:nvSpPr>
        <p:spPr bwMode="auto">
          <a:xfrm>
            <a:off x="4194175" y="19812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1" name="Line 42"/>
          <p:cNvSpPr>
            <a:spLocks noChangeShapeType="1"/>
          </p:cNvSpPr>
          <p:nvPr/>
        </p:nvSpPr>
        <p:spPr bwMode="auto">
          <a:xfrm>
            <a:off x="5133975" y="2011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2" name="Line 43"/>
          <p:cNvSpPr>
            <a:spLocks noChangeShapeType="1"/>
          </p:cNvSpPr>
          <p:nvPr/>
        </p:nvSpPr>
        <p:spPr bwMode="auto">
          <a:xfrm>
            <a:off x="4714875" y="20113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3" name="Rectangle 97"/>
          <p:cNvSpPr>
            <a:spLocks noChangeArrowheads="1"/>
          </p:cNvSpPr>
          <p:nvPr/>
        </p:nvSpPr>
        <p:spPr bwMode="auto">
          <a:xfrm>
            <a:off x="3503613" y="2009776"/>
            <a:ext cx="177800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8474" name="Text Box 17"/>
          <p:cNvSpPr txBox="1">
            <a:spLocks noChangeArrowheads="1"/>
          </p:cNvSpPr>
          <p:nvPr/>
        </p:nvSpPr>
        <p:spPr bwMode="auto">
          <a:xfrm>
            <a:off x="3662364" y="2009776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50  70</a:t>
            </a:r>
          </a:p>
        </p:txBody>
      </p:sp>
      <p:sp>
        <p:nvSpPr>
          <p:cNvPr id="188475" name="Text Box 17"/>
          <p:cNvSpPr txBox="1">
            <a:spLocks noChangeArrowheads="1"/>
          </p:cNvSpPr>
          <p:nvPr/>
        </p:nvSpPr>
        <p:spPr bwMode="auto">
          <a:xfrm>
            <a:off x="2359025" y="304958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88476" name="Line 18"/>
          <p:cNvSpPr>
            <a:spLocks noChangeShapeType="1"/>
          </p:cNvSpPr>
          <p:nvPr/>
        </p:nvSpPr>
        <p:spPr bwMode="auto">
          <a:xfrm>
            <a:off x="24034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7" name="Line 19"/>
          <p:cNvSpPr>
            <a:spLocks noChangeShapeType="1"/>
          </p:cNvSpPr>
          <p:nvPr/>
        </p:nvSpPr>
        <p:spPr bwMode="auto">
          <a:xfrm>
            <a:off x="3341688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8" name="Line 20"/>
          <p:cNvSpPr>
            <a:spLocks noChangeShapeType="1"/>
          </p:cNvSpPr>
          <p:nvPr/>
        </p:nvSpPr>
        <p:spPr bwMode="auto">
          <a:xfrm>
            <a:off x="28225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79" name="Line 21"/>
          <p:cNvSpPr>
            <a:spLocks noChangeShapeType="1"/>
          </p:cNvSpPr>
          <p:nvPr/>
        </p:nvSpPr>
        <p:spPr bwMode="auto">
          <a:xfrm>
            <a:off x="2962275" y="3046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80" name="Line 22"/>
          <p:cNvSpPr>
            <a:spLocks noChangeShapeType="1"/>
          </p:cNvSpPr>
          <p:nvPr/>
        </p:nvSpPr>
        <p:spPr bwMode="auto">
          <a:xfrm>
            <a:off x="38925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81" name="Line 23"/>
          <p:cNvSpPr>
            <a:spLocks noChangeShapeType="1"/>
          </p:cNvSpPr>
          <p:nvPr/>
        </p:nvSpPr>
        <p:spPr bwMode="auto">
          <a:xfrm>
            <a:off x="3473450" y="304006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482" name="Rectangle 86"/>
          <p:cNvSpPr>
            <a:spLocks noChangeArrowheads="1"/>
          </p:cNvSpPr>
          <p:nvPr/>
        </p:nvSpPr>
        <p:spPr bwMode="auto">
          <a:xfrm>
            <a:off x="2295525" y="304800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8483" name="Line 58"/>
          <p:cNvSpPr>
            <a:spLocks noChangeShapeType="1"/>
          </p:cNvSpPr>
          <p:nvPr/>
        </p:nvSpPr>
        <p:spPr bwMode="auto">
          <a:xfrm>
            <a:off x="3424238" y="322262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5. Redistribute Non-Leaf with Neighbor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933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Line 28"/>
          <p:cNvSpPr>
            <a:spLocks noChangeShapeType="1"/>
          </p:cNvSpPr>
          <p:nvPr/>
        </p:nvSpPr>
        <p:spPr bwMode="auto">
          <a:xfrm>
            <a:off x="3978275" y="3960814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49" name="Line 29"/>
          <p:cNvSpPr>
            <a:spLocks noChangeShapeType="1"/>
          </p:cNvSpPr>
          <p:nvPr/>
        </p:nvSpPr>
        <p:spPr bwMode="auto">
          <a:xfrm>
            <a:off x="5807076" y="3967164"/>
            <a:ext cx="2889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0" name="Line 30"/>
          <p:cNvSpPr>
            <a:spLocks noChangeShapeType="1"/>
          </p:cNvSpPr>
          <p:nvPr/>
        </p:nvSpPr>
        <p:spPr bwMode="auto">
          <a:xfrm flipH="1">
            <a:off x="2725739" y="3101977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Line 31"/>
          <p:cNvSpPr>
            <a:spLocks noChangeShapeType="1"/>
          </p:cNvSpPr>
          <p:nvPr/>
        </p:nvSpPr>
        <p:spPr bwMode="auto">
          <a:xfrm flipH="1">
            <a:off x="6477001" y="3109915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2" name="Line 32"/>
          <p:cNvSpPr>
            <a:spLocks noChangeShapeType="1"/>
          </p:cNvSpPr>
          <p:nvPr/>
        </p:nvSpPr>
        <p:spPr bwMode="auto">
          <a:xfrm>
            <a:off x="7138989" y="3108326"/>
            <a:ext cx="917575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3" name="Line 33"/>
          <p:cNvSpPr>
            <a:spLocks noChangeShapeType="1"/>
          </p:cNvSpPr>
          <p:nvPr/>
        </p:nvSpPr>
        <p:spPr bwMode="auto">
          <a:xfrm>
            <a:off x="4092576" y="3076577"/>
            <a:ext cx="493713" cy="7842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4" name="Line 42"/>
          <p:cNvSpPr>
            <a:spLocks noChangeShapeType="1"/>
          </p:cNvSpPr>
          <p:nvPr/>
        </p:nvSpPr>
        <p:spPr bwMode="auto">
          <a:xfrm>
            <a:off x="7758113" y="3952876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9755" name="Group 43"/>
          <p:cNvGrpSpPr>
            <a:grpSpLocks/>
          </p:cNvGrpSpPr>
          <p:nvPr/>
        </p:nvGrpSpPr>
        <p:grpSpPr bwMode="auto">
          <a:xfrm rot="10800000">
            <a:off x="7964489" y="3859215"/>
            <a:ext cx="396875" cy="503237"/>
            <a:chOff x="384" y="4195"/>
            <a:chExt cx="250" cy="317"/>
          </a:xfrm>
        </p:grpSpPr>
        <p:sp>
          <p:nvSpPr>
            <p:cNvPr id="159822" name="Freeform 4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823" name="Line 4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9756" name="Text Box 46"/>
          <p:cNvSpPr txBox="1">
            <a:spLocks noChangeArrowheads="1"/>
          </p:cNvSpPr>
          <p:nvPr/>
        </p:nvSpPr>
        <p:spPr bwMode="auto">
          <a:xfrm>
            <a:off x="8027989" y="3862389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59757" name="Line 63"/>
          <p:cNvSpPr>
            <a:spLocks noChangeShapeType="1"/>
          </p:cNvSpPr>
          <p:nvPr/>
        </p:nvSpPr>
        <p:spPr bwMode="auto">
          <a:xfrm flipH="1">
            <a:off x="4267201" y="2133601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8" name="Line 64"/>
          <p:cNvSpPr>
            <a:spLocks noChangeShapeType="1"/>
          </p:cNvSpPr>
          <p:nvPr/>
        </p:nvSpPr>
        <p:spPr bwMode="auto">
          <a:xfrm>
            <a:off x="6545263" y="2117726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0" name="Line 66"/>
          <p:cNvSpPr>
            <a:spLocks noChangeShapeType="1"/>
          </p:cNvSpPr>
          <p:nvPr/>
        </p:nvSpPr>
        <p:spPr bwMode="auto">
          <a:xfrm>
            <a:off x="2349500" y="4067176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1" name="Line 67"/>
          <p:cNvSpPr>
            <a:spLocks noChangeShapeType="1"/>
          </p:cNvSpPr>
          <p:nvPr/>
        </p:nvSpPr>
        <p:spPr bwMode="auto">
          <a:xfrm>
            <a:off x="2932113" y="4056064"/>
            <a:ext cx="0" cy="5080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2" name="Line 68"/>
          <p:cNvSpPr>
            <a:spLocks noChangeShapeType="1"/>
          </p:cNvSpPr>
          <p:nvPr/>
        </p:nvSpPr>
        <p:spPr bwMode="auto">
          <a:xfrm>
            <a:off x="4222750" y="4127501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3" name="Line 69"/>
          <p:cNvSpPr>
            <a:spLocks noChangeShapeType="1"/>
          </p:cNvSpPr>
          <p:nvPr/>
        </p:nvSpPr>
        <p:spPr bwMode="auto">
          <a:xfrm>
            <a:off x="4805363" y="4116389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64" name="Text Box 70"/>
          <p:cNvSpPr txBox="1">
            <a:spLocks noChangeArrowheads="1"/>
          </p:cNvSpPr>
          <p:nvPr/>
        </p:nvSpPr>
        <p:spPr bwMode="auto">
          <a:xfrm>
            <a:off x="5638800" y="16271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59765" name="Text Box 71"/>
          <p:cNvSpPr txBox="1">
            <a:spLocks noChangeArrowheads="1"/>
          </p:cNvSpPr>
          <p:nvPr/>
        </p:nvSpPr>
        <p:spPr bwMode="auto">
          <a:xfrm>
            <a:off x="3200400" y="25908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9766" name="Text Box 72"/>
          <p:cNvSpPr txBox="1">
            <a:spLocks noChangeArrowheads="1"/>
          </p:cNvSpPr>
          <p:nvPr/>
        </p:nvSpPr>
        <p:spPr bwMode="auto">
          <a:xfrm>
            <a:off x="6248401" y="2590802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9767" name="Text Box 73"/>
          <p:cNvSpPr txBox="1">
            <a:spLocks noChangeArrowheads="1"/>
          </p:cNvSpPr>
          <p:nvPr/>
        </p:nvSpPr>
        <p:spPr bwMode="auto">
          <a:xfrm>
            <a:off x="2209800" y="35052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59768" name="Text Box 74"/>
          <p:cNvSpPr txBox="1">
            <a:spLocks noChangeArrowheads="1"/>
          </p:cNvSpPr>
          <p:nvPr/>
        </p:nvSpPr>
        <p:spPr bwMode="auto">
          <a:xfrm>
            <a:off x="4114801" y="3505202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9769" name="Text Box 75"/>
          <p:cNvSpPr txBox="1">
            <a:spLocks noChangeArrowheads="1"/>
          </p:cNvSpPr>
          <p:nvPr/>
        </p:nvSpPr>
        <p:spPr bwMode="auto">
          <a:xfrm>
            <a:off x="6096000" y="3505202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59770" name="Text Box 76"/>
          <p:cNvSpPr txBox="1">
            <a:spLocks noChangeArrowheads="1"/>
          </p:cNvSpPr>
          <p:nvPr/>
        </p:nvSpPr>
        <p:spPr bwMode="auto">
          <a:xfrm>
            <a:off x="8077200" y="350520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59771" name="Line 77"/>
          <p:cNvSpPr>
            <a:spLocks noChangeShapeType="1"/>
          </p:cNvSpPr>
          <p:nvPr/>
        </p:nvSpPr>
        <p:spPr bwMode="auto">
          <a:xfrm>
            <a:off x="6096000" y="4114801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2" name="Line 78"/>
          <p:cNvSpPr>
            <a:spLocks noChangeShapeType="1"/>
          </p:cNvSpPr>
          <p:nvPr/>
        </p:nvSpPr>
        <p:spPr bwMode="auto">
          <a:xfrm>
            <a:off x="6629400" y="4114801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3" name="Line 79"/>
          <p:cNvSpPr>
            <a:spLocks noChangeShapeType="1"/>
          </p:cNvSpPr>
          <p:nvPr/>
        </p:nvSpPr>
        <p:spPr bwMode="auto">
          <a:xfrm>
            <a:off x="8001000" y="4114801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4" name="Text Box 17"/>
          <p:cNvSpPr txBox="1">
            <a:spLocks noChangeArrowheads="1"/>
          </p:cNvSpPr>
          <p:nvPr/>
        </p:nvSpPr>
        <p:spPr bwMode="auto">
          <a:xfrm>
            <a:off x="5986589" y="1944879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50</a:t>
            </a:r>
          </a:p>
        </p:txBody>
      </p:sp>
      <p:sp>
        <p:nvSpPr>
          <p:cNvPr id="159775" name="Line 18"/>
          <p:cNvSpPr>
            <a:spLocks noChangeShapeType="1"/>
          </p:cNvSpPr>
          <p:nvPr/>
        </p:nvSpPr>
        <p:spPr bwMode="auto">
          <a:xfrm>
            <a:off x="6034088" y="192563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6" name="Line 19"/>
          <p:cNvSpPr>
            <a:spLocks noChangeShapeType="1"/>
          </p:cNvSpPr>
          <p:nvPr/>
        </p:nvSpPr>
        <p:spPr bwMode="auto">
          <a:xfrm>
            <a:off x="6972300" y="192563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7" name="Line 20"/>
          <p:cNvSpPr>
            <a:spLocks noChangeShapeType="1"/>
          </p:cNvSpPr>
          <p:nvPr/>
        </p:nvSpPr>
        <p:spPr bwMode="auto">
          <a:xfrm>
            <a:off x="6453188" y="192563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8" name="Line 21"/>
          <p:cNvSpPr>
            <a:spLocks noChangeShapeType="1"/>
          </p:cNvSpPr>
          <p:nvPr/>
        </p:nvSpPr>
        <p:spPr bwMode="auto">
          <a:xfrm>
            <a:off x="6592888" y="192563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9" name="Line 22"/>
          <p:cNvSpPr>
            <a:spLocks noChangeShapeType="1"/>
          </p:cNvSpPr>
          <p:nvPr/>
        </p:nvSpPr>
        <p:spPr bwMode="auto">
          <a:xfrm>
            <a:off x="7523163" y="1920876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0" name="Line 23"/>
          <p:cNvSpPr>
            <a:spLocks noChangeShapeType="1"/>
          </p:cNvSpPr>
          <p:nvPr/>
        </p:nvSpPr>
        <p:spPr bwMode="auto">
          <a:xfrm>
            <a:off x="7104063" y="1920876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1" name="Rectangle 87"/>
          <p:cNvSpPr>
            <a:spLocks noChangeArrowheads="1"/>
          </p:cNvSpPr>
          <p:nvPr/>
        </p:nvSpPr>
        <p:spPr bwMode="auto">
          <a:xfrm>
            <a:off x="5926138" y="1928814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9782" name="Text Box 17"/>
          <p:cNvSpPr txBox="1">
            <a:spLocks noChangeArrowheads="1"/>
          </p:cNvSpPr>
          <p:nvPr/>
        </p:nvSpPr>
        <p:spPr bwMode="auto">
          <a:xfrm>
            <a:off x="6145214" y="3852864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59783" name="Line 18"/>
          <p:cNvSpPr>
            <a:spLocks noChangeShapeType="1"/>
          </p:cNvSpPr>
          <p:nvPr/>
        </p:nvSpPr>
        <p:spPr bwMode="auto">
          <a:xfrm>
            <a:off x="6178550" y="384968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4" name="Line 19"/>
          <p:cNvSpPr>
            <a:spLocks noChangeShapeType="1"/>
          </p:cNvSpPr>
          <p:nvPr/>
        </p:nvSpPr>
        <p:spPr bwMode="auto">
          <a:xfrm>
            <a:off x="7116763" y="384968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5" name="Line 20"/>
          <p:cNvSpPr>
            <a:spLocks noChangeShapeType="1"/>
          </p:cNvSpPr>
          <p:nvPr/>
        </p:nvSpPr>
        <p:spPr bwMode="auto">
          <a:xfrm>
            <a:off x="6597650" y="384968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6" name="Line 21"/>
          <p:cNvSpPr>
            <a:spLocks noChangeShapeType="1"/>
          </p:cNvSpPr>
          <p:nvPr/>
        </p:nvSpPr>
        <p:spPr bwMode="auto">
          <a:xfrm>
            <a:off x="6737350" y="384968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7" name="Line 22"/>
          <p:cNvSpPr>
            <a:spLocks noChangeShapeType="1"/>
          </p:cNvSpPr>
          <p:nvPr/>
        </p:nvSpPr>
        <p:spPr bwMode="auto">
          <a:xfrm>
            <a:off x="7667625" y="384333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8" name="Line 23"/>
          <p:cNvSpPr>
            <a:spLocks noChangeShapeType="1"/>
          </p:cNvSpPr>
          <p:nvPr/>
        </p:nvSpPr>
        <p:spPr bwMode="auto">
          <a:xfrm>
            <a:off x="7248525" y="384333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89" name="Rectangle 104"/>
          <p:cNvSpPr>
            <a:spLocks noChangeArrowheads="1"/>
          </p:cNvSpPr>
          <p:nvPr/>
        </p:nvSpPr>
        <p:spPr bwMode="auto">
          <a:xfrm>
            <a:off x="6070600" y="3851277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9790" name="Text Box 17"/>
          <p:cNvSpPr txBox="1">
            <a:spLocks noChangeArrowheads="1"/>
          </p:cNvSpPr>
          <p:nvPr/>
        </p:nvSpPr>
        <p:spPr bwMode="auto">
          <a:xfrm>
            <a:off x="6645275" y="2782889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59791" name="Line 18"/>
          <p:cNvSpPr>
            <a:spLocks noChangeShapeType="1"/>
          </p:cNvSpPr>
          <p:nvPr/>
        </p:nvSpPr>
        <p:spPr bwMode="auto">
          <a:xfrm>
            <a:off x="6669088" y="2806701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92" name="Line 19"/>
          <p:cNvSpPr>
            <a:spLocks noChangeShapeType="1"/>
          </p:cNvSpPr>
          <p:nvPr/>
        </p:nvSpPr>
        <p:spPr bwMode="auto">
          <a:xfrm>
            <a:off x="7607300" y="2806701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93" name="Line 20"/>
          <p:cNvSpPr>
            <a:spLocks noChangeShapeType="1"/>
          </p:cNvSpPr>
          <p:nvPr/>
        </p:nvSpPr>
        <p:spPr bwMode="auto">
          <a:xfrm>
            <a:off x="7088188" y="2806701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94" name="Line 21"/>
          <p:cNvSpPr>
            <a:spLocks noChangeShapeType="1"/>
          </p:cNvSpPr>
          <p:nvPr/>
        </p:nvSpPr>
        <p:spPr bwMode="auto">
          <a:xfrm>
            <a:off x="7227888" y="2806701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95" name="Line 22"/>
          <p:cNvSpPr>
            <a:spLocks noChangeShapeType="1"/>
          </p:cNvSpPr>
          <p:nvPr/>
        </p:nvSpPr>
        <p:spPr bwMode="auto">
          <a:xfrm>
            <a:off x="8158163" y="2800351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96" name="Line 23"/>
          <p:cNvSpPr>
            <a:spLocks noChangeShapeType="1"/>
          </p:cNvSpPr>
          <p:nvPr/>
        </p:nvSpPr>
        <p:spPr bwMode="auto">
          <a:xfrm>
            <a:off x="7739063" y="2800351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97" name="Rectangle 112"/>
          <p:cNvSpPr>
            <a:spLocks noChangeArrowheads="1"/>
          </p:cNvSpPr>
          <p:nvPr/>
        </p:nvSpPr>
        <p:spPr bwMode="auto">
          <a:xfrm>
            <a:off x="6561138" y="2808289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9798" name="Text Box 17"/>
          <p:cNvSpPr txBox="1">
            <a:spLocks noChangeArrowheads="1"/>
          </p:cNvSpPr>
          <p:nvPr/>
        </p:nvSpPr>
        <p:spPr bwMode="auto">
          <a:xfrm>
            <a:off x="3549650" y="2835277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30</a:t>
            </a:r>
          </a:p>
        </p:txBody>
      </p:sp>
      <p:sp>
        <p:nvSpPr>
          <p:cNvPr id="159799" name="Line 18"/>
          <p:cNvSpPr>
            <a:spLocks noChangeShapeType="1"/>
          </p:cNvSpPr>
          <p:nvPr/>
        </p:nvSpPr>
        <p:spPr bwMode="auto">
          <a:xfrm>
            <a:off x="3573463" y="285908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0" name="Line 19"/>
          <p:cNvSpPr>
            <a:spLocks noChangeShapeType="1"/>
          </p:cNvSpPr>
          <p:nvPr/>
        </p:nvSpPr>
        <p:spPr bwMode="auto">
          <a:xfrm>
            <a:off x="4511675" y="285908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1" name="Line 20"/>
          <p:cNvSpPr>
            <a:spLocks noChangeShapeType="1"/>
          </p:cNvSpPr>
          <p:nvPr/>
        </p:nvSpPr>
        <p:spPr bwMode="auto">
          <a:xfrm>
            <a:off x="3992563" y="285908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2" name="Line 21"/>
          <p:cNvSpPr>
            <a:spLocks noChangeShapeType="1"/>
          </p:cNvSpPr>
          <p:nvPr/>
        </p:nvSpPr>
        <p:spPr bwMode="auto">
          <a:xfrm>
            <a:off x="4132263" y="285908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3" name="Line 22"/>
          <p:cNvSpPr>
            <a:spLocks noChangeShapeType="1"/>
          </p:cNvSpPr>
          <p:nvPr/>
        </p:nvSpPr>
        <p:spPr bwMode="auto">
          <a:xfrm>
            <a:off x="5062538" y="285273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4" name="Line 23"/>
          <p:cNvSpPr>
            <a:spLocks noChangeShapeType="1"/>
          </p:cNvSpPr>
          <p:nvPr/>
        </p:nvSpPr>
        <p:spPr bwMode="auto">
          <a:xfrm>
            <a:off x="4643438" y="285273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5" name="Rectangle 120"/>
          <p:cNvSpPr>
            <a:spLocks noChangeArrowheads="1"/>
          </p:cNvSpPr>
          <p:nvPr/>
        </p:nvSpPr>
        <p:spPr bwMode="auto">
          <a:xfrm>
            <a:off x="3465513" y="2860677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9806" name="Text Box 17"/>
          <p:cNvSpPr txBox="1">
            <a:spLocks noChangeArrowheads="1"/>
          </p:cNvSpPr>
          <p:nvPr/>
        </p:nvSpPr>
        <p:spPr bwMode="auto">
          <a:xfrm>
            <a:off x="4246564" y="3860802"/>
            <a:ext cx="1049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30  40</a:t>
            </a:r>
          </a:p>
        </p:txBody>
      </p:sp>
      <p:sp>
        <p:nvSpPr>
          <p:cNvPr id="159807" name="Line 18"/>
          <p:cNvSpPr>
            <a:spLocks noChangeShapeType="1"/>
          </p:cNvSpPr>
          <p:nvPr/>
        </p:nvSpPr>
        <p:spPr bwMode="auto">
          <a:xfrm>
            <a:off x="4281488" y="385603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8" name="Line 19"/>
          <p:cNvSpPr>
            <a:spLocks noChangeShapeType="1"/>
          </p:cNvSpPr>
          <p:nvPr/>
        </p:nvSpPr>
        <p:spPr bwMode="auto">
          <a:xfrm>
            <a:off x="5219700" y="385603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09" name="Line 20"/>
          <p:cNvSpPr>
            <a:spLocks noChangeShapeType="1"/>
          </p:cNvSpPr>
          <p:nvPr/>
        </p:nvSpPr>
        <p:spPr bwMode="auto">
          <a:xfrm>
            <a:off x="4700588" y="385603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0" name="Line 21"/>
          <p:cNvSpPr>
            <a:spLocks noChangeShapeType="1"/>
          </p:cNvSpPr>
          <p:nvPr/>
        </p:nvSpPr>
        <p:spPr bwMode="auto">
          <a:xfrm>
            <a:off x="4840288" y="385603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1" name="Line 22"/>
          <p:cNvSpPr>
            <a:spLocks noChangeShapeType="1"/>
          </p:cNvSpPr>
          <p:nvPr/>
        </p:nvSpPr>
        <p:spPr bwMode="auto">
          <a:xfrm>
            <a:off x="5770563" y="3851276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2" name="Line 23"/>
          <p:cNvSpPr>
            <a:spLocks noChangeShapeType="1"/>
          </p:cNvSpPr>
          <p:nvPr/>
        </p:nvSpPr>
        <p:spPr bwMode="auto">
          <a:xfrm>
            <a:off x="5351463" y="3851276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3" name="Rectangle 128"/>
          <p:cNvSpPr>
            <a:spLocks noChangeArrowheads="1"/>
          </p:cNvSpPr>
          <p:nvPr/>
        </p:nvSpPr>
        <p:spPr bwMode="auto">
          <a:xfrm>
            <a:off x="4173538" y="3859214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59814" name="Text Box 17"/>
          <p:cNvSpPr txBox="1">
            <a:spLocks noChangeArrowheads="1"/>
          </p:cNvSpPr>
          <p:nvPr/>
        </p:nvSpPr>
        <p:spPr bwMode="auto">
          <a:xfrm>
            <a:off x="2387600" y="3870327"/>
            <a:ext cx="1049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</a:t>
            </a:r>
            <a:r>
              <a:rPr lang="en-US" altLang="en-US" sz="24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59815" name="Line 18"/>
          <p:cNvSpPr>
            <a:spLocks noChangeShapeType="1"/>
          </p:cNvSpPr>
          <p:nvPr/>
        </p:nvSpPr>
        <p:spPr bwMode="auto">
          <a:xfrm>
            <a:off x="2420938" y="3865564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6" name="Line 19"/>
          <p:cNvSpPr>
            <a:spLocks noChangeShapeType="1"/>
          </p:cNvSpPr>
          <p:nvPr/>
        </p:nvSpPr>
        <p:spPr bwMode="auto">
          <a:xfrm>
            <a:off x="3359150" y="3865564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7" name="Line 20"/>
          <p:cNvSpPr>
            <a:spLocks noChangeShapeType="1"/>
          </p:cNvSpPr>
          <p:nvPr/>
        </p:nvSpPr>
        <p:spPr bwMode="auto">
          <a:xfrm>
            <a:off x="2840038" y="3865564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8" name="Line 21"/>
          <p:cNvSpPr>
            <a:spLocks noChangeShapeType="1"/>
          </p:cNvSpPr>
          <p:nvPr/>
        </p:nvSpPr>
        <p:spPr bwMode="auto">
          <a:xfrm>
            <a:off x="2979738" y="3865564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19" name="Line 22"/>
          <p:cNvSpPr>
            <a:spLocks noChangeShapeType="1"/>
          </p:cNvSpPr>
          <p:nvPr/>
        </p:nvSpPr>
        <p:spPr bwMode="auto">
          <a:xfrm>
            <a:off x="3910013" y="3859214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20" name="Line 23"/>
          <p:cNvSpPr>
            <a:spLocks noChangeShapeType="1"/>
          </p:cNvSpPr>
          <p:nvPr/>
        </p:nvSpPr>
        <p:spPr bwMode="auto">
          <a:xfrm>
            <a:off x="3490913" y="3859214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821" name="Rectangle 136"/>
          <p:cNvSpPr>
            <a:spLocks noChangeArrowheads="1"/>
          </p:cNvSpPr>
          <p:nvPr/>
        </p:nvSpPr>
        <p:spPr bwMode="auto">
          <a:xfrm>
            <a:off x="2312989" y="3868740"/>
            <a:ext cx="1722437" cy="4794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 Reduce Tree Depth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>
          <a:xfrm>
            <a:off x="1981200" y="4903374"/>
            <a:ext cx="8382000" cy="172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Delete 20</a:t>
            </a:r>
          </a:p>
          <a:p>
            <a:pPr lvl="1"/>
            <a:r>
              <a:rPr lang="en-US" altLang="en-US" dirty="0"/>
              <a:t>Underflow! Merge d with e.</a:t>
            </a:r>
          </a:p>
          <a:p>
            <a:pPr lvl="1"/>
            <a:r>
              <a:rPr lang="en-US" altLang="en-US" dirty="0"/>
              <a:t>Move everything in the </a:t>
            </a:r>
            <a:r>
              <a:rPr lang="en-US" altLang="en-US"/>
              <a:t>right node </a:t>
            </a:r>
            <a:r>
              <a:rPr lang="en-US" altLang="en-US" dirty="0"/>
              <a:t>to the left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24222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Line 20"/>
          <p:cNvSpPr>
            <a:spLocks noChangeShapeType="1"/>
          </p:cNvSpPr>
          <p:nvPr/>
        </p:nvSpPr>
        <p:spPr bwMode="auto">
          <a:xfrm>
            <a:off x="3978276" y="3970755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7" name="Line 21"/>
          <p:cNvSpPr>
            <a:spLocks noChangeShapeType="1"/>
          </p:cNvSpPr>
          <p:nvPr/>
        </p:nvSpPr>
        <p:spPr bwMode="auto">
          <a:xfrm flipH="1">
            <a:off x="2725739" y="3111917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8" name="Line 22"/>
          <p:cNvSpPr>
            <a:spLocks noChangeShapeType="1"/>
          </p:cNvSpPr>
          <p:nvPr/>
        </p:nvSpPr>
        <p:spPr bwMode="auto">
          <a:xfrm flipH="1">
            <a:off x="6477001" y="3119855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799" name="Line 23"/>
          <p:cNvSpPr>
            <a:spLocks noChangeShapeType="1"/>
          </p:cNvSpPr>
          <p:nvPr/>
        </p:nvSpPr>
        <p:spPr bwMode="auto">
          <a:xfrm>
            <a:off x="7138989" y="3118266"/>
            <a:ext cx="917575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0" name="Line 24"/>
          <p:cNvSpPr>
            <a:spLocks noChangeShapeType="1"/>
          </p:cNvSpPr>
          <p:nvPr/>
        </p:nvSpPr>
        <p:spPr bwMode="auto">
          <a:xfrm>
            <a:off x="4092576" y="3086517"/>
            <a:ext cx="493713" cy="7842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1" name="Line 33"/>
          <p:cNvSpPr>
            <a:spLocks noChangeShapeType="1"/>
          </p:cNvSpPr>
          <p:nvPr/>
        </p:nvSpPr>
        <p:spPr bwMode="auto">
          <a:xfrm>
            <a:off x="7758113" y="3962816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1802" name="Group 34"/>
          <p:cNvGrpSpPr>
            <a:grpSpLocks/>
          </p:cNvGrpSpPr>
          <p:nvPr/>
        </p:nvGrpSpPr>
        <p:grpSpPr bwMode="auto">
          <a:xfrm rot="10800000">
            <a:off x="7964489" y="3869155"/>
            <a:ext cx="396875" cy="503237"/>
            <a:chOff x="384" y="4195"/>
            <a:chExt cx="250" cy="317"/>
          </a:xfrm>
        </p:grpSpPr>
        <p:sp>
          <p:nvSpPr>
            <p:cNvPr id="161860" name="Freeform 35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61" name="Line 36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803" name="Text Box 37"/>
          <p:cNvSpPr txBox="1">
            <a:spLocks noChangeArrowheads="1"/>
          </p:cNvSpPr>
          <p:nvPr/>
        </p:nvSpPr>
        <p:spPr bwMode="auto">
          <a:xfrm>
            <a:off x="8027989" y="3872329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61804" name="Line 54"/>
          <p:cNvSpPr>
            <a:spLocks noChangeShapeType="1"/>
          </p:cNvSpPr>
          <p:nvPr/>
        </p:nvSpPr>
        <p:spPr bwMode="auto">
          <a:xfrm flipH="1">
            <a:off x="4267201" y="2143541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5" name="Line 55"/>
          <p:cNvSpPr>
            <a:spLocks noChangeShapeType="1"/>
          </p:cNvSpPr>
          <p:nvPr/>
        </p:nvSpPr>
        <p:spPr bwMode="auto">
          <a:xfrm>
            <a:off x="6545263" y="2127666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7" name="Line 57"/>
          <p:cNvSpPr>
            <a:spLocks noChangeShapeType="1"/>
          </p:cNvSpPr>
          <p:nvPr/>
        </p:nvSpPr>
        <p:spPr bwMode="auto">
          <a:xfrm>
            <a:off x="2349500" y="4077116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8" name="Line 58"/>
          <p:cNvSpPr>
            <a:spLocks noChangeShapeType="1"/>
          </p:cNvSpPr>
          <p:nvPr/>
        </p:nvSpPr>
        <p:spPr bwMode="auto">
          <a:xfrm>
            <a:off x="2932113" y="4066004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09" name="Text Box 59"/>
          <p:cNvSpPr txBox="1">
            <a:spLocks noChangeArrowheads="1"/>
          </p:cNvSpPr>
          <p:nvPr/>
        </p:nvSpPr>
        <p:spPr bwMode="auto">
          <a:xfrm>
            <a:off x="5638800" y="168634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1810" name="Text Box 60"/>
          <p:cNvSpPr txBox="1">
            <a:spLocks noChangeArrowheads="1"/>
          </p:cNvSpPr>
          <p:nvPr/>
        </p:nvSpPr>
        <p:spPr bwMode="auto">
          <a:xfrm>
            <a:off x="3200400" y="260074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1811" name="Text Box 61"/>
          <p:cNvSpPr txBox="1">
            <a:spLocks noChangeArrowheads="1"/>
          </p:cNvSpPr>
          <p:nvPr/>
        </p:nvSpPr>
        <p:spPr bwMode="auto">
          <a:xfrm>
            <a:off x="6248401" y="2600742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61812" name="Text Box 62"/>
          <p:cNvSpPr txBox="1">
            <a:spLocks noChangeArrowheads="1"/>
          </p:cNvSpPr>
          <p:nvPr/>
        </p:nvSpPr>
        <p:spPr bwMode="auto">
          <a:xfrm>
            <a:off x="2209800" y="351514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1813" name="Text Box 63"/>
          <p:cNvSpPr txBox="1">
            <a:spLocks noChangeArrowheads="1"/>
          </p:cNvSpPr>
          <p:nvPr/>
        </p:nvSpPr>
        <p:spPr bwMode="auto">
          <a:xfrm>
            <a:off x="4114801" y="3515142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61814" name="Text Box 64"/>
          <p:cNvSpPr txBox="1">
            <a:spLocks noChangeArrowheads="1"/>
          </p:cNvSpPr>
          <p:nvPr/>
        </p:nvSpPr>
        <p:spPr bwMode="auto">
          <a:xfrm>
            <a:off x="6096000" y="3515142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61815" name="Text Box 65"/>
          <p:cNvSpPr txBox="1">
            <a:spLocks noChangeArrowheads="1"/>
          </p:cNvSpPr>
          <p:nvPr/>
        </p:nvSpPr>
        <p:spPr bwMode="auto">
          <a:xfrm>
            <a:off x="8077200" y="351514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61816" name="Line 66"/>
          <p:cNvSpPr>
            <a:spLocks noChangeShapeType="1"/>
          </p:cNvSpPr>
          <p:nvPr/>
        </p:nvSpPr>
        <p:spPr bwMode="auto">
          <a:xfrm>
            <a:off x="3429000" y="4048541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7" name="Line 67"/>
          <p:cNvSpPr>
            <a:spLocks noChangeShapeType="1"/>
          </p:cNvSpPr>
          <p:nvPr/>
        </p:nvSpPr>
        <p:spPr bwMode="auto">
          <a:xfrm>
            <a:off x="6096000" y="4124741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8" name="Line 68"/>
          <p:cNvSpPr>
            <a:spLocks noChangeShapeType="1"/>
          </p:cNvSpPr>
          <p:nvPr/>
        </p:nvSpPr>
        <p:spPr bwMode="auto">
          <a:xfrm>
            <a:off x="6629400" y="4124741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19" name="Line 69"/>
          <p:cNvSpPr>
            <a:spLocks noChangeShapeType="1"/>
          </p:cNvSpPr>
          <p:nvPr/>
        </p:nvSpPr>
        <p:spPr bwMode="auto">
          <a:xfrm>
            <a:off x="8001000" y="4124741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1" name="Line 18"/>
          <p:cNvSpPr>
            <a:spLocks noChangeShapeType="1"/>
          </p:cNvSpPr>
          <p:nvPr/>
        </p:nvSpPr>
        <p:spPr bwMode="auto">
          <a:xfrm>
            <a:off x="6034088" y="193557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2" name="Line 19"/>
          <p:cNvSpPr>
            <a:spLocks noChangeShapeType="1"/>
          </p:cNvSpPr>
          <p:nvPr/>
        </p:nvSpPr>
        <p:spPr bwMode="auto">
          <a:xfrm>
            <a:off x="6972300" y="193557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3" name="Line 20"/>
          <p:cNvSpPr>
            <a:spLocks noChangeShapeType="1"/>
          </p:cNvSpPr>
          <p:nvPr/>
        </p:nvSpPr>
        <p:spPr bwMode="auto">
          <a:xfrm>
            <a:off x="6453188" y="193557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4" name="Line 21"/>
          <p:cNvSpPr>
            <a:spLocks noChangeShapeType="1"/>
          </p:cNvSpPr>
          <p:nvPr/>
        </p:nvSpPr>
        <p:spPr bwMode="auto">
          <a:xfrm>
            <a:off x="6592888" y="193557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5" name="Line 22"/>
          <p:cNvSpPr>
            <a:spLocks noChangeShapeType="1"/>
          </p:cNvSpPr>
          <p:nvPr/>
        </p:nvSpPr>
        <p:spPr bwMode="auto">
          <a:xfrm>
            <a:off x="7523163" y="1930816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6" name="Line 23"/>
          <p:cNvSpPr>
            <a:spLocks noChangeShapeType="1"/>
          </p:cNvSpPr>
          <p:nvPr/>
        </p:nvSpPr>
        <p:spPr bwMode="auto">
          <a:xfrm>
            <a:off x="7104063" y="1930816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27" name="Rectangle 77"/>
          <p:cNvSpPr>
            <a:spLocks noChangeArrowheads="1"/>
          </p:cNvSpPr>
          <p:nvPr/>
        </p:nvSpPr>
        <p:spPr bwMode="auto">
          <a:xfrm>
            <a:off x="5926138" y="1938754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1828" name="Text Box 17"/>
          <p:cNvSpPr txBox="1">
            <a:spLocks noChangeArrowheads="1"/>
          </p:cNvSpPr>
          <p:nvPr/>
        </p:nvSpPr>
        <p:spPr bwMode="auto">
          <a:xfrm>
            <a:off x="6145214" y="3862804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61829" name="Line 18"/>
          <p:cNvSpPr>
            <a:spLocks noChangeShapeType="1"/>
          </p:cNvSpPr>
          <p:nvPr/>
        </p:nvSpPr>
        <p:spPr bwMode="auto">
          <a:xfrm>
            <a:off x="6178550" y="38596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0" name="Line 19"/>
          <p:cNvSpPr>
            <a:spLocks noChangeShapeType="1"/>
          </p:cNvSpPr>
          <p:nvPr/>
        </p:nvSpPr>
        <p:spPr bwMode="auto">
          <a:xfrm>
            <a:off x="7116763" y="38596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1" name="Line 20"/>
          <p:cNvSpPr>
            <a:spLocks noChangeShapeType="1"/>
          </p:cNvSpPr>
          <p:nvPr/>
        </p:nvSpPr>
        <p:spPr bwMode="auto">
          <a:xfrm>
            <a:off x="6597650" y="38596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2" name="Line 21"/>
          <p:cNvSpPr>
            <a:spLocks noChangeShapeType="1"/>
          </p:cNvSpPr>
          <p:nvPr/>
        </p:nvSpPr>
        <p:spPr bwMode="auto">
          <a:xfrm>
            <a:off x="6737350" y="38596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3" name="Line 22"/>
          <p:cNvSpPr>
            <a:spLocks noChangeShapeType="1"/>
          </p:cNvSpPr>
          <p:nvPr/>
        </p:nvSpPr>
        <p:spPr bwMode="auto">
          <a:xfrm>
            <a:off x="7667625" y="385327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4" name="Line 23"/>
          <p:cNvSpPr>
            <a:spLocks noChangeShapeType="1"/>
          </p:cNvSpPr>
          <p:nvPr/>
        </p:nvSpPr>
        <p:spPr bwMode="auto">
          <a:xfrm>
            <a:off x="7248525" y="385327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5" name="Rectangle 85"/>
          <p:cNvSpPr>
            <a:spLocks noChangeArrowheads="1"/>
          </p:cNvSpPr>
          <p:nvPr/>
        </p:nvSpPr>
        <p:spPr bwMode="auto">
          <a:xfrm>
            <a:off x="6070600" y="3861217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1836" name="Text Box 17"/>
          <p:cNvSpPr txBox="1">
            <a:spLocks noChangeArrowheads="1"/>
          </p:cNvSpPr>
          <p:nvPr/>
        </p:nvSpPr>
        <p:spPr bwMode="auto">
          <a:xfrm>
            <a:off x="6645275" y="2792829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61837" name="Line 18"/>
          <p:cNvSpPr>
            <a:spLocks noChangeShapeType="1"/>
          </p:cNvSpPr>
          <p:nvPr/>
        </p:nvSpPr>
        <p:spPr bwMode="auto">
          <a:xfrm>
            <a:off x="6669088" y="2816641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8" name="Line 19"/>
          <p:cNvSpPr>
            <a:spLocks noChangeShapeType="1"/>
          </p:cNvSpPr>
          <p:nvPr/>
        </p:nvSpPr>
        <p:spPr bwMode="auto">
          <a:xfrm>
            <a:off x="7607300" y="2816641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39" name="Line 20"/>
          <p:cNvSpPr>
            <a:spLocks noChangeShapeType="1"/>
          </p:cNvSpPr>
          <p:nvPr/>
        </p:nvSpPr>
        <p:spPr bwMode="auto">
          <a:xfrm>
            <a:off x="7088188" y="2816641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0" name="Line 21"/>
          <p:cNvSpPr>
            <a:spLocks noChangeShapeType="1"/>
          </p:cNvSpPr>
          <p:nvPr/>
        </p:nvSpPr>
        <p:spPr bwMode="auto">
          <a:xfrm>
            <a:off x="7227888" y="2816641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1" name="Line 22"/>
          <p:cNvSpPr>
            <a:spLocks noChangeShapeType="1"/>
          </p:cNvSpPr>
          <p:nvPr/>
        </p:nvSpPr>
        <p:spPr bwMode="auto">
          <a:xfrm>
            <a:off x="8158163" y="2810291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2" name="Line 23"/>
          <p:cNvSpPr>
            <a:spLocks noChangeShapeType="1"/>
          </p:cNvSpPr>
          <p:nvPr/>
        </p:nvSpPr>
        <p:spPr bwMode="auto">
          <a:xfrm>
            <a:off x="7739063" y="2810291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3" name="Rectangle 93"/>
          <p:cNvSpPr>
            <a:spLocks noChangeArrowheads="1"/>
          </p:cNvSpPr>
          <p:nvPr/>
        </p:nvSpPr>
        <p:spPr bwMode="auto">
          <a:xfrm>
            <a:off x="6561138" y="2818229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1844" name="Text Box 17"/>
          <p:cNvSpPr txBox="1">
            <a:spLocks noChangeArrowheads="1"/>
          </p:cNvSpPr>
          <p:nvPr/>
        </p:nvSpPr>
        <p:spPr bwMode="auto">
          <a:xfrm>
            <a:off x="3549650" y="2845217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61845" name="Line 18"/>
          <p:cNvSpPr>
            <a:spLocks noChangeShapeType="1"/>
          </p:cNvSpPr>
          <p:nvPr/>
        </p:nvSpPr>
        <p:spPr bwMode="auto">
          <a:xfrm>
            <a:off x="3573463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6" name="Line 19"/>
          <p:cNvSpPr>
            <a:spLocks noChangeShapeType="1"/>
          </p:cNvSpPr>
          <p:nvPr/>
        </p:nvSpPr>
        <p:spPr bwMode="auto">
          <a:xfrm>
            <a:off x="4511675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7" name="Line 20"/>
          <p:cNvSpPr>
            <a:spLocks noChangeShapeType="1"/>
          </p:cNvSpPr>
          <p:nvPr/>
        </p:nvSpPr>
        <p:spPr bwMode="auto">
          <a:xfrm>
            <a:off x="3992563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8" name="Line 21"/>
          <p:cNvSpPr>
            <a:spLocks noChangeShapeType="1"/>
          </p:cNvSpPr>
          <p:nvPr/>
        </p:nvSpPr>
        <p:spPr bwMode="auto">
          <a:xfrm>
            <a:off x="4132263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49" name="Line 22"/>
          <p:cNvSpPr>
            <a:spLocks noChangeShapeType="1"/>
          </p:cNvSpPr>
          <p:nvPr/>
        </p:nvSpPr>
        <p:spPr bwMode="auto">
          <a:xfrm>
            <a:off x="5062538" y="286267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0" name="Line 23"/>
          <p:cNvSpPr>
            <a:spLocks noChangeShapeType="1"/>
          </p:cNvSpPr>
          <p:nvPr/>
        </p:nvSpPr>
        <p:spPr bwMode="auto">
          <a:xfrm>
            <a:off x="4643438" y="286267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1" name="Rectangle 101"/>
          <p:cNvSpPr>
            <a:spLocks noChangeArrowheads="1"/>
          </p:cNvSpPr>
          <p:nvPr/>
        </p:nvSpPr>
        <p:spPr bwMode="auto">
          <a:xfrm>
            <a:off x="3465513" y="2870617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1852" name="Text Box 17"/>
          <p:cNvSpPr txBox="1">
            <a:spLocks noChangeArrowheads="1"/>
          </p:cNvSpPr>
          <p:nvPr/>
        </p:nvSpPr>
        <p:spPr bwMode="auto">
          <a:xfrm>
            <a:off x="2359025" y="3897729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61853" name="Line 18"/>
          <p:cNvSpPr>
            <a:spLocks noChangeShapeType="1"/>
          </p:cNvSpPr>
          <p:nvPr/>
        </p:nvSpPr>
        <p:spPr bwMode="auto">
          <a:xfrm>
            <a:off x="2403475" y="3894554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4" name="Line 19"/>
          <p:cNvSpPr>
            <a:spLocks noChangeShapeType="1"/>
          </p:cNvSpPr>
          <p:nvPr/>
        </p:nvSpPr>
        <p:spPr bwMode="auto">
          <a:xfrm>
            <a:off x="3341688" y="3894554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5" name="Line 20"/>
          <p:cNvSpPr>
            <a:spLocks noChangeShapeType="1"/>
          </p:cNvSpPr>
          <p:nvPr/>
        </p:nvSpPr>
        <p:spPr bwMode="auto">
          <a:xfrm>
            <a:off x="2822575" y="3894554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6" name="Line 21"/>
          <p:cNvSpPr>
            <a:spLocks noChangeShapeType="1"/>
          </p:cNvSpPr>
          <p:nvPr/>
        </p:nvSpPr>
        <p:spPr bwMode="auto">
          <a:xfrm>
            <a:off x="2962275" y="3894554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7" name="Line 22"/>
          <p:cNvSpPr>
            <a:spLocks noChangeShapeType="1"/>
          </p:cNvSpPr>
          <p:nvPr/>
        </p:nvSpPr>
        <p:spPr bwMode="auto">
          <a:xfrm>
            <a:off x="3892550" y="3888204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8" name="Line 23"/>
          <p:cNvSpPr>
            <a:spLocks noChangeShapeType="1"/>
          </p:cNvSpPr>
          <p:nvPr/>
        </p:nvSpPr>
        <p:spPr bwMode="auto">
          <a:xfrm>
            <a:off x="3473450" y="3888204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59" name="Rectangle 86"/>
          <p:cNvSpPr>
            <a:spLocks noChangeArrowheads="1"/>
          </p:cNvSpPr>
          <p:nvPr/>
        </p:nvSpPr>
        <p:spPr bwMode="auto">
          <a:xfrm>
            <a:off x="2295525" y="3896142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 Reduce Tree Depth</a:t>
            </a:r>
            <a:endParaRPr lang="en-US" dirty="0"/>
          </a:p>
        </p:txBody>
      </p:sp>
      <p:sp>
        <p:nvSpPr>
          <p:cNvPr id="223" name="Text Box 17"/>
          <p:cNvSpPr txBox="1">
            <a:spLocks noChangeArrowheads="1"/>
          </p:cNvSpPr>
          <p:nvPr/>
        </p:nvSpPr>
        <p:spPr bwMode="auto">
          <a:xfrm>
            <a:off x="5986589" y="1944879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7" name="Rectangle 3"/>
          <p:cNvSpPr txBox="1">
            <a:spLocks noChangeArrowheads="1"/>
          </p:cNvSpPr>
          <p:nvPr/>
        </p:nvSpPr>
        <p:spPr>
          <a:xfrm>
            <a:off x="1981200" y="4903374"/>
            <a:ext cx="8382000" cy="172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Delete 20</a:t>
            </a:r>
          </a:p>
          <a:p>
            <a:pPr lvl="1"/>
            <a:r>
              <a:rPr lang="en-US" altLang="en-US" dirty="0"/>
              <a:t>From the parent node, delete pointer and key to the deleted node </a:t>
            </a:r>
          </a:p>
        </p:txBody>
      </p:sp>
    </p:spTree>
    <p:extLst>
      <p:ext uri="{BB962C8B-B14F-4D97-AF65-F5344CB8AC3E}">
        <p14:creationId xmlns:p14="http://schemas.microsoft.com/office/powerpoint/2010/main" val="150241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0" grpId="0" animBg="1"/>
      <p:bldP spid="16184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Line 20"/>
          <p:cNvSpPr>
            <a:spLocks noChangeShapeType="1"/>
          </p:cNvSpPr>
          <p:nvPr/>
        </p:nvSpPr>
        <p:spPr bwMode="auto">
          <a:xfrm>
            <a:off x="3978276" y="3964784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3" name="Line 21"/>
          <p:cNvSpPr>
            <a:spLocks noChangeShapeType="1"/>
          </p:cNvSpPr>
          <p:nvPr/>
        </p:nvSpPr>
        <p:spPr bwMode="auto">
          <a:xfrm flipH="1">
            <a:off x="2725739" y="3105946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4" name="Line 22"/>
          <p:cNvSpPr>
            <a:spLocks noChangeShapeType="1"/>
          </p:cNvSpPr>
          <p:nvPr/>
        </p:nvSpPr>
        <p:spPr bwMode="auto">
          <a:xfrm flipH="1">
            <a:off x="6477001" y="3113884"/>
            <a:ext cx="130175" cy="746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5" name="Line 23"/>
          <p:cNvSpPr>
            <a:spLocks noChangeShapeType="1"/>
          </p:cNvSpPr>
          <p:nvPr/>
        </p:nvSpPr>
        <p:spPr bwMode="auto">
          <a:xfrm>
            <a:off x="7138989" y="3112295"/>
            <a:ext cx="917575" cy="723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896" name="Line 32"/>
          <p:cNvSpPr>
            <a:spLocks noChangeShapeType="1"/>
          </p:cNvSpPr>
          <p:nvPr/>
        </p:nvSpPr>
        <p:spPr bwMode="auto">
          <a:xfrm>
            <a:off x="7758113" y="395684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5897" name="Group 33"/>
          <p:cNvGrpSpPr>
            <a:grpSpLocks/>
          </p:cNvGrpSpPr>
          <p:nvPr/>
        </p:nvGrpSpPr>
        <p:grpSpPr bwMode="auto">
          <a:xfrm rot="10800000">
            <a:off x="7964489" y="3863184"/>
            <a:ext cx="396875" cy="503237"/>
            <a:chOff x="384" y="4195"/>
            <a:chExt cx="250" cy="317"/>
          </a:xfrm>
        </p:grpSpPr>
        <p:sp>
          <p:nvSpPr>
            <p:cNvPr id="165960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961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5898" name="Text Box 36"/>
          <p:cNvSpPr txBox="1">
            <a:spLocks noChangeArrowheads="1"/>
          </p:cNvSpPr>
          <p:nvPr/>
        </p:nvSpPr>
        <p:spPr bwMode="auto">
          <a:xfrm>
            <a:off x="8027989" y="386635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65900" name="Line 53"/>
          <p:cNvSpPr>
            <a:spLocks noChangeShapeType="1"/>
          </p:cNvSpPr>
          <p:nvPr/>
        </p:nvSpPr>
        <p:spPr bwMode="auto">
          <a:xfrm flipH="1">
            <a:off x="4267201" y="213757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1" name="Line 54"/>
          <p:cNvSpPr>
            <a:spLocks noChangeShapeType="1"/>
          </p:cNvSpPr>
          <p:nvPr/>
        </p:nvSpPr>
        <p:spPr bwMode="auto">
          <a:xfrm>
            <a:off x="6545263" y="2121695"/>
            <a:ext cx="139700" cy="6937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3" name="Line 56"/>
          <p:cNvSpPr>
            <a:spLocks noChangeShapeType="1"/>
          </p:cNvSpPr>
          <p:nvPr/>
        </p:nvSpPr>
        <p:spPr bwMode="auto">
          <a:xfrm>
            <a:off x="2349500" y="407114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4" name="Line 57"/>
          <p:cNvSpPr>
            <a:spLocks noChangeShapeType="1"/>
          </p:cNvSpPr>
          <p:nvPr/>
        </p:nvSpPr>
        <p:spPr bwMode="auto">
          <a:xfrm>
            <a:off x="2932113" y="406003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05" name="Text Box 58"/>
          <p:cNvSpPr txBox="1">
            <a:spLocks noChangeArrowheads="1"/>
          </p:cNvSpPr>
          <p:nvPr/>
        </p:nvSpPr>
        <p:spPr bwMode="auto">
          <a:xfrm>
            <a:off x="5638800" y="168037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5906" name="Text Box 59"/>
          <p:cNvSpPr txBox="1">
            <a:spLocks noChangeArrowheads="1"/>
          </p:cNvSpPr>
          <p:nvPr/>
        </p:nvSpPr>
        <p:spPr bwMode="auto">
          <a:xfrm>
            <a:off x="3200400" y="259477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5907" name="Text Box 60"/>
          <p:cNvSpPr txBox="1">
            <a:spLocks noChangeArrowheads="1"/>
          </p:cNvSpPr>
          <p:nvPr/>
        </p:nvSpPr>
        <p:spPr bwMode="auto">
          <a:xfrm>
            <a:off x="6248401" y="2594771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65908" name="Text Box 61"/>
          <p:cNvSpPr txBox="1">
            <a:spLocks noChangeArrowheads="1"/>
          </p:cNvSpPr>
          <p:nvPr/>
        </p:nvSpPr>
        <p:spPr bwMode="auto">
          <a:xfrm>
            <a:off x="2209800" y="350917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5909" name="Text Box 62"/>
          <p:cNvSpPr txBox="1">
            <a:spLocks noChangeArrowheads="1"/>
          </p:cNvSpPr>
          <p:nvPr/>
        </p:nvSpPr>
        <p:spPr bwMode="auto">
          <a:xfrm>
            <a:off x="6096000" y="350917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65910" name="Text Box 63"/>
          <p:cNvSpPr txBox="1">
            <a:spLocks noChangeArrowheads="1"/>
          </p:cNvSpPr>
          <p:nvPr/>
        </p:nvSpPr>
        <p:spPr bwMode="auto">
          <a:xfrm>
            <a:off x="8077200" y="350917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65911" name="Line 64"/>
          <p:cNvSpPr>
            <a:spLocks noChangeShapeType="1"/>
          </p:cNvSpPr>
          <p:nvPr/>
        </p:nvSpPr>
        <p:spPr bwMode="auto">
          <a:xfrm>
            <a:off x="3429000" y="404257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2" name="Text Box 65"/>
          <p:cNvSpPr txBox="1">
            <a:spLocks noChangeArrowheads="1"/>
          </p:cNvSpPr>
          <p:nvPr/>
        </p:nvSpPr>
        <p:spPr bwMode="auto">
          <a:xfrm>
            <a:off x="3200400" y="2213771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merge</a:t>
            </a:r>
          </a:p>
        </p:txBody>
      </p:sp>
      <p:sp>
        <p:nvSpPr>
          <p:cNvPr id="165913" name="AutoShape 66"/>
          <p:cNvSpPr>
            <a:spLocks noChangeArrowheads="1"/>
          </p:cNvSpPr>
          <p:nvPr/>
        </p:nvSpPr>
        <p:spPr bwMode="auto">
          <a:xfrm>
            <a:off x="3124200" y="2594770"/>
            <a:ext cx="5334000" cy="990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5914" name="AutoShape 67"/>
          <p:cNvSpPr>
            <a:spLocks noChangeArrowheads="1"/>
          </p:cNvSpPr>
          <p:nvPr/>
        </p:nvSpPr>
        <p:spPr bwMode="auto">
          <a:xfrm>
            <a:off x="6400800" y="2899570"/>
            <a:ext cx="10668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5915" name="AutoShape 68"/>
          <p:cNvSpPr>
            <a:spLocks noChangeArrowheads="1"/>
          </p:cNvSpPr>
          <p:nvPr/>
        </p:nvSpPr>
        <p:spPr bwMode="auto">
          <a:xfrm>
            <a:off x="6096000" y="1985170"/>
            <a:ext cx="381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5916" name="Freeform 69"/>
          <p:cNvSpPr>
            <a:spLocks/>
          </p:cNvSpPr>
          <p:nvPr/>
        </p:nvSpPr>
        <p:spPr bwMode="auto">
          <a:xfrm>
            <a:off x="3810000" y="2213770"/>
            <a:ext cx="2286000" cy="838200"/>
          </a:xfrm>
          <a:custGeom>
            <a:avLst/>
            <a:gdLst>
              <a:gd name="T0" fmla="*/ 2147483646 w 1440"/>
              <a:gd name="T1" fmla="*/ 0 h 528"/>
              <a:gd name="T2" fmla="*/ 2147483646 w 1440"/>
              <a:gd name="T3" fmla="*/ 2147483646 h 528"/>
              <a:gd name="T4" fmla="*/ 2147483646 w 1440"/>
              <a:gd name="T5" fmla="*/ 2147483646 h 528"/>
              <a:gd name="T6" fmla="*/ 0 w 1440"/>
              <a:gd name="T7" fmla="*/ 2147483646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528"/>
              <a:gd name="T14" fmla="*/ 1440 w 144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528">
                <a:moveTo>
                  <a:pt x="1440" y="0"/>
                </a:moveTo>
                <a:cubicBezTo>
                  <a:pt x="1359" y="55"/>
                  <a:pt x="1123" y="248"/>
                  <a:pt x="954" y="330"/>
                </a:cubicBezTo>
                <a:cubicBezTo>
                  <a:pt x="785" y="412"/>
                  <a:pt x="585" y="459"/>
                  <a:pt x="426" y="492"/>
                </a:cubicBezTo>
                <a:cubicBezTo>
                  <a:pt x="267" y="525"/>
                  <a:pt x="89" y="521"/>
                  <a:pt x="0" y="528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7" name="Freeform 70"/>
          <p:cNvSpPr>
            <a:spLocks/>
          </p:cNvSpPr>
          <p:nvPr/>
        </p:nvSpPr>
        <p:spPr bwMode="auto">
          <a:xfrm>
            <a:off x="4419600" y="3204370"/>
            <a:ext cx="1981200" cy="571500"/>
          </a:xfrm>
          <a:custGeom>
            <a:avLst/>
            <a:gdLst>
              <a:gd name="T0" fmla="*/ 2147483646 w 1296"/>
              <a:gd name="T1" fmla="*/ 2147483646 h 360"/>
              <a:gd name="T2" fmla="*/ 2147483646 w 1296"/>
              <a:gd name="T3" fmla="*/ 2147483646 h 360"/>
              <a:gd name="T4" fmla="*/ 0 w 1296"/>
              <a:gd name="T5" fmla="*/ 0 h 360"/>
              <a:gd name="T6" fmla="*/ 0 60000 65536"/>
              <a:gd name="T7" fmla="*/ 0 60000 65536"/>
              <a:gd name="T8" fmla="*/ 0 60000 65536"/>
              <a:gd name="T9" fmla="*/ 0 w 1296"/>
              <a:gd name="T10" fmla="*/ 0 h 360"/>
              <a:gd name="T11" fmla="*/ 1296 w 1296"/>
              <a:gd name="T12" fmla="*/ 360 h 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360">
                <a:moveTo>
                  <a:pt x="1296" y="144"/>
                </a:moveTo>
                <a:cubicBezTo>
                  <a:pt x="924" y="252"/>
                  <a:pt x="552" y="360"/>
                  <a:pt x="336" y="336"/>
                </a:cubicBezTo>
                <a:cubicBezTo>
                  <a:pt x="120" y="312"/>
                  <a:pt x="60" y="156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5918" name="Line 71"/>
          <p:cNvSpPr>
            <a:spLocks noChangeShapeType="1"/>
          </p:cNvSpPr>
          <p:nvPr/>
        </p:nvSpPr>
        <p:spPr bwMode="auto">
          <a:xfrm>
            <a:off x="6096000" y="411877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19" name="Line 72"/>
          <p:cNvSpPr>
            <a:spLocks noChangeShapeType="1"/>
          </p:cNvSpPr>
          <p:nvPr/>
        </p:nvSpPr>
        <p:spPr bwMode="auto">
          <a:xfrm>
            <a:off x="6629400" y="411877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0" name="Line 73"/>
          <p:cNvSpPr>
            <a:spLocks noChangeShapeType="1"/>
          </p:cNvSpPr>
          <p:nvPr/>
        </p:nvSpPr>
        <p:spPr bwMode="auto">
          <a:xfrm>
            <a:off x="8001000" y="411877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2" name="Line 18"/>
          <p:cNvSpPr>
            <a:spLocks noChangeShapeType="1"/>
          </p:cNvSpPr>
          <p:nvPr/>
        </p:nvSpPr>
        <p:spPr bwMode="auto">
          <a:xfrm>
            <a:off x="6034088" y="192960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3" name="Line 19"/>
          <p:cNvSpPr>
            <a:spLocks noChangeShapeType="1"/>
          </p:cNvSpPr>
          <p:nvPr/>
        </p:nvSpPr>
        <p:spPr bwMode="auto">
          <a:xfrm>
            <a:off x="6972300" y="192960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4" name="Line 20"/>
          <p:cNvSpPr>
            <a:spLocks noChangeShapeType="1"/>
          </p:cNvSpPr>
          <p:nvPr/>
        </p:nvSpPr>
        <p:spPr bwMode="auto">
          <a:xfrm>
            <a:off x="6453188" y="192960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5" name="Line 21"/>
          <p:cNvSpPr>
            <a:spLocks noChangeShapeType="1"/>
          </p:cNvSpPr>
          <p:nvPr/>
        </p:nvSpPr>
        <p:spPr bwMode="auto">
          <a:xfrm>
            <a:off x="6592888" y="192960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6" name="Line 22"/>
          <p:cNvSpPr>
            <a:spLocks noChangeShapeType="1"/>
          </p:cNvSpPr>
          <p:nvPr/>
        </p:nvSpPr>
        <p:spPr bwMode="auto">
          <a:xfrm>
            <a:off x="7523163" y="192484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7" name="Line 23"/>
          <p:cNvSpPr>
            <a:spLocks noChangeShapeType="1"/>
          </p:cNvSpPr>
          <p:nvPr/>
        </p:nvSpPr>
        <p:spPr bwMode="auto">
          <a:xfrm>
            <a:off x="7104063" y="1924845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28" name="Rectangle 81"/>
          <p:cNvSpPr>
            <a:spLocks noChangeArrowheads="1"/>
          </p:cNvSpPr>
          <p:nvPr/>
        </p:nvSpPr>
        <p:spPr bwMode="auto">
          <a:xfrm>
            <a:off x="5926138" y="1932783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5929" name="Text Box 17"/>
          <p:cNvSpPr txBox="1">
            <a:spLocks noChangeArrowheads="1"/>
          </p:cNvSpPr>
          <p:nvPr/>
        </p:nvSpPr>
        <p:spPr bwMode="auto">
          <a:xfrm>
            <a:off x="6145214" y="385683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65930" name="Line 18"/>
          <p:cNvSpPr>
            <a:spLocks noChangeShapeType="1"/>
          </p:cNvSpPr>
          <p:nvPr/>
        </p:nvSpPr>
        <p:spPr bwMode="auto">
          <a:xfrm>
            <a:off x="6178550" y="385365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1" name="Line 19"/>
          <p:cNvSpPr>
            <a:spLocks noChangeShapeType="1"/>
          </p:cNvSpPr>
          <p:nvPr/>
        </p:nvSpPr>
        <p:spPr bwMode="auto">
          <a:xfrm>
            <a:off x="7116763" y="385365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2" name="Line 20"/>
          <p:cNvSpPr>
            <a:spLocks noChangeShapeType="1"/>
          </p:cNvSpPr>
          <p:nvPr/>
        </p:nvSpPr>
        <p:spPr bwMode="auto">
          <a:xfrm>
            <a:off x="6597650" y="385365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3" name="Line 21"/>
          <p:cNvSpPr>
            <a:spLocks noChangeShapeType="1"/>
          </p:cNvSpPr>
          <p:nvPr/>
        </p:nvSpPr>
        <p:spPr bwMode="auto">
          <a:xfrm>
            <a:off x="6737350" y="385365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4" name="Line 22"/>
          <p:cNvSpPr>
            <a:spLocks noChangeShapeType="1"/>
          </p:cNvSpPr>
          <p:nvPr/>
        </p:nvSpPr>
        <p:spPr bwMode="auto">
          <a:xfrm>
            <a:off x="7667625" y="384730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5" name="Line 23"/>
          <p:cNvSpPr>
            <a:spLocks noChangeShapeType="1"/>
          </p:cNvSpPr>
          <p:nvPr/>
        </p:nvSpPr>
        <p:spPr bwMode="auto">
          <a:xfrm>
            <a:off x="7248525" y="384730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6" name="Rectangle 89"/>
          <p:cNvSpPr>
            <a:spLocks noChangeArrowheads="1"/>
          </p:cNvSpPr>
          <p:nvPr/>
        </p:nvSpPr>
        <p:spPr bwMode="auto">
          <a:xfrm>
            <a:off x="6070600" y="385524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5937" name="Text Box 17"/>
          <p:cNvSpPr txBox="1">
            <a:spLocks noChangeArrowheads="1"/>
          </p:cNvSpPr>
          <p:nvPr/>
        </p:nvSpPr>
        <p:spPr bwMode="auto">
          <a:xfrm>
            <a:off x="6645275" y="278685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65938" name="Line 18"/>
          <p:cNvSpPr>
            <a:spLocks noChangeShapeType="1"/>
          </p:cNvSpPr>
          <p:nvPr/>
        </p:nvSpPr>
        <p:spPr bwMode="auto">
          <a:xfrm>
            <a:off x="6669088" y="281067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39" name="Line 19"/>
          <p:cNvSpPr>
            <a:spLocks noChangeShapeType="1"/>
          </p:cNvSpPr>
          <p:nvPr/>
        </p:nvSpPr>
        <p:spPr bwMode="auto">
          <a:xfrm>
            <a:off x="7607300" y="281067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0" name="Line 20"/>
          <p:cNvSpPr>
            <a:spLocks noChangeShapeType="1"/>
          </p:cNvSpPr>
          <p:nvPr/>
        </p:nvSpPr>
        <p:spPr bwMode="auto">
          <a:xfrm>
            <a:off x="7088188" y="281067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1" name="Line 21"/>
          <p:cNvSpPr>
            <a:spLocks noChangeShapeType="1"/>
          </p:cNvSpPr>
          <p:nvPr/>
        </p:nvSpPr>
        <p:spPr bwMode="auto">
          <a:xfrm>
            <a:off x="7227888" y="281067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2" name="Line 22"/>
          <p:cNvSpPr>
            <a:spLocks noChangeShapeType="1"/>
          </p:cNvSpPr>
          <p:nvPr/>
        </p:nvSpPr>
        <p:spPr bwMode="auto">
          <a:xfrm>
            <a:off x="8158163" y="280432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3" name="Line 23"/>
          <p:cNvSpPr>
            <a:spLocks noChangeShapeType="1"/>
          </p:cNvSpPr>
          <p:nvPr/>
        </p:nvSpPr>
        <p:spPr bwMode="auto">
          <a:xfrm>
            <a:off x="7739063" y="280432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4" name="Rectangle 97"/>
          <p:cNvSpPr>
            <a:spLocks noChangeArrowheads="1"/>
          </p:cNvSpPr>
          <p:nvPr/>
        </p:nvSpPr>
        <p:spPr bwMode="auto">
          <a:xfrm>
            <a:off x="6561138" y="2812258"/>
            <a:ext cx="1720850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5945" name="Text Box 17"/>
          <p:cNvSpPr txBox="1">
            <a:spLocks noChangeArrowheads="1"/>
          </p:cNvSpPr>
          <p:nvPr/>
        </p:nvSpPr>
        <p:spPr bwMode="auto">
          <a:xfrm>
            <a:off x="2359025" y="389175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65946" name="Line 18"/>
          <p:cNvSpPr>
            <a:spLocks noChangeShapeType="1"/>
          </p:cNvSpPr>
          <p:nvPr/>
        </p:nvSpPr>
        <p:spPr bwMode="auto">
          <a:xfrm>
            <a:off x="2403475" y="388858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7" name="Line 19"/>
          <p:cNvSpPr>
            <a:spLocks noChangeShapeType="1"/>
          </p:cNvSpPr>
          <p:nvPr/>
        </p:nvSpPr>
        <p:spPr bwMode="auto">
          <a:xfrm>
            <a:off x="3341688" y="388858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8" name="Line 20"/>
          <p:cNvSpPr>
            <a:spLocks noChangeShapeType="1"/>
          </p:cNvSpPr>
          <p:nvPr/>
        </p:nvSpPr>
        <p:spPr bwMode="auto">
          <a:xfrm>
            <a:off x="2822575" y="388858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49" name="Line 21"/>
          <p:cNvSpPr>
            <a:spLocks noChangeShapeType="1"/>
          </p:cNvSpPr>
          <p:nvPr/>
        </p:nvSpPr>
        <p:spPr bwMode="auto">
          <a:xfrm>
            <a:off x="2962275" y="388858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50" name="Line 22"/>
          <p:cNvSpPr>
            <a:spLocks noChangeShapeType="1"/>
          </p:cNvSpPr>
          <p:nvPr/>
        </p:nvSpPr>
        <p:spPr bwMode="auto">
          <a:xfrm>
            <a:off x="3892550" y="388223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51" name="Line 23"/>
          <p:cNvSpPr>
            <a:spLocks noChangeShapeType="1"/>
          </p:cNvSpPr>
          <p:nvPr/>
        </p:nvSpPr>
        <p:spPr bwMode="auto">
          <a:xfrm>
            <a:off x="3473450" y="388223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952" name="Rectangle 86"/>
          <p:cNvSpPr>
            <a:spLocks noChangeArrowheads="1"/>
          </p:cNvSpPr>
          <p:nvPr/>
        </p:nvSpPr>
        <p:spPr bwMode="auto">
          <a:xfrm>
            <a:off x="2295525" y="389017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 Reduce Tree Depth</a:t>
            </a:r>
            <a:endParaRPr lang="en-US" dirty="0"/>
          </a:p>
        </p:txBody>
      </p:sp>
      <p:sp>
        <p:nvSpPr>
          <p:cNvPr id="151" name="Text Box 17"/>
          <p:cNvSpPr txBox="1">
            <a:spLocks noChangeArrowheads="1"/>
          </p:cNvSpPr>
          <p:nvPr/>
        </p:nvSpPr>
        <p:spPr bwMode="auto">
          <a:xfrm>
            <a:off x="5986589" y="1944879"/>
            <a:ext cx="521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50</a:t>
            </a:r>
          </a:p>
        </p:txBody>
      </p:sp>
      <p:sp>
        <p:nvSpPr>
          <p:cNvPr id="152" name="Text Box 60"/>
          <p:cNvSpPr txBox="1">
            <a:spLocks noChangeArrowheads="1"/>
          </p:cNvSpPr>
          <p:nvPr/>
        </p:nvSpPr>
        <p:spPr bwMode="auto">
          <a:xfrm>
            <a:off x="3200400" y="260074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4" name="Line 18"/>
          <p:cNvSpPr>
            <a:spLocks noChangeShapeType="1"/>
          </p:cNvSpPr>
          <p:nvPr/>
        </p:nvSpPr>
        <p:spPr bwMode="auto">
          <a:xfrm>
            <a:off x="3573463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Line 19"/>
          <p:cNvSpPr>
            <a:spLocks noChangeShapeType="1"/>
          </p:cNvSpPr>
          <p:nvPr/>
        </p:nvSpPr>
        <p:spPr bwMode="auto">
          <a:xfrm>
            <a:off x="4511675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Line 20"/>
          <p:cNvSpPr>
            <a:spLocks noChangeShapeType="1"/>
          </p:cNvSpPr>
          <p:nvPr/>
        </p:nvSpPr>
        <p:spPr bwMode="auto">
          <a:xfrm>
            <a:off x="3992563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21"/>
          <p:cNvSpPr>
            <a:spLocks noChangeShapeType="1"/>
          </p:cNvSpPr>
          <p:nvPr/>
        </p:nvSpPr>
        <p:spPr bwMode="auto">
          <a:xfrm>
            <a:off x="4132263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22"/>
          <p:cNvSpPr>
            <a:spLocks noChangeShapeType="1"/>
          </p:cNvSpPr>
          <p:nvPr/>
        </p:nvSpPr>
        <p:spPr bwMode="auto">
          <a:xfrm>
            <a:off x="5062538" y="286267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23"/>
          <p:cNvSpPr>
            <a:spLocks noChangeShapeType="1"/>
          </p:cNvSpPr>
          <p:nvPr/>
        </p:nvSpPr>
        <p:spPr bwMode="auto">
          <a:xfrm>
            <a:off x="4643438" y="286267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Rectangle 101"/>
          <p:cNvSpPr>
            <a:spLocks noChangeArrowheads="1"/>
          </p:cNvSpPr>
          <p:nvPr/>
        </p:nvSpPr>
        <p:spPr bwMode="auto">
          <a:xfrm>
            <a:off x="3465513" y="2870617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1" name="Rectangle 3"/>
          <p:cNvSpPr txBox="1">
            <a:spLocks noChangeArrowheads="1"/>
          </p:cNvSpPr>
          <p:nvPr/>
        </p:nvSpPr>
        <p:spPr>
          <a:xfrm>
            <a:off x="1981200" y="4903374"/>
            <a:ext cx="8382000" cy="1726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Delete 20</a:t>
            </a:r>
          </a:p>
          <a:p>
            <a:pPr lvl="1"/>
            <a:r>
              <a:rPr lang="en-US" altLang="en-US" dirty="0"/>
              <a:t>Merge </a:t>
            </a:r>
            <a:r>
              <a:rPr lang="en-US" altLang="en-US" i="1" dirty="0">
                <a:latin typeface="Times New Roman" panose="02020603050405020304" pitchFamily="18" charset="0"/>
              </a:rPr>
              <a:t>b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anose="02020603050405020304" pitchFamily="18" charset="0"/>
              </a:rPr>
              <a:t>c</a:t>
            </a:r>
          </a:p>
          <a:p>
            <a:pPr lvl="2"/>
            <a:r>
              <a:rPr lang="en-US" altLang="en-US" dirty="0"/>
              <a:t>Pull down the mid-key 50 in the parent node </a:t>
            </a:r>
          </a:p>
          <a:p>
            <a:pPr lvl="2"/>
            <a:r>
              <a:rPr lang="en-US" altLang="en-US" dirty="0"/>
              <a:t>Move everything in the right node to the left.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1254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903374"/>
            <a:ext cx="8382000" cy="172602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Delete 20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After merging </a:t>
            </a:r>
            <a:r>
              <a:rPr lang="en-US" altLang="en-US" i="1" dirty="0">
                <a:latin typeface="Times New Roman" panose="02020603050405020304" pitchFamily="18" charset="0"/>
              </a:rPr>
              <a:t>b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anose="02020603050405020304" pitchFamily="18" charset="0"/>
              </a:rPr>
              <a:t>c, </a:t>
            </a:r>
            <a:r>
              <a:rPr lang="en-US" altLang="en-US" dirty="0"/>
              <a:t>remove empty root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Tree depth is decreased by one</a:t>
            </a:r>
          </a:p>
        </p:txBody>
      </p:sp>
      <p:sp>
        <p:nvSpPr>
          <p:cNvPr id="167940" name="Line 20"/>
          <p:cNvSpPr>
            <a:spLocks noChangeShapeType="1"/>
          </p:cNvSpPr>
          <p:nvPr/>
        </p:nvSpPr>
        <p:spPr bwMode="auto">
          <a:xfrm>
            <a:off x="3978276" y="3964784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1" name="Line 21"/>
          <p:cNvSpPr>
            <a:spLocks noChangeShapeType="1"/>
          </p:cNvSpPr>
          <p:nvPr/>
        </p:nvSpPr>
        <p:spPr bwMode="auto">
          <a:xfrm flipH="1">
            <a:off x="2725739" y="3105946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H="1">
            <a:off x="6477001" y="3113884"/>
            <a:ext cx="130175" cy="746125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23"/>
          <p:cNvSpPr>
            <a:spLocks noChangeShapeType="1"/>
          </p:cNvSpPr>
          <p:nvPr/>
        </p:nvSpPr>
        <p:spPr bwMode="auto">
          <a:xfrm>
            <a:off x="7138989" y="3112295"/>
            <a:ext cx="917575" cy="72390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4" name="Line 32"/>
          <p:cNvSpPr>
            <a:spLocks noChangeShapeType="1"/>
          </p:cNvSpPr>
          <p:nvPr/>
        </p:nvSpPr>
        <p:spPr bwMode="auto">
          <a:xfrm>
            <a:off x="7758113" y="395684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945" name="Group 33"/>
          <p:cNvGrpSpPr>
            <a:grpSpLocks/>
          </p:cNvGrpSpPr>
          <p:nvPr/>
        </p:nvGrpSpPr>
        <p:grpSpPr bwMode="auto">
          <a:xfrm rot="10800000">
            <a:off x="7964489" y="3863184"/>
            <a:ext cx="396875" cy="503237"/>
            <a:chOff x="384" y="4195"/>
            <a:chExt cx="250" cy="317"/>
          </a:xfrm>
        </p:grpSpPr>
        <p:sp>
          <p:nvSpPr>
            <p:cNvPr id="168005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06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946" name="Text Box 36"/>
          <p:cNvSpPr txBox="1">
            <a:spLocks noChangeArrowheads="1"/>
          </p:cNvSpPr>
          <p:nvPr/>
        </p:nvSpPr>
        <p:spPr bwMode="auto">
          <a:xfrm>
            <a:off x="8027989" y="386635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67948" name="Line 53"/>
          <p:cNvSpPr>
            <a:spLocks noChangeShapeType="1"/>
          </p:cNvSpPr>
          <p:nvPr/>
        </p:nvSpPr>
        <p:spPr bwMode="auto">
          <a:xfrm flipH="1">
            <a:off x="4267201" y="2137570"/>
            <a:ext cx="1700213" cy="6873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1" name="Line 56"/>
          <p:cNvSpPr>
            <a:spLocks noChangeShapeType="1"/>
          </p:cNvSpPr>
          <p:nvPr/>
        </p:nvSpPr>
        <p:spPr bwMode="auto">
          <a:xfrm>
            <a:off x="2349500" y="407114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2" name="Line 57"/>
          <p:cNvSpPr>
            <a:spLocks noChangeShapeType="1"/>
          </p:cNvSpPr>
          <p:nvPr/>
        </p:nvSpPr>
        <p:spPr bwMode="auto">
          <a:xfrm>
            <a:off x="2932113" y="406003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3" name="Text Box 59"/>
          <p:cNvSpPr txBox="1">
            <a:spLocks noChangeArrowheads="1"/>
          </p:cNvSpPr>
          <p:nvPr/>
        </p:nvSpPr>
        <p:spPr bwMode="auto">
          <a:xfrm>
            <a:off x="3200400" y="259477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7955" name="Text Box 61"/>
          <p:cNvSpPr txBox="1">
            <a:spLocks noChangeArrowheads="1"/>
          </p:cNvSpPr>
          <p:nvPr/>
        </p:nvSpPr>
        <p:spPr bwMode="auto">
          <a:xfrm>
            <a:off x="2209800" y="350917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7956" name="Text Box 62"/>
          <p:cNvSpPr txBox="1">
            <a:spLocks noChangeArrowheads="1"/>
          </p:cNvSpPr>
          <p:nvPr/>
        </p:nvSpPr>
        <p:spPr bwMode="auto">
          <a:xfrm>
            <a:off x="6096000" y="350917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67957" name="Text Box 63"/>
          <p:cNvSpPr txBox="1">
            <a:spLocks noChangeArrowheads="1"/>
          </p:cNvSpPr>
          <p:nvPr/>
        </p:nvSpPr>
        <p:spPr bwMode="auto">
          <a:xfrm>
            <a:off x="8077200" y="350917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67958" name="Line 64"/>
          <p:cNvSpPr>
            <a:spLocks noChangeShapeType="1"/>
          </p:cNvSpPr>
          <p:nvPr/>
        </p:nvSpPr>
        <p:spPr bwMode="auto">
          <a:xfrm>
            <a:off x="3429000" y="404257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9" name="Line 68"/>
          <p:cNvSpPr>
            <a:spLocks noChangeShapeType="1"/>
          </p:cNvSpPr>
          <p:nvPr/>
        </p:nvSpPr>
        <p:spPr bwMode="auto">
          <a:xfrm>
            <a:off x="6096000" y="411877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0" name="Line 69"/>
          <p:cNvSpPr>
            <a:spLocks noChangeShapeType="1"/>
          </p:cNvSpPr>
          <p:nvPr/>
        </p:nvSpPr>
        <p:spPr bwMode="auto">
          <a:xfrm>
            <a:off x="6629400" y="411877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1" name="Line 70"/>
          <p:cNvSpPr>
            <a:spLocks noChangeShapeType="1"/>
          </p:cNvSpPr>
          <p:nvPr/>
        </p:nvSpPr>
        <p:spPr bwMode="auto">
          <a:xfrm>
            <a:off x="8001000" y="411877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9" name="Text Box 17"/>
          <p:cNvSpPr txBox="1">
            <a:spLocks noChangeArrowheads="1"/>
          </p:cNvSpPr>
          <p:nvPr/>
        </p:nvSpPr>
        <p:spPr bwMode="auto">
          <a:xfrm>
            <a:off x="6145214" y="385683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67970" name="Line 18"/>
          <p:cNvSpPr>
            <a:spLocks noChangeShapeType="1"/>
          </p:cNvSpPr>
          <p:nvPr/>
        </p:nvSpPr>
        <p:spPr bwMode="auto">
          <a:xfrm>
            <a:off x="6178550" y="385365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1" name="Line 19"/>
          <p:cNvSpPr>
            <a:spLocks noChangeShapeType="1"/>
          </p:cNvSpPr>
          <p:nvPr/>
        </p:nvSpPr>
        <p:spPr bwMode="auto">
          <a:xfrm>
            <a:off x="7116763" y="385365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2" name="Line 20"/>
          <p:cNvSpPr>
            <a:spLocks noChangeShapeType="1"/>
          </p:cNvSpPr>
          <p:nvPr/>
        </p:nvSpPr>
        <p:spPr bwMode="auto">
          <a:xfrm>
            <a:off x="6597650" y="385365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3" name="Line 21"/>
          <p:cNvSpPr>
            <a:spLocks noChangeShapeType="1"/>
          </p:cNvSpPr>
          <p:nvPr/>
        </p:nvSpPr>
        <p:spPr bwMode="auto">
          <a:xfrm>
            <a:off x="6737350" y="385365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4" name="Line 22"/>
          <p:cNvSpPr>
            <a:spLocks noChangeShapeType="1"/>
          </p:cNvSpPr>
          <p:nvPr/>
        </p:nvSpPr>
        <p:spPr bwMode="auto">
          <a:xfrm>
            <a:off x="7667625" y="384730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5" name="Line 23"/>
          <p:cNvSpPr>
            <a:spLocks noChangeShapeType="1"/>
          </p:cNvSpPr>
          <p:nvPr/>
        </p:nvSpPr>
        <p:spPr bwMode="auto">
          <a:xfrm>
            <a:off x="7248525" y="384730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6" name="Rectangle 86"/>
          <p:cNvSpPr>
            <a:spLocks noChangeArrowheads="1"/>
          </p:cNvSpPr>
          <p:nvPr/>
        </p:nvSpPr>
        <p:spPr bwMode="auto">
          <a:xfrm>
            <a:off x="6070600" y="385524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3" name="Text Box 17"/>
          <p:cNvSpPr txBox="1">
            <a:spLocks noChangeArrowheads="1"/>
          </p:cNvSpPr>
          <p:nvPr/>
        </p:nvSpPr>
        <p:spPr bwMode="auto">
          <a:xfrm>
            <a:off x="6645275" y="278685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70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248401" y="2121695"/>
            <a:ext cx="2033587" cy="1171575"/>
            <a:chOff x="6248401" y="2121695"/>
            <a:chExt cx="2033587" cy="1171575"/>
          </a:xfrm>
        </p:grpSpPr>
        <p:sp>
          <p:nvSpPr>
            <p:cNvPr id="167949" name="Line 54"/>
            <p:cNvSpPr>
              <a:spLocks noChangeShapeType="1"/>
            </p:cNvSpPr>
            <p:nvPr/>
          </p:nvSpPr>
          <p:spPr bwMode="auto">
            <a:xfrm>
              <a:off x="6545263" y="2121695"/>
              <a:ext cx="139700" cy="6937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54" name="Text Box 60"/>
            <p:cNvSpPr txBox="1">
              <a:spLocks noChangeArrowheads="1"/>
            </p:cNvSpPr>
            <p:nvPr/>
          </p:nvSpPr>
          <p:spPr bwMode="auto">
            <a:xfrm>
              <a:off x="6248401" y="2594771"/>
              <a:ext cx="2968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67978" name="Line 18"/>
            <p:cNvSpPr>
              <a:spLocks noChangeShapeType="1"/>
            </p:cNvSpPr>
            <p:nvPr/>
          </p:nvSpPr>
          <p:spPr bwMode="auto">
            <a:xfrm>
              <a:off x="6669088" y="2810670"/>
              <a:ext cx="0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79" name="Line 19"/>
            <p:cNvSpPr>
              <a:spLocks noChangeShapeType="1"/>
            </p:cNvSpPr>
            <p:nvPr/>
          </p:nvSpPr>
          <p:spPr bwMode="auto">
            <a:xfrm>
              <a:off x="7607300" y="2810670"/>
              <a:ext cx="0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80" name="Line 20"/>
            <p:cNvSpPr>
              <a:spLocks noChangeShapeType="1"/>
            </p:cNvSpPr>
            <p:nvPr/>
          </p:nvSpPr>
          <p:spPr bwMode="auto">
            <a:xfrm>
              <a:off x="7088188" y="2810670"/>
              <a:ext cx="0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81" name="Line 21"/>
            <p:cNvSpPr>
              <a:spLocks noChangeShapeType="1"/>
            </p:cNvSpPr>
            <p:nvPr/>
          </p:nvSpPr>
          <p:spPr bwMode="auto">
            <a:xfrm>
              <a:off x="7227888" y="2810670"/>
              <a:ext cx="0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82" name="Line 22"/>
            <p:cNvSpPr>
              <a:spLocks noChangeShapeType="1"/>
            </p:cNvSpPr>
            <p:nvPr/>
          </p:nvSpPr>
          <p:spPr bwMode="auto">
            <a:xfrm>
              <a:off x="8158163" y="2804320"/>
              <a:ext cx="0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83" name="Line 23"/>
            <p:cNvSpPr>
              <a:spLocks noChangeShapeType="1"/>
            </p:cNvSpPr>
            <p:nvPr/>
          </p:nvSpPr>
          <p:spPr bwMode="auto">
            <a:xfrm>
              <a:off x="7739063" y="2804320"/>
              <a:ext cx="0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84" name="Rectangle 94"/>
            <p:cNvSpPr>
              <a:spLocks noChangeArrowheads="1"/>
            </p:cNvSpPr>
            <p:nvPr/>
          </p:nvSpPr>
          <p:spPr bwMode="auto">
            <a:xfrm>
              <a:off x="6561138" y="2812258"/>
              <a:ext cx="1720850" cy="4810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142" name="Text Box 17"/>
          <p:cNvSpPr txBox="1">
            <a:spLocks noChangeArrowheads="1"/>
          </p:cNvSpPr>
          <p:nvPr/>
        </p:nvSpPr>
        <p:spPr bwMode="auto">
          <a:xfrm>
            <a:off x="6000750" y="193437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50</a:t>
            </a:r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>
            <a:off x="4041775" y="3092450"/>
            <a:ext cx="2452689" cy="751683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4560888" y="3063084"/>
            <a:ext cx="3503614" cy="763588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38800" y="1680371"/>
            <a:ext cx="2008188" cy="733424"/>
            <a:chOff x="5638800" y="1680371"/>
            <a:chExt cx="2008188" cy="733424"/>
          </a:xfrm>
        </p:grpSpPr>
        <p:sp>
          <p:nvSpPr>
            <p:cNvPr id="167962" name="Line 18"/>
            <p:cNvSpPr>
              <a:spLocks noChangeShapeType="1"/>
            </p:cNvSpPr>
            <p:nvPr/>
          </p:nvSpPr>
          <p:spPr bwMode="auto">
            <a:xfrm>
              <a:off x="6034088" y="1929608"/>
              <a:ext cx="0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3" name="Line 19"/>
            <p:cNvSpPr>
              <a:spLocks noChangeShapeType="1"/>
            </p:cNvSpPr>
            <p:nvPr/>
          </p:nvSpPr>
          <p:spPr bwMode="auto">
            <a:xfrm>
              <a:off x="6972300" y="1929608"/>
              <a:ext cx="0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4" name="Line 20"/>
            <p:cNvSpPr>
              <a:spLocks noChangeShapeType="1"/>
            </p:cNvSpPr>
            <p:nvPr/>
          </p:nvSpPr>
          <p:spPr bwMode="auto">
            <a:xfrm>
              <a:off x="6453188" y="1929608"/>
              <a:ext cx="0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5" name="Line 21"/>
            <p:cNvSpPr>
              <a:spLocks noChangeShapeType="1"/>
            </p:cNvSpPr>
            <p:nvPr/>
          </p:nvSpPr>
          <p:spPr bwMode="auto">
            <a:xfrm>
              <a:off x="6592888" y="1929608"/>
              <a:ext cx="0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6" name="Line 22"/>
            <p:cNvSpPr>
              <a:spLocks noChangeShapeType="1"/>
            </p:cNvSpPr>
            <p:nvPr/>
          </p:nvSpPr>
          <p:spPr bwMode="auto">
            <a:xfrm>
              <a:off x="7523163" y="1924845"/>
              <a:ext cx="0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7" name="Line 23"/>
            <p:cNvSpPr>
              <a:spLocks noChangeShapeType="1"/>
            </p:cNvSpPr>
            <p:nvPr/>
          </p:nvSpPr>
          <p:spPr bwMode="auto">
            <a:xfrm>
              <a:off x="7104063" y="1924845"/>
              <a:ext cx="0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968" name="Rectangle 78"/>
            <p:cNvSpPr>
              <a:spLocks noChangeArrowheads="1"/>
            </p:cNvSpPr>
            <p:nvPr/>
          </p:nvSpPr>
          <p:spPr bwMode="auto">
            <a:xfrm>
              <a:off x="5926138" y="1932783"/>
              <a:ext cx="1720850" cy="4810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67989" name="Text Box 59"/>
            <p:cNvSpPr txBox="1">
              <a:spLocks noChangeArrowheads="1"/>
            </p:cNvSpPr>
            <p:nvPr/>
          </p:nvSpPr>
          <p:spPr bwMode="auto">
            <a:xfrm>
              <a:off x="5638800" y="1680371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167990" name="Text Box 17"/>
          <p:cNvSpPr txBox="1">
            <a:spLocks noChangeArrowheads="1"/>
          </p:cNvSpPr>
          <p:nvPr/>
        </p:nvSpPr>
        <p:spPr bwMode="auto">
          <a:xfrm>
            <a:off x="2359025" y="389175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67991" name="Line 18"/>
          <p:cNvSpPr>
            <a:spLocks noChangeShapeType="1"/>
          </p:cNvSpPr>
          <p:nvPr/>
        </p:nvSpPr>
        <p:spPr bwMode="auto">
          <a:xfrm>
            <a:off x="2403475" y="388858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2" name="Line 19"/>
          <p:cNvSpPr>
            <a:spLocks noChangeShapeType="1"/>
          </p:cNvSpPr>
          <p:nvPr/>
        </p:nvSpPr>
        <p:spPr bwMode="auto">
          <a:xfrm>
            <a:off x="3341688" y="388858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3" name="Line 20"/>
          <p:cNvSpPr>
            <a:spLocks noChangeShapeType="1"/>
          </p:cNvSpPr>
          <p:nvPr/>
        </p:nvSpPr>
        <p:spPr bwMode="auto">
          <a:xfrm>
            <a:off x="2822575" y="388858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4" name="Line 21"/>
          <p:cNvSpPr>
            <a:spLocks noChangeShapeType="1"/>
          </p:cNvSpPr>
          <p:nvPr/>
        </p:nvSpPr>
        <p:spPr bwMode="auto">
          <a:xfrm>
            <a:off x="2962275" y="388858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5" name="Line 22"/>
          <p:cNvSpPr>
            <a:spLocks noChangeShapeType="1"/>
          </p:cNvSpPr>
          <p:nvPr/>
        </p:nvSpPr>
        <p:spPr bwMode="auto">
          <a:xfrm>
            <a:off x="3892550" y="388223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6" name="Line 23"/>
          <p:cNvSpPr>
            <a:spLocks noChangeShapeType="1"/>
          </p:cNvSpPr>
          <p:nvPr/>
        </p:nvSpPr>
        <p:spPr bwMode="auto">
          <a:xfrm>
            <a:off x="3473450" y="388223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7" name="Rectangle 86"/>
          <p:cNvSpPr>
            <a:spLocks noChangeArrowheads="1"/>
          </p:cNvSpPr>
          <p:nvPr/>
        </p:nvSpPr>
        <p:spPr bwMode="auto">
          <a:xfrm>
            <a:off x="2295525" y="389017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 Reduce Tree Depth</a:t>
            </a:r>
            <a:endParaRPr lang="en-US" dirty="0"/>
          </a:p>
        </p:txBody>
      </p:sp>
      <p:sp>
        <p:nvSpPr>
          <p:cNvPr id="152" name="Text Box 60"/>
          <p:cNvSpPr txBox="1">
            <a:spLocks noChangeArrowheads="1"/>
          </p:cNvSpPr>
          <p:nvPr/>
        </p:nvSpPr>
        <p:spPr bwMode="auto">
          <a:xfrm>
            <a:off x="3200400" y="260074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4" name="Line 18"/>
          <p:cNvSpPr>
            <a:spLocks noChangeShapeType="1"/>
          </p:cNvSpPr>
          <p:nvPr/>
        </p:nvSpPr>
        <p:spPr bwMode="auto">
          <a:xfrm>
            <a:off x="3573463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Line 19"/>
          <p:cNvSpPr>
            <a:spLocks noChangeShapeType="1"/>
          </p:cNvSpPr>
          <p:nvPr/>
        </p:nvSpPr>
        <p:spPr bwMode="auto">
          <a:xfrm>
            <a:off x="4511675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Line 20"/>
          <p:cNvSpPr>
            <a:spLocks noChangeShapeType="1"/>
          </p:cNvSpPr>
          <p:nvPr/>
        </p:nvSpPr>
        <p:spPr bwMode="auto">
          <a:xfrm>
            <a:off x="3992563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21"/>
          <p:cNvSpPr>
            <a:spLocks noChangeShapeType="1"/>
          </p:cNvSpPr>
          <p:nvPr/>
        </p:nvSpPr>
        <p:spPr bwMode="auto">
          <a:xfrm>
            <a:off x="4132263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22"/>
          <p:cNvSpPr>
            <a:spLocks noChangeShapeType="1"/>
          </p:cNvSpPr>
          <p:nvPr/>
        </p:nvSpPr>
        <p:spPr bwMode="auto">
          <a:xfrm>
            <a:off x="5062538" y="286267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23"/>
          <p:cNvSpPr>
            <a:spLocks noChangeShapeType="1"/>
          </p:cNvSpPr>
          <p:nvPr/>
        </p:nvSpPr>
        <p:spPr bwMode="auto">
          <a:xfrm>
            <a:off x="4643438" y="286267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Rectangle 101"/>
          <p:cNvSpPr>
            <a:spLocks noChangeArrowheads="1"/>
          </p:cNvSpPr>
          <p:nvPr/>
        </p:nvSpPr>
        <p:spPr bwMode="auto">
          <a:xfrm>
            <a:off x="3465513" y="2870617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5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40741E-7 L -0.20195 0.13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4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-0.21211 0.0064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12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8" grpId="0" animBg="1"/>
      <p:bldP spid="133" grpId="0"/>
      <p:bldP spid="14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4903374"/>
            <a:ext cx="8382000" cy="172602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Delete 20</a:t>
            </a:r>
          </a:p>
        </p:txBody>
      </p:sp>
      <p:sp>
        <p:nvSpPr>
          <p:cNvPr id="167940" name="Line 20"/>
          <p:cNvSpPr>
            <a:spLocks noChangeShapeType="1"/>
          </p:cNvSpPr>
          <p:nvPr/>
        </p:nvSpPr>
        <p:spPr bwMode="auto">
          <a:xfrm>
            <a:off x="3978276" y="3964784"/>
            <a:ext cx="2041525" cy="15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1" name="Line 21"/>
          <p:cNvSpPr>
            <a:spLocks noChangeShapeType="1"/>
          </p:cNvSpPr>
          <p:nvPr/>
        </p:nvSpPr>
        <p:spPr bwMode="auto">
          <a:xfrm flipH="1">
            <a:off x="2725739" y="3105946"/>
            <a:ext cx="777875" cy="7667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44" name="Line 32"/>
          <p:cNvSpPr>
            <a:spLocks noChangeShapeType="1"/>
          </p:cNvSpPr>
          <p:nvPr/>
        </p:nvSpPr>
        <p:spPr bwMode="auto">
          <a:xfrm>
            <a:off x="7758113" y="3956845"/>
            <a:ext cx="228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7945" name="Group 33"/>
          <p:cNvGrpSpPr>
            <a:grpSpLocks/>
          </p:cNvGrpSpPr>
          <p:nvPr/>
        </p:nvGrpSpPr>
        <p:grpSpPr bwMode="auto">
          <a:xfrm rot="10800000">
            <a:off x="7964489" y="3863184"/>
            <a:ext cx="396875" cy="503237"/>
            <a:chOff x="384" y="4195"/>
            <a:chExt cx="250" cy="317"/>
          </a:xfrm>
        </p:grpSpPr>
        <p:sp>
          <p:nvSpPr>
            <p:cNvPr id="168005" name="Freeform 34"/>
            <p:cNvSpPr>
              <a:spLocks/>
            </p:cNvSpPr>
            <p:nvPr/>
          </p:nvSpPr>
          <p:spPr bwMode="auto">
            <a:xfrm>
              <a:off x="384" y="4214"/>
              <a:ext cx="250" cy="298"/>
            </a:xfrm>
            <a:custGeom>
              <a:avLst/>
              <a:gdLst>
                <a:gd name="T0" fmla="*/ 0 w 250"/>
                <a:gd name="T1" fmla="*/ 0 h 298"/>
                <a:gd name="T2" fmla="*/ 250 w 250"/>
                <a:gd name="T3" fmla="*/ 0 h 298"/>
                <a:gd name="T4" fmla="*/ 250 w 250"/>
                <a:gd name="T5" fmla="*/ 298 h 298"/>
                <a:gd name="T6" fmla="*/ 0 w 250"/>
                <a:gd name="T7" fmla="*/ 298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0"/>
                <a:gd name="T13" fmla="*/ 0 h 298"/>
                <a:gd name="T14" fmla="*/ 250 w 250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0" h="298">
                  <a:moveTo>
                    <a:pt x="0" y="0"/>
                  </a:moveTo>
                  <a:lnTo>
                    <a:pt x="250" y="0"/>
                  </a:lnTo>
                  <a:lnTo>
                    <a:pt x="250" y="298"/>
                  </a:lnTo>
                  <a:lnTo>
                    <a:pt x="0" y="298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006" name="Line 35"/>
            <p:cNvSpPr>
              <a:spLocks noChangeShapeType="1"/>
            </p:cNvSpPr>
            <p:nvPr/>
          </p:nvSpPr>
          <p:spPr bwMode="auto">
            <a:xfrm flipH="1">
              <a:off x="557" y="4195"/>
              <a:ext cx="9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946" name="Text Box 36"/>
          <p:cNvSpPr txBox="1">
            <a:spLocks noChangeArrowheads="1"/>
          </p:cNvSpPr>
          <p:nvPr/>
        </p:nvSpPr>
        <p:spPr bwMode="auto">
          <a:xfrm>
            <a:off x="8027989" y="3866358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70</a:t>
            </a:r>
          </a:p>
        </p:txBody>
      </p:sp>
      <p:sp>
        <p:nvSpPr>
          <p:cNvPr id="167951" name="Line 56"/>
          <p:cNvSpPr>
            <a:spLocks noChangeShapeType="1"/>
          </p:cNvSpPr>
          <p:nvPr/>
        </p:nvSpPr>
        <p:spPr bwMode="auto">
          <a:xfrm>
            <a:off x="2349500" y="407114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2" name="Line 57"/>
          <p:cNvSpPr>
            <a:spLocks noChangeShapeType="1"/>
          </p:cNvSpPr>
          <p:nvPr/>
        </p:nvSpPr>
        <p:spPr bwMode="auto">
          <a:xfrm>
            <a:off x="2932113" y="406003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3" name="Text Box 59"/>
          <p:cNvSpPr txBox="1">
            <a:spLocks noChangeArrowheads="1"/>
          </p:cNvSpPr>
          <p:nvPr/>
        </p:nvSpPr>
        <p:spPr bwMode="auto">
          <a:xfrm>
            <a:off x="3200400" y="259477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7955" name="Text Box 61"/>
          <p:cNvSpPr txBox="1">
            <a:spLocks noChangeArrowheads="1"/>
          </p:cNvSpPr>
          <p:nvPr/>
        </p:nvSpPr>
        <p:spPr bwMode="auto">
          <a:xfrm>
            <a:off x="2209800" y="350917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7956" name="Text Box 62"/>
          <p:cNvSpPr txBox="1">
            <a:spLocks noChangeArrowheads="1"/>
          </p:cNvSpPr>
          <p:nvPr/>
        </p:nvSpPr>
        <p:spPr bwMode="auto">
          <a:xfrm>
            <a:off x="6096000" y="3509171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67957" name="Text Box 63"/>
          <p:cNvSpPr txBox="1">
            <a:spLocks noChangeArrowheads="1"/>
          </p:cNvSpPr>
          <p:nvPr/>
        </p:nvSpPr>
        <p:spPr bwMode="auto">
          <a:xfrm>
            <a:off x="8077200" y="350917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67958" name="Line 64"/>
          <p:cNvSpPr>
            <a:spLocks noChangeShapeType="1"/>
          </p:cNvSpPr>
          <p:nvPr/>
        </p:nvSpPr>
        <p:spPr bwMode="auto">
          <a:xfrm>
            <a:off x="3429000" y="404257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59" name="Line 68"/>
          <p:cNvSpPr>
            <a:spLocks noChangeShapeType="1"/>
          </p:cNvSpPr>
          <p:nvPr/>
        </p:nvSpPr>
        <p:spPr bwMode="auto">
          <a:xfrm>
            <a:off x="6096000" y="411877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0" name="Line 69"/>
          <p:cNvSpPr>
            <a:spLocks noChangeShapeType="1"/>
          </p:cNvSpPr>
          <p:nvPr/>
        </p:nvSpPr>
        <p:spPr bwMode="auto">
          <a:xfrm>
            <a:off x="6629400" y="411877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1" name="Line 70"/>
          <p:cNvSpPr>
            <a:spLocks noChangeShapeType="1"/>
          </p:cNvSpPr>
          <p:nvPr/>
        </p:nvSpPr>
        <p:spPr bwMode="auto">
          <a:xfrm>
            <a:off x="8001000" y="4118770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69" name="Text Box 17"/>
          <p:cNvSpPr txBox="1">
            <a:spLocks noChangeArrowheads="1"/>
          </p:cNvSpPr>
          <p:nvPr/>
        </p:nvSpPr>
        <p:spPr bwMode="auto">
          <a:xfrm>
            <a:off x="6145214" y="3856833"/>
            <a:ext cx="1049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50  60</a:t>
            </a:r>
          </a:p>
        </p:txBody>
      </p:sp>
      <p:sp>
        <p:nvSpPr>
          <p:cNvPr id="167970" name="Line 18"/>
          <p:cNvSpPr>
            <a:spLocks noChangeShapeType="1"/>
          </p:cNvSpPr>
          <p:nvPr/>
        </p:nvSpPr>
        <p:spPr bwMode="auto">
          <a:xfrm>
            <a:off x="6178550" y="385365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1" name="Line 19"/>
          <p:cNvSpPr>
            <a:spLocks noChangeShapeType="1"/>
          </p:cNvSpPr>
          <p:nvPr/>
        </p:nvSpPr>
        <p:spPr bwMode="auto">
          <a:xfrm>
            <a:off x="7116763" y="385365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2" name="Line 20"/>
          <p:cNvSpPr>
            <a:spLocks noChangeShapeType="1"/>
          </p:cNvSpPr>
          <p:nvPr/>
        </p:nvSpPr>
        <p:spPr bwMode="auto">
          <a:xfrm>
            <a:off x="6597650" y="385365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3" name="Line 21"/>
          <p:cNvSpPr>
            <a:spLocks noChangeShapeType="1"/>
          </p:cNvSpPr>
          <p:nvPr/>
        </p:nvSpPr>
        <p:spPr bwMode="auto">
          <a:xfrm>
            <a:off x="6737350" y="385365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4" name="Line 22"/>
          <p:cNvSpPr>
            <a:spLocks noChangeShapeType="1"/>
          </p:cNvSpPr>
          <p:nvPr/>
        </p:nvSpPr>
        <p:spPr bwMode="auto">
          <a:xfrm>
            <a:off x="7667625" y="384730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5" name="Line 23"/>
          <p:cNvSpPr>
            <a:spLocks noChangeShapeType="1"/>
          </p:cNvSpPr>
          <p:nvPr/>
        </p:nvSpPr>
        <p:spPr bwMode="auto">
          <a:xfrm>
            <a:off x="7248525" y="384730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76" name="Rectangle 86"/>
          <p:cNvSpPr>
            <a:spLocks noChangeArrowheads="1"/>
          </p:cNvSpPr>
          <p:nvPr/>
        </p:nvSpPr>
        <p:spPr bwMode="auto">
          <a:xfrm>
            <a:off x="6070600" y="3855246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33" name="Text Box 17"/>
          <p:cNvSpPr txBox="1">
            <a:spLocks noChangeArrowheads="1"/>
          </p:cNvSpPr>
          <p:nvPr/>
        </p:nvSpPr>
        <p:spPr bwMode="auto">
          <a:xfrm>
            <a:off x="4065588" y="2831498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70</a:t>
            </a:r>
          </a:p>
        </p:txBody>
      </p:sp>
      <p:sp>
        <p:nvSpPr>
          <p:cNvPr id="142" name="Text Box 17"/>
          <p:cNvSpPr txBox="1">
            <a:spLocks noChangeArrowheads="1"/>
          </p:cNvSpPr>
          <p:nvPr/>
        </p:nvSpPr>
        <p:spPr bwMode="auto">
          <a:xfrm>
            <a:off x="3537015" y="2822703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50</a:t>
            </a:r>
          </a:p>
        </p:txBody>
      </p:sp>
      <p:sp>
        <p:nvSpPr>
          <p:cNvPr id="69" name="Line 22"/>
          <p:cNvSpPr>
            <a:spLocks noChangeShapeType="1"/>
          </p:cNvSpPr>
          <p:nvPr/>
        </p:nvSpPr>
        <p:spPr bwMode="auto">
          <a:xfrm>
            <a:off x="4041775" y="3092450"/>
            <a:ext cx="2452689" cy="75168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4560888" y="3063084"/>
            <a:ext cx="3503614" cy="763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0" name="Text Box 17"/>
          <p:cNvSpPr txBox="1">
            <a:spLocks noChangeArrowheads="1"/>
          </p:cNvSpPr>
          <p:nvPr/>
        </p:nvSpPr>
        <p:spPr bwMode="auto">
          <a:xfrm>
            <a:off x="2359025" y="3891758"/>
            <a:ext cx="1576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10  30  40</a:t>
            </a:r>
          </a:p>
        </p:txBody>
      </p:sp>
      <p:sp>
        <p:nvSpPr>
          <p:cNvPr id="167991" name="Line 18"/>
          <p:cNvSpPr>
            <a:spLocks noChangeShapeType="1"/>
          </p:cNvSpPr>
          <p:nvPr/>
        </p:nvSpPr>
        <p:spPr bwMode="auto">
          <a:xfrm>
            <a:off x="2403475" y="388858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2" name="Line 19"/>
          <p:cNvSpPr>
            <a:spLocks noChangeShapeType="1"/>
          </p:cNvSpPr>
          <p:nvPr/>
        </p:nvSpPr>
        <p:spPr bwMode="auto">
          <a:xfrm>
            <a:off x="3341688" y="388858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3" name="Line 20"/>
          <p:cNvSpPr>
            <a:spLocks noChangeShapeType="1"/>
          </p:cNvSpPr>
          <p:nvPr/>
        </p:nvSpPr>
        <p:spPr bwMode="auto">
          <a:xfrm>
            <a:off x="2822575" y="388858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4" name="Line 21"/>
          <p:cNvSpPr>
            <a:spLocks noChangeShapeType="1"/>
          </p:cNvSpPr>
          <p:nvPr/>
        </p:nvSpPr>
        <p:spPr bwMode="auto">
          <a:xfrm>
            <a:off x="2962275" y="388858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5" name="Line 22"/>
          <p:cNvSpPr>
            <a:spLocks noChangeShapeType="1"/>
          </p:cNvSpPr>
          <p:nvPr/>
        </p:nvSpPr>
        <p:spPr bwMode="auto">
          <a:xfrm>
            <a:off x="3892550" y="388223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6" name="Line 23"/>
          <p:cNvSpPr>
            <a:spLocks noChangeShapeType="1"/>
          </p:cNvSpPr>
          <p:nvPr/>
        </p:nvSpPr>
        <p:spPr bwMode="auto">
          <a:xfrm>
            <a:off x="3473450" y="388223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97" name="Rectangle 86"/>
          <p:cNvSpPr>
            <a:spLocks noChangeArrowheads="1"/>
          </p:cNvSpPr>
          <p:nvPr/>
        </p:nvSpPr>
        <p:spPr bwMode="auto">
          <a:xfrm>
            <a:off x="2295525" y="3890171"/>
            <a:ext cx="172243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 Reduce Tree Depth</a:t>
            </a:r>
            <a:endParaRPr lang="en-US" dirty="0"/>
          </a:p>
        </p:txBody>
      </p:sp>
      <p:sp>
        <p:nvSpPr>
          <p:cNvPr id="152" name="Text Box 60"/>
          <p:cNvSpPr txBox="1">
            <a:spLocks noChangeArrowheads="1"/>
          </p:cNvSpPr>
          <p:nvPr/>
        </p:nvSpPr>
        <p:spPr bwMode="auto">
          <a:xfrm>
            <a:off x="3200400" y="2600742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4" name="Line 18"/>
          <p:cNvSpPr>
            <a:spLocks noChangeShapeType="1"/>
          </p:cNvSpPr>
          <p:nvPr/>
        </p:nvSpPr>
        <p:spPr bwMode="auto">
          <a:xfrm>
            <a:off x="3573463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Line 19"/>
          <p:cNvSpPr>
            <a:spLocks noChangeShapeType="1"/>
          </p:cNvSpPr>
          <p:nvPr/>
        </p:nvSpPr>
        <p:spPr bwMode="auto">
          <a:xfrm>
            <a:off x="4511675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Line 20"/>
          <p:cNvSpPr>
            <a:spLocks noChangeShapeType="1"/>
          </p:cNvSpPr>
          <p:nvPr/>
        </p:nvSpPr>
        <p:spPr bwMode="auto">
          <a:xfrm>
            <a:off x="3992563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Line 21"/>
          <p:cNvSpPr>
            <a:spLocks noChangeShapeType="1"/>
          </p:cNvSpPr>
          <p:nvPr/>
        </p:nvSpPr>
        <p:spPr bwMode="auto">
          <a:xfrm>
            <a:off x="4132263" y="286902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Line 22"/>
          <p:cNvSpPr>
            <a:spLocks noChangeShapeType="1"/>
          </p:cNvSpPr>
          <p:nvPr/>
        </p:nvSpPr>
        <p:spPr bwMode="auto">
          <a:xfrm>
            <a:off x="5062538" y="286267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Line 23"/>
          <p:cNvSpPr>
            <a:spLocks noChangeShapeType="1"/>
          </p:cNvSpPr>
          <p:nvPr/>
        </p:nvSpPr>
        <p:spPr bwMode="auto">
          <a:xfrm>
            <a:off x="4643438" y="2862679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Rectangle 101"/>
          <p:cNvSpPr>
            <a:spLocks noChangeArrowheads="1"/>
          </p:cNvSpPr>
          <p:nvPr/>
        </p:nvSpPr>
        <p:spPr bwMode="auto">
          <a:xfrm>
            <a:off x="3465513" y="2870617"/>
            <a:ext cx="1720850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9765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Points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Remember: </a:t>
            </a:r>
          </a:p>
          <a:p>
            <a:pPr lvl="1" eaLnBrk="1" hangingPunct="1"/>
            <a:r>
              <a:rPr lang="en-US" altLang="en-US" dirty="0"/>
              <a:t>For </a:t>
            </a:r>
            <a:r>
              <a:rPr lang="en-US" altLang="en-US" i="1" u="sng" dirty="0"/>
              <a:t>leaf node</a:t>
            </a:r>
            <a:r>
              <a:rPr lang="en-US" altLang="en-US" dirty="0"/>
              <a:t> merging, we </a:t>
            </a:r>
            <a:r>
              <a:rPr lang="en-US" altLang="en-US" i="1" u="sng" dirty="0"/>
              <a:t>delete</a:t>
            </a:r>
            <a:r>
              <a:rPr lang="en-US" altLang="en-US" dirty="0"/>
              <a:t> the mid-key from the parent</a:t>
            </a:r>
          </a:p>
          <a:p>
            <a:pPr lvl="1" eaLnBrk="1" hangingPunct="1"/>
            <a:r>
              <a:rPr lang="en-US" altLang="en-US" dirty="0"/>
              <a:t>For </a:t>
            </a:r>
            <a:r>
              <a:rPr lang="en-US" altLang="en-US" i="1" u="sng" dirty="0"/>
              <a:t>non-leaf node</a:t>
            </a:r>
            <a:r>
              <a:rPr lang="en-US" altLang="en-US" dirty="0"/>
              <a:t> merging/redistribution, we  </a:t>
            </a:r>
            <a:r>
              <a:rPr lang="en-US" altLang="en-US" i="1" u="sng" dirty="0"/>
              <a:t>pull down</a:t>
            </a:r>
            <a:r>
              <a:rPr lang="en-US" altLang="en-US" dirty="0"/>
              <a:t> the mid-key from their parent.</a:t>
            </a:r>
          </a:p>
          <a:p>
            <a:pPr eaLnBrk="1" hangingPunct="1"/>
            <a:r>
              <a:rPr lang="en-US" altLang="en-US" dirty="0"/>
              <a:t>Exact algorithm: </a:t>
            </a:r>
            <a:r>
              <a:rPr lang="en-US" altLang="en-US"/>
              <a:t>Figure 14.21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51264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Where does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 come from?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i="1">
                <a:ea typeface="굴림" panose="020B0600000101010101" pitchFamily="34" charset="-127"/>
                <a:sym typeface="Wingdings" panose="05000000000000000000" pitchFamily="2" charset="2"/>
              </a:rPr>
              <a:t>n</a:t>
            </a:r>
            <a:r>
              <a:rPr lang="en-US" altLang="ko-KR">
                <a:ea typeface="굴림" panose="020B0600000101010101" pitchFamily="34" charset="-127"/>
                <a:sym typeface="Wingdings" panose="05000000000000000000" pitchFamily="2" charset="2"/>
              </a:rPr>
              <a:t> determined by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Size of a node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Size of search key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Size of an index pointer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Q: 1024B node, 10B key, 8B ptr </a:t>
            </a:r>
            <a:r>
              <a:rPr lang="en-US" altLang="ko-KR">
                <a:ea typeface="굴림" panose="020B0600000101010101" pitchFamily="34" charset="-127"/>
                <a:sym typeface="Wingdings" panose="05000000000000000000" pitchFamily="2" charset="2"/>
              </a:rPr>
              <a:t> </a:t>
            </a:r>
            <a:r>
              <a:rPr lang="en-US" altLang="ko-KR" i="1">
                <a:ea typeface="굴림" panose="020B0600000101010101" pitchFamily="34" charset="-127"/>
              </a:rPr>
              <a:t>n</a:t>
            </a:r>
            <a:r>
              <a:rPr lang="en-US" altLang="ko-KR">
                <a:ea typeface="굴림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345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Dense, Primary Index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>
                <a:ea typeface="굴림" panose="020B0600000101010101" pitchFamily="34" charset="-127"/>
              </a:rPr>
              <a:t>Primary index (clustering index)</a:t>
            </a:r>
          </a:p>
          <a:p>
            <a:pPr lvl="1" eaLnBrk="1" hangingPunct="1"/>
            <a:r>
              <a:rPr lang="en-US" altLang="ko-KR" sz="1800" dirty="0">
                <a:ea typeface="굴림" panose="020B0600000101010101" pitchFamily="34" charset="-127"/>
              </a:rPr>
              <a:t>Index on the search key</a:t>
            </a:r>
          </a:p>
          <a:p>
            <a:pPr eaLnBrk="1" hangingPunct="1"/>
            <a:r>
              <a:rPr lang="en-US" altLang="ko-KR" sz="2000" dirty="0">
                <a:ea typeface="굴림" panose="020B0600000101010101" pitchFamily="34" charset="-127"/>
              </a:rPr>
              <a:t>Dense index</a:t>
            </a:r>
          </a:p>
          <a:p>
            <a:pPr lvl="1" eaLnBrk="1" hangingPunct="1"/>
            <a:r>
              <a:rPr lang="en-US" altLang="ko-KR" sz="1800" dirty="0">
                <a:ea typeface="굴림" panose="020B0600000101010101" pitchFamily="34" charset="-127"/>
              </a:rPr>
              <a:t>(key, pointer) pair for every record</a:t>
            </a:r>
          </a:p>
          <a:p>
            <a:pPr eaLnBrk="1" hangingPunct="1"/>
            <a:endParaRPr lang="en-US" altLang="ko-KR" sz="2000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000" dirty="0">
                <a:ea typeface="굴림" panose="020B0600000101010101" pitchFamily="34" charset="-127"/>
              </a:rPr>
              <a:t>Find the key from index and follow pointer</a:t>
            </a:r>
          </a:p>
          <a:p>
            <a:pPr lvl="1" eaLnBrk="1" hangingPunct="1"/>
            <a:r>
              <a:rPr lang="en-US" altLang="ko-KR" sz="1800" dirty="0">
                <a:ea typeface="굴림" panose="020B0600000101010101" pitchFamily="34" charset="-127"/>
              </a:rPr>
              <a:t>Maybe through binary search</a:t>
            </a:r>
          </a:p>
          <a:p>
            <a:pPr lvl="1" eaLnBrk="1" hangingPunct="1"/>
            <a:endParaRPr lang="en-US" altLang="ko-KR" sz="1800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000" dirty="0">
                <a:ea typeface="굴림" panose="020B0600000101010101" pitchFamily="34" charset="-127"/>
              </a:rPr>
              <a:t>Q: Why dense index?</a:t>
            </a:r>
          </a:p>
          <a:p>
            <a:pPr lvl="1" eaLnBrk="1" hangingPunct="1"/>
            <a:r>
              <a:rPr lang="en-US" altLang="ko-KR" sz="1800" dirty="0">
                <a:ea typeface="굴림" panose="020B0600000101010101" pitchFamily="34" charset="-127"/>
              </a:rPr>
              <a:t>Isn’t binary search on the file the same?</a:t>
            </a:r>
          </a:p>
          <a:p>
            <a:pPr lvl="1" eaLnBrk="1" hangingPunct="1"/>
            <a:endParaRPr lang="en-US" altLang="ko-KR" sz="1800" dirty="0">
              <a:ea typeface="굴림" panose="020B0600000101010101" pitchFamily="34" charset="-127"/>
            </a:endParaRPr>
          </a:p>
          <a:p>
            <a:pPr lvl="1" eaLnBrk="1" hangingPunct="1"/>
            <a:endParaRPr lang="ko-KR" altLang="en-US" sz="1800" dirty="0">
              <a:ea typeface="굴림" panose="020B0600000101010101" pitchFamily="34" charset="-127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89958"/>
              </p:ext>
            </p:extLst>
          </p:nvPr>
        </p:nvGraphicFramePr>
        <p:xfrm>
          <a:off x="8856311" y="1476570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21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38204"/>
              </p:ext>
            </p:extLst>
          </p:nvPr>
        </p:nvGraphicFramePr>
        <p:xfrm>
          <a:off x="8856311" y="5119401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196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14914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Aaron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17054"/>
              </p:ext>
            </p:extLst>
          </p:nvPr>
        </p:nvGraphicFramePr>
        <p:xfrm>
          <a:off x="8856311" y="3902966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21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Melanie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Stellar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16636"/>
              </p:ext>
            </p:extLst>
          </p:nvPr>
        </p:nvGraphicFramePr>
        <p:xfrm>
          <a:off x="8856311" y="2679726"/>
          <a:ext cx="197211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321">
                  <a:extLst>
                    <a:ext uri="{9D8B030D-6E8A-4147-A177-3AD203B41FA5}">
                      <a16:colId xmlns:a16="http://schemas.microsoft.com/office/drawing/2014/main" val="2289018879"/>
                    </a:ext>
                  </a:extLst>
                </a:gridCol>
                <a:gridCol w="1443789">
                  <a:extLst>
                    <a:ext uri="{9D8B030D-6E8A-4147-A177-3AD203B41FA5}">
                      <a16:colId xmlns:a16="http://schemas.microsoft.com/office/drawing/2014/main" val="4205025661"/>
                    </a:ext>
                  </a:extLst>
                </a:gridCol>
              </a:tblGrid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208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139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1393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83478"/>
              </p:ext>
            </p:extLst>
          </p:nvPr>
        </p:nvGraphicFramePr>
        <p:xfrm>
          <a:off x="6632875" y="1464309"/>
          <a:ext cx="1298342" cy="1747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32682194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40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64945695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50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9940542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95796091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03917"/>
              </p:ext>
            </p:extLst>
          </p:nvPr>
        </p:nvGraphicFramePr>
        <p:xfrm>
          <a:off x="6632875" y="3347306"/>
          <a:ext cx="1298342" cy="1747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381">
                  <a:extLst>
                    <a:ext uri="{9D8B030D-6E8A-4147-A177-3AD203B41FA5}">
                      <a16:colId xmlns:a16="http://schemas.microsoft.com/office/drawing/2014/main" val="4120774687"/>
                    </a:ext>
                  </a:extLst>
                </a:gridCol>
                <a:gridCol w="657961">
                  <a:extLst>
                    <a:ext uri="{9D8B030D-6E8A-4147-A177-3AD203B41FA5}">
                      <a16:colId xmlns:a16="http://schemas.microsoft.com/office/drawing/2014/main" val="4056944665"/>
                    </a:ext>
                  </a:extLst>
                </a:gridCol>
              </a:tblGrid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70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324504500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48126056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932682194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100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64945695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39940542"/>
                  </a:ext>
                </a:extLst>
              </a:tr>
              <a:tr h="291213"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95796091"/>
                  </a:ext>
                </a:extLst>
              </a:tr>
            </a:tbl>
          </a:graphicData>
        </a:graphic>
      </p:graphicFrame>
      <p:grpSp>
        <p:nvGrpSpPr>
          <p:cNvPr id="31" name="Group 30"/>
          <p:cNvGrpSpPr/>
          <p:nvPr/>
        </p:nvGrpSpPr>
        <p:grpSpPr>
          <a:xfrm>
            <a:off x="7678615" y="1617785"/>
            <a:ext cx="1177696" cy="4454769"/>
            <a:chOff x="7678615" y="1617785"/>
            <a:chExt cx="1177696" cy="4454769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7678615" y="1617785"/>
              <a:ext cx="1177696" cy="3516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7678615" y="1865451"/>
              <a:ext cx="1177696" cy="15975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7678615" y="2220122"/>
              <a:ext cx="1177696" cy="11782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7678615" y="2473667"/>
              <a:ext cx="1177696" cy="4219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84" idx="1"/>
            </p:cNvCxnSpPr>
            <p:nvPr/>
          </p:nvCxnSpPr>
          <p:spPr>
            <a:xfrm>
              <a:off x="7678615" y="2783353"/>
              <a:ext cx="1177696" cy="44501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7678615" y="3071920"/>
              <a:ext cx="1177696" cy="56223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7678615" y="3500782"/>
              <a:ext cx="1177696" cy="60233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endCxn id="83" idx="1"/>
            </p:cNvCxnSpPr>
            <p:nvPr/>
          </p:nvCxnSpPr>
          <p:spPr>
            <a:xfrm>
              <a:off x="7678615" y="3748448"/>
              <a:ext cx="1177696" cy="703158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>
              <a:off x="7678615" y="4103119"/>
              <a:ext cx="1177696" cy="7399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7678615" y="4356664"/>
              <a:ext cx="1177696" cy="97380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endCxn id="82" idx="1"/>
            </p:cNvCxnSpPr>
            <p:nvPr/>
          </p:nvCxnSpPr>
          <p:spPr>
            <a:xfrm>
              <a:off x="7678615" y="4666350"/>
              <a:ext cx="1177696" cy="100169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7678615" y="4954917"/>
              <a:ext cx="1177696" cy="111763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8727357" y="1017545"/>
            <a:ext cx="171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Sequential File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554302" y="969890"/>
            <a:ext cx="1459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Dense Index</a:t>
            </a:r>
          </a:p>
        </p:txBody>
      </p:sp>
    </p:spTree>
    <p:extLst>
      <p:ext uri="{BB962C8B-B14F-4D97-AF65-F5344CB8AC3E}">
        <p14:creationId xmlns:p14="http://schemas.microsoft.com/office/powerpoint/2010/main" val="41286611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ko-KR" dirty="0">
                <a:ea typeface="굴림" panose="020B0600000101010101" pitchFamily="34" charset="-127"/>
              </a:rPr>
              <a:t>Range Search on </a:t>
            </a:r>
            <a:r>
              <a:rPr lang="en-US" altLang="ko-KR" dirty="0" err="1">
                <a:ea typeface="굴림" panose="020B0600000101010101" pitchFamily="34" charset="-127"/>
              </a:rPr>
              <a:t>B+tree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SELECT *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FROM Student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WHERE </a:t>
            </a:r>
            <a:r>
              <a:rPr lang="en-US" altLang="ko-KR" dirty="0" err="1">
                <a:ea typeface="굴림" panose="020B0600000101010101" pitchFamily="34" charset="-127"/>
              </a:rPr>
              <a:t>sid</a:t>
            </a:r>
            <a:r>
              <a:rPr lang="en-US" altLang="ko-KR" dirty="0">
                <a:ea typeface="굴림" panose="020B0600000101010101" pitchFamily="34" charset="-127"/>
              </a:rPr>
              <a:t> &gt; 60?</a:t>
            </a:r>
          </a:p>
        </p:txBody>
      </p:sp>
      <p:grpSp>
        <p:nvGrpSpPr>
          <p:cNvPr id="194564" name="Group 108"/>
          <p:cNvGrpSpPr>
            <a:grpSpLocks/>
          </p:cNvGrpSpPr>
          <p:nvPr/>
        </p:nvGrpSpPr>
        <p:grpSpPr bwMode="auto">
          <a:xfrm>
            <a:off x="3816351" y="5286375"/>
            <a:ext cx="1636713" cy="825500"/>
            <a:chOff x="385" y="3496"/>
            <a:chExt cx="1031" cy="520"/>
          </a:xfrm>
        </p:grpSpPr>
        <p:sp>
          <p:nvSpPr>
            <p:cNvPr id="194614" name="Line 109"/>
            <p:cNvSpPr>
              <a:spLocks noChangeShapeType="1"/>
            </p:cNvSpPr>
            <p:nvPr/>
          </p:nvSpPr>
          <p:spPr bwMode="auto">
            <a:xfrm>
              <a:off x="1128" y="3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5" name="Line 110"/>
            <p:cNvSpPr>
              <a:spLocks noChangeShapeType="1"/>
            </p:cNvSpPr>
            <p:nvPr/>
          </p:nvSpPr>
          <p:spPr bwMode="auto">
            <a:xfrm>
              <a:off x="432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616" name="Group 111"/>
            <p:cNvGrpSpPr>
              <a:grpSpLocks/>
            </p:cNvGrpSpPr>
            <p:nvPr/>
          </p:nvGrpSpPr>
          <p:grpSpPr bwMode="auto">
            <a:xfrm>
              <a:off x="385" y="3496"/>
              <a:ext cx="787" cy="304"/>
              <a:chOff x="385" y="3496"/>
              <a:chExt cx="787" cy="304"/>
            </a:xfrm>
          </p:grpSpPr>
          <p:sp>
            <p:nvSpPr>
              <p:cNvPr id="194618" name="Text Box 112"/>
              <p:cNvSpPr txBox="1">
                <a:spLocks noChangeArrowheads="1"/>
              </p:cNvSpPr>
              <p:nvPr/>
            </p:nvSpPr>
            <p:spPr bwMode="auto">
              <a:xfrm>
                <a:off x="385" y="3497"/>
                <a:ext cx="787" cy="30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2400">
                    <a:ea typeface="굴림" panose="020B0600000101010101" pitchFamily="34" charset="-127"/>
                  </a:rPr>
                  <a:t> </a:t>
                </a:r>
                <a:r>
                  <a:rPr lang="en-US" altLang="ko-KR" sz="2400">
                    <a:ea typeface="굴림" panose="020B0600000101010101" pitchFamily="34" charset="-127"/>
                  </a:rPr>
                  <a:t>20  30 </a:t>
                </a:r>
              </a:p>
            </p:txBody>
          </p:sp>
          <p:sp>
            <p:nvSpPr>
              <p:cNvPr id="194619" name="Line 113"/>
              <p:cNvSpPr>
                <a:spLocks noChangeShapeType="1"/>
              </p:cNvSpPr>
              <p:nvPr/>
            </p:nvSpPr>
            <p:spPr bwMode="auto">
              <a:xfrm>
                <a:off x="472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20" name="Line 114"/>
              <p:cNvSpPr>
                <a:spLocks noChangeShapeType="1"/>
              </p:cNvSpPr>
              <p:nvPr/>
            </p:nvSpPr>
            <p:spPr bwMode="auto">
              <a:xfrm>
                <a:off x="1088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21" name="Line 115"/>
              <p:cNvSpPr>
                <a:spLocks noChangeShapeType="1"/>
              </p:cNvSpPr>
              <p:nvPr/>
            </p:nvSpPr>
            <p:spPr bwMode="auto">
              <a:xfrm>
                <a:off x="736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622" name="Line 116"/>
              <p:cNvSpPr>
                <a:spLocks noChangeShapeType="1"/>
              </p:cNvSpPr>
              <p:nvPr/>
            </p:nvSpPr>
            <p:spPr bwMode="auto">
              <a:xfrm>
                <a:off x="824" y="3496"/>
                <a:ext cx="0" cy="3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617" name="Line 117"/>
            <p:cNvSpPr>
              <a:spLocks noChangeShapeType="1"/>
            </p:cNvSpPr>
            <p:nvPr/>
          </p:nvSpPr>
          <p:spPr bwMode="auto">
            <a:xfrm>
              <a:off x="776" y="3696"/>
              <a:ext cx="0" cy="3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65" name="Line 118"/>
          <p:cNvSpPr>
            <a:spLocks noChangeShapeType="1"/>
          </p:cNvSpPr>
          <p:nvPr/>
        </p:nvSpPr>
        <p:spPr bwMode="auto">
          <a:xfrm>
            <a:off x="6570663" y="55149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66" name="Line 119"/>
          <p:cNvSpPr>
            <a:spLocks noChangeShapeType="1"/>
          </p:cNvSpPr>
          <p:nvPr/>
        </p:nvSpPr>
        <p:spPr bwMode="auto">
          <a:xfrm>
            <a:off x="5465763" y="56038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567" name="Group 120"/>
          <p:cNvGrpSpPr>
            <a:grpSpLocks/>
          </p:cNvGrpSpPr>
          <p:nvPr/>
        </p:nvGrpSpPr>
        <p:grpSpPr bwMode="auto">
          <a:xfrm>
            <a:off x="5392738" y="5286375"/>
            <a:ext cx="1249362" cy="482600"/>
            <a:chOff x="386" y="3496"/>
            <a:chExt cx="787" cy="304"/>
          </a:xfrm>
        </p:grpSpPr>
        <p:sp>
          <p:nvSpPr>
            <p:cNvPr id="194609" name="Text Box 121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50  60 </a:t>
              </a:r>
            </a:p>
          </p:txBody>
        </p:sp>
        <p:sp>
          <p:nvSpPr>
            <p:cNvPr id="194610" name="Line 122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1" name="Line 123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2" name="Line 124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13" name="Line 125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68" name="Line 126"/>
          <p:cNvSpPr>
            <a:spLocks noChangeShapeType="1"/>
          </p:cNvSpPr>
          <p:nvPr/>
        </p:nvSpPr>
        <p:spPr bwMode="auto">
          <a:xfrm>
            <a:off x="8615363" y="55657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569" name="Group 127"/>
          <p:cNvGrpSpPr>
            <a:grpSpLocks/>
          </p:cNvGrpSpPr>
          <p:nvPr/>
        </p:nvGrpSpPr>
        <p:grpSpPr bwMode="auto">
          <a:xfrm>
            <a:off x="8542338" y="5248275"/>
            <a:ext cx="1249362" cy="482600"/>
            <a:chOff x="386" y="3496"/>
            <a:chExt cx="787" cy="304"/>
          </a:xfrm>
        </p:grpSpPr>
        <p:sp>
          <p:nvSpPr>
            <p:cNvPr id="194604" name="Text Box 128"/>
            <p:cNvSpPr txBox="1">
              <a:spLocks noChangeArrowheads="1"/>
            </p:cNvSpPr>
            <p:nvPr/>
          </p:nvSpPr>
          <p:spPr bwMode="auto">
            <a:xfrm>
              <a:off x="386" y="3497"/>
              <a:ext cx="787" cy="3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2400">
                  <a:ea typeface="굴림" panose="020B0600000101010101" pitchFamily="34" charset="-127"/>
                </a:rPr>
                <a:t> </a:t>
              </a:r>
              <a:r>
                <a:rPr lang="en-US" altLang="ko-KR" sz="2400">
                  <a:ea typeface="굴림" panose="020B0600000101010101" pitchFamily="34" charset="-127"/>
                </a:rPr>
                <a:t>80  90 </a:t>
              </a:r>
            </a:p>
          </p:txBody>
        </p:sp>
        <p:sp>
          <p:nvSpPr>
            <p:cNvPr id="194605" name="Line 129"/>
            <p:cNvSpPr>
              <a:spLocks noChangeShapeType="1"/>
            </p:cNvSpPr>
            <p:nvPr/>
          </p:nvSpPr>
          <p:spPr bwMode="auto">
            <a:xfrm>
              <a:off x="472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6" name="Line 130"/>
            <p:cNvSpPr>
              <a:spLocks noChangeShapeType="1"/>
            </p:cNvSpPr>
            <p:nvPr/>
          </p:nvSpPr>
          <p:spPr bwMode="auto">
            <a:xfrm>
              <a:off x="1088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7" name="Line 131"/>
            <p:cNvSpPr>
              <a:spLocks noChangeShapeType="1"/>
            </p:cNvSpPr>
            <p:nvPr/>
          </p:nvSpPr>
          <p:spPr bwMode="auto">
            <a:xfrm>
              <a:off x="736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08" name="Line 132"/>
            <p:cNvSpPr>
              <a:spLocks noChangeShapeType="1"/>
            </p:cNvSpPr>
            <p:nvPr/>
          </p:nvSpPr>
          <p:spPr bwMode="auto">
            <a:xfrm>
              <a:off x="824" y="3496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570" name="Line 133"/>
          <p:cNvSpPr>
            <a:spLocks noChangeShapeType="1"/>
          </p:cNvSpPr>
          <p:nvPr/>
        </p:nvSpPr>
        <p:spPr bwMode="auto">
          <a:xfrm>
            <a:off x="9161463" y="55657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1" name="Line 134"/>
          <p:cNvSpPr>
            <a:spLocks noChangeShapeType="1"/>
          </p:cNvSpPr>
          <p:nvPr/>
        </p:nvSpPr>
        <p:spPr bwMode="auto">
          <a:xfrm>
            <a:off x="8132763" y="5489575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2" name="Line 135"/>
          <p:cNvSpPr>
            <a:spLocks noChangeShapeType="1"/>
          </p:cNvSpPr>
          <p:nvPr/>
        </p:nvSpPr>
        <p:spPr bwMode="auto">
          <a:xfrm>
            <a:off x="7027863" y="5578475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3" name="Line 142"/>
          <p:cNvSpPr>
            <a:spLocks noChangeShapeType="1"/>
          </p:cNvSpPr>
          <p:nvPr/>
        </p:nvSpPr>
        <p:spPr bwMode="auto">
          <a:xfrm flipH="1">
            <a:off x="4297363" y="41814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4" name="Line 149"/>
          <p:cNvSpPr>
            <a:spLocks noChangeShapeType="1"/>
          </p:cNvSpPr>
          <p:nvPr/>
        </p:nvSpPr>
        <p:spPr bwMode="auto">
          <a:xfrm>
            <a:off x="5529263" y="41814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5" name="Line 150"/>
          <p:cNvSpPr>
            <a:spLocks noChangeShapeType="1"/>
          </p:cNvSpPr>
          <p:nvPr/>
        </p:nvSpPr>
        <p:spPr bwMode="auto">
          <a:xfrm flipH="1">
            <a:off x="7281863" y="4156075"/>
            <a:ext cx="685800" cy="10795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6" name="Line 157"/>
          <p:cNvSpPr>
            <a:spLocks noChangeShapeType="1"/>
          </p:cNvSpPr>
          <p:nvPr/>
        </p:nvSpPr>
        <p:spPr bwMode="auto">
          <a:xfrm>
            <a:off x="8513763" y="4156075"/>
            <a:ext cx="203200" cy="1104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7" name="Line 158"/>
          <p:cNvSpPr>
            <a:spLocks noChangeShapeType="1"/>
          </p:cNvSpPr>
          <p:nvPr/>
        </p:nvSpPr>
        <p:spPr bwMode="auto">
          <a:xfrm flipH="1">
            <a:off x="5821363" y="2790825"/>
            <a:ext cx="800100" cy="10350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8" name="Line 165"/>
          <p:cNvSpPr>
            <a:spLocks noChangeShapeType="1"/>
          </p:cNvSpPr>
          <p:nvPr/>
        </p:nvSpPr>
        <p:spPr bwMode="auto">
          <a:xfrm>
            <a:off x="7188201" y="2792413"/>
            <a:ext cx="925513" cy="10207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79" name="Line 166"/>
          <p:cNvSpPr>
            <a:spLocks noChangeShapeType="1"/>
          </p:cNvSpPr>
          <p:nvPr/>
        </p:nvSpPr>
        <p:spPr bwMode="auto">
          <a:xfrm>
            <a:off x="6048375" y="5592763"/>
            <a:ext cx="0" cy="5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0" name="Line 68"/>
          <p:cNvSpPr>
            <a:spLocks noChangeShapeType="1"/>
          </p:cNvSpPr>
          <p:nvPr/>
        </p:nvSpPr>
        <p:spPr bwMode="auto">
          <a:xfrm>
            <a:off x="6692900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1" name="Line 69"/>
          <p:cNvSpPr>
            <a:spLocks noChangeShapeType="1"/>
          </p:cNvSpPr>
          <p:nvPr/>
        </p:nvSpPr>
        <p:spPr bwMode="auto">
          <a:xfrm>
            <a:off x="7670800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2" name="Line 70"/>
          <p:cNvSpPr>
            <a:spLocks noChangeShapeType="1"/>
          </p:cNvSpPr>
          <p:nvPr/>
        </p:nvSpPr>
        <p:spPr bwMode="auto">
          <a:xfrm>
            <a:off x="7112000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3" name="Line 71"/>
          <p:cNvSpPr>
            <a:spLocks noChangeShapeType="1"/>
          </p:cNvSpPr>
          <p:nvPr/>
        </p:nvSpPr>
        <p:spPr bwMode="auto">
          <a:xfrm>
            <a:off x="7251700" y="2538413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4" name="Rectangle 42"/>
          <p:cNvSpPr>
            <a:spLocks noChangeArrowheads="1"/>
          </p:cNvSpPr>
          <p:nvPr/>
        </p:nvSpPr>
        <p:spPr bwMode="auto">
          <a:xfrm>
            <a:off x="6561139" y="2530476"/>
            <a:ext cx="1233487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4585" name="Text Box 121"/>
          <p:cNvSpPr txBox="1">
            <a:spLocks noChangeArrowheads="1"/>
          </p:cNvSpPr>
          <p:nvPr/>
        </p:nvSpPr>
        <p:spPr bwMode="auto">
          <a:xfrm>
            <a:off x="6653213" y="2544764"/>
            <a:ext cx="520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  <p:sp>
        <p:nvSpPr>
          <p:cNvPr id="194586" name="Line 68"/>
          <p:cNvSpPr>
            <a:spLocks noChangeShapeType="1"/>
          </p:cNvSpPr>
          <p:nvPr/>
        </p:nvSpPr>
        <p:spPr bwMode="auto">
          <a:xfrm>
            <a:off x="5075238" y="3835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7" name="Line 69"/>
          <p:cNvSpPr>
            <a:spLocks noChangeShapeType="1"/>
          </p:cNvSpPr>
          <p:nvPr/>
        </p:nvSpPr>
        <p:spPr bwMode="auto">
          <a:xfrm>
            <a:off x="6053138" y="3835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8" name="Line 70"/>
          <p:cNvSpPr>
            <a:spLocks noChangeShapeType="1"/>
          </p:cNvSpPr>
          <p:nvPr/>
        </p:nvSpPr>
        <p:spPr bwMode="auto">
          <a:xfrm>
            <a:off x="5494338" y="3835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9" name="Line 71"/>
          <p:cNvSpPr>
            <a:spLocks noChangeShapeType="1"/>
          </p:cNvSpPr>
          <p:nvPr/>
        </p:nvSpPr>
        <p:spPr bwMode="auto">
          <a:xfrm>
            <a:off x="5634038" y="38354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0" name="Rectangle 42"/>
          <p:cNvSpPr>
            <a:spLocks noChangeArrowheads="1"/>
          </p:cNvSpPr>
          <p:nvPr/>
        </p:nvSpPr>
        <p:spPr bwMode="auto">
          <a:xfrm>
            <a:off x="4943475" y="3827463"/>
            <a:ext cx="1233488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4591" name="Text Box 121"/>
          <p:cNvSpPr txBox="1">
            <a:spLocks noChangeArrowheads="1"/>
          </p:cNvSpPr>
          <p:nvPr/>
        </p:nvSpPr>
        <p:spPr bwMode="auto">
          <a:xfrm>
            <a:off x="5035550" y="38401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50</a:t>
            </a:r>
          </a:p>
        </p:txBody>
      </p:sp>
      <p:sp>
        <p:nvSpPr>
          <p:cNvPr id="194592" name="Line 68"/>
          <p:cNvSpPr>
            <a:spLocks noChangeShapeType="1"/>
          </p:cNvSpPr>
          <p:nvPr/>
        </p:nvSpPr>
        <p:spPr bwMode="auto">
          <a:xfrm>
            <a:off x="8040688" y="38433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3" name="Line 69"/>
          <p:cNvSpPr>
            <a:spLocks noChangeShapeType="1"/>
          </p:cNvSpPr>
          <p:nvPr/>
        </p:nvSpPr>
        <p:spPr bwMode="auto">
          <a:xfrm>
            <a:off x="9018588" y="38433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4" name="Line 70"/>
          <p:cNvSpPr>
            <a:spLocks noChangeShapeType="1"/>
          </p:cNvSpPr>
          <p:nvPr/>
        </p:nvSpPr>
        <p:spPr bwMode="auto">
          <a:xfrm>
            <a:off x="8459788" y="38433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5" name="Line 71"/>
          <p:cNvSpPr>
            <a:spLocks noChangeShapeType="1"/>
          </p:cNvSpPr>
          <p:nvPr/>
        </p:nvSpPr>
        <p:spPr bwMode="auto">
          <a:xfrm>
            <a:off x="8599488" y="3843338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6" name="Rectangle 42"/>
          <p:cNvSpPr>
            <a:spLocks noChangeArrowheads="1"/>
          </p:cNvSpPr>
          <p:nvPr/>
        </p:nvSpPr>
        <p:spPr bwMode="auto">
          <a:xfrm>
            <a:off x="7908925" y="3835401"/>
            <a:ext cx="1233488" cy="4810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4597" name="Text Box 121"/>
          <p:cNvSpPr txBox="1">
            <a:spLocks noChangeArrowheads="1"/>
          </p:cNvSpPr>
          <p:nvPr/>
        </p:nvSpPr>
        <p:spPr bwMode="auto">
          <a:xfrm>
            <a:off x="8001000" y="3848101"/>
            <a:ext cx="520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80</a:t>
            </a:r>
          </a:p>
        </p:txBody>
      </p:sp>
      <p:sp>
        <p:nvSpPr>
          <p:cNvPr id="194598" name="Line 68"/>
          <p:cNvSpPr>
            <a:spLocks noChangeShapeType="1"/>
          </p:cNvSpPr>
          <p:nvPr/>
        </p:nvSpPr>
        <p:spPr bwMode="auto">
          <a:xfrm>
            <a:off x="7127875" y="5270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9" name="Line 69"/>
          <p:cNvSpPr>
            <a:spLocks noChangeShapeType="1"/>
          </p:cNvSpPr>
          <p:nvPr/>
        </p:nvSpPr>
        <p:spPr bwMode="auto">
          <a:xfrm>
            <a:off x="8105775" y="5270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0" name="Line 70"/>
          <p:cNvSpPr>
            <a:spLocks noChangeShapeType="1"/>
          </p:cNvSpPr>
          <p:nvPr/>
        </p:nvSpPr>
        <p:spPr bwMode="auto">
          <a:xfrm>
            <a:off x="7546975" y="5270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1" name="Line 71"/>
          <p:cNvSpPr>
            <a:spLocks noChangeShapeType="1"/>
          </p:cNvSpPr>
          <p:nvPr/>
        </p:nvSpPr>
        <p:spPr bwMode="auto">
          <a:xfrm>
            <a:off x="7686675" y="5270500"/>
            <a:ext cx="0" cy="48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2" name="Rectangle 42"/>
          <p:cNvSpPr>
            <a:spLocks noChangeArrowheads="1"/>
          </p:cNvSpPr>
          <p:nvPr/>
        </p:nvSpPr>
        <p:spPr bwMode="auto">
          <a:xfrm>
            <a:off x="6996114" y="5262563"/>
            <a:ext cx="1233487" cy="4810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4603" name="Text Box 121"/>
          <p:cNvSpPr txBox="1">
            <a:spLocks noChangeArrowheads="1"/>
          </p:cNvSpPr>
          <p:nvPr/>
        </p:nvSpPr>
        <p:spPr bwMode="auto">
          <a:xfrm>
            <a:off x="7088188" y="52752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ea typeface="굴림" panose="020B0600000101010101" pitchFamily="34" charset="-127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0941242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Index Creation in SQL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CREATE INDEX &lt;</a:t>
            </a:r>
            <a:r>
              <a:rPr lang="en-US" altLang="ko-KR" dirty="0" err="1">
                <a:ea typeface="굴림" panose="020B0600000101010101" pitchFamily="34" charset="-127"/>
              </a:rPr>
              <a:t>indexname</a:t>
            </a:r>
            <a:r>
              <a:rPr lang="en-US" altLang="ko-KR" dirty="0">
                <a:ea typeface="굴림" panose="020B0600000101010101" pitchFamily="34" charset="-127"/>
              </a:rPr>
              <a:t>&gt; ON &lt;table&gt;(&lt;</a:t>
            </a:r>
            <a:r>
              <a:rPr lang="en-US" altLang="ko-KR" dirty="0" err="1">
                <a:ea typeface="굴림" panose="020B0600000101010101" pitchFamily="34" charset="-127"/>
              </a:rPr>
              <a:t>attr</a:t>
            </a:r>
            <a:r>
              <a:rPr lang="en-US" altLang="ko-KR" dirty="0">
                <a:ea typeface="굴림" panose="020B0600000101010101" pitchFamily="34" charset="-127"/>
              </a:rPr>
              <a:t>&gt;,&lt;</a:t>
            </a:r>
            <a:r>
              <a:rPr lang="en-US" altLang="ko-KR" dirty="0" err="1">
                <a:ea typeface="굴림" panose="020B0600000101010101" pitchFamily="34" charset="-127"/>
              </a:rPr>
              <a:t>attr</a:t>
            </a:r>
            <a:r>
              <a:rPr lang="en-US" altLang="ko-KR" dirty="0">
                <a:ea typeface="굴림" panose="020B0600000101010101" pitchFamily="34" charset="-127"/>
              </a:rPr>
              <a:t>&gt;,…)</a:t>
            </a:r>
          </a:p>
          <a:p>
            <a:pPr eaLnBrk="1" hangingPunct="1"/>
            <a:r>
              <a:rPr lang="en-US" altLang="ko-KR" dirty="0">
                <a:ea typeface="굴림" panose="020B0600000101010101" pitchFamily="34" charset="-127"/>
              </a:rPr>
              <a:t>Example</a:t>
            </a:r>
          </a:p>
          <a:p>
            <a:pPr lvl="1" eaLnBrk="1" hangingPunct="1"/>
            <a:r>
              <a:rPr lang="en-US" altLang="ko-KR" dirty="0">
                <a:ea typeface="굴림" panose="020B0600000101010101" pitchFamily="34" charset="-127"/>
              </a:rPr>
              <a:t>CREATE INDEX </a:t>
            </a:r>
            <a:r>
              <a:rPr lang="en-US" altLang="ko-KR" dirty="0" err="1">
                <a:ea typeface="굴림" panose="020B0600000101010101" pitchFamily="34" charset="-127"/>
              </a:rPr>
              <a:t>sid_idx</a:t>
            </a:r>
            <a:r>
              <a:rPr lang="en-US" altLang="ko-KR" dirty="0">
                <a:ea typeface="굴림" panose="020B0600000101010101" pitchFamily="34" charset="-127"/>
              </a:rPr>
              <a:t> ON Student(</a:t>
            </a:r>
            <a:r>
              <a:rPr lang="en-US" altLang="ko-KR" dirty="0" err="1">
                <a:ea typeface="굴림" panose="020B0600000101010101" pitchFamily="34" charset="-127"/>
              </a:rPr>
              <a:t>sid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lvl="2" eaLnBrk="1" hangingPunct="1"/>
            <a:r>
              <a:rPr lang="en-US" altLang="ko-KR" dirty="0">
                <a:ea typeface="굴림" panose="020B0600000101010101" pitchFamily="34" charset="-127"/>
              </a:rPr>
              <a:t>Creates a </a:t>
            </a:r>
            <a:r>
              <a:rPr lang="en-US" altLang="ko-KR" dirty="0" err="1">
                <a:ea typeface="굴림" panose="020B0600000101010101" pitchFamily="34" charset="-127"/>
              </a:rPr>
              <a:t>B+tree</a:t>
            </a:r>
            <a:r>
              <a:rPr lang="en-US" altLang="ko-KR" dirty="0">
                <a:ea typeface="굴림" panose="020B0600000101010101" pitchFamily="34" charset="-127"/>
              </a:rPr>
              <a:t> on the attributes</a:t>
            </a:r>
          </a:p>
          <a:p>
            <a:pPr lvl="2" eaLnBrk="1" hangingPunct="1"/>
            <a:r>
              <a:rPr lang="en-US" altLang="ko-KR" dirty="0">
                <a:ea typeface="굴림" panose="020B0600000101010101" pitchFamily="34" charset="-127"/>
              </a:rPr>
              <a:t>Speeds up lookup on </a:t>
            </a:r>
            <a:r>
              <a:rPr lang="en-US" altLang="ko-KR" dirty="0" err="1">
                <a:ea typeface="굴림" panose="020B0600000101010101" pitchFamily="34" charset="-127"/>
              </a:rPr>
              <a:t>sid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115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Primary (Clustering) Index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MySQL: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Primary key becomes the clustering index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DB2: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CREATE INDEX </a:t>
            </a:r>
            <a:r>
              <a:rPr lang="en-US" altLang="ko-KR" dirty="0" err="1">
                <a:ea typeface="굴림" panose="020B0600000101010101" pitchFamily="34" charset="-127"/>
              </a:rPr>
              <a:t>idx</a:t>
            </a:r>
            <a:r>
              <a:rPr lang="en-US" altLang="ko-KR" dirty="0">
                <a:ea typeface="굴림" panose="020B0600000101010101" pitchFamily="34" charset="-127"/>
              </a:rPr>
              <a:t> ON Student(</a:t>
            </a:r>
            <a:r>
              <a:rPr lang="en-US" altLang="ko-KR" dirty="0" err="1">
                <a:ea typeface="굴림" panose="020B0600000101010101" pitchFamily="34" charset="-127"/>
              </a:rPr>
              <a:t>sid</a:t>
            </a:r>
            <a:r>
              <a:rPr lang="en-US" altLang="ko-KR" dirty="0">
                <a:ea typeface="굴림" panose="020B0600000101010101" pitchFamily="34" charset="-127"/>
              </a:rPr>
              <a:t>) </a:t>
            </a:r>
            <a:r>
              <a:rPr lang="en-US" altLang="ko-KR" u="sng" dirty="0">
                <a:ea typeface="굴림" panose="020B0600000101010101" pitchFamily="34" charset="-127"/>
              </a:rPr>
              <a:t>CLUSTER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Tuples in the table are sequenced by </a:t>
            </a:r>
            <a:r>
              <a:rPr lang="en-US" altLang="ko-KR" dirty="0" err="1">
                <a:ea typeface="굴림" panose="020B0600000101010101" pitchFamily="34" charset="-127"/>
              </a:rPr>
              <a:t>sid</a:t>
            </a:r>
            <a:endParaRPr lang="en-US" altLang="ko-KR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Oracle: Index-Organized Table (IOT)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CREATE TABLE T (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  ...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) </a:t>
            </a:r>
            <a:r>
              <a:rPr lang="en-US" altLang="ko-KR" u="sng" dirty="0">
                <a:ea typeface="굴림" panose="020B0600000101010101" pitchFamily="34" charset="-127"/>
              </a:rPr>
              <a:t>ORGANIZATION INDEX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 err="1">
                <a:ea typeface="굴림" panose="020B0600000101010101" pitchFamily="34" charset="-127"/>
              </a:rPr>
              <a:t>B+tree</a:t>
            </a:r>
            <a:r>
              <a:rPr lang="en-US" altLang="ko-KR" dirty="0">
                <a:ea typeface="굴림" panose="020B0600000101010101" pitchFamily="34" charset="-127"/>
              </a:rPr>
              <a:t> on primary key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Tuples are stored at the leaf nodes of </a:t>
            </a:r>
            <a:r>
              <a:rPr lang="en-US" altLang="ko-KR" dirty="0" err="1">
                <a:ea typeface="굴림" panose="020B0600000101010101" pitchFamily="34" charset="-127"/>
              </a:rPr>
              <a:t>B+tree</a:t>
            </a:r>
            <a:endParaRPr lang="en-US" altLang="ko-KR" dirty="0">
              <a:ea typeface="굴림" panose="020B0600000101010101" pitchFamily="34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Periodic reorganization may still be necessary to improve range scan performance</a:t>
            </a:r>
          </a:p>
        </p:txBody>
      </p:sp>
    </p:spTree>
    <p:extLst>
      <p:ext uri="{BB962C8B-B14F-4D97-AF65-F5344CB8AC3E}">
        <p14:creationId xmlns:p14="http://schemas.microsoft.com/office/powerpoint/2010/main" val="185756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Why Dense Index?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34" charset="-127"/>
              </a:rPr>
              <a:t>Example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34" charset="-127"/>
              </a:rPr>
              <a:t>100,000,000 tuples (900-bytes/tuple)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34" charset="-127"/>
              </a:rPr>
              <a:t>4-byte search key, 4-byte pointer</a:t>
            </a:r>
          </a:p>
          <a:p>
            <a:pPr lvl="1" eaLnBrk="1" hangingPunct="1"/>
            <a:r>
              <a:rPr lang="en-US" altLang="ko-KR" sz="2000" dirty="0">
                <a:ea typeface="굴림" panose="020B0600000101010101" pitchFamily="34" charset="-127"/>
              </a:rPr>
              <a:t>4096-byte block. </a:t>
            </a:r>
            <a:r>
              <a:rPr lang="en-US" altLang="ko-KR" sz="2000" dirty="0" err="1">
                <a:ea typeface="굴림" panose="020B0600000101010101" pitchFamily="34" charset="-127"/>
              </a:rPr>
              <a:t>Unspanned</a:t>
            </a:r>
            <a:r>
              <a:rPr lang="en-US" altLang="ko-KR" sz="2000" dirty="0">
                <a:ea typeface="굴림" panose="020B0600000101010101" pitchFamily="34" charset="-127"/>
              </a:rPr>
              <a:t> tuples</a:t>
            </a:r>
          </a:p>
          <a:p>
            <a:pPr eaLnBrk="1" hangingPunct="1"/>
            <a:r>
              <a:rPr lang="en-US" altLang="ko-KR" sz="2400" dirty="0">
                <a:ea typeface="굴림" panose="020B0600000101010101" pitchFamily="34" charset="-127"/>
              </a:rPr>
              <a:t>Q: How many blocks for table (how big)?</a:t>
            </a:r>
          </a:p>
          <a:p>
            <a:pPr eaLnBrk="1" hangingPunct="1">
              <a:buFontTx/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/>
            <a:endParaRPr lang="en-US" altLang="ko-KR" sz="2400" dirty="0">
              <a:ea typeface="굴림" panose="020B0600000101010101" pitchFamily="34" charset="-127"/>
            </a:endParaRPr>
          </a:p>
          <a:p>
            <a:pPr eaLnBrk="1" hangingPunct="1"/>
            <a:r>
              <a:rPr lang="en-US" altLang="ko-KR" sz="2400" dirty="0">
                <a:ea typeface="굴림" panose="020B0600000101010101" pitchFamily="34" charset="-127"/>
              </a:rPr>
              <a:t>Q: How many blocks for index (how big)?</a:t>
            </a:r>
          </a:p>
        </p:txBody>
      </p:sp>
    </p:spTree>
    <p:extLst>
      <p:ext uri="{BB962C8B-B14F-4D97-AF65-F5344CB8AC3E}">
        <p14:creationId xmlns:p14="http://schemas.microsoft.com/office/powerpoint/2010/main" val="104195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6325</TotalTime>
  <Words>3585</Words>
  <Application>Microsoft Macintosh PowerPoint</Application>
  <PresentationFormat>Widescreen</PresentationFormat>
  <Paragraphs>1327</Paragraphs>
  <Slides>82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CS143: Index</vt:lpstr>
      <vt:lpstr>Topics to Learn</vt:lpstr>
      <vt:lpstr>Basic Problem</vt:lpstr>
      <vt:lpstr>Random-Order File</vt:lpstr>
      <vt:lpstr>Sequential File</vt:lpstr>
      <vt:lpstr>Binary Search</vt:lpstr>
      <vt:lpstr>Index: Basic Idea</vt:lpstr>
      <vt:lpstr>Dense, Primary Index</vt:lpstr>
      <vt:lpstr>Why Dense Index?</vt:lpstr>
      <vt:lpstr>Sparse, Primary Index</vt:lpstr>
      <vt:lpstr>Multi-level index</vt:lpstr>
      <vt:lpstr>Secondary (non-clustering) Index</vt:lpstr>
      <vt:lpstr>Secondary index</vt:lpstr>
      <vt:lpstr>Overflow Problem</vt:lpstr>
      <vt:lpstr>Performance Problem after many insertions</vt:lpstr>
      <vt:lpstr>Indexed Sequential Access Method (ISAM)</vt:lpstr>
      <vt:lpstr>Important terms</vt:lpstr>
      <vt:lpstr>CS143: B+Tree</vt:lpstr>
      <vt:lpstr>B+Tree</vt:lpstr>
      <vt:lpstr>B+Tree (n=3)</vt:lpstr>
      <vt:lpstr>Leaf Node (n=3)</vt:lpstr>
      <vt:lpstr>Non-leaf Node (n=3)</vt:lpstr>
      <vt:lpstr>Space Usage Guarantee</vt:lpstr>
      <vt:lpstr>Search on B+tree</vt:lpstr>
      <vt:lpstr>B+Tree Insertion</vt:lpstr>
      <vt:lpstr>1. No Overflow</vt:lpstr>
      <vt:lpstr>2. Leaf Overflow</vt:lpstr>
      <vt:lpstr>2. Leaf Overflow</vt:lpstr>
      <vt:lpstr>2. Leaf Overflow</vt:lpstr>
      <vt:lpstr>2. Leaf Overflow</vt:lpstr>
      <vt:lpstr>2. Leaf Overflow</vt:lpstr>
      <vt:lpstr>3. Non-leaf Overflow</vt:lpstr>
      <vt:lpstr>3. Non-leaf Overflow</vt:lpstr>
      <vt:lpstr>3. Non-leaf Overflow</vt:lpstr>
      <vt:lpstr>3. Non-leaf Overflow</vt:lpstr>
      <vt:lpstr>3. Non-leaf Overflow</vt:lpstr>
      <vt:lpstr>3. Non-leaf Overflow</vt:lpstr>
      <vt:lpstr>3. Non-leaf Overflow</vt:lpstr>
      <vt:lpstr>4. New Root</vt:lpstr>
      <vt:lpstr>4. New Root</vt:lpstr>
      <vt:lpstr>4. New Root</vt:lpstr>
      <vt:lpstr>4. New Root</vt:lpstr>
      <vt:lpstr>B+Tree Insertion</vt:lpstr>
      <vt:lpstr>B+Tree Deletion</vt:lpstr>
      <vt:lpstr>1. No Underflow</vt:lpstr>
      <vt:lpstr>1. No Underflow</vt:lpstr>
      <vt:lpstr>2. Coalesce Leaf with Neighbor</vt:lpstr>
      <vt:lpstr>2. Coalesce Leaf with Neighbor</vt:lpstr>
      <vt:lpstr>2. Coalesce Leaf with Neighbor</vt:lpstr>
      <vt:lpstr>2. Coalesce Leaf with Neighbor</vt:lpstr>
      <vt:lpstr>2. Coalesce Leaf with Neighbor</vt:lpstr>
      <vt:lpstr>2. Coalesce Leaf with Neighbor</vt:lpstr>
      <vt:lpstr>2. Coalesce Leaf with Neighbor</vt:lpstr>
      <vt:lpstr>3. Redistribute Leaf with Neighbor</vt:lpstr>
      <vt:lpstr>3. Redistribute Leaf with Neighbor</vt:lpstr>
      <vt:lpstr>3. Redistribute Leaf with Neighbor</vt:lpstr>
      <vt:lpstr>3. Redistribute Leaf with Neighbor</vt:lpstr>
      <vt:lpstr>3. Redistribute Leaf with Neighbor</vt:lpstr>
      <vt:lpstr>4. Coalesce Non-Leaf with Neighbor</vt:lpstr>
      <vt:lpstr>4. Coalesce Non-Leaf with Neighbor</vt:lpstr>
      <vt:lpstr>4. Coalesce Non-Leaf with Neighbor</vt:lpstr>
      <vt:lpstr>4. Coalesce Non-Leaf with Neighbor</vt:lpstr>
      <vt:lpstr>4. Coalesce Non-Leaf with Neighbor</vt:lpstr>
      <vt:lpstr>4. Coalesce Non-Leaf with Neighbor</vt:lpstr>
      <vt:lpstr>4. Coalesce Non-Leaf with Neighbor</vt:lpstr>
      <vt:lpstr>5. Redistribute Non-Leaf with Neighbor</vt:lpstr>
      <vt:lpstr>5. Redistribute Non-Leaf with Neighbor</vt:lpstr>
      <vt:lpstr>5. Redistribute Non-Leaf with Neighbor</vt:lpstr>
      <vt:lpstr>5. Redistribute Non-Leaf with Neighbor</vt:lpstr>
      <vt:lpstr>5. Redistribute Non-Leaf with Neighbor</vt:lpstr>
      <vt:lpstr>5. Redistribute Non-Leaf with Neighbor</vt:lpstr>
      <vt:lpstr>5. Redistribute Non-Leaf with Neighbor</vt:lpstr>
      <vt:lpstr>6. Reduce Tree Depth</vt:lpstr>
      <vt:lpstr>6. Reduce Tree Depth</vt:lpstr>
      <vt:lpstr>6. Reduce Tree Depth</vt:lpstr>
      <vt:lpstr>6. Reduce Tree Depth</vt:lpstr>
      <vt:lpstr>6. Reduce Tree Depth</vt:lpstr>
      <vt:lpstr>Important Points</vt:lpstr>
      <vt:lpstr>Where does n come from?</vt:lpstr>
      <vt:lpstr>Range Search on B+tree</vt:lpstr>
      <vt:lpstr>Index Creation in SQL</vt:lpstr>
      <vt:lpstr>Primary (Clustering)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Database Integrity</dc:title>
  <dc:creator>Junghoo Cho</dc:creator>
  <cp:lastModifiedBy>Junghoo Cho</cp:lastModifiedBy>
  <cp:revision>171</cp:revision>
  <cp:lastPrinted>2016-10-24T16:40:40Z</cp:lastPrinted>
  <dcterms:created xsi:type="dcterms:W3CDTF">2016-10-05T13:42:04Z</dcterms:created>
  <dcterms:modified xsi:type="dcterms:W3CDTF">2021-03-02T03:29:53Z</dcterms:modified>
</cp:coreProperties>
</file>