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4" r:id="rId3"/>
    <p:sldId id="263" r:id="rId4"/>
    <p:sldId id="266" r:id="rId5"/>
    <p:sldId id="267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2" r:id="rId18"/>
    <p:sldId id="283" r:id="rId19"/>
    <p:sldId id="284" r:id="rId20"/>
    <p:sldId id="285" r:id="rId21"/>
    <p:sldId id="286" r:id="rId22"/>
    <p:sldId id="287" r:id="rId23"/>
    <p:sldId id="293" r:id="rId24"/>
    <p:sldId id="262" r:id="rId25"/>
    <p:sldId id="290" r:id="rId26"/>
    <p:sldId id="288" r:id="rId27"/>
    <p:sldId id="28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6005" autoAdjust="0"/>
  </p:normalViewPr>
  <p:slideViewPr>
    <p:cSldViewPr snapToGrid="0" snapToObjects="1">
      <p:cViewPr varScale="1">
        <p:scale>
          <a:sx n="99" d="100"/>
          <a:sy n="99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0BC86-2364-B747-A7E9-1B4F50B0817D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0C737-BF89-F44D-8FF5-F3F9E5AB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77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4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8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3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384"/>
            <a:ext cx="10515600" cy="1001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5288"/>
            <a:ext cx="10515600" cy="4771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7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5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8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1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14E8-98E7-4E42-9D44-1458FE5C58D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2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C14E8-98E7-4E42-9D44-1458FE5C58D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0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CS143: Database Integrity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Professor Junghoo “John” Cho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Violation of Referential Integrity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405288"/>
            <a:ext cx="10515600" cy="4771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Q: When can RI be violated?</a:t>
            </a:r>
          </a:p>
          <a:p>
            <a:pPr lvl="1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178199"/>
              </p:ext>
            </p:extLst>
          </p:nvPr>
        </p:nvGraphicFramePr>
        <p:xfrm>
          <a:off x="1640271" y="4640450"/>
          <a:ext cx="558679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3397">
                  <a:extLst>
                    <a:ext uri="{9D8B030D-6E8A-4147-A177-3AD203B41FA5}">
                      <a16:colId xmlns:a16="http://schemas.microsoft.com/office/drawing/2014/main" val="3876486754"/>
                    </a:ext>
                  </a:extLst>
                </a:gridCol>
                <a:gridCol w="2793397">
                  <a:extLst>
                    <a:ext uri="{9D8B030D-6E8A-4147-A177-3AD203B41FA5}">
                      <a16:colId xmlns:a16="http://schemas.microsoft.com/office/drawing/2014/main" val="2928524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INSERT INTO 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INSERT INTO 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44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DELETE FROM 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DELETE FROM 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UPDATE</a:t>
                      </a:r>
                      <a:r>
                        <a:rPr lang="en-US" sz="2400" baseline="0" dirty="0" smtClean="0"/>
                        <a:t> 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UPDATE</a:t>
                      </a:r>
                      <a:r>
                        <a:rPr lang="en-US" sz="2400" baseline="0" dirty="0" smtClean="0"/>
                        <a:t> 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65470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818457"/>
              </p:ext>
            </p:extLst>
          </p:nvPr>
        </p:nvGraphicFramePr>
        <p:xfrm>
          <a:off x="1170709" y="1527743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754465579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552241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0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2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9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4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7519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744236"/>
              </p:ext>
            </p:extLst>
          </p:nvPr>
        </p:nvGraphicFramePr>
        <p:xfrm>
          <a:off x="5525655" y="1527743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754465579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552241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0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2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9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4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75194"/>
                  </a:ext>
                </a:extLst>
              </a:tr>
            </a:tbl>
          </a:graphicData>
        </a:graphic>
      </p:graphicFrame>
      <p:cxnSp>
        <p:nvCxnSpPr>
          <p:cNvPr id="14" name="Curved Connector 13"/>
          <p:cNvCxnSpPr/>
          <p:nvPr/>
        </p:nvCxnSpPr>
        <p:spPr>
          <a:xfrm flipV="1">
            <a:off x="3676073" y="2071677"/>
            <a:ext cx="2041236" cy="739021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0709" y="103829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525655" y="101488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49857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Violation of Referential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90651"/>
            <a:ext cx="10515600" cy="2980606"/>
          </a:xfrm>
        </p:spPr>
        <p:txBody>
          <a:bodyPr>
            <a:normAutofit/>
          </a:bodyPr>
          <a:lstStyle/>
          <a:p>
            <a:r>
              <a:rPr lang="en-US" dirty="0" smtClean="0"/>
              <a:t>RI violation from referencing table E is </a:t>
            </a:r>
            <a:r>
              <a:rPr lang="en-US" b="1" i="1" dirty="0" smtClean="0"/>
              <a:t>never allowed</a:t>
            </a:r>
          </a:p>
          <a:p>
            <a:pPr lvl="1"/>
            <a:r>
              <a:rPr lang="en-US" dirty="0" smtClean="0"/>
              <a:t>DBMS rejects the statement</a:t>
            </a:r>
          </a:p>
          <a:p>
            <a:r>
              <a:rPr lang="en-US" dirty="0" smtClean="0"/>
              <a:t>RI violation from referenced table S is not allowed by default, but we can instruct DBMS to “fix” the violation automatically</a:t>
            </a:r>
          </a:p>
          <a:p>
            <a:pPr lvl="1"/>
            <a:r>
              <a:rPr lang="en-US" dirty="0" smtClean="0"/>
              <a:t>Q: DELETE FROM S. How to fix?</a:t>
            </a:r>
          </a:p>
          <a:p>
            <a:pPr lvl="1"/>
            <a:r>
              <a:rPr lang="en-US" dirty="0" smtClean="0"/>
              <a:t>Q: UPDATE S. How to fix?</a:t>
            </a:r>
          </a:p>
          <a:p>
            <a:pPr lvl="1"/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818457"/>
              </p:ext>
            </p:extLst>
          </p:nvPr>
        </p:nvGraphicFramePr>
        <p:xfrm>
          <a:off x="1170709" y="1527743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754465579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552241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0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2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9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4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75194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744236"/>
              </p:ext>
            </p:extLst>
          </p:nvPr>
        </p:nvGraphicFramePr>
        <p:xfrm>
          <a:off x="5525655" y="1527743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754465579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552241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0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2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9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4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75194"/>
                  </a:ext>
                </a:extLst>
              </a:tr>
            </a:tbl>
          </a:graphicData>
        </a:graphic>
      </p:graphicFrame>
      <p:cxnSp>
        <p:nvCxnSpPr>
          <p:cNvPr id="11" name="Curved Connector 10"/>
          <p:cNvCxnSpPr/>
          <p:nvPr/>
        </p:nvCxnSpPr>
        <p:spPr>
          <a:xfrm flipV="1">
            <a:off x="3676073" y="2071677"/>
            <a:ext cx="2041236" cy="739021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709" y="103829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525655" y="101488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01787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Fix of RI Violation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5288"/>
            <a:ext cx="10515600" cy="534324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dirty="0" smtClean="0"/>
              <a:t>E(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A</a:t>
            </a:r>
            <a:r>
              <a:rPr lang="en-US" dirty="0" smtClean="0"/>
              <a:t> </a:t>
            </a:r>
            <a:r>
              <a:rPr lang="en-US" dirty="0"/>
              <a:t>INT</a:t>
            </a:r>
            <a:r>
              <a:rPr lang="en-US" dirty="0" smtClean="0"/>
              <a:t>, B INT,</a:t>
            </a:r>
            <a:br>
              <a:rPr lang="en-US" dirty="0" smtClean="0"/>
            </a:br>
            <a:r>
              <a:rPr lang="en-US" dirty="0" smtClean="0"/>
              <a:t>    FOREIGN KEY(B) REFERENCES 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);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068932"/>
              </p:ext>
            </p:extLst>
          </p:nvPr>
        </p:nvGraphicFramePr>
        <p:xfrm>
          <a:off x="1170709" y="1527743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754465579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552241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0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2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9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4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7519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9254325"/>
              </p:ext>
            </p:extLst>
          </p:nvPr>
        </p:nvGraphicFramePr>
        <p:xfrm>
          <a:off x="5525655" y="1527743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754465579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552241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0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2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9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4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75194"/>
                  </a:ext>
                </a:extLst>
              </a:tr>
            </a:tbl>
          </a:graphicData>
        </a:graphic>
      </p:graphicFrame>
      <p:cxnSp>
        <p:nvCxnSpPr>
          <p:cNvPr id="6" name="Curved Connector 5"/>
          <p:cNvCxnSpPr/>
          <p:nvPr/>
        </p:nvCxnSpPr>
        <p:spPr>
          <a:xfrm flipV="1">
            <a:off x="3676073" y="2071677"/>
            <a:ext cx="2041236" cy="739021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0709" y="103829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525655" y="101488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289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Comments on Referential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Referential integrity is the only SQL constraint that can “fix itself”</a:t>
            </a:r>
          </a:p>
          <a:p>
            <a:pPr lvl="1"/>
            <a:r>
              <a:rPr lang="en-US" dirty="0" smtClean="0"/>
              <a:t>Other constraints simply rejects the statement and generates an error</a:t>
            </a:r>
          </a:p>
          <a:p>
            <a:r>
              <a:rPr lang="en-US" dirty="0" smtClean="0"/>
              <a:t>Some DBMS do not support all “fixing” actions</a:t>
            </a:r>
          </a:p>
          <a:p>
            <a:pPr lvl="1"/>
            <a:r>
              <a:rPr lang="en-US" dirty="0" smtClean="0"/>
              <a:t>Oracle supports ON DELETE but not ON UPDATE, for example</a:t>
            </a:r>
          </a:p>
          <a:p>
            <a:r>
              <a:rPr lang="en-US" dirty="0" smtClean="0"/>
              <a:t>Q: Why should referenced attributes be unique?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62363" y="3809900"/>
            <a:ext cx="7174346" cy="2367063"/>
            <a:chOff x="1362363" y="3809900"/>
            <a:chExt cx="7174346" cy="2367063"/>
          </a:xfrm>
        </p:grpSpPr>
        <p:graphicFrame>
          <p:nvGraphicFramePr>
            <p:cNvPr id="5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18051746"/>
                </p:ext>
              </p:extLst>
            </p:nvPr>
          </p:nvGraphicFramePr>
          <p:xfrm>
            <a:off x="1362363" y="4322763"/>
            <a:ext cx="2819400" cy="18542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409700">
                    <a:extLst>
                      <a:ext uri="{9D8B030D-6E8A-4147-A177-3AD203B41FA5}">
                        <a16:colId xmlns:a16="http://schemas.microsoft.com/office/drawing/2014/main" val="754465579"/>
                      </a:ext>
                    </a:extLst>
                  </a:gridCol>
                  <a:gridCol w="1409700">
                    <a:extLst>
                      <a:ext uri="{9D8B030D-6E8A-4147-A177-3AD203B41FA5}">
                        <a16:colId xmlns:a16="http://schemas.microsoft.com/office/drawing/2014/main" val="1552241658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A</a:t>
                        </a:r>
                        <a:endParaRPr lang="en-US" dirty="0"/>
                      </a:p>
                    </a:txBody>
                    <a:tcP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B</a:t>
                        </a:r>
                        <a:endParaRPr lang="en-US" dirty="0"/>
                      </a:p>
                    </a:txBody>
                    <a:tcP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79009265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418723809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59919117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301</a:t>
                        </a:r>
                        <a:endParaRPr 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28154081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963675194"/>
                    </a:ext>
                  </a:extLst>
                </a:tr>
              </a:tbl>
            </a:graphicData>
          </a:graphic>
        </p:graphicFrame>
        <p:graphicFrame>
          <p:nvGraphicFramePr>
            <p:cNvPr id="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45660905"/>
                </p:ext>
              </p:extLst>
            </p:nvPr>
          </p:nvGraphicFramePr>
          <p:xfrm>
            <a:off x="5717309" y="4322763"/>
            <a:ext cx="2819400" cy="18542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409700">
                    <a:extLst>
                      <a:ext uri="{9D8B030D-6E8A-4147-A177-3AD203B41FA5}">
                        <a16:colId xmlns:a16="http://schemas.microsoft.com/office/drawing/2014/main" val="754465579"/>
                      </a:ext>
                    </a:extLst>
                  </a:gridCol>
                  <a:gridCol w="1409700">
                    <a:extLst>
                      <a:ext uri="{9D8B030D-6E8A-4147-A177-3AD203B41FA5}">
                        <a16:colId xmlns:a16="http://schemas.microsoft.com/office/drawing/2014/main" val="1552241658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B</a:t>
                        </a:r>
                        <a:endParaRPr lang="en-US" dirty="0"/>
                      </a:p>
                    </a:txBody>
                    <a:tcP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C</a:t>
                        </a:r>
                        <a:endParaRPr lang="en-US" dirty="0"/>
                      </a:p>
                    </a:txBody>
                    <a:tcP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79009265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  301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418723809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  301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59919117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28154081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963675194"/>
                    </a:ext>
                  </a:extLst>
                </a:tr>
              </a:tbl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362363" y="3833310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17309" y="3809900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</a:t>
              </a:r>
            </a:p>
          </p:txBody>
        </p:sp>
        <p:cxnSp>
          <p:nvCxnSpPr>
            <p:cNvPr id="10" name="Curved Connector 9"/>
            <p:cNvCxnSpPr/>
            <p:nvPr/>
          </p:nvCxnSpPr>
          <p:spPr>
            <a:xfrm flipV="1">
              <a:off x="3676073" y="4845983"/>
              <a:ext cx="2041236" cy="739021"/>
            </a:xfrm>
            <a:prstGeom prst="curvedConnector3">
              <a:avLst>
                <a:gd name="adj1" fmla="val 5407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endCxn id="6" idx="1"/>
            </p:cNvCxnSpPr>
            <p:nvPr/>
          </p:nvCxnSpPr>
          <p:spPr>
            <a:xfrm flipV="1">
              <a:off x="3685308" y="5249863"/>
              <a:ext cx="2032001" cy="441018"/>
            </a:xfrm>
            <a:prstGeom prst="curved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05926" y="5384800"/>
              <a:ext cx="5180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??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21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Self-Referencing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001402"/>
              </p:ext>
            </p:extLst>
          </p:nvPr>
        </p:nvGraphicFramePr>
        <p:xfrm>
          <a:off x="838200" y="1945851"/>
          <a:ext cx="195651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258">
                  <a:extLst>
                    <a:ext uri="{9D8B030D-6E8A-4147-A177-3AD203B41FA5}">
                      <a16:colId xmlns:a16="http://schemas.microsoft.com/office/drawing/2014/main" val="2954900296"/>
                    </a:ext>
                  </a:extLst>
                </a:gridCol>
                <a:gridCol w="978258">
                  <a:extLst>
                    <a:ext uri="{9D8B030D-6E8A-4147-A177-3AD203B41FA5}">
                      <a16:colId xmlns:a16="http://schemas.microsoft.com/office/drawing/2014/main" val="3463094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42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1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74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08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9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6241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1315" y="1502173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90930" y="1405288"/>
            <a:ext cx="8262870" cy="5343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TABLE R(</a:t>
            </a:r>
            <a:br>
              <a:rPr lang="en-US" dirty="0" smtClean="0"/>
            </a:br>
            <a:r>
              <a:rPr lang="en-US" dirty="0" smtClean="0"/>
              <a:t>    A INT PRIMARY KEY,</a:t>
            </a:r>
            <a:br>
              <a:rPr lang="en-US" dirty="0" smtClean="0"/>
            </a:br>
            <a:r>
              <a:rPr lang="en-US" dirty="0" smtClean="0"/>
              <a:t>    B INT,</a:t>
            </a:r>
            <a:br>
              <a:rPr lang="en-US" dirty="0" smtClean="0"/>
            </a:br>
            <a:r>
              <a:rPr lang="en-US" dirty="0" smtClean="0"/>
              <a:t>    FOREIGN KEY(B) references R(A)</a:t>
            </a:r>
            <a:br>
              <a:rPr lang="en-US" dirty="0" smtClean="0"/>
            </a:br>
            <a:r>
              <a:rPr lang="en-US" dirty="0" smtClean="0"/>
              <a:t>        ON DELETE CASCADE);</a:t>
            </a:r>
          </a:p>
          <a:p>
            <a:r>
              <a:rPr lang="en-US" dirty="0" smtClean="0"/>
              <a:t>Self-referencing table: A table that references itself</a:t>
            </a:r>
          </a:p>
          <a:p>
            <a:r>
              <a:rPr lang="en-US" dirty="0" smtClean="0"/>
              <a:t>Q: What will happen if we delete (1, NULL)?</a:t>
            </a:r>
          </a:p>
          <a:p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629295" y="1564199"/>
            <a:ext cx="2313528" cy="631510"/>
          </a:xfrm>
          <a:custGeom>
            <a:avLst/>
            <a:gdLst>
              <a:gd name="connsiteX0" fmla="*/ 1946887 w 2313528"/>
              <a:gd name="connsiteY0" fmla="*/ 631510 h 631510"/>
              <a:gd name="connsiteX1" fmla="*/ 2307496 w 2313528"/>
              <a:gd name="connsiteY1" fmla="*/ 335296 h 631510"/>
              <a:gd name="connsiteX2" fmla="*/ 2011282 w 2313528"/>
              <a:gd name="connsiteY2" fmla="*/ 51961 h 631510"/>
              <a:gd name="connsiteX3" fmla="*/ 272634 w 2313528"/>
              <a:gd name="connsiteY3" fmla="*/ 26203 h 631510"/>
              <a:gd name="connsiteX4" fmla="*/ 2178 w 2313528"/>
              <a:gd name="connsiteY4" fmla="*/ 335296 h 631510"/>
              <a:gd name="connsiteX5" fmla="*/ 233997 w 2313528"/>
              <a:gd name="connsiteY5" fmla="*/ 618631 h 63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13528" h="631510">
                <a:moveTo>
                  <a:pt x="1946887" y="631510"/>
                </a:moveTo>
                <a:cubicBezTo>
                  <a:pt x="2121825" y="531698"/>
                  <a:pt x="2296764" y="431887"/>
                  <a:pt x="2307496" y="335296"/>
                </a:cubicBezTo>
                <a:cubicBezTo>
                  <a:pt x="2318228" y="238705"/>
                  <a:pt x="2350426" y="103476"/>
                  <a:pt x="2011282" y="51961"/>
                </a:cubicBezTo>
                <a:cubicBezTo>
                  <a:pt x="1672138" y="446"/>
                  <a:pt x="607485" y="-21020"/>
                  <a:pt x="272634" y="26203"/>
                </a:cubicBezTo>
                <a:cubicBezTo>
                  <a:pt x="-62217" y="73425"/>
                  <a:pt x="8617" y="236558"/>
                  <a:pt x="2178" y="335296"/>
                </a:cubicBezTo>
                <a:cubicBezTo>
                  <a:pt x="-4262" y="434034"/>
                  <a:pt x="114867" y="526332"/>
                  <a:pt x="233997" y="618631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Constraint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ChickenFrom(</a:t>
                </a:r>
                <a:r>
                  <a:rPr lang="en-US" u="sng" dirty="0" err="1" smtClean="0"/>
                  <a:t>cid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eid</a:t>
                </a:r>
                <a:r>
                  <a:rPr lang="en-US" dirty="0" smtClean="0"/>
                  <a:t>): </a:t>
                </a:r>
                <a:r>
                  <a:rPr lang="en-US" dirty="0" err="1" smtClean="0"/>
                  <a:t>eid</a:t>
                </a:r>
                <a:r>
                  <a:rPr lang="en-US" dirty="0" smtClean="0"/>
                  <a:t> became </a:t>
                </a:r>
                <a:r>
                  <a:rPr lang="en-US" dirty="0" err="1" smtClean="0"/>
                  <a:t>cid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err="1" smtClean="0"/>
                  <a:t>EggFrom</a:t>
                </a:r>
                <a:r>
                  <a:rPr lang="en-US" dirty="0" smtClean="0"/>
                  <a:t>(</a:t>
                </a:r>
                <a:r>
                  <a:rPr lang="en-US" u="sng" dirty="0" err="1" smtClean="0"/>
                  <a:t>eid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cid</a:t>
                </a:r>
                <a:r>
                  <a:rPr lang="en-US" dirty="0" smtClean="0"/>
                  <a:t>): </a:t>
                </a:r>
                <a:r>
                  <a:rPr lang="en-US" dirty="0" err="1" smtClean="0"/>
                  <a:t>eid</a:t>
                </a:r>
                <a:r>
                  <a:rPr lang="en-US" dirty="0" smtClean="0"/>
                  <a:t> is born of </a:t>
                </a:r>
                <a:r>
                  <a:rPr lang="en-US" dirty="0" err="1" smtClean="0"/>
                  <a:t>cid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:r>
                  <a:rPr lang="en-US" dirty="0" err="1" smtClean="0"/>
                  <a:t>Chicken.cid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 smtClean="0"/>
                  <a:t> Egg.eid, </a:t>
                </a:r>
                <a:r>
                  <a:rPr lang="en-US" dirty="0" err="1" smtClean="0"/>
                  <a:t>Egg.cid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 </m:t>
                    </m:r>
                  </m:oMath>
                </a14:m>
                <a:r>
                  <a:rPr lang="en-US" dirty="0" err="1" smtClean="0"/>
                  <a:t>Chicken.cid</a:t>
                </a:r>
                <a:r>
                  <a:rPr lang="en-US" dirty="0" smtClean="0"/>
                  <a:t>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Q: Can we insert any tuple to Chicken? Or Egg? How can we start a “new world”?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788794"/>
              </p:ext>
            </p:extLst>
          </p:nvPr>
        </p:nvGraphicFramePr>
        <p:xfrm>
          <a:off x="1327725" y="3034933"/>
          <a:ext cx="1932710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6355">
                  <a:extLst>
                    <a:ext uri="{9D8B030D-6E8A-4147-A177-3AD203B41FA5}">
                      <a16:colId xmlns:a16="http://schemas.microsoft.com/office/drawing/2014/main" val="754465579"/>
                    </a:ext>
                  </a:extLst>
                </a:gridCol>
                <a:gridCol w="966355">
                  <a:extLst>
                    <a:ext uri="{9D8B030D-6E8A-4147-A177-3AD203B41FA5}">
                      <a16:colId xmlns:a16="http://schemas.microsoft.com/office/drawing/2014/main" val="1552241658"/>
                    </a:ext>
                  </a:extLst>
                </a:gridCol>
              </a:tblGrid>
              <a:tr h="197089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cid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eid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09265"/>
                  </a:ext>
                </a:extLst>
              </a:tr>
              <a:tr h="19708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23809"/>
                  </a:ext>
                </a:extLst>
              </a:tr>
              <a:tr h="19708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91172"/>
                  </a:ext>
                </a:extLst>
              </a:tr>
              <a:tr h="19708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40813"/>
                  </a:ext>
                </a:extLst>
              </a:tr>
              <a:tr h="19708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7519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8013"/>
              </p:ext>
            </p:extLst>
          </p:nvPr>
        </p:nvGraphicFramePr>
        <p:xfrm>
          <a:off x="5682671" y="3034933"/>
          <a:ext cx="1932710" cy="1257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6355">
                  <a:extLst>
                    <a:ext uri="{9D8B030D-6E8A-4147-A177-3AD203B41FA5}">
                      <a16:colId xmlns:a16="http://schemas.microsoft.com/office/drawing/2014/main" val="754465579"/>
                    </a:ext>
                  </a:extLst>
                </a:gridCol>
                <a:gridCol w="966355">
                  <a:extLst>
                    <a:ext uri="{9D8B030D-6E8A-4147-A177-3AD203B41FA5}">
                      <a16:colId xmlns:a16="http://schemas.microsoft.com/office/drawing/2014/main" val="1552241658"/>
                    </a:ext>
                  </a:extLst>
                </a:gridCol>
              </a:tblGrid>
              <a:tr h="197089"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eid</a:t>
                      </a:r>
                      <a:endParaRPr 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cid</a:t>
                      </a:r>
                      <a:endParaRPr 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09265"/>
                  </a:ext>
                </a:extLst>
              </a:tr>
              <a:tr h="19708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 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23809"/>
                  </a:ext>
                </a:extLst>
              </a:tr>
              <a:tr h="197089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91172"/>
                  </a:ext>
                </a:extLst>
              </a:tr>
              <a:tr h="197089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40813"/>
                  </a:ext>
                </a:extLst>
              </a:tr>
              <a:tr h="197089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75194"/>
                  </a:ext>
                </a:extLst>
              </a:tr>
            </a:tbl>
          </a:graphicData>
        </a:graphic>
      </p:graphicFrame>
      <p:cxnSp>
        <p:nvCxnSpPr>
          <p:cNvPr id="6" name="Curved Connector 5"/>
          <p:cNvCxnSpPr/>
          <p:nvPr/>
        </p:nvCxnSpPr>
        <p:spPr>
          <a:xfrm flipV="1">
            <a:off x="3058100" y="3663583"/>
            <a:ext cx="2751573" cy="30805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65380" y="27147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Chicken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667661" y="2691347"/>
            <a:ext cx="1253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Egg</a:t>
            </a:r>
            <a:endParaRPr lang="en-US" sz="1600" dirty="0"/>
          </a:p>
        </p:txBody>
      </p:sp>
      <p:sp>
        <p:nvSpPr>
          <p:cNvPr id="13" name="Freeform 12"/>
          <p:cNvSpPr/>
          <p:nvPr/>
        </p:nvSpPr>
        <p:spPr>
          <a:xfrm flipV="1">
            <a:off x="838200" y="3879194"/>
            <a:ext cx="7573727" cy="568102"/>
          </a:xfrm>
          <a:custGeom>
            <a:avLst/>
            <a:gdLst>
              <a:gd name="connsiteX0" fmla="*/ 1946887 w 2313528"/>
              <a:gd name="connsiteY0" fmla="*/ 631510 h 631510"/>
              <a:gd name="connsiteX1" fmla="*/ 2307496 w 2313528"/>
              <a:gd name="connsiteY1" fmla="*/ 335296 h 631510"/>
              <a:gd name="connsiteX2" fmla="*/ 2011282 w 2313528"/>
              <a:gd name="connsiteY2" fmla="*/ 51961 h 631510"/>
              <a:gd name="connsiteX3" fmla="*/ 272634 w 2313528"/>
              <a:gd name="connsiteY3" fmla="*/ 26203 h 631510"/>
              <a:gd name="connsiteX4" fmla="*/ 2178 w 2313528"/>
              <a:gd name="connsiteY4" fmla="*/ 335296 h 631510"/>
              <a:gd name="connsiteX5" fmla="*/ 233997 w 2313528"/>
              <a:gd name="connsiteY5" fmla="*/ 618631 h 63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13528" h="631510">
                <a:moveTo>
                  <a:pt x="1946887" y="631510"/>
                </a:moveTo>
                <a:cubicBezTo>
                  <a:pt x="2121825" y="531698"/>
                  <a:pt x="2296764" y="431887"/>
                  <a:pt x="2307496" y="335296"/>
                </a:cubicBezTo>
                <a:cubicBezTo>
                  <a:pt x="2318228" y="238705"/>
                  <a:pt x="2350426" y="103476"/>
                  <a:pt x="2011282" y="51961"/>
                </a:cubicBezTo>
                <a:cubicBezTo>
                  <a:pt x="1672138" y="446"/>
                  <a:pt x="607485" y="-21020"/>
                  <a:pt x="272634" y="26203"/>
                </a:cubicBezTo>
                <a:cubicBezTo>
                  <a:pt x="-62217" y="73425"/>
                  <a:pt x="8617" y="236558"/>
                  <a:pt x="2178" y="335296"/>
                </a:cubicBezTo>
                <a:cubicBezTo>
                  <a:pt x="-4262" y="434034"/>
                  <a:pt x="114867" y="526332"/>
                  <a:pt x="233997" y="61863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7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GPA should be between 0.0 and 4.0</a:t>
            </a:r>
            <a:br>
              <a:rPr lang="en-US" dirty="0" smtClean="0"/>
            </a:br>
            <a:r>
              <a:rPr lang="en-US" dirty="0" smtClean="0"/>
              <a:t>   CREATE TABLE Student(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err="1" smtClean="0"/>
              <a:t>sid</a:t>
            </a:r>
            <a:r>
              <a:rPr lang="en-US" dirty="0" smtClean="0"/>
              <a:t> INT, name VARCHAR(50), </a:t>
            </a:r>
            <a:r>
              <a:rPr lang="en-US" dirty="0" err="1" smtClean="0"/>
              <a:t>addr</a:t>
            </a:r>
            <a:r>
              <a:rPr lang="en-US" dirty="0" smtClean="0"/>
              <a:t> VARCHAR(50), GPA REAL,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);</a:t>
            </a:r>
          </a:p>
          <a:p>
            <a:r>
              <a:rPr lang="en-US" dirty="0" smtClean="0"/>
              <a:t>CHECK(</a:t>
            </a:r>
            <a:r>
              <a:rPr lang="en-US" i="1" dirty="0" smtClean="0"/>
              <a:t>condition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Condition can be complex and may include subqueries</a:t>
            </a:r>
          </a:p>
          <a:p>
            <a:r>
              <a:rPr lang="en-US" dirty="0" smtClean="0"/>
              <a:t>Constraint is </a:t>
            </a:r>
            <a:r>
              <a:rPr lang="en-US" b="1" i="1" dirty="0" smtClean="0"/>
              <a:t>attached to a particular table</a:t>
            </a:r>
          </a:p>
          <a:p>
            <a:pPr lvl="1"/>
            <a:r>
              <a:rPr lang="en-US" dirty="0" smtClean="0"/>
              <a:t>Whenever the table is updated, the statement is rejected if the condition is violated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1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Q1: class </a:t>
            </a:r>
            <a:r>
              <a:rPr lang="en-US" dirty="0" err="1"/>
              <a:t>cnum</a:t>
            </a:r>
            <a:r>
              <a:rPr lang="en-US" dirty="0"/>
              <a:t> should be </a:t>
            </a:r>
            <a:r>
              <a:rPr lang="en-US" dirty="0" smtClean="0"/>
              <a:t>&lt; 600 </a:t>
            </a:r>
            <a:r>
              <a:rPr lang="en-US" dirty="0"/>
              <a:t>and </a:t>
            </a:r>
            <a:r>
              <a:rPr lang="en-US" dirty="0" smtClean="0"/>
              <a:t>class </a:t>
            </a:r>
            <a:r>
              <a:rPr lang="en-US" dirty="0"/>
              <a:t>units should be </a:t>
            </a:r>
            <a:r>
              <a:rPr lang="en-US" dirty="0" smtClean="0"/>
              <a:t>&lt;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Class(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dept</a:t>
            </a:r>
            <a:r>
              <a:rPr lang="en-US" dirty="0" smtClean="0"/>
              <a:t> CHAR(2), </a:t>
            </a:r>
            <a:r>
              <a:rPr lang="en-US" dirty="0" err="1" smtClean="0"/>
              <a:t>cnum</a:t>
            </a:r>
            <a:r>
              <a:rPr lang="en-US" dirty="0"/>
              <a:t> </a:t>
            </a:r>
            <a:r>
              <a:rPr lang="en-US" dirty="0" smtClean="0"/>
              <a:t>INT, sec INT, unit INT, </a:t>
            </a:r>
            <a:br>
              <a:rPr lang="en-US" dirty="0" smtClean="0"/>
            </a:br>
            <a:r>
              <a:rPr lang="en-US" dirty="0" smtClean="0"/>
              <a:t>   title VARCHAR(100), instructor VARCHAR(100)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74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Q2: The units of all CS classes should be &gt;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Class(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dept</a:t>
            </a:r>
            <a:r>
              <a:rPr lang="en-US" dirty="0" smtClean="0"/>
              <a:t> CHAR(2), </a:t>
            </a:r>
            <a:r>
              <a:rPr lang="en-US" dirty="0" err="1" smtClean="0"/>
              <a:t>cnum</a:t>
            </a:r>
            <a:r>
              <a:rPr lang="en-US" dirty="0"/>
              <a:t> </a:t>
            </a:r>
            <a:r>
              <a:rPr lang="en-US" dirty="0" smtClean="0"/>
              <a:t>INT, sec INT, unit INT, </a:t>
            </a:r>
            <a:br>
              <a:rPr lang="en-US" dirty="0" smtClean="0"/>
            </a:br>
            <a:r>
              <a:rPr lang="en-US" dirty="0" smtClean="0"/>
              <a:t>   title VARCHAR(100), instructor VARCHAR(100)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3896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Q3: Students whose GPA &lt; 2 cannot take CS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Student(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sid</a:t>
            </a:r>
            <a:r>
              <a:rPr lang="en-US" dirty="0" smtClean="0"/>
              <a:t> INT, name VARCHAR(50), GPA REAL, 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CREATE TABLE Enroll(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sid</a:t>
            </a:r>
            <a:r>
              <a:rPr lang="en-US" dirty="0"/>
              <a:t> </a:t>
            </a:r>
            <a:r>
              <a:rPr lang="en-US" dirty="0" smtClean="0"/>
              <a:t>INT, </a:t>
            </a:r>
            <a:r>
              <a:rPr lang="en-US" dirty="0" err="1" smtClean="0"/>
              <a:t>dept</a:t>
            </a:r>
            <a:r>
              <a:rPr lang="en-US" dirty="0" smtClean="0"/>
              <a:t> CHAR(2), </a:t>
            </a:r>
            <a:r>
              <a:rPr lang="en-US" dirty="0" err="1" smtClean="0"/>
              <a:t>cnum</a:t>
            </a:r>
            <a:r>
              <a:rPr lang="en-US" dirty="0" smtClean="0"/>
              <a:t> INT, sec INT,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696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Referential integrity constraint</a:t>
            </a:r>
          </a:p>
          <a:p>
            <a:r>
              <a:rPr lang="en-US" dirty="0" smtClean="0"/>
              <a:t>CHECK constraint</a:t>
            </a:r>
          </a:p>
          <a:p>
            <a:r>
              <a:rPr lang="en-US" dirty="0" smtClean="0"/>
              <a:t>SQL trigger (in SQL99)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Q4: Can we express referential integrity constraint using CHECK constraint?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5288"/>
                <a:ext cx="10515600" cy="527173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example, can we express </a:t>
                </a:r>
                <a:r>
                  <a:rPr lang="en-US" dirty="0" err="1" smtClean="0"/>
                  <a:t>Enroll.sid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 </m:t>
                    </m:r>
                  </m:oMath>
                </a14:m>
                <a:r>
                  <a:rPr lang="en-US" dirty="0" smtClean="0"/>
                  <a:t>Student.sid?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CREATE TABLE Student</a:t>
                </a:r>
                <a:r>
                  <a:rPr lang="en-US" dirty="0"/>
                  <a:t>(</a:t>
                </a:r>
                <a:br>
                  <a:rPr lang="en-US" dirty="0"/>
                </a:br>
                <a:r>
                  <a:rPr lang="en-US" dirty="0" smtClean="0"/>
                  <a:t>	   </a:t>
                </a:r>
                <a:r>
                  <a:rPr lang="en-US" dirty="0" err="1"/>
                  <a:t>sid</a:t>
                </a:r>
                <a:r>
                  <a:rPr lang="en-US" dirty="0"/>
                  <a:t> INT, name VARCHAR(50), GPA REAL, …</a:t>
                </a:r>
                <a:br>
                  <a:rPr lang="en-US" dirty="0"/>
                </a:br>
                <a:r>
                  <a:rPr lang="en-US" dirty="0" smtClean="0"/>
                  <a:t>	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	);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	CREATE TABLE Enroll</a:t>
                </a:r>
                <a:r>
                  <a:rPr lang="en-US" dirty="0"/>
                  <a:t>(</a:t>
                </a:r>
                <a:br>
                  <a:rPr lang="en-US" dirty="0"/>
                </a:br>
                <a:r>
                  <a:rPr lang="en-US" dirty="0" smtClean="0"/>
                  <a:t>	   </a:t>
                </a:r>
                <a:r>
                  <a:rPr lang="en-US" dirty="0" err="1"/>
                  <a:t>sid</a:t>
                </a:r>
                <a:r>
                  <a:rPr lang="en-US" dirty="0"/>
                  <a:t> INT, </a:t>
                </a:r>
                <a:r>
                  <a:rPr lang="en-US" dirty="0" err="1"/>
                  <a:t>dept</a:t>
                </a:r>
                <a:r>
                  <a:rPr lang="en-US" dirty="0"/>
                  <a:t> CHAR(2), </a:t>
                </a:r>
                <a:r>
                  <a:rPr lang="en-US" dirty="0" err="1"/>
                  <a:t>cnum</a:t>
                </a:r>
                <a:r>
                  <a:rPr lang="en-US" dirty="0"/>
                  <a:t> INT, sec INT,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	);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5288"/>
                <a:ext cx="10515600" cy="5271737"/>
              </a:xfrm>
              <a:blipFill>
                <a:blip r:embed="rId2"/>
                <a:stretch>
                  <a:fillRect l="-1043" t="-1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08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Event-Condition-Action </a:t>
            </a:r>
            <a:r>
              <a:rPr lang="en-US" dirty="0"/>
              <a:t>(ECA) </a:t>
            </a:r>
            <a:r>
              <a:rPr lang="en-US" dirty="0" smtClean="0"/>
              <a:t>rule</a:t>
            </a:r>
          </a:p>
          <a:p>
            <a:r>
              <a:rPr lang="en-US" dirty="0" smtClean="0"/>
              <a:t>Part of SQL3 standard</a:t>
            </a:r>
          </a:p>
          <a:p>
            <a:r>
              <a:rPr lang="en-US" dirty="0" smtClean="0"/>
              <a:t>Allows to explicitly specify what events to monitor, what condition to check and what action to take if the condition is 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3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Q1: If a student’s GPA goes below 2.0, drop the student from all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Q2: All new students have to take CS143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insertion to Student, add corresponding tuple to Enroll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1905000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400" dirty="0"/>
              <a:t>CREATE TRIGGER &lt;name&gt;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400" dirty="0"/>
              <a:t>&lt;event&gt;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400" dirty="0"/>
              <a:t>	&lt;referencing clause&gt;	// optional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400" dirty="0"/>
              <a:t>WHEN (&lt;condition&gt;) 		// optional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2400" dirty="0"/>
              <a:t>&lt;action&gt;</a:t>
            </a:r>
          </a:p>
        </p:txBody>
      </p:sp>
      <p:sp>
        <p:nvSpPr>
          <p:cNvPr id="24580" name="Content Placeholder 2"/>
          <p:cNvSpPr>
            <a:spLocks/>
          </p:cNvSpPr>
          <p:nvPr/>
        </p:nvSpPr>
        <p:spPr bwMode="auto">
          <a:xfrm>
            <a:off x="1981200" y="3048001"/>
            <a:ext cx="8229600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dirty="0"/>
              <a:t>&lt;event&gt; </a:t>
            </a:r>
          </a:p>
          <a:p>
            <a:pPr lvl="1" eaLnBrk="1" hangingPunct="1">
              <a:buFont typeface="Arial" charset="0"/>
              <a:buChar char="–"/>
            </a:pPr>
            <a:r>
              <a:rPr lang="en-US" altLang="en-US" sz="1700" dirty="0" smtClean="0"/>
              <a:t>BEFORE | AFTER </a:t>
            </a:r>
            <a:r>
              <a:rPr lang="en-US" altLang="en-US" sz="1700" dirty="0"/>
              <a:t>INSERT ON R </a:t>
            </a:r>
          </a:p>
          <a:p>
            <a:pPr lvl="1" eaLnBrk="1" hangingPunct="1">
              <a:buFont typeface="Arial" charset="0"/>
              <a:buChar char="–"/>
            </a:pPr>
            <a:r>
              <a:rPr lang="en-US" altLang="en-US" sz="1700" dirty="0" smtClean="0"/>
              <a:t>BEFORE | AFTER </a:t>
            </a:r>
            <a:r>
              <a:rPr lang="en-US" altLang="en-US" sz="1700" dirty="0"/>
              <a:t>DELETE ON R </a:t>
            </a:r>
          </a:p>
          <a:p>
            <a:pPr lvl="1" eaLnBrk="1" hangingPunct="1">
              <a:buFont typeface="Arial" charset="0"/>
              <a:buChar char="–"/>
            </a:pPr>
            <a:r>
              <a:rPr lang="en-US" altLang="en-US" sz="1700" dirty="0" smtClean="0"/>
              <a:t>BEFORE | AFTER </a:t>
            </a:r>
            <a:r>
              <a:rPr lang="en-US" altLang="en-US" sz="1700" dirty="0"/>
              <a:t>UPDATE [OF A1, A2, ..., An] ON R </a:t>
            </a:r>
          </a:p>
          <a:p>
            <a:pPr eaLnBrk="1" hangingPunct="1"/>
            <a:r>
              <a:rPr lang="en-US" altLang="en-US" sz="2100" dirty="0"/>
              <a:t>&lt;referencing clause&gt;</a:t>
            </a:r>
          </a:p>
          <a:p>
            <a:pPr lvl="1" eaLnBrk="1" hangingPunct="1">
              <a:buFont typeface="Arial" charset="0"/>
              <a:buChar char="–"/>
            </a:pPr>
            <a:r>
              <a:rPr lang="en-US" altLang="en-US" sz="2000" dirty="0"/>
              <a:t>REFERENCING OLD|NEW TABLE|ROW AS &lt;</a:t>
            </a:r>
            <a:r>
              <a:rPr lang="en-US" altLang="en-US" sz="2000" dirty="0" err="1"/>
              <a:t>var</a:t>
            </a:r>
            <a:r>
              <a:rPr lang="en-US" altLang="en-US" sz="2000" dirty="0"/>
              <a:t>&gt;, ...</a:t>
            </a:r>
          </a:p>
          <a:p>
            <a:pPr lvl="2" eaLnBrk="1" hangingPunct="1"/>
            <a:r>
              <a:rPr lang="en-US" altLang="en-US" sz="1800" dirty="0"/>
              <a:t>FOR EACH ROW: row-level trigger</a:t>
            </a:r>
          </a:p>
          <a:p>
            <a:pPr lvl="2" eaLnBrk="1" hangingPunct="1"/>
            <a:r>
              <a:rPr lang="en-US" altLang="en-US" sz="1800" dirty="0"/>
              <a:t>FOR EACH STATEMENT (default): statement-level trigger</a:t>
            </a:r>
          </a:p>
          <a:p>
            <a:pPr eaLnBrk="1" hangingPunct="1"/>
            <a:r>
              <a:rPr lang="en-US" altLang="en-US" sz="2000" dirty="0" smtClean="0"/>
              <a:t>&lt;</a:t>
            </a:r>
            <a:r>
              <a:rPr lang="en-US" altLang="en-US" sz="2000" dirty="0"/>
              <a:t>action&gt;</a:t>
            </a:r>
          </a:p>
          <a:p>
            <a:pPr lvl="1" eaLnBrk="1" hangingPunct="1">
              <a:buFont typeface="Arial" charset="0"/>
              <a:buChar char="–"/>
            </a:pPr>
            <a:r>
              <a:rPr lang="en-US" altLang="en-US" sz="1800" dirty="0"/>
              <a:t>Any SQL statement</a:t>
            </a:r>
          </a:p>
          <a:p>
            <a:pPr lvl="1" eaLnBrk="1" hangingPunct="1">
              <a:buFont typeface="Arial" charset="0"/>
              <a:buChar char="–"/>
            </a:pPr>
            <a:r>
              <a:rPr lang="en-US" altLang="en-US" sz="1800" dirty="0"/>
              <a:t>Multiple statements should be enclosed with BEGIN … END and be separated by </a:t>
            </a:r>
            <a:r>
              <a:rPr lang="en-US" altLang="en-US" sz="1800" dirty="0" smtClean="0"/>
              <a:t>;</a:t>
            </a:r>
            <a:endParaRPr lang="en-US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Trigger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Q4: What happens if we execute</a:t>
            </a:r>
            <a:br>
              <a:rPr lang="en-US" dirty="0" smtClean="0"/>
            </a:br>
            <a:r>
              <a:rPr lang="en-US" dirty="0" smtClean="0"/>
              <a:t>“INSERT INTO R VALUES (1);”?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CREATE TRIGGER Recursion</a:t>
            </a:r>
            <a:br>
              <a:rPr lang="en-US" dirty="0" smtClean="0"/>
            </a:br>
            <a:r>
              <a:rPr lang="en-US" dirty="0" smtClean="0"/>
              <a:t>AFTER INSERT ON R</a:t>
            </a:r>
            <a:br>
              <a:rPr lang="en-US" dirty="0" smtClean="0"/>
            </a:br>
            <a:r>
              <a:rPr lang="en-US" dirty="0" smtClean="0"/>
              <a:t>BEGIN</a:t>
            </a:r>
            <a:br>
              <a:rPr lang="en-US" dirty="0" smtClean="0"/>
            </a:br>
            <a:r>
              <a:rPr lang="en-US" dirty="0" smtClean="0"/>
              <a:t>   INSERT INTO R VALUES (1);</a:t>
            </a:r>
            <a:br>
              <a:rPr lang="en-US" dirty="0" smtClean="0"/>
            </a:br>
            <a:r>
              <a:rPr lang="en-US" dirty="0" smtClean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16131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constraint</a:t>
            </a:r>
          </a:p>
          <a:p>
            <a:r>
              <a:rPr lang="en-US" dirty="0" smtClean="0"/>
              <a:t>Under </a:t>
            </a:r>
            <a:r>
              <a:rPr lang="en-US" dirty="0" err="1" smtClean="0"/>
              <a:t>InnoDB</a:t>
            </a:r>
            <a:r>
              <a:rPr lang="en-US" dirty="0" smtClean="0"/>
              <a:t> engine, referential integrity constraint</a:t>
            </a:r>
          </a:p>
          <a:p>
            <a:pPr lvl="1"/>
            <a:r>
              <a:rPr lang="en-US" dirty="0" smtClean="0"/>
              <a:t>But not under </a:t>
            </a:r>
            <a:r>
              <a:rPr lang="en-US" dirty="0" err="1" smtClean="0"/>
              <a:t>MyISAM</a:t>
            </a:r>
            <a:r>
              <a:rPr lang="en-US" dirty="0" smtClean="0"/>
              <a:t> engine</a:t>
            </a:r>
          </a:p>
          <a:p>
            <a:r>
              <a:rPr lang="en-US" dirty="0" smtClean="0"/>
              <a:t>No CHECK constraint support</a:t>
            </a:r>
          </a:p>
          <a:p>
            <a:r>
              <a:rPr lang="en-US" dirty="0" smtClean="0"/>
              <a:t>Limited TRIGGER support</a:t>
            </a:r>
          </a:p>
          <a:p>
            <a:pPr lvl="1"/>
            <a:r>
              <a:rPr lang="en-US" dirty="0" smtClean="0"/>
              <a:t>Does not allow updating the table that caused the trigger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8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preserve database integrity</a:t>
            </a:r>
          </a:p>
          <a:p>
            <a:r>
              <a:rPr lang="en-US" dirty="0" smtClean="0"/>
              <a:t>Key constraint: PRIMARY KEY, UNIQUE</a:t>
            </a:r>
          </a:p>
          <a:p>
            <a:r>
              <a:rPr lang="en-US" dirty="0" smtClean="0"/>
              <a:t>Referential integrity constraint</a:t>
            </a:r>
          </a:p>
          <a:p>
            <a:pPr lvl="1"/>
            <a:r>
              <a:rPr lang="en-US" dirty="0" smtClean="0"/>
              <a:t>FOREGIN KEY</a:t>
            </a:r>
          </a:p>
          <a:p>
            <a:pPr lvl="1"/>
            <a:r>
              <a:rPr lang="en-US" dirty="0" smtClean="0"/>
              <a:t>Referenced attributes should be unique</a:t>
            </a:r>
          </a:p>
          <a:p>
            <a:pPr lvl="1"/>
            <a:r>
              <a:rPr lang="en-US" dirty="0" smtClean="0"/>
              <a:t>Violation from referenced table may be fixed by DBMS</a:t>
            </a:r>
          </a:p>
          <a:p>
            <a:pPr lvl="2"/>
            <a:r>
              <a:rPr lang="en-US" dirty="0" smtClean="0"/>
              <a:t>ON DELETE/UPDATE CASCADE/SET NULL</a:t>
            </a:r>
          </a:p>
          <a:p>
            <a:r>
              <a:rPr lang="en-US" dirty="0" smtClean="0"/>
              <a:t>CHECK constraint</a:t>
            </a:r>
          </a:p>
          <a:p>
            <a:r>
              <a:rPr lang="en-US" dirty="0" smtClean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29042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/>
          <a:lstStyle/>
          <a:p>
            <a:r>
              <a:rPr lang="en-US" dirty="0" smtClean="0"/>
              <a:t>Example Database: What is Wrong?</a:t>
            </a:r>
            <a:endParaRPr lang="en-US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424121"/>
              </p:ext>
            </p:extLst>
          </p:nvPr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999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47499"/>
              </p:ext>
            </p:extLst>
          </p:nvPr>
        </p:nvGraphicFramePr>
        <p:xfrm>
          <a:off x="943520" y="1914251"/>
          <a:ext cx="3754940" cy="1676400"/>
        </p:xfrm>
        <a:graphic>
          <a:graphicData uri="http://schemas.openxmlformats.org/drawingml/2006/table">
            <a:tbl>
              <a:tblPr/>
              <a:tblGrid>
                <a:gridCol w="507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Ki#Bu!GK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.$@q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54035"/>
              </p:ext>
            </p:extLst>
          </p:nvPr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Muntz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597236" y="3759200"/>
            <a:ext cx="2964873" cy="7389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40072" y="3851837"/>
                <a:ext cx="534954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/>
                  <a:t>Addr</a:t>
                </a:r>
                <a:r>
                  <a:rPr lang="en-US" sz="2000" dirty="0"/>
                  <a:t>, age, GPA, unit values are wrong</a:t>
                </a:r>
              </a:p>
              <a:p>
                <a:r>
                  <a:rPr lang="en-US" sz="2000" dirty="0" smtClean="0"/>
                  <a:t>Sid is not unique</a:t>
                </a:r>
              </a:p>
              <a:p>
                <a:r>
                  <a:rPr lang="en-US" sz="2000" dirty="0" err="1" smtClean="0"/>
                  <a:t>Enroll.sid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 </m:t>
                    </m:r>
                  </m:oMath>
                </a14:m>
                <a:r>
                  <a:rPr lang="en-US" sz="2000" dirty="0" err="1" smtClean="0"/>
                  <a:t>Student.sid</a:t>
                </a:r>
                <a:endParaRPr lang="en-US" sz="2000" dirty="0" smtClean="0"/>
              </a:p>
              <a:p>
                <a:r>
                  <a:rPr lang="en-US" sz="2000" dirty="0" smtClean="0"/>
                  <a:t>Enroll.(</a:t>
                </a:r>
                <a:r>
                  <a:rPr lang="en-US" sz="2000" dirty="0" err="1" smtClean="0"/>
                  <a:t>dept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cnum</a:t>
                </a:r>
                <a:r>
                  <a:rPr lang="en-US" sz="2000" dirty="0" smtClean="0"/>
                  <a:t>, sec)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Class.(</a:t>
                </a:r>
                <a:r>
                  <a:rPr lang="en-US" sz="2000" dirty="0" err="1" smtClean="0"/>
                  <a:t>dept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cnum</a:t>
                </a:r>
                <a:r>
                  <a:rPr lang="en-US" sz="2000" dirty="0" smtClean="0"/>
                  <a:t>, sec)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072" y="3851837"/>
                <a:ext cx="5349541" cy="1323439"/>
              </a:xfrm>
              <a:prstGeom prst="rect">
                <a:avLst/>
              </a:prstGeom>
              <a:blipFill>
                <a:blip r:embed="rId4"/>
                <a:stretch>
                  <a:fillRect l="-1254" t="-2765" r="-228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63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Places to Check Data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Where should we check and ensure data validity?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00650" y="2088291"/>
            <a:ext cx="1705232" cy="113682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DBMS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73828" y="2088291"/>
            <a:ext cx="1705232" cy="113682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41742" y="2088291"/>
            <a:ext cx="1705232" cy="113682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8" name="Straight Connector 7"/>
          <p:cNvCxnSpPr>
            <a:endCxn id="6" idx="1"/>
          </p:cNvCxnSpPr>
          <p:nvPr/>
        </p:nvCxnSpPr>
        <p:spPr>
          <a:xfrm flipV="1">
            <a:off x="3805882" y="2656703"/>
            <a:ext cx="967946" cy="218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7" idx="1"/>
          </p:cNvCxnSpPr>
          <p:nvPr/>
        </p:nvCxnSpPr>
        <p:spPr>
          <a:xfrm flipV="1">
            <a:off x="6479060" y="2656703"/>
            <a:ext cx="1062682" cy="106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58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Integrity Enforcement in 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Domain: GPA is real</a:t>
            </a:r>
          </a:p>
          <a:p>
            <a:r>
              <a:rPr lang="en-US" dirty="0" smtClean="0"/>
              <a:t>Integrity constraints: If violated, generate an error and abort</a:t>
            </a:r>
          </a:p>
          <a:p>
            <a:pPr lvl="1"/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Referential integrity</a:t>
            </a:r>
          </a:p>
          <a:p>
            <a:pPr lvl="1"/>
            <a:r>
              <a:rPr lang="en-US" dirty="0" smtClean="0"/>
              <a:t>CHECK</a:t>
            </a:r>
          </a:p>
          <a:p>
            <a:r>
              <a:rPr lang="en-US" dirty="0" smtClean="0"/>
              <a:t>Trigger (SQL99)</a:t>
            </a:r>
          </a:p>
          <a:p>
            <a:pPr lvl="1"/>
            <a:r>
              <a:rPr lang="en-US" dirty="0" smtClean="0"/>
              <a:t>Event-Condition-Action (ECA) rule</a:t>
            </a:r>
          </a:p>
          <a:p>
            <a:pPr lvl="1"/>
            <a:r>
              <a:rPr lang="en-US" dirty="0" smtClean="0"/>
              <a:t>If a certain event happens, invoke an action to handle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set of attributes should be unique in a table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Class(</a:t>
            </a:r>
            <a:r>
              <a:rPr lang="en-US" u="sng" dirty="0" err="1" smtClean="0"/>
              <a:t>dept</a:t>
            </a:r>
            <a:r>
              <a:rPr lang="en-US" dirty="0" smtClean="0"/>
              <a:t>, </a:t>
            </a:r>
            <a:r>
              <a:rPr lang="en-US" u="sng" dirty="0" err="1" smtClean="0"/>
              <a:t>cnum</a:t>
            </a:r>
            <a:r>
              <a:rPr lang="en-US" dirty="0" smtClean="0"/>
              <a:t>, </a:t>
            </a:r>
            <a:r>
              <a:rPr lang="en-US" u="sng" dirty="0" smtClean="0"/>
              <a:t>sec</a:t>
            </a:r>
            <a:r>
              <a:rPr lang="en-US" dirty="0" smtClean="0"/>
              <a:t>, unit, instructor, title)</a:t>
            </a:r>
            <a:br>
              <a:rPr lang="en-US" dirty="0" smtClean="0"/>
            </a:br>
            <a:r>
              <a:rPr lang="en-US" dirty="0" smtClean="0"/>
              <a:t>Class(</a:t>
            </a:r>
            <a:r>
              <a:rPr lang="en-US" u="sng" dirty="0" err="1" smtClean="0"/>
              <a:t>dept</a:t>
            </a:r>
            <a:r>
              <a:rPr lang="en-US" dirty="0" smtClean="0"/>
              <a:t>, </a:t>
            </a:r>
            <a:r>
              <a:rPr lang="en-US" dirty="0" err="1" smtClean="0"/>
              <a:t>cnum</a:t>
            </a:r>
            <a:r>
              <a:rPr lang="en-US" dirty="0" smtClean="0"/>
              <a:t>, </a:t>
            </a:r>
            <a:r>
              <a:rPr lang="en-US" u="sng" dirty="0" smtClean="0"/>
              <a:t>sec</a:t>
            </a:r>
            <a:r>
              <a:rPr lang="en-US" dirty="0" smtClean="0"/>
              <a:t>, unit, </a:t>
            </a:r>
            <a:r>
              <a:rPr lang="en-US" dirty="0" err="1" smtClean="0"/>
              <a:t>instroctur</a:t>
            </a:r>
            <a:r>
              <a:rPr lang="en-US" dirty="0" smtClean="0"/>
              <a:t>, </a:t>
            </a:r>
            <a:r>
              <a:rPr lang="en-US" u="sng" dirty="0" smtClean="0"/>
              <a:t>title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CREATE TABLE Class(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dept</a:t>
            </a:r>
            <a:r>
              <a:rPr lang="en-US" dirty="0"/>
              <a:t> </a:t>
            </a:r>
            <a:r>
              <a:rPr lang="en-US" dirty="0" smtClean="0"/>
              <a:t>CHAR(2) NOT NULL,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</a:t>
            </a:r>
            <a:r>
              <a:rPr lang="en-US" dirty="0" err="1" smtClean="0"/>
              <a:t>cnum</a:t>
            </a:r>
            <a:r>
              <a:rPr lang="en-US" dirty="0" smtClean="0"/>
              <a:t> INT NOT NULL,</a:t>
            </a:r>
            <a:br>
              <a:rPr lang="en-US" dirty="0" smtClean="0"/>
            </a:br>
            <a:r>
              <a:rPr lang="en-US" dirty="0" smtClean="0"/>
              <a:t>   sec INT NOT NULL,</a:t>
            </a:r>
            <a:br>
              <a:rPr lang="en-US" dirty="0" smtClean="0"/>
            </a:br>
            <a:r>
              <a:rPr lang="en-US" dirty="0" smtClean="0"/>
              <a:t>   unit INT,</a:t>
            </a:r>
            <a:br>
              <a:rPr lang="en-US" dirty="0" smtClean="0"/>
            </a:br>
            <a:r>
              <a:rPr lang="en-US" dirty="0" smtClean="0"/>
              <a:t>   instructor VARCHAR(100),</a:t>
            </a:r>
            <a:br>
              <a:rPr lang="en-US" dirty="0" smtClean="0"/>
            </a:br>
            <a:r>
              <a:rPr lang="en-US" dirty="0" smtClean="0"/>
              <a:t>   title VARCHAR(100),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PRIMARY KEY(</a:t>
            </a:r>
            <a:r>
              <a:rPr lang="en-US" dirty="0" err="1" smtClean="0"/>
              <a:t>dept</a:t>
            </a:r>
            <a:r>
              <a:rPr lang="en-US" dirty="0" smtClean="0"/>
              <a:t>, </a:t>
            </a:r>
            <a:r>
              <a:rPr lang="en-US" dirty="0" err="1" smtClean="0"/>
              <a:t>cnum</a:t>
            </a:r>
            <a:r>
              <a:rPr lang="en-US" dirty="0" smtClean="0"/>
              <a:t>, sec),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/>
              <a:t>UNIQUE(</a:t>
            </a:r>
            <a:r>
              <a:rPr lang="en-US" dirty="0" err="1" smtClean="0"/>
              <a:t>dept</a:t>
            </a:r>
            <a:r>
              <a:rPr lang="en-US" dirty="0" smtClean="0"/>
              <a:t>, </a:t>
            </a:r>
            <a:r>
              <a:rPr lang="en-US" dirty="0" smtClean="0"/>
              <a:t>sec, title));</a:t>
            </a:r>
          </a:p>
          <a:p>
            <a:r>
              <a:rPr lang="en-US" dirty="0" smtClean="0"/>
              <a:t>One PRIMARY KEY per table. Others should use UNIQUE.</a:t>
            </a:r>
          </a:p>
          <a:p>
            <a:r>
              <a:rPr lang="en-US" dirty="0" smtClean="0"/>
              <a:t>PRIMARY KEY and UNIQUE are enforced through index 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248721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Integrity (RI)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sid</a:t>
            </a:r>
            <a:r>
              <a:rPr lang="en-US" dirty="0" smtClean="0"/>
              <a:t> appears in Enroll, it should also appear in Student</a:t>
            </a:r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dept</a:t>
            </a:r>
            <a:r>
              <a:rPr lang="en-US" dirty="0" smtClean="0"/>
              <a:t>, </a:t>
            </a:r>
            <a:r>
              <a:rPr lang="en-US" dirty="0" err="1" smtClean="0"/>
              <a:t>cnum</a:t>
            </a:r>
            <a:r>
              <a:rPr lang="en-US" dirty="0" smtClean="0"/>
              <a:t>, sec) appears in Enroll, it should also appear in Class</a:t>
            </a:r>
          </a:p>
          <a:p>
            <a:pPr lvl="1"/>
            <a:r>
              <a:rPr lang="en-US" dirty="0" smtClean="0"/>
              <a:t>Q: Is the reverse true?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9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25779"/>
              </p:ext>
            </p:extLst>
          </p:nvPr>
        </p:nvGraphicFramePr>
        <p:xfrm>
          <a:off x="1170709" y="1527743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754465579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552241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0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2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9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4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7519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549753"/>
              </p:ext>
            </p:extLst>
          </p:nvPr>
        </p:nvGraphicFramePr>
        <p:xfrm>
          <a:off x="5525655" y="1527743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754465579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552241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0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2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9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4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75194"/>
                  </a:ext>
                </a:extLst>
              </a:tr>
            </a:tbl>
          </a:graphicData>
        </a:graphic>
      </p:graphicFrame>
      <p:cxnSp>
        <p:nvCxnSpPr>
          <p:cNvPr id="7" name="Curved Connector 6"/>
          <p:cNvCxnSpPr/>
          <p:nvPr/>
        </p:nvCxnSpPr>
        <p:spPr>
          <a:xfrm flipV="1">
            <a:off x="3676073" y="2071677"/>
            <a:ext cx="2041236" cy="739021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70709" y="103829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525655" y="101488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405288"/>
            <a:ext cx="10515600" cy="47716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E.B references S.B</a:t>
            </a:r>
          </a:p>
          <a:p>
            <a:pPr lvl="1"/>
            <a:r>
              <a:rPr lang="en-US" dirty="0" smtClean="0"/>
              <a:t>E.B: foreign key (= referencing attribute)</a:t>
            </a:r>
          </a:p>
          <a:p>
            <a:pPr lvl="1"/>
            <a:r>
              <a:rPr lang="en-US" dirty="0" smtClean="0"/>
              <a:t>S.B: referenced attribute</a:t>
            </a:r>
          </a:p>
          <a:p>
            <a:r>
              <a:rPr lang="en-US" dirty="0" smtClean="0"/>
              <a:t>Referential integrity</a:t>
            </a:r>
          </a:p>
          <a:p>
            <a:pPr lvl="1"/>
            <a:r>
              <a:rPr lang="en-US" dirty="0" smtClean="0"/>
              <a:t>Referencing attribute should always exist in the referenced attribute</a:t>
            </a:r>
          </a:p>
          <a:p>
            <a:pPr lvl="1"/>
            <a:r>
              <a:rPr lang="en-US" dirty="0" smtClean="0"/>
              <a:t>When foreign key is NULL, no referential integrity check is performed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8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Referential Integrity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Enroll(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sid</a:t>
            </a:r>
            <a:r>
              <a:rPr lang="en-US" dirty="0" smtClean="0"/>
              <a:t> INT,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err="1" smtClean="0"/>
              <a:t>dept</a:t>
            </a:r>
            <a:r>
              <a:rPr lang="en-US" dirty="0" smtClean="0"/>
              <a:t> CHAR(2),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err="1" smtClean="0"/>
              <a:t>cnum</a:t>
            </a:r>
            <a:r>
              <a:rPr lang="en-US" dirty="0" smtClean="0"/>
              <a:t> INT,</a:t>
            </a:r>
            <a:br>
              <a:rPr lang="en-US" dirty="0" smtClean="0"/>
            </a:br>
            <a:r>
              <a:rPr lang="en-US" dirty="0" smtClean="0"/>
              <a:t>    sec INT);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Referenced attributes must be PRIMARY KEY or UNIQUE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160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908</Words>
  <Application>Microsoft Office PowerPoint</Application>
  <PresentationFormat>Widescreen</PresentationFormat>
  <Paragraphs>293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ＭＳ Ｐゴシック</vt:lpstr>
      <vt:lpstr>Arial</vt:lpstr>
      <vt:lpstr>Calibri</vt:lpstr>
      <vt:lpstr>Calibri Light</vt:lpstr>
      <vt:lpstr>Cambria Math</vt:lpstr>
      <vt:lpstr>Office Theme</vt:lpstr>
      <vt:lpstr>CS143: Database Integrity</vt:lpstr>
      <vt:lpstr>What We Will Learn</vt:lpstr>
      <vt:lpstr>Example Database: What is Wrong?</vt:lpstr>
      <vt:lpstr>Three Places to Check Data Integrity</vt:lpstr>
      <vt:lpstr>Data Integrity Enforcement in RDBMS</vt:lpstr>
      <vt:lpstr>Key Constraint</vt:lpstr>
      <vt:lpstr>Referential Integrity (RI)</vt:lpstr>
      <vt:lpstr>Terminology</vt:lpstr>
      <vt:lpstr>SQL Referential Integrity Syntax</vt:lpstr>
      <vt:lpstr>Violation of Referential Integrity</vt:lpstr>
      <vt:lpstr>Violation of Referential Integrity</vt:lpstr>
      <vt:lpstr>Automatic Fix of RI Violation</vt:lpstr>
      <vt:lpstr>More Comments on Referential Integrity</vt:lpstr>
      <vt:lpstr>Self-Referencing Table</vt:lpstr>
      <vt:lpstr>Circular Constraint</vt:lpstr>
      <vt:lpstr>CHECK Constraint</vt:lpstr>
      <vt:lpstr>Q1: class cnum should be &lt; 600 and class units should be &lt; 10</vt:lpstr>
      <vt:lpstr>Q2: The units of all CS classes should be &gt; 3</vt:lpstr>
      <vt:lpstr>Q3: Students whose GPA &lt; 2 cannot take CS class</vt:lpstr>
      <vt:lpstr>Q4: Can we express referential integrity constraint using CHECK constraint?</vt:lpstr>
      <vt:lpstr>Trigger</vt:lpstr>
      <vt:lpstr>Q1: If a student’s GPA goes below 2.0, drop the student from all classes</vt:lpstr>
      <vt:lpstr>Q2: All new students have to take CS143</vt:lpstr>
      <vt:lpstr>General Trigger Syntax</vt:lpstr>
      <vt:lpstr>Q4: What happens if we execute “INSERT INTO R VALUES (1);”?</vt:lpstr>
      <vt:lpstr>MySQL Support</vt:lpstr>
      <vt:lpstr>What We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Database Integrity</dc:title>
  <dc:creator>Junghoo Cho</dc:creator>
  <cp:lastModifiedBy>cho</cp:lastModifiedBy>
  <cp:revision>41</cp:revision>
  <dcterms:created xsi:type="dcterms:W3CDTF">2016-10-05T13:42:04Z</dcterms:created>
  <dcterms:modified xsi:type="dcterms:W3CDTF">2016-10-08T15:04:55Z</dcterms:modified>
</cp:coreProperties>
</file>