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70" r:id="rId11"/>
    <p:sldId id="371" r:id="rId12"/>
    <p:sldId id="368" r:id="rId13"/>
    <p:sldId id="372" r:id="rId14"/>
    <p:sldId id="334" r:id="rId15"/>
    <p:sldId id="335" r:id="rId16"/>
    <p:sldId id="336" r:id="rId17"/>
    <p:sldId id="373" r:id="rId18"/>
    <p:sldId id="374" r:id="rId19"/>
    <p:sldId id="337" r:id="rId20"/>
    <p:sldId id="339" r:id="rId21"/>
    <p:sldId id="340" r:id="rId22"/>
    <p:sldId id="341" r:id="rId23"/>
    <p:sldId id="342" r:id="rId24"/>
    <p:sldId id="365" r:id="rId25"/>
    <p:sldId id="344" r:id="rId26"/>
    <p:sldId id="348" r:id="rId27"/>
    <p:sldId id="349" r:id="rId28"/>
    <p:sldId id="366" r:id="rId29"/>
    <p:sldId id="350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6005" autoAdjust="0"/>
  </p:normalViewPr>
  <p:slideViewPr>
    <p:cSldViewPr snapToGrid="0" snapToObjects="1">
      <p:cViewPr varScale="1">
        <p:scale>
          <a:sx n="122" d="100"/>
          <a:sy n="122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541315-7419-4236-8987-A2FD337F2808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48B2B-364F-46C6-9161-22E6849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00BC86-2364-B747-A7E9-1B4F50B0817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0C737-BF89-F44D-8FF5-F3F9E5AB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F6B29D-A10F-4FA3-BA41-2B2C852E43F4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086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D711C-AB5D-4A7E-B671-C581AFEE9CAE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78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D711C-AB5D-4A7E-B671-C581AFEE9CAE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51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46A351-603E-463B-8AE9-9E515E6F2973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75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357521-DB26-4238-BEE6-D6A0CCDA1DA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7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F5F8DD-09BC-4D03-8840-F8DCB7693B94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919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CCB169-E956-45D7-BBC5-660BDE3FEBD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83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46A351-603E-463B-8AE9-9E515E6F2973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9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CCB169-E956-45D7-BBC5-660BDE3FEBD5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08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30E207-F903-41DB-946F-6DDA3CA12618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229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D711C-AB5D-4A7E-B671-C581AFEE9CAE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32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386C2D-88B5-4248-8BD4-0AD5611D13B8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471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DDC6D8-B6D1-40C0-AE72-C06A169342AB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8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6FC087-A4D4-4F33-9B9E-697F39FBF7B6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932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5A909-6D23-4C3C-8EFF-E958ACF32B01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695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E6E222-E605-4EAE-9ACF-0F2381FA836C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48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6411A6-AF56-4124-8455-E37B1241E1F7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397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275015-E8F3-4638-90D4-EFB45B979E40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731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B7C065-2612-4498-B957-348EA43413C6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23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768260-467C-4799-AFBD-963E2ECF996A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75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88B583-6129-469E-A280-83F1B755CB38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127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E5DEA-1DA9-40AD-BCEF-0DDC2F8E722C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9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357393-3F49-42AF-BF52-783628D776B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86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50A290-64E1-49AF-833B-52CBD7C58BF9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941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D77EC8-B10A-4996-9591-F1B67C70EA69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432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085107-483E-4CCC-AF4B-8F18DACFFE3E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226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778460-ED88-48C5-8F07-613D58B0B475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974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814782-8ADA-442C-981A-7C50E92A4E27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246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7C8B36-3EFE-434A-8C94-157B545B286C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497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83C17E-2747-4A22-9457-04073BDB11FA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339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F8676B-CB37-4559-932A-69C3EB002ABF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65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1FEE22-FABC-491D-BBA2-3A3EE834C7D8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57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2B5F6A-BAFD-4691-B9CF-A5F9CD33158A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549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E02104-D8A0-4C3E-990E-4E8A754D9673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6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BE05C1-9101-4E8E-B6DD-7317DCF4715A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3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D711C-AB5D-4A7E-B671-C581AFEE9CAE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85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85157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851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D711C-AB5D-4A7E-B671-C581AFEE9CAE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51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0EFEC-498F-415A-861C-D06742678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66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AF45A-2105-4597-A6D2-91201BE5B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3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14E8-98E7-4E42-9D44-1458FE5C58D3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CS143: Disk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Junghoo “John”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F460-1676-4A3D-8377-9E3B5C7CC3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Reading a Page From Disk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Q: What should happen to read the highlighted sector from disk?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209800" y="2362200"/>
            <a:ext cx="3810000" cy="3810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362200" y="2514600"/>
            <a:ext cx="3505200" cy="3505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2514600" y="2667000"/>
            <a:ext cx="3200400" cy="3200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667000" y="2819400"/>
            <a:ext cx="2895600" cy="2819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819400" y="2971800"/>
            <a:ext cx="2590800" cy="2514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971800" y="3124200"/>
            <a:ext cx="2286000" cy="2209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124200" y="3276600"/>
            <a:ext cx="1981200" cy="1905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276600" y="3429000"/>
            <a:ext cx="1676400" cy="1600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114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4114800" y="502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4953000" y="419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2209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27432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47244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4724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H="1">
            <a:off x="2819400" y="4876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027680" y="5435600"/>
            <a:ext cx="1087120" cy="426720"/>
          </a:xfrm>
          <a:custGeom>
            <a:avLst/>
            <a:gdLst>
              <a:gd name="connsiteX0" fmla="*/ 1087120 w 1087120"/>
              <a:gd name="connsiteY0" fmla="*/ 426720 h 426720"/>
              <a:gd name="connsiteX1" fmla="*/ 873760 w 1087120"/>
              <a:gd name="connsiteY1" fmla="*/ 416560 h 426720"/>
              <a:gd name="connsiteX2" fmla="*/ 650240 w 1087120"/>
              <a:gd name="connsiteY2" fmla="*/ 365760 h 426720"/>
              <a:gd name="connsiteX3" fmla="*/ 447040 w 1087120"/>
              <a:gd name="connsiteY3" fmla="*/ 294640 h 426720"/>
              <a:gd name="connsiteX4" fmla="*/ 254000 w 1087120"/>
              <a:gd name="connsiteY4" fmla="*/ 203200 h 426720"/>
              <a:gd name="connsiteX5" fmla="*/ 111760 w 1087120"/>
              <a:gd name="connsiteY5" fmla="*/ 101600 h 426720"/>
              <a:gd name="connsiteX6" fmla="*/ 0 w 1087120"/>
              <a:gd name="connsiteY6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120" h="426720">
                <a:moveTo>
                  <a:pt x="1087120" y="426720"/>
                </a:moveTo>
                <a:cubicBezTo>
                  <a:pt x="1016846" y="426720"/>
                  <a:pt x="946573" y="426720"/>
                  <a:pt x="873760" y="416560"/>
                </a:cubicBezTo>
                <a:cubicBezTo>
                  <a:pt x="800947" y="406400"/>
                  <a:pt x="721360" y="386080"/>
                  <a:pt x="650240" y="365760"/>
                </a:cubicBezTo>
                <a:cubicBezTo>
                  <a:pt x="579120" y="345440"/>
                  <a:pt x="513080" y="321733"/>
                  <a:pt x="447040" y="294640"/>
                </a:cubicBezTo>
                <a:cubicBezTo>
                  <a:pt x="381000" y="267547"/>
                  <a:pt x="309880" y="235373"/>
                  <a:pt x="254000" y="203200"/>
                </a:cubicBezTo>
                <a:cubicBezTo>
                  <a:pt x="198120" y="171027"/>
                  <a:pt x="154093" y="135467"/>
                  <a:pt x="111760" y="101600"/>
                </a:cubicBezTo>
                <a:cubicBezTo>
                  <a:pt x="69427" y="67733"/>
                  <a:pt x="34713" y="3386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836160" y="3556000"/>
            <a:ext cx="1717040" cy="23876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819400" y="2038279"/>
            <a:ext cx="1686560" cy="419242"/>
          </a:xfrm>
          <a:custGeom>
            <a:avLst/>
            <a:gdLst>
              <a:gd name="connsiteX0" fmla="*/ 0 w 1686560"/>
              <a:gd name="connsiteY0" fmla="*/ 419242 h 419242"/>
              <a:gd name="connsiteX1" fmla="*/ 254000 w 1686560"/>
              <a:gd name="connsiteY1" fmla="*/ 226202 h 419242"/>
              <a:gd name="connsiteX2" fmla="*/ 487680 w 1686560"/>
              <a:gd name="connsiteY2" fmla="*/ 104282 h 419242"/>
              <a:gd name="connsiteX3" fmla="*/ 782320 w 1686560"/>
              <a:gd name="connsiteY3" fmla="*/ 33162 h 419242"/>
              <a:gd name="connsiteX4" fmla="*/ 1066800 w 1686560"/>
              <a:gd name="connsiteY4" fmla="*/ 2682 h 419242"/>
              <a:gd name="connsiteX5" fmla="*/ 1259840 w 1686560"/>
              <a:gd name="connsiteY5" fmla="*/ 2682 h 419242"/>
              <a:gd name="connsiteX6" fmla="*/ 1463040 w 1686560"/>
              <a:gd name="connsiteY6" fmla="*/ 12842 h 419242"/>
              <a:gd name="connsiteX7" fmla="*/ 1686560 w 1686560"/>
              <a:gd name="connsiteY7" fmla="*/ 43322 h 419242"/>
              <a:gd name="connsiteX8" fmla="*/ 1686560 w 1686560"/>
              <a:gd name="connsiteY8" fmla="*/ 43322 h 4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560" h="419242">
                <a:moveTo>
                  <a:pt x="0" y="419242"/>
                </a:moveTo>
                <a:cubicBezTo>
                  <a:pt x="86360" y="348968"/>
                  <a:pt x="172720" y="278695"/>
                  <a:pt x="254000" y="226202"/>
                </a:cubicBezTo>
                <a:cubicBezTo>
                  <a:pt x="335280" y="173709"/>
                  <a:pt x="399627" y="136455"/>
                  <a:pt x="487680" y="104282"/>
                </a:cubicBezTo>
                <a:cubicBezTo>
                  <a:pt x="575733" y="72109"/>
                  <a:pt x="685800" y="50095"/>
                  <a:pt x="782320" y="33162"/>
                </a:cubicBezTo>
                <a:cubicBezTo>
                  <a:pt x="878840" y="16229"/>
                  <a:pt x="987213" y="7762"/>
                  <a:pt x="1066800" y="2682"/>
                </a:cubicBezTo>
                <a:cubicBezTo>
                  <a:pt x="1146387" y="-2398"/>
                  <a:pt x="1193800" y="989"/>
                  <a:pt x="1259840" y="2682"/>
                </a:cubicBezTo>
                <a:cubicBezTo>
                  <a:pt x="1325880" y="4375"/>
                  <a:pt x="1391920" y="6069"/>
                  <a:pt x="1463040" y="12842"/>
                </a:cubicBezTo>
                <a:cubicBezTo>
                  <a:pt x="1534160" y="19615"/>
                  <a:pt x="1686560" y="43322"/>
                  <a:pt x="1686560" y="43322"/>
                </a:cubicBezTo>
                <a:lnTo>
                  <a:pt x="1686560" y="43322"/>
                </a:lnTo>
              </a:path>
            </a:pathLst>
          </a:custGeom>
          <a:noFill/>
          <a:ln w="635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604983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F460-1676-4A3D-8377-9E3B5C7CC3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Reading a Page From Disk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Q: What should happen to read the highlighted sector from disk?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209800" y="2362200"/>
            <a:ext cx="3810000" cy="3810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362200" y="2514600"/>
            <a:ext cx="3505200" cy="3505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2514600" y="2667000"/>
            <a:ext cx="3200400" cy="3200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667000" y="2819400"/>
            <a:ext cx="2895600" cy="2819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819400" y="2971800"/>
            <a:ext cx="2590800" cy="2514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971800" y="3124200"/>
            <a:ext cx="2286000" cy="2209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124200" y="3276600"/>
            <a:ext cx="1981200" cy="1905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276600" y="3429000"/>
            <a:ext cx="1676400" cy="1600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114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4114800" y="502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4953000" y="419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2209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27432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47244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4724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H="1">
            <a:off x="2819400" y="4876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027680" y="5435600"/>
            <a:ext cx="1087120" cy="426720"/>
          </a:xfrm>
          <a:custGeom>
            <a:avLst/>
            <a:gdLst>
              <a:gd name="connsiteX0" fmla="*/ 1087120 w 1087120"/>
              <a:gd name="connsiteY0" fmla="*/ 426720 h 426720"/>
              <a:gd name="connsiteX1" fmla="*/ 873760 w 1087120"/>
              <a:gd name="connsiteY1" fmla="*/ 416560 h 426720"/>
              <a:gd name="connsiteX2" fmla="*/ 650240 w 1087120"/>
              <a:gd name="connsiteY2" fmla="*/ 365760 h 426720"/>
              <a:gd name="connsiteX3" fmla="*/ 447040 w 1087120"/>
              <a:gd name="connsiteY3" fmla="*/ 294640 h 426720"/>
              <a:gd name="connsiteX4" fmla="*/ 254000 w 1087120"/>
              <a:gd name="connsiteY4" fmla="*/ 203200 h 426720"/>
              <a:gd name="connsiteX5" fmla="*/ 111760 w 1087120"/>
              <a:gd name="connsiteY5" fmla="*/ 101600 h 426720"/>
              <a:gd name="connsiteX6" fmla="*/ 0 w 1087120"/>
              <a:gd name="connsiteY6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120" h="426720">
                <a:moveTo>
                  <a:pt x="1087120" y="426720"/>
                </a:moveTo>
                <a:cubicBezTo>
                  <a:pt x="1016846" y="426720"/>
                  <a:pt x="946573" y="426720"/>
                  <a:pt x="873760" y="416560"/>
                </a:cubicBezTo>
                <a:cubicBezTo>
                  <a:pt x="800947" y="406400"/>
                  <a:pt x="721360" y="386080"/>
                  <a:pt x="650240" y="365760"/>
                </a:cubicBezTo>
                <a:cubicBezTo>
                  <a:pt x="579120" y="345440"/>
                  <a:pt x="513080" y="321733"/>
                  <a:pt x="447040" y="294640"/>
                </a:cubicBezTo>
                <a:cubicBezTo>
                  <a:pt x="381000" y="267547"/>
                  <a:pt x="309880" y="235373"/>
                  <a:pt x="254000" y="203200"/>
                </a:cubicBezTo>
                <a:cubicBezTo>
                  <a:pt x="198120" y="171027"/>
                  <a:pt x="154093" y="135467"/>
                  <a:pt x="111760" y="101600"/>
                </a:cubicBezTo>
                <a:cubicBezTo>
                  <a:pt x="69427" y="67733"/>
                  <a:pt x="34713" y="3386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257800" y="3124200"/>
            <a:ext cx="1295400" cy="28194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819400" y="2038279"/>
            <a:ext cx="1686560" cy="419242"/>
          </a:xfrm>
          <a:custGeom>
            <a:avLst/>
            <a:gdLst>
              <a:gd name="connsiteX0" fmla="*/ 0 w 1686560"/>
              <a:gd name="connsiteY0" fmla="*/ 419242 h 419242"/>
              <a:gd name="connsiteX1" fmla="*/ 254000 w 1686560"/>
              <a:gd name="connsiteY1" fmla="*/ 226202 h 419242"/>
              <a:gd name="connsiteX2" fmla="*/ 487680 w 1686560"/>
              <a:gd name="connsiteY2" fmla="*/ 104282 h 419242"/>
              <a:gd name="connsiteX3" fmla="*/ 782320 w 1686560"/>
              <a:gd name="connsiteY3" fmla="*/ 33162 h 419242"/>
              <a:gd name="connsiteX4" fmla="*/ 1066800 w 1686560"/>
              <a:gd name="connsiteY4" fmla="*/ 2682 h 419242"/>
              <a:gd name="connsiteX5" fmla="*/ 1259840 w 1686560"/>
              <a:gd name="connsiteY5" fmla="*/ 2682 h 419242"/>
              <a:gd name="connsiteX6" fmla="*/ 1463040 w 1686560"/>
              <a:gd name="connsiteY6" fmla="*/ 12842 h 419242"/>
              <a:gd name="connsiteX7" fmla="*/ 1686560 w 1686560"/>
              <a:gd name="connsiteY7" fmla="*/ 43322 h 419242"/>
              <a:gd name="connsiteX8" fmla="*/ 1686560 w 1686560"/>
              <a:gd name="connsiteY8" fmla="*/ 43322 h 4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560" h="419242">
                <a:moveTo>
                  <a:pt x="0" y="419242"/>
                </a:moveTo>
                <a:cubicBezTo>
                  <a:pt x="86360" y="348968"/>
                  <a:pt x="172720" y="278695"/>
                  <a:pt x="254000" y="226202"/>
                </a:cubicBezTo>
                <a:cubicBezTo>
                  <a:pt x="335280" y="173709"/>
                  <a:pt x="399627" y="136455"/>
                  <a:pt x="487680" y="104282"/>
                </a:cubicBezTo>
                <a:cubicBezTo>
                  <a:pt x="575733" y="72109"/>
                  <a:pt x="685800" y="50095"/>
                  <a:pt x="782320" y="33162"/>
                </a:cubicBezTo>
                <a:cubicBezTo>
                  <a:pt x="878840" y="16229"/>
                  <a:pt x="987213" y="7762"/>
                  <a:pt x="1066800" y="2682"/>
                </a:cubicBezTo>
                <a:cubicBezTo>
                  <a:pt x="1146387" y="-2398"/>
                  <a:pt x="1193800" y="989"/>
                  <a:pt x="1259840" y="2682"/>
                </a:cubicBezTo>
                <a:cubicBezTo>
                  <a:pt x="1325880" y="4375"/>
                  <a:pt x="1391920" y="6069"/>
                  <a:pt x="1463040" y="12842"/>
                </a:cubicBezTo>
                <a:cubicBezTo>
                  <a:pt x="1534160" y="19615"/>
                  <a:pt x="1686560" y="43322"/>
                  <a:pt x="1686560" y="43322"/>
                </a:cubicBezTo>
                <a:lnTo>
                  <a:pt x="1686560" y="43322"/>
                </a:lnTo>
              </a:path>
            </a:pathLst>
          </a:custGeom>
          <a:noFill/>
          <a:ln w="635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604983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F460-1676-4A3D-8377-9E3B5C7CC3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Reading a Page From Disk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Q: What should happen to read the highlighted sector from disk?</a:t>
            </a:r>
          </a:p>
        </p:txBody>
      </p:sp>
      <p:grpSp>
        <p:nvGrpSpPr>
          <p:cNvPr id="15" name="Group 14"/>
          <p:cNvGrpSpPr/>
          <p:nvPr/>
        </p:nvGrpSpPr>
        <p:grpSpPr>
          <a:xfrm rot="10969443">
            <a:off x="2209800" y="2362200"/>
            <a:ext cx="3810000" cy="3810000"/>
            <a:chOff x="2209800" y="2362200"/>
            <a:chExt cx="3810000" cy="3810000"/>
          </a:xfrm>
        </p:grpSpPr>
        <p:sp>
          <p:nvSpPr>
            <p:cNvPr id="17413" name="Oval 4"/>
            <p:cNvSpPr>
              <a:spLocks noChangeArrowheads="1"/>
            </p:cNvSpPr>
            <p:nvPr/>
          </p:nvSpPr>
          <p:spPr bwMode="auto">
            <a:xfrm>
              <a:off x="2209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2362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514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667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2819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2971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3124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276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4114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4114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953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209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2743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724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4724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 flipH="1">
              <a:off x="2819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27680" y="5435600"/>
              <a:ext cx="1087120" cy="426720"/>
            </a:xfrm>
            <a:custGeom>
              <a:avLst/>
              <a:gdLst>
                <a:gd name="connsiteX0" fmla="*/ 1087120 w 1087120"/>
                <a:gd name="connsiteY0" fmla="*/ 426720 h 426720"/>
                <a:gd name="connsiteX1" fmla="*/ 873760 w 1087120"/>
                <a:gd name="connsiteY1" fmla="*/ 416560 h 426720"/>
                <a:gd name="connsiteX2" fmla="*/ 650240 w 1087120"/>
                <a:gd name="connsiteY2" fmla="*/ 365760 h 426720"/>
                <a:gd name="connsiteX3" fmla="*/ 447040 w 1087120"/>
                <a:gd name="connsiteY3" fmla="*/ 294640 h 426720"/>
                <a:gd name="connsiteX4" fmla="*/ 254000 w 1087120"/>
                <a:gd name="connsiteY4" fmla="*/ 203200 h 426720"/>
                <a:gd name="connsiteX5" fmla="*/ 111760 w 1087120"/>
                <a:gd name="connsiteY5" fmla="*/ 101600 h 426720"/>
                <a:gd name="connsiteX6" fmla="*/ 0 w 1087120"/>
                <a:gd name="connsiteY6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120" h="426720">
                  <a:moveTo>
                    <a:pt x="1087120" y="426720"/>
                  </a:moveTo>
                  <a:cubicBezTo>
                    <a:pt x="1016846" y="426720"/>
                    <a:pt x="946573" y="426720"/>
                    <a:pt x="873760" y="416560"/>
                  </a:cubicBezTo>
                  <a:cubicBezTo>
                    <a:pt x="800947" y="406400"/>
                    <a:pt x="721360" y="386080"/>
                    <a:pt x="650240" y="365760"/>
                  </a:cubicBezTo>
                  <a:cubicBezTo>
                    <a:pt x="579120" y="345440"/>
                    <a:pt x="513080" y="321733"/>
                    <a:pt x="447040" y="294640"/>
                  </a:cubicBezTo>
                  <a:cubicBezTo>
                    <a:pt x="381000" y="267547"/>
                    <a:pt x="309880" y="235373"/>
                    <a:pt x="254000" y="203200"/>
                  </a:cubicBezTo>
                  <a:cubicBezTo>
                    <a:pt x="198120" y="171027"/>
                    <a:pt x="154093" y="135467"/>
                    <a:pt x="111760" y="101600"/>
                  </a:cubicBezTo>
                  <a:cubicBezTo>
                    <a:pt x="69427" y="67733"/>
                    <a:pt x="34713" y="33866"/>
                    <a:pt x="0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257800" y="3124200"/>
            <a:ext cx="1295400" cy="28194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819400" y="2038279"/>
            <a:ext cx="1686560" cy="419242"/>
          </a:xfrm>
          <a:custGeom>
            <a:avLst/>
            <a:gdLst>
              <a:gd name="connsiteX0" fmla="*/ 0 w 1686560"/>
              <a:gd name="connsiteY0" fmla="*/ 419242 h 419242"/>
              <a:gd name="connsiteX1" fmla="*/ 254000 w 1686560"/>
              <a:gd name="connsiteY1" fmla="*/ 226202 h 419242"/>
              <a:gd name="connsiteX2" fmla="*/ 487680 w 1686560"/>
              <a:gd name="connsiteY2" fmla="*/ 104282 h 419242"/>
              <a:gd name="connsiteX3" fmla="*/ 782320 w 1686560"/>
              <a:gd name="connsiteY3" fmla="*/ 33162 h 419242"/>
              <a:gd name="connsiteX4" fmla="*/ 1066800 w 1686560"/>
              <a:gd name="connsiteY4" fmla="*/ 2682 h 419242"/>
              <a:gd name="connsiteX5" fmla="*/ 1259840 w 1686560"/>
              <a:gd name="connsiteY5" fmla="*/ 2682 h 419242"/>
              <a:gd name="connsiteX6" fmla="*/ 1463040 w 1686560"/>
              <a:gd name="connsiteY6" fmla="*/ 12842 h 419242"/>
              <a:gd name="connsiteX7" fmla="*/ 1686560 w 1686560"/>
              <a:gd name="connsiteY7" fmla="*/ 43322 h 419242"/>
              <a:gd name="connsiteX8" fmla="*/ 1686560 w 1686560"/>
              <a:gd name="connsiteY8" fmla="*/ 43322 h 4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560" h="419242">
                <a:moveTo>
                  <a:pt x="0" y="419242"/>
                </a:moveTo>
                <a:cubicBezTo>
                  <a:pt x="86360" y="348968"/>
                  <a:pt x="172720" y="278695"/>
                  <a:pt x="254000" y="226202"/>
                </a:cubicBezTo>
                <a:cubicBezTo>
                  <a:pt x="335280" y="173709"/>
                  <a:pt x="399627" y="136455"/>
                  <a:pt x="487680" y="104282"/>
                </a:cubicBezTo>
                <a:cubicBezTo>
                  <a:pt x="575733" y="72109"/>
                  <a:pt x="685800" y="50095"/>
                  <a:pt x="782320" y="33162"/>
                </a:cubicBezTo>
                <a:cubicBezTo>
                  <a:pt x="878840" y="16229"/>
                  <a:pt x="987213" y="7762"/>
                  <a:pt x="1066800" y="2682"/>
                </a:cubicBezTo>
                <a:cubicBezTo>
                  <a:pt x="1146387" y="-2398"/>
                  <a:pt x="1193800" y="989"/>
                  <a:pt x="1259840" y="2682"/>
                </a:cubicBezTo>
                <a:cubicBezTo>
                  <a:pt x="1325880" y="4375"/>
                  <a:pt x="1391920" y="6069"/>
                  <a:pt x="1463040" y="12842"/>
                </a:cubicBezTo>
                <a:cubicBezTo>
                  <a:pt x="1534160" y="19615"/>
                  <a:pt x="1686560" y="43322"/>
                  <a:pt x="1686560" y="43322"/>
                </a:cubicBezTo>
                <a:lnTo>
                  <a:pt x="1686560" y="43322"/>
                </a:lnTo>
              </a:path>
            </a:pathLst>
          </a:custGeom>
          <a:noFill/>
          <a:ln w="635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604983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F460-1676-4A3D-8377-9E3B5C7CC3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Reading a Page From Disk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Q: What should happen to read the highlighted sector from disk?</a:t>
            </a:r>
          </a:p>
        </p:txBody>
      </p:sp>
      <p:grpSp>
        <p:nvGrpSpPr>
          <p:cNvPr id="15" name="Group 14"/>
          <p:cNvGrpSpPr/>
          <p:nvPr/>
        </p:nvGrpSpPr>
        <p:grpSpPr>
          <a:xfrm rot="13488434">
            <a:off x="2209800" y="2362200"/>
            <a:ext cx="3810000" cy="3810000"/>
            <a:chOff x="2209800" y="2362200"/>
            <a:chExt cx="3810000" cy="3810000"/>
          </a:xfrm>
        </p:grpSpPr>
        <p:sp>
          <p:nvSpPr>
            <p:cNvPr id="17413" name="Oval 4"/>
            <p:cNvSpPr>
              <a:spLocks noChangeArrowheads="1"/>
            </p:cNvSpPr>
            <p:nvPr/>
          </p:nvSpPr>
          <p:spPr bwMode="auto">
            <a:xfrm>
              <a:off x="2209800" y="2362200"/>
              <a:ext cx="3810000" cy="38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2362200" y="2514600"/>
              <a:ext cx="3505200" cy="3505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514600" y="2667000"/>
              <a:ext cx="3200400" cy="3200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667000" y="2819400"/>
              <a:ext cx="2895600" cy="2819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2819400" y="2971800"/>
              <a:ext cx="2590800" cy="25146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2971800" y="3124200"/>
              <a:ext cx="2286000" cy="22098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3124200" y="3276600"/>
              <a:ext cx="1981200" cy="1905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276600" y="3429000"/>
              <a:ext cx="1676400" cy="16002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41148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4114800" y="50292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953000" y="4191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209800" y="4267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27432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724400" y="4800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4724400" y="2895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 flipH="1">
              <a:off x="2819400" y="4876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27680" y="5435600"/>
              <a:ext cx="1087120" cy="426720"/>
            </a:xfrm>
            <a:custGeom>
              <a:avLst/>
              <a:gdLst>
                <a:gd name="connsiteX0" fmla="*/ 1087120 w 1087120"/>
                <a:gd name="connsiteY0" fmla="*/ 426720 h 426720"/>
                <a:gd name="connsiteX1" fmla="*/ 873760 w 1087120"/>
                <a:gd name="connsiteY1" fmla="*/ 416560 h 426720"/>
                <a:gd name="connsiteX2" fmla="*/ 650240 w 1087120"/>
                <a:gd name="connsiteY2" fmla="*/ 365760 h 426720"/>
                <a:gd name="connsiteX3" fmla="*/ 447040 w 1087120"/>
                <a:gd name="connsiteY3" fmla="*/ 294640 h 426720"/>
                <a:gd name="connsiteX4" fmla="*/ 254000 w 1087120"/>
                <a:gd name="connsiteY4" fmla="*/ 203200 h 426720"/>
                <a:gd name="connsiteX5" fmla="*/ 111760 w 1087120"/>
                <a:gd name="connsiteY5" fmla="*/ 101600 h 426720"/>
                <a:gd name="connsiteX6" fmla="*/ 0 w 1087120"/>
                <a:gd name="connsiteY6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7120" h="426720">
                  <a:moveTo>
                    <a:pt x="1087120" y="426720"/>
                  </a:moveTo>
                  <a:cubicBezTo>
                    <a:pt x="1016846" y="426720"/>
                    <a:pt x="946573" y="426720"/>
                    <a:pt x="873760" y="416560"/>
                  </a:cubicBezTo>
                  <a:cubicBezTo>
                    <a:pt x="800947" y="406400"/>
                    <a:pt x="721360" y="386080"/>
                    <a:pt x="650240" y="365760"/>
                  </a:cubicBezTo>
                  <a:cubicBezTo>
                    <a:pt x="579120" y="345440"/>
                    <a:pt x="513080" y="321733"/>
                    <a:pt x="447040" y="294640"/>
                  </a:cubicBezTo>
                  <a:cubicBezTo>
                    <a:pt x="381000" y="267547"/>
                    <a:pt x="309880" y="235373"/>
                    <a:pt x="254000" y="203200"/>
                  </a:cubicBezTo>
                  <a:cubicBezTo>
                    <a:pt x="198120" y="171027"/>
                    <a:pt x="154093" y="135467"/>
                    <a:pt x="111760" y="101600"/>
                  </a:cubicBezTo>
                  <a:cubicBezTo>
                    <a:pt x="69427" y="67733"/>
                    <a:pt x="34713" y="33866"/>
                    <a:pt x="0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257800" y="3124200"/>
            <a:ext cx="1295400" cy="28194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819400" y="2038279"/>
            <a:ext cx="1686560" cy="419242"/>
          </a:xfrm>
          <a:custGeom>
            <a:avLst/>
            <a:gdLst>
              <a:gd name="connsiteX0" fmla="*/ 0 w 1686560"/>
              <a:gd name="connsiteY0" fmla="*/ 419242 h 419242"/>
              <a:gd name="connsiteX1" fmla="*/ 254000 w 1686560"/>
              <a:gd name="connsiteY1" fmla="*/ 226202 h 419242"/>
              <a:gd name="connsiteX2" fmla="*/ 487680 w 1686560"/>
              <a:gd name="connsiteY2" fmla="*/ 104282 h 419242"/>
              <a:gd name="connsiteX3" fmla="*/ 782320 w 1686560"/>
              <a:gd name="connsiteY3" fmla="*/ 33162 h 419242"/>
              <a:gd name="connsiteX4" fmla="*/ 1066800 w 1686560"/>
              <a:gd name="connsiteY4" fmla="*/ 2682 h 419242"/>
              <a:gd name="connsiteX5" fmla="*/ 1259840 w 1686560"/>
              <a:gd name="connsiteY5" fmla="*/ 2682 h 419242"/>
              <a:gd name="connsiteX6" fmla="*/ 1463040 w 1686560"/>
              <a:gd name="connsiteY6" fmla="*/ 12842 h 419242"/>
              <a:gd name="connsiteX7" fmla="*/ 1686560 w 1686560"/>
              <a:gd name="connsiteY7" fmla="*/ 43322 h 419242"/>
              <a:gd name="connsiteX8" fmla="*/ 1686560 w 1686560"/>
              <a:gd name="connsiteY8" fmla="*/ 43322 h 4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560" h="419242">
                <a:moveTo>
                  <a:pt x="0" y="419242"/>
                </a:moveTo>
                <a:cubicBezTo>
                  <a:pt x="86360" y="348968"/>
                  <a:pt x="172720" y="278695"/>
                  <a:pt x="254000" y="226202"/>
                </a:cubicBezTo>
                <a:cubicBezTo>
                  <a:pt x="335280" y="173709"/>
                  <a:pt x="399627" y="136455"/>
                  <a:pt x="487680" y="104282"/>
                </a:cubicBezTo>
                <a:cubicBezTo>
                  <a:pt x="575733" y="72109"/>
                  <a:pt x="685800" y="50095"/>
                  <a:pt x="782320" y="33162"/>
                </a:cubicBezTo>
                <a:cubicBezTo>
                  <a:pt x="878840" y="16229"/>
                  <a:pt x="987213" y="7762"/>
                  <a:pt x="1066800" y="2682"/>
                </a:cubicBezTo>
                <a:cubicBezTo>
                  <a:pt x="1146387" y="-2398"/>
                  <a:pt x="1193800" y="989"/>
                  <a:pt x="1259840" y="2682"/>
                </a:cubicBezTo>
                <a:cubicBezTo>
                  <a:pt x="1325880" y="4375"/>
                  <a:pt x="1391920" y="6069"/>
                  <a:pt x="1463040" y="12842"/>
                </a:cubicBezTo>
                <a:cubicBezTo>
                  <a:pt x="1534160" y="19615"/>
                  <a:pt x="1686560" y="43322"/>
                  <a:pt x="1686560" y="43322"/>
                </a:cubicBezTo>
                <a:lnTo>
                  <a:pt x="1686560" y="43322"/>
                </a:lnTo>
              </a:path>
            </a:pathLst>
          </a:custGeom>
          <a:noFill/>
          <a:ln w="635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604983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00F3F-A464-4A21-B06F-CF022A9948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Access Time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Access time = 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(seek time) + (rotational delay) +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(transfer time)</a:t>
            </a:r>
          </a:p>
        </p:txBody>
      </p:sp>
    </p:spTree>
    <p:extLst>
      <p:ext uri="{BB962C8B-B14F-4D97-AF65-F5344CB8AC3E}">
        <p14:creationId xmlns:p14="http://schemas.microsoft.com/office/powerpoint/2010/main" val="5692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B8B40-1C49-40C7-A365-90006585F1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Seek Time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Time to move a disk head between tracks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Track to track ~ 1ms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Average ~ 10 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Full stroke ~ 20 ms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3556000" y="2286000"/>
            <a:ext cx="0" cy="2171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556000" y="44577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rc 6"/>
          <p:cNvSpPr>
            <a:spLocks/>
          </p:cNvSpPr>
          <p:nvPr/>
        </p:nvSpPr>
        <p:spPr bwMode="auto">
          <a:xfrm flipH="1">
            <a:off x="3860800" y="2857500"/>
            <a:ext cx="5181600" cy="12573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3860800" y="4400550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H="1" flipV="1">
            <a:off x="3454400" y="41148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9042400" y="4400550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 flipV="1">
            <a:off x="3454400" y="28575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235201" y="2743200"/>
            <a:ext cx="1000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5 - 20x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3048000" y="4000500"/>
            <a:ext cx="324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3657600" y="4572000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8839200" y="4572000"/>
            <a:ext cx="36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7010400" y="4914900"/>
            <a:ext cx="2566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Cylinders Traveled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2057401" y="3276601"/>
            <a:ext cx="80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526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5929A-FAE7-4873-BC93-5829553DE6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Rotational Delay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Typical disk: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1000 rpm – 15000 rpm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Q: For 6000 RPM, average rotational delay?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4673600" y="1943100"/>
            <a:ext cx="3556000" cy="2000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5080000" y="2171700"/>
            <a:ext cx="2743200" cy="1543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6502400" y="1943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6502400" y="37147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7823200" y="2971800"/>
            <a:ext cx="406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4673600" y="29718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 flipV="1">
            <a:off x="7416800" y="222885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V="1">
            <a:off x="5283200" y="35433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7518400" y="34290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5283200" y="21717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14"/>
          <p:cNvSpPr>
            <a:spLocks noChangeArrowheads="1"/>
          </p:cNvSpPr>
          <p:nvPr/>
        </p:nvSpPr>
        <p:spPr bwMode="auto">
          <a:xfrm flipH="1">
            <a:off x="5486400" y="2628900"/>
            <a:ext cx="1828800" cy="514350"/>
          </a:xfrm>
          <a:prstGeom prst="curvedDownArrow">
            <a:avLst>
              <a:gd name="adj1" fmla="val 71111"/>
              <a:gd name="adj2" fmla="val 142222"/>
              <a:gd name="adj3" fmla="val 3333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4165600" y="3314700"/>
            <a:ext cx="60960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H="1" flipV="1">
            <a:off x="7315200" y="3829050"/>
            <a:ext cx="5080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032001" y="3314701"/>
            <a:ext cx="1624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Head Here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6807201" y="4171951"/>
            <a:ext cx="19111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Block I Want</a:t>
            </a:r>
          </a:p>
        </p:txBody>
      </p:sp>
    </p:spTree>
    <p:extLst>
      <p:ext uri="{BB962C8B-B14F-4D97-AF65-F5344CB8AC3E}">
        <p14:creationId xmlns:p14="http://schemas.microsoft.com/office/powerpoint/2010/main" val="2077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Transfer Time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6000RPM 10,000 sectors/track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Q: How long to read one sector?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49229-F6B5-41C0-8CE5-411D9B3A86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241800" y="1371600"/>
            <a:ext cx="3556000" cy="2000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648200" y="1600200"/>
            <a:ext cx="2743200" cy="1543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70600" y="1371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70600" y="3143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391400" y="2400300"/>
            <a:ext cx="406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241800" y="24003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6985000" y="165735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4851400" y="29718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7086600" y="28575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851400" y="1600200"/>
            <a:ext cx="3048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 flipH="1">
            <a:off x="5054600" y="2057400"/>
            <a:ext cx="1828800" cy="514350"/>
          </a:xfrm>
          <a:prstGeom prst="curvedDownArrow">
            <a:avLst>
              <a:gd name="adj1" fmla="val 71111"/>
              <a:gd name="adj2" fmla="val 142222"/>
              <a:gd name="adj3" fmla="val 3333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V="1">
            <a:off x="4851400" y="3200400"/>
            <a:ext cx="4064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20"/>
          <p:cNvSpPr>
            <a:spLocks noChangeArrowheads="1"/>
          </p:cNvSpPr>
          <p:nvPr/>
        </p:nvSpPr>
        <p:spPr bwMode="auto">
          <a:xfrm>
            <a:off x="5156200" y="3086100"/>
            <a:ext cx="203200" cy="1143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3657601" y="3505200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Disk Head</a:t>
            </a:r>
          </a:p>
        </p:txBody>
      </p:sp>
      <p:sp>
        <p:nvSpPr>
          <p:cNvPr id="14355" name="Text Box 23"/>
          <p:cNvSpPr txBox="1">
            <a:spLocks noChangeArrowheads="1"/>
          </p:cNvSpPr>
          <p:nvPr/>
        </p:nvSpPr>
        <p:spPr bwMode="auto">
          <a:xfrm>
            <a:off x="7620000" y="1295401"/>
            <a:ext cx="257955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Read blocks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platter rotates</a:t>
            </a:r>
          </a:p>
        </p:txBody>
      </p:sp>
    </p:spTree>
    <p:extLst>
      <p:ext uri="{BB962C8B-B14F-4D97-AF65-F5344CB8AC3E}">
        <p14:creationId xmlns:p14="http://schemas.microsoft.com/office/powerpoint/2010/main" val="410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00F3F-A464-4A21-B06F-CF022A9948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Access Time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6000RPM,  10,000 sectors/track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Average access time to read one sector = 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   (seek time) + (rotational delay) + (transfer time)</a:t>
            </a:r>
          </a:p>
        </p:txBody>
      </p:sp>
    </p:spTree>
    <p:extLst>
      <p:ext uri="{BB962C8B-B14F-4D97-AF65-F5344CB8AC3E}">
        <p14:creationId xmlns:p14="http://schemas.microsoft.com/office/powerpoint/2010/main" val="28160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Transfer Rate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rate at which we can transfer data from disk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Measured in bytes/sec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Q: 6,000 RPM, 10000 sectors/track, 1KB/sector what is the transfer rate?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Burst transfer rate vs Sustained transfer rate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Burst) Transfer rate =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(RPM / 60) * (sectors/track) * (bytes/sector)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49229-F6B5-41C0-8CE5-411D9B3A86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57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100FA-6FE3-49C6-A6EB-98A10C6F50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System Architecture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2189" y="1884773"/>
            <a:ext cx="20320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CPU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10789" y="4246973"/>
            <a:ext cx="2336800" cy="1095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Main Memory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255589" y="3008723"/>
            <a:ext cx="2844800" cy="6080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Disk Controller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211389" y="3789773"/>
            <a:ext cx="1016000" cy="682625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6211389" y="4818473"/>
            <a:ext cx="1016000" cy="682625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105989" y="278012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410789" y="2780122"/>
            <a:ext cx="599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121989" y="255152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087189" y="2799172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5576389" y="278012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5627189" y="3637372"/>
            <a:ext cx="0" cy="171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601789" y="4132672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5601789" y="5104222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278189" y="2951572"/>
            <a:ext cx="528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090" name="Text Box 19"/>
          <p:cNvSpPr txBox="1">
            <a:spLocks noChangeArrowheads="1"/>
          </p:cNvSpPr>
          <p:nvPr/>
        </p:nvSpPr>
        <p:spPr bwMode="auto">
          <a:xfrm>
            <a:off x="6211390" y="4018372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Disk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80589" y="2722972"/>
            <a:ext cx="1600200" cy="1625600"/>
            <a:chOff x="560" y="1728"/>
            <a:chExt cx="1008" cy="1024"/>
          </a:xfrm>
        </p:grpSpPr>
        <p:sp>
          <p:nvSpPr>
            <p:cNvPr id="3096" name="Freeform 20"/>
            <p:cNvSpPr>
              <a:spLocks/>
            </p:cNvSpPr>
            <p:nvPr/>
          </p:nvSpPr>
          <p:spPr bwMode="auto">
            <a:xfrm>
              <a:off x="1104" y="1728"/>
              <a:ext cx="432" cy="864"/>
            </a:xfrm>
            <a:custGeom>
              <a:avLst/>
              <a:gdLst>
                <a:gd name="T0" fmla="*/ 0 w 432"/>
                <a:gd name="T1" fmla="*/ 0 h 864"/>
                <a:gd name="T2" fmla="*/ 0 w 432"/>
                <a:gd name="T3" fmla="*/ 384 h 864"/>
                <a:gd name="T4" fmla="*/ 432 w 432"/>
                <a:gd name="T5" fmla="*/ 384 h 864"/>
                <a:gd name="T6" fmla="*/ 432 w 432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864"/>
                <a:gd name="T14" fmla="*/ 432 w 43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864">
                  <a:moveTo>
                    <a:pt x="0" y="0"/>
                  </a:moveTo>
                  <a:lnTo>
                    <a:pt x="0" y="384"/>
                  </a:lnTo>
                  <a:lnTo>
                    <a:pt x="432" y="384"/>
                  </a:lnTo>
                  <a:lnTo>
                    <a:pt x="432" y="86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Text Box 21"/>
            <p:cNvSpPr txBox="1">
              <a:spLocks noChangeArrowheads="1"/>
            </p:cNvSpPr>
            <p:nvPr/>
          </p:nvSpPr>
          <p:spPr bwMode="auto">
            <a:xfrm>
              <a:off x="560" y="2112"/>
              <a:ext cx="100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Word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(1B – 64B)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~ 10 GB/sec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925389" y="3713572"/>
            <a:ext cx="1849438" cy="1606550"/>
            <a:chOff x="2352" y="2352"/>
            <a:chExt cx="1165" cy="1012"/>
          </a:xfrm>
        </p:grpSpPr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2352" y="2400"/>
              <a:ext cx="116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Block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(512B – 50KB)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</a:rPr>
                <a:t>~ 100 MB/sec</a:t>
              </a: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2359" y="2352"/>
              <a:ext cx="953" cy="1012"/>
            </a:xfrm>
            <a:custGeom>
              <a:avLst/>
              <a:gdLst>
                <a:gd name="T0" fmla="*/ 0 w 953"/>
                <a:gd name="T1" fmla="*/ 1885 h 926"/>
                <a:gd name="T2" fmla="*/ 0 w 953"/>
                <a:gd name="T3" fmla="*/ 0 h 926"/>
                <a:gd name="T4" fmla="*/ 950 w 953"/>
                <a:gd name="T5" fmla="*/ 0 h 926"/>
                <a:gd name="T6" fmla="*/ 953 w 953"/>
                <a:gd name="T7" fmla="*/ 1878 h 9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926"/>
                <a:gd name="T14" fmla="*/ 953 w 953"/>
                <a:gd name="T15" fmla="*/ 926 h 9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926">
                  <a:moveTo>
                    <a:pt x="0" y="926"/>
                  </a:moveTo>
                  <a:lnTo>
                    <a:pt x="0" y="0"/>
                  </a:lnTo>
                  <a:lnTo>
                    <a:pt x="950" y="0"/>
                  </a:lnTo>
                  <a:lnTo>
                    <a:pt x="953" y="92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3" name="Text Box 24"/>
          <p:cNvSpPr txBox="1">
            <a:spLocks noChangeArrowheads="1"/>
          </p:cNvSpPr>
          <p:nvPr/>
        </p:nvSpPr>
        <p:spPr bwMode="auto">
          <a:xfrm>
            <a:off x="3696790" y="2265773"/>
            <a:ext cx="2081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System Bus</a:t>
            </a:r>
          </a:p>
        </p:txBody>
      </p:sp>
    </p:spTree>
    <p:extLst>
      <p:ext uri="{BB962C8B-B14F-4D97-AF65-F5344CB8AC3E}">
        <p14:creationId xmlns:p14="http://schemas.microsoft.com/office/powerpoint/2010/main" val="7976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6E839-D44B-4A2C-95BC-4309E81727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Sequential vs. Random I/O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Q: How long to read 3 sequential sectors?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2209800" y="2362200"/>
            <a:ext cx="3810000" cy="3810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362200" y="2514600"/>
            <a:ext cx="3505200" cy="3505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514600" y="2667000"/>
            <a:ext cx="3200400" cy="3200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2667000" y="2819400"/>
            <a:ext cx="2895600" cy="2819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819400" y="2971800"/>
            <a:ext cx="2590800" cy="2514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971800" y="3124200"/>
            <a:ext cx="2286000" cy="2209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124200" y="3276600"/>
            <a:ext cx="1981200" cy="1905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276600" y="3429000"/>
            <a:ext cx="1676400" cy="1600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114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4114800" y="502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953000" y="419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2209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27432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47244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V="1">
            <a:off x="4724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 flipH="1">
            <a:off x="2819400" y="4876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6172201" y="2438400"/>
            <a:ext cx="45053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6000 RPM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10,000 sectors/track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Assume the head</a:t>
            </a:r>
            <a:br>
              <a:rPr lang="en-US" altLang="en-US"/>
            </a:br>
            <a:r>
              <a:rPr lang="en-US" altLang="en-US"/>
              <a:t>    is above the first</a:t>
            </a:r>
            <a:br>
              <a:rPr lang="en-US" altLang="en-US"/>
            </a:br>
            <a:r>
              <a:rPr lang="en-US" altLang="en-US"/>
              <a:t>    sector</a:t>
            </a:r>
          </a:p>
        </p:txBody>
      </p:sp>
      <p:sp>
        <p:nvSpPr>
          <p:cNvPr id="3" name="Freeform 2"/>
          <p:cNvSpPr/>
          <p:nvPr/>
        </p:nvSpPr>
        <p:spPr>
          <a:xfrm>
            <a:off x="2201746" y="2917371"/>
            <a:ext cx="1926117" cy="3248298"/>
          </a:xfrm>
          <a:custGeom>
            <a:avLst/>
            <a:gdLst>
              <a:gd name="connsiteX0" fmla="*/ 567580 w 1926117"/>
              <a:gd name="connsiteY0" fmla="*/ 0 h 3248298"/>
              <a:gd name="connsiteX1" fmla="*/ 245363 w 1926117"/>
              <a:gd name="connsiteY1" fmla="*/ 418012 h 3248298"/>
              <a:gd name="connsiteX2" fmla="*/ 53774 w 1926117"/>
              <a:gd name="connsiteY2" fmla="*/ 870858 h 3248298"/>
              <a:gd name="connsiteX3" fmla="*/ 1523 w 1926117"/>
              <a:gd name="connsiteY3" fmla="*/ 1358538 h 3248298"/>
              <a:gd name="connsiteX4" fmla="*/ 97317 w 1926117"/>
              <a:gd name="connsiteY4" fmla="*/ 1915886 h 3248298"/>
              <a:gd name="connsiteX5" fmla="*/ 375991 w 1926117"/>
              <a:gd name="connsiteY5" fmla="*/ 2481943 h 3248298"/>
              <a:gd name="connsiteX6" fmla="*/ 611123 w 1926117"/>
              <a:gd name="connsiteY6" fmla="*/ 2734492 h 3248298"/>
              <a:gd name="connsiteX7" fmla="*/ 985591 w 1926117"/>
              <a:gd name="connsiteY7" fmla="*/ 3030583 h 3248298"/>
              <a:gd name="connsiteX8" fmla="*/ 1473271 w 1926117"/>
              <a:gd name="connsiteY8" fmla="*/ 3204755 h 3248298"/>
              <a:gd name="connsiteX9" fmla="*/ 1926117 w 1926117"/>
              <a:gd name="connsiteY9" fmla="*/ 3248298 h 3248298"/>
              <a:gd name="connsiteX10" fmla="*/ 1926117 w 1926117"/>
              <a:gd name="connsiteY10" fmla="*/ 3248298 h 32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6117" h="3248298">
                <a:moveTo>
                  <a:pt x="567580" y="0"/>
                </a:moveTo>
                <a:cubicBezTo>
                  <a:pt x="449288" y="136434"/>
                  <a:pt x="330997" y="272869"/>
                  <a:pt x="245363" y="418012"/>
                </a:cubicBezTo>
                <a:cubicBezTo>
                  <a:pt x="159729" y="563155"/>
                  <a:pt x="94414" y="714104"/>
                  <a:pt x="53774" y="870858"/>
                </a:cubicBezTo>
                <a:cubicBezTo>
                  <a:pt x="13134" y="1027612"/>
                  <a:pt x="-5734" y="1184367"/>
                  <a:pt x="1523" y="1358538"/>
                </a:cubicBezTo>
                <a:cubicBezTo>
                  <a:pt x="8780" y="1532709"/>
                  <a:pt x="34906" y="1728652"/>
                  <a:pt x="97317" y="1915886"/>
                </a:cubicBezTo>
                <a:cubicBezTo>
                  <a:pt x="159728" y="2103120"/>
                  <a:pt x="290357" y="2345509"/>
                  <a:pt x="375991" y="2481943"/>
                </a:cubicBezTo>
                <a:cubicBezTo>
                  <a:pt x="461625" y="2618377"/>
                  <a:pt x="509523" y="2643052"/>
                  <a:pt x="611123" y="2734492"/>
                </a:cubicBezTo>
                <a:cubicBezTo>
                  <a:pt x="712723" y="2825932"/>
                  <a:pt x="841900" y="2952206"/>
                  <a:pt x="985591" y="3030583"/>
                </a:cubicBezTo>
                <a:cubicBezTo>
                  <a:pt x="1129282" y="3108960"/>
                  <a:pt x="1316517" y="3168469"/>
                  <a:pt x="1473271" y="3204755"/>
                </a:cubicBezTo>
                <a:cubicBezTo>
                  <a:pt x="1630025" y="3241041"/>
                  <a:pt x="1926117" y="3248298"/>
                  <a:pt x="1926117" y="3248298"/>
                </a:cubicBezTo>
                <a:lnTo>
                  <a:pt x="1926117" y="324829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5F460-1676-4A3D-8377-9E3B5C7CC3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Sequential vs. Random I/O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Q: How long to read 3 random sectors?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209800" y="2362200"/>
            <a:ext cx="3810000" cy="3810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362200" y="2514600"/>
            <a:ext cx="3505200" cy="3505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2514600" y="2667000"/>
            <a:ext cx="3200400" cy="3200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667000" y="2819400"/>
            <a:ext cx="2895600" cy="2819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819400" y="2971800"/>
            <a:ext cx="2590800" cy="2514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971800" y="3124200"/>
            <a:ext cx="2286000" cy="2209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124200" y="3276600"/>
            <a:ext cx="1981200" cy="1905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276600" y="3429000"/>
            <a:ext cx="1676400" cy="1600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114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4114800" y="502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4953000" y="419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22098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27432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47244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4724400" y="2895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H="1">
            <a:off x="2819400" y="4876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172200" y="2438401"/>
            <a:ext cx="4495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6000 RPM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10,000 sectors/track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10ms seek time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 Assume the head</a:t>
            </a:r>
            <a:br>
              <a:rPr lang="en-US" altLang="en-US"/>
            </a:br>
            <a:r>
              <a:rPr lang="en-US" altLang="en-US"/>
              <a:t>    is above the first</a:t>
            </a:r>
            <a:br>
              <a:rPr lang="en-US" altLang="en-US"/>
            </a:br>
            <a:r>
              <a:rPr lang="en-US" altLang="en-US"/>
              <a:t>    sector</a:t>
            </a:r>
          </a:p>
        </p:txBody>
      </p:sp>
      <p:sp>
        <p:nvSpPr>
          <p:cNvPr id="4" name="Freeform 3"/>
          <p:cNvSpPr/>
          <p:nvPr/>
        </p:nvSpPr>
        <p:spPr>
          <a:xfrm>
            <a:off x="2204720" y="2926080"/>
            <a:ext cx="558800" cy="1330960"/>
          </a:xfrm>
          <a:custGeom>
            <a:avLst/>
            <a:gdLst>
              <a:gd name="connsiteX0" fmla="*/ 558800 w 558800"/>
              <a:gd name="connsiteY0" fmla="*/ 0 h 1330960"/>
              <a:gd name="connsiteX1" fmla="*/ 375920 w 558800"/>
              <a:gd name="connsiteY1" fmla="*/ 203200 h 1330960"/>
              <a:gd name="connsiteX2" fmla="*/ 223520 w 558800"/>
              <a:gd name="connsiteY2" fmla="*/ 447040 h 1330960"/>
              <a:gd name="connsiteX3" fmla="*/ 81280 w 558800"/>
              <a:gd name="connsiteY3" fmla="*/ 792480 h 1330960"/>
              <a:gd name="connsiteX4" fmla="*/ 20320 w 558800"/>
              <a:gd name="connsiteY4" fmla="*/ 1127760 h 1330960"/>
              <a:gd name="connsiteX5" fmla="*/ 0 w 558800"/>
              <a:gd name="connsiteY5" fmla="*/ 133096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800" h="1330960">
                <a:moveTo>
                  <a:pt x="558800" y="0"/>
                </a:moveTo>
                <a:cubicBezTo>
                  <a:pt x="495300" y="64346"/>
                  <a:pt x="431800" y="128693"/>
                  <a:pt x="375920" y="203200"/>
                </a:cubicBezTo>
                <a:cubicBezTo>
                  <a:pt x="320040" y="277707"/>
                  <a:pt x="272627" y="348827"/>
                  <a:pt x="223520" y="447040"/>
                </a:cubicBezTo>
                <a:cubicBezTo>
                  <a:pt x="174413" y="545253"/>
                  <a:pt x="115147" y="679027"/>
                  <a:pt x="81280" y="792480"/>
                </a:cubicBezTo>
                <a:cubicBezTo>
                  <a:pt x="47413" y="905933"/>
                  <a:pt x="33867" y="1038013"/>
                  <a:pt x="20320" y="1127760"/>
                </a:cubicBezTo>
                <a:cubicBezTo>
                  <a:pt x="6773" y="1217507"/>
                  <a:pt x="3386" y="1274233"/>
                  <a:pt x="0" y="133096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714240" y="4206240"/>
            <a:ext cx="243840" cy="599440"/>
          </a:xfrm>
          <a:custGeom>
            <a:avLst/>
            <a:gdLst>
              <a:gd name="connsiteX0" fmla="*/ 243840 w 243840"/>
              <a:gd name="connsiteY0" fmla="*/ 0 h 599440"/>
              <a:gd name="connsiteX1" fmla="*/ 233680 w 243840"/>
              <a:gd name="connsiteY1" fmla="*/ 121920 h 599440"/>
              <a:gd name="connsiteX2" fmla="*/ 193040 w 243840"/>
              <a:gd name="connsiteY2" fmla="*/ 294640 h 599440"/>
              <a:gd name="connsiteX3" fmla="*/ 132080 w 243840"/>
              <a:gd name="connsiteY3" fmla="*/ 416560 h 599440"/>
              <a:gd name="connsiteX4" fmla="*/ 71120 w 243840"/>
              <a:gd name="connsiteY4" fmla="*/ 518160 h 599440"/>
              <a:gd name="connsiteX5" fmla="*/ 0 w 243840"/>
              <a:gd name="connsiteY5" fmla="*/ 599440 h 5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" h="599440">
                <a:moveTo>
                  <a:pt x="243840" y="0"/>
                </a:moveTo>
                <a:cubicBezTo>
                  <a:pt x="242993" y="36406"/>
                  <a:pt x="242147" y="72813"/>
                  <a:pt x="233680" y="121920"/>
                </a:cubicBezTo>
                <a:cubicBezTo>
                  <a:pt x="225213" y="171027"/>
                  <a:pt x="209973" y="245533"/>
                  <a:pt x="193040" y="294640"/>
                </a:cubicBezTo>
                <a:cubicBezTo>
                  <a:pt x="176107" y="343747"/>
                  <a:pt x="152400" y="379307"/>
                  <a:pt x="132080" y="416560"/>
                </a:cubicBezTo>
                <a:cubicBezTo>
                  <a:pt x="111760" y="453813"/>
                  <a:pt x="93133" y="487680"/>
                  <a:pt x="71120" y="518160"/>
                </a:cubicBezTo>
                <a:cubicBezTo>
                  <a:pt x="49107" y="548640"/>
                  <a:pt x="24553" y="574040"/>
                  <a:pt x="0" y="59944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027680" y="5435600"/>
            <a:ext cx="1087120" cy="426720"/>
          </a:xfrm>
          <a:custGeom>
            <a:avLst/>
            <a:gdLst>
              <a:gd name="connsiteX0" fmla="*/ 1087120 w 1087120"/>
              <a:gd name="connsiteY0" fmla="*/ 426720 h 426720"/>
              <a:gd name="connsiteX1" fmla="*/ 873760 w 1087120"/>
              <a:gd name="connsiteY1" fmla="*/ 416560 h 426720"/>
              <a:gd name="connsiteX2" fmla="*/ 650240 w 1087120"/>
              <a:gd name="connsiteY2" fmla="*/ 365760 h 426720"/>
              <a:gd name="connsiteX3" fmla="*/ 447040 w 1087120"/>
              <a:gd name="connsiteY3" fmla="*/ 294640 h 426720"/>
              <a:gd name="connsiteX4" fmla="*/ 254000 w 1087120"/>
              <a:gd name="connsiteY4" fmla="*/ 203200 h 426720"/>
              <a:gd name="connsiteX5" fmla="*/ 111760 w 1087120"/>
              <a:gd name="connsiteY5" fmla="*/ 101600 h 426720"/>
              <a:gd name="connsiteX6" fmla="*/ 0 w 1087120"/>
              <a:gd name="connsiteY6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120" h="426720">
                <a:moveTo>
                  <a:pt x="1087120" y="426720"/>
                </a:moveTo>
                <a:cubicBezTo>
                  <a:pt x="1016846" y="426720"/>
                  <a:pt x="946573" y="426720"/>
                  <a:pt x="873760" y="416560"/>
                </a:cubicBezTo>
                <a:cubicBezTo>
                  <a:pt x="800947" y="406400"/>
                  <a:pt x="721360" y="386080"/>
                  <a:pt x="650240" y="365760"/>
                </a:cubicBezTo>
                <a:cubicBezTo>
                  <a:pt x="579120" y="345440"/>
                  <a:pt x="513080" y="321733"/>
                  <a:pt x="447040" y="294640"/>
                </a:cubicBezTo>
                <a:cubicBezTo>
                  <a:pt x="381000" y="267547"/>
                  <a:pt x="309880" y="235373"/>
                  <a:pt x="254000" y="203200"/>
                </a:cubicBezTo>
                <a:cubicBezTo>
                  <a:pt x="198120" y="171027"/>
                  <a:pt x="154093" y="135467"/>
                  <a:pt x="111760" y="101600"/>
                </a:cubicBezTo>
                <a:cubicBezTo>
                  <a:pt x="69427" y="67733"/>
                  <a:pt x="34713" y="3386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11896-C322-42F2-9A46-9B89EFD4C7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Random I/O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 magnetic disks: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Random I/O is VERY expensive compared to sequential I/O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Avoid random I/O as much as we can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8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Magnetic Disk vs SSD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381781"/>
              </p:ext>
            </p:extLst>
          </p:nvPr>
        </p:nvGraphicFramePr>
        <p:xfrm>
          <a:off x="1981200" y="1600200"/>
          <a:ext cx="8229600" cy="384175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Magnetic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SSD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Random IO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~100 IOs/sec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~100K IOs/sec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Transfer rate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 100MB/sec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~500MB/sec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Capacity/$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~1TB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/$30 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/>
                      </a:r>
                      <a:b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(in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2016)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~100GB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/$30 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/>
                      </a:r>
                      <a:b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(in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2016)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FDDC0-6A20-4ED8-8B82-CA3B2055C9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9482" name="TextBox 5"/>
          <p:cNvSpPr txBox="1">
            <a:spLocks noChangeArrowheads="1"/>
          </p:cNvSpPr>
          <p:nvPr/>
        </p:nvSpPr>
        <p:spPr bwMode="auto">
          <a:xfrm>
            <a:off x="2133601" y="5715001"/>
            <a:ext cx="8386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SSD speed gain is mainly from high random IO rate</a:t>
            </a:r>
          </a:p>
        </p:txBody>
      </p:sp>
    </p:spTree>
    <p:extLst>
      <p:ext uri="{BB962C8B-B14F-4D97-AF65-F5344CB8AC3E}">
        <p14:creationId xmlns:p14="http://schemas.microsoft.com/office/powerpoint/2010/main" val="22055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Byte-level modification not allowed</a:t>
            </a:r>
          </a:p>
          <a:p>
            <a:pPr lvl="1"/>
            <a:r>
              <a:rPr lang="en-US" dirty="0"/>
              <a:t>Can be modified by blocks</a:t>
            </a:r>
          </a:p>
          <a:p>
            <a:endParaRPr lang="en-US" dirty="0"/>
          </a:p>
          <a:p>
            <a:r>
              <a:rPr lang="en-US" dirty="0"/>
              <a:t>Q: How can we modify only a part of a block?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FE7AB-63AF-481F-B57D-763BDAC45F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Buffers, Buffer pool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Temporary main-memory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cache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for disk blocks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Avoid future read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Hide disk latency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Most DBMS let users change buffer pool size</a:t>
            </a:r>
          </a:p>
        </p:txBody>
      </p:sp>
    </p:spTree>
    <p:extLst>
      <p:ext uri="{BB962C8B-B14F-4D97-AF65-F5344CB8AC3E}">
        <p14:creationId xmlns:p14="http://schemas.microsoft.com/office/powerpoint/2010/main" val="37609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08162-B405-480A-9F01-54B879CE98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Abstraction by 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Sequential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 need to worry about head, cylinder,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sector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Access to non-adjacent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Random I/O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Access to adjacent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Sequential I/O</a:t>
            </a:r>
          </a:p>
        </p:txBody>
      </p:sp>
      <p:grpSp>
        <p:nvGrpSpPr>
          <p:cNvPr id="25605" name="Group 42"/>
          <p:cNvGrpSpPr>
            <a:grpSpLocks/>
          </p:cNvGrpSpPr>
          <p:nvPr/>
        </p:nvGrpSpPr>
        <p:grpSpPr bwMode="auto">
          <a:xfrm>
            <a:off x="3429000" y="1066800"/>
            <a:ext cx="6116638" cy="3886200"/>
            <a:chOff x="470" y="1824"/>
            <a:chExt cx="2890" cy="3264"/>
          </a:xfrm>
        </p:grpSpPr>
        <p:grpSp>
          <p:nvGrpSpPr>
            <p:cNvPr id="25606" name="Group 4"/>
            <p:cNvGrpSpPr>
              <a:grpSpLocks/>
            </p:cNvGrpSpPr>
            <p:nvPr/>
          </p:nvGrpSpPr>
          <p:grpSpPr bwMode="auto">
            <a:xfrm>
              <a:off x="480" y="2352"/>
              <a:ext cx="912" cy="912"/>
              <a:chOff x="768" y="1872"/>
              <a:chExt cx="2928" cy="2928"/>
            </a:xfrm>
          </p:grpSpPr>
          <p:sp>
            <p:nvSpPr>
              <p:cNvPr id="25628" name="Oval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928" cy="292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9" name="Oval 6"/>
              <p:cNvSpPr>
                <a:spLocks noChangeArrowheads="1"/>
              </p:cNvSpPr>
              <p:nvPr/>
            </p:nvSpPr>
            <p:spPr bwMode="auto">
              <a:xfrm>
                <a:off x="912" y="2016"/>
                <a:ext cx="2640" cy="26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1104" y="2208"/>
                <a:ext cx="2256" cy="22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31" name="Oval 8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1872" cy="18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32" name="Oval 9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1488" cy="14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33" name="Line 10"/>
              <p:cNvSpPr>
                <a:spLocks noChangeShapeType="1"/>
              </p:cNvSpPr>
              <p:nvPr/>
            </p:nvSpPr>
            <p:spPr bwMode="auto">
              <a:xfrm flipV="1">
                <a:off x="2256" y="408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11"/>
              <p:cNvSpPr>
                <a:spLocks noChangeShapeType="1"/>
              </p:cNvSpPr>
              <p:nvPr/>
            </p:nvSpPr>
            <p:spPr bwMode="auto">
              <a:xfrm flipV="1">
                <a:off x="2256" y="1872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3"/>
              <p:cNvSpPr>
                <a:spLocks noChangeShapeType="1"/>
              </p:cNvSpPr>
              <p:nvPr/>
            </p:nvSpPr>
            <p:spPr bwMode="auto">
              <a:xfrm flipH="1" flipV="1">
                <a:off x="768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4"/>
              <p:cNvSpPr>
                <a:spLocks noChangeShapeType="1"/>
              </p:cNvSpPr>
              <p:nvPr/>
            </p:nvSpPr>
            <p:spPr bwMode="auto">
              <a:xfrm flipH="1">
                <a:off x="2736" y="2256"/>
                <a:ext cx="4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5"/>
              <p:cNvSpPr>
                <a:spLocks noChangeShapeType="1"/>
              </p:cNvSpPr>
              <p:nvPr/>
            </p:nvSpPr>
            <p:spPr bwMode="auto">
              <a:xfrm flipH="1">
                <a:off x="1200" y="3888"/>
                <a:ext cx="4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6"/>
              <p:cNvSpPr>
                <a:spLocks noChangeShapeType="1"/>
              </p:cNvSpPr>
              <p:nvPr/>
            </p:nvSpPr>
            <p:spPr bwMode="auto">
              <a:xfrm>
                <a:off x="2784" y="3840"/>
                <a:ext cx="4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7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49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7" name="Group 24"/>
            <p:cNvGrpSpPr>
              <a:grpSpLocks/>
            </p:cNvGrpSpPr>
            <p:nvPr/>
          </p:nvGrpSpPr>
          <p:grpSpPr bwMode="auto">
            <a:xfrm>
              <a:off x="2928" y="1824"/>
              <a:ext cx="432" cy="1632"/>
              <a:chOff x="2928" y="1824"/>
              <a:chExt cx="432" cy="2880"/>
            </a:xfrm>
          </p:grpSpPr>
          <p:sp>
            <p:nvSpPr>
              <p:cNvPr id="25622" name="Rectangle 18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3" name="Rectangle 19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4" name="Rectangle 20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5" name="Rectangle 21"/>
              <p:cNvSpPr>
                <a:spLocks noChangeArrowheads="1"/>
              </p:cNvSpPr>
              <p:nvPr/>
            </p:nvSpPr>
            <p:spPr bwMode="auto">
              <a:xfrm>
                <a:off x="2928" y="326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6" name="Rectangle 22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7" name="Rectangle 23"/>
              <p:cNvSpPr>
                <a:spLocks noChangeArrowheads="1"/>
              </p:cNvSpPr>
              <p:nvPr/>
            </p:nvSpPr>
            <p:spPr bwMode="auto">
              <a:xfrm>
                <a:off x="2928" y="422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p:grpSp>
          <p:nvGrpSpPr>
            <p:cNvPr id="25608" name="Group 27"/>
            <p:cNvGrpSpPr>
              <a:grpSpLocks/>
            </p:cNvGrpSpPr>
            <p:nvPr/>
          </p:nvGrpSpPr>
          <p:grpSpPr bwMode="auto">
            <a:xfrm>
              <a:off x="2928" y="3456"/>
              <a:ext cx="432" cy="1632"/>
              <a:chOff x="2928" y="1824"/>
              <a:chExt cx="432" cy="2880"/>
            </a:xfrm>
          </p:grpSpPr>
          <p:sp>
            <p:nvSpPr>
              <p:cNvPr id="25616" name="Rectangle 28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17" name="Rectangle 29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18" name="Rectangle 30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19" name="Rectangle 31"/>
              <p:cNvSpPr>
                <a:spLocks noChangeArrowheads="1"/>
              </p:cNvSpPr>
              <p:nvPr/>
            </p:nvSpPr>
            <p:spPr bwMode="auto">
              <a:xfrm>
                <a:off x="2928" y="326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0" name="Rectangle 32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5621" name="Rectangle 33"/>
              <p:cNvSpPr>
                <a:spLocks noChangeArrowheads="1"/>
              </p:cNvSpPr>
              <p:nvPr/>
            </p:nvSpPr>
            <p:spPr bwMode="auto">
              <a:xfrm>
                <a:off x="2928" y="4224"/>
                <a:ext cx="432" cy="4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25609" name="Text Box 34"/>
            <p:cNvSpPr txBox="1">
              <a:spLocks noChangeArrowheads="1"/>
            </p:cNvSpPr>
            <p:nvPr/>
          </p:nvSpPr>
          <p:spPr bwMode="auto">
            <a:xfrm>
              <a:off x="2678" y="1847"/>
              <a:ext cx="14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5610" name="Text Box 35"/>
            <p:cNvSpPr txBox="1">
              <a:spLocks noChangeArrowheads="1"/>
            </p:cNvSpPr>
            <p:nvPr/>
          </p:nvSpPr>
          <p:spPr bwMode="auto">
            <a:xfrm>
              <a:off x="2688" y="2160"/>
              <a:ext cx="14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5611" name="Text Box 36"/>
            <p:cNvSpPr txBox="1">
              <a:spLocks noChangeArrowheads="1"/>
            </p:cNvSpPr>
            <p:nvPr/>
          </p:nvSpPr>
          <p:spPr bwMode="auto">
            <a:xfrm>
              <a:off x="2688" y="2400"/>
              <a:ext cx="14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5612" name="Text Box 37"/>
            <p:cNvSpPr txBox="1">
              <a:spLocks noChangeArrowheads="1"/>
            </p:cNvSpPr>
            <p:nvPr/>
          </p:nvSpPr>
          <p:spPr bwMode="auto">
            <a:xfrm>
              <a:off x="2688" y="2640"/>
              <a:ext cx="14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5613" name="Text Box 38"/>
            <p:cNvSpPr txBox="1">
              <a:spLocks noChangeArrowheads="1"/>
            </p:cNvSpPr>
            <p:nvPr/>
          </p:nvSpPr>
          <p:spPr bwMode="auto">
            <a:xfrm>
              <a:off x="2726" y="2951"/>
              <a:ext cx="11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.</a:t>
              </a:r>
            </a:p>
          </p:txBody>
        </p:sp>
        <p:sp>
          <p:nvSpPr>
            <p:cNvPr id="25614" name="Text Box 40"/>
            <p:cNvSpPr txBox="1">
              <a:spLocks noChangeArrowheads="1"/>
            </p:cNvSpPr>
            <p:nvPr/>
          </p:nvSpPr>
          <p:spPr bwMode="auto">
            <a:xfrm>
              <a:off x="470" y="3383"/>
              <a:ext cx="1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(head, cylinder, sector)</a:t>
              </a:r>
            </a:p>
          </p:txBody>
        </p:sp>
        <p:sp>
          <p:nvSpPr>
            <p:cNvPr id="25615" name="Line 41"/>
            <p:cNvSpPr>
              <a:spLocks noChangeShapeType="1"/>
            </p:cNvSpPr>
            <p:nvPr/>
          </p:nvSpPr>
          <p:spPr bwMode="auto">
            <a:xfrm>
              <a:off x="1680" y="283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1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27E03-EB7C-4707-AFC2-4C38912412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Reference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Storage review disk guide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http://www.storagereview.com/guide2000/ref/hdd/index.html</a:t>
            </a:r>
          </a:p>
        </p:txBody>
      </p:sp>
    </p:spTree>
    <p:extLst>
      <p:ext uri="{BB962C8B-B14F-4D97-AF65-F5344CB8AC3E}">
        <p14:creationId xmlns:p14="http://schemas.microsoft.com/office/powerpoint/2010/main" val="6291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CS143: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Junghoo “John”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3492F0-AFCA-48E1-B46F-637736C2D4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Files: Main Problem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00201"/>
            <a:ext cx="93472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store tables into disks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Q: 512Byte block. 80Byte tuple. How to store?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8077200" y="2286000"/>
            <a:ext cx="1066800" cy="4191000"/>
            <a:chOff x="2928" y="1824"/>
            <a:chExt cx="432" cy="2880"/>
          </a:xfrm>
        </p:grpSpPr>
        <p:sp>
          <p:nvSpPr>
            <p:cNvPr id="27677" name="Rectangle 5"/>
            <p:cNvSpPr>
              <a:spLocks noChangeArrowheads="1"/>
            </p:cNvSpPr>
            <p:nvPr/>
          </p:nvSpPr>
          <p:spPr bwMode="auto">
            <a:xfrm>
              <a:off x="2928" y="182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78" name="Rectangle 6"/>
            <p:cNvSpPr>
              <a:spLocks noChangeArrowheads="1"/>
            </p:cNvSpPr>
            <p:nvPr/>
          </p:nvSpPr>
          <p:spPr bwMode="auto">
            <a:xfrm>
              <a:off x="2928" y="230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79" name="Rectangle 7"/>
            <p:cNvSpPr>
              <a:spLocks noChangeArrowheads="1"/>
            </p:cNvSpPr>
            <p:nvPr/>
          </p:nvSpPr>
          <p:spPr bwMode="auto">
            <a:xfrm>
              <a:off x="2928" y="278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80" name="Rectangle 8"/>
            <p:cNvSpPr>
              <a:spLocks noChangeArrowheads="1"/>
            </p:cNvSpPr>
            <p:nvPr/>
          </p:nvSpPr>
          <p:spPr bwMode="auto">
            <a:xfrm>
              <a:off x="2928" y="326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81" name="Rectangle 9"/>
            <p:cNvSpPr>
              <a:spLocks noChangeArrowheads="1"/>
            </p:cNvSpPr>
            <p:nvPr/>
          </p:nvSpPr>
          <p:spPr bwMode="auto">
            <a:xfrm>
              <a:off x="2928" y="374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82" name="Rectangle 10"/>
            <p:cNvSpPr>
              <a:spLocks noChangeArrowheads="1"/>
            </p:cNvSpPr>
            <p:nvPr/>
          </p:nvSpPr>
          <p:spPr bwMode="auto">
            <a:xfrm>
              <a:off x="2928" y="4224"/>
              <a:ext cx="432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27654" name="Line 11"/>
          <p:cNvSpPr>
            <a:spLocks noChangeShapeType="1"/>
          </p:cNvSpPr>
          <p:nvPr/>
        </p:nvSpPr>
        <p:spPr bwMode="auto">
          <a:xfrm flipV="1">
            <a:off x="6477000" y="4191000"/>
            <a:ext cx="116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2" name="Group 12"/>
          <p:cNvGraphicFramePr>
            <a:graphicFrameLocks noGrp="1"/>
          </p:cNvGraphicFramePr>
          <p:nvPr>
            <p:ph sz="half" idx="2"/>
          </p:nvPr>
        </p:nvGraphicFramePr>
        <p:xfrm>
          <a:off x="2336800" y="3543301"/>
          <a:ext cx="3556000" cy="1584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Susan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June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Tony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Magnetic disk vs SSD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Magnetic Disk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Stores data on a magnetic disk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Typical capacity: 1TB – 10TB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Solid </a:t>
            </a:r>
            <a:r>
              <a:rPr lang="en-US" altLang="en-US" smtClean="0">
                <a:ea typeface="ＭＳ Ｐゴシック" panose="020B0600070205080204" pitchFamily="34" charset="-128"/>
              </a:rPr>
              <a:t>State Drive (SSD)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Stores data in NAND flash memory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Typical capacity: 100GB – 1TB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Faster and more reliable than magnetic disk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But, x10 more expensive and limited write cycles (~2000)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C44B3C-B526-450D-9299-2804F494AD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195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36796-E327-4B70-BE14-D1DA185912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Spanned vs Unspanned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Unspanned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Spanned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Q: Maximum space waste for unspanned?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3276600" y="2133600"/>
            <a:ext cx="2844800" cy="1371600"/>
            <a:chOff x="816" y="1920"/>
            <a:chExt cx="1728" cy="1152"/>
          </a:xfrm>
        </p:grpSpPr>
        <p:sp>
          <p:nvSpPr>
            <p:cNvPr id="29739" name="Rectangle 5"/>
            <p:cNvSpPr>
              <a:spLocks noChangeArrowheads="1"/>
            </p:cNvSpPr>
            <p:nvPr/>
          </p:nvSpPr>
          <p:spPr bwMode="auto">
            <a:xfrm>
              <a:off x="816" y="1920"/>
              <a:ext cx="1728" cy="1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40" name="Line 6"/>
            <p:cNvSpPr>
              <a:spLocks noChangeShapeType="1"/>
            </p:cNvSpPr>
            <p:nvPr/>
          </p:nvSpPr>
          <p:spPr bwMode="auto">
            <a:xfrm>
              <a:off x="816" y="225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7"/>
            <p:cNvSpPr>
              <a:spLocks noChangeShapeType="1"/>
            </p:cNvSpPr>
            <p:nvPr/>
          </p:nvSpPr>
          <p:spPr bwMode="auto">
            <a:xfrm>
              <a:off x="816" y="2637"/>
              <a:ext cx="17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8"/>
            <p:cNvSpPr>
              <a:spLocks noChangeShapeType="1"/>
            </p:cNvSpPr>
            <p:nvPr/>
          </p:nvSpPr>
          <p:spPr bwMode="auto">
            <a:xfrm>
              <a:off x="816" y="2975"/>
              <a:ext cx="17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Line 9"/>
            <p:cNvSpPr>
              <a:spLocks noChangeShapeType="1"/>
            </p:cNvSpPr>
            <p:nvPr/>
          </p:nvSpPr>
          <p:spPr bwMode="auto">
            <a:xfrm>
              <a:off x="2006" y="2300"/>
              <a:ext cx="1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10"/>
            <p:cNvSpPr>
              <a:spLocks noChangeShapeType="1"/>
            </p:cNvSpPr>
            <p:nvPr/>
          </p:nvSpPr>
          <p:spPr bwMode="auto">
            <a:xfrm>
              <a:off x="1699" y="2637"/>
              <a:ext cx="1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11"/>
            <p:cNvSpPr>
              <a:spLocks noChangeShapeType="1"/>
            </p:cNvSpPr>
            <p:nvPr/>
          </p:nvSpPr>
          <p:spPr bwMode="auto">
            <a:xfrm>
              <a:off x="2314" y="1920"/>
              <a:ext cx="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Rectangle 12"/>
            <p:cNvSpPr>
              <a:spLocks noChangeArrowheads="1"/>
            </p:cNvSpPr>
            <p:nvPr/>
          </p:nvSpPr>
          <p:spPr bwMode="auto">
            <a:xfrm>
              <a:off x="1699" y="2637"/>
              <a:ext cx="845" cy="3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47" name="Text Box 13"/>
            <p:cNvSpPr txBox="1">
              <a:spLocks noChangeArrowheads="1"/>
            </p:cNvSpPr>
            <p:nvPr/>
          </p:nvSpPr>
          <p:spPr bwMode="auto">
            <a:xfrm>
              <a:off x="1392" y="1975"/>
              <a:ext cx="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T1</a:t>
              </a:r>
            </a:p>
          </p:txBody>
        </p:sp>
        <p:sp>
          <p:nvSpPr>
            <p:cNvPr id="29748" name="Text Box 14"/>
            <p:cNvSpPr txBox="1">
              <a:spLocks noChangeArrowheads="1"/>
            </p:cNvSpPr>
            <p:nvPr/>
          </p:nvSpPr>
          <p:spPr bwMode="auto">
            <a:xfrm>
              <a:off x="1200" y="2304"/>
              <a:ext cx="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T2</a:t>
              </a:r>
            </a:p>
          </p:txBody>
        </p:sp>
        <p:sp>
          <p:nvSpPr>
            <p:cNvPr id="29749" name="Text Box 15"/>
            <p:cNvSpPr txBox="1">
              <a:spLocks noChangeArrowheads="1"/>
            </p:cNvSpPr>
            <p:nvPr/>
          </p:nvSpPr>
          <p:spPr bwMode="auto">
            <a:xfrm>
              <a:off x="912" y="2688"/>
              <a:ext cx="5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T3</a:t>
              </a:r>
            </a:p>
          </p:txBody>
        </p:sp>
      </p:grpSp>
      <p:grpSp>
        <p:nvGrpSpPr>
          <p:cNvPr id="29702" name="Group 16"/>
          <p:cNvGrpSpPr>
            <a:grpSpLocks/>
          </p:cNvGrpSpPr>
          <p:nvPr/>
        </p:nvGrpSpPr>
        <p:grpSpPr bwMode="auto">
          <a:xfrm>
            <a:off x="6731000" y="2133600"/>
            <a:ext cx="2844800" cy="1371600"/>
            <a:chOff x="816" y="1920"/>
            <a:chExt cx="1728" cy="1152"/>
          </a:xfrm>
        </p:grpSpPr>
        <p:sp>
          <p:nvSpPr>
            <p:cNvPr id="29728" name="Rectangle 17"/>
            <p:cNvSpPr>
              <a:spLocks noChangeArrowheads="1"/>
            </p:cNvSpPr>
            <p:nvPr/>
          </p:nvSpPr>
          <p:spPr bwMode="auto">
            <a:xfrm>
              <a:off x="816" y="1920"/>
              <a:ext cx="1728" cy="1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29" name="Line 18"/>
            <p:cNvSpPr>
              <a:spLocks noChangeShapeType="1"/>
            </p:cNvSpPr>
            <p:nvPr/>
          </p:nvSpPr>
          <p:spPr bwMode="auto">
            <a:xfrm>
              <a:off x="816" y="225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19"/>
            <p:cNvSpPr>
              <a:spLocks noChangeShapeType="1"/>
            </p:cNvSpPr>
            <p:nvPr/>
          </p:nvSpPr>
          <p:spPr bwMode="auto">
            <a:xfrm>
              <a:off x="816" y="2637"/>
              <a:ext cx="17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20"/>
            <p:cNvSpPr>
              <a:spLocks noChangeShapeType="1"/>
            </p:cNvSpPr>
            <p:nvPr/>
          </p:nvSpPr>
          <p:spPr bwMode="auto">
            <a:xfrm>
              <a:off x="816" y="2975"/>
              <a:ext cx="17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21"/>
            <p:cNvSpPr>
              <a:spLocks noChangeShapeType="1"/>
            </p:cNvSpPr>
            <p:nvPr/>
          </p:nvSpPr>
          <p:spPr bwMode="auto">
            <a:xfrm>
              <a:off x="2006" y="2300"/>
              <a:ext cx="1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2"/>
            <p:cNvSpPr>
              <a:spLocks noChangeShapeType="1"/>
            </p:cNvSpPr>
            <p:nvPr/>
          </p:nvSpPr>
          <p:spPr bwMode="auto">
            <a:xfrm>
              <a:off x="1699" y="2637"/>
              <a:ext cx="1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3"/>
            <p:cNvSpPr>
              <a:spLocks noChangeShapeType="1"/>
            </p:cNvSpPr>
            <p:nvPr/>
          </p:nvSpPr>
          <p:spPr bwMode="auto">
            <a:xfrm>
              <a:off x="2314" y="1920"/>
              <a:ext cx="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24"/>
            <p:cNvSpPr>
              <a:spLocks noChangeArrowheads="1"/>
            </p:cNvSpPr>
            <p:nvPr/>
          </p:nvSpPr>
          <p:spPr bwMode="auto">
            <a:xfrm>
              <a:off x="1699" y="2637"/>
              <a:ext cx="845" cy="3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36" name="Text Box 25"/>
            <p:cNvSpPr txBox="1">
              <a:spLocks noChangeArrowheads="1"/>
            </p:cNvSpPr>
            <p:nvPr/>
          </p:nvSpPr>
          <p:spPr bwMode="auto">
            <a:xfrm>
              <a:off x="1392" y="1975"/>
              <a:ext cx="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T4</a:t>
              </a:r>
            </a:p>
          </p:txBody>
        </p:sp>
        <p:sp>
          <p:nvSpPr>
            <p:cNvPr id="29737" name="Text Box 26"/>
            <p:cNvSpPr txBox="1">
              <a:spLocks noChangeArrowheads="1"/>
            </p:cNvSpPr>
            <p:nvPr/>
          </p:nvSpPr>
          <p:spPr bwMode="auto">
            <a:xfrm>
              <a:off x="1200" y="2304"/>
              <a:ext cx="3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T5</a:t>
              </a:r>
            </a:p>
          </p:txBody>
        </p:sp>
        <p:sp>
          <p:nvSpPr>
            <p:cNvPr id="29738" name="Text Box 27"/>
            <p:cNvSpPr txBox="1">
              <a:spLocks noChangeArrowheads="1"/>
            </p:cNvSpPr>
            <p:nvPr/>
          </p:nvSpPr>
          <p:spPr bwMode="auto">
            <a:xfrm>
              <a:off x="912" y="2688"/>
              <a:ext cx="5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T6</a:t>
              </a:r>
            </a:p>
          </p:txBody>
        </p:sp>
      </p:grpSp>
      <p:grpSp>
        <p:nvGrpSpPr>
          <p:cNvPr id="29703" name="Group 28"/>
          <p:cNvGrpSpPr>
            <a:grpSpLocks/>
          </p:cNvGrpSpPr>
          <p:nvPr/>
        </p:nvGrpSpPr>
        <p:grpSpPr bwMode="auto">
          <a:xfrm>
            <a:off x="3200400" y="4038600"/>
            <a:ext cx="2844800" cy="1371600"/>
            <a:chOff x="816" y="3840"/>
            <a:chExt cx="1344" cy="1152"/>
          </a:xfrm>
        </p:grpSpPr>
        <p:sp>
          <p:nvSpPr>
            <p:cNvPr id="29717" name="Rectangle 29"/>
            <p:cNvSpPr>
              <a:spLocks noChangeArrowheads="1"/>
            </p:cNvSpPr>
            <p:nvPr/>
          </p:nvSpPr>
          <p:spPr bwMode="auto">
            <a:xfrm>
              <a:off x="816" y="3840"/>
              <a:ext cx="1344" cy="1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18" name="Line 30"/>
            <p:cNvSpPr>
              <a:spLocks noChangeShapeType="1"/>
            </p:cNvSpPr>
            <p:nvPr/>
          </p:nvSpPr>
          <p:spPr bwMode="auto">
            <a:xfrm>
              <a:off x="816" y="417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31"/>
            <p:cNvSpPr>
              <a:spLocks noChangeShapeType="1"/>
            </p:cNvSpPr>
            <p:nvPr/>
          </p:nvSpPr>
          <p:spPr bwMode="auto">
            <a:xfrm>
              <a:off x="816" y="4557"/>
              <a:ext cx="13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32"/>
            <p:cNvSpPr>
              <a:spLocks noChangeShapeType="1"/>
            </p:cNvSpPr>
            <p:nvPr/>
          </p:nvSpPr>
          <p:spPr bwMode="auto">
            <a:xfrm>
              <a:off x="816" y="4895"/>
              <a:ext cx="13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33"/>
            <p:cNvSpPr>
              <a:spLocks noChangeShapeType="1"/>
            </p:cNvSpPr>
            <p:nvPr/>
          </p:nvSpPr>
          <p:spPr bwMode="auto">
            <a:xfrm>
              <a:off x="1742" y="4220"/>
              <a:ext cx="0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34"/>
            <p:cNvSpPr>
              <a:spLocks noChangeShapeType="1"/>
            </p:cNvSpPr>
            <p:nvPr/>
          </p:nvSpPr>
          <p:spPr bwMode="auto">
            <a:xfrm>
              <a:off x="1503" y="4557"/>
              <a:ext cx="1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35"/>
            <p:cNvSpPr>
              <a:spLocks noChangeShapeType="1"/>
            </p:cNvSpPr>
            <p:nvPr/>
          </p:nvSpPr>
          <p:spPr bwMode="auto">
            <a:xfrm>
              <a:off x="1981" y="3840"/>
              <a:ext cx="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Text Box 36"/>
            <p:cNvSpPr txBox="1">
              <a:spLocks noChangeArrowheads="1"/>
            </p:cNvSpPr>
            <p:nvPr/>
          </p:nvSpPr>
          <p:spPr bwMode="auto">
            <a:xfrm>
              <a:off x="1264" y="3895"/>
              <a:ext cx="2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T1</a:t>
              </a:r>
            </a:p>
          </p:txBody>
        </p:sp>
        <p:sp>
          <p:nvSpPr>
            <p:cNvPr id="29725" name="Text Box 37"/>
            <p:cNvSpPr txBox="1">
              <a:spLocks noChangeArrowheads="1"/>
            </p:cNvSpPr>
            <p:nvPr/>
          </p:nvSpPr>
          <p:spPr bwMode="auto">
            <a:xfrm>
              <a:off x="1115" y="4224"/>
              <a:ext cx="2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T2</a:t>
              </a:r>
            </a:p>
          </p:txBody>
        </p:sp>
        <p:sp>
          <p:nvSpPr>
            <p:cNvPr id="29726" name="Text Box 38"/>
            <p:cNvSpPr txBox="1">
              <a:spLocks noChangeArrowheads="1"/>
            </p:cNvSpPr>
            <p:nvPr/>
          </p:nvSpPr>
          <p:spPr bwMode="auto">
            <a:xfrm>
              <a:off x="891" y="4608"/>
              <a:ext cx="42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T3</a:t>
              </a:r>
            </a:p>
          </p:txBody>
        </p:sp>
        <p:sp>
          <p:nvSpPr>
            <p:cNvPr id="29727" name="Text Box 39"/>
            <p:cNvSpPr txBox="1">
              <a:spLocks noChangeArrowheads="1"/>
            </p:cNvSpPr>
            <p:nvPr/>
          </p:nvSpPr>
          <p:spPr bwMode="auto">
            <a:xfrm>
              <a:off x="1680" y="4608"/>
              <a:ext cx="42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T4</a:t>
              </a:r>
            </a:p>
          </p:txBody>
        </p:sp>
      </p:grpSp>
      <p:grpSp>
        <p:nvGrpSpPr>
          <p:cNvPr id="29704" name="Group 40"/>
          <p:cNvGrpSpPr>
            <a:grpSpLocks/>
          </p:cNvGrpSpPr>
          <p:nvPr/>
        </p:nvGrpSpPr>
        <p:grpSpPr bwMode="auto">
          <a:xfrm>
            <a:off x="6654801" y="4038600"/>
            <a:ext cx="3033713" cy="1377956"/>
            <a:chOff x="2448" y="3840"/>
            <a:chExt cx="1433" cy="1156"/>
          </a:xfrm>
        </p:grpSpPr>
        <p:sp>
          <p:nvSpPr>
            <p:cNvPr id="29705" name="Rectangle 41"/>
            <p:cNvSpPr>
              <a:spLocks noChangeArrowheads="1"/>
            </p:cNvSpPr>
            <p:nvPr/>
          </p:nvSpPr>
          <p:spPr bwMode="auto">
            <a:xfrm>
              <a:off x="2448" y="3840"/>
              <a:ext cx="1344" cy="1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9706" name="Line 42"/>
            <p:cNvSpPr>
              <a:spLocks noChangeShapeType="1"/>
            </p:cNvSpPr>
            <p:nvPr/>
          </p:nvSpPr>
          <p:spPr bwMode="auto">
            <a:xfrm>
              <a:off x="2448" y="417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43"/>
            <p:cNvSpPr>
              <a:spLocks noChangeShapeType="1"/>
            </p:cNvSpPr>
            <p:nvPr/>
          </p:nvSpPr>
          <p:spPr bwMode="auto">
            <a:xfrm>
              <a:off x="2448" y="4557"/>
              <a:ext cx="13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44"/>
            <p:cNvSpPr>
              <a:spLocks noChangeShapeType="1"/>
            </p:cNvSpPr>
            <p:nvPr/>
          </p:nvSpPr>
          <p:spPr bwMode="auto">
            <a:xfrm>
              <a:off x="2448" y="4895"/>
              <a:ext cx="13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45"/>
            <p:cNvSpPr>
              <a:spLocks noChangeShapeType="1"/>
            </p:cNvSpPr>
            <p:nvPr/>
          </p:nvSpPr>
          <p:spPr bwMode="auto">
            <a:xfrm>
              <a:off x="2736" y="4224"/>
              <a:ext cx="0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46"/>
            <p:cNvSpPr>
              <a:spLocks noChangeShapeType="1"/>
            </p:cNvSpPr>
            <p:nvPr/>
          </p:nvSpPr>
          <p:spPr bwMode="auto">
            <a:xfrm>
              <a:off x="3456" y="4560"/>
              <a:ext cx="1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47"/>
            <p:cNvSpPr>
              <a:spLocks noChangeShapeType="1"/>
            </p:cNvSpPr>
            <p:nvPr/>
          </p:nvSpPr>
          <p:spPr bwMode="auto">
            <a:xfrm>
              <a:off x="2976" y="3840"/>
              <a:ext cx="0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Text Box 48"/>
            <p:cNvSpPr txBox="1">
              <a:spLocks noChangeArrowheads="1"/>
            </p:cNvSpPr>
            <p:nvPr/>
          </p:nvSpPr>
          <p:spPr bwMode="auto">
            <a:xfrm>
              <a:off x="2544" y="3888"/>
              <a:ext cx="2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T4</a:t>
              </a:r>
            </a:p>
          </p:txBody>
        </p:sp>
        <p:sp>
          <p:nvSpPr>
            <p:cNvPr id="29713" name="Text Box 49"/>
            <p:cNvSpPr txBox="1">
              <a:spLocks noChangeArrowheads="1"/>
            </p:cNvSpPr>
            <p:nvPr/>
          </p:nvSpPr>
          <p:spPr bwMode="auto">
            <a:xfrm>
              <a:off x="3120" y="4224"/>
              <a:ext cx="25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T6</a:t>
              </a:r>
            </a:p>
          </p:txBody>
        </p:sp>
        <p:sp>
          <p:nvSpPr>
            <p:cNvPr id="29714" name="Text Box 50"/>
            <p:cNvSpPr txBox="1">
              <a:spLocks noChangeArrowheads="1"/>
            </p:cNvSpPr>
            <p:nvPr/>
          </p:nvSpPr>
          <p:spPr bwMode="auto">
            <a:xfrm>
              <a:off x="2784" y="4609"/>
              <a:ext cx="42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T7</a:t>
              </a:r>
            </a:p>
          </p:txBody>
        </p:sp>
        <p:sp>
          <p:nvSpPr>
            <p:cNvPr id="29715" name="Text Box 51"/>
            <p:cNvSpPr txBox="1">
              <a:spLocks noChangeArrowheads="1"/>
            </p:cNvSpPr>
            <p:nvPr/>
          </p:nvSpPr>
          <p:spPr bwMode="auto">
            <a:xfrm>
              <a:off x="3216" y="3888"/>
              <a:ext cx="25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T5</a:t>
              </a:r>
            </a:p>
          </p:txBody>
        </p:sp>
        <p:sp>
          <p:nvSpPr>
            <p:cNvPr id="29716" name="Text Box 52"/>
            <p:cNvSpPr txBox="1">
              <a:spLocks noChangeArrowheads="1"/>
            </p:cNvSpPr>
            <p:nvPr/>
          </p:nvSpPr>
          <p:spPr bwMode="auto">
            <a:xfrm>
              <a:off x="3456" y="4608"/>
              <a:ext cx="42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B7A7D6-B7BF-4942-A40A-49F7193085E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Variable-Length Tuples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do we store them?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438400" y="2667001"/>
            <a:ext cx="3187700" cy="4924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T1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438400" y="3200401"/>
            <a:ext cx="1219200" cy="4924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T2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2438400" y="3733801"/>
            <a:ext cx="7620000" cy="4924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T3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2438400" y="4267201"/>
            <a:ext cx="4978400" cy="4924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6662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BBDED-A274-4AB3-AB46-F8D5172882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Reserved Space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Reserve the maximum space for each tuple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Q: Any problem?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048000" y="2001520"/>
            <a:ext cx="5994400" cy="240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3048000" y="2401570"/>
            <a:ext cx="599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3048000" y="2801620"/>
            <a:ext cx="599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3048000" y="3201670"/>
            <a:ext cx="599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3048000" y="3601720"/>
            <a:ext cx="599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048000" y="4001770"/>
            <a:ext cx="599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4368800" y="2001520"/>
            <a:ext cx="46736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4876800" y="2401570"/>
            <a:ext cx="41656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283200" y="2801620"/>
            <a:ext cx="37592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8636000" y="3201670"/>
            <a:ext cx="4064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3860800" y="3601720"/>
            <a:ext cx="51816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6299200" y="4001770"/>
            <a:ext cx="2743200" cy="400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3352800" y="19253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T1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3657600" y="232537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T2</a:t>
            </a:r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3759200" y="27254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T3</a:t>
            </a:r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5410200" y="31445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T4</a:t>
            </a:r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3149600" y="35255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T5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4343400" y="398272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T6</a:t>
            </a:r>
          </a:p>
        </p:txBody>
      </p:sp>
    </p:spTree>
    <p:extLst>
      <p:ext uri="{BB962C8B-B14F-4D97-AF65-F5344CB8AC3E}">
        <p14:creationId xmlns:p14="http://schemas.microsoft.com/office/powerpoint/2010/main" val="1587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CA207-DAC6-448A-92FE-B4A04C170C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Variable-Length Space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1295400"/>
            <a:ext cx="928624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Pack </a:t>
            </a:r>
            <a:r>
              <a:rPr lang="en-US" altLang="en-US" dirty="0">
                <a:ea typeface="ＭＳ Ｐゴシック" panose="020B0600070205080204" pitchFamily="34" charset="-128"/>
              </a:rPr>
              <a:t>tuples tightly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Q: How do we know the end of 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tuple?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Q: What to do for delete/update?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Q: How can we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point to” </a:t>
            </a:r>
            <a:r>
              <a:rPr lang="en-US" altLang="ja-JP" dirty="0">
                <a:ea typeface="ＭＳ Ｐゴシック" panose="020B0600070205080204" pitchFamily="34" charset="-128"/>
              </a:rPr>
              <a:t>to a tuple?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3048000" y="1371600"/>
            <a:ext cx="5708650" cy="1760538"/>
            <a:chOff x="960" y="948"/>
            <a:chExt cx="3596" cy="1109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960" y="960"/>
              <a:ext cx="3579" cy="10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270000"/>
                </a:lnSpc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977" y="1481"/>
              <a:ext cx="35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977" y="1193"/>
              <a:ext cx="35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2447" y="977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2935" y="1481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1089" y="1147"/>
              <a:ext cx="32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Tahoma" panose="020B0604030504040204" pitchFamily="34" charset="0"/>
                </a:rPr>
                <a:t>                R3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Tahoma" panose="020B0604030504040204" pitchFamily="34" charset="0"/>
                </a:rPr>
                <a:t>     R4			    R5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1120" y="9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R1</a:t>
              </a:r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3856" y="948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R2</a:t>
              </a:r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961" y="1733"/>
              <a:ext cx="35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3887" y="1169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>
              <a:off x="1793" y="1733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>
              <a:off x="3457" y="1733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2369" y="176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R6</a:t>
              </a:r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3457" y="1733"/>
              <a:ext cx="1088" cy="2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0541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771E9-90ED-4C87-9A0A-EC9D277D32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Slotted Page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046414" y="2544763"/>
            <a:ext cx="5680075" cy="2400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27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R3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3046414" y="4545013"/>
            <a:ext cx="5680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046414" y="4087813"/>
            <a:ext cx="5680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5530850" y="3744913"/>
            <a:ext cx="3195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5530850" y="374491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6153150" y="454501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097525" y="4002371"/>
            <a:ext cx="36092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R4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R1			</a:t>
            </a:r>
            <a:r>
              <a:rPr lang="en-US" altLang="en-US" sz="2400" dirty="0" smtClean="0">
                <a:latin typeface="Tahoma" panose="020B0604030504040204" pitchFamily="34" charset="0"/>
              </a:rPr>
              <a:t>   R2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33803" name="AutoShape 10"/>
          <p:cNvSpPr>
            <a:spLocks/>
          </p:cNvSpPr>
          <p:nvPr/>
        </p:nvSpPr>
        <p:spPr bwMode="auto">
          <a:xfrm>
            <a:off x="8815388" y="2544763"/>
            <a:ext cx="177800" cy="1143000"/>
          </a:xfrm>
          <a:prstGeom prst="rightBrace">
            <a:avLst>
              <a:gd name="adj1" fmla="val 5357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4" name="AutoShape 11"/>
          <p:cNvSpPr>
            <a:spLocks/>
          </p:cNvSpPr>
          <p:nvPr/>
        </p:nvSpPr>
        <p:spPr bwMode="auto">
          <a:xfrm rot="-5400000">
            <a:off x="5103813" y="550863"/>
            <a:ext cx="57150" cy="3816350"/>
          </a:xfrm>
          <a:prstGeom prst="rightBrace">
            <a:avLst>
              <a:gd name="adj1" fmla="val 55648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6153150" y="2544763"/>
            <a:ext cx="444500" cy="285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6597651" y="2544763"/>
            <a:ext cx="442913" cy="285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5265738" y="2544763"/>
            <a:ext cx="442912" cy="285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5708650" y="2544763"/>
            <a:ext cx="444500" cy="285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3046414" y="2830513"/>
            <a:ext cx="221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H="1">
            <a:off x="3046414" y="2716213"/>
            <a:ext cx="2484436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3046414" y="2716213"/>
            <a:ext cx="3817936" cy="13596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 flipH="1">
            <a:off x="5530850" y="2716213"/>
            <a:ext cx="800100" cy="10130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5975349" y="2716213"/>
            <a:ext cx="177801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4652964" y="211455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Header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1981200" y="2895601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Block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9202739" y="2887664"/>
            <a:ext cx="800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Free</a:t>
            </a:r>
            <a:br>
              <a:rPr lang="en-US" altLang="en-US" sz="1800"/>
            </a:br>
            <a:r>
              <a:rPr lang="en-US" altLang="en-US" sz="1800"/>
              <a:t>space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2209801" y="5486401"/>
            <a:ext cx="523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Q: How can we point to a tuple?</a:t>
            </a:r>
          </a:p>
        </p:txBody>
      </p:sp>
    </p:spTree>
    <p:extLst>
      <p:ext uri="{BB962C8B-B14F-4D97-AF65-F5344CB8AC3E}">
        <p14:creationId xmlns:p14="http://schemas.microsoft.com/office/powerpoint/2010/main" val="34763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CDDA7-D13A-4254-B945-53ADA9C3C6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Long Tuples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ProductReview(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pid INT,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reviewer VARCHAR(50),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date DATE,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rating INT,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  comments VARCHAR(1000))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Block size 512B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How should we store it?</a:t>
            </a:r>
          </a:p>
        </p:txBody>
      </p:sp>
    </p:spTree>
    <p:extLst>
      <p:ext uri="{BB962C8B-B14F-4D97-AF65-F5344CB8AC3E}">
        <p14:creationId xmlns:p14="http://schemas.microsoft.com/office/powerpoint/2010/main" val="22169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5C32F-3536-4491-96E7-8881C3FBFD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Long Tuples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Spanning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Splitting tuples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045028" y="2686050"/>
            <a:ext cx="4368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Block with short attributes.</a:t>
            </a:r>
            <a:endParaRPr lang="en-US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857828" y="3086100"/>
            <a:ext cx="2336800" cy="1085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5159828" y="4298996"/>
            <a:ext cx="2336800" cy="1085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159828" y="3062333"/>
            <a:ext cx="2336800" cy="1085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264228" y="3257550"/>
            <a:ext cx="1320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T1 (a)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585028" y="3257550"/>
            <a:ext cx="20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5566228" y="3462383"/>
            <a:ext cx="1320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T1 (b)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4677228" y="2662283"/>
            <a:ext cx="2921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Block with long attrs.</a:t>
            </a:r>
            <a:endParaRPr lang="en-US" altLang="en-US"/>
          </a:p>
        </p:txBody>
      </p:sp>
      <p:sp>
        <p:nvSpPr>
          <p:cNvPr id="35853" name="Freeform 12"/>
          <p:cNvSpPr>
            <a:spLocks/>
          </p:cNvSpPr>
          <p:nvPr/>
        </p:nvSpPr>
        <p:spPr bwMode="auto">
          <a:xfrm>
            <a:off x="3686628" y="3209926"/>
            <a:ext cx="1828800" cy="311105"/>
          </a:xfrm>
          <a:custGeom>
            <a:avLst/>
            <a:gdLst>
              <a:gd name="T0" fmla="*/ 0 w 1248"/>
              <a:gd name="T1" fmla="*/ 2147483647 h 280"/>
              <a:gd name="T2" fmla="*/ 2147483647 w 1248"/>
              <a:gd name="T3" fmla="*/ 2147483647 h 280"/>
              <a:gd name="T4" fmla="*/ 2147483647 w 1248"/>
              <a:gd name="T5" fmla="*/ 2147483647 h 280"/>
              <a:gd name="T6" fmla="*/ 2147483647 w 1248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280"/>
              <a:gd name="T14" fmla="*/ 1248 w 1248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280">
                <a:moveTo>
                  <a:pt x="0" y="136"/>
                </a:moveTo>
                <a:cubicBezTo>
                  <a:pt x="124" y="96"/>
                  <a:pt x="248" y="56"/>
                  <a:pt x="384" y="40"/>
                </a:cubicBezTo>
                <a:cubicBezTo>
                  <a:pt x="520" y="24"/>
                  <a:pt x="672" y="0"/>
                  <a:pt x="816" y="40"/>
                </a:cubicBezTo>
                <a:cubicBezTo>
                  <a:pt x="960" y="80"/>
                  <a:pt x="1192" y="240"/>
                  <a:pt x="1248" y="28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2264228" y="3714750"/>
            <a:ext cx="13208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T2 (a)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3585028" y="3714750"/>
            <a:ext cx="2032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5566228" y="4433933"/>
            <a:ext cx="13208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T2 (b)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5566228" y="4933996"/>
            <a:ext cx="13208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T2 (b)</a:t>
            </a:r>
          </a:p>
        </p:txBody>
      </p:sp>
      <p:sp>
        <p:nvSpPr>
          <p:cNvPr id="35858" name="Freeform 17"/>
          <p:cNvSpPr>
            <a:spLocks/>
          </p:cNvSpPr>
          <p:nvPr/>
        </p:nvSpPr>
        <p:spPr bwMode="auto">
          <a:xfrm>
            <a:off x="3686628" y="3849687"/>
            <a:ext cx="1879600" cy="779464"/>
          </a:xfrm>
          <a:custGeom>
            <a:avLst/>
            <a:gdLst>
              <a:gd name="T0" fmla="*/ 0 w 1296"/>
              <a:gd name="T1" fmla="*/ 0 h 1080"/>
              <a:gd name="T2" fmla="*/ 2147483647 w 1296"/>
              <a:gd name="T3" fmla="*/ 2147483647 h 1080"/>
              <a:gd name="T4" fmla="*/ 2147483647 w 1296"/>
              <a:gd name="T5" fmla="*/ 2147483647 h 1080"/>
              <a:gd name="T6" fmla="*/ 0 60000 65536"/>
              <a:gd name="T7" fmla="*/ 0 60000 65536"/>
              <a:gd name="T8" fmla="*/ 0 60000 65536"/>
              <a:gd name="T9" fmla="*/ 0 w 1296"/>
              <a:gd name="T10" fmla="*/ 0 h 1080"/>
              <a:gd name="T11" fmla="*/ 1296 w 1296"/>
              <a:gd name="T12" fmla="*/ 1080 h 1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1080">
                <a:moveTo>
                  <a:pt x="0" y="0"/>
                </a:moveTo>
                <a:cubicBezTo>
                  <a:pt x="60" y="372"/>
                  <a:pt x="120" y="744"/>
                  <a:pt x="336" y="912"/>
                </a:cubicBezTo>
                <a:cubicBezTo>
                  <a:pt x="552" y="1080"/>
                  <a:pt x="1144" y="976"/>
                  <a:pt x="1296" y="100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6887028" y="4933996"/>
            <a:ext cx="2032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6887028" y="4433933"/>
            <a:ext cx="203200" cy="222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5861" name="Freeform 20"/>
          <p:cNvSpPr>
            <a:spLocks/>
          </p:cNvSpPr>
          <p:nvPr/>
        </p:nvSpPr>
        <p:spPr bwMode="auto">
          <a:xfrm>
            <a:off x="5820228" y="4546646"/>
            <a:ext cx="1168400" cy="387350"/>
          </a:xfrm>
          <a:custGeom>
            <a:avLst/>
            <a:gdLst>
              <a:gd name="T0" fmla="*/ 2147483647 w 552"/>
              <a:gd name="T1" fmla="*/ 0 h 336"/>
              <a:gd name="T2" fmla="*/ 2147483647 w 552"/>
              <a:gd name="T3" fmla="*/ 2147483647 h 336"/>
              <a:gd name="T4" fmla="*/ 2147483647 w 552"/>
              <a:gd name="T5" fmla="*/ 2147483647 h 336"/>
              <a:gd name="T6" fmla="*/ 2147483647 w 552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336"/>
              <a:gd name="T14" fmla="*/ 552 w 55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336">
                <a:moveTo>
                  <a:pt x="552" y="0"/>
                </a:moveTo>
                <a:cubicBezTo>
                  <a:pt x="544" y="76"/>
                  <a:pt x="536" y="152"/>
                  <a:pt x="456" y="192"/>
                </a:cubicBezTo>
                <a:cubicBezTo>
                  <a:pt x="376" y="232"/>
                  <a:pt x="144" y="216"/>
                  <a:pt x="72" y="240"/>
                </a:cubicBezTo>
                <a:cubicBezTo>
                  <a:pt x="0" y="264"/>
                  <a:pt x="12" y="300"/>
                  <a:pt x="24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088390" y="5543550"/>
            <a:ext cx="26622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/>
              <a:t>This block may also have fixed-length  slots.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54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151D1-5A7D-4E95-A1A7-E08C8D6BB1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Sequential File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Tuples are ordered by certain attribute(s) (search key)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Search key: Name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443480" y="1924050"/>
            <a:ext cx="6248400" cy="2686050"/>
            <a:chOff x="432" y="1680"/>
            <a:chExt cx="2952" cy="2256"/>
          </a:xfrm>
        </p:grpSpPr>
        <p:sp>
          <p:nvSpPr>
            <p:cNvPr id="36870" name="Rectangle 5"/>
            <p:cNvSpPr>
              <a:spLocks noChangeArrowheads="1"/>
            </p:cNvSpPr>
            <p:nvPr/>
          </p:nvSpPr>
          <p:spPr bwMode="auto">
            <a:xfrm>
              <a:off x="2400" y="356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2.4</a:t>
              </a:r>
            </a:p>
          </p:txBody>
        </p:sp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1416" y="356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EE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432" y="356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Tony</a:t>
              </a:r>
            </a:p>
          </p:txBody>
        </p:sp>
        <p:sp>
          <p:nvSpPr>
            <p:cNvPr id="36873" name="Rectangle 8"/>
            <p:cNvSpPr>
              <a:spLocks noChangeArrowheads="1"/>
            </p:cNvSpPr>
            <p:nvPr/>
          </p:nvSpPr>
          <p:spPr bwMode="auto">
            <a:xfrm>
              <a:off x="2400" y="3184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1.0</a:t>
              </a:r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1416" y="3184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CS</a:t>
              </a:r>
            </a:p>
          </p:txBody>
        </p:sp>
        <p:sp>
          <p:nvSpPr>
            <p:cNvPr id="36875" name="Rectangle 10"/>
            <p:cNvSpPr>
              <a:spLocks noChangeArrowheads="1"/>
            </p:cNvSpPr>
            <p:nvPr/>
          </p:nvSpPr>
          <p:spPr bwMode="auto">
            <a:xfrm>
              <a:off x="432" y="3184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Susan</a:t>
              </a:r>
            </a:p>
          </p:txBody>
        </p: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2400" y="2808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3.9</a:t>
              </a:r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1416" y="2808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EE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432" y="2808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Peter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2400" y="2432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1.8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416" y="2432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EE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432" y="2432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John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2400" y="2056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2.8</a:t>
              </a:r>
            </a:p>
          </p:txBody>
        </p:sp>
        <p:sp>
          <p:nvSpPr>
            <p:cNvPr id="36883" name="Rectangle 18"/>
            <p:cNvSpPr>
              <a:spLocks noChangeArrowheads="1"/>
            </p:cNvSpPr>
            <p:nvPr/>
          </p:nvSpPr>
          <p:spPr bwMode="auto">
            <a:xfrm>
              <a:off x="1416" y="2056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ME</a:t>
              </a:r>
            </a:p>
          </p:txBody>
        </p:sp>
        <p:sp>
          <p:nvSpPr>
            <p:cNvPr id="36884" name="Rectangle 19"/>
            <p:cNvSpPr>
              <a:spLocks noChangeArrowheads="1"/>
            </p:cNvSpPr>
            <p:nvPr/>
          </p:nvSpPr>
          <p:spPr bwMode="auto">
            <a:xfrm>
              <a:off x="432" y="2056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James</a:t>
              </a:r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2400" y="168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3.7</a:t>
              </a:r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1416" y="168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CS</a:t>
              </a:r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32" y="1680"/>
              <a:ext cx="9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800"/>
                <a:t>Elaine</a:t>
              </a:r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>
              <a:off x="432" y="1680"/>
              <a:ext cx="295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32" y="2056"/>
              <a:ext cx="2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432" y="2432"/>
              <a:ext cx="2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>
              <a:off x="432" y="2808"/>
              <a:ext cx="2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7"/>
            <p:cNvSpPr>
              <a:spLocks noChangeShapeType="1"/>
            </p:cNvSpPr>
            <p:nvPr/>
          </p:nvSpPr>
          <p:spPr bwMode="auto">
            <a:xfrm>
              <a:off x="432" y="3184"/>
              <a:ext cx="2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8"/>
            <p:cNvSpPr>
              <a:spLocks noChangeShapeType="1"/>
            </p:cNvSpPr>
            <p:nvPr/>
          </p:nvSpPr>
          <p:spPr bwMode="auto">
            <a:xfrm>
              <a:off x="432" y="3560"/>
              <a:ext cx="29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9"/>
            <p:cNvSpPr>
              <a:spLocks noChangeShapeType="1"/>
            </p:cNvSpPr>
            <p:nvPr/>
          </p:nvSpPr>
          <p:spPr bwMode="auto">
            <a:xfrm>
              <a:off x="432" y="3936"/>
              <a:ext cx="295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>
              <a:off x="432" y="1680"/>
              <a:ext cx="0" cy="225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>
              <a:off x="1416" y="1680"/>
              <a:ext cx="0" cy="2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2"/>
            <p:cNvSpPr>
              <a:spLocks noChangeShapeType="1"/>
            </p:cNvSpPr>
            <p:nvPr/>
          </p:nvSpPr>
          <p:spPr bwMode="auto">
            <a:xfrm>
              <a:off x="2400" y="1680"/>
              <a:ext cx="0" cy="2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3"/>
            <p:cNvSpPr>
              <a:spLocks noChangeShapeType="1"/>
            </p:cNvSpPr>
            <p:nvPr/>
          </p:nvSpPr>
          <p:spPr bwMode="auto">
            <a:xfrm>
              <a:off x="3384" y="1680"/>
              <a:ext cx="0" cy="225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1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270000" y="365760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C5710-4422-4085-9658-63A01C6287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Sequencing Tuples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Inserting a new tuple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Easy case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270000" y="262890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T1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270000" y="2971800"/>
            <a:ext cx="2743200" cy="3429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70000" y="3314700"/>
            <a:ext cx="2743200" cy="685800"/>
            <a:chOff x="3454400" y="3486150"/>
            <a:chExt cx="2743200" cy="685800"/>
          </a:xfrm>
        </p:grpSpPr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3454400" y="3486150"/>
              <a:ext cx="2743200" cy="342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ahoma" panose="020B0604030504040204" pitchFamily="34" charset="0"/>
                </a:rPr>
                <a:t>T3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3454400" y="3829050"/>
              <a:ext cx="2743200" cy="3429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T6</a:t>
              </a:r>
            </a:p>
          </p:txBody>
        </p:sp>
      </p:grp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1270000" y="400050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T8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3708400" y="5353914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ahoma" panose="020B0604030504040204" pitchFamily="34" charset="0"/>
                <a:ea typeface="Gulim" panose="020B0600000101010101" pitchFamily="34" charset="-127"/>
              </a:rPr>
              <a:t>T7</a:t>
            </a:r>
            <a:endParaRPr lang="en-US" altLang="en-US" sz="2400" dirty="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 flipH="1" flipV="1">
            <a:off x="3352800" y="4523483"/>
            <a:ext cx="9144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4230334" y="4444247"/>
            <a:ext cx="47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8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030B4-DDFD-4C9B-9FFE-FA19472CF4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Two Options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73480" y="2125982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T1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173480" y="2468882"/>
            <a:ext cx="2743200" cy="342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T3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173480" y="2811782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T6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1173480" y="3154682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T7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1173480" y="3497582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T8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1021080" y="1363983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1) Rearrange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4604067" y="2128524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T1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604067" y="2471424"/>
            <a:ext cx="2743200" cy="342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T7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4604067" y="2814324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T3</a:t>
            </a: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4604067" y="3157224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T6</a:t>
            </a: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4604067" y="3500124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T8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4451667" y="1363983"/>
            <a:ext cx="218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2) Linked list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6966267" y="2128524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Arc 17"/>
          <p:cNvSpPr>
            <a:spLocks/>
          </p:cNvSpPr>
          <p:nvPr/>
        </p:nvSpPr>
        <p:spPr bwMode="auto">
          <a:xfrm>
            <a:off x="7194867" y="2282512"/>
            <a:ext cx="381000" cy="608012"/>
          </a:xfrm>
          <a:custGeom>
            <a:avLst/>
            <a:gdLst>
              <a:gd name="T0" fmla="*/ 2147483647 w 21779"/>
              <a:gd name="T1" fmla="*/ 0 h 43200"/>
              <a:gd name="T2" fmla="*/ 0 w 21779"/>
              <a:gd name="T3" fmla="*/ 2147483647 h 43200"/>
              <a:gd name="T4" fmla="*/ 2147483647 w 21779"/>
              <a:gd name="T5" fmla="*/ 2147483647 h 43200"/>
              <a:gd name="T6" fmla="*/ 0 60000 65536"/>
              <a:gd name="T7" fmla="*/ 0 60000 65536"/>
              <a:gd name="T8" fmla="*/ 0 60000 65536"/>
              <a:gd name="T9" fmla="*/ 0 w 21779"/>
              <a:gd name="T10" fmla="*/ 0 h 43200"/>
              <a:gd name="T11" fmla="*/ 21779 w 217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9" h="43200" fill="none" extrusionOk="0">
                <a:moveTo>
                  <a:pt x="178" y="0"/>
                </a:moveTo>
                <a:cubicBezTo>
                  <a:pt x="12108" y="0"/>
                  <a:pt x="21779" y="9670"/>
                  <a:pt x="21779" y="21600"/>
                </a:cubicBezTo>
                <a:cubicBezTo>
                  <a:pt x="21779" y="33529"/>
                  <a:pt x="12108" y="43200"/>
                  <a:pt x="179" y="43200"/>
                </a:cubicBezTo>
                <a:cubicBezTo>
                  <a:pt x="119" y="43200"/>
                  <a:pt x="59" y="43199"/>
                  <a:pt x="-1" y="43199"/>
                </a:cubicBezTo>
              </a:path>
              <a:path w="21779" h="43200" stroke="0" extrusionOk="0">
                <a:moveTo>
                  <a:pt x="178" y="0"/>
                </a:moveTo>
                <a:cubicBezTo>
                  <a:pt x="12108" y="0"/>
                  <a:pt x="21779" y="9670"/>
                  <a:pt x="21779" y="21600"/>
                </a:cubicBezTo>
                <a:cubicBezTo>
                  <a:pt x="21779" y="33529"/>
                  <a:pt x="12108" y="43200"/>
                  <a:pt x="179" y="43200"/>
                </a:cubicBezTo>
                <a:cubicBezTo>
                  <a:pt x="119" y="43200"/>
                  <a:pt x="59" y="43199"/>
                  <a:pt x="-1" y="43199"/>
                </a:cubicBezTo>
                <a:lnTo>
                  <a:pt x="179" y="21600"/>
                </a:lnTo>
                <a:lnTo>
                  <a:pt x="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Arc 18"/>
          <p:cNvSpPr>
            <a:spLocks/>
          </p:cNvSpPr>
          <p:nvPr/>
        </p:nvSpPr>
        <p:spPr bwMode="auto">
          <a:xfrm>
            <a:off x="7194867" y="2966724"/>
            <a:ext cx="381000" cy="304800"/>
          </a:xfrm>
          <a:custGeom>
            <a:avLst/>
            <a:gdLst>
              <a:gd name="T0" fmla="*/ 2147483647 w 21779"/>
              <a:gd name="T1" fmla="*/ 0 h 43200"/>
              <a:gd name="T2" fmla="*/ 0 w 21779"/>
              <a:gd name="T3" fmla="*/ 2147483647 h 43200"/>
              <a:gd name="T4" fmla="*/ 2147483647 w 21779"/>
              <a:gd name="T5" fmla="*/ 2147483647 h 43200"/>
              <a:gd name="T6" fmla="*/ 0 60000 65536"/>
              <a:gd name="T7" fmla="*/ 0 60000 65536"/>
              <a:gd name="T8" fmla="*/ 0 60000 65536"/>
              <a:gd name="T9" fmla="*/ 0 w 21779"/>
              <a:gd name="T10" fmla="*/ 0 h 43200"/>
              <a:gd name="T11" fmla="*/ 21779 w 217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9" h="43200" fill="none" extrusionOk="0">
                <a:moveTo>
                  <a:pt x="178" y="0"/>
                </a:moveTo>
                <a:cubicBezTo>
                  <a:pt x="12108" y="0"/>
                  <a:pt x="21779" y="9670"/>
                  <a:pt x="21779" y="21600"/>
                </a:cubicBezTo>
                <a:cubicBezTo>
                  <a:pt x="21779" y="33529"/>
                  <a:pt x="12108" y="43200"/>
                  <a:pt x="179" y="43200"/>
                </a:cubicBezTo>
                <a:cubicBezTo>
                  <a:pt x="119" y="43200"/>
                  <a:pt x="59" y="43199"/>
                  <a:pt x="-1" y="43199"/>
                </a:cubicBezTo>
              </a:path>
              <a:path w="21779" h="43200" stroke="0" extrusionOk="0">
                <a:moveTo>
                  <a:pt x="178" y="0"/>
                </a:moveTo>
                <a:cubicBezTo>
                  <a:pt x="12108" y="0"/>
                  <a:pt x="21779" y="9670"/>
                  <a:pt x="21779" y="21600"/>
                </a:cubicBezTo>
                <a:cubicBezTo>
                  <a:pt x="21779" y="33529"/>
                  <a:pt x="12108" y="43200"/>
                  <a:pt x="179" y="43200"/>
                </a:cubicBezTo>
                <a:cubicBezTo>
                  <a:pt x="119" y="43200"/>
                  <a:pt x="59" y="43199"/>
                  <a:pt x="-1" y="43199"/>
                </a:cubicBezTo>
                <a:lnTo>
                  <a:pt x="179" y="21600"/>
                </a:lnTo>
                <a:lnTo>
                  <a:pt x="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Arc 19"/>
          <p:cNvSpPr>
            <a:spLocks/>
          </p:cNvSpPr>
          <p:nvPr/>
        </p:nvSpPr>
        <p:spPr bwMode="auto">
          <a:xfrm flipV="1">
            <a:off x="7193280" y="2585725"/>
            <a:ext cx="685800" cy="836613"/>
          </a:xfrm>
          <a:custGeom>
            <a:avLst/>
            <a:gdLst>
              <a:gd name="T0" fmla="*/ 2147483647 w 21804"/>
              <a:gd name="T1" fmla="*/ 0 h 43149"/>
              <a:gd name="T2" fmla="*/ 0 w 21804"/>
              <a:gd name="T3" fmla="*/ 2147483647 h 43149"/>
              <a:gd name="T4" fmla="*/ 2147483647 w 21804"/>
              <a:gd name="T5" fmla="*/ 2147483647 h 43149"/>
              <a:gd name="T6" fmla="*/ 0 60000 65536"/>
              <a:gd name="T7" fmla="*/ 0 60000 65536"/>
              <a:gd name="T8" fmla="*/ 0 60000 65536"/>
              <a:gd name="T9" fmla="*/ 0 w 21804"/>
              <a:gd name="T10" fmla="*/ 0 h 43149"/>
              <a:gd name="T11" fmla="*/ 21804 w 21804"/>
              <a:gd name="T12" fmla="*/ 43149 h 431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4" h="43149" fill="none" extrusionOk="0">
                <a:moveTo>
                  <a:pt x="1685" y="-1"/>
                </a:moveTo>
                <a:cubicBezTo>
                  <a:pt x="13012" y="778"/>
                  <a:pt x="21804" y="10194"/>
                  <a:pt x="21804" y="21549"/>
                </a:cubicBezTo>
                <a:cubicBezTo>
                  <a:pt x="21804" y="33478"/>
                  <a:pt x="12133" y="43149"/>
                  <a:pt x="204" y="43149"/>
                </a:cubicBezTo>
                <a:cubicBezTo>
                  <a:pt x="135" y="43149"/>
                  <a:pt x="67" y="43148"/>
                  <a:pt x="-1" y="43148"/>
                </a:cubicBezTo>
              </a:path>
              <a:path w="21804" h="43149" stroke="0" extrusionOk="0">
                <a:moveTo>
                  <a:pt x="1685" y="-1"/>
                </a:moveTo>
                <a:cubicBezTo>
                  <a:pt x="13012" y="778"/>
                  <a:pt x="21804" y="10194"/>
                  <a:pt x="21804" y="21549"/>
                </a:cubicBezTo>
                <a:cubicBezTo>
                  <a:pt x="21804" y="33478"/>
                  <a:pt x="12133" y="43149"/>
                  <a:pt x="204" y="43149"/>
                </a:cubicBezTo>
                <a:cubicBezTo>
                  <a:pt x="135" y="43149"/>
                  <a:pt x="67" y="43148"/>
                  <a:pt x="-1" y="43148"/>
                </a:cubicBezTo>
                <a:lnTo>
                  <a:pt x="204" y="21549"/>
                </a:lnTo>
                <a:lnTo>
                  <a:pt x="168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Arc 20"/>
          <p:cNvSpPr>
            <a:spLocks/>
          </p:cNvSpPr>
          <p:nvPr/>
        </p:nvSpPr>
        <p:spPr bwMode="auto">
          <a:xfrm>
            <a:off x="7204393" y="2661924"/>
            <a:ext cx="449263" cy="1066800"/>
          </a:xfrm>
          <a:custGeom>
            <a:avLst/>
            <a:gdLst>
              <a:gd name="T0" fmla="*/ 0 w 25748"/>
              <a:gd name="T1" fmla="*/ 2147483647 h 43200"/>
              <a:gd name="T2" fmla="*/ 2147483647 w 25748"/>
              <a:gd name="T3" fmla="*/ 2147483647 h 43200"/>
              <a:gd name="T4" fmla="*/ 2147483647 w 25748"/>
              <a:gd name="T5" fmla="*/ 2147483647 h 43200"/>
              <a:gd name="T6" fmla="*/ 0 60000 65536"/>
              <a:gd name="T7" fmla="*/ 0 60000 65536"/>
              <a:gd name="T8" fmla="*/ 0 60000 65536"/>
              <a:gd name="T9" fmla="*/ 0 w 25748"/>
              <a:gd name="T10" fmla="*/ 0 h 43200"/>
              <a:gd name="T11" fmla="*/ 25748 w 2574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48" h="43200" fill="none" extrusionOk="0">
                <a:moveTo>
                  <a:pt x="0" y="402"/>
                </a:moveTo>
                <a:cubicBezTo>
                  <a:pt x="1366" y="134"/>
                  <a:pt x="2755" y="-1"/>
                  <a:pt x="4148" y="0"/>
                </a:cubicBezTo>
                <a:cubicBezTo>
                  <a:pt x="16077" y="0"/>
                  <a:pt x="25748" y="9670"/>
                  <a:pt x="25748" y="21600"/>
                </a:cubicBezTo>
                <a:cubicBezTo>
                  <a:pt x="25748" y="33529"/>
                  <a:pt x="16077" y="43200"/>
                  <a:pt x="4148" y="43200"/>
                </a:cubicBezTo>
                <a:cubicBezTo>
                  <a:pt x="2822" y="43200"/>
                  <a:pt x="1499" y="43077"/>
                  <a:pt x="195" y="42835"/>
                </a:cubicBezTo>
              </a:path>
              <a:path w="25748" h="43200" stroke="0" extrusionOk="0">
                <a:moveTo>
                  <a:pt x="0" y="402"/>
                </a:moveTo>
                <a:cubicBezTo>
                  <a:pt x="1366" y="134"/>
                  <a:pt x="2755" y="-1"/>
                  <a:pt x="4148" y="0"/>
                </a:cubicBezTo>
                <a:cubicBezTo>
                  <a:pt x="16077" y="0"/>
                  <a:pt x="25748" y="9670"/>
                  <a:pt x="25748" y="21600"/>
                </a:cubicBezTo>
                <a:cubicBezTo>
                  <a:pt x="25748" y="33529"/>
                  <a:pt x="16077" y="43200"/>
                  <a:pt x="4148" y="43200"/>
                </a:cubicBezTo>
                <a:cubicBezTo>
                  <a:pt x="2822" y="43200"/>
                  <a:pt x="1499" y="43077"/>
                  <a:pt x="195" y="42835"/>
                </a:cubicBezTo>
                <a:lnTo>
                  <a:pt x="4148" y="21600"/>
                </a:lnTo>
                <a:lnTo>
                  <a:pt x="0" y="40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ED68E-7C89-4880-8DC7-55FA6F244D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5123" name="Picture 8" descr="z_wdc_hdo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04801"/>
            <a:ext cx="7391400" cy="6359525"/>
          </a:xfrm>
        </p:spPr>
      </p:pic>
    </p:spTree>
    <p:extLst>
      <p:ext uri="{BB962C8B-B14F-4D97-AF65-F5344CB8AC3E}">
        <p14:creationId xmlns:p14="http://schemas.microsoft.com/office/powerpoint/2010/main" val="279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63544-4716-4B37-BFFD-957F1B9A7F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Sequencing Tuples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Inserting a new tuple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Difficult case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198563" y="245745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T1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198563" y="2800350"/>
            <a:ext cx="2743200" cy="342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198563" y="314325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T5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1198563" y="348615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T8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198563" y="3829050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T9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535363" y="5174457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Gulim" panose="020B0600000101010101" pitchFamily="34" charset="-127"/>
              </a:rPr>
              <a:t>T7</a:t>
            </a: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 flipV="1">
            <a:off x="2925763" y="4431507"/>
            <a:ext cx="9144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3787726" y="4328131"/>
            <a:ext cx="47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62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69090-5BDE-4345-834A-67CD0ADCB4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Sequencing Tuples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Overflow page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Reserving free space to avoid overflow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PCTFREE in DBMS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  CREATE TABLE R(a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PCTFREE 40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593933" y="2404766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T1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593933" y="2747666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T2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1593933" y="3090566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T4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1593933" y="3433466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T6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593933" y="3776366"/>
            <a:ext cx="2743200" cy="342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T7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93933" y="2119016"/>
            <a:ext cx="6604000" cy="1485900"/>
            <a:chOff x="1920" y="1488"/>
            <a:chExt cx="3120" cy="1248"/>
          </a:xfrm>
        </p:grpSpPr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1920" y="1488"/>
              <a:ext cx="1296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header</a:t>
              </a:r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3744" y="1872"/>
              <a:ext cx="1296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T8</a:t>
              </a:r>
            </a:p>
          </p:txBody>
        </p:sp>
        <p:sp>
          <p:nvSpPr>
            <p:cNvPr id="40974" name="Rectangle 12"/>
            <p:cNvSpPr>
              <a:spLocks noChangeArrowheads="1"/>
            </p:cNvSpPr>
            <p:nvPr/>
          </p:nvSpPr>
          <p:spPr bwMode="auto">
            <a:xfrm>
              <a:off x="3744" y="2160"/>
              <a:ext cx="1296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T9</a:t>
              </a:r>
            </a:p>
          </p:txBody>
        </p:sp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3744" y="2448"/>
              <a:ext cx="1296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2976" y="1488"/>
              <a:ext cx="240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40977" name="Freeform 15"/>
            <p:cNvSpPr>
              <a:spLocks/>
            </p:cNvSpPr>
            <p:nvPr/>
          </p:nvSpPr>
          <p:spPr bwMode="auto">
            <a:xfrm>
              <a:off x="3120" y="1544"/>
              <a:ext cx="624" cy="328"/>
            </a:xfrm>
            <a:custGeom>
              <a:avLst/>
              <a:gdLst>
                <a:gd name="T0" fmla="*/ 0 w 624"/>
                <a:gd name="T1" fmla="*/ 88 h 328"/>
                <a:gd name="T2" fmla="*/ 288 w 624"/>
                <a:gd name="T3" fmla="*/ 40 h 328"/>
                <a:gd name="T4" fmla="*/ 624 w 624"/>
                <a:gd name="T5" fmla="*/ 328 h 328"/>
                <a:gd name="T6" fmla="*/ 0 60000 65536"/>
                <a:gd name="T7" fmla="*/ 0 60000 65536"/>
                <a:gd name="T8" fmla="*/ 0 60000 65536"/>
                <a:gd name="T9" fmla="*/ 0 w 624"/>
                <a:gd name="T10" fmla="*/ 0 h 328"/>
                <a:gd name="T11" fmla="*/ 624 w 62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28">
                  <a:moveTo>
                    <a:pt x="0" y="88"/>
                  </a:moveTo>
                  <a:cubicBezTo>
                    <a:pt x="92" y="44"/>
                    <a:pt x="184" y="0"/>
                    <a:pt x="288" y="40"/>
                  </a:cubicBezTo>
                  <a:cubicBezTo>
                    <a:pt x="392" y="80"/>
                    <a:pt x="576" y="280"/>
                    <a:pt x="624" y="3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Text Box 16"/>
          <p:cNvSpPr txBox="1">
            <a:spLocks noChangeArrowheads="1"/>
          </p:cNvSpPr>
          <p:nvPr/>
        </p:nvSpPr>
        <p:spPr bwMode="auto">
          <a:xfrm>
            <a:off x="5353134" y="2176167"/>
            <a:ext cx="2170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Overflow page</a:t>
            </a:r>
          </a:p>
        </p:txBody>
      </p:sp>
    </p:spTree>
    <p:extLst>
      <p:ext uri="{BB962C8B-B14F-4D97-AF65-F5344CB8AC3E}">
        <p14:creationId xmlns:p14="http://schemas.microsoft.com/office/powerpoint/2010/main" val="165285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Things to Remember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Disk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Platter, track, cylinder,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block (sector)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Seek time, rotational delay, transfer time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Random I/O vs Sequential I/O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Spanned/</a:t>
            </a:r>
            <a:r>
              <a:rPr lang="en-US" altLang="en-US" dirty="0" err="1">
                <a:ea typeface="ＭＳ Ｐゴシック" panose="020B0600070205080204" pitchFamily="34" charset="-128"/>
              </a:rPr>
              <a:t>unspanned</a:t>
            </a:r>
            <a:r>
              <a:rPr lang="en-US" altLang="en-US" dirty="0">
                <a:ea typeface="ＭＳ Ｐゴシック" panose="020B0600070205080204" pitchFamily="34" charset="-128"/>
              </a:rPr>
              <a:t> tuples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Variable-length tuples (slotted page)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Long tuples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Sequential file and search key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Problems with insertion (overflow page)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PCTFREE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89DDB-11C3-485E-8B3C-87EBE6E76A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482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144E9-F3FA-4822-86AA-3A36B98B8F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6147" name="Picture 5" descr="harddisk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81000"/>
            <a:ext cx="7086600" cy="6034088"/>
          </a:xfrm>
        </p:spPr>
      </p:pic>
    </p:spTree>
    <p:extLst>
      <p:ext uri="{BB962C8B-B14F-4D97-AF65-F5344CB8AC3E}">
        <p14:creationId xmlns:p14="http://schemas.microsoft.com/office/powerpoint/2010/main" val="30233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36503-CA4D-4D77-9917-59DBCFE81A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Structure of a Platter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Track, cylinder, sector (=block, page)</a:t>
            </a:r>
          </a:p>
        </p:txBody>
      </p: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3048000" y="1657350"/>
            <a:ext cx="6197600" cy="3486150"/>
            <a:chOff x="768" y="1872"/>
            <a:chExt cx="2928" cy="2928"/>
          </a:xfrm>
        </p:grpSpPr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768" y="1872"/>
              <a:ext cx="2928" cy="29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912" y="2016"/>
              <a:ext cx="2640" cy="2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17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2256" cy="22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177" name="Oval 7"/>
            <p:cNvSpPr>
              <a:spLocks noChangeArrowheads="1"/>
            </p:cNvSpPr>
            <p:nvPr/>
          </p:nvSpPr>
          <p:spPr bwMode="auto">
            <a:xfrm>
              <a:off x="1296" y="2400"/>
              <a:ext cx="1872" cy="18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178" name="Oval 8"/>
            <p:cNvSpPr>
              <a:spLocks noChangeArrowheads="1"/>
            </p:cNvSpPr>
            <p:nvPr/>
          </p:nvSpPr>
          <p:spPr bwMode="auto">
            <a:xfrm>
              <a:off x="1488" y="2592"/>
              <a:ext cx="1488" cy="14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flipV="1">
              <a:off x="2256" y="40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V="1">
              <a:off x="2256" y="187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 flipH="1" flipV="1">
              <a:off x="2976" y="331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 flipV="1">
              <a:off x="768" y="331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>
              <a:off x="2736" y="2256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 flipH="1">
              <a:off x="1200" y="3888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2784" y="3840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1248" y="2256"/>
              <a:ext cx="49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4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81E6D7-4428-46CF-B79E-CB15FCB75C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Typical Magnetic Disk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Platter diameter: 2.5-5.25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Platters: 1 – 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Tracks: 1000 – 50,000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Sectors per track: 1000 – 50,000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Sector size: 512 – 50K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Rotation speed: 1000 – 15000 rpm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Overall capacity: 1TB – 10TB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Q: 2 platters, 2 surfaces/platter, 20,000 tracks/surface, 20,000 sectors/track, 1KB/sector. What is the overall capacity?</a:t>
            </a:r>
          </a:p>
        </p:txBody>
      </p:sp>
    </p:spTree>
    <p:extLst>
      <p:ext uri="{BB962C8B-B14F-4D97-AF65-F5344CB8AC3E}">
        <p14:creationId xmlns:p14="http://schemas.microsoft.com/office/powerpoint/2010/main" val="38034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FD736-E83F-4C3D-AD98-5D5470B19A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Capacity of Magnetic Disk</a:t>
            </a:r>
          </a:p>
        </p:txBody>
      </p:sp>
      <p:pic>
        <p:nvPicPr>
          <p:cNvPr id="9220" name="Content Placeholder 7" descr="toshiba_hdd_540_02.jpg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r="56"/>
          <a:stretch>
            <a:fillRect/>
          </a:stretch>
        </p:blipFill>
        <p:spPr>
          <a:xfrm>
            <a:off x="1752600" y="1143000"/>
            <a:ext cx="8643938" cy="4660900"/>
          </a:xfrm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276601" y="6019801"/>
            <a:ext cx="733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 Capacity keeps increasing, but what about speed?</a:t>
            </a:r>
          </a:p>
        </p:txBody>
      </p:sp>
    </p:spTree>
    <p:extLst>
      <p:ext uri="{BB962C8B-B14F-4D97-AF65-F5344CB8AC3E}">
        <p14:creationId xmlns:p14="http://schemas.microsoft.com/office/powerpoint/2010/main" val="16441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Access Time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: How long does it take to read a page of a disk to memory?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Q: What needs to be done to read a page?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CB289-A08F-4A64-A735-90E52F1347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667000" y="1312863"/>
            <a:ext cx="20320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CPU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514600" y="2455862"/>
            <a:ext cx="2336800" cy="15827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7086600" y="1312862"/>
            <a:ext cx="1905000" cy="2514600"/>
          </a:xfrm>
          <a:prstGeom prst="can">
            <a:avLst>
              <a:gd name="adj" fmla="val 33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2438400" y="220821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3505200" y="199866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315200" y="2455862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3505200" y="3217862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52" name="Text Box 25"/>
          <p:cNvSpPr txBox="1">
            <a:spLocks noChangeArrowheads="1"/>
          </p:cNvSpPr>
          <p:nvPr/>
        </p:nvSpPr>
        <p:spPr bwMode="auto">
          <a:xfrm>
            <a:off x="7146925" y="200977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page</a:t>
            </a:r>
          </a:p>
        </p:txBody>
      </p:sp>
      <p:sp>
        <p:nvSpPr>
          <p:cNvPr id="10253" name="Line 26"/>
          <p:cNvSpPr>
            <a:spLocks noChangeShapeType="1"/>
          </p:cNvSpPr>
          <p:nvPr/>
        </p:nvSpPr>
        <p:spPr bwMode="auto">
          <a:xfrm flipH="1">
            <a:off x="4038600" y="2684462"/>
            <a:ext cx="32004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27"/>
          <p:cNvSpPr txBox="1">
            <a:spLocks noChangeArrowheads="1"/>
          </p:cNvSpPr>
          <p:nvPr/>
        </p:nvSpPr>
        <p:spPr bwMode="auto">
          <a:xfrm>
            <a:off x="7620001" y="1312862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8691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1098</Words>
  <Application>Microsoft Macintosh PowerPoint</Application>
  <PresentationFormat>Widescreen</PresentationFormat>
  <Paragraphs>452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Gulim</vt:lpstr>
      <vt:lpstr>ＭＳ Ｐゴシック</vt:lpstr>
      <vt:lpstr>Tahoma</vt:lpstr>
      <vt:lpstr>Times New Roman</vt:lpstr>
      <vt:lpstr>Wingdings</vt:lpstr>
      <vt:lpstr>Office Theme</vt:lpstr>
      <vt:lpstr>CS143: Disk</vt:lpstr>
      <vt:lpstr>System Architecture</vt:lpstr>
      <vt:lpstr>Magnetic disk vs SSD</vt:lpstr>
      <vt:lpstr>PowerPoint Presentation</vt:lpstr>
      <vt:lpstr>PowerPoint Presentation</vt:lpstr>
      <vt:lpstr>Structure of a Platter</vt:lpstr>
      <vt:lpstr>Typical Magnetic Disk</vt:lpstr>
      <vt:lpstr>Capacity of Magnetic Disk</vt:lpstr>
      <vt:lpstr>Access Time</vt:lpstr>
      <vt:lpstr>Reading a Page From Disk</vt:lpstr>
      <vt:lpstr>Reading a Page From Disk</vt:lpstr>
      <vt:lpstr>Reading a Page From Disk</vt:lpstr>
      <vt:lpstr>Reading a Page From Disk</vt:lpstr>
      <vt:lpstr>Access Time</vt:lpstr>
      <vt:lpstr>Seek Time</vt:lpstr>
      <vt:lpstr>Rotational Delay</vt:lpstr>
      <vt:lpstr>Transfer Time</vt:lpstr>
      <vt:lpstr>Access Time</vt:lpstr>
      <vt:lpstr>Transfer Rate</vt:lpstr>
      <vt:lpstr>Sequential vs. Random I/O</vt:lpstr>
      <vt:lpstr>Sequential vs. Random I/O</vt:lpstr>
      <vt:lpstr>Random I/O</vt:lpstr>
      <vt:lpstr>Magnetic Disk vs SSD</vt:lpstr>
      <vt:lpstr>Data Modification</vt:lpstr>
      <vt:lpstr>Buffers, Buffer pool</vt:lpstr>
      <vt:lpstr>Abstraction by OS</vt:lpstr>
      <vt:lpstr>Reference</vt:lpstr>
      <vt:lpstr>CS143: Files</vt:lpstr>
      <vt:lpstr>Files: Main Problem</vt:lpstr>
      <vt:lpstr>Spanned vs Unspanned</vt:lpstr>
      <vt:lpstr>Variable-Length Tuples</vt:lpstr>
      <vt:lpstr>Reserved Space </vt:lpstr>
      <vt:lpstr>Variable-Length Space</vt:lpstr>
      <vt:lpstr>Slotted Page</vt:lpstr>
      <vt:lpstr>Long Tuples</vt:lpstr>
      <vt:lpstr>Long Tuples</vt:lpstr>
      <vt:lpstr>Sequential File</vt:lpstr>
      <vt:lpstr>Sequencing Tuples</vt:lpstr>
      <vt:lpstr>Two Options</vt:lpstr>
      <vt:lpstr>Sequencing Tuples</vt:lpstr>
      <vt:lpstr>Sequencing Tuples</vt:lpstr>
      <vt:lpstr>Things to Remember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Integrity</dc:title>
  <dc:creator>Junghoo Cho</dc:creator>
  <cp:lastModifiedBy>Junghoo Cho</cp:lastModifiedBy>
  <cp:revision>90</cp:revision>
  <cp:lastPrinted>2016-10-11T17:08:19Z</cp:lastPrinted>
  <dcterms:created xsi:type="dcterms:W3CDTF">2016-10-05T13:42:04Z</dcterms:created>
  <dcterms:modified xsi:type="dcterms:W3CDTF">2016-10-17T08:34:39Z</dcterms:modified>
</cp:coreProperties>
</file>