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457" r:id="rId3"/>
    <p:sldId id="458" r:id="rId4"/>
    <p:sldId id="459" r:id="rId5"/>
    <p:sldId id="460" r:id="rId6"/>
    <p:sldId id="461" r:id="rId7"/>
    <p:sldId id="462" r:id="rId8"/>
    <p:sldId id="499" r:id="rId9"/>
    <p:sldId id="502" r:id="rId10"/>
    <p:sldId id="504" r:id="rId11"/>
    <p:sldId id="505" r:id="rId12"/>
    <p:sldId id="503" r:id="rId13"/>
    <p:sldId id="506" r:id="rId14"/>
    <p:sldId id="507" r:id="rId15"/>
    <p:sldId id="508" r:id="rId16"/>
    <p:sldId id="509" r:id="rId17"/>
    <p:sldId id="483" r:id="rId18"/>
    <p:sldId id="484" r:id="rId19"/>
    <p:sldId id="485" r:id="rId20"/>
    <p:sldId id="486" r:id="rId21"/>
    <p:sldId id="487" r:id="rId2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48"/>
    <p:restoredTop sz="96005" autoAdjust="0"/>
  </p:normalViewPr>
  <p:slideViewPr>
    <p:cSldViewPr snapToGrid="0" snapToObjects="1">
      <p:cViewPr varScale="1">
        <p:scale>
          <a:sx n="80" d="100"/>
          <a:sy n="80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9B8A3-6C48-5A40-8B96-6672EFEEFE2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907CE-F706-274D-A140-15CA7989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B00BC86-2364-B747-A7E9-1B4F50B0817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AD0C737-BF89-F44D-8FF5-F3F9E5AB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90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143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1838"/>
            <a:ext cx="6505575" cy="3659187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latin typeface="Tahoma" panose="020B0604030504040204" pitchFamily="34" charset="0"/>
                <a:ea typeface="굴림" panose="020B0600000101010101" pitchFamily="34" charset="-127"/>
              </a:rPr>
              <a:t>Local i: how many bits we have used to split the bucket</a:t>
            </a:r>
          </a:p>
        </p:txBody>
      </p:sp>
    </p:spTree>
    <p:extLst>
      <p:ext uri="{BB962C8B-B14F-4D97-AF65-F5344CB8AC3E}">
        <p14:creationId xmlns:p14="http://schemas.microsoft.com/office/powerpoint/2010/main" val="1311606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1838"/>
            <a:ext cx="6505575" cy="3659187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latin typeface="Tahoma" panose="020B0604030504040204" pitchFamily="34" charset="0"/>
                <a:ea typeface="굴림" panose="020B0600000101010101" pitchFamily="34" charset="-127"/>
              </a:rPr>
              <a:t>Local i: how many bits we have used to split the bucket</a:t>
            </a:r>
          </a:p>
        </p:txBody>
      </p:sp>
    </p:spTree>
    <p:extLst>
      <p:ext uri="{BB962C8B-B14F-4D97-AF65-F5344CB8AC3E}">
        <p14:creationId xmlns:p14="http://schemas.microsoft.com/office/powerpoint/2010/main" val="2979540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1838"/>
            <a:ext cx="6505575" cy="3659187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latin typeface="Tahoma" panose="020B0604030504040204" pitchFamily="34" charset="0"/>
                <a:ea typeface="굴림" panose="020B0600000101010101" pitchFamily="34" charset="-127"/>
              </a:rPr>
              <a:t>Local i: how many bits we have used to split the bucket</a:t>
            </a:r>
          </a:p>
        </p:txBody>
      </p:sp>
    </p:spTree>
    <p:extLst>
      <p:ext uri="{BB962C8B-B14F-4D97-AF65-F5344CB8AC3E}">
        <p14:creationId xmlns:p14="http://schemas.microsoft.com/office/powerpoint/2010/main" val="2081169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1838"/>
            <a:ext cx="6505575" cy="3659187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latin typeface="Tahoma" panose="020B0604030504040204" pitchFamily="34" charset="0"/>
                <a:ea typeface="굴림" panose="020B0600000101010101" pitchFamily="34" charset="-127"/>
              </a:rPr>
              <a:t>Local i: how many bits we have used to split the bucket</a:t>
            </a:r>
          </a:p>
        </p:txBody>
      </p:sp>
    </p:spTree>
    <p:extLst>
      <p:ext uri="{BB962C8B-B14F-4D97-AF65-F5344CB8AC3E}">
        <p14:creationId xmlns:p14="http://schemas.microsoft.com/office/powerpoint/2010/main" val="2856729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1838"/>
            <a:ext cx="6505575" cy="3659187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latin typeface="Tahoma" panose="020B0604030504040204" pitchFamily="34" charset="0"/>
                <a:ea typeface="굴림" panose="020B0600000101010101" pitchFamily="34" charset="-127"/>
              </a:rPr>
              <a:t>Local i: how many bits we have used to split the bucket</a:t>
            </a:r>
          </a:p>
        </p:txBody>
      </p:sp>
    </p:spTree>
    <p:extLst>
      <p:ext uri="{BB962C8B-B14F-4D97-AF65-F5344CB8AC3E}">
        <p14:creationId xmlns:p14="http://schemas.microsoft.com/office/powerpoint/2010/main" val="3737747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097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1838"/>
            <a:ext cx="6505575" cy="3659187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latin typeface="Tahoma" panose="020B0604030504040204" pitchFamily="34" charset="0"/>
                <a:ea typeface="굴림" panose="020B0600000101010101" pitchFamily="34" charset="-127"/>
              </a:rPr>
              <a:t>A1: Buckets will keep splitting. Overflow buckets necessary to avoid this worst case</a:t>
            </a:r>
          </a:p>
          <a:p>
            <a:pPr eaLnBrk="1" hangingPunct="1"/>
            <a:endParaRPr lang="en-US" altLang="ko-KR" smtClean="0">
              <a:latin typeface="Tahoma" panose="020B0604030504040204" pitchFamily="34" charset="0"/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mtClean="0">
                <a:latin typeface="Tahoma" panose="020B0604030504040204" pitchFamily="34" charset="0"/>
                <a:ea typeface="굴림" panose="020B0600000101010101" pitchFamily="34" charset="-127"/>
              </a:rPr>
              <a:t>A2: No. In a worst case, a block may never </a:t>
            </a:r>
          </a:p>
        </p:txBody>
      </p:sp>
    </p:spTree>
    <p:extLst>
      <p:ext uri="{BB962C8B-B14F-4D97-AF65-F5344CB8AC3E}">
        <p14:creationId xmlns:p14="http://schemas.microsoft.com/office/powerpoint/2010/main" val="1790472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1838"/>
            <a:ext cx="6505575" cy="3659187"/>
          </a:xfrm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latin typeface="Tahoma" panose="020B0604030504040204" pitchFamily="34" charset="0"/>
                <a:ea typeface="굴림" panose="020B0600000101010101" pitchFamily="34" charset="-127"/>
              </a:rPr>
              <a:t>No space waste guarantee.</a:t>
            </a:r>
          </a:p>
          <a:p>
            <a:pPr eaLnBrk="1" hangingPunct="1"/>
            <a:r>
              <a:rPr lang="en-US" altLang="ko-KR" smtClean="0">
                <a:latin typeface="Tahoma" panose="020B0604030504040204" pitchFamily="34" charset="0"/>
                <a:ea typeface="굴림" panose="020B0600000101010101" pitchFamily="34" charset="-127"/>
              </a:rPr>
              <a:t>A lot of waste if hash keys have common prefix</a:t>
            </a:r>
          </a:p>
        </p:txBody>
      </p:sp>
    </p:spTree>
    <p:extLst>
      <p:ext uri="{BB962C8B-B14F-4D97-AF65-F5344CB8AC3E}">
        <p14:creationId xmlns:p14="http://schemas.microsoft.com/office/powerpoint/2010/main" val="2407068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8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819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222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1838"/>
            <a:ext cx="6505575" cy="3659187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latin typeface="Tahoma" panose="020B0604030504040204" pitchFamily="34" charset="0"/>
                <a:ea typeface="굴림" panose="020B0600000101010101" pitchFamily="34" charset="-127"/>
              </a:rPr>
              <a:t>Array = Disk blocks</a:t>
            </a:r>
          </a:p>
          <a:p>
            <a:pPr eaLnBrk="1" hangingPunct="1"/>
            <a:r>
              <a:rPr lang="en-US" altLang="ko-KR" smtClean="0">
                <a:latin typeface="Tahoma" panose="020B0604030504040204" pitchFamily="34" charset="0"/>
                <a:ea typeface="굴림" panose="020B0600000101010101" pitchFamily="34" charset="-127"/>
              </a:rPr>
              <a:t>Records with the same hash values for the search key is put into the same block</a:t>
            </a:r>
          </a:p>
        </p:txBody>
      </p:sp>
    </p:spTree>
    <p:extLst>
      <p:ext uri="{BB962C8B-B14F-4D97-AF65-F5344CB8AC3E}">
        <p14:creationId xmlns:p14="http://schemas.microsoft.com/office/powerpoint/2010/main" val="3683731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1838"/>
            <a:ext cx="6505575" cy="3659187"/>
          </a:xfrm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latin typeface="Tahoma" panose="020B0604030504040204" pitchFamily="34" charset="0"/>
                <a:ea typeface="굴림" panose="020B0600000101010101" pitchFamily="34" charset="-127"/>
              </a:rPr>
              <a:t>Two factors to consider:</a:t>
            </a:r>
          </a:p>
          <a:p>
            <a:pPr eaLnBrk="1" hangingPunct="1">
              <a:buFontTx/>
              <a:buChar char="-"/>
            </a:pPr>
            <a:r>
              <a:rPr lang="en-US" altLang="ko-KR" smtClean="0">
                <a:latin typeface="Tahoma" panose="020B0604030504040204" pitchFamily="34" charset="0"/>
                <a:ea typeface="굴림" panose="020B0600000101010101" pitchFamily="34" charset="-127"/>
              </a:rPr>
              <a:t>How important search time?</a:t>
            </a:r>
          </a:p>
          <a:p>
            <a:pPr eaLnBrk="1" hangingPunct="1">
              <a:buFontTx/>
              <a:buChar char="-"/>
            </a:pPr>
            <a:r>
              <a:rPr lang="en-US" altLang="ko-KR" smtClean="0">
                <a:latin typeface="Tahoma" panose="020B0604030504040204" pitchFamily="34" charset="0"/>
                <a:ea typeface="굴림" panose="020B0600000101010101" pitchFamily="34" charset="-127"/>
              </a:rPr>
              <a:t>How often is insertion/deletion?</a:t>
            </a:r>
          </a:p>
          <a:p>
            <a:pPr eaLnBrk="1" hangingPunct="1">
              <a:buFontTx/>
              <a:buChar char="-"/>
            </a:pPr>
            <a:endParaRPr lang="en-US" altLang="ko-KR" smtClean="0">
              <a:latin typeface="Tahoma" panose="020B0604030504040204" pitchFamily="34" charset="0"/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mtClean="0">
                <a:latin typeface="Tahoma" panose="020B0604030504040204" pitchFamily="34" charset="0"/>
                <a:ea typeface="굴림" panose="020B0600000101010101" pitchFamily="34" charset="-127"/>
              </a:rPr>
              <a:t>Yes, if CPU time is critical and insertion/deletion is not common</a:t>
            </a:r>
          </a:p>
        </p:txBody>
      </p:sp>
    </p:spTree>
    <p:extLst>
      <p:ext uri="{BB962C8B-B14F-4D97-AF65-F5344CB8AC3E}">
        <p14:creationId xmlns:p14="http://schemas.microsoft.com/office/powerpoint/2010/main" val="803768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23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284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1838"/>
            <a:ext cx="6505575" cy="3659187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latin typeface="Tahoma" panose="020B0604030504040204" pitchFamily="34" charset="0"/>
                <a:ea typeface="굴림" panose="020B0600000101010101" pitchFamily="34" charset="-127"/>
              </a:rPr>
              <a:t>Local i: how many bits we have used to split the bucket</a:t>
            </a:r>
          </a:p>
        </p:txBody>
      </p:sp>
    </p:spTree>
    <p:extLst>
      <p:ext uri="{BB962C8B-B14F-4D97-AF65-F5344CB8AC3E}">
        <p14:creationId xmlns:p14="http://schemas.microsoft.com/office/powerpoint/2010/main" val="999406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1838"/>
            <a:ext cx="6505575" cy="3659187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latin typeface="Tahoma" panose="020B0604030504040204" pitchFamily="34" charset="0"/>
                <a:ea typeface="굴림" panose="020B0600000101010101" pitchFamily="34" charset="-127"/>
              </a:rPr>
              <a:t>Local i: how many bits we have used to split the bucket</a:t>
            </a:r>
          </a:p>
        </p:txBody>
      </p:sp>
    </p:spTree>
    <p:extLst>
      <p:ext uri="{BB962C8B-B14F-4D97-AF65-F5344CB8AC3E}">
        <p14:creationId xmlns:p14="http://schemas.microsoft.com/office/powerpoint/2010/main" val="488066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1838"/>
            <a:ext cx="6505575" cy="3659187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latin typeface="Tahoma" panose="020B0604030504040204" pitchFamily="34" charset="0"/>
                <a:ea typeface="굴림" panose="020B0600000101010101" pitchFamily="34" charset="-127"/>
              </a:rPr>
              <a:t>Local i: how many bits we have used to split the bucket</a:t>
            </a:r>
          </a:p>
        </p:txBody>
      </p:sp>
    </p:spTree>
    <p:extLst>
      <p:ext uri="{BB962C8B-B14F-4D97-AF65-F5344CB8AC3E}">
        <p14:creationId xmlns:p14="http://schemas.microsoft.com/office/powerpoint/2010/main" val="1936405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7E72-30EA-1C43-9567-F912CC7D00F8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4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B9D0-25F4-424D-829B-5D2D56EE23E9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8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D5A8-BA30-A348-84BC-0009931C117A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31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88A95-D887-7C4C-B4B2-298FE4229A85}" type="datetime1">
              <a:rPr lang="en-US" smtClean="0"/>
              <a:t>10/25/2016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2AF45A-2105-4597-A6D2-91201BE5B7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37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384"/>
            <a:ext cx="10515600" cy="1001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288"/>
            <a:ext cx="10515600" cy="4771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4105-A3D8-0D4E-8AB5-A61EAFA2C9DE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15F3-0C57-AC4D-A2F6-A60037DFE8BC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072A-0BB0-C44F-91B0-292D57355AE9}" type="datetime1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2CB8-36EF-7D40-A1F7-A35A5561A7E6}" type="datetime1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7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78CD-74F3-C64F-A534-A392D0468B15}" type="datetime1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5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929A-FF9A-2C4B-B391-B2B9944315E1}" type="datetime1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8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CC8B-69E4-4246-9A0F-C623B147514F}" type="datetime1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1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3B62-2F67-D748-8012-F734AAAE58E8}" type="datetime1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2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2DD9E-774C-564B-B039-0463FA08A3FD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0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CS143: Hash Index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Junghoo “John” Cho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Extendable Hash: Insertion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Insert 0100</a:t>
            </a:r>
          </a:p>
          <a:p>
            <a:pPr eaLnBrk="1" hangingPunct="1"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217104" name="Group 25"/>
          <p:cNvGrpSpPr>
            <a:grpSpLocks/>
          </p:cNvGrpSpPr>
          <p:nvPr/>
        </p:nvGrpSpPr>
        <p:grpSpPr bwMode="auto">
          <a:xfrm>
            <a:off x="1720934" y="2842589"/>
            <a:ext cx="1398588" cy="1503364"/>
            <a:chOff x="931" y="1600"/>
            <a:chExt cx="881" cy="947"/>
          </a:xfrm>
        </p:grpSpPr>
        <p:sp>
          <p:nvSpPr>
            <p:cNvPr id="217108" name="Rectangle 5"/>
            <p:cNvSpPr>
              <a:spLocks noChangeArrowheads="1"/>
            </p:cNvSpPr>
            <p:nvPr/>
          </p:nvSpPr>
          <p:spPr bwMode="auto">
            <a:xfrm>
              <a:off x="1236" y="1852"/>
              <a:ext cx="576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+mn-lt"/>
              </a:endParaRPr>
            </a:p>
          </p:txBody>
        </p:sp>
        <p:sp>
          <p:nvSpPr>
            <p:cNvPr id="217109" name="Rectangle 6"/>
            <p:cNvSpPr>
              <a:spLocks noChangeArrowheads="1"/>
            </p:cNvSpPr>
            <p:nvPr/>
          </p:nvSpPr>
          <p:spPr bwMode="auto">
            <a:xfrm>
              <a:off x="1236" y="16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dirty="0">
                  <a:latin typeface="+mn-lt"/>
                  <a:ea typeface="굴림" panose="020B0600000101010101" pitchFamily="34" charset="-127"/>
                </a:rPr>
                <a:t>1</a:t>
              </a:r>
            </a:p>
          </p:txBody>
        </p:sp>
        <p:sp>
          <p:nvSpPr>
            <p:cNvPr id="217113" name="Text Box 22"/>
            <p:cNvSpPr txBox="1">
              <a:spLocks noChangeArrowheads="1"/>
            </p:cNvSpPr>
            <p:nvPr/>
          </p:nvSpPr>
          <p:spPr bwMode="auto">
            <a:xfrm>
              <a:off x="931" y="1600"/>
              <a:ext cx="3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i="1" dirty="0" err="1">
                  <a:latin typeface="+mn-lt"/>
                  <a:ea typeface="굴림" panose="020B0600000101010101" pitchFamily="34" charset="-127"/>
                </a:rPr>
                <a:t>i</a:t>
              </a:r>
              <a:r>
                <a:rPr lang="en-US" altLang="ko-KR" sz="2400" dirty="0">
                  <a:latin typeface="+mn-lt"/>
                  <a:ea typeface="굴림" panose="020B0600000101010101" pitchFamily="34" charset="-127"/>
                </a:rPr>
                <a:t> =</a:t>
              </a:r>
            </a:p>
          </p:txBody>
        </p:sp>
      </p:grpSp>
      <p:sp>
        <p:nvSpPr>
          <p:cNvPr id="217105" name="Line 18"/>
          <p:cNvSpPr>
            <a:spLocks noChangeShapeType="1"/>
          </p:cNvSpPr>
          <p:nvPr/>
        </p:nvSpPr>
        <p:spPr bwMode="auto">
          <a:xfrm flipV="1">
            <a:off x="2810251" y="1861321"/>
            <a:ext cx="2113756" cy="14984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4903875" y="1328505"/>
            <a:ext cx="914400" cy="1219200"/>
            <a:chOff x="912" y="1776"/>
            <a:chExt cx="576" cy="768"/>
          </a:xfrm>
        </p:grpSpPr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+mn-lt"/>
              </a:endParaRP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+mn-lt"/>
                  <a:ea typeface="굴림" panose="020B0600000101010101" pitchFamily="34" charset="-127"/>
                </a:rPr>
                <a:t>1</a:t>
              </a:r>
            </a:p>
          </p:txBody>
        </p:sp>
      </p:grp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4903875" y="209050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4926009" y="1631073"/>
            <a:ext cx="8066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0001</a:t>
            </a:r>
            <a:endParaRPr lang="en-US" altLang="ko-KR" sz="3600" dirty="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4926008" y="2088273"/>
            <a:ext cx="806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0010</a:t>
            </a:r>
            <a:endParaRPr lang="en-US" altLang="ko-KR" sz="3600" dirty="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4379910" y="1250072"/>
            <a:ext cx="478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i="1" dirty="0" err="1">
                <a:latin typeface="+mn-lt"/>
                <a:ea typeface="굴림" panose="020B0600000101010101" pitchFamily="34" charset="-127"/>
              </a:rPr>
              <a:t>i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 =</a:t>
            </a:r>
          </a:p>
        </p:txBody>
      </p:sp>
      <p:grpSp>
        <p:nvGrpSpPr>
          <p:cNvPr id="43" name="Group 9"/>
          <p:cNvGrpSpPr>
            <a:grpSpLocks/>
          </p:cNvGrpSpPr>
          <p:nvPr/>
        </p:nvGrpSpPr>
        <p:grpSpPr bwMode="auto">
          <a:xfrm>
            <a:off x="4901873" y="4023349"/>
            <a:ext cx="914400" cy="1219200"/>
            <a:chOff x="912" y="1776"/>
            <a:chExt cx="576" cy="768"/>
          </a:xfrm>
        </p:grpSpPr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+mn-lt"/>
              </a:endParaRPr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+mn-lt"/>
                  <a:ea typeface="굴림" panose="020B0600000101010101" pitchFamily="34" charset="-127"/>
                </a:rPr>
                <a:t>1</a:t>
              </a:r>
            </a:p>
          </p:txBody>
        </p:sp>
      </p:grpSp>
      <p:sp>
        <p:nvSpPr>
          <p:cNvPr id="46" name="Line 14"/>
          <p:cNvSpPr>
            <a:spLocks noChangeShapeType="1"/>
          </p:cNvSpPr>
          <p:nvPr/>
        </p:nvSpPr>
        <p:spPr bwMode="auto">
          <a:xfrm>
            <a:off x="4901873" y="478534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4924007" y="4325917"/>
            <a:ext cx="8066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>
                <a:latin typeface="+mn-lt"/>
                <a:ea typeface="굴림" panose="020B0600000101010101" pitchFamily="34" charset="-127"/>
              </a:rPr>
              <a:t>1001</a:t>
            </a:r>
            <a:endParaRPr lang="en-US" altLang="ko-KR" sz="360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49" name="Text Box 24"/>
          <p:cNvSpPr txBox="1">
            <a:spLocks noChangeArrowheads="1"/>
          </p:cNvSpPr>
          <p:nvPr/>
        </p:nvSpPr>
        <p:spPr bwMode="auto">
          <a:xfrm>
            <a:off x="4377908" y="3944916"/>
            <a:ext cx="478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i="1" dirty="0" err="1">
                <a:latin typeface="+mn-lt"/>
                <a:ea typeface="굴림" panose="020B0600000101010101" pitchFamily="34" charset="-127"/>
              </a:rPr>
              <a:t>i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 =</a:t>
            </a:r>
          </a:p>
        </p:txBody>
      </p:sp>
      <p:sp>
        <p:nvSpPr>
          <p:cNvPr id="62" name="Line 18"/>
          <p:cNvSpPr>
            <a:spLocks noChangeShapeType="1"/>
          </p:cNvSpPr>
          <p:nvPr/>
        </p:nvSpPr>
        <p:spPr bwMode="auto">
          <a:xfrm>
            <a:off x="2813097" y="3930669"/>
            <a:ext cx="2068644" cy="9486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92265" y="3175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92265" y="3760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205122" y="3794371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7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Extendable Hash: Insertion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05288"/>
            <a:ext cx="10515600" cy="5284955"/>
          </a:xfrm>
        </p:spPr>
        <p:txBody>
          <a:bodyPr/>
          <a:lstStyle/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Insert 0100</a:t>
            </a:r>
          </a:p>
          <a:p>
            <a:pPr eaLnBrk="1" hangingPunct="1"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217104" name="Group 25"/>
          <p:cNvGrpSpPr>
            <a:grpSpLocks/>
          </p:cNvGrpSpPr>
          <p:nvPr/>
        </p:nvGrpSpPr>
        <p:grpSpPr bwMode="auto">
          <a:xfrm>
            <a:off x="1720934" y="2842589"/>
            <a:ext cx="1398588" cy="1503364"/>
            <a:chOff x="931" y="1600"/>
            <a:chExt cx="881" cy="947"/>
          </a:xfrm>
        </p:grpSpPr>
        <p:sp>
          <p:nvSpPr>
            <p:cNvPr id="217108" name="Rectangle 5"/>
            <p:cNvSpPr>
              <a:spLocks noChangeArrowheads="1"/>
            </p:cNvSpPr>
            <p:nvPr/>
          </p:nvSpPr>
          <p:spPr bwMode="auto">
            <a:xfrm>
              <a:off x="1236" y="1852"/>
              <a:ext cx="576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+mn-lt"/>
              </a:endParaRPr>
            </a:p>
          </p:txBody>
        </p:sp>
        <p:sp>
          <p:nvSpPr>
            <p:cNvPr id="217109" name="Rectangle 6"/>
            <p:cNvSpPr>
              <a:spLocks noChangeArrowheads="1"/>
            </p:cNvSpPr>
            <p:nvPr/>
          </p:nvSpPr>
          <p:spPr bwMode="auto">
            <a:xfrm>
              <a:off x="1236" y="16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dirty="0" smtClean="0">
                  <a:latin typeface="+mn-lt"/>
                  <a:ea typeface="굴림" panose="020B0600000101010101" pitchFamily="34" charset="-127"/>
                </a:rPr>
                <a:t>1</a:t>
              </a:r>
              <a:endParaRPr lang="en-US" altLang="ko-KR" sz="2400" dirty="0">
                <a:latin typeface="+mn-lt"/>
                <a:ea typeface="굴림" panose="020B0600000101010101" pitchFamily="34" charset="-127"/>
              </a:endParaRPr>
            </a:p>
          </p:txBody>
        </p:sp>
        <p:sp>
          <p:nvSpPr>
            <p:cNvPr id="217113" name="Text Box 22"/>
            <p:cNvSpPr txBox="1">
              <a:spLocks noChangeArrowheads="1"/>
            </p:cNvSpPr>
            <p:nvPr/>
          </p:nvSpPr>
          <p:spPr bwMode="auto">
            <a:xfrm>
              <a:off x="931" y="1600"/>
              <a:ext cx="3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i="1" dirty="0" err="1">
                  <a:latin typeface="+mn-lt"/>
                  <a:ea typeface="굴림" panose="020B0600000101010101" pitchFamily="34" charset="-127"/>
                </a:rPr>
                <a:t>i</a:t>
              </a:r>
              <a:r>
                <a:rPr lang="en-US" altLang="ko-KR" sz="2400" dirty="0">
                  <a:latin typeface="+mn-lt"/>
                  <a:ea typeface="굴림" panose="020B0600000101010101" pitchFamily="34" charset="-127"/>
                </a:rPr>
                <a:t> =</a:t>
              </a:r>
            </a:p>
          </p:txBody>
        </p:sp>
      </p:grpSp>
      <p:sp>
        <p:nvSpPr>
          <p:cNvPr id="217105" name="Line 18"/>
          <p:cNvSpPr>
            <a:spLocks noChangeShapeType="1"/>
          </p:cNvSpPr>
          <p:nvPr/>
        </p:nvSpPr>
        <p:spPr bwMode="auto">
          <a:xfrm flipV="1">
            <a:off x="2810251" y="1861321"/>
            <a:ext cx="2113756" cy="14984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4903875" y="1328505"/>
            <a:ext cx="914400" cy="1219200"/>
            <a:chOff x="912" y="1776"/>
            <a:chExt cx="576" cy="768"/>
          </a:xfrm>
        </p:grpSpPr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+mn-lt"/>
              </a:endParaRP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dirty="0">
                  <a:latin typeface="+mn-lt"/>
                  <a:ea typeface="굴림" panose="020B0600000101010101" pitchFamily="34" charset="-127"/>
                </a:rPr>
                <a:t>1</a:t>
              </a:r>
            </a:p>
          </p:txBody>
        </p:sp>
      </p:grp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4903875" y="209050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4926009" y="1631073"/>
            <a:ext cx="8066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0001</a:t>
            </a:r>
            <a:endParaRPr lang="en-US" altLang="ko-KR" sz="3600" dirty="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4926008" y="2088273"/>
            <a:ext cx="806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0010</a:t>
            </a:r>
            <a:endParaRPr lang="en-US" altLang="ko-KR" sz="3600" dirty="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4379910" y="1250072"/>
            <a:ext cx="478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i="1" dirty="0" err="1">
                <a:latin typeface="+mn-lt"/>
                <a:ea typeface="굴림" panose="020B0600000101010101" pitchFamily="34" charset="-127"/>
              </a:rPr>
              <a:t>i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 =</a:t>
            </a:r>
          </a:p>
        </p:txBody>
      </p:sp>
      <p:grpSp>
        <p:nvGrpSpPr>
          <p:cNvPr id="43" name="Group 9"/>
          <p:cNvGrpSpPr>
            <a:grpSpLocks/>
          </p:cNvGrpSpPr>
          <p:nvPr/>
        </p:nvGrpSpPr>
        <p:grpSpPr bwMode="auto">
          <a:xfrm>
            <a:off x="4901873" y="4023349"/>
            <a:ext cx="914400" cy="1219200"/>
            <a:chOff x="912" y="1776"/>
            <a:chExt cx="576" cy="768"/>
          </a:xfrm>
        </p:grpSpPr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+mn-lt"/>
              </a:endParaRPr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+mn-lt"/>
                  <a:ea typeface="굴림" panose="020B0600000101010101" pitchFamily="34" charset="-127"/>
                </a:rPr>
                <a:t>1</a:t>
              </a:r>
            </a:p>
          </p:txBody>
        </p:sp>
      </p:grpSp>
      <p:sp>
        <p:nvSpPr>
          <p:cNvPr id="46" name="Line 14"/>
          <p:cNvSpPr>
            <a:spLocks noChangeShapeType="1"/>
          </p:cNvSpPr>
          <p:nvPr/>
        </p:nvSpPr>
        <p:spPr bwMode="auto">
          <a:xfrm>
            <a:off x="4901873" y="478534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4924007" y="4325917"/>
            <a:ext cx="8066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>
                <a:latin typeface="+mn-lt"/>
                <a:ea typeface="굴림" panose="020B0600000101010101" pitchFamily="34" charset="-127"/>
              </a:rPr>
              <a:t>1001</a:t>
            </a:r>
            <a:endParaRPr lang="en-US" altLang="ko-KR" sz="360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49" name="Text Box 24"/>
          <p:cNvSpPr txBox="1">
            <a:spLocks noChangeArrowheads="1"/>
          </p:cNvSpPr>
          <p:nvPr/>
        </p:nvSpPr>
        <p:spPr bwMode="auto">
          <a:xfrm>
            <a:off x="4377908" y="3944916"/>
            <a:ext cx="478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i="1" dirty="0" err="1">
                <a:latin typeface="+mn-lt"/>
                <a:ea typeface="굴림" panose="020B0600000101010101" pitchFamily="34" charset="-127"/>
              </a:rPr>
              <a:t>i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 =</a:t>
            </a:r>
          </a:p>
        </p:txBody>
      </p:sp>
      <p:sp>
        <p:nvSpPr>
          <p:cNvPr id="62" name="Line 18"/>
          <p:cNvSpPr>
            <a:spLocks noChangeShapeType="1"/>
          </p:cNvSpPr>
          <p:nvPr/>
        </p:nvSpPr>
        <p:spPr bwMode="auto">
          <a:xfrm>
            <a:off x="2813097" y="3930669"/>
            <a:ext cx="2068644" cy="9486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92265" y="3175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9342" y="34759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92265" y="37602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90529" y="40271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205122" y="3794371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198772" y="3544469"/>
            <a:ext cx="9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198772" y="4061106"/>
            <a:ext cx="9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ine 18"/>
          <p:cNvSpPr>
            <a:spLocks noChangeShapeType="1"/>
          </p:cNvSpPr>
          <p:nvPr/>
        </p:nvSpPr>
        <p:spPr bwMode="auto">
          <a:xfrm flipV="1">
            <a:off x="2807328" y="1883205"/>
            <a:ext cx="2094545" cy="179938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>
            <a:off x="2813097" y="4212386"/>
            <a:ext cx="2088776" cy="66694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4901873" y="2700105"/>
            <a:ext cx="914400" cy="1219200"/>
            <a:chOff x="4901873" y="2700105"/>
            <a:chExt cx="914400" cy="1219200"/>
          </a:xfrm>
        </p:grpSpPr>
        <p:grpSp>
          <p:nvGrpSpPr>
            <p:cNvPr id="41" name="Group 9"/>
            <p:cNvGrpSpPr>
              <a:grpSpLocks/>
            </p:cNvGrpSpPr>
            <p:nvPr/>
          </p:nvGrpSpPr>
          <p:grpSpPr bwMode="auto">
            <a:xfrm>
              <a:off x="4901873" y="2700105"/>
              <a:ext cx="914400" cy="1219200"/>
              <a:chOff x="912" y="1776"/>
              <a:chExt cx="576" cy="768"/>
            </a:xfrm>
          </p:grpSpPr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576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+mn-lt"/>
                </a:endParaRPr>
              </a:p>
            </p:txBody>
          </p:sp>
          <p:sp>
            <p:nvSpPr>
              <p:cNvPr id="50" name="Rectangle 11"/>
              <p:cNvSpPr>
                <a:spLocks noChangeArrowheads="1"/>
              </p:cNvSpPr>
              <p:nvPr/>
            </p:nvSpPr>
            <p:spPr bwMode="auto">
              <a:xfrm>
                <a:off x="912" y="1776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2400" dirty="0">
                    <a:solidFill>
                      <a:srgbClr val="FF0000"/>
                    </a:solidFill>
                    <a:latin typeface="+mn-lt"/>
                    <a:ea typeface="굴림" panose="020B0600000101010101" pitchFamily="34" charset="-127"/>
                  </a:rPr>
                  <a:t>2</a:t>
                </a:r>
              </a:p>
            </p:txBody>
          </p:sp>
        </p:grpSp>
        <p:sp>
          <p:nvSpPr>
            <p:cNvPr id="42" name="Line 14"/>
            <p:cNvSpPr>
              <a:spLocks noChangeShapeType="1"/>
            </p:cNvSpPr>
            <p:nvPr/>
          </p:nvSpPr>
          <p:spPr bwMode="auto">
            <a:xfrm>
              <a:off x="4901873" y="3462105"/>
              <a:ext cx="9144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4377908" y="2621672"/>
            <a:ext cx="478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i="1" dirty="0" err="1">
                <a:solidFill>
                  <a:srgbClr val="FF0000"/>
                </a:solidFill>
                <a:latin typeface="+mn-lt"/>
                <a:ea typeface="굴림" panose="020B0600000101010101" pitchFamily="34" charset="-127"/>
              </a:rPr>
              <a:t>i</a:t>
            </a:r>
            <a:r>
              <a:rPr lang="en-US" altLang="ko-KR" sz="2400" dirty="0">
                <a:solidFill>
                  <a:srgbClr val="FF0000"/>
                </a:solidFill>
                <a:latin typeface="+mn-lt"/>
                <a:ea typeface="굴림" panose="020B0600000101010101" pitchFamily="34" charset="-127"/>
              </a:rPr>
              <a:t> =</a:t>
            </a:r>
          </a:p>
        </p:txBody>
      </p:sp>
      <p:sp>
        <p:nvSpPr>
          <p:cNvPr id="53" name="Line 18"/>
          <p:cNvSpPr>
            <a:spLocks noChangeShapeType="1"/>
          </p:cNvSpPr>
          <p:nvPr/>
        </p:nvSpPr>
        <p:spPr bwMode="auto">
          <a:xfrm flipV="1">
            <a:off x="2808249" y="3359803"/>
            <a:ext cx="2091622" cy="33099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4924007" y="3002673"/>
            <a:ext cx="806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0100</a:t>
            </a:r>
            <a:endParaRPr lang="en-US" altLang="ko-KR" sz="3600" dirty="0">
              <a:latin typeface="+mn-lt"/>
              <a:ea typeface="굴림" panose="020B0600000101010101" pitchFamily="34" charset="-127"/>
            </a:endParaRPr>
          </a:p>
        </p:txBody>
      </p:sp>
      <p:grpSp>
        <p:nvGrpSpPr>
          <p:cNvPr id="57" name="Group 34"/>
          <p:cNvGrpSpPr>
            <a:grpSpLocks/>
          </p:cNvGrpSpPr>
          <p:nvPr/>
        </p:nvGrpSpPr>
        <p:grpSpPr bwMode="auto">
          <a:xfrm>
            <a:off x="4855927" y="1202801"/>
            <a:ext cx="779463" cy="506412"/>
            <a:chOff x="3436" y="1295"/>
            <a:chExt cx="491" cy="319"/>
          </a:xfrm>
        </p:grpSpPr>
        <p:sp>
          <p:nvSpPr>
            <p:cNvPr id="58" name="Text Box 32"/>
            <p:cNvSpPr txBox="1">
              <a:spLocks noChangeArrowheads="1"/>
            </p:cNvSpPr>
            <p:nvPr/>
          </p:nvSpPr>
          <p:spPr bwMode="auto">
            <a:xfrm>
              <a:off x="3705" y="1295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dirty="0" smtClean="0">
                  <a:solidFill>
                    <a:srgbClr val="FF0000"/>
                  </a:solidFill>
                  <a:ea typeface="굴림" panose="020B0600000101010101" pitchFamily="34" charset="-127"/>
                </a:rPr>
                <a:t>2</a:t>
              </a:r>
            </a:p>
          </p:txBody>
        </p:sp>
        <p:sp>
          <p:nvSpPr>
            <p:cNvPr id="59" name="Line 33"/>
            <p:cNvSpPr>
              <a:spLocks noChangeShapeType="1"/>
            </p:cNvSpPr>
            <p:nvPr/>
          </p:nvSpPr>
          <p:spPr bwMode="auto">
            <a:xfrm flipV="1">
              <a:off x="3436" y="1333"/>
              <a:ext cx="266" cy="28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34"/>
          <p:cNvGrpSpPr>
            <a:grpSpLocks/>
          </p:cNvGrpSpPr>
          <p:nvPr/>
        </p:nvGrpSpPr>
        <p:grpSpPr bwMode="auto">
          <a:xfrm>
            <a:off x="2182678" y="2801010"/>
            <a:ext cx="779463" cy="506412"/>
            <a:chOff x="3436" y="1295"/>
            <a:chExt cx="491" cy="319"/>
          </a:xfrm>
        </p:grpSpPr>
        <p:sp>
          <p:nvSpPr>
            <p:cNvPr id="63" name="Text Box 32"/>
            <p:cNvSpPr txBox="1">
              <a:spLocks noChangeArrowheads="1"/>
            </p:cNvSpPr>
            <p:nvPr/>
          </p:nvSpPr>
          <p:spPr bwMode="auto">
            <a:xfrm>
              <a:off x="3705" y="1295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dirty="0" smtClean="0">
                  <a:solidFill>
                    <a:srgbClr val="FF0000"/>
                  </a:solidFill>
                  <a:ea typeface="굴림" panose="020B0600000101010101" pitchFamily="34" charset="-127"/>
                </a:rPr>
                <a:t>2</a:t>
              </a:r>
            </a:p>
          </p:txBody>
        </p:sp>
        <p:sp>
          <p:nvSpPr>
            <p:cNvPr id="66" name="Line 33"/>
            <p:cNvSpPr>
              <a:spLocks noChangeShapeType="1"/>
            </p:cNvSpPr>
            <p:nvPr/>
          </p:nvSpPr>
          <p:spPr bwMode="auto">
            <a:xfrm flipV="1">
              <a:off x="3436" y="1333"/>
              <a:ext cx="266" cy="28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186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52" grpId="0"/>
      <p:bldP spid="53" grpId="0" animBg="1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20934" y="2842589"/>
            <a:ext cx="1398588" cy="1553859"/>
            <a:chOff x="1720934" y="2842589"/>
            <a:chExt cx="1398588" cy="1553859"/>
          </a:xfrm>
        </p:grpSpPr>
        <p:grpSp>
          <p:nvGrpSpPr>
            <p:cNvPr id="65" name="Group 25"/>
            <p:cNvGrpSpPr>
              <a:grpSpLocks/>
            </p:cNvGrpSpPr>
            <p:nvPr/>
          </p:nvGrpSpPr>
          <p:grpSpPr bwMode="auto">
            <a:xfrm>
              <a:off x="1720934" y="2842589"/>
              <a:ext cx="1398588" cy="1503364"/>
              <a:chOff x="931" y="1600"/>
              <a:chExt cx="881" cy="947"/>
            </a:xfrm>
          </p:grpSpPr>
          <p:sp>
            <p:nvSpPr>
              <p:cNvPr id="66" name="Rectangle 5"/>
              <p:cNvSpPr>
                <a:spLocks noChangeArrowheads="1"/>
              </p:cNvSpPr>
              <p:nvPr/>
            </p:nvSpPr>
            <p:spPr bwMode="auto">
              <a:xfrm>
                <a:off x="1236" y="1852"/>
                <a:ext cx="576" cy="69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+mn-lt"/>
                </a:endParaRPr>
              </a:p>
            </p:txBody>
          </p:sp>
          <p:sp>
            <p:nvSpPr>
              <p:cNvPr id="67" name="Rectangle 6"/>
              <p:cNvSpPr>
                <a:spLocks noChangeArrowheads="1"/>
              </p:cNvSpPr>
              <p:nvPr/>
            </p:nvSpPr>
            <p:spPr bwMode="auto">
              <a:xfrm>
                <a:off x="1236" y="1660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2400" dirty="0">
                    <a:latin typeface="+mn-lt"/>
                    <a:ea typeface="굴림" panose="020B0600000101010101" pitchFamily="34" charset="-127"/>
                  </a:rPr>
                  <a:t>2</a:t>
                </a:r>
              </a:p>
            </p:txBody>
          </p:sp>
          <p:sp>
            <p:nvSpPr>
              <p:cNvPr id="68" name="Text Box 22"/>
              <p:cNvSpPr txBox="1">
                <a:spLocks noChangeArrowheads="1"/>
              </p:cNvSpPr>
              <p:nvPr/>
            </p:nvSpPr>
            <p:spPr bwMode="auto">
              <a:xfrm>
                <a:off x="931" y="1600"/>
                <a:ext cx="30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2400" i="1" dirty="0" err="1">
                    <a:latin typeface="+mn-lt"/>
                    <a:ea typeface="굴림" panose="020B0600000101010101" pitchFamily="34" charset="-127"/>
                  </a:rPr>
                  <a:t>i</a:t>
                </a:r>
                <a:r>
                  <a:rPr lang="en-US" altLang="ko-KR" sz="2400" dirty="0">
                    <a:latin typeface="+mn-lt"/>
                    <a:ea typeface="굴림" panose="020B0600000101010101" pitchFamily="34" charset="-127"/>
                  </a:rPr>
                  <a:t> =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792265" y="317513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00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789342" y="34759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01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92265" y="37602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90529" y="40271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2205122" y="3794371"/>
              <a:ext cx="914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198772" y="3544469"/>
              <a:ext cx="914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198772" y="4061106"/>
              <a:ext cx="914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Extendable Hash: Insertion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05288"/>
            <a:ext cx="10515600" cy="5284955"/>
          </a:xfrm>
        </p:spPr>
        <p:txBody>
          <a:bodyPr>
            <a:normAutofit/>
          </a:bodyPr>
          <a:lstStyle/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Insert 1011</a:t>
            </a:r>
          </a:p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Insert 1101</a:t>
            </a:r>
          </a:p>
          <a:p>
            <a:pPr eaLnBrk="1" hangingPunct="1"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217105" name="Line 18"/>
          <p:cNvSpPr>
            <a:spLocks noChangeShapeType="1"/>
          </p:cNvSpPr>
          <p:nvPr/>
        </p:nvSpPr>
        <p:spPr bwMode="auto">
          <a:xfrm flipV="1">
            <a:off x="2810251" y="1861321"/>
            <a:ext cx="2113756" cy="14984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4903875" y="1328505"/>
            <a:ext cx="914400" cy="1219200"/>
            <a:chOff x="912" y="1776"/>
            <a:chExt cx="576" cy="768"/>
          </a:xfrm>
        </p:grpSpPr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+mn-lt"/>
              </a:endParaRP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dirty="0" smtClean="0">
                  <a:latin typeface="+mn-lt"/>
                  <a:ea typeface="굴림" panose="020B0600000101010101" pitchFamily="34" charset="-127"/>
                </a:rPr>
                <a:t>2</a:t>
              </a:r>
              <a:endParaRPr lang="en-US" altLang="ko-KR" sz="2400" dirty="0">
                <a:latin typeface="+mn-lt"/>
                <a:ea typeface="굴림" panose="020B0600000101010101" pitchFamily="34" charset="-127"/>
              </a:endParaRPr>
            </a:p>
          </p:txBody>
        </p:sp>
      </p:grp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4903875" y="209050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4926009" y="1631073"/>
            <a:ext cx="8066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0001</a:t>
            </a:r>
            <a:endParaRPr lang="en-US" altLang="ko-KR" sz="3600" dirty="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4926008" y="2088273"/>
            <a:ext cx="806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0010</a:t>
            </a:r>
            <a:endParaRPr lang="en-US" altLang="ko-KR" sz="3600" dirty="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4379910" y="1250072"/>
            <a:ext cx="478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i="1" dirty="0" err="1">
                <a:latin typeface="+mn-lt"/>
                <a:ea typeface="굴림" panose="020B0600000101010101" pitchFamily="34" charset="-127"/>
              </a:rPr>
              <a:t>i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 =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01873" y="2700105"/>
            <a:ext cx="914400" cy="1219200"/>
            <a:chOff x="4901873" y="2700105"/>
            <a:chExt cx="914400" cy="1219200"/>
          </a:xfrm>
        </p:grpSpPr>
        <p:grpSp>
          <p:nvGrpSpPr>
            <p:cNvPr id="36" name="Group 9"/>
            <p:cNvGrpSpPr>
              <a:grpSpLocks/>
            </p:cNvGrpSpPr>
            <p:nvPr/>
          </p:nvGrpSpPr>
          <p:grpSpPr bwMode="auto">
            <a:xfrm>
              <a:off x="4901873" y="2700105"/>
              <a:ext cx="914400" cy="1219200"/>
              <a:chOff x="912" y="1776"/>
              <a:chExt cx="576" cy="768"/>
            </a:xfrm>
          </p:grpSpPr>
          <p:sp>
            <p:nvSpPr>
              <p:cNvPr id="37" name="Rectangle 10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576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+mn-lt"/>
                </a:endParaRPr>
              </a:p>
            </p:txBody>
          </p:sp>
          <p:sp>
            <p:nvSpPr>
              <p:cNvPr id="38" name="Rectangle 11"/>
              <p:cNvSpPr>
                <a:spLocks noChangeArrowheads="1"/>
              </p:cNvSpPr>
              <p:nvPr/>
            </p:nvSpPr>
            <p:spPr bwMode="auto">
              <a:xfrm>
                <a:off x="912" y="1776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2400" dirty="0" smtClean="0">
                    <a:latin typeface="+mn-lt"/>
                    <a:ea typeface="굴림" panose="020B0600000101010101" pitchFamily="34" charset="-127"/>
                  </a:rPr>
                  <a:t>2</a:t>
                </a:r>
                <a:endParaRPr lang="en-US" altLang="ko-KR" sz="2400" dirty="0">
                  <a:latin typeface="+mn-lt"/>
                  <a:ea typeface="굴림" panose="020B0600000101010101" pitchFamily="34" charset="-127"/>
                </a:endParaRPr>
              </a:p>
            </p:txBody>
          </p:sp>
        </p:grp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4901873" y="3462105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4924007" y="3002673"/>
            <a:ext cx="806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0100</a:t>
            </a:r>
            <a:endParaRPr lang="en-US" altLang="ko-KR" sz="3600" dirty="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42" name="Text Box 24"/>
          <p:cNvSpPr txBox="1">
            <a:spLocks noChangeArrowheads="1"/>
          </p:cNvSpPr>
          <p:nvPr/>
        </p:nvSpPr>
        <p:spPr bwMode="auto">
          <a:xfrm>
            <a:off x="4377908" y="2621672"/>
            <a:ext cx="478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i="1" dirty="0" err="1">
                <a:latin typeface="+mn-lt"/>
                <a:ea typeface="굴림" panose="020B0600000101010101" pitchFamily="34" charset="-127"/>
              </a:rPr>
              <a:t>i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 =</a:t>
            </a:r>
          </a:p>
        </p:txBody>
      </p:sp>
      <p:grpSp>
        <p:nvGrpSpPr>
          <p:cNvPr id="43" name="Group 9"/>
          <p:cNvGrpSpPr>
            <a:grpSpLocks/>
          </p:cNvGrpSpPr>
          <p:nvPr/>
        </p:nvGrpSpPr>
        <p:grpSpPr bwMode="auto">
          <a:xfrm>
            <a:off x="4901873" y="4023349"/>
            <a:ext cx="914400" cy="1219200"/>
            <a:chOff x="912" y="1776"/>
            <a:chExt cx="576" cy="768"/>
          </a:xfrm>
        </p:grpSpPr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+mn-lt"/>
              </a:endParaRPr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+mn-lt"/>
                  <a:ea typeface="굴림" panose="020B0600000101010101" pitchFamily="34" charset="-127"/>
                </a:rPr>
                <a:t>1</a:t>
              </a:r>
            </a:p>
          </p:txBody>
        </p:sp>
      </p:grpSp>
      <p:sp>
        <p:nvSpPr>
          <p:cNvPr id="46" name="Line 14"/>
          <p:cNvSpPr>
            <a:spLocks noChangeShapeType="1"/>
          </p:cNvSpPr>
          <p:nvPr/>
        </p:nvSpPr>
        <p:spPr bwMode="auto">
          <a:xfrm>
            <a:off x="4901873" y="478534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4924007" y="4325917"/>
            <a:ext cx="8066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>
                <a:latin typeface="+mn-lt"/>
                <a:ea typeface="굴림" panose="020B0600000101010101" pitchFamily="34" charset="-127"/>
              </a:rPr>
              <a:t>1001</a:t>
            </a:r>
            <a:endParaRPr lang="en-US" altLang="ko-KR" sz="360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4924006" y="4783117"/>
            <a:ext cx="806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1011</a:t>
            </a:r>
            <a:endParaRPr lang="en-US" altLang="ko-KR" sz="3600" dirty="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49" name="Text Box 24"/>
          <p:cNvSpPr txBox="1">
            <a:spLocks noChangeArrowheads="1"/>
          </p:cNvSpPr>
          <p:nvPr/>
        </p:nvSpPr>
        <p:spPr bwMode="auto">
          <a:xfrm>
            <a:off x="4377908" y="3944916"/>
            <a:ext cx="478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i="1" dirty="0" err="1">
                <a:latin typeface="+mn-lt"/>
                <a:ea typeface="굴림" panose="020B0600000101010101" pitchFamily="34" charset="-127"/>
              </a:rPr>
              <a:t>i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 =</a:t>
            </a:r>
          </a:p>
        </p:txBody>
      </p:sp>
      <p:grpSp>
        <p:nvGrpSpPr>
          <p:cNvPr id="50" name="Group 9"/>
          <p:cNvGrpSpPr>
            <a:grpSpLocks/>
          </p:cNvGrpSpPr>
          <p:nvPr/>
        </p:nvGrpSpPr>
        <p:grpSpPr bwMode="auto">
          <a:xfrm>
            <a:off x="4901873" y="5365073"/>
            <a:ext cx="914400" cy="1219200"/>
            <a:chOff x="912" y="1776"/>
            <a:chExt cx="576" cy="768"/>
          </a:xfrm>
        </p:grpSpPr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+mn-lt"/>
              </a:endParaRP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dirty="0" smtClean="0">
                  <a:solidFill>
                    <a:srgbClr val="FF0000"/>
                  </a:solidFill>
                  <a:latin typeface="+mn-lt"/>
                  <a:ea typeface="굴림" panose="020B0600000101010101" pitchFamily="34" charset="-127"/>
                </a:rPr>
                <a:t>2</a:t>
              </a:r>
              <a:endParaRPr lang="en-US" altLang="ko-KR" sz="2400" dirty="0">
                <a:solidFill>
                  <a:srgbClr val="FF0000"/>
                </a:solidFill>
                <a:latin typeface="+mn-lt"/>
                <a:ea typeface="굴림" panose="020B0600000101010101" pitchFamily="34" charset="-127"/>
              </a:endParaRPr>
            </a:p>
          </p:txBody>
        </p:sp>
      </p:grp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4901873" y="6127073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4924007" y="5667641"/>
            <a:ext cx="8066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1101</a:t>
            </a:r>
            <a:endParaRPr lang="en-US" altLang="ko-KR" sz="3600" dirty="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56" name="Text Box 24"/>
          <p:cNvSpPr txBox="1">
            <a:spLocks noChangeArrowheads="1"/>
          </p:cNvSpPr>
          <p:nvPr/>
        </p:nvSpPr>
        <p:spPr bwMode="auto">
          <a:xfrm>
            <a:off x="4377908" y="5286640"/>
            <a:ext cx="478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i="1" dirty="0" err="1">
                <a:solidFill>
                  <a:srgbClr val="FF0000"/>
                </a:solidFill>
                <a:latin typeface="+mn-lt"/>
                <a:ea typeface="굴림" panose="020B0600000101010101" pitchFamily="34" charset="-127"/>
              </a:rPr>
              <a:t>i</a:t>
            </a:r>
            <a:r>
              <a:rPr lang="en-US" altLang="ko-KR" sz="2400" dirty="0">
                <a:solidFill>
                  <a:srgbClr val="FF0000"/>
                </a:solidFill>
                <a:latin typeface="+mn-lt"/>
                <a:ea typeface="굴림" panose="020B0600000101010101" pitchFamily="34" charset="-127"/>
              </a:rPr>
              <a:t> =</a:t>
            </a:r>
          </a:p>
        </p:txBody>
      </p:sp>
      <p:sp>
        <p:nvSpPr>
          <p:cNvPr id="61" name="Line 18"/>
          <p:cNvSpPr>
            <a:spLocks noChangeShapeType="1"/>
          </p:cNvSpPr>
          <p:nvPr/>
        </p:nvSpPr>
        <p:spPr bwMode="auto">
          <a:xfrm flipV="1">
            <a:off x="2808249" y="3359803"/>
            <a:ext cx="2091622" cy="3309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18"/>
          <p:cNvSpPr>
            <a:spLocks noChangeShapeType="1"/>
          </p:cNvSpPr>
          <p:nvPr/>
        </p:nvSpPr>
        <p:spPr bwMode="auto">
          <a:xfrm>
            <a:off x="2813097" y="3930669"/>
            <a:ext cx="2068644" cy="9486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8"/>
          <p:cNvSpPr>
            <a:spLocks noChangeShapeType="1"/>
          </p:cNvSpPr>
          <p:nvPr/>
        </p:nvSpPr>
        <p:spPr bwMode="auto">
          <a:xfrm>
            <a:off x="2813097" y="4198588"/>
            <a:ext cx="2090778" cy="192625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8"/>
          <p:cNvSpPr>
            <a:spLocks noChangeShapeType="1"/>
          </p:cNvSpPr>
          <p:nvPr/>
        </p:nvSpPr>
        <p:spPr bwMode="auto">
          <a:xfrm>
            <a:off x="2813097" y="4212386"/>
            <a:ext cx="2088776" cy="6669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" name="Group 34"/>
          <p:cNvGrpSpPr>
            <a:grpSpLocks/>
          </p:cNvGrpSpPr>
          <p:nvPr/>
        </p:nvGrpSpPr>
        <p:grpSpPr bwMode="auto">
          <a:xfrm>
            <a:off x="4838372" y="3923659"/>
            <a:ext cx="779463" cy="506412"/>
            <a:chOff x="3436" y="1295"/>
            <a:chExt cx="491" cy="319"/>
          </a:xfrm>
        </p:grpSpPr>
        <p:sp>
          <p:nvSpPr>
            <p:cNvPr id="79" name="Text Box 32"/>
            <p:cNvSpPr txBox="1">
              <a:spLocks noChangeArrowheads="1"/>
            </p:cNvSpPr>
            <p:nvPr/>
          </p:nvSpPr>
          <p:spPr bwMode="auto">
            <a:xfrm>
              <a:off x="3705" y="1295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dirty="0" smtClean="0">
                  <a:solidFill>
                    <a:srgbClr val="FF0000"/>
                  </a:solidFill>
                  <a:ea typeface="굴림" panose="020B0600000101010101" pitchFamily="34" charset="-127"/>
                </a:rPr>
                <a:t>2</a:t>
              </a:r>
            </a:p>
          </p:txBody>
        </p:sp>
        <p:sp>
          <p:nvSpPr>
            <p:cNvPr id="80" name="Line 33"/>
            <p:cNvSpPr>
              <a:spLocks noChangeShapeType="1"/>
            </p:cNvSpPr>
            <p:nvPr/>
          </p:nvSpPr>
          <p:spPr bwMode="auto">
            <a:xfrm flipV="1">
              <a:off x="3436" y="1333"/>
              <a:ext cx="266" cy="28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13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3" grpId="0" animBg="1"/>
      <p:bldP spid="54" grpId="0"/>
      <p:bldP spid="56" grpId="0"/>
      <p:bldP spid="63" grpId="0" animBg="1"/>
      <p:bldP spid="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Extendable Hash: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 hash bucket overflow:</a:t>
            </a:r>
          </a:p>
          <a:p>
            <a:pPr lvl="1"/>
            <a:r>
              <a:rPr lang="en-US" dirty="0" smtClean="0"/>
              <a:t>Insert the tuple into the hash bucket</a:t>
            </a:r>
          </a:p>
          <a:p>
            <a:r>
              <a:rPr lang="en-US" dirty="0" smtClean="0"/>
              <a:t>If a hash bucket overflows:</a:t>
            </a:r>
          </a:p>
          <a:p>
            <a:pPr lvl="1"/>
            <a:r>
              <a:rPr lang="en-US" dirty="0" smtClean="0"/>
              <a:t>Is the hash bucket </a:t>
            </a:r>
            <a:r>
              <a:rPr lang="en-US" dirty="0" err="1" smtClean="0"/>
              <a:t>i</a:t>
            </a:r>
            <a:r>
              <a:rPr lang="en-US" dirty="0" smtClean="0"/>
              <a:t> == directory </a:t>
            </a:r>
            <a:r>
              <a:rPr lang="en-US" dirty="0" err="1" smtClean="0"/>
              <a:t>i</a:t>
            </a:r>
            <a:r>
              <a:rPr lang="en-US" dirty="0" smtClean="0"/>
              <a:t>, then</a:t>
            </a:r>
          </a:p>
          <a:p>
            <a:pPr lvl="2"/>
            <a:r>
              <a:rPr lang="en-US" dirty="0" smtClean="0"/>
              <a:t>Double directory size by copying existing pointers</a:t>
            </a:r>
          </a:p>
          <a:p>
            <a:pPr lvl="2"/>
            <a:r>
              <a:rPr lang="en-US" dirty="0" smtClean="0"/>
              <a:t>Increase directory </a:t>
            </a:r>
            <a:r>
              <a:rPr lang="en-US" dirty="0" err="1" smtClean="0"/>
              <a:t>i</a:t>
            </a:r>
            <a:r>
              <a:rPr lang="en-US" dirty="0" smtClean="0"/>
              <a:t> value by 1</a:t>
            </a:r>
          </a:p>
          <a:p>
            <a:pPr lvl="1"/>
            <a:r>
              <a:rPr lang="en-US" dirty="0" smtClean="0"/>
              <a:t>Split the overflowing hash bucket</a:t>
            </a:r>
          </a:p>
          <a:p>
            <a:pPr lvl="2"/>
            <a:r>
              <a:rPr lang="en-US" dirty="0" smtClean="0"/>
              <a:t>Move tuples in the bucket to the new bucket based on their hash values</a:t>
            </a:r>
          </a:p>
          <a:p>
            <a:pPr lvl="2"/>
            <a:r>
              <a:rPr lang="en-US" dirty="0" smtClean="0"/>
              <a:t>Update directory pointer</a:t>
            </a:r>
          </a:p>
          <a:p>
            <a:pPr lvl="2"/>
            <a:r>
              <a:rPr lang="en-US" dirty="0" smtClean="0"/>
              <a:t>Increase the hash bucket </a:t>
            </a:r>
            <a:r>
              <a:rPr lang="en-US" dirty="0" err="1" smtClean="0"/>
              <a:t>i</a:t>
            </a:r>
            <a:r>
              <a:rPr lang="en-US" dirty="0" smtClean="0"/>
              <a:t> value by </a:t>
            </a:r>
            <a:r>
              <a:rPr lang="en-US" dirty="0"/>
              <a:t>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14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Extendable Hash: </a:t>
            </a:r>
            <a:r>
              <a:rPr lang="en-US" altLang="ko-KR" dirty="0" smtClean="0">
                <a:ea typeface="굴림" panose="020B0600000101010101" pitchFamily="34" charset="-127"/>
              </a:rPr>
              <a:t>Deletion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05288"/>
            <a:ext cx="10515600" cy="5284955"/>
          </a:xfrm>
        </p:spPr>
        <p:txBody>
          <a:bodyPr/>
          <a:lstStyle/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Delete 0110</a:t>
            </a:r>
          </a:p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Can we merge a and b? b and c?</a:t>
            </a:r>
          </a:p>
          <a:p>
            <a:pPr eaLnBrk="1" hangingPunct="1"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217104" name="Group 25"/>
          <p:cNvGrpSpPr>
            <a:grpSpLocks/>
          </p:cNvGrpSpPr>
          <p:nvPr/>
        </p:nvGrpSpPr>
        <p:grpSpPr bwMode="auto">
          <a:xfrm>
            <a:off x="1720934" y="2842589"/>
            <a:ext cx="1398588" cy="1503364"/>
            <a:chOff x="931" y="1600"/>
            <a:chExt cx="881" cy="947"/>
          </a:xfrm>
        </p:grpSpPr>
        <p:sp>
          <p:nvSpPr>
            <p:cNvPr id="217108" name="Rectangle 5"/>
            <p:cNvSpPr>
              <a:spLocks noChangeArrowheads="1"/>
            </p:cNvSpPr>
            <p:nvPr/>
          </p:nvSpPr>
          <p:spPr bwMode="auto">
            <a:xfrm>
              <a:off x="1236" y="1852"/>
              <a:ext cx="576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+mn-lt"/>
              </a:endParaRPr>
            </a:p>
          </p:txBody>
        </p:sp>
        <p:sp>
          <p:nvSpPr>
            <p:cNvPr id="217109" name="Rectangle 6"/>
            <p:cNvSpPr>
              <a:spLocks noChangeArrowheads="1"/>
            </p:cNvSpPr>
            <p:nvPr/>
          </p:nvSpPr>
          <p:spPr bwMode="auto">
            <a:xfrm>
              <a:off x="1236" y="16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dirty="0">
                  <a:latin typeface="+mn-lt"/>
                  <a:ea typeface="굴림" panose="020B0600000101010101" pitchFamily="34" charset="-127"/>
                </a:rPr>
                <a:t>2</a:t>
              </a:r>
            </a:p>
          </p:txBody>
        </p:sp>
        <p:sp>
          <p:nvSpPr>
            <p:cNvPr id="217113" name="Text Box 22"/>
            <p:cNvSpPr txBox="1">
              <a:spLocks noChangeArrowheads="1"/>
            </p:cNvSpPr>
            <p:nvPr/>
          </p:nvSpPr>
          <p:spPr bwMode="auto">
            <a:xfrm>
              <a:off x="931" y="1600"/>
              <a:ext cx="3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i="1" dirty="0" err="1">
                  <a:latin typeface="+mn-lt"/>
                  <a:ea typeface="굴림" panose="020B0600000101010101" pitchFamily="34" charset="-127"/>
                </a:rPr>
                <a:t>i</a:t>
              </a:r>
              <a:r>
                <a:rPr lang="en-US" altLang="ko-KR" sz="2400" dirty="0">
                  <a:latin typeface="+mn-lt"/>
                  <a:ea typeface="굴림" panose="020B0600000101010101" pitchFamily="34" charset="-127"/>
                </a:rPr>
                <a:t> =</a:t>
              </a:r>
            </a:p>
          </p:txBody>
        </p:sp>
      </p:grpSp>
      <p:sp>
        <p:nvSpPr>
          <p:cNvPr id="217105" name="Line 18"/>
          <p:cNvSpPr>
            <a:spLocks noChangeShapeType="1"/>
          </p:cNvSpPr>
          <p:nvPr/>
        </p:nvSpPr>
        <p:spPr bwMode="auto">
          <a:xfrm flipV="1">
            <a:off x="2810251" y="1861321"/>
            <a:ext cx="2113756" cy="14984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4903875" y="1328505"/>
            <a:ext cx="914400" cy="1219200"/>
            <a:chOff x="912" y="1776"/>
            <a:chExt cx="576" cy="768"/>
          </a:xfrm>
        </p:grpSpPr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+mn-lt"/>
              </a:endParaRP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dirty="0">
                  <a:latin typeface="+mn-lt"/>
                  <a:ea typeface="굴림" panose="020B0600000101010101" pitchFamily="34" charset="-127"/>
                </a:rPr>
                <a:t>2</a:t>
              </a:r>
            </a:p>
          </p:txBody>
        </p:sp>
      </p:grp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4903875" y="209050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4926009" y="1631073"/>
            <a:ext cx="8066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0001</a:t>
            </a:r>
            <a:endParaRPr lang="en-US" altLang="ko-KR" sz="3600" dirty="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4379910" y="1250072"/>
            <a:ext cx="478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i="1" dirty="0" err="1">
                <a:latin typeface="+mn-lt"/>
                <a:ea typeface="굴림" panose="020B0600000101010101" pitchFamily="34" charset="-127"/>
              </a:rPr>
              <a:t>i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 =</a:t>
            </a:r>
          </a:p>
        </p:txBody>
      </p:sp>
      <p:grpSp>
        <p:nvGrpSpPr>
          <p:cNvPr id="43" name="Group 9"/>
          <p:cNvGrpSpPr>
            <a:grpSpLocks/>
          </p:cNvGrpSpPr>
          <p:nvPr/>
        </p:nvGrpSpPr>
        <p:grpSpPr bwMode="auto">
          <a:xfrm>
            <a:off x="4901873" y="4023349"/>
            <a:ext cx="914400" cy="1219200"/>
            <a:chOff x="912" y="1776"/>
            <a:chExt cx="576" cy="768"/>
          </a:xfrm>
        </p:grpSpPr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+mn-lt"/>
              </a:endParaRPr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+mn-lt"/>
                  <a:ea typeface="굴림" panose="020B0600000101010101" pitchFamily="34" charset="-127"/>
                </a:rPr>
                <a:t>1</a:t>
              </a:r>
            </a:p>
          </p:txBody>
        </p:sp>
      </p:grpSp>
      <p:sp>
        <p:nvSpPr>
          <p:cNvPr id="46" name="Line 14"/>
          <p:cNvSpPr>
            <a:spLocks noChangeShapeType="1"/>
          </p:cNvSpPr>
          <p:nvPr/>
        </p:nvSpPr>
        <p:spPr bwMode="auto">
          <a:xfrm>
            <a:off x="4901873" y="478534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4924007" y="4325917"/>
            <a:ext cx="8066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>
                <a:latin typeface="+mn-lt"/>
                <a:ea typeface="굴림" panose="020B0600000101010101" pitchFamily="34" charset="-127"/>
              </a:rPr>
              <a:t>1001</a:t>
            </a:r>
            <a:endParaRPr lang="en-US" altLang="ko-KR" sz="360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49" name="Text Box 24"/>
          <p:cNvSpPr txBox="1">
            <a:spLocks noChangeArrowheads="1"/>
          </p:cNvSpPr>
          <p:nvPr/>
        </p:nvSpPr>
        <p:spPr bwMode="auto">
          <a:xfrm>
            <a:off x="4377908" y="3944916"/>
            <a:ext cx="478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i="1" dirty="0" err="1">
                <a:latin typeface="+mn-lt"/>
                <a:ea typeface="굴림" panose="020B0600000101010101" pitchFamily="34" charset="-127"/>
              </a:rPr>
              <a:t>i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 =</a:t>
            </a:r>
          </a:p>
        </p:txBody>
      </p:sp>
      <p:sp>
        <p:nvSpPr>
          <p:cNvPr id="62" name="Line 18"/>
          <p:cNvSpPr>
            <a:spLocks noChangeShapeType="1"/>
          </p:cNvSpPr>
          <p:nvPr/>
        </p:nvSpPr>
        <p:spPr bwMode="auto">
          <a:xfrm>
            <a:off x="2813097" y="3930669"/>
            <a:ext cx="2068644" cy="9486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92265" y="3175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789342" y="34759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92265" y="37602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790529" y="40271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205122" y="3794371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198772" y="3544469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198772" y="406110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ne 18"/>
          <p:cNvSpPr>
            <a:spLocks noChangeShapeType="1"/>
          </p:cNvSpPr>
          <p:nvPr/>
        </p:nvSpPr>
        <p:spPr bwMode="auto">
          <a:xfrm>
            <a:off x="2813097" y="4212386"/>
            <a:ext cx="2088776" cy="6669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4901873" y="2700105"/>
            <a:ext cx="914400" cy="1219200"/>
            <a:chOff x="4901873" y="2700105"/>
            <a:chExt cx="914400" cy="1219200"/>
          </a:xfrm>
        </p:grpSpPr>
        <p:grpSp>
          <p:nvGrpSpPr>
            <p:cNvPr id="41" name="Group 9"/>
            <p:cNvGrpSpPr>
              <a:grpSpLocks/>
            </p:cNvGrpSpPr>
            <p:nvPr/>
          </p:nvGrpSpPr>
          <p:grpSpPr bwMode="auto">
            <a:xfrm>
              <a:off x="4901873" y="2700105"/>
              <a:ext cx="914400" cy="1219200"/>
              <a:chOff x="912" y="1776"/>
              <a:chExt cx="576" cy="768"/>
            </a:xfrm>
          </p:grpSpPr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576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+mn-lt"/>
                </a:endParaRPr>
              </a:p>
            </p:txBody>
          </p:sp>
          <p:sp>
            <p:nvSpPr>
              <p:cNvPr id="50" name="Rectangle 11"/>
              <p:cNvSpPr>
                <a:spLocks noChangeArrowheads="1"/>
              </p:cNvSpPr>
              <p:nvPr/>
            </p:nvSpPr>
            <p:spPr bwMode="auto">
              <a:xfrm>
                <a:off x="912" y="1776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2400" dirty="0">
                    <a:latin typeface="+mn-lt"/>
                    <a:ea typeface="굴림" panose="020B0600000101010101" pitchFamily="34" charset="-127"/>
                  </a:rPr>
                  <a:t>2</a:t>
                </a:r>
              </a:p>
            </p:txBody>
          </p:sp>
        </p:grpSp>
        <p:sp>
          <p:nvSpPr>
            <p:cNvPr id="42" name="Line 14"/>
            <p:cNvSpPr>
              <a:spLocks noChangeShapeType="1"/>
            </p:cNvSpPr>
            <p:nvPr/>
          </p:nvSpPr>
          <p:spPr bwMode="auto">
            <a:xfrm>
              <a:off x="4901873" y="3462105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4377908" y="2621672"/>
            <a:ext cx="478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i="1" dirty="0" err="1">
                <a:latin typeface="+mn-lt"/>
                <a:ea typeface="굴림" panose="020B0600000101010101" pitchFamily="34" charset="-127"/>
              </a:rPr>
              <a:t>i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 =</a:t>
            </a:r>
          </a:p>
        </p:txBody>
      </p:sp>
      <p:sp>
        <p:nvSpPr>
          <p:cNvPr id="53" name="Line 18"/>
          <p:cNvSpPr>
            <a:spLocks noChangeShapeType="1"/>
          </p:cNvSpPr>
          <p:nvPr/>
        </p:nvSpPr>
        <p:spPr bwMode="auto">
          <a:xfrm flipV="1">
            <a:off x="2808249" y="3359803"/>
            <a:ext cx="2091622" cy="3309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4924007" y="3002673"/>
            <a:ext cx="806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0100</a:t>
            </a:r>
            <a:endParaRPr lang="en-US" altLang="ko-KR" sz="3600" dirty="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51" name="Text Box 29"/>
          <p:cNvSpPr txBox="1">
            <a:spLocks noChangeArrowheads="1"/>
          </p:cNvSpPr>
          <p:nvPr/>
        </p:nvSpPr>
        <p:spPr bwMode="auto">
          <a:xfrm>
            <a:off x="5883176" y="1711737"/>
            <a:ext cx="344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+mn-lt"/>
                <a:ea typeface="굴림" panose="020B0600000101010101" pitchFamily="34" charset="-127"/>
              </a:rPr>
              <a:t>a</a:t>
            </a: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5905401" y="3134137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+mn-lt"/>
                <a:ea typeface="굴림" panose="020B0600000101010101" pitchFamily="34" charset="-127"/>
              </a:rPr>
              <a:t>b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5905401" y="4494625"/>
            <a:ext cx="325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c</a:t>
            </a: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4922005" y="3459873"/>
            <a:ext cx="806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0110</a:t>
            </a:r>
            <a:endParaRPr lang="en-US" altLang="ko-KR" sz="3600" dirty="0">
              <a:latin typeface="+mn-lt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06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Extendable Hash: </a:t>
            </a:r>
            <a:r>
              <a:rPr lang="en-US" altLang="ko-KR" dirty="0" smtClean="0">
                <a:ea typeface="굴림" panose="020B0600000101010101" pitchFamily="34" charset="-127"/>
              </a:rPr>
              <a:t>Deletion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05288"/>
            <a:ext cx="10515600" cy="5284955"/>
          </a:xfrm>
        </p:spPr>
        <p:txBody>
          <a:bodyPr/>
          <a:lstStyle/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217104" name="Group 25"/>
          <p:cNvGrpSpPr>
            <a:grpSpLocks/>
          </p:cNvGrpSpPr>
          <p:nvPr/>
        </p:nvGrpSpPr>
        <p:grpSpPr bwMode="auto">
          <a:xfrm>
            <a:off x="1720934" y="2842589"/>
            <a:ext cx="1398588" cy="1503364"/>
            <a:chOff x="931" y="1600"/>
            <a:chExt cx="881" cy="947"/>
          </a:xfrm>
        </p:grpSpPr>
        <p:sp>
          <p:nvSpPr>
            <p:cNvPr id="217108" name="Rectangle 5"/>
            <p:cNvSpPr>
              <a:spLocks noChangeArrowheads="1"/>
            </p:cNvSpPr>
            <p:nvPr/>
          </p:nvSpPr>
          <p:spPr bwMode="auto">
            <a:xfrm>
              <a:off x="1236" y="1852"/>
              <a:ext cx="576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+mn-lt"/>
              </a:endParaRPr>
            </a:p>
          </p:txBody>
        </p:sp>
        <p:sp>
          <p:nvSpPr>
            <p:cNvPr id="217109" name="Rectangle 6"/>
            <p:cNvSpPr>
              <a:spLocks noChangeArrowheads="1"/>
            </p:cNvSpPr>
            <p:nvPr/>
          </p:nvSpPr>
          <p:spPr bwMode="auto">
            <a:xfrm>
              <a:off x="1236" y="16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dirty="0">
                  <a:latin typeface="+mn-lt"/>
                  <a:ea typeface="굴림" panose="020B0600000101010101" pitchFamily="34" charset="-127"/>
                </a:rPr>
                <a:t>2</a:t>
              </a:r>
            </a:p>
          </p:txBody>
        </p:sp>
        <p:sp>
          <p:nvSpPr>
            <p:cNvPr id="217113" name="Text Box 22"/>
            <p:cNvSpPr txBox="1">
              <a:spLocks noChangeArrowheads="1"/>
            </p:cNvSpPr>
            <p:nvPr/>
          </p:nvSpPr>
          <p:spPr bwMode="auto">
            <a:xfrm>
              <a:off x="931" y="1600"/>
              <a:ext cx="3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i="1" dirty="0" err="1">
                  <a:latin typeface="+mn-lt"/>
                  <a:ea typeface="굴림" panose="020B0600000101010101" pitchFamily="34" charset="-127"/>
                </a:rPr>
                <a:t>i</a:t>
              </a:r>
              <a:r>
                <a:rPr lang="en-US" altLang="ko-KR" sz="2400" dirty="0">
                  <a:latin typeface="+mn-lt"/>
                  <a:ea typeface="굴림" panose="020B0600000101010101" pitchFamily="34" charset="-127"/>
                </a:rPr>
                <a:t> =</a:t>
              </a:r>
            </a:p>
          </p:txBody>
        </p:sp>
      </p:grpSp>
      <p:sp>
        <p:nvSpPr>
          <p:cNvPr id="217105" name="Line 18"/>
          <p:cNvSpPr>
            <a:spLocks noChangeShapeType="1"/>
          </p:cNvSpPr>
          <p:nvPr/>
        </p:nvSpPr>
        <p:spPr bwMode="auto">
          <a:xfrm flipV="1">
            <a:off x="2810251" y="1861321"/>
            <a:ext cx="2113756" cy="14984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4903875" y="1328505"/>
            <a:ext cx="914400" cy="1219200"/>
            <a:chOff x="912" y="1776"/>
            <a:chExt cx="576" cy="768"/>
          </a:xfrm>
        </p:grpSpPr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+mn-lt"/>
              </a:endParaRP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dirty="0">
                  <a:latin typeface="+mn-lt"/>
                  <a:ea typeface="굴림" panose="020B0600000101010101" pitchFamily="34" charset="-127"/>
                </a:rPr>
                <a:t>2</a:t>
              </a:r>
            </a:p>
          </p:txBody>
        </p:sp>
      </p:grp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4903875" y="209050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4926009" y="1631073"/>
            <a:ext cx="8066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0001</a:t>
            </a:r>
            <a:endParaRPr lang="en-US" altLang="ko-KR" sz="3600" dirty="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4379910" y="1250072"/>
            <a:ext cx="478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i="1" dirty="0" err="1">
                <a:latin typeface="+mn-lt"/>
                <a:ea typeface="굴림" panose="020B0600000101010101" pitchFamily="34" charset="-127"/>
              </a:rPr>
              <a:t>i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 =</a:t>
            </a:r>
          </a:p>
        </p:txBody>
      </p:sp>
      <p:grpSp>
        <p:nvGrpSpPr>
          <p:cNvPr id="43" name="Group 9"/>
          <p:cNvGrpSpPr>
            <a:grpSpLocks/>
          </p:cNvGrpSpPr>
          <p:nvPr/>
        </p:nvGrpSpPr>
        <p:grpSpPr bwMode="auto">
          <a:xfrm>
            <a:off x="4901873" y="4023349"/>
            <a:ext cx="914400" cy="1219200"/>
            <a:chOff x="912" y="1776"/>
            <a:chExt cx="576" cy="768"/>
          </a:xfrm>
        </p:grpSpPr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+mn-lt"/>
              </a:endParaRPr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+mn-lt"/>
                  <a:ea typeface="굴림" panose="020B0600000101010101" pitchFamily="34" charset="-127"/>
                </a:rPr>
                <a:t>1</a:t>
              </a:r>
            </a:p>
          </p:txBody>
        </p:sp>
      </p:grpSp>
      <p:sp>
        <p:nvSpPr>
          <p:cNvPr id="46" name="Line 14"/>
          <p:cNvSpPr>
            <a:spLocks noChangeShapeType="1"/>
          </p:cNvSpPr>
          <p:nvPr/>
        </p:nvSpPr>
        <p:spPr bwMode="auto">
          <a:xfrm>
            <a:off x="4901873" y="478534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4924007" y="4325917"/>
            <a:ext cx="8066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>
                <a:latin typeface="+mn-lt"/>
                <a:ea typeface="굴림" panose="020B0600000101010101" pitchFamily="34" charset="-127"/>
              </a:rPr>
              <a:t>1001</a:t>
            </a:r>
            <a:endParaRPr lang="en-US" altLang="ko-KR" sz="360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49" name="Text Box 24"/>
          <p:cNvSpPr txBox="1">
            <a:spLocks noChangeArrowheads="1"/>
          </p:cNvSpPr>
          <p:nvPr/>
        </p:nvSpPr>
        <p:spPr bwMode="auto">
          <a:xfrm>
            <a:off x="4377908" y="3944916"/>
            <a:ext cx="478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i="1" dirty="0" err="1">
                <a:latin typeface="+mn-lt"/>
                <a:ea typeface="굴림" panose="020B0600000101010101" pitchFamily="34" charset="-127"/>
              </a:rPr>
              <a:t>i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 =</a:t>
            </a:r>
          </a:p>
        </p:txBody>
      </p:sp>
      <p:sp>
        <p:nvSpPr>
          <p:cNvPr id="62" name="Line 18"/>
          <p:cNvSpPr>
            <a:spLocks noChangeShapeType="1"/>
          </p:cNvSpPr>
          <p:nvPr/>
        </p:nvSpPr>
        <p:spPr bwMode="auto">
          <a:xfrm>
            <a:off x="2813097" y="3930669"/>
            <a:ext cx="2068644" cy="9486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92265" y="3175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789342" y="34759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92265" y="37602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790529" y="40271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205122" y="3794371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198772" y="3544469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198772" y="406110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ne 18"/>
          <p:cNvSpPr>
            <a:spLocks noChangeShapeType="1"/>
          </p:cNvSpPr>
          <p:nvPr/>
        </p:nvSpPr>
        <p:spPr bwMode="auto">
          <a:xfrm>
            <a:off x="2813097" y="4212386"/>
            <a:ext cx="2088776" cy="6669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4901873" y="2700105"/>
            <a:ext cx="914400" cy="1219200"/>
            <a:chOff x="4901873" y="2700105"/>
            <a:chExt cx="914400" cy="1219200"/>
          </a:xfrm>
        </p:grpSpPr>
        <p:grpSp>
          <p:nvGrpSpPr>
            <p:cNvPr id="41" name="Group 9"/>
            <p:cNvGrpSpPr>
              <a:grpSpLocks/>
            </p:cNvGrpSpPr>
            <p:nvPr/>
          </p:nvGrpSpPr>
          <p:grpSpPr bwMode="auto">
            <a:xfrm>
              <a:off x="4901873" y="2700105"/>
              <a:ext cx="914400" cy="1219200"/>
              <a:chOff x="912" y="1776"/>
              <a:chExt cx="576" cy="768"/>
            </a:xfrm>
          </p:grpSpPr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576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+mn-lt"/>
                </a:endParaRPr>
              </a:p>
            </p:txBody>
          </p:sp>
          <p:sp>
            <p:nvSpPr>
              <p:cNvPr id="50" name="Rectangle 11"/>
              <p:cNvSpPr>
                <a:spLocks noChangeArrowheads="1"/>
              </p:cNvSpPr>
              <p:nvPr/>
            </p:nvSpPr>
            <p:spPr bwMode="auto">
              <a:xfrm>
                <a:off x="912" y="1776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2400" dirty="0">
                    <a:latin typeface="+mn-lt"/>
                    <a:ea typeface="굴림" panose="020B0600000101010101" pitchFamily="34" charset="-127"/>
                  </a:rPr>
                  <a:t>2</a:t>
                </a:r>
              </a:p>
            </p:txBody>
          </p:sp>
        </p:grpSp>
        <p:sp>
          <p:nvSpPr>
            <p:cNvPr id="42" name="Line 14"/>
            <p:cNvSpPr>
              <a:spLocks noChangeShapeType="1"/>
            </p:cNvSpPr>
            <p:nvPr/>
          </p:nvSpPr>
          <p:spPr bwMode="auto">
            <a:xfrm>
              <a:off x="4901873" y="3462105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4377908" y="2621672"/>
            <a:ext cx="478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i="1" dirty="0" err="1">
                <a:latin typeface="+mn-lt"/>
                <a:ea typeface="굴림" panose="020B0600000101010101" pitchFamily="34" charset="-127"/>
              </a:rPr>
              <a:t>i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 =</a:t>
            </a:r>
          </a:p>
        </p:txBody>
      </p:sp>
      <p:sp>
        <p:nvSpPr>
          <p:cNvPr id="53" name="Line 18"/>
          <p:cNvSpPr>
            <a:spLocks noChangeShapeType="1"/>
          </p:cNvSpPr>
          <p:nvPr/>
        </p:nvSpPr>
        <p:spPr bwMode="auto">
          <a:xfrm flipV="1">
            <a:off x="2808249" y="3359803"/>
            <a:ext cx="2091622" cy="3309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4930850" y="3014239"/>
            <a:ext cx="806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0100</a:t>
            </a:r>
            <a:endParaRPr lang="en-US" altLang="ko-KR" sz="3600" dirty="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57" name="Line 18"/>
          <p:cNvSpPr>
            <a:spLocks noChangeShapeType="1"/>
          </p:cNvSpPr>
          <p:nvPr/>
        </p:nvSpPr>
        <p:spPr bwMode="auto">
          <a:xfrm flipV="1">
            <a:off x="2803408" y="1861320"/>
            <a:ext cx="2127442" cy="1821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5883176" y="1711737"/>
            <a:ext cx="344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+mn-lt"/>
                <a:ea typeface="굴림" panose="020B0600000101010101" pitchFamily="34" charset="-127"/>
              </a:rPr>
              <a:t>a</a:t>
            </a:r>
          </a:p>
        </p:txBody>
      </p:sp>
      <p:sp>
        <p:nvSpPr>
          <p:cNvPr id="61" name="Text Box 30"/>
          <p:cNvSpPr txBox="1">
            <a:spLocks noChangeArrowheads="1"/>
          </p:cNvSpPr>
          <p:nvPr/>
        </p:nvSpPr>
        <p:spPr bwMode="auto">
          <a:xfrm>
            <a:off x="5905401" y="3134137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+mn-lt"/>
                <a:ea typeface="굴림" panose="020B0600000101010101" pitchFamily="34" charset="-127"/>
              </a:rPr>
              <a:t>b</a:t>
            </a: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5905401" y="4494625"/>
            <a:ext cx="325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c</a:t>
            </a:r>
          </a:p>
        </p:txBody>
      </p:sp>
      <p:grpSp>
        <p:nvGrpSpPr>
          <p:cNvPr id="51" name="Group 34"/>
          <p:cNvGrpSpPr>
            <a:grpSpLocks/>
          </p:cNvGrpSpPr>
          <p:nvPr/>
        </p:nvGrpSpPr>
        <p:grpSpPr bwMode="auto">
          <a:xfrm>
            <a:off x="4838974" y="1203689"/>
            <a:ext cx="777875" cy="506412"/>
            <a:chOff x="3436" y="1295"/>
            <a:chExt cx="490" cy="319"/>
          </a:xfrm>
        </p:grpSpPr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3705" y="1295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solidFill>
                    <a:srgbClr val="FF0000"/>
                  </a:solidFill>
                  <a:ea typeface="굴림" panose="020B0600000101010101" pitchFamily="34" charset="-127"/>
                </a:rPr>
                <a:t>1</a:t>
              </a:r>
              <a:endParaRPr lang="en-US" altLang="en-US" sz="2400">
                <a:solidFill>
                  <a:srgbClr val="FF0000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66" name="Line 33"/>
            <p:cNvSpPr>
              <a:spLocks noChangeShapeType="1"/>
            </p:cNvSpPr>
            <p:nvPr/>
          </p:nvSpPr>
          <p:spPr bwMode="auto">
            <a:xfrm flipV="1">
              <a:off x="3436" y="1333"/>
              <a:ext cx="266" cy="28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143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85185E-6 L -0.00417 -0.135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animBg="1"/>
      <p:bldP spid="56" grpId="0"/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Extendable Hash: </a:t>
            </a:r>
            <a:r>
              <a:rPr lang="en-US" altLang="ko-KR" dirty="0" smtClean="0">
                <a:ea typeface="굴림" panose="020B0600000101010101" pitchFamily="34" charset="-127"/>
              </a:rPr>
              <a:t>Deletion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05288"/>
            <a:ext cx="10515600" cy="5284955"/>
          </a:xfrm>
        </p:spPr>
        <p:txBody>
          <a:bodyPr/>
          <a:lstStyle/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217104" name="Group 25"/>
          <p:cNvGrpSpPr>
            <a:grpSpLocks/>
          </p:cNvGrpSpPr>
          <p:nvPr/>
        </p:nvGrpSpPr>
        <p:grpSpPr bwMode="auto">
          <a:xfrm>
            <a:off x="1720934" y="2842589"/>
            <a:ext cx="1398588" cy="1503364"/>
            <a:chOff x="931" y="1600"/>
            <a:chExt cx="881" cy="947"/>
          </a:xfrm>
        </p:grpSpPr>
        <p:sp>
          <p:nvSpPr>
            <p:cNvPr id="217108" name="Rectangle 5"/>
            <p:cNvSpPr>
              <a:spLocks noChangeArrowheads="1"/>
            </p:cNvSpPr>
            <p:nvPr/>
          </p:nvSpPr>
          <p:spPr bwMode="auto">
            <a:xfrm>
              <a:off x="1236" y="1852"/>
              <a:ext cx="576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+mn-lt"/>
              </a:endParaRPr>
            </a:p>
          </p:txBody>
        </p:sp>
        <p:sp>
          <p:nvSpPr>
            <p:cNvPr id="217109" name="Rectangle 6"/>
            <p:cNvSpPr>
              <a:spLocks noChangeArrowheads="1"/>
            </p:cNvSpPr>
            <p:nvPr/>
          </p:nvSpPr>
          <p:spPr bwMode="auto">
            <a:xfrm>
              <a:off x="1236" y="16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dirty="0">
                  <a:latin typeface="+mn-lt"/>
                  <a:ea typeface="굴림" panose="020B0600000101010101" pitchFamily="34" charset="-127"/>
                </a:rPr>
                <a:t>2</a:t>
              </a:r>
            </a:p>
          </p:txBody>
        </p:sp>
        <p:sp>
          <p:nvSpPr>
            <p:cNvPr id="217113" name="Text Box 22"/>
            <p:cNvSpPr txBox="1">
              <a:spLocks noChangeArrowheads="1"/>
            </p:cNvSpPr>
            <p:nvPr/>
          </p:nvSpPr>
          <p:spPr bwMode="auto">
            <a:xfrm>
              <a:off x="931" y="1600"/>
              <a:ext cx="3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i="1" dirty="0" err="1">
                  <a:latin typeface="+mn-lt"/>
                  <a:ea typeface="굴림" panose="020B0600000101010101" pitchFamily="34" charset="-127"/>
                </a:rPr>
                <a:t>i</a:t>
              </a:r>
              <a:r>
                <a:rPr lang="en-US" altLang="ko-KR" sz="2400" dirty="0">
                  <a:latin typeface="+mn-lt"/>
                  <a:ea typeface="굴림" panose="020B0600000101010101" pitchFamily="34" charset="-127"/>
                </a:rPr>
                <a:t> =</a:t>
              </a:r>
            </a:p>
          </p:txBody>
        </p:sp>
      </p:grpSp>
      <p:sp>
        <p:nvSpPr>
          <p:cNvPr id="217105" name="Line 18"/>
          <p:cNvSpPr>
            <a:spLocks noChangeShapeType="1"/>
          </p:cNvSpPr>
          <p:nvPr/>
        </p:nvSpPr>
        <p:spPr bwMode="auto">
          <a:xfrm flipV="1">
            <a:off x="2810251" y="1861321"/>
            <a:ext cx="2113756" cy="14984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4903875" y="1328505"/>
            <a:ext cx="914400" cy="1219200"/>
            <a:chOff x="912" y="1776"/>
            <a:chExt cx="576" cy="768"/>
          </a:xfrm>
        </p:grpSpPr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+mn-lt"/>
              </a:endParaRP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dirty="0">
                  <a:latin typeface="+mn-lt"/>
                  <a:ea typeface="굴림" panose="020B0600000101010101" pitchFamily="34" charset="-127"/>
                </a:rPr>
                <a:t>1</a:t>
              </a:r>
            </a:p>
          </p:txBody>
        </p:sp>
      </p:grp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4903875" y="209050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4926009" y="1631073"/>
            <a:ext cx="8066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0001</a:t>
            </a:r>
            <a:endParaRPr lang="en-US" altLang="ko-KR" sz="3600" dirty="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4379910" y="1250072"/>
            <a:ext cx="478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i="1" dirty="0" err="1">
                <a:latin typeface="+mn-lt"/>
                <a:ea typeface="굴림" panose="020B0600000101010101" pitchFamily="34" charset="-127"/>
              </a:rPr>
              <a:t>i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 =</a:t>
            </a:r>
          </a:p>
        </p:txBody>
      </p:sp>
      <p:grpSp>
        <p:nvGrpSpPr>
          <p:cNvPr id="43" name="Group 9"/>
          <p:cNvGrpSpPr>
            <a:grpSpLocks/>
          </p:cNvGrpSpPr>
          <p:nvPr/>
        </p:nvGrpSpPr>
        <p:grpSpPr bwMode="auto">
          <a:xfrm>
            <a:off x="4901873" y="4023349"/>
            <a:ext cx="914400" cy="1219200"/>
            <a:chOff x="912" y="1776"/>
            <a:chExt cx="576" cy="768"/>
          </a:xfrm>
        </p:grpSpPr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+mn-lt"/>
              </a:endParaRPr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+mn-lt"/>
                  <a:ea typeface="굴림" panose="020B0600000101010101" pitchFamily="34" charset="-127"/>
                </a:rPr>
                <a:t>1</a:t>
              </a:r>
            </a:p>
          </p:txBody>
        </p:sp>
      </p:grpSp>
      <p:sp>
        <p:nvSpPr>
          <p:cNvPr id="46" name="Line 14"/>
          <p:cNvSpPr>
            <a:spLocks noChangeShapeType="1"/>
          </p:cNvSpPr>
          <p:nvPr/>
        </p:nvSpPr>
        <p:spPr bwMode="auto">
          <a:xfrm>
            <a:off x="4901873" y="478534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4924007" y="4325917"/>
            <a:ext cx="8066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>
                <a:latin typeface="+mn-lt"/>
                <a:ea typeface="굴림" panose="020B0600000101010101" pitchFamily="34" charset="-127"/>
              </a:rPr>
              <a:t>1001</a:t>
            </a:r>
            <a:endParaRPr lang="en-US" altLang="ko-KR" sz="360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49" name="Text Box 24"/>
          <p:cNvSpPr txBox="1">
            <a:spLocks noChangeArrowheads="1"/>
          </p:cNvSpPr>
          <p:nvPr/>
        </p:nvSpPr>
        <p:spPr bwMode="auto">
          <a:xfrm>
            <a:off x="4377908" y="3944916"/>
            <a:ext cx="478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i="1" dirty="0" err="1">
                <a:latin typeface="+mn-lt"/>
                <a:ea typeface="굴림" panose="020B0600000101010101" pitchFamily="34" charset="-127"/>
              </a:rPr>
              <a:t>i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 =</a:t>
            </a:r>
          </a:p>
        </p:txBody>
      </p:sp>
      <p:sp>
        <p:nvSpPr>
          <p:cNvPr id="62" name="Line 18"/>
          <p:cNvSpPr>
            <a:spLocks noChangeShapeType="1"/>
          </p:cNvSpPr>
          <p:nvPr/>
        </p:nvSpPr>
        <p:spPr bwMode="auto">
          <a:xfrm>
            <a:off x="2813097" y="3930669"/>
            <a:ext cx="2068644" cy="9486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789342" y="3175137"/>
            <a:ext cx="421627" cy="1221311"/>
            <a:chOff x="1789342" y="3175137"/>
            <a:chExt cx="421627" cy="1221311"/>
          </a:xfrm>
        </p:grpSpPr>
        <p:sp>
          <p:nvSpPr>
            <p:cNvPr id="3" name="TextBox 2"/>
            <p:cNvSpPr txBox="1"/>
            <p:nvPr/>
          </p:nvSpPr>
          <p:spPr>
            <a:xfrm>
              <a:off x="1792265" y="317513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00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89342" y="34759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792265" y="37602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90529" y="40271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2205122" y="3794371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198772" y="1861320"/>
            <a:ext cx="2732078" cy="3018009"/>
            <a:chOff x="2198772" y="1861320"/>
            <a:chExt cx="2732078" cy="3018009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2198772" y="3544469"/>
              <a:ext cx="914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198772" y="4061106"/>
              <a:ext cx="914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2813097" y="4212386"/>
              <a:ext cx="2088776" cy="6669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 flipV="1">
              <a:off x="2803408" y="1861320"/>
              <a:ext cx="2127442" cy="1821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" name="Rectangle 47"/>
          <p:cNvSpPr>
            <a:spLocks noChangeArrowheads="1"/>
          </p:cNvSpPr>
          <p:nvPr/>
        </p:nvSpPr>
        <p:spPr bwMode="auto">
          <a:xfrm>
            <a:off x="874714" y="5943601"/>
            <a:ext cx="7772400" cy="70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800" dirty="0">
                <a:latin typeface="+mn-lt"/>
                <a:ea typeface="굴림" panose="020B0600000101010101" pitchFamily="34" charset="-127"/>
              </a:rPr>
              <a:t>Q: Can we shrink directory?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786161" y="3185270"/>
            <a:ext cx="301686" cy="954445"/>
            <a:chOff x="1792265" y="3175137"/>
            <a:chExt cx="301686" cy="954445"/>
          </a:xfrm>
        </p:grpSpPr>
        <p:sp>
          <p:nvSpPr>
            <p:cNvPr id="54" name="TextBox 53"/>
            <p:cNvSpPr txBox="1"/>
            <p:nvPr/>
          </p:nvSpPr>
          <p:spPr>
            <a:xfrm>
              <a:off x="1792265" y="3175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92265" y="3760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6" name="Text Box 29"/>
          <p:cNvSpPr txBox="1">
            <a:spLocks noChangeArrowheads="1"/>
          </p:cNvSpPr>
          <p:nvPr/>
        </p:nvSpPr>
        <p:spPr bwMode="auto">
          <a:xfrm>
            <a:off x="5883176" y="1711737"/>
            <a:ext cx="344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+mn-lt"/>
                <a:ea typeface="굴림" panose="020B0600000101010101" pitchFamily="34" charset="-127"/>
              </a:rPr>
              <a:t>a</a:t>
            </a:r>
          </a:p>
        </p:txBody>
      </p:sp>
      <p:sp>
        <p:nvSpPr>
          <p:cNvPr id="67" name="Text Box 30"/>
          <p:cNvSpPr txBox="1">
            <a:spLocks noChangeArrowheads="1"/>
          </p:cNvSpPr>
          <p:nvPr/>
        </p:nvSpPr>
        <p:spPr bwMode="auto">
          <a:xfrm>
            <a:off x="5905401" y="3134137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+mn-lt"/>
                <a:ea typeface="굴림" panose="020B0600000101010101" pitchFamily="34" charset="-127"/>
              </a:rPr>
              <a:t>b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5905401" y="4494625"/>
            <a:ext cx="325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c</a:t>
            </a:r>
          </a:p>
        </p:txBody>
      </p:sp>
      <p:sp>
        <p:nvSpPr>
          <p:cNvPr id="69" name="Text Box 16"/>
          <p:cNvSpPr txBox="1">
            <a:spLocks noChangeArrowheads="1"/>
          </p:cNvSpPr>
          <p:nvPr/>
        </p:nvSpPr>
        <p:spPr bwMode="auto">
          <a:xfrm>
            <a:off x="4901873" y="2087157"/>
            <a:ext cx="806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0100</a:t>
            </a:r>
            <a:endParaRPr lang="en-US" altLang="ko-KR" sz="3600" dirty="0">
              <a:latin typeface="+mn-lt"/>
              <a:ea typeface="굴림" panose="020B0600000101010101" pitchFamily="34" charset="-127"/>
            </a:endParaRPr>
          </a:p>
        </p:txBody>
      </p:sp>
      <p:grpSp>
        <p:nvGrpSpPr>
          <p:cNvPr id="70" name="Group 34"/>
          <p:cNvGrpSpPr>
            <a:grpSpLocks/>
          </p:cNvGrpSpPr>
          <p:nvPr/>
        </p:nvGrpSpPr>
        <p:grpSpPr bwMode="auto">
          <a:xfrm>
            <a:off x="2151231" y="2783200"/>
            <a:ext cx="777875" cy="506412"/>
            <a:chOff x="3436" y="1295"/>
            <a:chExt cx="490" cy="319"/>
          </a:xfrm>
        </p:grpSpPr>
        <p:sp>
          <p:nvSpPr>
            <p:cNvPr id="71" name="Text Box 32"/>
            <p:cNvSpPr txBox="1">
              <a:spLocks noChangeArrowheads="1"/>
            </p:cNvSpPr>
            <p:nvPr/>
          </p:nvSpPr>
          <p:spPr bwMode="auto">
            <a:xfrm>
              <a:off x="3705" y="1295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solidFill>
                    <a:srgbClr val="FF0000"/>
                  </a:solidFill>
                  <a:ea typeface="굴림" panose="020B0600000101010101" pitchFamily="34" charset="-127"/>
                </a:rPr>
                <a:t>1</a:t>
              </a:r>
              <a:endParaRPr lang="en-US" altLang="en-US" sz="2400">
                <a:solidFill>
                  <a:srgbClr val="FF0000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72" name="Line 33"/>
            <p:cNvSpPr>
              <a:spLocks noChangeShapeType="1"/>
            </p:cNvSpPr>
            <p:nvPr/>
          </p:nvSpPr>
          <p:spPr bwMode="auto">
            <a:xfrm flipV="1">
              <a:off x="3436" y="1333"/>
              <a:ext cx="266" cy="28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34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Merge Condition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Hash bucket merge condition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34" charset="-127"/>
              </a:rPr>
              <a:t>Bucket i’s are the same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34" charset="-127"/>
              </a:rPr>
              <a:t>First (i-1) bits of the hash key values are the same</a:t>
            </a:r>
          </a:p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Directory shrink condition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34" charset="-127"/>
              </a:rPr>
              <a:t>All bucket i’s are smaller than the directory </a:t>
            </a:r>
            <a:r>
              <a:rPr lang="en-US" altLang="ko-KR" dirty="0" err="1" smtClean="0">
                <a:ea typeface="굴림" panose="020B0600000101010101" pitchFamily="34" charset="-127"/>
              </a:rPr>
              <a:t>i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6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Questions on Extendable Hashing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Can we provide minimum space guarantee?</a:t>
            </a:r>
          </a:p>
          <a:p>
            <a:pPr eaLnBrk="1" hangingPunct="1"/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4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Space Waste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60099" name="Group 3"/>
          <p:cNvGrpSpPr>
            <a:grpSpLocks/>
          </p:cNvGrpSpPr>
          <p:nvPr/>
        </p:nvGrpSpPr>
        <p:grpSpPr bwMode="auto">
          <a:xfrm>
            <a:off x="5221288" y="4459288"/>
            <a:ext cx="1219200" cy="1098550"/>
            <a:chOff x="2064" y="1958"/>
            <a:chExt cx="768" cy="692"/>
          </a:xfrm>
        </p:grpSpPr>
        <p:sp>
          <p:nvSpPr>
            <p:cNvPr id="260155" name="Rectangle 4"/>
            <p:cNvSpPr>
              <a:spLocks noChangeArrowheads="1"/>
            </p:cNvSpPr>
            <p:nvPr/>
          </p:nvSpPr>
          <p:spPr bwMode="auto">
            <a:xfrm>
              <a:off x="2064" y="2016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+mn-lt"/>
              </a:endParaRPr>
            </a:p>
          </p:txBody>
        </p:sp>
        <p:sp>
          <p:nvSpPr>
            <p:cNvPr id="260156" name="Rectangle 5"/>
            <p:cNvSpPr>
              <a:spLocks noChangeArrowheads="1"/>
            </p:cNvSpPr>
            <p:nvPr/>
          </p:nvSpPr>
          <p:spPr bwMode="auto">
            <a:xfrm>
              <a:off x="2640" y="201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+mn-lt"/>
                  <a:ea typeface="굴림" panose="020B0600000101010101" pitchFamily="34" charset="-127"/>
                </a:rPr>
                <a:t>2</a:t>
              </a:r>
            </a:p>
          </p:txBody>
        </p:sp>
        <p:sp>
          <p:nvSpPr>
            <p:cNvPr id="260157" name="Line 6"/>
            <p:cNvSpPr>
              <a:spLocks noChangeShapeType="1"/>
            </p:cNvSpPr>
            <p:nvPr/>
          </p:nvSpPr>
          <p:spPr bwMode="auto">
            <a:xfrm>
              <a:off x="2064" y="23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58" name="Text Box 7"/>
            <p:cNvSpPr txBox="1">
              <a:spLocks noChangeArrowheads="1"/>
            </p:cNvSpPr>
            <p:nvPr/>
          </p:nvSpPr>
          <p:spPr bwMode="auto">
            <a:xfrm>
              <a:off x="2271" y="1958"/>
              <a:ext cx="1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ko-KR" altLang="en-US" sz="3600">
                <a:latin typeface="+mn-lt"/>
                <a:ea typeface="굴림" panose="020B0600000101010101" pitchFamily="34" charset="-127"/>
              </a:endParaRPr>
            </a:p>
          </p:txBody>
        </p:sp>
        <p:sp>
          <p:nvSpPr>
            <p:cNvPr id="260159" name="Text Box 8"/>
            <p:cNvSpPr txBox="1">
              <a:spLocks noChangeArrowheads="1"/>
            </p:cNvSpPr>
            <p:nvPr/>
          </p:nvSpPr>
          <p:spPr bwMode="auto">
            <a:xfrm>
              <a:off x="2271" y="2246"/>
              <a:ext cx="1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ko-KR" altLang="en-US" sz="3600">
                <a:latin typeface="+mn-lt"/>
                <a:ea typeface="굴림" panose="020B0600000101010101" pitchFamily="34" charset="-127"/>
              </a:endParaRPr>
            </a:p>
          </p:txBody>
        </p:sp>
      </p:grpSp>
      <p:grpSp>
        <p:nvGrpSpPr>
          <p:cNvPr id="260100" name="Group 9"/>
          <p:cNvGrpSpPr>
            <a:grpSpLocks/>
          </p:cNvGrpSpPr>
          <p:nvPr/>
        </p:nvGrpSpPr>
        <p:grpSpPr bwMode="auto">
          <a:xfrm>
            <a:off x="5219700" y="5438775"/>
            <a:ext cx="1219200" cy="1100138"/>
            <a:chOff x="2112" y="2918"/>
            <a:chExt cx="768" cy="693"/>
          </a:xfrm>
        </p:grpSpPr>
        <p:sp>
          <p:nvSpPr>
            <p:cNvPr id="260150" name="Rectangle 10"/>
            <p:cNvSpPr>
              <a:spLocks noChangeArrowheads="1"/>
            </p:cNvSpPr>
            <p:nvPr/>
          </p:nvSpPr>
          <p:spPr bwMode="auto">
            <a:xfrm>
              <a:off x="2112" y="2976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+mn-lt"/>
              </a:endParaRPr>
            </a:p>
          </p:txBody>
        </p:sp>
        <p:sp>
          <p:nvSpPr>
            <p:cNvPr id="260151" name="Rectangle 11"/>
            <p:cNvSpPr>
              <a:spLocks noChangeArrowheads="1"/>
            </p:cNvSpPr>
            <p:nvPr/>
          </p:nvSpPr>
          <p:spPr bwMode="auto">
            <a:xfrm>
              <a:off x="2688" y="29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+mn-lt"/>
                  <a:ea typeface="굴림" panose="020B0600000101010101" pitchFamily="34" charset="-127"/>
                </a:rPr>
                <a:t>1</a:t>
              </a:r>
            </a:p>
          </p:txBody>
        </p:sp>
        <p:sp>
          <p:nvSpPr>
            <p:cNvPr id="260152" name="Line 12"/>
            <p:cNvSpPr>
              <a:spLocks noChangeShapeType="1"/>
            </p:cNvSpPr>
            <p:nvPr/>
          </p:nvSpPr>
          <p:spPr bwMode="auto">
            <a:xfrm>
              <a:off x="2112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53" name="Text Box 13"/>
            <p:cNvSpPr txBox="1">
              <a:spLocks noChangeArrowheads="1"/>
            </p:cNvSpPr>
            <p:nvPr/>
          </p:nvSpPr>
          <p:spPr bwMode="auto">
            <a:xfrm>
              <a:off x="2319" y="2918"/>
              <a:ext cx="1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ko-KR" altLang="en-US" sz="3600">
                <a:latin typeface="+mn-lt"/>
                <a:ea typeface="굴림" panose="020B0600000101010101" pitchFamily="34" charset="-127"/>
              </a:endParaRPr>
            </a:p>
          </p:txBody>
        </p:sp>
        <p:sp>
          <p:nvSpPr>
            <p:cNvPr id="260154" name="Text Box 14"/>
            <p:cNvSpPr txBox="1">
              <a:spLocks noChangeArrowheads="1"/>
            </p:cNvSpPr>
            <p:nvPr/>
          </p:nvSpPr>
          <p:spPr bwMode="auto">
            <a:xfrm>
              <a:off x="2319" y="3207"/>
              <a:ext cx="1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ko-KR" altLang="en-US" sz="3600">
                <a:latin typeface="+mn-lt"/>
                <a:ea typeface="굴림" panose="020B0600000101010101" pitchFamily="34" charset="-127"/>
              </a:endParaRPr>
            </a:p>
          </p:txBody>
        </p:sp>
      </p:grpSp>
      <p:sp>
        <p:nvSpPr>
          <p:cNvPr id="260101" name="Rectangle 15"/>
          <p:cNvSpPr>
            <a:spLocks noChangeArrowheads="1"/>
          </p:cNvSpPr>
          <p:nvPr/>
        </p:nvSpPr>
        <p:spPr bwMode="auto">
          <a:xfrm>
            <a:off x="5208588" y="2593975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+mn-lt"/>
            </a:endParaRPr>
          </a:p>
        </p:txBody>
      </p:sp>
      <p:sp>
        <p:nvSpPr>
          <p:cNvPr id="260102" name="Rectangle 16"/>
          <p:cNvSpPr>
            <a:spLocks noChangeArrowheads="1"/>
          </p:cNvSpPr>
          <p:nvPr/>
        </p:nvSpPr>
        <p:spPr bwMode="auto">
          <a:xfrm>
            <a:off x="6122988" y="259397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+mn-lt"/>
                <a:ea typeface="굴림" panose="020B0600000101010101" pitchFamily="34" charset="-127"/>
              </a:rPr>
              <a:t>4</a:t>
            </a:r>
          </a:p>
        </p:txBody>
      </p:sp>
      <p:sp>
        <p:nvSpPr>
          <p:cNvPr id="260103" name="Line 17"/>
          <p:cNvSpPr>
            <a:spLocks noChangeShapeType="1"/>
          </p:cNvSpPr>
          <p:nvPr/>
        </p:nvSpPr>
        <p:spPr bwMode="auto">
          <a:xfrm>
            <a:off x="5208588" y="30511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04" name="Text Box 18"/>
          <p:cNvSpPr txBox="1">
            <a:spLocks noChangeArrowheads="1"/>
          </p:cNvSpPr>
          <p:nvPr/>
        </p:nvSpPr>
        <p:spPr bwMode="auto">
          <a:xfrm>
            <a:off x="5152977" y="2591744"/>
            <a:ext cx="9621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>
                <a:latin typeface="+mn-lt"/>
                <a:ea typeface="굴림" panose="020B0600000101010101" pitchFamily="34" charset="-127"/>
              </a:rPr>
              <a:t>00010</a:t>
            </a:r>
            <a:endParaRPr lang="en-US" altLang="ko-KR" sz="360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260105" name="Rectangle 19"/>
          <p:cNvSpPr>
            <a:spLocks noChangeArrowheads="1"/>
          </p:cNvSpPr>
          <p:nvPr/>
        </p:nvSpPr>
        <p:spPr bwMode="auto">
          <a:xfrm>
            <a:off x="5208588" y="1527175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+mn-lt"/>
            </a:endParaRPr>
          </a:p>
        </p:txBody>
      </p:sp>
      <p:sp>
        <p:nvSpPr>
          <p:cNvPr id="260106" name="Rectangle 20"/>
          <p:cNvSpPr>
            <a:spLocks noChangeArrowheads="1"/>
          </p:cNvSpPr>
          <p:nvPr/>
        </p:nvSpPr>
        <p:spPr bwMode="auto">
          <a:xfrm>
            <a:off x="6122988" y="152717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+mn-lt"/>
                <a:ea typeface="굴림" panose="020B0600000101010101" pitchFamily="34" charset="-127"/>
              </a:rPr>
              <a:t>4</a:t>
            </a:r>
          </a:p>
        </p:txBody>
      </p:sp>
      <p:sp>
        <p:nvSpPr>
          <p:cNvPr id="260107" name="Line 21"/>
          <p:cNvSpPr>
            <a:spLocks noChangeShapeType="1"/>
          </p:cNvSpPr>
          <p:nvPr/>
        </p:nvSpPr>
        <p:spPr bwMode="auto">
          <a:xfrm>
            <a:off x="5208588" y="19843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08" name="Text Box 22"/>
          <p:cNvSpPr txBox="1">
            <a:spLocks noChangeArrowheads="1"/>
          </p:cNvSpPr>
          <p:nvPr/>
        </p:nvSpPr>
        <p:spPr bwMode="auto">
          <a:xfrm>
            <a:off x="5152977" y="1524944"/>
            <a:ext cx="9621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>
                <a:latin typeface="+mn-lt"/>
                <a:ea typeface="굴림" panose="020B0600000101010101" pitchFamily="34" charset="-127"/>
              </a:rPr>
              <a:t>00000</a:t>
            </a:r>
            <a:endParaRPr lang="en-US" altLang="ko-KR" sz="360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260109" name="Text Box 23"/>
          <p:cNvSpPr txBox="1">
            <a:spLocks noChangeArrowheads="1"/>
          </p:cNvSpPr>
          <p:nvPr/>
        </p:nvSpPr>
        <p:spPr bwMode="auto">
          <a:xfrm>
            <a:off x="5152977" y="1982144"/>
            <a:ext cx="9621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>
                <a:latin typeface="+mn-lt"/>
                <a:ea typeface="굴림" panose="020B0600000101010101" pitchFamily="34" charset="-127"/>
              </a:rPr>
              <a:t>00001</a:t>
            </a:r>
            <a:endParaRPr lang="en-US" altLang="ko-KR" sz="360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260110" name="Rectangle 24"/>
          <p:cNvSpPr>
            <a:spLocks noChangeArrowheads="1"/>
          </p:cNvSpPr>
          <p:nvPr/>
        </p:nvSpPr>
        <p:spPr bwMode="auto">
          <a:xfrm>
            <a:off x="1328738" y="2890838"/>
            <a:ext cx="1219200" cy="28876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+mn-lt"/>
            </a:endParaRPr>
          </a:p>
        </p:txBody>
      </p:sp>
      <p:sp>
        <p:nvSpPr>
          <p:cNvPr id="260111" name="Rectangle 25"/>
          <p:cNvSpPr>
            <a:spLocks noChangeArrowheads="1"/>
          </p:cNvSpPr>
          <p:nvPr/>
        </p:nvSpPr>
        <p:spPr bwMode="auto">
          <a:xfrm>
            <a:off x="1328738" y="2713038"/>
            <a:ext cx="381000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+mn-lt"/>
                <a:ea typeface="굴림" panose="020B0600000101010101" pitchFamily="34" charset="-127"/>
              </a:rPr>
              <a:t>4</a:t>
            </a:r>
          </a:p>
        </p:txBody>
      </p:sp>
      <p:sp>
        <p:nvSpPr>
          <p:cNvPr id="260112" name="Line 26"/>
          <p:cNvSpPr>
            <a:spLocks noChangeShapeType="1"/>
          </p:cNvSpPr>
          <p:nvPr/>
        </p:nvSpPr>
        <p:spPr bwMode="auto">
          <a:xfrm>
            <a:off x="1328738" y="32019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13" name="Line 27"/>
          <p:cNvSpPr>
            <a:spLocks noChangeShapeType="1"/>
          </p:cNvSpPr>
          <p:nvPr/>
        </p:nvSpPr>
        <p:spPr bwMode="auto">
          <a:xfrm>
            <a:off x="1328738" y="35131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14" name="Line 28"/>
          <p:cNvSpPr>
            <a:spLocks noChangeShapeType="1"/>
          </p:cNvSpPr>
          <p:nvPr/>
        </p:nvSpPr>
        <p:spPr bwMode="auto">
          <a:xfrm>
            <a:off x="1328738" y="38687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15" name="Line 29"/>
          <p:cNvSpPr>
            <a:spLocks noChangeShapeType="1"/>
          </p:cNvSpPr>
          <p:nvPr/>
        </p:nvSpPr>
        <p:spPr bwMode="auto">
          <a:xfrm>
            <a:off x="1328738" y="42687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16" name="Line 30"/>
          <p:cNvSpPr>
            <a:spLocks noChangeShapeType="1"/>
          </p:cNvSpPr>
          <p:nvPr/>
        </p:nvSpPr>
        <p:spPr bwMode="auto">
          <a:xfrm>
            <a:off x="1328738" y="4622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17" name="Line 31"/>
          <p:cNvSpPr>
            <a:spLocks noChangeShapeType="1"/>
          </p:cNvSpPr>
          <p:nvPr/>
        </p:nvSpPr>
        <p:spPr bwMode="auto">
          <a:xfrm>
            <a:off x="1328738" y="502285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18" name="Line 32"/>
          <p:cNvSpPr>
            <a:spLocks noChangeShapeType="1"/>
          </p:cNvSpPr>
          <p:nvPr/>
        </p:nvSpPr>
        <p:spPr bwMode="auto">
          <a:xfrm>
            <a:off x="1328738" y="537845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19" name="Line 33"/>
          <p:cNvSpPr>
            <a:spLocks noChangeShapeType="1"/>
          </p:cNvSpPr>
          <p:nvPr/>
        </p:nvSpPr>
        <p:spPr bwMode="auto">
          <a:xfrm flipV="1">
            <a:off x="2205038" y="1844675"/>
            <a:ext cx="2963862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20" name="Text Box 34"/>
          <p:cNvSpPr txBox="1">
            <a:spLocks noChangeArrowheads="1"/>
          </p:cNvSpPr>
          <p:nvPr/>
        </p:nvSpPr>
        <p:spPr bwMode="auto">
          <a:xfrm>
            <a:off x="886530" y="2572693"/>
            <a:ext cx="478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 i="1">
                <a:latin typeface="+mn-lt"/>
                <a:ea typeface="굴림" panose="020B0600000101010101" pitchFamily="34" charset="-127"/>
              </a:rPr>
              <a:t>i</a:t>
            </a:r>
            <a:r>
              <a:rPr lang="en-US" altLang="ko-KR" sz="2400">
                <a:latin typeface="+mn-lt"/>
                <a:ea typeface="굴림" panose="020B0600000101010101" pitchFamily="34" charset="-127"/>
              </a:rPr>
              <a:t> =</a:t>
            </a:r>
          </a:p>
        </p:txBody>
      </p:sp>
      <p:grpSp>
        <p:nvGrpSpPr>
          <p:cNvPr id="260121" name="Group 35"/>
          <p:cNvGrpSpPr>
            <a:grpSpLocks/>
          </p:cNvGrpSpPr>
          <p:nvPr/>
        </p:nvGrpSpPr>
        <p:grpSpPr bwMode="auto">
          <a:xfrm>
            <a:off x="5221288" y="3481388"/>
            <a:ext cx="1219200" cy="1098550"/>
            <a:chOff x="2064" y="1958"/>
            <a:chExt cx="768" cy="692"/>
          </a:xfrm>
        </p:grpSpPr>
        <p:sp>
          <p:nvSpPr>
            <p:cNvPr id="260145" name="Rectangle 36"/>
            <p:cNvSpPr>
              <a:spLocks noChangeArrowheads="1"/>
            </p:cNvSpPr>
            <p:nvPr/>
          </p:nvSpPr>
          <p:spPr bwMode="auto">
            <a:xfrm>
              <a:off x="2064" y="2016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+mn-lt"/>
              </a:endParaRPr>
            </a:p>
          </p:txBody>
        </p:sp>
        <p:sp>
          <p:nvSpPr>
            <p:cNvPr id="260146" name="Rectangle 37"/>
            <p:cNvSpPr>
              <a:spLocks noChangeArrowheads="1"/>
            </p:cNvSpPr>
            <p:nvPr/>
          </p:nvSpPr>
          <p:spPr bwMode="auto">
            <a:xfrm>
              <a:off x="2640" y="201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+mn-lt"/>
                  <a:ea typeface="굴림" panose="020B0600000101010101" pitchFamily="34" charset="-127"/>
                </a:rPr>
                <a:t>3</a:t>
              </a:r>
            </a:p>
          </p:txBody>
        </p:sp>
        <p:sp>
          <p:nvSpPr>
            <p:cNvPr id="260147" name="Line 38"/>
            <p:cNvSpPr>
              <a:spLocks noChangeShapeType="1"/>
            </p:cNvSpPr>
            <p:nvPr/>
          </p:nvSpPr>
          <p:spPr bwMode="auto">
            <a:xfrm>
              <a:off x="2064" y="23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48" name="Text Box 39"/>
            <p:cNvSpPr txBox="1">
              <a:spLocks noChangeArrowheads="1"/>
            </p:cNvSpPr>
            <p:nvPr/>
          </p:nvSpPr>
          <p:spPr bwMode="auto">
            <a:xfrm>
              <a:off x="2271" y="1958"/>
              <a:ext cx="1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ko-KR" altLang="en-US" sz="3600">
                <a:latin typeface="+mn-lt"/>
                <a:ea typeface="굴림" panose="020B0600000101010101" pitchFamily="34" charset="-127"/>
              </a:endParaRPr>
            </a:p>
          </p:txBody>
        </p:sp>
        <p:sp>
          <p:nvSpPr>
            <p:cNvPr id="260149" name="Text Box 40"/>
            <p:cNvSpPr txBox="1">
              <a:spLocks noChangeArrowheads="1"/>
            </p:cNvSpPr>
            <p:nvPr/>
          </p:nvSpPr>
          <p:spPr bwMode="auto">
            <a:xfrm>
              <a:off x="2271" y="2246"/>
              <a:ext cx="1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ko-KR" altLang="en-US" sz="3600">
                <a:latin typeface="+mn-lt"/>
                <a:ea typeface="굴림" panose="020B0600000101010101" pitchFamily="34" charset="-127"/>
              </a:endParaRPr>
            </a:p>
          </p:txBody>
        </p:sp>
      </p:grpSp>
      <p:sp>
        <p:nvSpPr>
          <p:cNvPr id="260122" name="Line 41"/>
          <p:cNvSpPr>
            <a:spLocks noChangeShapeType="1"/>
          </p:cNvSpPr>
          <p:nvPr/>
        </p:nvSpPr>
        <p:spPr bwMode="auto">
          <a:xfrm>
            <a:off x="1373188" y="30241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23" name="Line 42"/>
          <p:cNvSpPr>
            <a:spLocks noChangeShapeType="1"/>
          </p:cNvSpPr>
          <p:nvPr/>
        </p:nvSpPr>
        <p:spPr bwMode="auto">
          <a:xfrm>
            <a:off x="1373188" y="333692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24" name="Line 43"/>
          <p:cNvSpPr>
            <a:spLocks noChangeShapeType="1"/>
          </p:cNvSpPr>
          <p:nvPr/>
        </p:nvSpPr>
        <p:spPr bwMode="auto">
          <a:xfrm>
            <a:off x="1373188" y="36909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25" name="Line 44"/>
          <p:cNvSpPr>
            <a:spLocks noChangeShapeType="1"/>
          </p:cNvSpPr>
          <p:nvPr/>
        </p:nvSpPr>
        <p:spPr bwMode="auto">
          <a:xfrm>
            <a:off x="1373188" y="40909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26" name="Line 45"/>
          <p:cNvSpPr>
            <a:spLocks noChangeShapeType="1"/>
          </p:cNvSpPr>
          <p:nvPr/>
        </p:nvSpPr>
        <p:spPr bwMode="auto">
          <a:xfrm>
            <a:off x="1373188" y="44465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27" name="Line 46"/>
          <p:cNvSpPr>
            <a:spLocks noChangeShapeType="1"/>
          </p:cNvSpPr>
          <p:nvPr/>
        </p:nvSpPr>
        <p:spPr bwMode="auto">
          <a:xfrm>
            <a:off x="1373188" y="48466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28" name="Line 47"/>
          <p:cNvSpPr>
            <a:spLocks noChangeShapeType="1"/>
          </p:cNvSpPr>
          <p:nvPr/>
        </p:nvSpPr>
        <p:spPr bwMode="auto">
          <a:xfrm>
            <a:off x="1373188" y="520065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29" name="Line 48"/>
          <p:cNvSpPr>
            <a:spLocks noChangeShapeType="1"/>
          </p:cNvSpPr>
          <p:nvPr/>
        </p:nvSpPr>
        <p:spPr bwMode="auto">
          <a:xfrm>
            <a:off x="1350963" y="556895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30" name="Line 49"/>
          <p:cNvSpPr>
            <a:spLocks noChangeShapeType="1"/>
          </p:cNvSpPr>
          <p:nvPr/>
        </p:nvSpPr>
        <p:spPr bwMode="auto">
          <a:xfrm flipV="1">
            <a:off x="2205038" y="2770188"/>
            <a:ext cx="289560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31" name="Line 50"/>
          <p:cNvSpPr>
            <a:spLocks noChangeShapeType="1"/>
          </p:cNvSpPr>
          <p:nvPr/>
        </p:nvSpPr>
        <p:spPr bwMode="auto">
          <a:xfrm>
            <a:off x="2205038" y="3298825"/>
            <a:ext cx="2963862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32" name="Line 51"/>
          <p:cNvSpPr>
            <a:spLocks noChangeShapeType="1"/>
          </p:cNvSpPr>
          <p:nvPr/>
        </p:nvSpPr>
        <p:spPr bwMode="auto">
          <a:xfrm>
            <a:off x="2227264" y="3425825"/>
            <a:ext cx="296227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33" name="Line 52"/>
          <p:cNvSpPr>
            <a:spLocks noChangeShapeType="1"/>
          </p:cNvSpPr>
          <p:nvPr/>
        </p:nvSpPr>
        <p:spPr bwMode="auto">
          <a:xfrm>
            <a:off x="2227264" y="3589338"/>
            <a:ext cx="3030537" cy="1149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34" name="Line 53"/>
          <p:cNvSpPr>
            <a:spLocks noChangeShapeType="1"/>
          </p:cNvSpPr>
          <p:nvPr/>
        </p:nvSpPr>
        <p:spPr bwMode="auto">
          <a:xfrm>
            <a:off x="2227264" y="3779838"/>
            <a:ext cx="3030537" cy="1149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35" name="Line 54"/>
          <p:cNvSpPr>
            <a:spLocks noChangeShapeType="1"/>
          </p:cNvSpPr>
          <p:nvPr/>
        </p:nvSpPr>
        <p:spPr bwMode="auto">
          <a:xfrm>
            <a:off x="2203450" y="3983038"/>
            <a:ext cx="3030538" cy="1149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36" name="Line 55"/>
          <p:cNvSpPr>
            <a:spLocks noChangeShapeType="1"/>
          </p:cNvSpPr>
          <p:nvPr/>
        </p:nvSpPr>
        <p:spPr bwMode="auto">
          <a:xfrm>
            <a:off x="2203450" y="4184650"/>
            <a:ext cx="3030538" cy="1149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37" name="Line 56"/>
          <p:cNvSpPr>
            <a:spLocks noChangeShapeType="1"/>
          </p:cNvSpPr>
          <p:nvPr/>
        </p:nvSpPr>
        <p:spPr bwMode="auto">
          <a:xfrm>
            <a:off x="2159000" y="4375150"/>
            <a:ext cx="3030538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38" name="Line 57"/>
          <p:cNvSpPr>
            <a:spLocks noChangeShapeType="1"/>
          </p:cNvSpPr>
          <p:nvPr/>
        </p:nvSpPr>
        <p:spPr bwMode="auto">
          <a:xfrm>
            <a:off x="2159000" y="4540250"/>
            <a:ext cx="3030538" cy="1149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39" name="Line 58"/>
          <p:cNvSpPr>
            <a:spLocks noChangeShapeType="1"/>
          </p:cNvSpPr>
          <p:nvPr/>
        </p:nvSpPr>
        <p:spPr bwMode="auto">
          <a:xfrm>
            <a:off x="2203450" y="4741863"/>
            <a:ext cx="2984500" cy="103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40" name="Line 59"/>
          <p:cNvSpPr>
            <a:spLocks noChangeShapeType="1"/>
          </p:cNvSpPr>
          <p:nvPr/>
        </p:nvSpPr>
        <p:spPr bwMode="auto">
          <a:xfrm>
            <a:off x="2203450" y="4932363"/>
            <a:ext cx="2984500" cy="93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41" name="Line 60"/>
          <p:cNvSpPr>
            <a:spLocks noChangeShapeType="1"/>
          </p:cNvSpPr>
          <p:nvPr/>
        </p:nvSpPr>
        <p:spPr bwMode="auto">
          <a:xfrm>
            <a:off x="2227264" y="5099050"/>
            <a:ext cx="2962275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42" name="Line 61"/>
          <p:cNvSpPr>
            <a:spLocks noChangeShapeType="1"/>
          </p:cNvSpPr>
          <p:nvPr/>
        </p:nvSpPr>
        <p:spPr bwMode="auto">
          <a:xfrm>
            <a:off x="2227264" y="5264151"/>
            <a:ext cx="2986087" cy="754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43" name="Line 62"/>
          <p:cNvSpPr>
            <a:spLocks noChangeShapeType="1"/>
          </p:cNvSpPr>
          <p:nvPr/>
        </p:nvSpPr>
        <p:spPr bwMode="auto">
          <a:xfrm>
            <a:off x="2227264" y="5465764"/>
            <a:ext cx="2960687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44" name="Line 63"/>
          <p:cNvSpPr>
            <a:spLocks noChangeShapeType="1"/>
          </p:cNvSpPr>
          <p:nvPr/>
        </p:nvSpPr>
        <p:spPr bwMode="auto">
          <a:xfrm>
            <a:off x="2247900" y="5656263"/>
            <a:ext cx="294005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 smtClean="0">
                <a:ea typeface="굴림" panose="020B0600000101010101" pitchFamily="34" charset="-127"/>
              </a:rPr>
              <a:t>Hash Index</a:t>
            </a:r>
            <a:endParaRPr lang="en-US" altLang="ko-KR" sz="4000" dirty="0">
              <a:ea typeface="굴림" panose="020B0600000101010101" pitchFamily="34" charset="-127"/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Static hashing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Extendable hashing</a:t>
            </a:r>
          </a:p>
        </p:txBody>
      </p:sp>
    </p:spTree>
    <p:extLst>
      <p:ext uri="{BB962C8B-B14F-4D97-AF65-F5344CB8AC3E}">
        <p14:creationId xmlns:p14="http://schemas.microsoft.com/office/powerpoint/2010/main" val="65309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Hash index summary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Static hashing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34" charset="-127"/>
              </a:rPr>
              <a:t>Overflow and chaining</a:t>
            </a:r>
          </a:p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Extendable hashing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34" charset="-127"/>
              </a:rPr>
              <a:t>Can handle growing files</a:t>
            </a:r>
          </a:p>
          <a:p>
            <a:pPr lvl="2" eaLnBrk="1" hangingPunct="1"/>
            <a:r>
              <a:rPr lang="en-US" altLang="ko-KR" dirty="0" smtClean="0">
                <a:ea typeface="굴림" panose="020B0600000101010101" pitchFamily="34" charset="-127"/>
              </a:rPr>
              <a:t>No periodic reorganizations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34" charset="-127"/>
              </a:rPr>
              <a:t>Indirection</a:t>
            </a:r>
          </a:p>
          <a:p>
            <a:pPr lvl="2" eaLnBrk="1" hangingPunct="1"/>
            <a:r>
              <a:rPr lang="en-US" altLang="ko-KR" dirty="0" smtClean="0">
                <a:ea typeface="굴림" panose="020B0600000101010101" pitchFamily="34" charset="-127"/>
              </a:rPr>
              <a:t>Up to 2 disk accesses to access a key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34" charset="-127"/>
              </a:rPr>
              <a:t>Directory doubles in size</a:t>
            </a:r>
          </a:p>
          <a:p>
            <a:pPr lvl="2" eaLnBrk="1" hangingPunct="1"/>
            <a:r>
              <a:rPr lang="en-US" altLang="ko-KR" dirty="0" smtClean="0">
                <a:ea typeface="굴림" panose="020B0600000101010101" pitchFamily="34" charset="-127"/>
              </a:rPr>
              <a:t>Not too bad if the data is not too large</a:t>
            </a:r>
          </a:p>
          <a:p>
            <a:pPr eaLnBrk="1" hangingPunct="1"/>
            <a:endParaRPr lang="ko-KR" altLang="en-US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50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Hashing vs. Tree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an extendible-hash index support?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SELECT *</a:t>
            </a:r>
            <a:endParaRPr lang="en-US" altLang="ko-KR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dirty="0" smtClean="0">
                <a:ea typeface="굴림" panose="020B0600000101010101" pitchFamily="34" charset="-127"/>
              </a:rPr>
              <a:t>FROM 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	WHERE R.A &gt; 5</a:t>
            </a:r>
            <a:endParaRPr lang="en-US" altLang="ko-KR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Which one is better, </a:t>
            </a:r>
            <a:r>
              <a:rPr lang="en-US" altLang="ko-KR" dirty="0" err="1" smtClean="0">
                <a:ea typeface="굴림" panose="020B0600000101010101" pitchFamily="34" charset="-127"/>
              </a:rPr>
              <a:t>B+tree</a:t>
            </a:r>
            <a:r>
              <a:rPr lang="en-US" altLang="ko-KR" dirty="0" smtClean="0">
                <a:ea typeface="굴림" panose="020B0600000101010101" pitchFamily="34" charset="-127"/>
              </a:rPr>
              <a:t> or Extendible hashing?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SELECT *</a:t>
            </a:r>
            <a:endParaRPr lang="en-US" altLang="ko-KR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dirty="0" smtClean="0">
                <a:ea typeface="굴림" panose="020B0600000101010101" pitchFamily="34" charset="-127"/>
              </a:rPr>
              <a:t>FROM 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	WHERE R.A = 5</a:t>
            </a:r>
          </a:p>
        </p:txBody>
      </p:sp>
    </p:spTree>
    <p:extLst>
      <p:ext uri="{BB962C8B-B14F-4D97-AF65-F5344CB8AC3E}">
        <p14:creationId xmlns:p14="http://schemas.microsoft.com/office/powerpoint/2010/main" val="14692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What is a Hash Table?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Hash Table</a:t>
            </a:r>
          </a:p>
          <a:p>
            <a:pPr lvl="1" eaLnBrk="1" hangingPunct="1"/>
            <a:r>
              <a:rPr lang="en-US" altLang="ko-KR" dirty="0">
                <a:ea typeface="굴림" panose="020B0600000101010101" pitchFamily="34" charset="-127"/>
              </a:rPr>
              <a:t>Hash function</a:t>
            </a:r>
          </a:p>
          <a:p>
            <a:pPr lvl="2" eaLnBrk="1" hangingPunct="1"/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i="1" dirty="0">
                <a:ea typeface="굴림" panose="020B0600000101010101" pitchFamily="34" charset="-127"/>
              </a:rPr>
              <a:t>h</a:t>
            </a:r>
            <a:r>
              <a:rPr lang="en-US" altLang="ko-KR" dirty="0">
                <a:ea typeface="굴림" panose="020B0600000101010101" pitchFamily="34" charset="-127"/>
              </a:rPr>
              <a:t>(k): key </a:t>
            </a:r>
            <a:r>
              <a:rPr lang="en-US" altLang="ko-KR" dirty="0">
                <a:ea typeface="굴림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ea typeface="굴림" panose="020B0600000101010101" pitchFamily="34" charset="-127"/>
                <a:sym typeface="Wingdings" panose="05000000000000000000" pitchFamily="2" charset="2"/>
              </a:rPr>
              <a:t>[0…n</a:t>
            </a:r>
            <a:r>
              <a:rPr lang="en-US" altLang="ko-KR" dirty="0">
                <a:ea typeface="굴림" panose="020B0600000101010101" pitchFamily="34" charset="-127"/>
                <a:sym typeface="Wingdings" panose="05000000000000000000" pitchFamily="2" charset="2"/>
              </a:rPr>
              <a:t>]</a:t>
            </a:r>
          </a:p>
          <a:p>
            <a:pPr lvl="2" eaLnBrk="1" hangingPunct="1"/>
            <a:r>
              <a:rPr lang="en-US" altLang="ko-KR" dirty="0">
                <a:ea typeface="굴림" panose="020B0600000101010101" pitchFamily="34" charset="-127"/>
              </a:rPr>
              <a:t>e.g., </a:t>
            </a:r>
            <a:r>
              <a:rPr lang="en-US" altLang="ko-KR" i="1" dirty="0" smtClean="0">
                <a:ea typeface="굴림" panose="020B0600000101010101" pitchFamily="34" charset="-127"/>
              </a:rPr>
              <a:t>h</a:t>
            </a:r>
            <a:r>
              <a:rPr lang="en-US" altLang="ko-KR" dirty="0" smtClean="0">
                <a:ea typeface="굴림" panose="020B0600000101010101" pitchFamily="34" charset="-127"/>
              </a:rPr>
              <a:t>(Susan) </a:t>
            </a:r>
            <a:r>
              <a:rPr lang="en-US" altLang="ko-KR" dirty="0">
                <a:ea typeface="굴림" panose="020B0600000101010101" pitchFamily="34" charset="-127"/>
              </a:rPr>
              <a:t>= 4</a:t>
            </a:r>
          </a:p>
          <a:p>
            <a:pPr lvl="1" eaLnBrk="1" hangingPunct="1"/>
            <a:r>
              <a:rPr lang="en-US" altLang="ko-KR" dirty="0">
                <a:ea typeface="굴림" panose="020B0600000101010101" pitchFamily="34" charset="-127"/>
              </a:rPr>
              <a:t>Array for keys: T[0…n]</a:t>
            </a:r>
          </a:p>
          <a:p>
            <a:pPr lvl="1" eaLnBrk="1" hangingPunct="1"/>
            <a:r>
              <a:rPr lang="en-US" altLang="ko-KR" dirty="0">
                <a:ea typeface="굴림" panose="020B0600000101010101" pitchFamily="34" charset="-127"/>
              </a:rPr>
              <a:t>Given a key </a:t>
            </a:r>
            <a:r>
              <a:rPr lang="en-US" altLang="ko-KR" i="1" dirty="0">
                <a:ea typeface="굴림" panose="020B0600000101010101" pitchFamily="34" charset="-127"/>
              </a:rPr>
              <a:t>k</a:t>
            </a:r>
            <a:r>
              <a:rPr lang="en-US" altLang="ko-KR" dirty="0">
                <a:ea typeface="굴림" panose="020B0600000101010101" pitchFamily="34" charset="-127"/>
              </a:rPr>
              <a:t>, store it </a:t>
            </a:r>
            <a:r>
              <a:rPr lang="en-US" altLang="ko-KR" dirty="0" smtClean="0">
                <a:ea typeface="굴림" panose="020B0600000101010101" pitchFamily="34" charset="-127"/>
              </a:rPr>
              <a:t>in T[</a:t>
            </a:r>
            <a:r>
              <a:rPr lang="en-US" altLang="ko-KR" i="1" dirty="0" smtClean="0">
                <a:ea typeface="굴림" panose="020B0600000101010101" pitchFamily="34" charset="-127"/>
              </a:rPr>
              <a:t>h</a:t>
            </a:r>
            <a:r>
              <a:rPr lang="en-US" altLang="ko-KR" dirty="0" smtClean="0">
                <a:ea typeface="굴림" panose="020B0600000101010101" pitchFamily="34" charset="-127"/>
              </a:rPr>
              <a:t>(</a:t>
            </a:r>
            <a:r>
              <a:rPr lang="en-US" altLang="ko-KR" i="1" dirty="0" smtClean="0">
                <a:ea typeface="굴림" panose="020B0600000101010101" pitchFamily="34" charset="-127"/>
              </a:rPr>
              <a:t>k</a:t>
            </a:r>
            <a:r>
              <a:rPr lang="en-US" altLang="ko-KR" dirty="0">
                <a:ea typeface="굴림" panose="020B0600000101010101" pitchFamily="34" charset="-127"/>
              </a:rPr>
              <a:t>)]</a:t>
            </a:r>
          </a:p>
        </p:txBody>
      </p:sp>
      <p:sp>
        <p:nvSpPr>
          <p:cNvPr id="96283" name="Text Box 34"/>
          <p:cNvSpPr txBox="1">
            <a:spLocks noChangeArrowheads="1"/>
          </p:cNvSpPr>
          <p:nvPr/>
        </p:nvSpPr>
        <p:spPr bwMode="auto">
          <a:xfrm>
            <a:off x="1792636" y="4373503"/>
            <a:ext cx="14622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>
                <a:latin typeface="+mn-lt"/>
                <a:ea typeface="굴림" panose="020B0600000101010101" pitchFamily="34" charset="-127"/>
              </a:rPr>
              <a:t>h(Susan) = 4</a:t>
            </a: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1795812" y="4732278"/>
            <a:ext cx="1489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>
                <a:latin typeface="+mn-lt"/>
                <a:ea typeface="굴림" panose="020B0600000101010101" pitchFamily="34" charset="-127"/>
              </a:rPr>
              <a:t>h(James) = 3</a:t>
            </a:r>
          </a:p>
        </p:txBody>
      </p:sp>
      <p:sp>
        <p:nvSpPr>
          <p:cNvPr id="204828" name="Text Box 34"/>
          <p:cNvSpPr txBox="1">
            <a:spLocks noChangeArrowheads="1"/>
          </p:cNvSpPr>
          <p:nvPr/>
        </p:nvSpPr>
        <p:spPr bwMode="auto">
          <a:xfrm>
            <a:off x="1792636" y="509422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200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1795812" y="5141853"/>
            <a:ext cx="12618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>
                <a:latin typeface="+mn-lt"/>
                <a:ea typeface="굴림" panose="020B0600000101010101" pitchFamily="34" charset="-127"/>
              </a:rPr>
              <a:t>h(Neil) = 1</a:t>
            </a: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613303"/>
              </p:ext>
            </p:extLst>
          </p:nvPr>
        </p:nvGraphicFramePr>
        <p:xfrm>
          <a:off x="3867943" y="3973513"/>
          <a:ext cx="2636837" cy="1984375"/>
        </p:xfrm>
        <a:graphic>
          <a:graphicData uri="http://schemas.openxmlformats.org/drawingml/2006/table">
            <a:tbl>
              <a:tblPr/>
              <a:tblGrid>
                <a:gridCol w="392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4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 Box 34"/>
          <p:cNvSpPr txBox="1">
            <a:spLocks noChangeArrowheads="1"/>
          </p:cNvSpPr>
          <p:nvPr/>
        </p:nvSpPr>
        <p:spPr bwMode="auto">
          <a:xfrm>
            <a:off x="4469604" y="437356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+mn-lt"/>
                <a:ea typeface="굴림" panose="020B0600000101010101" pitchFamily="34" charset="-127"/>
              </a:rPr>
              <a:t>Neil</a:t>
            </a:r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4456905" y="5535613"/>
            <a:ext cx="7970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>
                <a:latin typeface="+mn-lt"/>
                <a:ea typeface="굴림" panose="020B0600000101010101" pitchFamily="34" charset="-127"/>
              </a:rPr>
              <a:t>Susan</a:t>
            </a:r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4456904" y="5162551"/>
            <a:ext cx="8242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>
                <a:latin typeface="+mn-lt"/>
                <a:ea typeface="굴림" panose="020B0600000101010101" pitchFamily="34" charset="-127"/>
              </a:rPr>
              <a:t>James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8336" y="3868460"/>
            <a:ext cx="2749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i="1" dirty="0">
                <a:ea typeface="굴림" panose="020B0600000101010101" pitchFamily="34" charset="-127"/>
              </a:rPr>
              <a:t>h</a:t>
            </a:r>
            <a:r>
              <a:rPr lang="en-US" altLang="ko-KR" sz="2400" dirty="0">
                <a:ea typeface="굴림" panose="020B0600000101010101" pitchFamily="34" charset="-127"/>
              </a:rPr>
              <a:t>(k): </a:t>
            </a:r>
            <a:r>
              <a:rPr lang="en-US" altLang="ko-KR" sz="2400" dirty="0" smtClean="0">
                <a:ea typeface="굴림" panose="020B0600000101010101" pitchFamily="34" charset="-127"/>
              </a:rPr>
              <a:t>name </a:t>
            </a:r>
            <a:r>
              <a:rPr lang="en-US" altLang="ko-KR" sz="2400" dirty="0">
                <a:ea typeface="굴림" panose="020B0600000101010101" pitchFamily="34" charset="-127"/>
                <a:sym typeface="Wingdings" panose="05000000000000000000" pitchFamily="2" charset="2"/>
              </a:rPr>
              <a:t> [</a:t>
            </a:r>
            <a:r>
              <a:rPr lang="en-US" altLang="ko-KR" sz="2400" dirty="0" smtClean="0">
                <a:ea typeface="굴림" panose="020B0600000101010101" pitchFamily="34" charset="-127"/>
                <a:sym typeface="Wingdings" panose="05000000000000000000" pitchFamily="2" charset="2"/>
              </a:rPr>
              <a:t>0…4]</a:t>
            </a:r>
            <a:endParaRPr lang="en-US" altLang="ko-KR" sz="2400" dirty="0">
              <a:ea typeface="굴림" panose="020B0600000101010101" pitchFamily="34" charset="-127"/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485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3" grpId="0"/>
      <p:bldP spid="7" grpId="0"/>
      <p:bldP spid="9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Hashing for DBMS (Static Hashing)</a:t>
            </a:r>
          </a:p>
        </p:txBody>
      </p:sp>
      <p:sp>
        <p:nvSpPr>
          <p:cNvPr id="206862" name="Rectangle 4"/>
          <p:cNvSpPr>
            <a:spLocks noChangeArrowheads="1"/>
          </p:cNvSpPr>
          <p:nvPr/>
        </p:nvSpPr>
        <p:spPr bwMode="auto">
          <a:xfrm>
            <a:off x="4367876" y="2529306"/>
            <a:ext cx="2071687" cy="7566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+mn-lt"/>
            </a:endParaRPr>
          </a:p>
        </p:txBody>
      </p:sp>
      <p:sp>
        <p:nvSpPr>
          <p:cNvPr id="206863" name="Rectangle 5"/>
          <p:cNvSpPr>
            <a:spLocks noChangeArrowheads="1"/>
          </p:cNvSpPr>
          <p:nvPr/>
        </p:nvSpPr>
        <p:spPr bwMode="auto">
          <a:xfrm>
            <a:off x="4367876" y="3285908"/>
            <a:ext cx="2071687" cy="7566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2000">
              <a:latin typeface="+mn-lt"/>
              <a:ea typeface="굴림" panose="020B0600000101010101" pitchFamily="34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+mn-lt"/>
                <a:ea typeface="굴림" panose="020B0600000101010101" pitchFamily="34" charset="-127"/>
              </a:rPr>
              <a:t>(key, record)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2000">
              <a:latin typeface="+mn-lt"/>
              <a:ea typeface="굴림" panose="020B0600000101010101" pitchFamily="34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200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206864" name="Rectangle 6"/>
          <p:cNvSpPr>
            <a:spLocks noChangeArrowheads="1"/>
          </p:cNvSpPr>
          <p:nvPr/>
        </p:nvSpPr>
        <p:spPr bwMode="auto">
          <a:xfrm>
            <a:off x="4367876" y="4042511"/>
            <a:ext cx="2071687" cy="7566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+mn-lt"/>
            </a:endParaRPr>
          </a:p>
        </p:txBody>
      </p:sp>
      <p:sp>
        <p:nvSpPr>
          <p:cNvPr id="206865" name="Rectangle 7"/>
          <p:cNvSpPr>
            <a:spLocks noChangeArrowheads="1"/>
          </p:cNvSpPr>
          <p:nvPr/>
        </p:nvSpPr>
        <p:spPr bwMode="auto">
          <a:xfrm>
            <a:off x="4367876" y="4799113"/>
            <a:ext cx="2071687" cy="7566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+mn-lt"/>
            </a:endParaRPr>
          </a:p>
        </p:txBody>
      </p:sp>
      <p:sp>
        <p:nvSpPr>
          <p:cNvPr id="206866" name="Line 8"/>
          <p:cNvSpPr>
            <a:spLocks noChangeShapeType="1"/>
          </p:cNvSpPr>
          <p:nvPr/>
        </p:nvSpPr>
        <p:spPr bwMode="auto">
          <a:xfrm>
            <a:off x="4367876" y="5555716"/>
            <a:ext cx="0" cy="7566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67" name="Line 9"/>
          <p:cNvSpPr>
            <a:spLocks noChangeShapeType="1"/>
          </p:cNvSpPr>
          <p:nvPr/>
        </p:nvSpPr>
        <p:spPr bwMode="auto">
          <a:xfrm>
            <a:off x="6439563" y="5555716"/>
            <a:ext cx="0" cy="7566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5" name="Text Box 14"/>
          <p:cNvSpPr txBox="1">
            <a:spLocks noChangeArrowheads="1"/>
          </p:cNvSpPr>
          <p:nvPr/>
        </p:nvSpPr>
        <p:spPr bwMode="auto">
          <a:xfrm>
            <a:off x="4250436" y="1667780"/>
            <a:ext cx="23065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Disk </a:t>
            </a: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blocks </a:t>
            </a:r>
            <a:br>
              <a:rPr lang="en-US" altLang="ko-KR" sz="2400" dirty="0" smtClean="0">
                <a:latin typeface="+mn-lt"/>
                <a:ea typeface="굴림" panose="020B0600000101010101" pitchFamily="34" charset="-127"/>
              </a:rPr>
            </a:b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(hash buckets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)</a:t>
            </a:r>
          </a:p>
        </p:txBody>
      </p:sp>
      <p:sp>
        <p:nvSpPr>
          <p:cNvPr id="206856" name="Text Box 15"/>
          <p:cNvSpPr txBox="1">
            <a:spLocks noChangeArrowheads="1"/>
          </p:cNvSpPr>
          <p:nvPr/>
        </p:nvSpPr>
        <p:spPr bwMode="auto">
          <a:xfrm>
            <a:off x="1004887" y="3573881"/>
            <a:ext cx="26731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search </a:t>
            </a: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key  </a:t>
            </a:r>
            <a:r>
              <a:rPr lang="en-US" altLang="ko-KR" sz="2400" dirty="0" smtClean="0">
                <a:latin typeface="+mn-lt"/>
                <a:ea typeface="굴림" panose="020B0600000101010101" pitchFamily="34" charset="-127"/>
                <a:sym typeface="Symbol" panose="05050102010706020507" pitchFamily="18" charset="2"/>
              </a:rPr>
              <a:t>   </a:t>
            </a: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 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h(key)</a:t>
            </a:r>
          </a:p>
        </p:txBody>
      </p:sp>
      <p:sp>
        <p:nvSpPr>
          <p:cNvPr id="206857" name="Text Box 16"/>
          <p:cNvSpPr txBox="1">
            <a:spLocks noChangeArrowheads="1"/>
          </p:cNvSpPr>
          <p:nvPr/>
        </p:nvSpPr>
        <p:spPr bwMode="auto">
          <a:xfrm>
            <a:off x="4067045" y="2562644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+mn-lt"/>
                <a:ea typeface="굴림" panose="020B0600000101010101" pitchFamily="34" charset="-127"/>
              </a:rPr>
              <a:t>0</a:t>
            </a:r>
          </a:p>
        </p:txBody>
      </p:sp>
      <p:sp>
        <p:nvSpPr>
          <p:cNvPr id="206858" name="Text Box 17"/>
          <p:cNvSpPr txBox="1">
            <a:spLocks noChangeArrowheads="1"/>
          </p:cNvSpPr>
          <p:nvPr/>
        </p:nvSpPr>
        <p:spPr bwMode="auto">
          <a:xfrm>
            <a:off x="4067045" y="3269081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+mn-lt"/>
                <a:ea typeface="굴림" panose="020B0600000101010101" pitchFamily="34" charset="-127"/>
              </a:rPr>
              <a:t>1</a:t>
            </a:r>
          </a:p>
        </p:txBody>
      </p:sp>
      <p:sp>
        <p:nvSpPr>
          <p:cNvPr id="206859" name="Text Box 18"/>
          <p:cNvSpPr txBox="1">
            <a:spLocks noChangeArrowheads="1"/>
          </p:cNvSpPr>
          <p:nvPr/>
        </p:nvSpPr>
        <p:spPr bwMode="auto">
          <a:xfrm>
            <a:off x="4067045" y="4026319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+mn-lt"/>
                <a:ea typeface="굴림" panose="020B0600000101010101" pitchFamily="34" charset="-127"/>
              </a:rPr>
              <a:t>2</a:t>
            </a:r>
          </a:p>
        </p:txBody>
      </p:sp>
      <p:sp>
        <p:nvSpPr>
          <p:cNvPr id="206860" name="Text Box 19"/>
          <p:cNvSpPr txBox="1">
            <a:spLocks noChangeArrowheads="1"/>
          </p:cNvSpPr>
          <p:nvPr/>
        </p:nvSpPr>
        <p:spPr bwMode="auto">
          <a:xfrm>
            <a:off x="4067045" y="4837557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+mn-lt"/>
                <a:ea typeface="굴림" panose="020B0600000101010101" pitchFamily="34" charset="-127"/>
              </a:rPr>
              <a:t>3</a:t>
            </a:r>
          </a:p>
        </p:txBody>
      </p:sp>
      <p:sp>
        <p:nvSpPr>
          <p:cNvPr id="206861" name="Text Box 20"/>
          <p:cNvSpPr txBox="1">
            <a:spLocks noChangeArrowheads="1"/>
          </p:cNvSpPr>
          <p:nvPr/>
        </p:nvSpPr>
        <p:spPr bwMode="auto">
          <a:xfrm>
            <a:off x="4067045" y="5554445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+mn-lt"/>
                <a:ea typeface="굴림" panose="020B0600000101010101" pitchFamily="34" charset="-127"/>
              </a:rPr>
              <a:t>4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694019" y="3672623"/>
            <a:ext cx="943443" cy="14993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39382" y="3822558"/>
            <a:ext cx="267751" cy="849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8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Overflow and Chaining</a:t>
            </a:r>
          </a:p>
        </p:txBody>
      </p:sp>
      <p:sp>
        <p:nvSpPr>
          <p:cNvPr id="2089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h(n) = n mod 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Insert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h(10) = 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h(15) = 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h(17) = 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h(19) = 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h(30) = 0</a:t>
            </a:r>
          </a:p>
          <a:p>
            <a:pPr lvl="1"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h(34) </a:t>
            </a:r>
            <a:r>
              <a:rPr lang="en-US" altLang="ko-KR" dirty="0">
                <a:ea typeface="굴림" panose="020B0600000101010101" pitchFamily="34" charset="-127"/>
              </a:rPr>
              <a:t>= </a:t>
            </a:r>
            <a:r>
              <a:rPr lang="en-US" altLang="ko-KR" dirty="0" smtClean="0">
                <a:ea typeface="굴림" panose="020B0600000101010101" pitchFamily="34" charset="-127"/>
              </a:rPr>
              <a:t>1</a:t>
            </a:r>
          </a:p>
        </p:txBody>
      </p:sp>
      <p:grpSp>
        <p:nvGrpSpPr>
          <p:cNvPr id="208926" name="Group 30"/>
          <p:cNvGrpSpPr>
            <a:grpSpLocks/>
          </p:cNvGrpSpPr>
          <p:nvPr/>
        </p:nvGrpSpPr>
        <p:grpSpPr bwMode="auto">
          <a:xfrm>
            <a:off x="5611254" y="3039597"/>
            <a:ext cx="1219200" cy="762000"/>
            <a:chOff x="2352" y="1392"/>
            <a:chExt cx="768" cy="480"/>
          </a:xfrm>
        </p:grpSpPr>
        <p:sp>
          <p:nvSpPr>
            <p:cNvPr id="208928" name="Rectangle 31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+mn-lt"/>
              </a:endParaRPr>
            </a:p>
          </p:txBody>
        </p:sp>
        <p:sp>
          <p:nvSpPr>
            <p:cNvPr id="208930" name="Line 33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8901" name="Group 4"/>
          <p:cNvGrpSpPr>
            <a:grpSpLocks/>
          </p:cNvGrpSpPr>
          <p:nvPr/>
        </p:nvGrpSpPr>
        <p:grpSpPr bwMode="auto">
          <a:xfrm>
            <a:off x="3601478" y="2291884"/>
            <a:ext cx="1219200" cy="762000"/>
            <a:chOff x="2352" y="1392"/>
            <a:chExt cx="768" cy="480"/>
          </a:xfrm>
        </p:grpSpPr>
        <p:sp>
          <p:nvSpPr>
            <p:cNvPr id="208923" name="Rectangle 5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+mn-lt"/>
              </a:endParaRPr>
            </a:p>
          </p:txBody>
        </p:sp>
        <p:sp>
          <p:nvSpPr>
            <p:cNvPr id="208925" name="Line 7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8902" name="Group 8"/>
          <p:cNvGrpSpPr>
            <a:grpSpLocks/>
          </p:cNvGrpSpPr>
          <p:nvPr/>
        </p:nvGrpSpPr>
        <p:grpSpPr bwMode="auto">
          <a:xfrm>
            <a:off x="3601478" y="3053884"/>
            <a:ext cx="1219200" cy="762000"/>
            <a:chOff x="2352" y="1392"/>
            <a:chExt cx="768" cy="480"/>
          </a:xfrm>
        </p:grpSpPr>
        <p:sp>
          <p:nvSpPr>
            <p:cNvPr id="208920" name="Rectangle 9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+mn-lt"/>
              </a:endParaRPr>
            </a:p>
          </p:txBody>
        </p:sp>
        <p:sp>
          <p:nvSpPr>
            <p:cNvPr id="208922" name="Line 11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8903" name="Group 12"/>
          <p:cNvGrpSpPr>
            <a:grpSpLocks/>
          </p:cNvGrpSpPr>
          <p:nvPr/>
        </p:nvGrpSpPr>
        <p:grpSpPr bwMode="auto">
          <a:xfrm>
            <a:off x="3601478" y="3815884"/>
            <a:ext cx="1219200" cy="762000"/>
            <a:chOff x="2352" y="1392"/>
            <a:chExt cx="768" cy="480"/>
          </a:xfrm>
        </p:grpSpPr>
        <p:sp>
          <p:nvSpPr>
            <p:cNvPr id="208917" name="Rectangle 13"/>
            <p:cNvSpPr>
              <a:spLocks noChangeArrowheads="1"/>
            </p:cNvSpPr>
            <p:nvPr/>
          </p:nvSpPr>
          <p:spPr bwMode="auto">
            <a:xfrm>
              <a:off x="2352" y="1392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+mn-lt"/>
              </a:endParaRPr>
            </a:p>
          </p:txBody>
        </p:sp>
        <p:sp>
          <p:nvSpPr>
            <p:cNvPr id="208919" name="Line 15"/>
            <p:cNvSpPr>
              <a:spLocks noChangeShapeType="1"/>
            </p:cNvSpPr>
            <p:nvPr/>
          </p:nvSpPr>
          <p:spPr bwMode="auto">
            <a:xfrm>
              <a:off x="23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905" name="Text Box 20"/>
          <p:cNvSpPr txBox="1">
            <a:spLocks noChangeArrowheads="1"/>
          </p:cNvSpPr>
          <p:nvPr/>
        </p:nvSpPr>
        <p:spPr bwMode="auto">
          <a:xfrm>
            <a:off x="3337350" y="2254905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+mn-lt"/>
                <a:ea typeface="굴림" panose="020B0600000101010101" pitchFamily="34" charset="-127"/>
              </a:rPr>
              <a:t>0</a:t>
            </a:r>
          </a:p>
        </p:txBody>
      </p:sp>
      <p:sp>
        <p:nvSpPr>
          <p:cNvPr id="208906" name="Text Box 21"/>
          <p:cNvSpPr txBox="1">
            <a:spLocks noChangeArrowheads="1"/>
          </p:cNvSpPr>
          <p:nvPr/>
        </p:nvSpPr>
        <p:spPr bwMode="auto">
          <a:xfrm>
            <a:off x="3337350" y="3067705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+mn-lt"/>
                <a:ea typeface="굴림" panose="020B0600000101010101" pitchFamily="34" charset="-127"/>
              </a:rPr>
              <a:t>1</a:t>
            </a:r>
          </a:p>
        </p:txBody>
      </p:sp>
      <p:sp>
        <p:nvSpPr>
          <p:cNvPr id="208907" name="Text Box 22"/>
          <p:cNvSpPr txBox="1">
            <a:spLocks noChangeArrowheads="1"/>
          </p:cNvSpPr>
          <p:nvPr/>
        </p:nvSpPr>
        <p:spPr bwMode="auto">
          <a:xfrm>
            <a:off x="3316713" y="3843993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+mn-lt"/>
                <a:ea typeface="굴림" panose="020B0600000101010101" pitchFamily="34" charset="-127"/>
              </a:rPr>
              <a:t>2</a:t>
            </a:r>
          </a:p>
        </p:txBody>
      </p:sp>
      <p:sp>
        <p:nvSpPr>
          <p:cNvPr id="345113" name="Text Box 25"/>
          <p:cNvSpPr txBox="1">
            <a:spLocks noChangeArrowheads="1"/>
          </p:cNvSpPr>
          <p:nvPr/>
        </p:nvSpPr>
        <p:spPr bwMode="auto">
          <a:xfrm>
            <a:off x="3895445" y="2977684"/>
            <a:ext cx="5270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+mn-lt"/>
              </a:rPr>
              <a:t>10</a:t>
            </a:r>
            <a:endParaRPr lang="en-US" altLang="en-US" sz="2400" dirty="0">
              <a:latin typeface="+mn-lt"/>
            </a:endParaRPr>
          </a:p>
        </p:txBody>
      </p:sp>
      <p:sp>
        <p:nvSpPr>
          <p:cNvPr id="345114" name="Text Box 26"/>
          <p:cNvSpPr txBox="1">
            <a:spLocks noChangeArrowheads="1"/>
          </p:cNvSpPr>
          <p:nvPr/>
        </p:nvSpPr>
        <p:spPr bwMode="auto">
          <a:xfrm>
            <a:off x="3895446" y="3747622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+mn-lt"/>
              </a:rPr>
              <a:t>17</a:t>
            </a:r>
            <a:endParaRPr lang="en-US" altLang="en-US" sz="2400" dirty="0">
              <a:latin typeface="+mn-lt"/>
            </a:endParaRPr>
          </a:p>
        </p:txBody>
      </p:sp>
      <p:sp>
        <p:nvSpPr>
          <p:cNvPr id="345115" name="Text Box 27"/>
          <p:cNvSpPr txBox="1">
            <a:spLocks noChangeArrowheads="1"/>
          </p:cNvSpPr>
          <p:nvPr/>
        </p:nvSpPr>
        <p:spPr bwMode="auto">
          <a:xfrm>
            <a:off x="3901796" y="3361859"/>
            <a:ext cx="52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+mn-lt"/>
              </a:rPr>
              <a:t>19</a:t>
            </a:r>
            <a:endParaRPr lang="en-US" altLang="en-US" sz="2400" dirty="0">
              <a:latin typeface="+mn-lt"/>
            </a:endParaRPr>
          </a:p>
        </p:txBody>
      </p:sp>
      <p:sp>
        <p:nvSpPr>
          <p:cNvPr id="345116" name="Text Box 28"/>
          <p:cNvSpPr txBox="1">
            <a:spLocks noChangeArrowheads="1"/>
          </p:cNvSpPr>
          <p:nvPr/>
        </p:nvSpPr>
        <p:spPr bwMode="auto">
          <a:xfrm>
            <a:off x="3903385" y="2229972"/>
            <a:ext cx="519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latin typeface="+mn-lt"/>
              </a:rPr>
              <a:t>15</a:t>
            </a:r>
            <a:endParaRPr lang="en-US" altLang="en-US" sz="2400">
              <a:latin typeface="+mn-lt"/>
            </a:endParaRPr>
          </a:p>
        </p:txBody>
      </p:sp>
      <p:sp>
        <p:nvSpPr>
          <p:cNvPr id="345117" name="Text Box 29"/>
          <p:cNvSpPr txBox="1">
            <a:spLocks noChangeArrowheads="1"/>
          </p:cNvSpPr>
          <p:nvPr/>
        </p:nvSpPr>
        <p:spPr bwMode="auto">
          <a:xfrm>
            <a:off x="5890699" y="2977684"/>
            <a:ext cx="5741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latin typeface="+mn-lt"/>
              </a:rPr>
              <a:t>34</a:t>
            </a:r>
            <a:endParaRPr lang="en-US" altLang="en-US" sz="2400" dirty="0">
              <a:latin typeface="+mn-lt"/>
            </a:endParaRPr>
          </a:p>
        </p:txBody>
      </p:sp>
      <p:cxnSp>
        <p:nvCxnSpPr>
          <p:cNvPr id="36" name="Straight Arrow Connector 35"/>
          <p:cNvCxnSpPr>
            <a:stCxn id="208920" idx="3"/>
            <a:endCxn id="208928" idx="1"/>
          </p:cNvCxnSpPr>
          <p:nvPr/>
        </p:nvCxnSpPr>
        <p:spPr>
          <a:xfrm flipV="1">
            <a:off x="4820678" y="3420597"/>
            <a:ext cx="790576" cy="1428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8"/>
          <p:cNvSpPr txBox="1">
            <a:spLocks noChangeArrowheads="1"/>
          </p:cNvSpPr>
          <p:nvPr/>
        </p:nvSpPr>
        <p:spPr bwMode="auto">
          <a:xfrm>
            <a:off x="3903384" y="2607797"/>
            <a:ext cx="519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+mn-lt"/>
              </a:rPr>
              <a:t>30</a:t>
            </a: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09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13" grpId="0"/>
      <p:bldP spid="345114" grpId="0"/>
      <p:bldP spid="345115" grpId="0"/>
      <p:bldP spid="345116" grpId="0"/>
      <p:bldP spid="345117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Major Problem of Static Hashing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As data grows in size, overflow blocks unavoidable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1660246" y="2646926"/>
            <a:ext cx="1136650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+mn-lt"/>
                <a:ea typeface="굴림" panose="020B0600000101010101" pitchFamily="34" charset="-127"/>
              </a:rPr>
              <a:t>10</a:t>
            </a:r>
          </a:p>
        </p:txBody>
      </p:sp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1660246" y="2853300"/>
            <a:ext cx="1136650" cy="209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+mn-lt"/>
                <a:ea typeface="굴림" panose="020B0600000101010101" pitchFamily="34" charset="-127"/>
              </a:rPr>
              <a:t>20</a:t>
            </a:r>
          </a:p>
        </p:txBody>
      </p:sp>
      <p:sp>
        <p:nvSpPr>
          <p:cNvPr id="210950" name="Rectangle 6"/>
          <p:cNvSpPr>
            <a:spLocks noChangeArrowheads="1"/>
          </p:cNvSpPr>
          <p:nvPr/>
        </p:nvSpPr>
        <p:spPr bwMode="auto">
          <a:xfrm>
            <a:off x="1660246" y="3062850"/>
            <a:ext cx="1136650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+mn-lt"/>
                <a:ea typeface="굴림" panose="020B0600000101010101" pitchFamily="34" charset="-127"/>
              </a:rPr>
              <a:t>30</a:t>
            </a:r>
          </a:p>
        </p:txBody>
      </p:sp>
      <p:sp>
        <p:nvSpPr>
          <p:cNvPr id="210951" name="Rectangle 7"/>
          <p:cNvSpPr>
            <a:spLocks noChangeArrowheads="1"/>
          </p:cNvSpPr>
          <p:nvPr/>
        </p:nvSpPr>
        <p:spPr bwMode="auto">
          <a:xfrm>
            <a:off x="1660246" y="3270813"/>
            <a:ext cx="1136650" cy="207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200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210952" name="Line 8"/>
          <p:cNvSpPr>
            <a:spLocks noChangeShapeType="1"/>
          </p:cNvSpPr>
          <p:nvPr/>
        </p:nvSpPr>
        <p:spPr bwMode="auto">
          <a:xfrm>
            <a:off x="2326997" y="2646925"/>
            <a:ext cx="1587" cy="831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Rectangle 9"/>
          <p:cNvSpPr>
            <a:spLocks noChangeArrowheads="1"/>
          </p:cNvSpPr>
          <p:nvPr/>
        </p:nvSpPr>
        <p:spPr bwMode="auto">
          <a:xfrm>
            <a:off x="1660246" y="3581962"/>
            <a:ext cx="1136650" cy="209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+mn-lt"/>
                <a:ea typeface="굴림" panose="020B0600000101010101" pitchFamily="34" charset="-127"/>
              </a:rPr>
              <a:t>40</a:t>
            </a:r>
          </a:p>
        </p:txBody>
      </p: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1660246" y="3791513"/>
            <a:ext cx="1136650" cy="207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+mn-lt"/>
                <a:ea typeface="굴림" panose="020B0600000101010101" pitchFamily="34" charset="-127"/>
              </a:rPr>
              <a:t>50</a:t>
            </a:r>
          </a:p>
        </p:txBody>
      </p: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1660246" y="3999476"/>
            <a:ext cx="1136650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+mn-lt"/>
                <a:ea typeface="굴림" panose="020B0600000101010101" pitchFamily="34" charset="-127"/>
              </a:rPr>
              <a:t>60</a:t>
            </a:r>
          </a:p>
        </p:txBody>
      </p:sp>
      <p:sp>
        <p:nvSpPr>
          <p:cNvPr id="210956" name="Rectangle 12"/>
          <p:cNvSpPr>
            <a:spLocks noChangeArrowheads="1"/>
          </p:cNvSpPr>
          <p:nvPr/>
        </p:nvSpPr>
        <p:spPr bwMode="auto">
          <a:xfrm>
            <a:off x="1660246" y="4205850"/>
            <a:ext cx="1136650" cy="209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+mn-lt"/>
            </a:endParaRPr>
          </a:p>
        </p:txBody>
      </p:sp>
      <p:sp>
        <p:nvSpPr>
          <p:cNvPr id="210957" name="Line 13"/>
          <p:cNvSpPr>
            <a:spLocks noChangeShapeType="1"/>
          </p:cNvSpPr>
          <p:nvPr/>
        </p:nvSpPr>
        <p:spPr bwMode="auto">
          <a:xfrm>
            <a:off x="2326997" y="3581962"/>
            <a:ext cx="1587" cy="833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8" name="Rectangle 14"/>
          <p:cNvSpPr>
            <a:spLocks noChangeArrowheads="1"/>
          </p:cNvSpPr>
          <p:nvPr/>
        </p:nvSpPr>
        <p:spPr bwMode="auto">
          <a:xfrm>
            <a:off x="1660246" y="4621775"/>
            <a:ext cx="1136650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+mn-lt"/>
                <a:ea typeface="굴림" panose="020B0600000101010101" pitchFamily="34" charset="-127"/>
              </a:rPr>
              <a:t>70</a:t>
            </a:r>
          </a:p>
        </p:txBody>
      </p:sp>
      <p:sp>
        <p:nvSpPr>
          <p:cNvPr id="210959" name="Rectangle 15"/>
          <p:cNvSpPr>
            <a:spLocks noChangeArrowheads="1"/>
          </p:cNvSpPr>
          <p:nvPr/>
        </p:nvSpPr>
        <p:spPr bwMode="auto">
          <a:xfrm>
            <a:off x="1660246" y="4829737"/>
            <a:ext cx="1136650" cy="209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+mn-lt"/>
                <a:ea typeface="굴림" panose="020B0600000101010101" pitchFamily="34" charset="-127"/>
              </a:rPr>
              <a:t>80</a:t>
            </a:r>
          </a:p>
        </p:txBody>
      </p:sp>
      <p:sp>
        <p:nvSpPr>
          <p:cNvPr id="210960" name="Rectangle 16"/>
          <p:cNvSpPr>
            <a:spLocks noChangeArrowheads="1"/>
          </p:cNvSpPr>
          <p:nvPr/>
        </p:nvSpPr>
        <p:spPr bwMode="auto">
          <a:xfrm>
            <a:off x="1660246" y="5039288"/>
            <a:ext cx="1136650" cy="207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+mn-lt"/>
                <a:ea typeface="굴림" panose="020B0600000101010101" pitchFamily="34" charset="-127"/>
              </a:rPr>
              <a:t>90</a:t>
            </a:r>
          </a:p>
        </p:txBody>
      </p:sp>
      <p:sp>
        <p:nvSpPr>
          <p:cNvPr id="210961" name="Rectangle 17"/>
          <p:cNvSpPr>
            <a:spLocks noChangeArrowheads="1"/>
          </p:cNvSpPr>
          <p:nvPr/>
        </p:nvSpPr>
        <p:spPr bwMode="auto">
          <a:xfrm>
            <a:off x="1660246" y="5247251"/>
            <a:ext cx="1136650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+mn-lt"/>
            </a:endParaRPr>
          </a:p>
        </p:txBody>
      </p:sp>
      <p:sp>
        <p:nvSpPr>
          <p:cNvPr id="210962" name="Line 18"/>
          <p:cNvSpPr>
            <a:spLocks noChangeShapeType="1"/>
          </p:cNvSpPr>
          <p:nvPr/>
        </p:nvSpPr>
        <p:spPr bwMode="auto">
          <a:xfrm>
            <a:off x="2326997" y="4621775"/>
            <a:ext cx="1587" cy="831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0965" name="Group 21"/>
          <p:cNvGrpSpPr>
            <a:grpSpLocks/>
          </p:cNvGrpSpPr>
          <p:nvPr/>
        </p:nvGrpSpPr>
        <p:grpSpPr bwMode="auto">
          <a:xfrm>
            <a:off x="3409679" y="2637400"/>
            <a:ext cx="1136650" cy="841375"/>
            <a:chOff x="3984" y="992"/>
            <a:chExt cx="816" cy="776"/>
          </a:xfrm>
        </p:grpSpPr>
        <p:sp>
          <p:nvSpPr>
            <p:cNvPr id="210980" name="Rectangle 22"/>
            <p:cNvSpPr>
              <a:spLocks noChangeArrowheads="1"/>
            </p:cNvSpPr>
            <p:nvPr/>
          </p:nvSpPr>
          <p:spPr bwMode="auto">
            <a:xfrm>
              <a:off x="3984" y="992"/>
              <a:ext cx="816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>
                  <a:latin typeface="+mn-lt"/>
                  <a:ea typeface="굴림" panose="020B0600000101010101" pitchFamily="34" charset="-127"/>
                </a:rPr>
                <a:t>39</a:t>
              </a:r>
            </a:p>
          </p:txBody>
        </p:sp>
        <p:sp>
          <p:nvSpPr>
            <p:cNvPr id="210981" name="Rectangle 23"/>
            <p:cNvSpPr>
              <a:spLocks noChangeArrowheads="1"/>
            </p:cNvSpPr>
            <p:nvPr/>
          </p:nvSpPr>
          <p:spPr bwMode="auto">
            <a:xfrm>
              <a:off x="3984" y="1184"/>
              <a:ext cx="816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>
                  <a:latin typeface="+mn-lt"/>
                  <a:ea typeface="굴림" panose="020B0600000101010101" pitchFamily="34" charset="-127"/>
                </a:rPr>
                <a:t>31</a:t>
              </a:r>
            </a:p>
          </p:txBody>
        </p:sp>
        <p:sp>
          <p:nvSpPr>
            <p:cNvPr id="210982" name="Rectangle 24"/>
            <p:cNvSpPr>
              <a:spLocks noChangeArrowheads="1"/>
            </p:cNvSpPr>
            <p:nvPr/>
          </p:nvSpPr>
          <p:spPr bwMode="auto">
            <a:xfrm>
              <a:off x="3984" y="1376"/>
              <a:ext cx="816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>
                  <a:latin typeface="+mn-lt"/>
                  <a:ea typeface="굴림" panose="020B0600000101010101" pitchFamily="34" charset="-127"/>
                </a:rPr>
                <a:t>35</a:t>
              </a:r>
            </a:p>
          </p:txBody>
        </p:sp>
        <p:sp>
          <p:nvSpPr>
            <p:cNvPr id="210983" name="Rectangle 25"/>
            <p:cNvSpPr>
              <a:spLocks noChangeArrowheads="1"/>
            </p:cNvSpPr>
            <p:nvPr/>
          </p:nvSpPr>
          <p:spPr bwMode="auto">
            <a:xfrm>
              <a:off x="3984" y="1568"/>
              <a:ext cx="816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>
                  <a:latin typeface="+mn-lt"/>
                  <a:ea typeface="굴림" panose="020B0600000101010101" pitchFamily="34" charset="-127"/>
                </a:rPr>
                <a:t>36</a:t>
              </a:r>
            </a:p>
          </p:txBody>
        </p:sp>
        <p:sp>
          <p:nvSpPr>
            <p:cNvPr id="210984" name="Line 26"/>
            <p:cNvSpPr>
              <a:spLocks noChangeShapeType="1"/>
            </p:cNvSpPr>
            <p:nvPr/>
          </p:nvSpPr>
          <p:spPr bwMode="auto">
            <a:xfrm>
              <a:off x="4344" y="1000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0966" name="Group 27"/>
          <p:cNvGrpSpPr>
            <a:grpSpLocks/>
          </p:cNvGrpSpPr>
          <p:nvPr/>
        </p:nvGrpSpPr>
        <p:grpSpPr bwMode="auto">
          <a:xfrm>
            <a:off x="5125636" y="2628726"/>
            <a:ext cx="1135062" cy="839787"/>
            <a:chOff x="3984" y="992"/>
            <a:chExt cx="816" cy="776"/>
          </a:xfrm>
        </p:grpSpPr>
        <p:sp>
          <p:nvSpPr>
            <p:cNvPr id="210975" name="Rectangle 28"/>
            <p:cNvSpPr>
              <a:spLocks noChangeArrowheads="1"/>
            </p:cNvSpPr>
            <p:nvPr/>
          </p:nvSpPr>
          <p:spPr bwMode="auto">
            <a:xfrm>
              <a:off x="3984" y="992"/>
              <a:ext cx="816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>
                  <a:latin typeface="+mn-lt"/>
                  <a:ea typeface="굴림" panose="020B0600000101010101" pitchFamily="34" charset="-127"/>
                </a:rPr>
                <a:t>32</a:t>
              </a:r>
            </a:p>
          </p:txBody>
        </p:sp>
        <p:sp>
          <p:nvSpPr>
            <p:cNvPr id="210976" name="Rectangle 29"/>
            <p:cNvSpPr>
              <a:spLocks noChangeArrowheads="1"/>
            </p:cNvSpPr>
            <p:nvPr/>
          </p:nvSpPr>
          <p:spPr bwMode="auto">
            <a:xfrm>
              <a:off x="3984" y="1184"/>
              <a:ext cx="816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>
                  <a:latin typeface="+mn-lt"/>
                  <a:ea typeface="굴림" panose="020B0600000101010101" pitchFamily="34" charset="-127"/>
                </a:rPr>
                <a:t>38</a:t>
              </a:r>
            </a:p>
          </p:txBody>
        </p:sp>
        <p:sp>
          <p:nvSpPr>
            <p:cNvPr id="210977" name="Rectangle 30"/>
            <p:cNvSpPr>
              <a:spLocks noChangeArrowheads="1"/>
            </p:cNvSpPr>
            <p:nvPr/>
          </p:nvSpPr>
          <p:spPr bwMode="auto">
            <a:xfrm>
              <a:off x="3984" y="1376"/>
              <a:ext cx="816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>
                  <a:latin typeface="+mn-lt"/>
                  <a:ea typeface="굴림" panose="020B0600000101010101" pitchFamily="34" charset="-127"/>
                </a:rPr>
                <a:t>34</a:t>
              </a:r>
            </a:p>
          </p:txBody>
        </p:sp>
        <p:sp>
          <p:nvSpPr>
            <p:cNvPr id="210978" name="Rectangle 31"/>
            <p:cNvSpPr>
              <a:spLocks noChangeArrowheads="1"/>
            </p:cNvSpPr>
            <p:nvPr/>
          </p:nvSpPr>
          <p:spPr bwMode="auto">
            <a:xfrm>
              <a:off x="3984" y="1568"/>
              <a:ext cx="816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+mn-lt"/>
              </a:endParaRPr>
            </a:p>
          </p:txBody>
        </p:sp>
        <p:sp>
          <p:nvSpPr>
            <p:cNvPr id="210979" name="Line 32"/>
            <p:cNvSpPr>
              <a:spLocks noChangeShapeType="1"/>
            </p:cNvSpPr>
            <p:nvPr/>
          </p:nvSpPr>
          <p:spPr bwMode="auto">
            <a:xfrm>
              <a:off x="4344" y="1000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67" name="Text Box 33"/>
          <p:cNvSpPr txBox="1">
            <a:spLocks noChangeArrowheads="1"/>
          </p:cNvSpPr>
          <p:nvPr/>
        </p:nvSpPr>
        <p:spPr bwMode="auto">
          <a:xfrm>
            <a:off x="1673020" y="3183471"/>
            <a:ext cx="4443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smtClean="0">
                <a:latin typeface="+mn-lt"/>
                <a:ea typeface="굴림" panose="020B0600000101010101" pitchFamily="34" charset="-127"/>
              </a:rPr>
              <a:t>33</a:t>
            </a:r>
            <a:endParaRPr lang="en-US" altLang="ko-KR" sz="2000" dirty="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210973" name="Text Box 39"/>
          <p:cNvSpPr txBox="1">
            <a:spLocks noChangeArrowheads="1"/>
          </p:cNvSpPr>
          <p:nvPr/>
        </p:nvSpPr>
        <p:spPr bwMode="auto">
          <a:xfrm>
            <a:off x="3190598" y="2231851"/>
            <a:ext cx="18142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>
                <a:latin typeface="+mn-lt"/>
                <a:ea typeface="굴림" panose="020B0600000101010101" pitchFamily="34" charset="-127"/>
              </a:rPr>
              <a:t>overflow blocks</a:t>
            </a:r>
          </a:p>
        </p:txBody>
      </p:sp>
      <p:sp>
        <p:nvSpPr>
          <p:cNvPr id="210974" name="Text Box 40"/>
          <p:cNvSpPr txBox="1">
            <a:spLocks noChangeArrowheads="1"/>
          </p:cNvSpPr>
          <p:nvPr/>
        </p:nvSpPr>
        <p:spPr bwMode="auto">
          <a:xfrm>
            <a:off x="1302283" y="2240462"/>
            <a:ext cx="153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+mn-lt"/>
                <a:ea typeface="굴림" panose="020B0600000101010101" pitchFamily="34" charset="-127"/>
              </a:rPr>
              <a:t>hash buckets</a:t>
            </a:r>
          </a:p>
        </p:txBody>
      </p:sp>
      <p:cxnSp>
        <p:nvCxnSpPr>
          <p:cNvPr id="42" name="Straight Arrow Connector 41"/>
          <p:cNvCxnSpPr>
            <a:endCxn id="210981" idx="1"/>
          </p:cNvCxnSpPr>
          <p:nvPr/>
        </p:nvCxnSpPr>
        <p:spPr>
          <a:xfrm>
            <a:off x="2812899" y="2945326"/>
            <a:ext cx="596780" cy="433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46329" y="2951092"/>
            <a:ext cx="596780" cy="433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Extendable Hashing</a:t>
            </a:r>
          </a:p>
        </p:txBody>
      </p:sp>
      <p:sp>
        <p:nvSpPr>
          <p:cNvPr id="2129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ea typeface="굴림" panose="020B0600000101010101" pitchFamily="34" charset="-127"/>
              </a:rPr>
              <a:t>Use </a:t>
            </a:r>
            <a:r>
              <a:rPr lang="en-US" altLang="ko-KR" i="1" dirty="0" err="1" smtClean="0">
                <a:ea typeface="굴림" panose="020B0600000101010101" pitchFamily="34" charset="-127"/>
              </a:rPr>
              <a:t>i</a:t>
            </a:r>
            <a:r>
              <a:rPr lang="en-US" altLang="ko-KR" dirty="0" smtClean="0">
                <a:ea typeface="굴림" panose="020B0600000101010101" pitchFamily="34" charset="-127"/>
              </a:rPr>
              <a:t> of </a:t>
            </a:r>
            <a:r>
              <a:rPr lang="en-US" altLang="ko-KR" i="1" dirty="0" smtClean="0">
                <a:ea typeface="굴림" panose="020B0600000101010101" pitchFamily="34" charset="-127"/>
              </a:rPr>
              <a:t>b</a:t>
            </a:r>
            <a:r>
              <a:rPr lang="en-US" altLang="ko-KR" dirty="0" smtClean="0">
                <a:ea typeface="굴림" panose="020B0600000101010101" pitchFamily="34" charset="-127"/>
              </a:rPr>
              <a:t> bits from hash output, increasing </a:t>
            </a:r>
            <a:r>
              <a:rPr lang="en-US" altLang="ko-KR" i="1" dirty="0" err="1" smtClean="0">
                <a:ea typeface="굴림" panose="020B0600000101010101" pitchFamily="34" charset="-127"/>
              </a:rPr>
              <a:t>i</a:t>
            </a:r>
            <a:r>
              <a:rPr lang="en-US" altLang="ko-KR" dirty="0" smtClean="0">
                <a:ea typeface="굴림" panose="020B0600000101010101" pitchFamily="34" charset="-127"/>
              </a:rPr>
              <a:t> as needed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ea typeface="굴림" panose="020B0600000101010101" pitchFamily="34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ea typeface="굴림" panose="020B0600000101010101" pitchFamily="34" charset="-127"/>
              </a:rPr>
              <a:t>Add a level of indirection: directory of </a:t>
            </a:r>
            <a:r>
              <a:rPr lang="en-US" altLang="ko-KR" dirty="0">
                <a:ea typeface="굴림" panose="020B0600000101010101" pitchFamily="34" charset="-127"/>
              </a:rPr>
              <a:t>pointers to hash </a:t>
            </a:r>
            <a:r>
              <a:rPr lang="en-US" altLang="ko-KR" dirty="0" smtClean="0">
                <a:ea typeface="굴림" panose="020B0600000101010101" pitchFamily="34" charset="-127"/>
              </a:rPr>
              <a:t>buckets          </a:t>
            </a:r>
          </a:p>
        </p:txBody>
      </p:sp>
      <p:sp>
        <p:nvSpPr>
          <p:cNvPr id="212997" name="Line 5"/>
          <p:cNvSpPr>
            <a:spLocks noChangeShapeType="1"/>
          </p:cNvSpPr>
          <p:nvPr/>
        </p:nvSpPr>
        <p:spPr bwMode="auto">
          <a:xfrm flipH="1">
            <a:off x="2913842" y="2028377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998" name="Line 6"/>
          <p:cNvSpPr>
            <a:spLocks noChangeShapeType="1"/>
          </p:cNvSpPr>
          <p:nvPr/>
        </p:nvSpPr>
        <p:spPr bwMode="auto">
          <a:xfrm>
            <a:off x="4060839" y="2028377"/>
            <a:ext cx="5320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999" name="AutoShape 7"/>
          <p:cNvSpPr>
            <a:spLocks/>
          </p:cNvSpPr>
          <p:nvPr/>
        </p:nvSpPr>
        <p:spPr bwMode="auto">
          <a:xfrm rot="5400000">
            <a:off x="3098271" y="2412623"/>
            <a:ext cx="267729" cy="636587"/>
          </a:xfrm>
          <a:prstGeom prst="rightBrace">
            <a:avLst>
              <a:gd name="adj1" fmla="val 2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1754188" y="2154061"/>
            <a:ext cx="30686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h(key) = 10110011101</a:t>
            </a:r>
            <a:endParaRPr lang="en-US" altLang="ko-KR" sz="2400" dirty="0">
              <a:latin typeface="+mn-lt"/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3610916" y="1793427"/>
            <a:ext cx="3433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i="1" dirty="0">
                <a:latin typeface="+mn-lt"/>
                <a:ea typeface="굴림" panose="020B0600000101010101" pitchFamily="34" charset="-127"/>
              </a:rPr>
              <a:t>b</a:t>
            </a:r>
          </a:p>
        </p:txBody>
      </p:sp>
      <p:sp>
        <p:nvSpPr>
          <p:cNvPr id="213002" name="Text Box 10"/>
          <p:cNvSpPr txBox="1">
            <a:spLocks noChangeArrowheads="1"/>
          </p:cNvSpPr>
          <p:nvPr/>
        </p:nvSpPr>
        <p:spPr bwMode="auto">
          <a:xfrm>
            <a:off x="2850772" y="2797927"/>
            <a:ext cx="7601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use </a:t>
            </a:r>
            <a:r>
              <a:rPr lang="en-US" altLang="ko-KR" sz="2400" i="1" dirty="0" err="1" smtClean="0">
                <a:latin typeface="+mn-lt"/>
                <a:ea typeface="굴림" panose="020B0600000101010101" pitchFamily="34" charset="-127"/>
              </a:rPr>
              <a:t>i</a:t>
            </a:r>
            <a:endParaRPr lang="en-US" altLang="ko-KR" sz="2400" dirty="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045603" y="4575409"/>
            <a:ext cx="1295400" cy="17907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3045603" y="552249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3045603" y="587080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2207403" y="5108809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3999504" y="4968763"/>
            <a:ext cx="1073337" cy="7496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5072841" y="4730639"/>
            <a:ext cx="1219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5072841" y="4583001"/>
            <a:ext cx="2286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5072841" y="5111639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5463367" y="4673489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c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5463367" y="5049727"/>
            <a:ext cx="344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e</a:t>
            </a: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4840800" y="4035612"/>
            <a:ext cx="16832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+mn-lt"/>
                <a:ea typeface="굴림" panose="020B0600000101010101" pitchFamily="34" charset="-127"/>
              </a:rPr>
              <a:t>hash bucket</a:t>
            </a: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2913842" y="4197584"/>
            <a:ext cx="1362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+mn-lt"/>
                <a:ea typeface="굴림" panose="020B0600000101010101" pitchFamily="34" charset="-127"/>
              </a:rPr>
              <a:t>directory</a:t>
            </a: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1402488" y="4594206"/>
            <a:ext cx="9535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h(key)</a:t>
            </a:r>
            <a:endParaRPr lang="en-US" altLang="ko-KR" sz="2400" dirty="0">
              <a:latin typeface="+mn-lt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41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7" grpId="0" animBg="1"/>
      <p:bldP spid="212998" grpId="0" animBg="1"/>
      <p:bldP spid="212999" grpId="0" animBg="1"/>
      <p:bldP spid="213000" grpId="0"/>
      <p:bldP spid="213001" grpId="0"/>
      <p:bldP spid="213002" grpId="0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Extendable Hash: Insertion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Insert 0001, 1001</a:t>
            </a:r>
          </a:p>
          <a:p>
            <a:pPr eaLnBrk="1" hangingPunct="1"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217108" name="Rectangle 5"/>
          <p:cNvSpPr>
            <a:spLocks noChangeArrowheads="1"/>
          </p:cNvSpPr>
          <p:nvPr/>
        </p:nvSpPr>
        <p:spPr bwMode="auto">
          <a:xfrm>
            <a:off x="2205122" y="3242636"/>
            <a:ext cx="914400" cy="11034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+mn-lt"/>
            </a:endParaRPr>
          </a:p>
        </p:txBody>
      </p:sp>
      <p:sp>
        <p:nvSpPr>
          <p:cNvPr id="217109" name="Rectangle 6"/>
          <p:cNvSpPr>
            <a:spLocks noChangeArrowheads="1"/>
          </p:cNvSpPr>
          <p:nvPr/>
        </p:nvSpPr>
        <p:spPr bwMode="auto">
          <a:xfrm>
            <a:off x="2205122" y="2937836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0</a:t>
            </a:r>
          </a:p>
        </p:txBody>
      </p:sp>
      <p:sp>
        <p:nvSpPr>
          <p:cNvPr id="217113" name="Text Box 22"/>
          <p:cNvSpPr txBox="1">
            <a:spLocks noChangeArrowheads="1"/>
          </p:cNvSpPr>
          <p:nvPr/>
        </p:nvSpPr>
        <p:spPr bwMode="auto">
          <a:xfrm>
            <a:off x="1720934" y="2842586"/>
            <a:ext cx="477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i="1" dirty="0" err="1">
                <a:latin typeface="+mn-lt"/>
                <a:ea typeface="굴림" panose="020B0600000101010101" pitchFamily="34" charset="-127"/>
              </a:rPr>
              <a:t>i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 =</a:t>
            </a:r>
          </a:p>
        </p:txBody>
      </p:sp>
      <p:sp>
        <p:nvSpPr>
          <p:cNvPr id="217105" name="Line 18"/>
          <p:cNvSpPr>
            <a:spLocks noChangeShapeType="1"/>
          </p:cNvSpPr>
          <p:nvPr/>
        </p:nvSpPr>
        <p:spPr bwMode="auto">
          <a:xfrm flipV="1">
            <a:off x="2810251" y="1861321"/>
            <a:ext cx="2113756" cy="14984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4903875" y="1328505"/>
            <a:ext cx="914400" cy="1219200"/>
            <a:chOff x="912" y="1776"/>
            <a:chExt cx="576" cy="768"/>
          </a:xfrm>
        </p:grpSpPr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912" y="1968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+mn-lt"/>
              </a:endParaRP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9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dirty="0">
                  <a:latin typeface="+mn-lt"/>
                  <a:ea typeface="굴림" panose="020B0600000101010101" pitchFamily="34" charset="-127"/>
                </a:rPr>
                <a:t>0</a:t>
              </a:r>
            </a:p>
          </p:txBody>
        </p:sp>
      </p:grp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4903875" y="209050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4926009" y="1631073"/>
            <a:ext cx="8066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0001</a:t>
            </a:r>
            <a:endParaRPr lang="en-US" altLang="ko-KR" sz="3600" dirty="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4926008" y="2088273"/>
            <a:ext cx="806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1001</a:t>
            </a:r>
            <a:endParaRPr lang="en-US" altLang="ko-KR" sz="3600" dirty="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4379910" y="1250072"/>
            <a:ext cx="478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i="1" dirty="0" err="1">
                <a:latin typeface="+mn-lt"/>
                <a:ea typeface="굴림" panose="020B0600000101010101" pitchFamily="34" charset="-127"/>
              </a:rPr>
              <a:t>i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 =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990600" y="1557688"/>
            <a:ext cx="10515600" cy="4771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Insert 0010</a:t>
            </a:r>
          </a:p>
          <a:p>
            <a:pPr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60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uiExpand="1" build="p"/>
      <p:bldP spid="33" grpId="0"/>
      <p:bldP spid="3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08" name="Rectangle 5"/>
          <p:cNvSpPr>
            <a:spLocks noChangeArrowheads="1"/>
          </p:cNvSpPr>
          <p:nvPr/>
        </p:nvSpPr>
        <p:spPr bwMode="auto">
          <a:xfrm>
            <a:off x="2205122" y="3242636"/>
            <a:ext cx="914400" cy="11034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377908" y="3944916"/>
            <a:ext cx="1438365" cy="1297633"/>
            <a:chOff x="4377908" y="3944916"/>
            <a:chExt cx="1438365" cy="1297633"/>
          </a:xfrm>
        </p:grpSpPr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4901873" y="4328149"/>
              <a:ext cx="9144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4901873" y="4023349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2400" dirty="0">
                <a:solidFill>
                  <a:srgbClr val="FF0000"/>
                </a:solidFill>
                <a:latin typeface="+mn-lt"/>
                <a:ea typeface="굴림" panose="020B0600000101010101" pitchFamily="34" charset="-127"/>
              </a:endParaRPr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>
              <a:off x="4901873" y="4785349"/>
              <a:ext cx="9144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4377908" y="3944916"/>
              <a:ext cx="4780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i="1" dirty="0" err="1">
                  <a:solidFill>
                    <a:srgbClr val="FF0000"/>
                  </a:solidFill>
                  <a:latin typeface="+mn-lt"/>
                  <a:ea typeface="굴림" panose="020B0600000101010101" pitchFamily="34" charset="-127"/>
                </a:rPr>
                <a:t>i</a:t>
              </a:r>
              <a:r>
                <a:rPr lang="en-US" altLang="ko-KR" sz="2400" dirty="0">
                  <a:solidFill>
                    <a:srgbClr val="FF0000"/>
                  </a:solidFill>
                  <a:latin typeface="+mn-lt"/>
                  <a:ea typeface="굴림" panose="020B0600000101010101" pitchFamily="34" charset="-127"/>
                </a:rPr>
                <a:t> =</a:t>
              </a:r>
            </a:p>
          </p:txBody>
        </p:sp>
      </p:grpSp>
      <p:sp>
        <p:nvSpPr>
          <p:cNvPr id="64" name="Line 18"/>
          <p:cNvSpPr>
            <a:spLocks noChangeShapeType="1"/>
          </p:cNvSpPr>
          <p:nvPr/>
        </p:nvSpPr>
        <p:spPr bwMode="auto">
          <a:xfrm>
            <a:off x="2813097" y="3930669"/>
            <a:ext cx="2068644" cy="9486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990600" y="1557688"/>
            <a:ext cx="10515600" cy="4771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Insert 0010</a:t>
            </a:r>
          </a:p>
          <a:p>
            <a:pPr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Extendable Hash: Insertion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217113" name="Text Box 22"/>
          <p:cNvSpPr txBox="1">
            <a:spLocks noChangeArrowheads="1"/>
          </p:cNvSpPr>
          <p:nvPr/>
        </p:nvSpPr>
        <p:spPr bwMode="auto">
          <a:xfrm>
            <a:off x="1720934" y="2842586"/>
            <a:ext cx="477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i="1" dirty="0" err="1">
                <a:latin typeface="+mn-lt"/>
                <a:ea typeface="굴림" panose="020B0600000101010101" pitchFamily="34" charset="-127"/>
              </a:rPr>
              <a:t>i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 =</a:t>
            </a:r>
          </a:p>
        </p:txBody>
      </p:sp>
      <p:sp>
        <p:nvSpPr>
          <p:cNvPr id="217105" name="Line 18"/>
          <p:cNvSpPr>
            <a:spLocks noChangeShapeType="1"/>
          </p:cNvSpPr>
          <p:nvPr/>
        </p:nvSpPr>
        <p:spPr bwMode="auto">
          <a:xfrm flipV="1">
            <a:off x="2810251" y="1861321"/>
            <a:ext cx="2113756" cy="14984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4903875" y="1633305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+mn-lt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4903875" y="132850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0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4903875" y="209050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4926009" y="1631073"/>
            <a:ext cx="8066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0001</a:t>
            </a:r>
            <a:endParaRPr lang="en-US" altLang="ko-KR" sz="3600" dirty="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4926008" y="2088273"/>
            <a:ext cx="806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1001</a:t>
            </a:r>
            <a:endParaRPr lang="en-US" altLang="ko-KR" sz="3600" dirty="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4379910" y="1250072"/>
            <a:ext cx="478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i="1" dirty="0" err="1">
                <a:latin typeface="+mn-lt"/>
                <a:ea typeface="굴림" panose="020B0600000101010101" pitchFamily="34" charset="-127"/>
              </a:rPr>
              <a:t>i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 =</a:t>
            </a:r>
          </a:p>
        </p:txBody>
      </p:sp>
      <p:sp>
        <p:nvSpPr>
          <p:cNvPr id="62" name="Line 18"/>
          <p:cNvSpPr>
            <a:spLocks noChangeShapeType="1"/>
          </p:cNvSpPr>
          <p:nvPr/>
        </p:nvSpPr>
        <p:spPr bwMode="auto">
          <a:xfrm flipV="1">
            <a:off x="2813097" y="1861321"/>
            <a:ext cx="2112912" cy="206934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4924006" y="2095395"/>
            <a:ext cx="8066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400" dirty="0" smtClean="0">
                <a:latin typeface="+mn-lt"/>
                <a:ea typeface="굴림" panose="020B0600000101010101" pitchFamily="34" charset="-127"/>
              </a:rPr>
              <a:t>0010</a:t>
            </a:r>
            <a:endParaRPr lang="en-US" altLang="ko-KR" sz="2400" dirty="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92265" y="3175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792265" y="3760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" name="Straight Connector 2"/>
          <p:cNvCxnSpPr>
            <a:stCxn id="217108" idx="1"/>
            <a:endCxn id="217108" idx="3"/>
          </p:cNvCxnSpPr>
          <p:nvPr/>
        </p:nvCxnSpPr>
        <p:spPr>
          <a:xfrm>
            <a:off x="2205122" y="3794371"/>
            <a:ext cx="9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2205122" y="2937836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0</a:t>
            </a:r>
          </a:p>
        </p:txBody>
      </p:sp>
      <p:grpSp>
        <p:nvGrpSpPr>
          <p:cNvPr id="38" name="Group 34"/>
          <p:cNvGrpSpPr>
            <a:grpSpLocks/>
          </p:cNvGrpSpPr>
          <p:nvPr/>
        </p:nvGrpSpPr>
        <p:grpSpPr bwMode="auto">
          <a:xfrm>
            <a:off x="2151231" y="2783200"/>
            <a:ext cx="777875" cy="506412"/>
            <a:chOff x="3436" y="1295"/>
            <a:chExt cx="490" cy="319"/>
          </a:xfrm>
        </p:grpSpPr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3705" y="1295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solidFill>
                    <a:srgbClr val="FF0000"/>
                  </a:solidFill>
                  <a:ea typeface="굴림" panose="020B0600000101010101" pitchFamily="34" charset="-127"/>
                </a:rPr>
                <a:t>1</a:t>
              </a:r>
              <a:endParaRPr lang="en-US" altLang="en-US" sz="2400">
                <a:solidFill>
                  <a:srgbClr val="FF0000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 flipV="1">
              <a:off x="3436" y="1333"/>
              <a:ext cx="266" cy="28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" name="Group 34"/>
          <p:cNvGrpSpPr>
            <a:grpSpLocks/>
          </p:cNvGrpSpPr>
          <p:nvPr/>
        </p:nvGrpSpPr>
        <p:grpSpPr bwMode="auto">
          <a:xfrm>
            <a:off x="4855924" y="1202801"/>
            <a:ext cx="777875" cy="506412"/>
            <a:chOff x="3436" y="1295"/>
            <a:chExt cx="490" cy="319"/>
          </a:xfrm>
        </p:grpSpPr>
        <p:sp>
          <p:nvSpPr>
            <p:cNvPr id="42" name="Text Box 32"/>
            <p:cNvSpPr txBox="1">
              <a:spLocks noChangeArrowheads="1"/>
            </p:cNvSpPr>
            <p:nvPr/>
          </p:nvSpPr>
          <p:spPr bwMode="auto">
            <a:xfrm>
              <a:off x="3705" y="1295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dirty="0">
                  <a:solidFill>
                    <a:srgbClr val="FF0000"/>
                  </a:solidFill>
                  <a:ea typeface="굴림" panose="020B0600000101010101" pitchFamily="34" charset="-127"/>
                </a:rPr>
                <a:t>1</a:t>
              </a:r>
              <a:endParaRPr lang="en-US" altLang="en-US" sz="2400" dirty="0">
                <a:solidFill>
                  <a:srgbClr val="FF0000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47" name="Line 33"/>
            <p:cNvSpPr>
              <a:spLocks noChangeShapeType="1"/>
            </p:cNvSpPr>
            <p:nvPr/>
          </p:nvSpPr>
          <p:spPr bwMode="auto">
            <a:xfrm flipV="1">
              <a:off x="3436" y="1333"/>
              <a:ext cx="266" cy="28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4902096" y="4023349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dirty="0">
                <a:solidFill>
                  <a:srgbClr val="FF0000"/>
                </a:solidFill>
                <a:latin typeface="+mn-lt"/>
                <a:ea typeface="굴림" panose="020B0600000101010101" pitchFamily="34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3745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0.00247 0.323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34" grpId="0"/>
      <p:bldP spid="62" grpId="0" animBg="1"/>
      <p:bldP spid="62" grpId="1" animBg="1"/>
      <p:bldP spid="65" grpId="0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8200</TotalTime>
  <Words>829</Words>
  <Application>Microsoft Office PowerPoint</Application>
  <PresentationFormat>Widescreen</PresentationFormat>
  <Paragraphs>368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굴림</vt:lpstr>
      <vt:lpstr>MS PGothic</vt:lpstr>
      <vt:lpstr>Arial</vt:lpstr>
      <vt:lpstr>Calibri</vt:lpstr>
      <vt:lpstr>Calibri Light</vt:lpstr>
      <vt:lpstr>Symbol</vt:lpstr>
      <vt:lpstr>Tahoma</vt:lpstr>
      <vt:lpstr>Wingdings</vt:lpstr>
      <vt:lpstr>Office Theme</vt:lpstr>
      <vt:lpstr>CS143: Hash Index</vt:lpstr>
      <vt:lpstr>Hash Index</vt:lpstr>
      <vt:lpstr>What is a Hash Table?</vt:lpstr>
      <vt:lpstr>Hashing for DBMS (Static Hashing)</vt:lpstr>
      <vt:lpstr>Overflow and Chaining</vt:lpstr>
      <vt:lpstr>Major Problem of Static Hashing</vt:lpstr>
      <vt:lpstr>Extendable Hashing</vt:lpstr>
      <vt:lpstr>Extendable Hash: Insertion</vt:lpstr>
      <vt:lpstr>Extendable Hash: Insertion</vt:lpstr>
      <vt:lpstr>Extendable Hash: Insertion</vt:lpstr>
      <vt:lpstr>Extendable Hash: Insertion</vt:lpstr>
      <vt:lpstr>Extendable Hash: Insertion</vt:lpstr>
      <vt:lpstr>Extendable Hash: Insertion</vt:lpstr>
      <vt:lpstr>Extendable Hash: Deletion</vt:lpstr>
      <vt:lpstr>Extendable Hash: Deletion</vt:lpstr>
      <vt:lpstr>Extendable Hash: Deletion</vt:lpstr>
      <vt:lpstr>Merge Condition</vt:lpstr>
      <vt:lpstr>Questions on Extendable Hashing</vt:lpstr>
      <vt:lpstr>Space Waste</vt:lpstr>
      <vt:lpstr>Hash index summary</vt:lpstr>
      <vt:lpstr>Hashing vs.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Database Integrity</dc:title>
  <dc:creator>Junghoo Cho</dc:creator>
  <cp:lastModifiedBy>Junghoo Cho</cp:lastModifiedBy>
  <cp:revision>169</cp:revision>
  <cp:lastPrinted>2016-10-24T16:40:40Z</cp:lastPrinted>
  <dcterms:created xsi:type="dcterms:W3CDTF">2016-10-05T13:42:04Z</dcterms:created>
  <dcterms:modified xsi:type="dcterms:W3CDTF">2016-10-27T01:38:59Z</dcterms:modified>
</cp:coreProperties>
</file>