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70" r:id="rId3"/>
    <p:sldId id="275" r:id="rId4"/>
    <p:sldId id="262" r:id="rId5"/>
    <p:sldId id="263" r:id="rId6"/>
    <p:sldId id="274" r:id="rId7"/>
    <p:sldId id="266" r:id="rId8"/>
    <p:sldId id="271" r:id="rId9"/>
    <p:sldId id="276" r:id="rId10"/>
    <p:sldId id="287" r:id="rId11"/>
    <p:sldId id="289" r:id="rId12"/>
    <p:sldId id="258" r:id="rId13"/>
    <p:sldId id="268" r:id="rId14"/>
    <p:sldId id="269" r:id="rId15"/>
    <p:sldId id="25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hoo Cho" initials="JC" lastIdx="3" clrIdx="0">
    <p:extLst>
      <p:ext uri="{19B8F6BF-5375-455C-9EA6-DF929625EA0E}">
        <p15:presenceInfo xmlns:p15="http://schemas.microsoft.com/office/powerpoint/2012/main" userId="S::choj@personalmicrosoftsoftware.ucla.edu::bd9174e0-c996-4aaa-92e2-8d47737a86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83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2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42953" units="1/cm"/>
          <inkml:channelProperty channel="Y" name="resolution" value="32.23881" units="1/cm"/>
          <inkml:channelProperty channel="T" name="resolution" value="1" units="1/dev"/>
        </inkml:channelProperties>
      </inkml:inkSource>
      <inkml:timestamp xml:id="ts0" timeString="2016-09-23T22:58:18.1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5378A-F8AF-8D4E-9BF6-2867E4B4F865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430DC-6859-9A47-98C4-EC2D32C3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1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6499-8D89-F04D-AB22-834AE7064338}" type="datetime1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FB04-6778-3941-BBC8-D913E19683A3}" type="datetime1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F2B-E05E-C04C-B112-7CE3A9F80CF4}" type="datetime1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408F-703C-1042-BD48-EFA51DED56E1}" type="datetime1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B026-B271-DD47-9DFD-C8578B263E90}" type="datetime1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6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EFB2-639F-5D46-B700-11F8228A1858}" type="datetime1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7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F227-7B85-9A4F-BAC9-7EAB144B1EBD}" type="datetime1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7BE0-018A-F348-888F-F7B88AB5D4BE}" type="datetime1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CD57-3637-7542-B489-E8B0D2AE5C0C}" type="datetime1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8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620F-19BD-CE4B-A099-AF8CBEA05FAD}" type="datetime1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0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D931-DC22-5247-A650-B5C7132420FD}" type="datetime1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64C6-2821-EE43-912C-3CEA02082280}" type="datetime1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7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cla.zoom.us/j/7859417543" TargetMode="External"/><Relationship Id="rId2" Type="http://schemas.openxmlformats.org/officeDocument/2006/relationships/hyperlink" Target="https://ucla.zoom.us/j/9683529352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descope.com/courses/193352" TargetMode="External"/><Relationship Id="rId2" Type="http://schemas.openxmlformats.org/officeDocument/2006/relationships/hyperlink" Target="http://oak.cs.ucla.edu/classes/cs14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la.zoom.us/j/92515789392" TargetMode="External"/><Relationship Id="rId7" Type="http://schemas.openxmlformats.org/officeDocument/2006/relationships/hyperlink" Target="mailto:tianyuan@cs.ucla.edu" TargetMode="External"/><Relationship Id="rId2" Type="http://schemas.openxmlformats.org/officeDocument/2006/relationships/hyperlink" Target="mailto:cho@cs.ucla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engda.shi@engineering.ucla.edu" TargetMode="External"/><Relationship Id="rId5" Type="http://schemas.openxmlformats.org/officeDocument/2006/relationships/hyperlink" Target="mailto:songjiang@cs.ucla.edu" TargetMode="External"/><Relationship Id="rId4" Type="http://schemas.openxmlformats.org/officeDocument/2006/relationships/hyperlink" Target="mailto:kgarbe@cs.ucla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Votv9vLAXKGbiSgP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962" y="1308847"/>
            <a:ext cx="9885406" cy="3244661"/>
          </a:xfrm>
        </p:spPr>
        <p:txBody>
          <a:bodyPr>
            <a:normAutofit/>
          </a:bodyPr>
          <a:lstStyle/>
          <a:p>
            <a:r>
              <a:rPr lang="en-US" dirty="0"/>
              <a:t>CS143</a:t>
            </a:r>
            <a:br>
              <a:rPr lang="en-US" dirty="0"/>
            </a:br>
            <a:r>
              <a:rPr lang="en-US" dirty="0"/>
              <a:t>Data Management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3508"/>
            <a:ext cx="9144000" cy="1655762"/>
          </a:xfrm>
        </p:spPr>
        <p:txBody>
          <a:bodyPr/>
          <a:lstStyle/>
          <a:p>
            <a:r>
              <a:rPr lang="en-US" dirty="0"/>
              <a:t>Professor Junghoo “John” Cho</a:t>
            </a:r>
          </a:p>
        </p:txBody>
      </p:sp>
    </p:spTree>
    <p:extLst>
      <p:ext uri="{BB962C8B-B14F-4D97-AF65-F5344CB8AC3E}">
        <p14:creationId xmlns:p14="http://schemas.microsoft.com/office/powerpoint/2010/main" val="1446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3"/>
    </mc:Choice>
    <mc:Fallback xmlns="">
      <p:transition spd="slow" advTm="235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 and 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lectures are conducted via Zoom and recordings will be posted</a:t>
            </a:r>
          </a:p>
          <a:p>
            <a:pPr lvl="1"/>
            <a:r>
              <a:rPr lang="en-US" dirty="0"/>
              <a:t>Monday, Wednesday: 10 – 11:50AM</a:t>
            </a:r>
          </a:p>
          <a:p>
            <a:pPr lvl="1"/>
            <a:r>
              <a:rPr lang="en-US" dirty="0">
                <a:hlinkClick r:id="rId2"/>
              </a:rPr>
              <a:t>https://ucla.zoom.us/j/96835293526</a:t>
            </a:r>
            <a:endParaRPr lang="en-US" dirty="0"/>
          </a:p>
          <a:p>
            <a:pPr lvl="1"/>
            <a:r>
              <a:rPr lang="en-US" dirty="0"/>
              <a:t>Meeting ID: 968 3529 3526, Passcode: 154806</a:t>
            </a:r>
          </a:p>
          <a:p>
            <a:r>
              <a:rPr lang="en-US" dirty="0"/>
              <a:t>Office hours are conducted through separate Zoom link</a:t>
            </a:r>
          </a:p>
          <a:p>
            <a:pPr lvl="1"/>
            <a:r>
              <a:rPr lang="en-US" dirty="0"/>
              <a:t>Instructor: Tue 10 – 11AM</a:t>
            </a:r>
          </a:p>
          <a:p>
            <a:pPr lvl="1"/>
            <a:r>
              <a:rPr lang="en-US" dirty="0">
                <a:hlinkClick r:id="rId3"/>
              </a:rPr>
              <a:t>https://ucla.zoom.us/j/7859417543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12D9D-579E-9948-9040-32288409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1CDE-81B2-DB46-9878-7C61261D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7365-800E-2D4D-85B3-ECDA02A4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course materials are available on our Web site</a:t>
            </a:r>
          </a:p>
          <a:p>
            <a:pPr lvl="1"/>
            <a:r>
              <a:rPr lang="en-US" dirty="0">
                <a:hlinkClick r:id="rId2"/>
              </a:rPr>
              <a:t>http://oak.cs.ucla.edu/classes/cs143/</a:t>
            </a:r>
            <a:endParaRPr lang="en-US" dirty="0"/>
          </a:p>
          <a:p>
            <a:r>
              <a:rPr lang="en-US" dirty="0"/>
              <a:t>Piazza will be used for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Online discussion and general question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Personal communication between a student and course staff</a:t>
            </a:r>
          </a:p>
          <a:p>
            <a:pPr lvl="2"/>
            <a:r>
              <a:rPr lang="en-US" dirty="0"/>
              <a:t>Please send a “private message” on Piazza for personal communications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piazza.com</a:t>
            </a:r>
            <a:r>
              <a:rPr lang="en-US" dirty="0"/>
              <a:t>/class/kjhs5qjosln3i0 </a:t>
            </a:r>
          </a:p>
          <a:p>
            <a:r>
              <a:rPr lang="en-US" dirty="0"/>
              <a:t>Project submission via CCLE</a:t>
            </a:r>
          </a:p>
          <a:p>
            <a:r>
              <a:rPr lang="en-US" dirty="0"/>
              <a:t>Homework submission via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https://www.gradescope.com/courses/220765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0FFF-76BD-4048-BE21-BA2564A2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Management System (DBMS)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What is a DBMS?</a:t>
            </a:r>
          </a:p>
          <a:p>
            <a:r>
              <a:rPr lang="en-US" dirty="0"/>
              <a:t>A: A system that can manage massive amounts of data and provides convenient, efficient, persistent, and safe access to such data to many </a:t>
            </a:r>
            <a:r>
              <a:rPr lang="en-US"/>
              <a:t>users simultaneously</a:t>
            </a:r>
            <a:endParaRPr lang="en-US" dirty="0"/>
          </a:p>
          <a:p>
            <a:pPr lvl="1"/>
            <a:r>
              <a:rPr lang="en-US" dirty="0"/>
              <a:t>“Massive”</a:t>
            </a:r>
          </a:p>
          <a:p>
            <a:pPr lvl="1"/>
            <a:r>
              <a:rPr lang="en-US" dirty="0"/>
              <a:t>“Convenient”</a:t>
            </a:r>
          </a:p>
          <a:p>
            <a:pPr lvl="1"/>
            <a:r>
              <a:rPr lang="en-US" dirty="0"/>
              <a:t>“Efficient”</a:t>
            </a:r>
          </a:p>
          <a:p>
            <a:pPr lvl="1"/>
            <a:r>
              <a:rPr lang="en-US" dirty="0"/>
              <a:t>“Persistent”</a:t>
            </a:r>
          </a:p>
          <a:p>
            <a:pPr lvl="1"/>
            <a:r>
              <a:rPr lang="en-US" dirty="0"/>
              <a:t>“Safe”</a:t>
            </a:r>
          </a:p>
          <a:p>
            <a:pPr lvl="1"/>
            <a:r>
              <a:rPr lang="en-US" dirty="0"/>
              <a:t>“Many users”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81128-62A1-E644-A71D-38CD8D47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</a:t>
            </a:r>
          </a:p>
        </p:txBody>
      </p:sp>
      <p:sp>
        <p:nvSpPr>
          <p:cNvPr id="4" name="Can 3"/>
          <p:cNvSpPr/>
          <p:nvPr/>
        </p:nvSpPr>
        <p:spPr>
          <a:xfrm>
            <a:off x="5405336" y="5165124"/>
            <a:ext cx="1381328" cy="6961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373130" y="3472249"/>
            <a:ext cx="1445740" cy="3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14336" y="2496934"/>
            <a:ext cx="1445740" cy="975315"/>
            <a:chOff x="4514336" y="2496934"/>
            <a:chExt cx="1445740" cy="975315"/>
          </a:xfrm>
        </p:grpSpPr>
        <p:sp>
          <p:nvSpPr>
            <p:cNvPr id="10" name="Rectangle 9"/>
            <p:cNvSpPr/>
            <p:nvPr/>
          </p:nvSpPr>
          <p:spPr>
            <a:xfrm>
              <a:off x="4514336" y="2496934"/>
              <a:ext cx="1445740" cy="526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cxnSp>
          <p:nvCxnSpPr>
            <p:cNvPr id="13" name="Straight Connector 12"/>
            <p:cNvCxnSpPr>
              <a:stCxn id="10" idx="2"/>
            </p:cNvCxnSpPr>
            <p:nvPr/>
          </p:nvCxnSpPr>
          <p:spPr>
            <a:xfrm>
              <a:off x="5237206" y="3023577"/>
              <a:ext cx="471616" cy="4486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373130" y="3842951"/>
            <a:ext cx="1445740" cy="661581"/>
            <a:chOff x="5373130" y="3842951"/>
            <a:chExt cx="1445740" cy="661581"/>
          </a:xfrm>
        </p:grpSpPr>
        <p:sp>
          <p:nvSpPr>
            <p:cNvPr id="6" name="Rectangle 5"/>
            <p:cNvSpPr/>
            <p:nvPr/>
          </p:nvSpPr>
          <p:spPr>
            <a:xfrm>
              <a:off x="5373130" y="3842951"/>
              <a:ext cx="1445740" cy="526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DBMS engine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6096000" y="4336948"/>
              <a:ext cx="0" cy="1675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373130" y="4504532"/>
            <a:ext cx="1445740" cy="660592"/>
            <a:chOff x="5373130" y="4504532"/>
            <a:chExt cx="1445740" cy="660592"/>
          </a:xfrm>
        </p:grpSpPr>
        <p:sp>
          <p:nvSpPr>
            <p:cNvPr id="5" name="Rectangle 4"/>
            <p:cNvSpPr/>
            <p:nvPr/>
          </p:nvSpPr>
          <p:spPr>
            <a:xfrm>
              <a:off x="5373130" y="4504532"/>
              <a:ext cx="1445740" cy="395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096000" y="4899948"/>
              <a:ext cx="0" cy="2651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378146" y="2496934"/>
            <a:ext cx="1879857" cy="975315"/>
            <a:chOff x="6378146" y="2496934"/>
            <a:chExt cx="1879857" cy="975315"/>
          </a:xfrm>
        </p:grpSpPr>
        <p:sp>
          <p:nvSpPr>
            <p:cNvPr id="11" name="Rectangle 10"/>
            <p:cNvSpPr/>
            <p:nvPr/>
          </p:nvSpPr>
          <p:spPr>
            <a:xfrm>
              <a:off x="6378146" y="2496934"/>
              <a:ext cx="1445740" cy="526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Command Line Interface</a:t>
              </a:r>
            </a:p>
          </p:txBody>
        </p:sp>
        <p:cxnSp>
          <p:nvCxnSpPr>
            <p:cNvPr id="17" name="Straight Connector 16"/>
            <p:cNvCxnSpPr>
              <a:stCxn id="11" idx="2"/>
            </p:cNvCxnSpPr>
            <p:nvPr/>
          </p:nvCxnSpPr>
          <p:spPr>
            <a:xfrm flipH="1">
              <a:off x="6378146" y="3023577"/>
              <a:ext cx="722870" cy="4486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/>
                <p14:cNvContentPartPr/>
                <p14:nvPr/>
              </p14:nvContentPartPr>
              <p14:xfrm>
                <a:off x="8257643" y="2808558"/>
                <a:ext cx="360" cy="36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45763" y="2796678"/>
                  <a:ext cx="2412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132FAF-38F9-F941-836F-C5DF7700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8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DBMS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</a:t>
            </a:r>
          </a:p>
          <a:p>
            <a:pPr lvl="1"/>
            <a:r>
              <a:rPr lang="en-US" dirty="0"/>
              <a:t>Open source: MySQL, PostgreSQL, …</a:t>
            </a:r>
          </a:p>
          <a:p>
            <a:pPr lvl="1"/>
            <a:r>
              <a:rPr lang="en-US" dirty="0"/>
              <a:t>Closed source: Oracle, Microsoft SQL Server, IBM DB2, …</a:t>
            </a:r>
          </a:p>
          <a:p>
            <a:r>
              <a:rPr lang="en-US" dirty="0"/>
              <a:t>Non-relational (NoSQL)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Cloud</a:t>
            </a:r>
          </a:p>
          <a:p>
            <a:pPr lvl="1"/>
            <a:r>
              <a:rPr lang="en-US" dirty="0"/>
              <a:t>Amazon RDS, Azure SQL Database, Google Cloud Spanner, Oracle Database Cloud, 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36D6F-8AFA-A14F-A630-AA401298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is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businesses manage various types of data</a:t>
            </a:r>
          </a:p>
          <a:p>
            <a:pPr lvl="1"/>
            <a:r>
              <a:rPr lang="en-US" dirty="0"/>
              <a:t>Online banking</a:t>
            </a:r>
          </a:p>
          <a:p>
            <a:pPr lvl="1"/>
            <a:r>
              <a:rPr lang="en-US" dirty="0"/>
              <a:t>Amazon, Walmart, 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Phone backend system</a:t>
            </a:r>
          </a:p>
          <a:p>
            <a:r>
              <a:rPr lang="is-IS" dirty="0"/>
              <a:t>SQL is </a:t>
            </a:r>
            <a:r>
              <a:rPr lang="is-IS" i="1" dirty="0"/>
              <a:t>the </a:t>
            </a:r>
            <a:r>
              <a:rPr lang="is-IS" dirty="0"/>
              <a:t>language to interact with business-related data</a:t>
            </a:r>
          </a:p>
          <a:p>
            <a:pPr lvl="1"/>
            <a:r>
              <a:rPr lang="is-IS" dirty="0"/>
              <a:t>Primary focus of this class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1E8C3-AC66-B248-A1D0-51B47E83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B07E-8491-BD49-B521-B5AE1184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MySQL, Docker,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DD96-9832-C643-B61C-0936A99AE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our class, students are required to learn and use</a:t>
            </a:r>
          </a:p>
          <a:p>
            <a:pPr lvl="1"/>
            <a:r>
              <a:rPr lang="en-US" dirty="0"/>
              <a:t>Docker</a:t>
            </a:r>
          </a:p>
          <a:p>
            <a:pPr lvl="2"/>
            <a:r>
              <a:rPr lang="en-US" dirty="0"/>
              <a:t>x86 Windows or Mac (M1 Mac may be used, but not tested or supported)</a:t>
            </a:r>
          </a:p>
          <a:p>
            <a:pPr lvl="1"/>
            <a:r>
              <a:rPr lang="en-US" dirty="0"/>
              <a:t>Unix command line</a:t>
            </a:r>
          </a:p>
          <a:p>
            <a:pPr lvl="1"/>
            <a:r>
              <a:rPr lang="en-US" dirty="0"/>
              <a:t>MariaDB (≅ MySQL)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MySQL is most popular open-source RDBMS</a:t>
            </a:r>
          </a:p>
          <a:p>
            <a:pPr lvl="1"/>
            <a:r>
              <a:rPr lang="en-US" dirty="0"/>
              <a:t>Docker is easiest way to install, manage, and use software packages</a:t>
            </a:r>
          </a:p>
          <a:p>
            <a:pPr lvl="1"/>
            <a:r>
              <a:rPr lang="en-US" dirty="0"/>
              <a:t>Unix command line provides expressive power to deal with files and data</a:t>
            </a:r>
          </a:p>
          <a:p>
            <a:r>
              <a:rPr lang="en-US" dirty="0"/>
              <a:t>They are difficult to learn initially, but it will pay off enormously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CD306-1A4C-EF44-9F5F-2AD7D2DC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ea typeface="ＭＳ Ｐゴシック" charset="-128"/>
              </a:rPr>
              <a:t>Instructor: Junghoo </a:t>
            </a:r>
            <a:r>
              <a:rPr lang="ja-JP" altLang="en-US" sz="2600" dirty="0">
                <a:ea typeface="ＭＳ Ｐゴシック" charset="-128"/>
              </a:rPr>
              <a:t>“</a:t>
            </a:r>
            <a:r>
              <a:rPr lang="en-US" altLang="ja-JP" sz="2600" dirty="0">
                <a:ea typeface="ＭＳ Ｐゴシック" charset="-128"/>
              </a:rPr>
              <a:t>John</a:t>
            </a:r>
            <a:r>
              <a:rPr lang="ja-JP" altLang="en-US" sz="2600" dirty="0">
                <a:ea typeface="ＭＳ Ｐゴシック" charset="-128"/>
              </a:rPr>
              <a:t>”</a:t>
            </a:r>
            <a:r>
              <a:rPr lang="en-US" altLang="ja-JP" sz="2600" dirty="0">
                <a:ea typeface="ＭＳ Ｐゴシック" charset="-128"/>
              </a:rPr>
              <a:t> Cho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Email: </a:t>
            </a:r>
            <a:r>
              <a:rPr lang="en-US" altLang="en-US" dirty="0">
                <a:ea typeface="ＭＳ Ｐゴシック" charset="-128"/>
                <a:hlinkClick r:id="rId2"/>
              </a:rPr>
              <a:t>cho@cs.ucla.edu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>
                <a:ea typeface="ＭＳ Ｐゴシック" charset="-128"/>
              </a:rPr>
              <a:t>Office hour: Tue 10:30 – 11AM, 4-4:30PM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Zoom: </a:t>
            </a:r>
            <a:r>
              <a:rPr lang="en-US" dirty="0">
                <a:hlinkClick r:id="rId3"/>
              </a:rPr>
              <a:t>https://ucla.zoom.us/j/92515789392</a:t>
            </a:r>
            <a:r>
              <a:rPr lang="en-US" dirty="0"/>
              <a:t> </a:t>
            </a:r>
            <a:r>
              <a:rPr lang="en-US"/>
              <a:t>(Passcode: 101707)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>
                <a:ea typeface="ＭＳ Ｐゴシック" charset="-128"/>
              </a:rPr>
              <a:t>Research area: search engine, text analysis and mining</a:t>
            </a:r>
          </a:p>
          <a:p>
            <a:r>
              <a:rPr lang="en-US" altLang="en-US" dirty="0">
                <a:ea typeface="ＭＳ Ｐゴシック" charset="-128"/>
              </a:rPr>
              <a:t>TA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Kevin </a:t>
            </a:r>
            <a:r>
              <a:rPr lang="en-US" altLang="en-US" dirty="0" err="1">
                <a:ea typeface="ＭＳ Ｐゴシック" charset="-128"/>
              </a:rPr>
              <a:t>Garbe</a:t>
            </a:r>
            <a:r>
              <a:rPr lang="en-US" altLang="en-US" dirty="0">
                <a:ea typeface="ＭＳ Ｐゴシック" charset="-128"/>
              </a:rPr>
              <a:t>: </a:t>
            </a:r>
            <a:r>
              <a:rPr lang="en-US" dirty="0">
                <a:hlinkClick r:id="rId4"/>
              </a:rPr>
              <a:t>kgarbe@cs.ucla.edu</a:t>
            </a:r>
            <a:endParaRPr 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Song Jiang: </a:t>
            </a:r>
            <a:r>
              <a:rPr lang="en-US" dirty="0">
                <a:hlinkClick r:id="rId5"/>
              </a:rPr>
              <a:t>songjiang@cs.ucla.edu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err="1">
                <a:ea typeface="ＭＳ Ｐゴシック" charset="-128"/>
              </a:rPr>
              <a:t>Hengda</a:t>
            </a:r>
            <a:r>
              <a:rPr lang="en-US" altLang="en-US" dirty="0">
                <a:ea typeface="ＭＳ Ｐゴシック" charset="-128"/>
              </a:rPr>
              <a:t> Shi: </a:t>
            </a:r>
            <a:r>
              <a:rPr lang="en-US" u="sng" dirty="0">
                <a:hlinkClick r:id="rId6"/>
              </a:rPr>
              <a:t>hengda.shi@engineering.ucla.edu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err="1">
                <a:ea typeface="ＭＳ Ｐゴシック" charset="-128"/>
              </a:rPr>
              <a:t>Tianyuan</a:t>
            </a:r>
            <a:r>
              <a:rPr lang="en-US" altLang="en-US" dirty="0">
                <a:ea typeface="ＭＳ Ｐゴシック" charset="-128"/>
              </a:rPr>
              <a:t> Yu: </a:t>
            </a:r>
            <a:r>
              <a:rPr lang="en-US" dirty="0">
                <a:hlinkClick r:id="rId7"/>
              </a:rPr>
              <a:t>tianyuan@cs.ucla.edu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33C88-8EA0-EA4E-A008-E35F4627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objective</a:t>
            </a:r>
          </a:p>
          <a:p>
            <a:r>
              <a:rPr lang="en-US" dirty="0"/>
              <a:t>Course administration</a:t>
            </a:r>
          </a:p>
          <a:p>
            <a:r>
              <a:rPr lang="en-US" dirty="0"/>
              <a:t>What is a database system?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5FA0C-CEE4-4340-95F0-86BCA474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database systems</a:t>
            </a:r>
          </a:p>
          <a:p>
            <a:pPr lvl="1"/>
            <a:r>
              <a:rPr lang="en-US" dirty="0"/>
              <a:t>Learn data model</a:t>
            </a:r>
          </a:p>
          <a:p>
            <a:pPr lvl="1"/>
            <a:r>
              <a:rPr lang="en-US" dirty="0"/>
              <a:t>Learn SQL (Structured Query Language)</a:t>
            </a:r>
          </a:p>
          <a:p>
            <a:pPr lvl="1"/>
            <a:r>
              <a:rPr lang="en-US" dirty="0"/>
              <a:t>Learn Relational Database Management Systems (RDBMS)</a:t>
            </a:r>
          </a:p>
          <a:p>
            <a:pPr lvl="1"/>
            <a:r>
              <a:rPr lang="en-US" dirty="0"/>
              <a:t>Learn basics of other non-relational DBMS (NoSQL)</a:t>
            </a:r>
          </a:p>
          <a:p>
            <a:r>
              <a:rPr lang="en-US" dirty="0"/>
              <a:t>By the end of the quarter you will know</a:t>
            </a:r>
          </a:p>
          <a:p>
            <a:pPr lvl="1"/>
            <a:r>
              <a:rPr lang="en-US" dirty="0"/>
              <a:t>How to store data in DBMS</a:t>
            </a:r>
          </a:p>
          <a:p>
            <a:pPr lvl="1"/>
            <a:r>
              <a:rPr lang="en-US" dirty="0"/>
              <a:t>How to retrieve and interact with data in RDBMS using SQL</a:t>
            </a:r>
          </a:p>
          <a:p>
            <a:pPr lvl="2"/>
            <a:r>
              <a:rPr lang="en-US" dirty="0"/>
              <a:t>In particular, you learn how to use MySQL</a:t>
            </a:r>
          </a:p>
          <a:p>
            <a:pPr lvl="1"/>
            <a:r>
              <a:rPr lang="en-US" dirty="0"/>
              <a:t>How DBMS works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B06AF-FC16-744F-B8EB-73E23807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Course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Relational model</a:t>
            </a:r>
          </a:p>
          <a:p>
            <a:r>
              <a:rPr lang="en-US" dirty="0"/>
              <a:t>Relational algebra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Entity-relationship model</a:t>
            </a:r>
          </a:p>
          <a:p>
            <a:r>
              <a:rPr lang="en-US" dirty="0"/>
              <a:t>Relational design theory</a:t>
            </a:r>
          </a:p>
          <a:p>
            <a:r>
              <a:rPr lang="en-US" dirty="0"/>
              <a:t>Key data structure and algorithms for DBMS</a:t>
            </a:r>
          </a:p>
          <a:p>
            <a:r>
              <a:rPr lang="en-US" dirty="0"/>
              <a:t>Query execution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NoSQL Database</a:t>
            </a:r>
          </a:p>
          <a:p>
            <a:r>
              <a:rPr lang="en-US" dirty="0"/>
              <a:t>Non-relational 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2770B-6E7B-024B-BB07-212147C2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5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System Concepts by </a:t>
            </a:r>
            <a:r>
              <a:rPr lang="en-US" dirty="0" err="1"/>
              <a:t>Silberschatz</a:t>
            </a:r>
            <a:r>
              <a:rPr lang="en-US" dirty="0"/>
              <a:t>, </a:t>
            </a:r>
            <a:r>
              <a:rPr lang="en-US" dirty="0" err="1"/>
              <a:t>Korth</a:t>
            </a:r>
            <a:r>
              <a:rPr lang="en-US" dirty="0"/>
              <a:t>, and </a:t>
            </a:r>
            <a:r>
              <a:rPr lang="en-US" dirty="0" err="1"/>
              <a:t>Sudarshan</a:t>
            </a:r>
            <a:endParaRPr lang="en-US" dirty="0"/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 later editions are 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210" y="3331753"/>
            <a:ext cx="2195202" cy="2845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20" y="3331752"/>
            <a:ext cx="2295074" cy="2877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165" y="3287508"/>
            <a:ext cx="2348062" cy="288945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7E31A-3214-2948-935E-18F78FBB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6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and Project 50%</a:t>
            </a:r>
          </a:p>
          <a:p>
            <a:r>
              <a:rPr lang="en-US" dirty="0"/>
              <a:t>Exam 50%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4278-F50E-6245-9FD3-545DB566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9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Review of what is learned in the lectures</a:t>
            </a:r>
          </a:p>
          <a:p>
            <a:pPr lvl="1"/>
            <a:r>
              <a:rPr lang="en-US" dirty="0"/>
              <a:t>Sanity checked, but not correctness graded</a:t>
            </a:r>
          </a:p>
          <a:p>
            <a:pPr lvl="2"/>
            <a:r>
              <a:rPr lang="en-US" dirty="0"/>
              <a:t>You will get full credit as long as you submit your work and demonstrate reasonable efforts</a:t>
            </a:r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Use real-world DBMS to manage real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BDB0-4818-F04B-BA3A-37FA629E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6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D45A-268A-E241-AA8A-8FD4B45D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BFF6-E186-B840-AD3A-649075F2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70" y="1847850"/>
            <a:ext cx="10515600" cy="4351338"/>
          </a:xfrm>
        </p:spPr>
        <p:txBody>
          <a:bodyPr/>
          <a:lstStyle/>
          <a:p>
            <a:r>
              <a:rPr lang="en-US" dirty="0"/>
              <a:t>At the following hours</a:t>
            </a:r>
          </a:p>
          <a:p>
            <a:pPr lvl="1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week Saturday 10-11:59 AM</a:t>
            </a:r>
          </a:p>
          <a:p>
            <a:pPr lvl="1"/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week Saturday 10-11:59 AM</a:t>
            </a:r>
          </a:p>
          <a:p>
            <a:r>
              <a:rPr lang="en-US" dirty="0"/>
              <a:t>Closed-book and closed notes</a:t>
            </a:r>
          </a:p>
          <a:p>
            <a:pPr lvl="1"/>
            <a:r>
              <a:rPr lang="en-US" dirty="0"/>
              <a:t>Cheat-sheet allowed</a:t>
            </a:r>
          </a:p>
          <a:p>
            <a:pPr lvl="1"/>
            <a:r>
              <a:rPr lang="en-US" dirty="0"/>
              <a:t>Calculator allowed</a:t>
            </a:r>
          </a:p>
          <a:p>
            <a:r>
              <a:rPr lang="en-US" dirty="0"/>
              <a:t>An alternative exam for those in different time zone</a:t>
            </a:r>
          </a:p>
          <a:p>
            <a:pPr lvl="1"/>
            <a:r>
              <a:rPr lang="en-US" dirty="0"/>
              <a:t>Submit your time zone info if not local</a:t>
            </a:r>
          </a:p>
          <a:p>
            <a:pPr lvl="1"/>
            <a:r>
              <a:rPr lang="en-US" dirty="0">
                <a:hlinkClick r:id="rId2"/>
              </a:rPr>
              <a:t>https://forms.gle/Votv9vLAXKGbiSgP6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Saturdayday</a:t>
            </a:r>
            <a:r>
              <a:rPr lang="en-US" dirty="0"/>
              <a:t> 10-11:50AM is </a:t>
            </a:r>
            <a:r>
              <a:rPr lang="en-US" dirty="0">
                <a:solidFill>
                  <a:srgbClr val="FF0000"/>
                </a:solidFill>
              </a:rPr>
              <a:t>Sunday 3-4:50AM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Seoul, Korea (GMT+9)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17FEE-826A-0B40-AD1A-D6216BD6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762</Words>
  <Application>Microsoft Macintosh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CS143 Data Management Systems </vt:lpstr>
      <vt:lpstr>Course Staff</vt:lpstr>
      <vt:lpstr>Introduction</vt:lpstr>
      <vt:lpstr>Course Objective</vt:lpstr>
      <vt:lpstr>Tentative Course Topics</vt:lpstr>
      <vt:lpstr>Textbook</vt:lpstr>
      <vt:lpstr>Grading</vt:lpstr>
      <vt:lpstr>Homework and Project</vt:lpstr>
      <vt:lpstr>Exams</vt:lpstr>
      <vt:lpstr>Lectures and Office Hours</vt:lpstr>
      <vt:lpstr>Other Communication</vt:lpstr>
      <vt:lpstr>Database Management System (DBMS)</vt:lpstr>
      <vt:lpstr>Database Architecture</vt:lpstr>
      <vt:lpstr>Popular DBMS Software</vt:lpstr>
      <vt:lpstr>Database is Everywhere</vt:lpstr>
      <vt:lpstr>MySQL, Docker, Unix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Introduction </dc:title>
  <dc:creator>Junghoo Cho</dc:creator>
  <cp:lastModifiedBy>Junghoo Cho</cp:lastModifiedBy>
  <cp:revision>65</cp:revision>
  <dcterms:created xsi:type="dcterms:W3CDTF">2016-09-22T02:10:00Z</dcterms:created>
  <dcterms:modified xsi:type="dcterms:W3CDTF">2021-01-09T03:19:57Z</dcterms:modified>
</cp:coreProperties>
</file>