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1" r:id="rId9"/>
    <p:sldId id="270" r:id="rId10"/>
    <p:sldId id="262" r:id="rId11"/>
    <p:sldId id="263" r:id="rId12"/>
    <p:sldId id="267" r:id="rId13"/>
    <p:sldId id="268" r:id="rId14"/>
    <p:sldId id="271" r:id="rId15"/>
    <p:sldId id="277" r:id="rId16"/>
    <p:sldId id="275" r:id="rId17"/>
    <p:sldId id="273" r:id="rId18"/>
    <p:sldId id="288" r:id="rId19"/>
    <p:sldId id="276" r:id="rId20"/>
    <p:sldId id="278" r:id="rId21"/>
    <p:sldId id="280" r:id="rId22"/>
    <p:sldId id="279" r:id="rId23"/>
    <p:sldId id="281" r:id="rId24"/>
    <p:sldId id="293" r:id="rId25"/>
    <p:sldId id="282" r:id="rId26"/>
    <p:sldId id="264" r:id="rId27"/>
    <p:sldId id="285" r:id="rId28"/>
    <p:sldId id="284" r:id="rId29"/>
    <p:sldId id="286" r:id="rId30"/>
    <p:sldId id="294" r:id="rId31"/>
    <p:sldId id="287" r:id="rId32"/>
    <p:sldId id="315" r:id="rId33"/>
    <p:sldId id="316" r:id="rId34"/>
    <p:sldId id="297" r:id="rId35"/>
    <p:sldId id="298" r:id="rId36"/>
    <p:sldId id="300" r:id="rId37"/>
    <p:sldId id="301" r:id="rId38"/>
    <p:sldId id="303" r:id="rId39"/>
    <p:sldId id="317" r:id="rId40"/>
    <p:sldId id="304" r:id="rId41"/>
    <p:sldId id="308" r:id="rId42"/>
    <p:sldId id="305" r:id="rId43"/>
    <p:sldId id="309" r:id="rId44"/>
    <p:sldId id="310" r:id="rId45"/>
    <p:sldId id="311" r:id="rId46"/>
    <p:sldId id="318" r:id="rId47"/>
    <p:sldId id="319" r:id="rId48"/>
    <p:sldId id="313" r:id="rId49"/>
    <p:sldId id="320" r:id="rId50"/>
    <p:sldId id="322" r:id="rId51"/>
    <p:sldId id="323" r:id="rId52"/>
    <p:sldId id="32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65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1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hoo Cho" userId="bd9174e0-c996-4aaa-92e2-8d47737a8645" providerId="ADAL" clId="{FAE03664-1E38-FC4C-B37A-D716D8B323ED}"/>
    <pc:docChg chg="modShowInfo">
      <pc:chgData name="Junghoo Cho" userId="bd9174e0-c996-4aaa-92e2-8d47737a8645" providerId="ADAL" clId="{FAE03664-1E38-FC4C-B37A-D716D8B323ED}" dt="2020-11-22T18:37:46.223" v="1" actId="274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90479-20FF-9E4E-961F-281824336F62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94E55-01BA-E246-94F8-674B90D44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7F56C-4F2E-494A-B6CB-57AD0E8E909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443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7455C-B21E-5841-8B89-0F2E41F0363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36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27663-5FBD-7D42-862C-04ED90A7341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73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27663-5FBD-7D42-862C-04ED90A7341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99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16695-AC7C-9448-9649-38F6016F11B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48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173D9-19E7-1C43-A78F-CEF87D8C94D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82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CA7E9-1477-C947-8206-2843DE3FC27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006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3C7B1-27A9-FC46-BDCA-A69042A3E5C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705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CA1866-38C9-F249-959D-26E6242C783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97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CA7E9-1477-C947-8206-2843DE3FC27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58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27663-5FBD-7D42-862C-04ED90A7341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96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5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24AC-CAAE-0A4B-8B8F-78648559BE7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CS143: Joins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107504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52" name="Rectangle 3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/>
              <a:t>Hash Join (HJ)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/>
              <a:t>Hash function: h(v) </a:t>
            </a:r>
            <a:r>
              <a:rPr lang="en-US" altLang="en-US" sz="2400" dirty="0">
                <a:sym typeface="Symbol" charset="2"/>
              </a:rPr>
              <a:t></a:t>
            </a:r>
            <a:r>
              <a:rPr lang="en-US" altLang="en-US" sz="2400" dirty="0"/>
              <a:t> [1, k]</a:t>
            </a:r>
          </a:p>
          <a:p>
            <a:pPr>
              <a:buFontTx/>
              <a:buAutoNum type="arabicParenBoth"/>
            </a:pPr>
            <a:r>
              <a:rPr lang="en-US" altLang="en-US" sz="2400" dirty="0"/>
              <a:t> Hashing stage (</a:t>
            </a:r>
            <a:r>
              <a:rPr lang="en-US" altLang="en-US" sz="2400" dirty="0" err="1"/>
              <a:t>bucketizing</a:t>
            </a:r>
            <a:r>
              <a:rPr lang="en-US" altLang="en-US" sz="2400" dirty="0"/>
              <a:t>): hash tuples into buckets</a:t>
            </a:r>
          </a:p>
          <a:p>
            <a:pPr lvl="1">
              <a:buFontTx/>
              <a:buChar char="•"/>
            </a:pPr>
            <a:r>
              <a:rPr lang="en-US" altLang="en-US" sz="2000" dirty="0"/>
              <a:t>Hash R tuples into G1,…,</a:t>
            </a:r>
            <a:r>
              <a:rPr lang="en-US" altLang="en-US" sz="2000" dirty="0" err="1"/>
              <a:t>Gk</a:t>
            </a:r>
            <a:r>
              <a:rPr lang="en-US" altLang="en-US" sz="2000" dirty="0"/>
              <a:t> buckets</a:t>
            </a:r>
          </a:p>
          <a:p>
            <a:pPr lvl="1">
              <a:buFontTx/>
              <a:buChar char="•"/>
            </a:pPr>
            <a:r>
              <a:rPr lang="en-US" altLang="en-US" sz="2000" dirty="0"/>
              <a:t>Hash S tuples into H1,…,</a:t>
            </a:r>
            <a:r>
              <a:rPr lang="en-US" altLang="en-US" sz="2000" dirty="0" err="1"/>
              <a:t>Hk</a:t>
            </a:r>
            <a:r>
              <a:rPr lang="en-US" altLang="en-US" sz="2000" dirty="0"/>
              <a:t> buckets</a:t>
            </a:r>
          </a:p>
          <a:p>
            <a:pPr>
              <a:buFontTx/>
              <a:buAutoNum type="arabicParenBoth"/>
            </a:pPr>
            <a:r>
              <a:rPr lang="en-US" altLang="en-US" sz="2400" dirty="0"/>
              <a:t> Join stage: join tuples in matching buckets </a:t>
            </a:r>
          </a:p>
          <a:p>
            <a:pPr lvl="1">
              <a:buFontTx/>
              <a:buChar char="•"/>
            </a:pPr>
            <a:r>
              <a:rPr lang="en-US" altLang="en-US" sz="2000" dirty="0"/>
              <a:t>For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1 to k do</a:t>
            </a:r>
          </a:p>
          <a:p>
            <a:pPr lvl="1">
              <a:buFontTx/>
              <a:buNone/>
            </a:pPr>
            <a:r>
              <a:rPr lang="en-US" altLang="en-US" sz="2000" dirty="0"/>
              <a:t>	      match tuples in </a:t>
            </a:r>
            <a:r>
              <a:rPr lang="en-US" altLang="en-US" sz="2000" dirty="0" err="1"/>
              <a:t>Gi</a:t>
            </a:r>
            <a:r>
              <a:rPr lang="en-US" altLang="en-US" sz="2000" dirty="0"/>
              <a:t>, Hi buckets</a:t>
            </a:r>
          </a:p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DF51-F080-6D41-AA46-A0D22A6656A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1695349" y="4837113"/>
            <a:ext cx="1428750" cy="1474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297011" y="4924425"/>
            <a:ext cx="649288" cy="320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2293837" y="5287963"/>
            <a:ext cx="650875" cy="320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2300186" y="5659438"/>
            <a:ext cx="649288" cy="320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1735036" y="4872037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R</a:t>
            </a:r>
          </a:p>
        </p:txBody>
      </p:sp>
      <p:sp>
        <p:nvSpPr>
          <p:cNvPr id="239638" name="Text Box 22"/>
          <p:cNvSpPr txBox="1">
            <a:spLocks noChangeArrowheads="1"/>
          </p:cNvSpPr>
          <p:nvPr/>
        </p:nvSpPr>
        <p:spPr bwMode="auto">
          <a:xfrm>
            <a:off x="2532260" y="6002338"/>
            <a:ext cx="461665" cy="25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en-US"/>
              <a:t>…</a:t>
            </a:r>
          </a:p>
        </p:txBody>
      </p:sp>
      <p:sp>
        <p:nvSpPr>
          <p:cNvPr id="239639" name="Rectangle 23"/>
          <p:cNvSpPr>
            <a:spLocks noChangeArrowheads="1"/>
          </p:cNvSpPr>
          <p:nvPr/>
        </p:nvSpPr>
        <p:spPr bwMode="auto">
          <a:xfrm>
            <a:off x="4305199" y="4818063"/>
            <a:ext cx="1428750" cy="1474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39640" name="Rectangle 24"/>
          <p:cNvSpPr>
            <a:spLocks noChangeArrowheads="1"/>
          </p:cNvSpPr>
          <p:nvPr/>
        </p:nvSpPr>
        <p:spPr bwMode="auto">
          <a:xfrm>
            <a:off x="4459186" y="4953000"/>
            <a:ext cx="649288" cy="320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1" name="Rectangle 25"/>
          <p:cNvSpPr>
            <a:spLocks noChangeArrowheads="1"/>
          </p:cNvSpPr>
          <p:nvPr/>
        </p:nvSpPr>
        <p:spPr bwMode="auto">
          <a:xfrm>
            <a:off x="4456012" y="5316538"/>
            <a:ext cx="650875" cy="320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2" name="Rectangle 26"/>
          <p:cNvSpPr>
            <a:spLocks noChangeArrowheads="1"/>
          </p:cNvSpPr>
          <p:nvPr/>
        </p:nvSpPr>
        <p:spPr bwMode="auto">
          <a:xfrm>
            <a:off x="4462361" y="5688013"/>
            <a:ext cx="649288" cy="320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3" name="Text Box 27"/>
          <p:cNvSpPr txBox="1">
            <a:spLocks noChangeArrowheads="1"/>
          </p:cNvSpPr>
          <p:nvPr/>
        </p:nvSpPr>
        <p:spPr bwMode="auto">
          <a:xfrm>
            <a:off x="5306911" y="4852987"/>
            <a:ext cx="3497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</a:t>
            </a:r>
          </a:p>
        </p:txBody>
      </p:sp>
      <p:sp>
        <p:nvSpPr>
          <p:cNvPr id="239644" name="Text Box 28"/>
          <p:cNvSpPr txBox="1">
            <a:spLocks noChangeArrowheads="1"/>
          </p:cNvSpPr>
          <p:nvPr/>
        </p:nvSpPr>
        <p:spPr bwMode="auto">
          <a:xfrm>
            <a:off x="4675385" y="6002338"/>
            <a:ext cx="461665" cy="25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en-US"/>
              <a:t>…</a:t>
            </a:r>
          </a:p>
        </p:txBody>
      </p:sp>
      <p:sp>
        <p:nvSpPr>
          <p:cNvPr id="239645" name="Line 29"/>
          <p:cNvSpPr>
            <a:spLocks noChangeShapeType="1"/>
          </p:cNvSpPr>
          <p:nvPr/>
        </p:nvSpPr>
        <p:spPr bwMode="auto">
          <a:xfrm>
            <a:off x="2785961" y="5054599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8" name="Line 32"/>
          <p:cNvSpPr>
            <a:spLocks noChangeShapeType="1"/>
          </p:cNvSpPr>
          <p:nvPr/>
        </p:nvSpPr>
        <p:spPr bwMode="auto">
          <a:xfrm>
            <a:off x="2795486" y="5445124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785961" y="5807074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50" name="Text Box 34"/>
          <p:cNvSpPr txBox="1">
            <a:spLocks noChangeArrowheads="1"/>
          </p:cNvSpPr>
          <p:nvPr/>
        </p:nvSpPr>
        <p:spPr bwMode="auto">
          <a:xfrm>
            <a:off x="3637160" y="5926138"/>
            <a:ext cx="461665" cy="25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en-US"/>
              <a:t>…</a:t>
            </a: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1968736" y="4918890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G1</a:t>
            </a: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1968736" y="5302995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G2</a:t>
            </a: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1971162" y="5639227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G3</a:t>
            </a:r>
          </a:p>
        </p:txBody>
      </p: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5070711" y="4951999"/>
            <a:ext cx="3882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H1</a:t>
            </a:r>
          </a:p>
        </p:txBody>
      </p: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5070711" y="5336104"/>
            <a:ext cx="3882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H2</a:t>
            </a: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5073137" y="5672336"/>
            <a:ext cx="3882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149718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80" name="Rectangle 11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/>
              <a:t>Hash Join (HJ)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5081"/>
            <a:ext cx="10515600" cy="4351338"/>
          </a:xfrm>
        </p:spPr>
        <p:txBody>
          <a:bodyPr/>
          <a:lstStyle/>
          <a:p>
            <a:r>
              <a:rPr lang="en-US" altLang="en-US" dirty="0"/>
              <a:t>H(k) = k mod 3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E4F3-7A0F-6643-AB19-CA65E8918CA7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292890" name="Group 26"/>
          <p:cNvGrpSpPr>
            <a:grpSpLocks/>
          </p:cNvGrpSpPr>
          <p:nvPr/>
        </p:nvGrpSpPr>
        <p:grpSpPr bwMode="auto">
          <a:xfrm>
            <a:off x="1348397" y="2496496"/>
            <a:ext cx="3170237" cy="2293938"/>
            <a:chOff x="375" y="1766"/>
            <a:chExt cx="2387" cy="2057"/>
          </a:xfrm>
        </p:grpSpPr>
        <p:sp>
          <p:nvSpPr>
            <p:cNvPr id="292870" name="Rectangle 6"/>
            <p:cNvSpPr>
              <a:spLocks noChangeArrowheads="1"/>
            </p:cNvSpPr>
            <p:nvPr/>
          </p:nvSpPr>
          <p:spPr bwMode="auto">
            <a:xfrm>
              <a:off x="375" y="1766"/>
              <a:ext cx="2387" cy="2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292871" name="Rectangle 7"/>
            <p:cNvSpPr>
              <a:spLocks noChangeArrowheads="1"/>
            </p:cNvSpPr>
            <p:nvPr/>
          </p:nvSpPr>
          <p:spPr bwMode="auto">
            <a:xfrm>
              <a:off x="1285" y="1853"/>
              <a:ext cx="1372" cy="5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6" name="Rectangle 12"/>
            <p:cNvSpPr>
              <a:spLocks noChangeArrowheads="1"/>
            </p:cNvSpPr>
            <p:nvPr/>
          </p:nvSpPr>
          <p:spPr bwMode="auto">
            <a:xfrm>
              <a:off x="1280" y="2498"/>
              <a:ext cx="1372" cy="5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7" name="Rectangle 13"/>
            <p:cNvSpPr>
              <a:spLocks noChangeArrowheads="1"/>
            </p:cNvSpPr>
            <p:nvPr/>
          </p:nvSpPr>
          <p:spPr bwMode="auto">
            <a:xfrm>
              <a:off x="1289" y="3156"/>
              <a:ext cx="1372" cy="5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8" name="Text Box 14"/>
            <p:cNvSpPr txBox="1">
              <a:spLocks noChangeArrowheads="1"/>
            </p:cNvSpPr>
            <p:nvPr/>
          </p:nvSpPr>
          <p:spPr bwMode="auto">
            <a:xfrm>
              <a:off x="1012" y="1980"/>
              <a:ext cx="237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0</a:t>
              </a:r>
            </a:p>
          </p:txBody>
        </p:sp>
        <p:sp>
          <p:nvSpPr>
            <p:cNvPr id="292879" name="Text Box 15"/>
            <p:cNvSpPr txBox="1">
              <a:spLocks noChangeArrowheads="1"/>
            </p:cNvSpPr>
            <p:nvPr/>
          </p:nvSpPr>
          <p:spPr bwMode="auto">
            <a:xfrm>
              <a:off x="1017" y="2651"/>
              <a:ext cx="243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1</a:t>
              </a:r>
            </a:p>
          </p:txBody>
        </p:sp>
        <p:sp>
          <p:nvSpPr>
            <p:cNvPr id="292880" name="Text Box 16"/>
            <p:cNvSpPr txBox="1">
              <a:spLocks noChangeArrowheads="1"/>
            </p:cNvSpPr>
            <p:nvPr/>
          </p:nvSpPr>
          <p:spPr bwMode="auto">
            <a:xfrm>
              <a:off x="1036" y="3309"/>
              <a:ext cx="243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2</a:t>
              </a:r>
            </a:p>
          </p:txBody>
        </p:sp>
        <p:sp>
          <p:nvSpPr>
            <p:cNvPr id="292881" name="Text Box 17"/>
            <p:cNvSpPr txBox="1">
              <a:spLocks noChangeArrowheads="1"/>
            </p:cNvSpPr>
            <p:nvPr/>
          </p:nvSpPr>
          <p:spPr bwMode="auto">
            <a:xfrm>
              <a:off x="441" y="1829"/>
              <a:ext cx="286" cy="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/>
                <a:t>R</a:t>
              </a:r>
            </a:p>
          </p:txBody>
        </p:sp>
      </p:grpSp>
      <p:grpSp>
        <p:nvGrpSpPr>
          <p:cNvPr id="292891" name="Group 27"/>
          <p:cNvGrpSpPr>
            <a:grpSpLocks/>
          </p:cNvGrpSpPr>
          <p:nvPr/>
        </p:nvGrpSpPr>
        <p:grpSpPr bwMode="auto">
          <a:xfrm>
            <a:off x="5313972" y="2479035"/>
            <a:ext cx="3094037" cy="2312987"/>
            <a:chOff x="3059" y="1743"/>
            <a:chExt cx="2387" cy="2057"/>
          </a:xfrm>
        </p:grpSpPr>
        <p:sp>
          <p:nvSpPr>
            <p:cNvPr id="292882" name="Rectangle 18"/>
            <p:cNvSpPr>
              <a:spLocks noChangeArrowheads="1"/>
            </p:cNvSpPr>
            <p:nvPr/>
          </p:nvSpPr>
          <p:spPr bwMode="auto">
            <a:xfrm>
              <a:off x="3059" y="1743"/>
              <a:ext cx="2387" cy="2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292883" name="Rectangle 19"/>
            <p:cNvSpPr>
              <a:spLocks noChangeArrowheads="1"/>
            </p:cNvSpPr>
            <p:nvPr/>
          </p:nvSpPr>
          <p:spPr bwMode="auto">
            <a:xfrm>
              <a:off x="3969" y="1830"/>
              <a:ext cx="1372" cy="5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4" name="Rectangle 20"/>
            <p:cNvSpPr>
              <a:spLocks noChangeArrowheads="1"/>
            </p:cNvSpPr>
            <p:nvPr/>
          </p:nvSpPr>
          <p:spPr bwMode="auto">
            <a:xfrm>
              <a:off x="3964" y="2475"/>
              <a:ext cx="1372" cy="5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5" name="Rectangle 21"/>
            <p:cNvSpPr>
              <a:spLocks noChangeArrowheads="1"/>
            </p:cNvSpPr>
            <p:nvPr/>
          </p:nvSpPr>
          <p:spPr bwMode="auto">
            <a:xfrm>
              <a:off x="3973" y="3133"/>
              <a:ext cx="1372" cy="5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6" name="Text Box 22"/>
            <p:cNvSpPr txBox="1">
              <a:spLocks noChangeArrowheads="1"/>
            </p:cNvSpPr>
            <p:nvPr/>
          </p:nvSpPr>
          <p:spPr bwMode="auto">
            <a:xfrm>
              <a:off x="3696" y="1956"/>
              <a:ext cx="24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0</a:t>
              </a:r>
            </a:p>
          </p:txBody>
        </p:sp>
        <p:sp>
          <p:nvSpPr>
            <p:cNvPr id="292887" name="Text Box 23"/>
            <p:cNvSpPr txBox="1">
              <a:spLocks noChangeArrowheads="1"/>
            </p:cNvSpPr>
            <p:nvPr/>
          </p:nvSpPr>
          <p:spPr bwMode="auto">
            <a:xfrm>
              <a:off x="3702" y="2628"/>
              <a:ext cx="249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1</a:t>
              </a:r>
            </a:p>
          </p:txBody>
        </p:sp>
        <p:sp>
          <p:nvSpPr>
            <p:cNvPr id="292888" name="Text Box 24"/>
            <p:cNvSpPr txBox="1">
              <a:spLocks noChangeArrowheads="1"/>
            </p:cNvSpPr>
            <p:nvPr/>
          </p:nvSpPr>
          <p:spPr bwMode="auto">
            <a:xfrm>
              <a:off x="3719" y="3286"/>
              <a:ext cx="249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2</a:t>
              </a:r>
            </a:p>
          </p:txBody>
        </p:sp>
        <p:sp>
          <p:nvSpPr>
            <p:cNvPr id="292889" name="Text Box 25"/>
            <p:cNvSpPr txBox="1">
              <a:spLocks noChangeArrowheads="1"/>
            </p:cNvSpPr>
            <p:nvPr/>
          </p:nvSpPr>
          <p:spPr bwMode="auto">
            <a:xfrm>
              <a:off x="3126" y="1805"/>
              <a:ext cx="27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/>
                <a:t>S</a:t>
              </a:r>
            </a:p>
          </p:txBody>
        </p:sp>
      </p:grpSp>
      <p:graphicFrame>
        <p:nvGraphicFramePr>
          <p:cNvPr id="292974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47828"/>
              </p:ext>
            </p:extLst>
          </p:nvPr>
        </p:nvGraphicFramePr>
        <p:xfrm>
          <a:off x="1992990" y="5121343"/>
          <a:ext cx="1684337" cy="1219200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297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5288"/>
              </p:ext>
            </p:extLst>
          </p:nvPr>
        </p:nvGraphicFramePr>
        <p:xfrm>
          <a:off x="5771239" y="5072130"/>
          <a:ext cx="1714500" cy="975360"/>
        </p:xfrm>
        <a:graphic>
          <a:graphicData uri="http://schemas.openxmlformats.org/drawingml/2006/table">
            <a:tbl>
              <a:tblPr/>
              <a:tblGrid>
                <a:gridCol w="49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6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Join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Which algorithm is better?</a:t>
            </a:r>
          </a:p>
          <a:p>
            <a:pPr lvl="1"/>
            <a:r>
              <a:rPr lang="en-US" dirty="0"/>
              <a:t>Q: What does “better” mean?</a:t>
            </a:r>
          </a:p>
          <a:p>
            <a:pPr lvl="1"/>
            <a:endParaRPr lang="en-US" dirty="0"/>
          </a:p>
          <a:p>
            <a:r>
              <a:rPr lang="en-US" dirty="0"/>
              <a:t>Ultimate bottom line: Which algorithm is the “fastest”?</a:t>
            </a:r>
          </a:p>
          <a:p>
            <a:pPr lvl="1"/>
            <a:r>
              <a:rPr lang="en-US" dirty="0"/>
              <a:t>Q: How does the system know which algorithm runs fast? Run all join algorithms and pick the fastest one?</a:t>
            </a:r>
          </a:p>
        </p:txBody>
      </p:sp>
    </p:spTree>
    <p:extLst>
      <p:ext uri="{BB962C8B-B14F-4D97-AF65-F5344CB8AC3E}">
        <p14:creationId xmlns:p14="http://schemas.microsoft.com/office/powerpoint/2010/main" val="199659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to estimate the performance of a join algorithm</a:t>
            </a:r>
          </a:p>
          <a:p>
            <a:pPr lvl="1"/>
            <a:r>
              <a:rPr lang="en-US" dirty="0"/>
              <a:t>Multiple cost models are possible depending on their sophistication</a:t>
            </a:r>
          </a:p>
          <a:p>
            <a:r>
              <a:rPr lang="en-US" dirty="0"/>
              <a:t>Our cost model: </a:t>
            </a:r>
            <a:r>
              <a:rPr lang="en-US" b="1" i="1" dirty="0"/>
              <a:t># disk blocks that are read/written during join</a:t>
            </a:r>
          </a:p>
          <a:p>
            <a:pPr lvl="1"/>
            <a:r>
              <a:rPr lang="en-US" dirty="0"/>
              <a:t>Not perfect: ignores random vs sequential IO </a:t>
            </a:r>
            <a:r>
              <a:rPr lang="en-US" dirty="0" err="1"/>
              <a:t>differnce</a:t>
            </a:r>
            <a:r>
              <a:rPr lang="en-US" dirty="0"/>
              <a:t>, CPU cost,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But simple to analyze </a:t>
            </a:r>
          </a:p>
          <a:p>
            <a:pPr lvl="1"/>
            <a:r>
              <a:rPr lang="en-US" dirty="0"/>
              <a:t>And “good enough” to pick the best join algorithm</a:t>
            </a:r>
          </a:p>
          <a:p>
            <a:pPr lvl="2"/>
            <a:r>
              <a:rPr lang="en-US" dirty="0"/>
              <a:t>Cost of join is dominated by disk IO</a:t>
            </a:r>
          </a:p>
          <a:p>
            <a:pPr lvl="2"/>
            <a:r>
              <a:rPr lang="en-US" dirty="0"/>
              <a:t>Most join algorithms have similar disk access pattern</a:t>
            </a:r>
          </a:p>
          <a:p>
            <a:pPr lvl="1"/>
            <a:r>
              <a:rPr lang="en-US" b="1" i="1" dirty="0"/>
              <a:t>Our cost model ignores the last IO for writing the final result</a:t>
            </a:r>
          </a:p>
          <a:p>
            <a:pPr lvl="2"/>
            <a:r>
              <a:rPr lang="en-US" dirty="0"/>
              <a:t>This cost is the same for all algorithms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6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Join two tables: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</a:p>
              <a:p>
                <a:r>
                  <a:rPr lang="en-US" dirty="0"/>
                  <a:t>|R| = 1,000 tuples,  |S| = 10,000 tuples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= 100 blocks,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= 1,000 blocks   (10 tuples/block)</a:t>
                </a:r>
              </a:p>
              <a:p>
                <a:r>
                  <a:rPr lang="en-US" dirty="0"/>
                  <a:t>M = main memory “cache” 22 disk blocks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66406" y="4522875"/>
            <a:ext cx="2305436" cy="17275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96206" y="477870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29129" y="477870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30690" y="564083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5374" y="564083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62052" y="471252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1016" y="561917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309" y="4713736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(100 blocks)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71826" y="5461754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(1000 blocks)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8847" y="4009282"/>
            <a:ext cx="1434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Memory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01716" y="6245806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22 blocks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348676" y="481470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751799" y="481470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154922" y="481470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537150" y="481470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348676" y="559070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751799" y="559070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154922" y="559070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537150" y="559070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940273" y="559070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322501" y="559070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506917" y="554903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124689" y="476018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4416214" y="484468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493663" y="484718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576109" y="484718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658555" y="484717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823446" y="485467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900895" y="485717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983341" y="485717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065787" y="485717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610430" y="485467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687879" y="485717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770325" y="485717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852771" y="485717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423991" y="562568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501440" y="562818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583886" y="562818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666332" y="562818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836221" y="562568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13670" y="562818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96116" y="562818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078562" y="562818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225966" y="563318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303415" y="563568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385861" y="563568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468307" y="563567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005454" y="562568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082903" y="562818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165349" y="562818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247795" y="562818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402693" y="563318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480142" y="563568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562588" y="563568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645034" y="563567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66716" y="4292378"/>
            <a:ext cx="1050288" cy="450299"/>
            <a:chOff x="4166716" y="4292378"/>
            <a:chExt cx="1050288" cy="450299"/>
          </a:xfrm>
        </p:grpSpPr>
        <p:sp>
          <p:nvSpPr>
            <p:cNvPr id="6" name="Right Brace 5"/>
            <p:cNvSpPr/>
            <p:nvPr/>
          </p:nvSpPr>
          <p:spPr>
            <a:xfrm rot="-5400000">
              <a:off x="4494559" y="4542508"/>
              <a:ext cx="60310" cy="340027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66716" y="4292378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tuples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65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Join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0120744"/>
                  </p:ext>
                </p:extLst>
              </p:nvPr>
            </p:nvGraphicFramePr>
            <p:xfrm>
              <a:off x="838200" y="1825624"/>
              <a:ext cx="10515600" cy="45751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7406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Formula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800" b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NLJ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SMJ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HJ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0120744"/>
                  </p:ext>
                </p:extLst>
              </p:nvPr>
            </p:nvGraphicFramePr>
            <p:xfrm>
              <a:off x="838200" y="1825624"/>
              <a:ext cx="10515600" cy="45751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/>
                    <a:gridCol w="3613355"/>
                    <a:gridCol w="5749413"/>
                  </a:tblGrid>
                  <a:tr h="617406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Cost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82945" t="-990" r="-212" b="-646535"/>
                          </a:stretch>
                        </a:blipFill>
                      </a:tcPr>
                    </a:tc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NLJ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SMJ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HJ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49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94" name="Rectangle 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Sort-Merge Join (SMJ)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Tx/>
              <a:buAutoNum type="arabicParenBoth"/>
            </a:pPr>
            <a:r>
              <a:rPr lang="en-US" altLang="en-US" dirty="0"/>
              <a:t>if not, sort R and S by A</a:t>
            </a:r>
          </a:p>
          <a:p>
            <a:pPr marL="971550" lvl="1" indent="-514350">
              <a:buFontTx/>
              <a:buAutoNum type="arabicParenBoth"/>
            </a:pP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</a:t>
            </a:r>
            <a:r>
              <a:rPr lang="en-US" altLang="en-US" dirty="0"/>
              <a:t> 1; j </a:t>
            </a:r>
            <a:r>
              <a:rPr lang="en-US" altLang="en-US" dirty="0">
                <a:sym typeface="Symbol" charset="2"/>
              </a:rPr>
              <a:t></a:t>
            </a:r>
            <a:r>
              <a:rPr lang="en-US" altLang="en-US" dirty="0"/>
              <a:t> 1;</a:t>
            </a:r>
          </a:p>
          <a:p>
            <a:pPr lvl="1">
              <a:buFontTx/>
              <a:buNone/>
            </a:pPr>
            <a:r>
              <a:rPr lang="en-US" altLang="en-US" dirty="0"/>
              <a:t>		 while (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 |</a:t>
            </a:r>
            <a:r>
              <a:rPr lang="en-US" altLang="en-US" dirty="0"/>
              <a:t>R|) </a:t>
            </a:r>
            <a:r>
              <a:rPr lang="en-US" altLang="en-US" dirty="0">
                <a:sym typeface="Symbol" charset="2"/>
              </a:rPr>
              <a:t></a:t>
            </a:r>
            <a:r>
              <a:rPr lang="en-US" altLang="en-US" dirty="0"/>
              <a:t>  (j </a:t>
            </a:r>
            <a:r>
              <a:rPr lang="en-US" altLang="en-US" dirty="0">
                <a:sym typeface="Symbol" charset="2"/>
              </a:rPr>
              <a:t> |S|</a:t>
            </a:r>
            <a:r>
              <a:rPr lang="en-US" altLang="en-US" dirty="0"/>
              <a:t>):</a:t>
            </a:r>
          </a:p>
          <a:p>
            <a:pPr lvl="1">
              <a:buNone/>
            </a:pPr>
            <a:r>
              <a:rPr lang="en-US" altLang="en-US" dirty="0"/>
              <a:t>		    if (R[</a:t>
            </a:r>
            <a:r>
              <a:rPr lang="en-US" altLang="en-US" dirty="0" err="1"/>
              <a:t>i</a:t>
            </a:r>
            <a:r>
              <a:rPr lang="en-US" altLang="en-US" dirty="0"/>
              <a:t>].A = S[j].A) then output (R[</a:t>
            </a:r>
            <a:r>
              <a:rPr lang="en-US" altLang="en-US" dirty="0" err="1"/>
              <a:t>i</a:t>
            </a:r>
            <a:r>
              <a:rPr lang="en-US" altLang="en-US" dirty="0"/>
              <a:t>], S[j]);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</a:t>
            </a:r>
            <a:r>
              <a:rPr lang="en-US" altLang="en-US" dirty="0"/>
              <a:t> i+1; j </a:t>
            </a:r>
            <a:r>
              <a:rPr lang="en-US" altLang="en-US" dirty="0">
                <a:sym typeface="Symbol" charset="2"/>
              </a:rPr>
              <a:t></a:t>
            </a:r>
            <a:r>
              <a:rPr lang="en-US" altLang="en-US" dirty="0"/>
              <a:t> j+1;</a:t>
            </a:r>
          </a:p>
          <a:p>
            <a:pPr lvl="1">
              <a:buFontTx/>
              <a:buNone/>
            </a:pPr>
            <a:r>
              <a:rPr lang="en-US" altLang="en-US" dirty="0"/>
              <a:t>		    else if (R[</a:t>
            </a:r>
            <a:r>
              <a:rPr lang="en-US" altLang="en-US" dirty="0" err="1"/>
              <a:t>i</a:t>
            </a:r>
            <a:r>
              <a:rPr lang="en-US" altLang="en-US" dirty="0"/>
              <a:t>].A &gt; S[j].A) then  j </a:t>
            </a:r>
            <a:r>
              <a:rPr lang="en-US" altLang="en-US" dirty="0">
                <a:sym typeface="Symbol" charset="2"/>
              </a:rPr>
              <a:t></a:t>
            </a:r>
            <a:r>
              <a:rPr lang="en-US" altLang="en-US" dirty="0"/>
              <a:t> j+1</a:t>
            </a:r>
          </a:p>
          <a:p>
            <a:pPr lvl="1">
              <a:buNone/>
            </a:pPr>
            <a:r>
              <a:rPr lang="en-US" altLang="en-US" dirty="0"/>
              <a:t>		    else if (R[</a:t>
            </a:r>
            <a:r>
              <a:rPr lang="en-US" altLang="en-US" dirty="0" err="1"/>
              <a:t>i</a:t>
            </a:r>
            <a:r>
              <a:rPr lang="en-US" altLang="en-US" dirty="0"/>
              <a:t>].A &lt; S[j].A) then 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</a:t>
            </a:r>
            <a:r>
              <a:rPr lang="en-US" altLang="en-US" dirty="0"/>
              <a:t> i+1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E14-C4FC-924F-A992-473AB544AFCD}" type="slidenum">
              <a:rPr lang="en-US" altLang="en-US"/>
              <a:pPr/>
              <a:t>16</a:t>
            </a:fld>
            <a:endParaRPr lang="en-US" altLang="en-US"/>
          </a:p>
        </p:txBody>
      </p:sp>
      <p:graphicFrame>
        <p:nvGraphicFramePr>
          <p:cNvPr id="236591" name="Group 47"/>
          <p:cNvGraphicFramePr>
            <a:graphicFrameLocks noGrp="1"/>
          </p:cNvGraphicFramePr>
          <p:nvPr/>
        </p:nvGraphicFramePr>
        <p:xfrm>
          <a:off x="2266175" y="4679950"/>
          <a:ext cx="1589087" cy="1676400"/>
        </p:xfrm>
        <a:graphic>
          <a:graphicData uri="http://schemas.openxmlformats.org/drawingml/2006/table">
            <a:tbl>
              <a:tblPr/>
              <a:tblGrid>
                <a:gridCol w="58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6593" name="Group 49"/>
          <p:cNvGraphicFramePr>
            <a:graphicFrameLocks noGrp="1"/>
          </p:cNvGraphicFramePr>
          <p:nvPr/>
        </p:nvGraphicFramePr>
        <p:xfrm>
          <a:off x="5310999" y="4621213"/>
          <a:ext cx="1543050" cy="134112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584" name="Text Box 40"/>
          <p:cNvSpPr txBox="1">
            <a:spLocks noChangeArrowheads="1"/>
          </p:cNvSpPr>
          <p:nvPr/>
        </p:nvSpPr>
        <p:spPr bwMode="auto">
          <a:xfrm>
            <a:off x="1764524" y="4462463"/>
            <a:ext cx="324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</a:t>
            </a:r>
          </a:p>
        </p:txBody>
      </p:sp>
      <p:sp>
        <p:nvSpPr>
          <p:cNvPr id="236585" name="Text Box 41"/>
          <p:cNvSpPr txBox="1">
            <a:spLocks noChangeArrowheads="1"/>
          </p:cNvSpPr>
          <p:nvPr/>
        </p:nvSpPr>
        <p:spPr bwMode="auto">
          <a:xfrm>
            <a:off x="4869674" y="4414838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0697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Join Stage of Sort-Merge Join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7008" y="2331674"/>
            <a:ext cx="2305436" cy="17275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3405" y="258750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66528" y="258750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69651" y="258750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1879" y="258750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3405" y="336350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66528" y="336350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9651" y="336350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1879" y="336350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5002" y="336350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37230" y="336350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21646" y="332183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9418" y="253298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28911" y="2522535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(100 blocks)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2428" y="3270553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(1000 blocks)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9449" y="1818081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730943" y="261748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08392" y="261997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90838" y="261997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73284" y="2619978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38175" y="262747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15624" y="262997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98070" y="262997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80516" y="262997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25159" y="262747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02608" y="262997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85054" y="262997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67500" y="262997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38720" y="339848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16169" y="340098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98615" y="340098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81061" y="340098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50950" y="339848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28399" y="340098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10845" y="340098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393291" y="340098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40695" y="340598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18144" y="340847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00590" y="340847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83036" y="3408478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20183" y="339848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97632" y="340098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480078" y="340098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62524" y="340098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17422" y="340598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94871" y="340847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877317" y="340847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959763" y="3408478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8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Join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0711172"/>
                  </p:ext>
                </p:extLst>
              </p:nvPr>
            </p:nvGraphicFramePr>
            <p:xfrm>
              <a:off x="838200" y="1601180"/>
              <a:ext cx="10515600" cy="4902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7406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Cost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800" dirty="0"/>
                            <a:t> (M=22,</a:t>
                          </a:r>
                          <a:r>
                            <a:rPr lang="en-US" sz="2800" b="0" dirty="0"/>
                            <a:t> </a:t>
                          </a:r>
                          <a:br>
                            <a:rPr lang="en-US" sz="2800" b="0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 =100,</a:t>
                          </a:r>
                          <a:r>
                            <a:rPr lang="en-US" sz="2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aseline="0" dirty="0"/>
                            <a:t>=1000)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Formula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800" b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NLJ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SMJ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HJ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0711172"/>
                  </p:ext>
                </p:extLst>
              </p:nvPr>
            </p:nvGraphicFramePr>
            <p:xfrm>
              <a:off x="838200" y="1601180"/>
              <a:ext cx="10515600" cy="4902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40" t="-5806" r="-159528" b="-42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945" t="-5806" r="-212" b="-42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NLJ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SMJ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HJ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707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76" name="Rectangle 56"/>
              <p:cNvSpPr>
                <a:spLocks noGrp="1" noChangeArrowheads="1"/>
              </p:cNvSpPr>
              <p:nvPr>
                <p:ph type="title"/>
              </p:nvPr>
            </p:nvSpPr>
            <p:spPr>
              <a:noFill/>
              <a:ln/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Nested-Loop Join (NLJ): 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en-US" dirty="0"/>
                  <a:t>S</a:t>
                </a:r>
              </a:p>
            </p:txBody>
          </p:sp>
        </mc:Choice>
        <mc:Fallback xmlns="">
          <p:sp>
            <p:nvSpPr>
              <p:cNvPr id="235576" name="Rectangle 5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0959" b="-2191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For each r </a:t>
            </a:r>
            <a:r>
              <a:rPr lang="en-US" altLang="en-US" dirty="0">
                <a:sym typeface="Symbol" charset="2"/>
              </a:rPr>
              <a:t></a:t>
            </a:r>
            <a:r>
              <a:rPr lang="en-US" altLang="en-US" dirty="0"/>
              <a:t> R:</a:t>
            </a:r>
          </a:p>
          <a:p>
            <a:pPr>
              <a:buFontTx/>
              <a:buNone/>
            </a:pPr>
            <a:r>
              <a:rPr lang="en-US" altLang="en-US" dirty="0"/>
              <a:t>	     For each s </a:t>
            </a:r>
            <a:r>
              <a:rPr lang="en-US" altLang="en-US" dirty="0">
                <a:sym typeface="Symbol" charset="2"/>
              </a:rPr>
              <a:t></a:t>
            </a:r>
            <a:r>
              <a:rPr lang="en-US" altLang="en-US" dirty="0"/>
              <a:t> S:</a:t>
            </a:r>
          </a:p>
          <a:p>
            <a:pPr>
              <a:buFontTx/>
              <a:buNone/>
            </a:pPr>
            <a:r>
              <a:rPr lang="en-US" altLang="en-US" dirty="0"/>
              <a:t>		    if </a:t>
            </a:r>
            <a:r>
              <a:rPr lang="en-US" altLang="en-US" dirty="0" err="1"/>
              <a:t>r.A</a:t>
            </a:r>
            <a:r>
              <a:rPr lang="en-US" altLang="en-US" dirty="0"/>
              <a:t> = </a:t>
            </a:r>
            <a:r>
              <a:rPr lang="en-US" altLang="en-US" dirty="0" err="1"/>
              <a:t>s.A</a:t>
            </a:r>
            <a:r>
              <a:rPr lang="en-US" altLang="en-US" dirty="0"/>
              <a:t>, then output (</a:t>
            </a:r>
            <a:r>
              <a:rPr lang="en-US" altLang="en-US" dirty="0" err="1"/>
              <a:t>r,s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Scan S table once for every tuple of R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5D52-E612-8647-9425-5B6A266D208C}" type="slidenum">
              <a:rPr lang="en-US" altLang="en-US"/>
              <a:pPr/>
              <a:t>19</a:t>
            </a:fld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070158" y="3590477"/>
            <a:ext cx="2305436" cy="17275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6555" y="384630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69678" y="384630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72801" y="384630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55029" y="384630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6555" y="462231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69678" y="462231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72801" y="462231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55029" y="462231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58152" y="462231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40380" y="462231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4796" y="458063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42568" y="379179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32061" y="3781338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(100 blocks)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5578" y="4529356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(1000 blocks)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2599" y="3076884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334093" y="387628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11542" y="387878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93988" y="387878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76434" y="387878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41325" y="388627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18774" y="388877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01220" y="388877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83666" y="388877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28309" y="388627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05758" y="388877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88204" y="388877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70650" y="388877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41870" y="4657288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19319" y="465978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01765" y="465978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84211" y="465978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54100" y="4657288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31549" y="465978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13995" y="465978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96441" y="465978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43845" y="466478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21294" y="466728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03740" y="466728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86186" y="466728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23333" y="4657288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00782" y="465978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083228" y="465978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165674" y="465978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20572" y="466478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98021" y="466728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80467" y="466728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562913" y="466728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93414" y="3848937"/>
            <a:ext cx="1645275" cy="393290"/>
            <a:chOff x="2648162" y="3843747"/>
            <a:chExt cx="1645275" cy="393290"/>
          </a:xfrm>
        </p:grpSpPr>
        <p:sp>
          <p:nvSpPr>
            <p:cNvPr id="58" name="Rectangle 57"/>
            <p:cNvSpPr/>
            <p:nvPr/>
          </p:nvSpPr>
          <p:spPr>
            <a:xfrm>
              <a:off x="2648162" y="3843747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3051285" y="4045906"/>
              <a:ext cx="1242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621280" y="4627444"/>
            <a:ext cx="1617409" cy="393290"/>
            <a:chOff x="2676028" y="4622254"/>
            <a:chExt cx="1617409" cy="393290"/>
          </a:xfrm>
        </p:grpSpPr>
        <p:sp>
          <p:nvSpPr>
            <p:cNvPr id="59" name="Rectangle 58"/>
            <p:cNvSpPr/>
            <p:nvPr/>
          </p:nvSpPr>
          <p:spPr>
            <a:xfrm>
              <a:off x="2676028" y="4622254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3051285" y="4826766"/>
              <a:ext cx="1242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783452" y="4042948"/>
            <a:ext cx="1901358" cy="771749"/>
            <a:chOff x="838200" y="4037758"/>
            <a:chExt cx="1901358" cy="771749"/>
          </a:xfrm>
        </p:grpSpPr>
        <p:sp>
          <p:nvSpPr>
            <p:cNvPr id="60" name="Rectangle 59"/>
            <p:cNvSpPr/>
            <p:nvPr/>
          </p:nvSpPr>
          <p:spPr>
            <a:xfrm>
              <a:off x="1497344" y="42613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 flipV="1">
              <a:off x="838200" y="4449039"/>
              <a:ext cx="761913" cy="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1900467" y="4037758"/>
              <a:ext cx="839029" cy="261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 flipV="1">
              <a:off x="1900467" y="4538317"/>
              <a:ext cx="839091" cy="271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84747" y="3878781"/>
            <a:ext cx="242341" cy="317318"/>
            <a:chOff x="4411824" y="6039033"/>
            <a:chExt cx="242341" cy="31731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411824" y="6039033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489273" y="6041532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571719" y="6041532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654165" y="6041531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02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How do we process</a:t>
            </a:r>
            <a:br>
              <a:rPr lang="en-US" dirty="0"/>
            </a:br>
            <a:r>
              <a:rPr lang="en-US" dirty="0"/>
              <a:t>      SELECT * FROM Student WHERE </a:t>
            </a:r>
            <a:r>
              <a:rPr lang="en-US" dirty="0" err="1"/>
              <a:t>sid</a:t>
            </a:r>
            <a:r>
              <a:rPr lang="en-US" dirty="0"/>
              <a:t> &gt; 30?</a:t>
            </a:r>
          </a:p>
          <a:p>
            <a:endParaRPr lang="en-US" dirty="0"/>
          </a:p>
          <a:p>
            <a:r>
              <a:rPr lang="en-US" dirty="0"/>
              <a:t>Q: How do we process</a:t>
            </a:r>
            <a:br>
              <a:rPr lang="en-US" dirty="0"/>
            </a:br>
            <a:r>
              <a:rPr lang="en-US" dirty="0"/>
              <a:t>      SELECT * FROM Student S, Enroll E WHERE </a:t>
            </a:r>
            <a:r>
              <a:rPr lang="en-US" dirty="0" err="1"/>
              <a:t>S.sid</a:t>
            </a:r>
            <a:r>
              <a:rPr lang="en-US" dirty="0"/>
              <a:t> = </a:t>
            </a:r>
            <a:r>
              <a:rPr lang="en-US" dirty="0" err="1"/>
              <a:t>E.sid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37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S table once for every tuple of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Can we do better?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131" y="2405416"/>
            <a:ext cx="2305436" cy="17275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42528" y="266124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5651" y="266124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8774" y="266124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31002" y="266124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42528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45651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48774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31002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34125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16353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00769" y="339557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8541" y="260672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8034" y="2596277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(100 blocks)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51551" y="3344295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(1000 blocks)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8572" y="1891823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610066" y="269122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87515" y="26937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69961" y="26937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52407" y="26937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17298" y="270121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94747" y="270371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77193" y="270371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59639" y="270371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04282" y="270121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81731" y="270371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64177" y="270371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46623" y="270371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17843" y="347222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95292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77738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60184" y="34747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30073" y="347222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7522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89968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72414" y="34747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19818" y="347972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97267" y="34822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79713" y="34822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62159" y="34822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99306" y="347222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76755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59201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41647" y="34747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96545" y="347972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73994" y="34822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56440" y="34822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38886" y="34822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869387" y="2663876"/>
            <a:ext cx="1645275" cy="393290"/>
            <a:chOff x="2648162" y="3843747"/>
            <a:chExt cx="1645275" cy="393290"/>
          </a:xfrm>
        </p:grpSpPr>
        <p:sp>
          <p:nvSpPr>
            <p:cNvPr id="53" name="Rectangle 52"/>
            <p:cNvSpPr/>
            <p:nvPr/>
          </p:nvSpPr>
          <p:spPr>
            <a:xfrm>
              <a:off x="2648162" y="3843747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3051285" y="4045906"/>
              <a:ext cx="1242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897253" y="3442383"/>
            <a:ext cx="1617409" cy="393290"/>
            <a:chOff x="2676028" y="4622254"/>
            <a:chExt cx="1617409" cy="393290"/>
          </a:xfrm>
        </p:grpSpPr>
        <p:sp>
          <p:nvSpPr>
            <p:cNvPr id="56" name="Rectangle 55"/>
            <p:cNvSpPr/>
            <p:nvPr/>
          </p:nvSpPr>
          <p:spPr>
            <a:xfrm>
              <a:off x="2676028" y="4622254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3051285" y="4826766"/>
              <a:ext cx="1242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059425" y="2857887"/>
            <a:ext cx="1901358" cy="771749"/>
            <a:chOff x="838200" y="4037758"/>
            <a:chExt cx="1901358" cy="771749"/>
          </a:xfrm>
        </p:grpSpPr>
        <p:sp>
          <p:nvSpPr>
            <p:cNvPr id="59" name="Rectangle 58"/>
            <p:cNvSpPr/>
            <p:nvPr/>
          </p:nvSpPr>
          <p:spPr>
            <a:xfrm>
              <a:off x="1497344" y="42613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38200" y="4449039"/>
              <a:ext cx="761913" cy="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1900467" y="4037758"/>
              <a:ext cx="839029" cy="261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1900467" y="4538317"/>
              <a:ext cx="839091" cy="271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351271" y="2124868"/>
            <a:ext cx="1050288" cy="450299"/>
            <a:chOff x="4166716" y="4292378"/>
            <a:chExt cx="1050288" cy="450299"/>
          </a:xfrm>
        </p:grpSpPr>
        <p:sp>
          <p:nvSpPr>
            <p:cNvPr id="64" name="Right Brace 63"/>
            <p:cNvSpPr/>
            <p:nvPr/>
          </p:nvSpPr>
          <p:spPr>
            <a:xfrm rot="-5400000">
              <a:off x="4494559" y="4542508"/>
              <a:ext cx="60310" cy="340027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66716" y="4292378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tuples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961957" y="2695484"/>
            <a:ext cx="242341" cy="317318"/>
            <a:chOff x="2961957" y="2695484"/>
            <a:chExt cx="242341" cy="31731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961957" y="2695484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39406" y="2697983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121852" y="2697983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204298" y="2697982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487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089"/>
            <a:ext cx="10515600" cy="4761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Scan S table once for every </a:t>
            </a:r>
            <a:r>
              <a:rPr lang="en-US" b="1" i="1" dirty="0"/>
              <a:t>block</a:t>
            </a:r>
            <a:r>
              <a:rPr lang="en-US" dirty="0"/>
              <a:t> of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Can we do even better? What is the maximum # of blocks that we can read in one batch from R?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131" y="2405416"/>
            <a:ext cx="2305436" cy="17275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42528" y="266124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5651" y="266124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8774" y="266124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31002" y="266124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42528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45651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48774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31002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34125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16353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00769" y="339557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8541" y="260672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8034" y="2596277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(100 blocks)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51551" y="3344295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(1000 blocks)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8572" y="1891823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610066" y="269122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87515" y="26937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69961" y="26937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52407" y="26937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17298" y="270121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94747" y="270371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77193" y="270371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59639" y="270371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04282" y="270121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81731" y="270371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64177" y="270371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46623" y="270371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17843" y="347222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95292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77738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60184" y="34747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30073" y="347222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7522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89968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72414" y="34747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19818" y="347972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97267" y="34822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79713" y="34822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62159" y="34822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99306" y="347222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76755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59201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41647" y="34747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96545" y="347972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73994" y="34822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56440" y="34822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38886" y="34822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869387" y="2663876"/>
            <a:ext cx="1645275" cy="393290"/>
            <a:chOff x="2648162" y="3843747"/>
            <a:chExt cx="1645275" cy="393290"/>
          </a:xfrm>
        </p:grpSpPr>
        <p:sp>
          <p:nvSpPr>
            <p:cNvPr id="53" name="Rectangle 52"/>
            <p:cNvSpPr/>
            <p:nvPr/>
          </p:nvSpPr>
          <p:spPr>
            <a:xfrm>
              <a:off x="2648162" y="3843747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3051285" y="4045906"/>
              <a:ext cx="1242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897253" y="3442383"/>
            <a:ext cx="1617409" cy="393290"/>
            <a:chOff x="2676028" y="4622254"/>
            <a:chExt cx="1617409" cy="393290"/>
          </a:xfrm>
        </p:grpSpPr>
        <p:sp>
          <p:nvSpPr>
            <p:cNvPr id="56" name="Rectangle 55"/>
            <p:cNvSpPr/>
            <p:nvPr/>
          </p:nvSpPr>
          <p:spPr>
            <a:xfrm>
              <a:off x="2676028" y="4622254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3051285" y="4826766"/>
              <a:ext cx="1242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059425" y="2857887"/>
            <a:ext cx="1901358" cy="771749"/>
            <a:chOff x="838200" y="4037758"/>
            <a:chExt cx="1901358" cy="771749"/>
          </a:xfrm>
        </p:grpSpPr>
        <p:sp>
          <p:nvSpPr>
            <p:cNvPr id="59" name="Rectangle 58"/>
            <p:cNvSpPr/>
            <p:nvPr/>
          </p:nvSpPr>
          <p:spPr>
            <a:xfrm>
              <a:off x="1497344" y="42613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38200" y="4449039"/>
              <a:ext cx="761913" cy="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1900467" y="4037758"/>
              <a:ext cx="839029" cy="261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1900467" y="4538317"/>
              <a:ext cx="839091" cy="271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351271" y="2124868"/>
            <a:ext cx="1050288" cy="450299"/>
            <a:chOff x="4166716" y="4292378"/>
            <a:chExt cx="1050288" cy="450299"/>
          </a:xfrm>
        </p:grpSpPr>
        <p:sp>
          <p:nvSpPr>
            <p:cNvPr id="64" name="Right Brace 63"/>
            <p:cNvSpPr/>
            <p:nvPr/>
          </p:nvSpPr>
          <p:spPr>
            <a:xfrm rot="-5400000">
              <a:off x="4494559" y="4542508"/>
              <a:ext cx="60310" cy="340027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66716" y="4292378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tuples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1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S table once for every </a:t>
            </a:r>
            <a:r>
              <a:rPr lang="en-US" b="1" i="1" dirty="0"/>
              <a:t>20</a:t>
            </a:r>
            <a:r>
              <a:rPr lang="en-US" dirty="0"/>
              <a:t> </a:t>
            </a:r>
            <a:r>
              <a:rPr lang="en-US" b="1" i="1" dirty="0"/>
              <a:t>blocks</a:t>
            </a:r>
            <a:r>
              <a:rPr lang="en-US" dirty="0"/>
              <a:t> of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What if we read S first?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131" y="2405416"/>
            <a:ext cx="2305436" cy="17275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42528" y="266124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5651" y="266124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8774" y="266124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31002" y="266124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42528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45651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48774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31002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34125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16353" y="343725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00769" y="339557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8541" y="260672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8034" y="2596277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(100 blocks)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51551" y="3344295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(1000 blocks)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8572" y="1891823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610066" y="269122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87515" y="26937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69961" y="26937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52407" y="26937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17298" y="270121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94747" y="270371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77193" y="270371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59639" y="270371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04282" y="270121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81731" y="270371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64177" y="270371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46623" y="2703713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17843" y="347222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95292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77738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60184" y="34747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30073" y="347222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7522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89968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72414" y="34747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19818" y="347972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97267" y="34822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79713" y="34822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62159" y="34822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99306" y="347222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76755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59201" y="34747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41647" y="34747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96545" y="3479722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73994" y="34822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56440" y="34822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38886" y="34822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382229" y="2665316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3510116" y="2857887"/>
            <a:ext cx="1004546" cy="8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897253" y="3442383"/>
            <a:ext cx="1617409" cy="393290"/>
            <a:chOff x="2676028" y="4622254"/>
            <a:chExt cx="1617409" cy="393290"/>
          </a:xfrm>
        </p:grpSpPr>
        <p:sp>
          <p:nvSpPr>
            <p:cNvPr id="56" name="Rectangle 55"/>
            <p:cNvSpPr/>
            <p:nvPr/>
          </p:nvSpPr>
          <p:spPr>
            <a:xfrm>
              <a:off x="2676028" y="4622254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3051285" y="4826766"/>
              <a:ext cx="1242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059425" y="2891021"/>
            <a:ext cx="1901358" cy="738615"/>
            <a:chOff x="838200" y="4070892"/>
            <a:chExt cx="1901358" cy="738615"/>
          </a:xfrm>
        </p:grpSpPr>
        <p:sp>
          <p:nvSpPr>
            <p:cNvPr id="59" name="Rectangle 58"/>
            <p:cNvSpPr/>
            <p:nvPr/>
          </p:nvSpPr>
          <p:spPr>
            <a:xfrm>
              <a:off x="1497344" y="42613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38200" y="4449039"/>
              <a:ext cx="761913" cy="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1900468" y="4070892"/>
              <a:ext cx="382227" cy="228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1900467" y="4538317"/>
              <a:ext cx="839091" cy="271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351271" y="2124868"/>
            <a:ext cx="1050288" cy="450299"/>
            <a:chOff x="4166716" y="4292378"/>
            <a:chExt cx="1050288" cy="450299"/>
          </a:xfrm>
        </p:grpSpPr>
        <p:sp>
          <p:nvSpPr>
            <p:cNvPr id="64" name="Right Brace 63"/>
            <p:cNvSpPr/>
            <p:nvPr/>
          </p:nvSpPr>
          <p:spPr>
            <a:xfrm rot="-5400000">
              <a:off x="4494559" y="4542508"/>
              <a:ext cx="60310" cy="340027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66716" y="4292378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tuples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3094851" y="2665316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757209" y="26407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71" name="Right Brace 70"/>
          <p:cNvSpPr/>
          <p:nvPr/>
        </p:nvSpPr>
        <p:spPr>
          <a:xfrm rot="16200000">
            <a:off x="2860646" y="2190129"/>
            <a:ext cx="89445" cy="788143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478546" y="2173829"/>
            <a:ext cx="1057854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 blocks</a:t>
            </a:r>
          </a:p>
        </p:txBody>
      </p:sp>
    </p:spTree>
    <p:extLst>
      <p:ext uri="{BB962C8B-B14F-4D97-AF65-F5344CB8AC3E}">
        <p14:creationId xmlns:p14="http://schemas.microsoft.com/office/powerpoint/2010/main" val="2669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R table once for every 20 blocks of 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6131" y="2405416"/>
            <a:ext cx="2305436" cy="17275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98572" y="1891823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542652" y="3375521"/>
            <a:ext cx="3989192" cy="523220"/>
            <a:chOff x="4542528" y="2596277"/>
            <a:chExt cx="3989192" cy="523220"/>
          </a:xfrm>
        </p:grpSpPr>
        <p:sp>
          <p:nvSpPr>
            <p:cNvPr id="5" name="Rectangle 4"/>
            <p:cNvSpPr/>
            <p:nvPr/>
          </p:nvSpPr>
          <p:spPr>
            <a:xfrm>
              <a:off x="4542528" y="266124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45651" y="266124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48774" y="266124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31002" y="266124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8541" y="260672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08034" y="2596277"/>
              <a:ext cx="2223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 (100 blocks)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610066" y="2691222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87515" y="2693721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69961" y="2693721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852407" y="2693720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17298" y="2701215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94747" y="2703714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77193" y="2703714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59639" y="2703713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04282" y="2701215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81731" y="2703714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64177" y="2703714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46623" y="2703713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526077" y="2575802"/>
            <a:ext cx="4984994" cy="523220"/>
            <a:chOff x="4542528" y="3344295"/>
            <a:chExt cx="4984994" cy="523220"/>
          </a:xfrm>
        </p:grpSpPr>
        <p:sp>
          <p:nvSpPr>
            <p:cNvPr id="9" name="Rectangle 8"/>
            <p:cNvSpPr/>
            <p:nvPr/>
          </p:nvSpPr>
          <p:spPr>
            <a:xfrm>
              <a:off x="4542528" y="3437250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45651" y="3437250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774" y="3437250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31002" y="3437250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34125" y="3437250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16353" y="3437250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00769" y="339557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51551" y="3344295"/>
              <a:ext cx="23759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 (1000 blocks)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617843" y="3472227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95292" y="3474726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777738" y="3474726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60184" y="3474725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30073" y="3472227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07522" y="3474726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189968" y="3474726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272414" y="3474725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19818" y="3479722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97267" y="3482221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79713" y="3482221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662159" y="3482220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99306" y="3472227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276755" y="3474726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359201" y="3474726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441647" y="3474725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596545" y="3479722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673994" y="3482221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756440" y="3482221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838886" y="3482220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2382229" y="2665316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3510116" y="2857887"/>
            <a:ext cx="1004546" cy="8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897253" y="3442383"/>
            <a:ext cx="1617409" cy="393290"/>
            <a:chOff x="2676028" y="4622254"/>
            <a:chExt cx="1617409" cy="393290"/>
          </a:xfrm>
        </p:grpSpPr>
        <p:sp>
          <p:nvSpPr>
            <p:cNvPr id="56" name="Rectangle 55"/>
            <p:cNvSpPr/>
            <p:nvPr/>
          </p:nvSpPr>
          <p:spPr>
            <a:xfrm>
              <a:off x="2676028" y="4622254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3051285" y="4826766"/>
              <a:ext cx="1242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059425" y="2891021"/>
            <a:ext cx="1901358" cy="738615"/>
            <a:chOff x="838200" y="4070892"/>
            <a:chExt cx="1901358" cy="738615"/>
          </a:xfrm>
        </p:grpSpPr>
        <p:sp>
          <p:nvSpPr>
            <p:cNvPr id="59" name="Rectangle 58"/>
            <p:cNvSpPr/>
            <p:nvPr/>
          </p:nvSpPr>
          <p:spPr>
            <a:xfrm>
              <a:off x="1497344" y="42613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38200" y="4449039"/>
              <a:ext cx="761913" cy="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1900468" y="4070892"/>
              <a:ext cx="382227" cy="228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1900467" y="4538317"/>
              <a:ext cx="839091" cy="271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351271" y="2124868"/>
            <a:ext cx="1050288" cy="450299"/>
            <a:chOff x="4166716" y="4292378"/>
            <a:chExt cx="1050288" cy="450299"/>
          </a:xfrm>
        </p:grpSpPr>
        <p:sp>
          <p:nvSpPr>
            <p:cNvPr id="64" name="Right Brace 63"/>
            <p:cNvSpPr/>
            <p:nvPr/>
          </p:nvSpPr>
          <p:spPr>
            <a:xfrm rot="-5400000">
              <a:off x="4494559" y="4542508"/>
              <a:ext cx="60310" cy="340027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66716" y="4292378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tuples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3094851" y="2665316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757209" y="26407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71" name="Right Brace 70"/>
          <p:cNvSpPr/>
          <p:nvPr/>
        </p:nvSpPr>
        <p:spPr>
          <a:xfrm rot="16200000">
            <a:off x="2860646" y="2190129"/>
            <a:ext cx="89445" cy="788143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478546" y="2173829"/>
            <a:ext cx="1057854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 blocks</a:t>
            </a:r>
          </a:p>
        </p:txBody>
      </p:sp>
    </p:spTree>
    <p:extLst>
      <p:ext uri="{BB962C8B-B14F-4D97-AF65-F5344CB8AC3E}">
        <p14:creationId xmlns:p14="http://schemas.microsoft.com/office/powerpoint/2010/main" val="175792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Join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601180"/>
              <a:ext cx="10515600" cy="4902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7406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Cost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800" dirty="0"/>
                            <a:t> (M=22,</a:t>
                          </a:r>
                          <a:r>
                            <a:rPr lang="en-US" sz="2800" b="0" dirty="0"/>
                            <a:t> </a:t>
                          </a:r>
                          <a:br>
                            <a:rPr lang="en-US" sz="2800" b="0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 =100,</a:t>
                          </a:r>
                          <a:r>
                            <a:rPr lang="en-US" sz="2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aseline="0" dirty="0"/>
                            <a:t>=1000)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Formula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800" b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NLJ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SMJ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HJ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601180"/>
              <a:ext cx="10515600" cy="4902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40" t="-5806" r="-159528" b="-42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945" t="-5806" r="-212" b="-42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NLJ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SMJ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HJ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0601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Join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block nested loop join (not the naïve algorithm)</a:t>
            </a:r>
          </a:p>
          <a:p>
            <a:r>
              <a:rPr lang="en-US" dirty="0"/>
              <a:t>Read as many blocks as possible for the left table in one iteration</a:t>
            </a:r>
          </a:p>
          <a:p>
            <a:r>
              <a:rPr lang="en-US" dirty="0"/>
              <a:t>Use the smaller table on the left (i.e., outer loop)</a:t>
            </a:r>
          </a:p>
        </p:txBody>
      </p:sp>
    </p:spTree>
    <p:extLst>
      <p:ext uri="{BB962C8B-B14F-4D97-AF65-F5344CB8AC3E}">
        <p14:creationId xmlns:p14="http://schemas.microsoft.com/office/powerpoint/2010/main" val="170898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44" name="Rectangle 32"/>
          <p:cNvSpPr>
            <a:spLocks noChangeArrowheads="1"/>
          </p:cNvSpPr>
          <p:nvPr/>
        </p:nvSpPr>
        <p:spPr bwMode="auto">
          <a:xfrm>
            <a:off x="3372784" y="4554936"/>
            <a:ext cx="1632196" cy="1085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62" name="Rectangle 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Hash Join (HJ)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3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400" dirty="0"/>
                  <a:t>Step (1): Hashing stage: h(v) </a:t>
                </a:r>
                <a14:m>
                  <m:oMath xmlns:m="http://schemas.openxmlformats.org/officeDocument/2006/math">
                    <m:r>
                      <a:rPr lang="is-IS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altLang="en-US" sz="2400" dirty="0"/>
                  <a:t> [1, k]</a:t>
                </a:r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r>
                  <a:rPr lang="en-US" altLang="en-US" sz="2400" dirty="0"/>
                  <a:t>Step (2): Join stage</a:t>
                </a:r>
              </a:p>
            </p:txBody>
          </p:sp>
        </mc:Choice>
        <mc:Fallback xmlns="">
          <p:sp>
            <p:nvSpPr>
              <p:cNvPr id="269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FCE-A307-BA40-9AAB-83B298DAF42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400911" y="2299513"/>
            <a:ext cx="1611604" cy="1220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18" name="Rectangle 6" descr="Large confetti"/>
          <p:cNvSpPr>
            <a:spLocks noChangeArrowheads="1"/>
          </p:cNvSpPr>
          <p:nvPr/>
        </p:nvSpPr>
        <p:spPr bwMode="auto">
          <a:xfrm>
            <a:off x="3640200" y="2775591"/>
            <a:ext cx="312397" cy="26839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 rot="16200000">
            <a:off x="4288749" y="2816374"/>
            <a:ext cx="357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...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6603960" y="2259280"/>
            <a:ext cx="1327203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6603960" y="2602180"/>
            <a:ext cx="1327203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6603960" y="3173680"/>
            <a:ext cx="1327203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 rot="16200000">
            <a:off x="7031359" y="2816374"/>
            <a:ext cx="357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...</a:t>
            </a:r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 flipV="1">
            <a:off x="4965066" y="2368817"/>
            <a:ext cx="1303198" cy="105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8" name="Line 16"/>
          <p:cNvSpPr>
            <a:spLocks noChangeShapeType="1"/>
          </p:cNvSpPr>
          <p:nvPr/>
        </p:nvSpPr>
        <p:spPr bwMode="auto">
          <a:xfrm flipV="1">
            <a:off x="5012515" y="2693857"/>
            <a:ext cx="1286783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4965065" y="3278439"/>
            <a:ext cx="1403495" cy="107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30" name="Text Box 18"/>
          <p:cNvSpPr txBox="1">
            <a:spLocks noChangeArrowheads="1"/>
          </p:cNvSpPr>
          <p:nvPr/>
        </p:nvSpPr>
        <p:spPr bwMode="auto">
          <a:xfrm>
            <a:off x="3334413" y="1956862"/>
            <a:ext cx="1081384" cy="39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Memory</a:t>
            </a:r>
          </a:p>
        </p:txBody>
      </p:sp>
      <p:sp>
        <p:nvSpPr>
          <p:cNvPr id="269331" name="Text Box 19"/>
          <p:cNvSpPr txBox="1">
            <a:spLocks noChangeArrowheads="1"/>
          </p:cNvSpPr>
          <p:nvPr/>
        </p:nvSpPr>
        <p:spPr bwMode="auto">
          <a:xfrm>
            <a:off x="6390222" y="1865183"/>
            <a:ext cx="95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buckets</a:t>
            </a: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8055682" y="2206892"/>
            <a:ext cx="493077" cy="39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G1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8055682" y="2545030"/>
            <a:ext cx="493077" cy="39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G2</a:t>
            </a: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8055681" y="3121293"/>
            <a:ext cx="480380" cy="39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Gk</a:t>
            </a: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1321896" y="2765296"/>
            <a:ext cx="1327203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36" name="Text Box 24"/>
          <p:cNvSpPr txBox="1">
            <a:spLocks noChangeArrowheads="1"/>
          </p:cNvSpPr>
          <p:nvPr/>
        </p:nvSpPr>
        <p:spPr bwMode="auto">
          <a:xfrm>
            <a:off x="992104" y="2370692"/>
            <a:ext cx="338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/>
              <a:t> R</a:t>
            </a:r>
          </a:p>
        </p:txBody>
      </p:sp>
      <p:sp>
        <p:nvSpPr>
          <p:cNvPr id="269337" name="Line 25"/>
          <p:cNvSpPr>
            <a:spLocks noChangeShapeType="1"/>
          </p:cNvSpPr>
          <p:nvPr/>
        </p:nvSpPr>
        <p:spPr bwMode="auto">
          <a:xfrm flipV="1">
            <a:off x="2978891" y="2845068"/>
            <a:ext cx="55102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1275667" y="4549628"/>
            <a:ext cx="13208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1275667" y="4892528"/>
            <a:ext cx="13208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1275667" y="5235428"/>
            <a:ext cx="13208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6157917" y="4474745"/>
            <a:ext cx="13208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6157917" y="4817645"/>
            <a:ext cx="13208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43" name="Text Box 31"/>
          <p:cNvSpPr txBox="1">
            <a:spLocks noChangeArrowheads="1"/>
          </p:cNvSpPr>
          <p:nvPr/>
        </p:nvSpPr>
        <p:spPr bwMode="auto">
          <a:xfrm>
            <a:off x="6198423" y="4092435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S</a:t>
            </a:r>
          </a:p>
        </p:txBody>
      </p:sp>
      <p:sp>
        <p:nvSpPr>
          <p:cNvPr id="269345" name="Line 33"/>
          <p:cNvSpPr>
            <a:spLocks noChangeShapeType="1"/>
          </p:cNvSpPr>
          <p:nvPr/>
        </p:nvSpPr>
        <p:spPr bwMode="auto">
          <a:xfrm>
            <a:off x="2750455" y="4595665"/>
            <a:ext cx="739776" cy="292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46" name="Text Box 34"/>
          <p:cNvSpPr txBox="1">
            <a:spLocks noChangeArrowheads="1"/>
          </p:cNvSpPr>
          <p:nvPr/>
        </p:nvSpPr>
        <p:spPr bwMode="auto">
          <a:xfrm rot="-5400000">
            <a:off x="6485434" y="5147329"/>
            <a:ext cx="357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...</a:t>
            </a:r>
          </a:p>
        </p:txBody>
      </p:sp>
      <p:sp>
        <p:nvSpPr>
          <p:cNvPr id="269347" name="Line 35"/>
          <p:cNvSpPr>
            <a:spLocks noChangeShapeType="1"/>
          </p:cNvSpPr>
          <p:nvPr/>
        </p:nvSpPr>
        <p:spPr bwMode="auto">
          <a:xfrm flipH="1">
            <a:off x="4965065" y="4589045"/>
            <a:ext cx="1105239" cy="3114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4344545" y="4730604"/>
            <a:ext cx="5302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349" name="Rectangle 37" descr="Wide upward diagonal"/>
          <p:cNvSpPr>
            <a:spLocks noChangeArrowheads="1"/>
          </p:cNvSpPr>
          <p:nvPr/>
        </p:nvSpPr>
        <p:spPr bwMode="auto">
          <a:xfrm>
            <a:off x="3641248" y="4742159"/>
            <a:ext cx="478706" cy="4932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351" name="Text Box 39"/>
          <p:cNvSpPr txBox="1">
            <a:spLocks noChangeArrowheads="1"/>
          </p:cNvSpPr>
          <p:nvPr/>
        </p:nvSpPr>
        <p:spPr bwMode="auto">
          <a:xfrm>
            <a:off x="3584631" y="4023373"/>
            <a:ext cx="9886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Memory</a:t>
            </a:r>
            <a:endParaRPr lang="en-US" altLang="en-US" dirty="0"/>
          </a:p>
        </p:txBody>
      </p:sp>
      <p:sp>
        <p:nvSpPr>
          <p:cNvPr id="269352" name="Text Box 40"/>
          <p:cNvSpPr txBox="1">
            <a:spLocks noChangeArrowheads="1"/>
          </p:cNvSpPr>
          <p:nvPr/>
        </p:nvSpPr>
        <p:spPr bwMode="auto">
          <a:xfrm rot="-5400000">
            <a:off x="1719071" y="5550825"/>
            <a:ext cx="357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07945" y="5182388"/>
            <a:ext cx="1266825" cy="396875"/>
            <a:chOff x="4077605" y="5221141"/>
            <a:chExt cx="1266825" cy="396875"/>
          </a:xfrm>
        </p:grpSpPr>
        <p:sp>
          <p:nvSpPr>
            <p:cNvPr id="269350" name="Text Box 38"/>
            <p:cNvSpPr txBox="1">
              <a:spLocks noChangeArrowheads="1"/>
            </p:cNvSpPr>
            <p:nvPr/>
          </p:nvSpPr>
          <p:spPr bwMode="auto">
            <a:xfrm>
              <a:off x="4077605" y="5221141"/>
              <a:ext cx="4127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dirty="0" err="1"/>
                <a:t>Gi</a:t>
              </a:r>
              <a:endParaRPr lang="en-US" altLang="en-US" sz="2000" dirty="0"/>
            </a:p>
          </p:txBody>
        </p:sp>
        <p:sp>
          <p:nvSpPr>
            <p:cNvPr id="269353" name="Text Box 41"/>
            <p:cNvSpPr txBox="1">
              <a:spLocks noChangeArrowheads="1"/>
            </p:cNvSpPr>
            <p:nvPr/>
          </p:nvSpPr>
          <p:spPr bwMode="auto">
            <a:xfrm>
              <a:off x="4930092" y="5221141"/>
              <a:ext cx="4143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Hi</a:t>
              </a:r>
            </a:p>
          </p:txBody>
        </p:sp>
      </p:grpSp>
      <p:sp>
        <p:nvSpPr>
          <p:cNvPr id="269354" name="Text Box 42"/>
          <p:cNvSpPr txBox="1">
            <a:spLocks noChangeArrowheads="1"/>
          </p:cNvSpPr>
          <p:nvPr/>
        </p:nvSpPr>
        <p:spPr bwMode="auto">
          <a:xfrm>
            <a:off x="1323223" y="4176843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R</a:t>
            </a:r>
          </a:p>
        </p:txBody>
      </p:sp>
      <p:sp>
        <p:nvSpPr>
          <p:cNvPr id="269355" name="Text Box 43"/>
          <p:cNvSpPr txBox="1">
            <a:spLocks noChangeArrowheads="1"/>
          </p:cNvSpPr>
          <p:nvPr/>
        </p:nvSpPr>
        <p:spPr bwMode="auto">
          <a:xfrm>
            <a:off x="7440618" y="4398546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H1</a:t>
            </a:r>
          </a:p>
        </p:txBody>
      </p:sp>
      <p:sp>
        <p:nvSpPr>
          <p:cNvPr id="269356" name="Text Box 44"/>
          <p:cNvSpPr txBox="1">
            <a:spLocks noChangeArrowheads="1"/>
          </p:cNvSpPr>
          <p:nvPr/>
        </p:nvSpPr>
        <p:spPr bwMode="auto">
          <a:xfrm>
            <a:off x="7478718" y="4757321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H2</a:t>
            </a:r>
          </a:p>
        </p:txBody>
      </p:sp>
      <p:sp>
        <p:nvSpPr>
          <p:cNvPr id="269357" name="Text Box 45"/>
          <p:cNvSpPr txBox="1">
            <a:spLocks noChangeArrowheads="1"/>
          </p:cNvSpPr>
          <p:nvPr/>
        </p:nvSpPr>
        <p:spPr bwMode="auto">
          <a:xfrm>
            <a:off x="559706" y="4503591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G1</a:t>
            </a:r>
          </a:p>
        </p:txBody>
      </p:sp>
      <p:sp>
        <p:nvSpPr>
          <p:cNvPr id="269358" name="Text Box 46"/>
          <p:cNvSpPr txBox="1">
            <a:spLocks noChangeArrowheads="1"/>
          </p:cNvSpPr>
          <p:nvPr/>
        </p:nvSpPr>
        <p:spPr bwMode="auto">
          <a:xfrm>
            <a:off x="559706" y="4873479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G2</a:t>
            </a:r>
          </a:p>
        </p:txBody>
      </p:sp>
      <p:sp>
        <p:nvSpPr>
          <p:cNvPr id="269359" name="Text Box 47"/>
          <p:cNvSpPr txBox="1">
            <a:spLocks noChangeArrowheads="1"/>
          </p:cNvSpPr>
          <p:nvPr/>
        </p:nvSpPr>
        <p:spPr bwMode="auto">
          <a:xfrm>
            <a:off x="578756" y="5221141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G3</a:t>
            </a:r>
          </a:p>
        </p:txBody>
      </p:sp>
      <p:sp>
        <p:nvSpPr>
          <p:cNvPr id="50" name="Rectangle 6" descr="Large confetti"/>
          <p:cNvSpPr>
            <a:spLocks noChangeArrowheads="1"/>
          </p:cNvSpPr>
          <p:nvPr/>
        </p:nvSpPr>
        <p:spPr bwMode="auto">
          <a:xfrm>
            <a:off x="4397661" y="2355699"/>
            <a:ext cx="312397" cy="26839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sp>
        <p:nvSpPr>
          <p:cNvPr id="51" name="Rectangle 6" descr="Large confetti"/>
          <p:cNvSpPr>
            <a:spLocks noChangeArrowheads="1"/>
          </p:cNvSpPr>
          <p:nvPr/>
        </p:nvSpPr>
        <p:spPr bwMode="auto">
          <a:xfrm>
            <a:off x="4397660" y="2665565"/>
            <a:ext cx="312397" cy="26839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6" descr="Large confetti"/>
          <p:cNvSpPr>
            <a:spLocks noChangeArrowheads="1"/>
          </p:cNvSpPr>
          <p:nvPr/>
        </p:nvSpPr>
        <p:spPr bwMode="auto">
          <a:xfrm>
            <a:off x="4397659" y="3132011"/>
            <a:ext cx="312397" cy="26839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61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HJ: </a:t>
            </a:r>
            <a:r>
              <a:rPr lang="en-US" dirty="0" err="1"/>
              <a:t>Bucketizing</a:t>
            </a:r>
            <a:r>
              <a:rPr lang="en-US" dirty="0"/>
              <a:t>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4"/>
            <a:ext cx="10515600" cy="5279923"/>
          </a:xfrm>
        </p:spPr>
        <p:txBody>
          <a:bodyPr/>
          <a:lstStyle/>
          <a:p>
            <a:r>
              <a:rPr lang="en-US" dirty="0"/>
              <a:t>Read R table and hash them into k buckets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Given M=22, what is the maximum k?</a:t>
            </a:r>
          </a:p>
          <a:p>
            <a:r>
              <a:rPr lang="en-US" dirty="0"/>
              <a:t>Q: How many disk IOs to </a:t>
            </a:r>
            <a:r>
              <a:rPr lang="en-US" dirty="0" err="1"/>
              <a:t>bucketize</a:t>
            </a:r>
            <a:r>
              <a:rPr lang="en-US" dirty="0"/>
              <a:t> R?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68953" y="2575196"/>
            <a:ext cx="2099892" cy="24424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05104" y="1968258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6293440" y="3482210"/>
            <a:ext cx="2223686" cy="1054783"/>
            <a:chOff x="8007560" y="3843173"/>
            <a:chExt cx="2223686" cy="1054783"/>
          </a:xfrm>
        </p:grpSpPr>
        <p:sp>
          <p:nvSpPr>
            <p:cNvPr id="5" name="Rectangle 4"/>
            <p:cNvSpPr/>
            <p:nvPr/>
          </p:nvSpPr>
          <p:spPr>
            <a:xfrm>
              <a:off x="8038019" y="3897686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41142" y="3897686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44265" y="3897686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226493" y="3897686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14032" y="38431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07560" y="4374736"/>
              <a:ext cx="2223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 (100 blocks)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5111917" y="351770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5632981" y="3725463"/>
            <a:ext cx="538987" cy="7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998261" y="275707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3192216" y="2953718"/>
            <a:ext cx="739074" cy="2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125835" y="2733422"/>
            <a:ext cx="1889060" cy="543858"/>
            <a:chOff x="1658955" y="2815695"/>
            <a:chExt cx="1889060" cy="543858"/>
          </a:xfrm>
        </p:grpSpPr>
        <p:sp>
          <p:nvSpPr>
            <p:cNvPr id="74" name="Rectangle 73"/>
            <p:cNvSpPr/>
            <p:nvPr/>
          </p:nvSpPr>
          <p:spPr>
            <a:xfrm>
              <a:off x="2338646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41769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44892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30377" y="281569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58955" y="2836333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G1</a:t>
              </a:r>
              <a:endParaRPr lang="en-US" sz="28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114118" y="3324195"/>
            <a:ext cx="1889060" cy="543858"/>
            <a:chOff x="1658955" y="2815695"/>
            <a:chExt cx="1889060" cy="543858"/>
          </a:xfrm>
        </p:grpSpPr>
        <p:sp>
          <p:nvSpPr>
            <p:cNvPr id="87" name="Rectangle 86"/>
            <p:cNvSpPr/>
            <p:nvPr/>
          </p:nvSpPr>
          <p:spPr>
            <a:xfrm>
              <a:off x="2338646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41769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144892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30377" y="281569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58955" y="2836333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G2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14118" y="4352327"/>
            <a:ext cx="1889060" cy="543858"/>
            <a:chOff x="1658955" y="2815695"/>
            <a:chExt cx="1889060" cy="543858"/>
          </a:xfrm>
        </p:grpSpPr>
        <p:sp>
          <p:nvSpPr>
            <p:cNvPr id="93" name="Rectangle 92"/>
            <p:cNvSpPr/>
            <p:nvPr/>
          </p:nvSpPr>
          <p:spPr>
            <a:xfrm>
              <a:off x="2338646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41769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144892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30377" y="281569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58955" y="2836333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Gk</a:t>
              </a:r>
              <a:endParaRPr lang="en-US" sz="2800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4002466" y="337870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3181821" y="3517709"/>
            <a:ext cx="739074" cy="2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002466" y="440684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 flipH="1" flipV="1">
            <a:off x="3181821" y="4595028"/>
            <a:ext cx="739074" cy="2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4471820" y="2986511"/>
            <a:ext cx="583622" cy="665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4462064" y="3570170"/>
            <a:ext cx="593378" cy="123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4458063" y="3814607"/>
            <a:ext cx="613301" cy="788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7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HJ: </a:t>
            </a:r>
            <a:r>
              <a:rPr lang="en-US" dirty="0" err="1"/>
              <a:t>Bucketizing</a:t>
            </a:r>
            <a:r>
              <a:rPr lang="en-US" dirty="0"/>
              <a:t>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4"/>
            <a:ext cx="10515600" cy="5279923"/>
          </a:xfrm>
        </p:spPr>
        <p:txBody>
          <a:bodyPr/>
          <a:lstStyle/>
          <a:p>
            <a:r>
              <a:rPr lang="en-US" dirty="0"/>
              <a:t>Read S table and hash them into k buckets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In general, what is the cost for </a:t>
            </a:r>
            <a:r>
              <a:rPr lang="en-US" dirty="0" err="1"/>
              <a:t>bucketizing</a:t>
            </a:r>
            <a:r>
              <a:rPr lang="en-US" dirty="0"/>
              <a:t> R and S?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68953" y="2575196"/>
            <a:ext cx="2099892" cy="24424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05104" y="1968258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3899" y="353672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27022" y="353672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0145" y="353672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12373" y="353672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99912" y="34822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93440" y="4013773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(1000 blocks)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111917" y="351770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5632981" y="3725463"/>
            <a:ext cx="538987" cy="7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998261" y="275707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3192216" y="2953718"/>
            <a:ext cx="739074" cy="2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125835" y="2733422"/>
            <a:ext cx="1889060" cy="543858"/>
            <a:chOff x="1658955" y="2815695"/>
            <a:chExt cx="1889060" cy="543858"/>
          </a:xfrm>
        </p:grpSpPr>
        <p:sp>
          <p:nvSpPr>
            <p:cNvPr id="74" name="Rectangle 73"/>
            <p:cNvSpPr/>
            <p:nvPr/>
          </p:nvSpPr>
          <p:spPr>
            <a:xfrm>
              <a:off x="2338646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41769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44892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30377" y="281569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58955" y="2836333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H1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114118" y="3324195"/>
            <a:ext cx="1889060" cy="543858"/>
            <a:chOff x="1658955" y="2815695"/>
            <a:chExt cx="1889060" cy="543858"/>
          </a:xfrm>
        </p:grpSpPr>
        <p:sp>
          <p:nvSpPr>
            <p:cNvPr id="87" name="Rectangle 86"/>
            <p:cNvSpPr/>
            <p:nvPr/>
          </p:nvSpPr>
          <p:spPr>
            <a:xfrm>
              <a:off x="2338646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41769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144892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30377" y="281569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58955" y="2836333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H2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14118" y="4352327"/>
            <a:ext cx="1889060" cy="543858"/>
            <a:chOff x="1658955" y="2815695"/>
            <a:chExt cx="1889060" cy="543858"/>
          </a:xfrm>
        </p:grpSpPr>
        <p:sp>
          <p:nvSpPr>
            <p:cNvPr id="93" name="Rectangle 92"/>
            <p:cNvSpPr/>
            <p:nvPr/>
          </p:nvSpPr>
          <p:spPr>
            <a:xfrm>
              <a:off x="2338646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41769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144892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30377" y="281569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58955" y="2836333"/>
              <a:ext cx="572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Hk</a:t>
              </a:r>
              <a:endParaRPr lang="en-US" sz="2800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4002466" y="337870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3181821" y="3517709"/>
            <a:ext cx="739074" cy="2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002466" y="4406840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 flipH="1" flipV="1">
            <a:off x="3181821" y="4595028"/>
            <a:ext cx="739074" cy="2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4471820" y="2986511"/>
            <a:ext cx="583622" cy="665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4462064" y="3570170"/>
            <a:ext cx="593378" cy="123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4458063" y="3814607"/>
            <a:ext cx="613301" cy="788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7915496" y="353672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HJ: Join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4"/>
            <a:ext cx="10515600" cy="53366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Join tuples in </a:t>
            </a:r>
            <a:r>
              <a:rPr lang="en-US" dirty="0" err="1"/>
              <a:t>Gi</a:t>
            </a:r>
            <a:r>
              <a:rPr lang="en-US" dirty="0"/>
              <a:t> with those in Hi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How can we join tuples in G1 with H1? How should we use memory?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4885" y="2321977"/>
            <a:ext cx="2099892" cy="24424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54885" y="1910839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 = 22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20552" y="2469489"/>
            <a:ext cx="2327776" cy="523220"/>
            <a:chOff x="6323899" y="3471758"/>
            <a:chExt cx="2327776" cy="523220"/>
          </a:xfrm>
        </p:grpSpPr>
        <p:sp>
          <p:nvSpPr>
            <p:cNvPr id="5" name="Rectangle 4"/>
            <p:cNvSpPr/>
            <p:nvPr/>
          </p:nvSpPr>
          <p:spPr>
            <a:xfrm>
              <a:off x="6323899" y="3536723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27022" y="3536723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30145" y="3536723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12373" y="3536723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9912" y="348221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59846" y="3471758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H1</a:t>
              </a:r>
              <a:endParaRPr lang="en-US" sz="28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111767" y="2480203"/>
            <a:ext cx="1889060" cy="543858"/>
            <a:chOff x="1658955" y="2815695"/>
            <a:chExt cx="1889060" cy="543858"/>
          </a:xfrm>
        </p:grpSpPr>
        <p:sp>
          <p:nvSpPr>
            <p:cNvPr id="74" name="Rectangle 73"/>
            <p:cNvSpPr/>
            <p:nvPr/>
          </p:nvSpPr>
          <p:spPr>
            <a:xfrm>
              <a:off x="2338646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41769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44892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30377" y="281569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58955" y="2836333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G1</a:t>
              </a:r>
              <a:endParaRPr lang="en-US" sz="28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100050" y="3070976"/>
            <a:ext cx="1889060" cy="543858"/>
            <a:chOff x="1658955" y="2815695"/>
            <a:chExt cx="1889060" cy="543858"/>
          </a:xfrm>
        </p:grpSpPr>
        <p:sp>
          <p:nvSpPr>
            <p:cNvPr id="87" name="Rectangle 86"/>
            <p:cNvSpPr/>
            <p:nvPr/>
          </p:nvSpPr>
          <p:spPr>
            <a:xfrm>
              <a:off x="2338646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41769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144892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30377" y="281569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58955" y="2836333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G2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00050" y="4099108"/>
            <a:ext cx="1889060" cy="543858"/>
            <a:chOff x="1658955" y="2815695"/>
            <a:chExt cx="1889060" cy="543858"/>
          </a:xfrm>
        </p:grpSpPr>
        <p:sp>
          <p:nvSpPr>
            <p:cNvPr id="93" name="Rectangle 92"/>
            <p:cNvSpPr/>
            <p:nvPr/>
          </p:nvSpPr>
          <p:spPr>
            <a:xfrm>
              <a:off x="2338646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41769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144892" y="287020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30377" y="281569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58955" y="2836333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Gk</a:t>
              </a:r>
              <a:endParaRPr lang="en-US" sz="28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21040" y="3066224"/>
            <a:ext cx="2327776" cy="523220"/>
            <a:chOff x="6323899" y="3471758"/>
            <a:chExt cx="2327776" cy="523220"/>
          </a:xfrm>
        </p:grpSpPr>
        <p:sp>
          <p:nvSpPr>
            <p:cNvPr id="44" name="Rectangle 43"/>
            <p:cNvSpPr/>
            <p:nvPr/>
          </p:nvSpPr>
          <p:spPr>
            <a:xfrm>
              <a:off x="6323899" y="3536723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27022" y="3536723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30145" y="3536723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12373" y="3536723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99912" y="348221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59846" y="3471758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420552" y="4080199"/>
            <a:ext cx="2327776" cy="523220"/>
            <a:chOff x="6323899" y="3471758"/>
            <a:chExt cx="2327776" cy="523220"/>
          </a:xfrm>
        </p:grpSpPr>
        <p:sp>
          <p:nvSpPr>
            <p:cNvPr id="51" name="Rectangle 50"/>
            <p:cNvSpPr/>
            <p:nvPr/>
          </p:nvSpPr>
          <p:spPr>
            <a:xfrm>
              <a:off x="6323899" y="3536723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27022" y="3536723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30145" y="3536723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512373" y="3536723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99912" y="348221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59846" y="3471758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Hk</a:t>
              </a:r>
              <a:endParaRPr lang="en-US" sz="2800" dirty="0"/>
            </a:p>
          </p:txBody>
        </p:sp>
      </p:grpSp>
      <p:sp>
        <p:nvSpPr>
          <p:cNvPr id="61" name="Right Brace 60"/>
          <p:cNvSpPr/>
          <p:nvPr/>
        </p:nvSpPr>
        <p:spPr>
          <a:xfrm rot="16200000">
            <a:off x="2333685" y="1891821"/>
            <a:ext cx="134228" cy="919893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919910" y="1926228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blocks</a:t>
            </a:r>
          </a:p>
        </p:txBody>
      </p:sp>
      <p:sp>
        <p:nvSpPr>
          <p:cNvPr id="63" name="Right Brace 62"/>
          <p:cNvSpPr/>
          <p:nvPr/>
        </p:nvSpPr>
        <p:spPr>
          <a:xfrm rot="16200000">
            <a:off x="7129209" y="1680904"/>
            <a:ext cx="163212" cy="127792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731656" y="1851477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48 </a:t>
            </a:r>
            <a:r>
              <a:rPr lang="en-US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19604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A990-8A79-5348-B7BF-FF9C605117E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87818" name="Rectangle 74"/>
          <p:cNvSpPr>
            <a:spLocks noChangeArrowheads="1"/>
          </p:cNvSpPr>
          <p:nvPr/>
        </p:nvSpPr>
        <p:spPr bwMode="auto">
          <a:xfrm>
            <a:off x="2209800" y="495300"/>
            <a:ext cx="7772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ahoma" charset="0"/>
              </a:defRPr>
            </a:lvl1pPr>
            <a:lvl2pPr algn="ctr">
              <a:defRPr sz="4400">
                <a:solidFill>
                  <a:schemeClr val="tx2"/>
                </a:solidFill>
                <a:latin typeface="Tahoma" charset="0"/>
              </a:defRPr>
            </a:lvl2pPr>
            <a:lvl3pPr algn="ctr">
              <a:defRPr sz="4400">
                <a:solidFill>
                  <a:schemeClr val="tx2"/>
                </a:solidFill>
                <a:latin typeface="Tahoma" charset="0"/>
              </a:defRPr>
            </a:lvl3pPr>
            <a:lvl4pPr algn="ctr">
              <a:defRPr sz="4400">
                <a:solidFill>
                  <a:schemeClr val="tx2"/>
                </a:solidFill>
                <a:latin typeface="Tahoma" charset="0"/>
              </a:defRPr>
            </a:lvl4pPr>
            <a:lvl5pPr algn="ctr">
              <a:defRPr sz="4400">
                <a:solidFill>
                  <a:schemeClr val="tx2"/>
                </a:solidFill>
                <a:latin typeface="Tahoma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9pPr>
          </a:lstStyle>
          <a:p>
            <a:endParaRPr lang="en-US" altLang="en-US" dirty="0">
              <a:latin typeface="+mn-lt"/>
            </a:endParaRPr>
          </a:p>
        </p:txBody>
      </p:sp>
      <p:graphicFrame>
        <p:nvGraphicFramePr>
          <p:cNvPr id="16" name="Group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422274"/>
              </p:ext>
            </p:extLst>
          </p:nvPr>
        </p:nvGraphicFramePr>
        <p:xfrm>
          <a:off x="1540476" y="2573510"/>
          <a:ext cx="2170112" cy="2590800"/>
        </p:xfrm>
        <a:graphic>
          <a:graphicData uri="http://schemas.openxmlformats.org/drawingml/2006/table">
            <a:tbl>
              <a:tblPr/>
              <a:tblGrid>
                <a:gridCol w="62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Group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51020"/>
              </p:ext>
            </p:extLst>
          </p:nvPr>
        </p:nvGraphicFramePr>
        <p:xfrm>
          <a:off x="4966302" y="2571923"/>
          <a:ext cx="2257425" cy="2072640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962626" y="2486198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R</a:t>
            </a: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4453538" y="2479848"/>
            <a:ext cx="3497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</a:t>
            </a:r>
          </a:p>
        </p:txBody>
      </p:sp>
      <p:sp>
        <p:nvSpPr>
          <p:cNvPr id="20" name="Text Box 72"/>
          <p:cNvSpPr txBox="1">
            <a:spLocks noChangeArrowheads="1"/>
          </p:cNvSpPr>
          <p:nvPr/>
        </p:nvSpPr>
        <p:spPr bwMode="auto">
          <a:xfrm>
            <a:off x="1630964" y="2144886"/>
            <a:ext cx="479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A</a:t>
            </a:r>
          </a:p>
        </p:txBody>
      </p:sp>
      <p:sp>
        <p:nvSpPr>
          <p:cNvPr id="21" name="Text Box 72"/>
          <p:cNvSpPr txBox="1">
            <a:spLocks noChangeArrowheads="1"/>
          </p:cNvSpPr>
          <p:nvPr/>
        </p:nvSpPr>
        <p:spPr bwMode="auto">
          <a:xfrm>
            <a:off x="5066839" y="2110258"/>
            <a:ext cx="479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64624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Join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601180"/>
              <a:ext cx="10515600" cy="4902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7406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Cost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800" dirty="0"/>
                            <a:t> (M=22,</a:t>
                          </a:r>
                          <a:r>
                            <a:rPr lang="en-US" sz="2800" b="0" dirty="0"/>
                            <a:t> </a:t>
                          </a:r>
                          <a:br>
                            <a:rPr lang="en-US" sz="2800" b="0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 =100,</a:t>
                          </a:r>
                          <a:r>
                            <a:rPr lang="en-US" sz="2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aseline="0" dirty="0"/>
                            <a:t>=1000)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Formula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800" b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NLJ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SMJ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HJ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601180"/>
              <a:ext cx="10515600" cy="4902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40" t="-5806" r="-159528" b="-42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945" t="-5806" r="-212" b="-42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NLJ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SMJ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HJ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1224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HJ: Join Stage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5845"/>
                <a:ext cx="10515600" cy="51808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Q: What if R is large,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, and </a:t>
                </a:r>
                <a:r>
                  <a:rPr lang="en-US" dirty="0" err="1"/>
                  <a:t>Gi</a:t>
                </a:r>
                <a:r>
                  <a:rPr lang="en-US" dirty="0"/>
                  <a:t> &gt; 20?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A: Exactly the same as standard join problem. Apply “hash join” algorithm to join H1 and G1</a:t>
                </a:r>
              </a:p>
              <a:p>
                <a:pPr lvl="1"/>
                <a:r>
                  <a:rPr lang="en-US" dirty="0"/>
                  <a:t>Apply “hash join” algorithm using a new hash function!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5845"/>
                <a:ext cx="10515600" cy="5180898"/>
              </a:xfrm>
              <a:blipFill>
                <a:blip r:embed="rId2"/>
                <a:stretch>
                  <a:fillRect l="-1043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60034" y="2362274"/>
            <a:ext cx="2099892" cy="24424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0034" y="1951136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 = 22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25701" y="257475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28824" y="257475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31947" y="257475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14175" y="257475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01714" y="252023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61648" y="2509786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H1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436436" y="2509786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424719" y="3100559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24719" y="4128691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Gk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7026189" y="3171486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29312" y="3171486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32435" y="3171486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214663" y="3171486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02202" y="311697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62136" y="3106521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25701" y="418546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28824" y="418546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831947" y="418546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214175" y="4185461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801714" y="413094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61648" y="4120496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Hk</a:t>
            </a:r>
            <a:endParaRPr lang="en-US" sz="28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7734358" y="1721201"/>
            <a:ext cx="163212" cy="127792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336805" y="1891774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48 </a:t>
            </a:r>
            <a:r>
              <a:rPr lang="en-US" dirty="0"/>
              <a:t>blocks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07901" y="259699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511024" y="259699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14147" y="259699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96375" y="259699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883914" y="254248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08389" y="319373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511512" y="319373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14635" y="319373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296863" y="319373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884402" y="31392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07901" y="420770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11024" y="420770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914147" y="420770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296375" y="4207708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883914" y="415319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4" name="Right Brace 63"/>
          <p:cNvSpPr/>
          <p:nvPr/>
        </p:nvSpPr>
        <p:spPr>
          <a:xfrm rot="16200000">
            <a:off x="2816558" y="1743448"/>
            <a:ext cx="163212" cy="127792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19005" y="1914021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48 </a:t>
            </a:r>
            <a:r>
              <a:rPr lang="en-US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10246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HJ: Recursive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a new hash function h’(v) </a:t>
                </a:r>
                <a14:m>
                  <m:oMath xmlns:m="http://schemas.openxmlformats.org/officeDocument/2006/math">
                    <m:r>
                      <a:rPr lang="is-I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altLang="en-US" dirty="0"/>
                  <a:t> [1, k] to recursively </a:t>
                </a:r>
                <a:r>
                  <a:rPr lang="en-US" dirty="0"/>
                  <a:t>partition </a:t>
                </a:r>
                <a:r>
                  <a:rPr lang="en-US" dirty="0" err="1"/>
                  <a:t>Gi</a:t>
                </a:r>
                <a:r>
                  <a:rPr lang="en-US" dirty="0"/>
                  <a:t> and Hi to even smaller partitions (until one of them fit in main memory)</a:t>
                </a:r>
              </a:p>
              <a:p>
                <a:r>
                  <a:rPr lang="en-US" dirty="0"/>
                  <a:t># of </a:t>
                </a:r>
                <a:r>
                  <a:rPr lang="en-US" dirty="0" err="1"/>
                  <a:t>bucketizing</a:t>
                </a:r>
                <a:r>
                  <a:rPr lang="en-US" dirty="0"/>
                  <a:t> steps needed for R: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M</m:t>
                                </m:r>
                                <m:r>
                                  <a:rPr lang="en-US" b="0" i="0" smtClean="0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𝑅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each bucketing steps, we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disk IOs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469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Join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601180"/>
              <a:ext cx="10515600" cy="4902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7406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Cost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800" dirty="0"/>
                            <a:t> (M=22,</a:t>
                          </a:r>
                          <a:r>
                            <a:rPr lang="en-US" sz="2800" b="0" dirty="0"/>
                            <a:t> </a:t>
                          </a:r>
                          <a:br>
                            <a:rPr lang="en-US" sz="2800" b="0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 =100,</a:t>
                          </a:r>
                          <a:r>
                            <a:rPr lang="en-US" sz="2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aseline="0" dirty="0"/>
                            <a:t>=1000)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Formula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800" b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NLJ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SMJ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HJ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601180"/>
              <a:ext cx="10515600" cy="4902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40" t="-5806" r="-159528" b="-42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945" t="-5806" r="-212" b="-42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NLJ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SMJ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HJ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8668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0158" y="3590477"/>
            <a:ext cx="2305436" cy="17275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6" name="Rectangle 56"/>
              <p:cNvSpPr>
                <a:spLocks noGrp="1" noChangeArrowheads="1"/>
              </p:cNvSpPr>
              <p:nvPr>
                <p:ph type="title"/>
              </p:nvPr>
            </p:nvSpPr>
            <p:spPr>
              <a:noFill/>
              <a:ln/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Index Join (IJ): 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en-US" dirty="0"/>
                  <a:t>S</a:t>
                </a:r>
              </a:p>
            </p:txBody>
          </p:sp>
        </mc:Choice>
        <mc:Fallback xmlns="">
          <p:sp>
            <p:nvSpPr>
              <p:cNvPr id="235576" name="Rectangle 5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 t="-10959" b="-2191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2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415844"/>
            <a:ext cx="10515600" cy="5072637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3200" dirty="0"/>
              <a:t>For each r </a:t>
            </a:r>
            <a:r>
              <a:rPr lang="en-US" altLang="en-US" sz="3200" dirty="0">
                <a:sym typeface="Symbol" charset="2"/>
              </a:rPr>
              <a:t></a:t>
            </a:r>
            <a:r>
              <a:rPr lang="en-US" altLang="en-US" sz="3200" dirty="0"/>
              <a:t> R:</a:t>
            </a:r>
          </a:p>
          <a:p>
            <a:pPr>
              <a:buFontTx/>
              <a:buNone/>
            </a:pPr>
            <a:r>
              <a:rPr lang="en-US" altLang="en-US" sz="3200" dirty="0"/>
              <a:t>     X := lookup index on S.A with </a:t>
            </a:r>
            <a:r>
              <a:rPr lang="en-US" altLang="en-US" sz="3200" dirty="0" err="1"/>
              <a:t>r.A</a:t>
            </a:r>
            <a:r>
              <a:rPr lang="en-US" altLang="en-US" sz="3200" dirty="0"/>
              <a:t> value</a:t>
            </a:r>
          </a:p>
          <a:p>
            <a:pPr>
              <a:buFontTx/>
              <a:buNone/>
            </a:pPr>
            <a:r>
              <a:rPr lang="en-US" altLang="en-US" sz="3200" dirty="0"/>
              <a:t>	  For each s </a:t>
            </a:r>
            <a:r>
              <a:rPr lang="en-US" altLang="en-US" sz="3200" dirty="0">
                <a:sym typeface="Symbol" charset="2"/>
              </a:rPr>
              <a:t></a:t>
            </a:r>
            <a:r>
              <a:rPr lang="en-US" altLang="en-US" sz="3200" dirty="0"/>
              <a:t> X, output (</a:t>
            </a:r>
            <a:r>
              <a:rPr lang="en-US" altLang="en-US" sz="3200" dirty="0" err="1"/>
              <a:t>r,s</a:t>
            </a:r>
            <a:r>
              <a:rPr lang="en-US" altLang="en-US" sz="3200" dirty="0"/>
              <a:t>)</a:t>
            </a:r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Cost = IOs for (R scan +  index look up + tuple read from S)</a:t>
            </a:r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5D52-E612-8647-9425-5B6A266D208C}" type="slidenum">
              <a:rPr lang="en-US" altLang="en-US"/>
              <a:pPr/>
              <a:t>34</a:t>
            </a:fld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9336" y="353766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52459" y="353766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55582" y="353766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37810" y="353766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63180" y="507664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66303" y="507664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9426" y="507664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1654" y="507664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54777" y="507664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37005" y="5076649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21421" y="503497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25349" y="348315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4842" y="3472702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(100 blocks)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72203" y="4983694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(1000 blocks)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2599" y="3076884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416874" y="3567647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94323" y="357014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76769" y="357014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59215" y="357014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24106" y="357764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01555" y="358013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84001" y="358013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66447" y="3580138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11090" y="357764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88539" y="358013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70985" y="358013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53431" y="3580138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38495" y="51116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15944" y="51141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98390" y="51141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80836" y="511412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50725" y="51116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28174" y="51141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10620" y="51141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93066" y="511412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40470" y="51191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17919" y="51216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00365" y="51216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82811" y="512161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19958" y="5111626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97407" y="51141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179853" y="5114125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262299" y="5114124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17197" y="5119121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94646" y="51216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577092" y="5121620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59538" y="5121619"/>
            <a:ext cx="0" cy="314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93414" y="3732756"/>
            <a:ext cx="1755922" cy="509471"/>
            <a:chOff x="2648162" y="3727566"/>
            <a:chExt cx="1755922" cy="509471"/>
          </a:xfrm>
        </p:grpSpPr>
        <p:sp>
          <p:nvSpPr>
            <p:cNvPr id="58" name="Rectangle 57"/>
            <p:cNvSpPr/>
            <p:nvPr/>
          </p:nvSpPr>
          <p:spPr>
            <a:xfrm>
              <a:off x="2648162" y="3843747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3051285" y="3727566"/>
              <a:ext cx="1352799" cy="3183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783452" y="4042948"/>
            <a:ext cx="1901296" cy="928018"/>
            <a:chOff x="838200" y="4037758"/>
            <a:chExt cx="1901296" cy="928018"/>
          </a:xfrm>
        </p:grpSpPr>
        <p:sp>
          <p:nvSpPr>
            <p:cNvPr id="60" name="Rectangle 59"/>
            <p:cNvSpPr/>
            <p:nvPr/>
          </p:nvSpPr>
          <p:spPr>
            <a:xfrm>
              <a:off x="1497344" y="42613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 flipV="1">
              <a:off x="838200" y="4449039"/>
              <a:ext cx="761913" cy="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1900467" y="4037758"/>
              <a:ext cx="839029" cy="261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 flipV="1">
              <a:off x="1900468" y="4538318"/>
              <a:ext cx="120813" cy="42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84747" y="3878781"/>
            <a:ext cx="242341" cy="317318"/>
            <a:chOff x="4411824" y="6039033"/>
            <a:chExt cx="242341" cy="31731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411824" y="6039033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489273" y="6041532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571719" y="6041532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654165" y="6041531"/>
              <a:ext cx="0" cy="3148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AutoShape 13"/>
          <p:cNvSpPr>
            <a:spLocks noChangeArrowheads="1"/>
          </p:cNvSpPr>
          <p:nvPr/>
        </p:nvSpPr>
        <p:spPr bwMode="auto">
          <a:xfrm>
            <a:off x="4614347" y="4208647"/>
            <a:ext cx="1585912" cy="5222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769634" y="4842093"/>
            <a:ext cx="2551466" cy="434437"/>
            <a:chOff x="2388076" y="4722487"/>
            <a:chExt cx="2551466" cy="434437"/>
          </a:xfrm>
        </p:grpSpPr>
        <p:sp>
          <p:nvSpPr>
            <p:cNvPr id="75" name="Rectangle 74"/>
            <p:cNvSpPr/>
            <p:nvPr/>
          </p:nvSpPr>
          <p:spPr>
            <a:xfrm>
              <a:off x="2388076" y="4722487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endCxn id="75" idx="3"/>
            </p:cNvCxnSpPr>
            <p:nvPr/>
          </p:nvCxnSpPr>
          <p:spPr>
            <a:xfrm flipH="1" flipV="1">
              <a:off x="2791199" y="4919132"/>
              <a:ext cx="2148343" cy="23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Freeform 14"/>
          <p:cNvSpPr>
            <a:spLocks/>
          </p:cNvSpPr>
          <p:nvPr/>
        </p:nvSpPr>
        <p:spPr bwMode="auto">
          <a:xfrm>
            <a:off x="4935024" y="4578535"/>
            <a:ext cx="78204" cy="494596"/>
          </a:xfrm>
          <a:custGeom>
            <a:avLst/>
            <a:gdLst>
              <a:gd name="T0" fmla="*/ 123 w 370"/>
              <a:gd name="T1" fmla="*/ 0 h 905"/>
              <a:gd name="T2" fmla="*/ 41 w 370"/>
              <a:gd name="T3" fmla="*/ 558 h 905"/>
              <a:gd name="T4" fmla="*/ 370 w 370"/>
              <a:gd name="T5" fmla="*/ 905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905">
                <a:moveTo>
                  <a:pt x="123" y="0"/>
                </a:moveTo>
                <a:cubicBezTo>
                  <a:pt x="61" y="203"/>
                  <a:pt x="0" y="407"/>
                  <a:pt x="41" y="558"/>
                </a:cubicBezTo>
                <a:cubicBezTo>
                  <a:pt x="82" y="709"/>
                  <a:pt x="226" y="807"/>
                  <a:pt x="370" y="90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5"/>
          <p:cNvSpPr>
            <a:spLocks/>
          </p:cNvSpPr>
          <p:nvPr/>
        </p:nvSpPr>
        <p:spPr bwMode="auto">
          <a:xfrm>
            <a:off x="5601773" y="4622983"/>
            <a:ext cx="538201" cy="410172"/>
          </a:xfrm>
          <a:custGeom>
            <a:avLst/>
            <a:gdLst>
              <a:gd name="T0" fmla="*/ 0 w 257"/>
              <a:gd name="T1" fmla="*/ 0 h 320"/>
              <a:gd name="T2" fmla="*/ 219 w 257"/>
              <a:gd name="T3" fmla="*/ 183 h 320"/>
              <a:gd name="T4" fmla="*/ 229 w 257"/>
              <a:gd name="T5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" h="320">
                <a:moveTo>
                  <a:pt x="0" y="0"/>
                </a:moveTo>
                <a:cubicBezTo>
                  <a:pt x="90" y="65"/>
                  <a:pt x="181" y="130"/>
                  <a:pt x="219" y="183"/>
                </a:cubicBezTo>
                <a:cubicBezTo>
                  <a:pt x="257" y="236"/>
                  <a:pt x="243" y="278"/>
                  <a:pt x="229" y="3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154575" y="462360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2655372" y="4447593"/>
            <a:ext cx="2279652" cy="393290"/>
            <a:chOff x="2655372" y="4447593"/>
            <a:chExt cx="2279652" cy="393290"/>
          </a:xfrm>
        </p:grpSpPr>
        <p:cxnSp>
          <p:nvCxnSpPr>
            <p:cNvPr id="83" name="Straight Arrow Connector 82"/>
            <p:cNvCxnSpPr>
              <a:endCxn id="84" idx="3"/>
            </p:cNvCxnSpPr>
            <p:nvPr/>
          </p:nvCxnSpPr>
          <p:spPr>
            <a:xfrm flipH="1">
              <a:off x="3058495" y="4469790"/>
              <a:ext cx="1876529" cy="1744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2655372" y="4447593"/>
              <a:ext cx="403123" cy="3932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3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blocks for index</a:t>
            </a:r>
          </a:p>
          <a:p>
            <a:pPr lvl="1"/>
            <a:r>
              <a:rPr lang="en-US" dirty="0"/>
              <a:t>1 root 14 leaf</a:t>
            </a:r>
          </a:p>
          <a:p>
            <a:r>
              <a:rPr lang="en-US" dirty="0"/>
              <a:t>On average, 1 matching S tuple per an R tuple</a:t>
            </a:r>
          </a:p>
          <a:p>
            <a:r>
              <a:rPr lang="en-US" dirty="0"/>
              <a:t>Q: How many disk IOs? How should we use the memory?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 Example (1)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0124" y="3409345"/>
            <a:ext cx="4906012" cy="313187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1208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34331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37454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19682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45163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48286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1409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33637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36760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18988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03404" y="593768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07221" y="356011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96714" y="3549662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(100 blocks)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54186" y="5886398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(1000 blocks)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32846" y="3509659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146008" y="3796404"/>
            <a:ext cx="1755923" cy="393290"/>
            <a:chOff x="2648162" y="3712698"/>
            <a:chExt cx="1755923" cy="393290"/>
          </a:xfrm>
        </p:grpSpPr>
        <p:sp>
          <p:nvSpPr>
            <p:cNvPr id="53" name="Rectangle 52"/>
            <p:cNvSpPr/>
            <p:nvPr/>
          </p:nvSpPr>
          <p:spPr>
            <a:xfrm>
              <a:off x="2648162" y="371269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3075771" y="3727566"/>
              <a:ext cx="1328314" cy="1817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121655" y="3993049"/>
            <a:ext cx="4024353" cy="2145788"/>
            <a:chOff x="838200" y="3587026"/>
            <a:chExt cx="4024353" cy="2145788"/>
          </a:xfrm>
        </p:grpSpPr>
        <p:sp>
          <p:nvSpPr>
            <p:cNvPr id="56" name="Rectangle 55"/>
            <p:cNvSpPr/>
            <p:nvPr/>
          </p:nvSpPr>
          <p:spPr>
            <a:xfrm>
              <a:off x="1497344" y="42613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 flipV="1">
              <a:off x="838200" y="4449039"/>
              <a:ext cx="761913" cy="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1"/>
              <a:endCxn id="56" idx="3"/>
            </p:cNvCxnSpPr>
            <p:nvPr/>
          </p:nvCxnSpPr>
          <p:spPr>
            <a:xfrm flipH="1">
              <a:off x="1900467" y="3587026"/>
              <a:ext cx="2962086" cy="87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67" idx="1"/>
            </p:cNvCxnSpPr>
            <p:nvPr/>
          </p:nvCxnSpPr>
          <p:spPr>
            <a:xfrm flipH="1" flipV="1">
              <a:off x="1739023" y="4654612"/>
              <a:ext cx="823240" cy="1078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845718" y="5942192"/>
            <a:ext cx="3943773" cy="393290"/>
            <a:chOff x="961187" y="4857128"/>
            <a:chExt cx="3943773" cy="393290"/>
          </a:xfrm>
        </p:grpSpPr>
        <p:sp>
          <p:nvSpPr>
            <p:cNvPr id="67" name="Rectangle 66"/>
            <p:cNvSpPr/>
            <p:nvPr/>
          </p:nvSpPr>
          <p:spPr>
            <a:xfrm>
              <a:off x="961187" y="4857128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3"/>
            </p:cNvCxnSpPr>
            <p:nvPr/>
          </p:nvCxnSpPr>
          <p:spPr>
            <a:xfrm flipH="1" flipV="1">
              <a:off x="1364310" y="5053773"/>
              <a:ext cx="3540650" cy="38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14"/>
          <p:cNvSpPr>
            <a:spLocks/>
          </p:cNvSpPr>
          <p:nvPr/>
        </p:nvSpPr>
        <p:spPr bwMode="auto">
          <a:xfrm>
            <a:off x="7417007" y="5481239"/>
            <a:ext cx="78204" cy="494596"/>
          </a:xfrm>
          <a:custGeom>
            <a:avLst/>
            <a:gdLst>
              <a:gd name="T0" fmla="*/ 123 w 370"/>
              <a:gd name="T1" fmla="*/ 0 h 905"/>
              <a:gd name="T2" fmla="*/ 41 w 370"/>
              <a:gd name="T3" fmla="*/ 558 h 905"/>
              <a:gd name="T4" fmla="*/ 370 w 370"/>
              <a:gd name="T5" fmla="*/ 905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905">
                <a:moveTo>
                  <a:pt x="123" y="0"/>
                </a:moveTo>
                <a:cubicBezTo>
                  <a:pt x="61" y="203"/>
                  <a:pt x="0" y="407"/>
                  <a:pt x="41" y="558"/>
                </a:cubicBezTo>
                <a:cubicBezTo>
                  <a:pt x="82" y="709"/>
                  <a:pt x="226" y="807"/>
                  <a:pt x="370" y="90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5"/>
          <p:cNvSpPr>
            <a:spLocks/>
          </p:cNvSpPr>
          <p:nvPr/>
        </p:nvSpPr>
        <p:spPr bwMode="auto">
          <a:xfrm>
            <a:off x="8626082" y="5504643"/>
            <a:ext cx="101596" cy="489198"/>
          </a:xfrm>
          <a:custGeom>
            <a:avLst/>
            <a:gdLst>
              <a:gd name="T0" fmla="*/ 0 w 257"/>
              <a:gd name="T1" fmla="*/ 0 h 320"/>
              <a:gd name="T2" fmla="*/ 219 w 257"/>
              <a:gd name="T3" fmla="*/ 183 h 320"/>
              <a:gd name="T4" fmla="*/ 229 w 257"/>
              <a:gd name="T5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" h="320">
                <a:moveTo>
                  <a:pt x="0" y="0"/>
                </a:moveTo>
                <a:cubicBezTo>
                  <a:pt x="90" y="65"/>
                  <a:pt x="181" y="130"/>
                  <a:pt x="219" y="183"/>
                </a:cubicBezTo>
                <a:cubicBezTo>
                  <a:pt x="257" y="236"/>
                  <a:pt x="243" y="278"/>
                  <a:pt x="229" y="3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048267" y="523078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190366" y="523860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682438" y="523860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457012" y="523860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811857" y="458199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417008" y="4863990"/>
            <a:ext cx="502182" cy="487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852970" y="4848426"/>
            <a:ext cx="160448" cy="474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126970" y="4833771"/>
            <a:ext cx="518373" cy="516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34303" y="4440814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block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988180" y="5189447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 blocks</a:t>
            </a:r>
          </a:p>
        </p:txBody>
      </p:sp>
      <p:sp>
        <p:nvSpPr>
          <p:cNvPr id="98" name="Freeform 97"/>
          <p:cNvSpPr/>
          <p:nvPr/>
        </p:nvSpPr>
        <p:spPr>
          <a:xfrm>
            <a:off x="6989523" y="4409162"/>
            <a:ext cx="2016691" cy="1415441"/>
          </a:xfrm>
          <a:custGeom>
            <a:avLst/>
            <a:gdLst>
              <a:gd name="connsiteX0" fmla="*/ 751562 w 2016691"/>
              <a:gd name="connsiteY0" fmla="*/ 50104 h 1415441"/>
              <a:gd name="connsiteX1" fmla="*/ 37578 w 2016691"/>
              <a:gd name="connsiteY1" fmla="*/ 764087 h 1415441"/>
              <a:gd name="connsiteX2" fmla="*/ 0 w 2016691"/>
              <a:gd name="connsiteY2" fmla="*/ 889348 h 1415441"/>
              <a:gd name="connsiteX3" fmla="*/ 12526 w 2016691"/>
              <a:gd name="connsiteY3" fmla="*/ 1315233 h 1415441"/>
              <a:gd name="connsiteX4" fmla="*/ 100209 w 2016691"/>
              <a:gd name="connsiteY4" fmla="*/ 1390389 h 1415441"/>
              <a:gd name="connsiteX5" fmla="*/ 225469 w 2016691"/>
              <a:gd name="connsiteY5" fmla="*/ 1415441 h 1415441"/>
              <a:gd name="connsiteX6" fmla="*/ 1878904 w 2016691"/>
              <a:gd name="connsiteY6" fmla="*/ 1415441 h 1415441"/>
              <a:gd name="connsiteX7" fmla="*/ 1878904 w 2016691"/>
              <a:gd name="connsiteY7" fmla="*/ 1415441 h 1415441"/>
              <a:gd name="connsiteX8" fmla="*/ 1991639 w 2016691"/>
              <a:gd name="connsiteY8" fmla="*/ 1290180 h 1415441"/>
              <a:gd name="connsiteX9" fmla="*/ 2016691 w 2016691"/>
              <a:gd name="connsiteY9" fmla="*/ 1177446 h 1415441"/>
              <a:gd name="connsiteX10" fmla="*/ 2016691 w 2016691"/>
              <a:gd name="connsiteY10" fmla="*/ 751561 h 1415441"/>
              <a:gd name="connsiteX11" fmla="*/ 1929009 w 2016691"/>
              <a:gd name="connsiteY11" fmla="*/ 663879 h 1415441"/>
              <a:gd name="connsiteX12" fmla="*/ 1778696 w 2016691"/>
              <a:gd name="connsiteY12" fmla="*/ 526093 h 1415441"/>
              <a:gd name="connsiteX13" fmla="*/ 1277655 w 2016691"/>
              <a:gd name="connsiteY13" fmla="*/ 50104 h 1415441"/>
              <a:gd name="connsiteX14" fmla="*/ 951978 w 2016691"/>
              <a:gd name="connsiteY14" fmla="*/ 0 h 1415441"/>
              <a:gd name="connsiteX15" fmla="*/ 751562 w 2016691"/>
              <a:gd name="connsiteY15" fmla="*/ 50104 h 14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16691" h="1415441">
                <a:moveTo>
                  <a:pt x="751562" y="50104"/>
                </a:moveTo>
                <a:lnTo>
                  <a:pt x="37578" y="764087"/>
                </a:lnTo>
                <a:lnTo>
                  <a:pt x="0" y="889348"/>
                </a:lnTo>
                <a:lnTo>
                  <a:pt x="12526" y="1315233"/>
                </a:lnTo>
                <a:lnTo>
                  <a:pt x="100209" y="1390389"/>
                </a:lnTo>
                <a:lnTo>
                  <a:pt x="225469" y="1415441"/>
                </a:lnTo>
                <a:lnTo>
                  <a:pt x="1878904" y="1415441"/>
                </a:lnTo>
                <a:lnTo>
                  <a:pt x="1878904" y="1415441"/>
                </a:lnTo>
                <a:lnTo>
                  <a:pt x="1991639" y="1290180"/>
                </a:lnTo>
                <a:lnTo>
                  <a:pt x="2016691" y="1177446"/>
                </a:lnTo>
                <a:lnTo>
                  <a:pt x="2016691" y="751561"/>
                </a:lnTo>
                <a:lnTo>
                  <a:pt x="1929009" y="663879"/>
                </a:lnTo>
                <a:lnTo>
                  <a:pt x="1778696" y="526093"/>
                </a:lnTo>
                <a:lnTo>
                  <a:pt x="1277655" y="50104"/>
                </a:lnTo>
                <a:lnTo>
                  <a:pt x="951978" y="0"/>
                </a:lnTo>
                <a:lnTo>
                  <a:pt x="751562" y="5010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4076558" y="4434367"/>
            <a:ext cx="2016691" cy="1415441"/>
            <a:chOff x="4076558" y="4434367"/>
            <a:chExt cx="2016691" cy="1415441"/>
          </a:xfrm>
        </p:grpSpPr>
        <p:sp>
          <p:nvSpPr>
            <p:cNvPr id="99" name="TextBox 98"/>
            <p:cNvSpPr txBox="1"/>
            <p:nvPr/>
          </p:nvSpPr>
          <p:spPr>
            <a:xfrm>
              <a:off x="5135302" y="525599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</a:t>
              </a:r>
              <a:r>
                <a:rPr lang="en-US"/>
                <a:t>.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77401" y="526380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69473" y="526380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44047" y="526380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98892" y="460719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4504043" y="4889195"/>
              <a:ext cx="502182" cy="487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4940005" y="4873631"/>
              <a:ext cx="160448" cy="474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214005" y="4858976"/>
              <a:ext cx="518373" cy="516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106"/>
            <p:cNvSpPr/>
            <p:nvPr/>
          </p:nvSpPr>
          <p:spPr>
            <a:xfrm>
              <a:off x="4076558" y="4434367"/>
              <a:ext cx="2016691" cy="1415441"/>
            </a:xfrm>
            <a:custGeom>
              <a:avLst/>
              <a:gdLst>
                <a:gd name="connsiteX0" fmla="*/ 751562 w 2016691"/>
                <a:gd name="connsiteY0" fmla="*/ 50104 h 1415441"/>
                <a:gd name="connsiteX1" fmla="*/ 37578 w 2016691"/>
                <a:gd name="connsiteY1" fmla="*/ 764087 h 1415441"/>
                <a:gd name="connsiteX2" fmla="*/ 0 w 2016691"/>
                <a:gd name="connsiteY2" fmla="*/ 889348 h 1415441"/>
                <a:gd name="connsiteX3" fmla="*/ 12526 w 2016691"/>
                <a:gd name="connsiteY3" fmla="*/ 1315233 h 1415441"/>
                <a:gd name="connsiteX4" fmla="*/ 100209 w 2016691"/>
                <a:gd name="connsiteY4" fmla="*/ 1390389 h 1415441"/>
                <a:gd name="connsiteX5" fmla="*/ 225469 w 2016691"/>
                <a:gd name="connsiteY5" fmla="*/ 1415441 h 1415441"/>
                <a:gd name="connsiteX6" fmla="*/ 1878904 w 2016691"/>
                <a:gd name="connsiteY6" fmla="*/ 1415441 h 1415441"/>
                <a:gd name="connsiteX7" fmla="*/ 1878904 w 2016691"/>
                <a:gd name="connsiteY7" fmla="*/ 1415441 h 1415441"/>
                <a:gd name="connsiteX8" fmla="*/ 1991639 w 2016691"/>
                <a:gd name="connsiteY8" fmla="*/ 1290180 h 1415441"/>
                <a:gd name="connsiteX9" fmla="*/ 2016691 w 2016691"/>
                <a:gd name="connsiteY9" fmla="*/ 1177446 h 1415441"/>
                <a:gd name="connsiteX10" fmla="*/ 2016691 w 2016691"/>
                <a:gd name="connsiteY10" fmla="*/ 751561 h 1415441"/>
                <a:gd name="connsiteX11" fmla="*/ 1929009 w 2016691"/>
                <a:gd name="connsiteY11" fmla="*/ 663879 h 1415441"/>
                <a:gd name="connsiteX12" fmla="*/ 1778696 w 2016691"/>
                <a:gd name="connsiteY12" fmla="*/ 526093 h 1415441"/>
                <a:gd name="connsiteX13" fmla="*/ 1277655 w 2016691"/>
                <a:gd name="connsiteY13" fmla="*/ 50104 h 1415441"/>
                <a:gd name="connsiteX14" fmla="*/ 951978 w 2016691"/>
                <a:gd name="connsiteY14" fmla="*/ 0 h 1415441"/>
                <a:gd name="connsiteX15" fmla="*/ 751562 w 2016691"/>
                <a:gd name="connsiteY15" fmla="*/ 50104 h 141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16691" h="1415441">
                  <a:moveTo>
                    <a:pt x="751562" y="50104"/>
                  </a:moveTo>
                  <a:lnTo>
                    <a:pt x="37578" y="764087"/>
                  </a:lnTo>
                  <a:lnTo>
                    <a:pt x="0" y="889348"/>
                  </a:lnTo>
                  <a:lnTo>
                    <a:pt x="12526" y="1315233"/>
                  </a:lnTo>
                  <a:lnTo>
                    <a:pt x="100209" y="1390389"/>
                  </a:lnTo>
                  <a:lnTo>
                    <a:pt x="225469" y="1415441"/>
                  </a:lnTo>
                  <a:lnTo>
                    <a:pt x="1878904" y="1415441"/>
                  </a:lnTo>
                  <a:lnTo>
                    <a:pt x="1878904" y="1415441"/>
                  </a:lnTo>
                  <a:lnTo>
                    <a:pt x="1991639" y="1290180"/>
                  </a:lnTo>
                  <a:lnTo>
                    <a:pt x="2016691" y="1177446"/>
                  </a:lnTo>
                  <a:lnTo>
                    <a:pt x="2016691" y="751561"/>
                  </a:lnTo>
                  <a:lnTo>
                    <a:pt x="1929009" y="663879"/>
                  </a:lnTo>
                  <a:lnTo>
                    <a:pt x="1778696" y="526093"/>
                  </a:lnTo>
                  <a:lnTo>
                    <a:pt x="1277655" y="50104"/>
                  </a:lnTo>
                  <a:lnTo>
                    <a:pt x="951978" y="0"/>
                  </a:lnTo>
                  <a:lnTo>
                    <a:pt x="751562" y="5010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5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Cost for R scan:</a:t>
            </a:r>
          </a:p>
          <a:p>
            <a:r>
              <a:rPr lang="en-US" sz="3200" dirty="0"/>
              <a:t>Cost for Index look up:</a:t>
            </a:r>
          </a:p>
          <a:p>
            <a:r>
              <a:rPr lang="en-US" sz="3200" dirty="0"/>
              <a:t>Cost for read matching S tuple: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 Example (1)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0124" y="3409345"/>
            <a:ext cx="4906012" cy="313187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1208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34331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37454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19682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45163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48286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1409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33637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36760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18988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03404" y="593768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07221" y="356011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96714" y="3549662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(100 blocks)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54186" y="5886398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(1000 blocks)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32846" y="3509659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146008" y="3796404"/>
            <a:ext cx="1755923" cy="393290"/>
            <a:chOff x="2648162" y="3712698"/>
            <a:chExt cx="1755923" cy="393290"/>
          </a:xfrm>
        </p:grpSpPr>
        <p:sp>
          <p:nvSpPr>
            <p:cNvPr id="53" name="Rectangle 52"/>
            <p:cNvSpPr/>
            <p:nvPr/>
          </p:nvSpPr>
          <p:spPr>
            <a:xfrm>
              <a:off x="2648162" y="371269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3075771" y="3727566"/>
              <a:ext cx="1328314" cy="1817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121655" y="3993049"/>
            <a:ext cx="4024353" cy="2145788"/>
            <a:chOff x="838200" y="3587026"/>
            <a:chExt cx="4024353" cy="2145788"/>
          </a:xfrm>
        </p:grpSpPr>
        <p:sp>
          <p:nvSpPr>
            <p:cNvPr id="56" name="Rectangle 55"/>
            <p:cNvSpPr/>
            <p:nvPr/>
          </p:nvSpPr>
          <p:spPr>
            <a:xfrm>
              <a:off x="1497344" y="42613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 flipV="1">
              <a:off x="838200" y="4449039"/>
              <a:ext cx="761913" cy="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1"/>
              <a:endCxn id="56" idx="3"/>
            </p:cNvCxnSpPr>
            <p:nvPr/>
          </p:nvCxnSpPr>
          <p:spPr>
            <a:xfrm flipH="1">
              <a:off x="1900467" y="3587026"/>
              <a:ext cx="2962086" cy="87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67" idx="1"/>
            </p:cNvCxnSpPr>
            <p:nvPr/>
          </p:nvCxnSpPr>
          <p:spPr>
            <a:xfrm flipH="1" flipV="1">
              <a:off x="1739023" y="4654612"/>
              <a:ext cx="823240" cy="1078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845718" y="5942192"/>
            <a:ext cx="3943773" cy="393290"/>
            <a:chOff x="961187" y="4857128"/>
            <a:chExt cx="3943773" cy="393290"/>
          </a:xfrm>
        </p:grpSpPr>
        <p:sp>
          <p:nvSpPr>
            <p:cNvPr id="67" name="Rectangle 66"/>
            <p:cNvSpPr/>
            <p:nvPr/>
          </p:nvSpPr>
          <p:spPr>
            <a:xfrm>
              <a:off x="961187" y="4857128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3"/>
            </p:cNvCxnSpPr>
            <p:nvPr/>
          </p:nvCxnSpPr>
          <p:spPr>
            <a:xfrm flipH="1" flipV="1">
              <a:off x="1364310" y="5053773"/>
              <a:ext cx="3540650" cy="38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14"/>
          <p:cNvSpPr>
            <a:spLocks/>
          </p:cNvSpPr>
          <p:nvPr/>
        </p:nvSpPr>
        <p:spPr bwMode="auto">
          <a:xfrm>
            <a:off x="7417007" y="5481239"/>
            <a:ext cx="78204" cy="494596"/>
          </a:xfrm>
          <a:custGeom>
            <a:avLst/>
            <a:gdLst>
              <a:gd name="T0" fmla="*/ 123 w 370"/>
              <a:gd name="T1" fmla="*/ 0 h 905"/>
              <a:gd name="T2" fmla="*/ 41 w 370"/>
              <a:gd name="T3" fmla="*/ 558 h 905"/>
              <a:gd name="T4" fmla="*/ 370 w 370"/>
              <a:gd name="T5" fmla="*/ 905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905">
                <a:moveTo>
                  <a:pt x="123" y="0"/>
                </a:moveTo>
                <a:cubicBezTo>
                  <a:pt x="61" y="203"/>
                  <a:pt x="0" y="407"/>
                  <a:pt x="41" y="558"/>
                </a:cubicBezTo>
                <a:cubicBezTo>
                  <a:pt x="82" y="709"/>
                  <a:pt x="226" y="807"/>
                  <a:pt x="370" y="90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5"/>
          <p:cNvSpPr>
            <a:spLocks/>
          </p:cNvSpPr>
          <p:nvPr/>
        </p:nvSpPr>
        <p:spPr bwMode="auto">
          <a:xfrm>
            <a:off x="8626082" y="5504643"/>
            <a:ext cx="101596" cy="489198"/>
          </a:xfrm>
          <a:custGeom>
            <a:avLst/>
            <a:gdLst>
              <a:gd name="T0" fmla="*/ 0 w 257"/>
              <a:gd name="T1" fmla="*/ 0 h 320"/>
              <a:gd name="T2" fmla="*/ 219 w 257"/>
              <a:gd name="T3" fmla="*/ 183 h 320"/>
              <a:gd name="T4" fmla="*/ 229 w 257"/>
              <a:gd name="T5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" h="320">
                <a:moveTo>
                  <a:pt x="0" y="0"/>
                </a:moveTo>
                <a:cubicBezTo>
                  <a:pt x="90" y="65"/>
                  <a:pt x="181" y="130"/>
                  <a:pt x="219" y="183"/>
                </a:cubicBezTo>
                <a:cubicBezTo>
                  <a:pt x="257" y="236"/>
                  <a:pt x="243" y="278"/>
                  <a:pt x="229" y="3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048267" y="523078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190366" y="523860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682438" y="523860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457012" y="523860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811857" y="458199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417008" y="4863990"/>
            <a:ext cx="502182" cy="487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852970" y="4848426"/>
            <a:ext cx="160448" cy="474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126970" y="4833771"/>
            <a:ext cx="518373" cy="516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34303" y="4440814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block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988180" y="5189447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 blocks</a:t>
            </a:r>
          </a:p>
        </p:txBody>
      </p:sp>
      <p:sp>
        <p:nvSpPr>
          <p:cNvPr id="98" name="Freeform 97"/>
          <p:cNvSpPr/>
          <p:nvPr/>
        </p:nvSpPr>
        <p:spPr>
          <a:xfrm>
            <a:off x="6989523" y="4409162"/>
            <a:ext cx="2016691" cy="1415441"/>
          </a:xfrm>
          <a:custGeom>
            <a:avLst/>
            <a:gdLst>
              <a:gd name="connsiteX0" fmla="*/ 751562 w 2016691"/>
              <a:gd name="connsiteY0" fmla="*/ 50104 h 1415441"/>
              <a:gd name="connsiteX1" fmla="*/ 37578 w 2016691"/>
              <a:gd name="connsiteY1" fmla="*/ 764087 h 1415441"/>
              <a:gd name="connsiteX2" fmla="*/ 0 w 2016691"/>
              <a:gd name="connsiteY2" fmla="*/ 889348 h 1415441"/>
              <a:gd name="connsiteX3" fmla="*/ 12526 w 2016691"/>
              <a:gd name="connsiteY3" fmla="*/ 1315233 h 1415441"/>
              <a:gd name="connsiteX4" fmla="*/ 100209 w 2016691"/>
              <a:gd name="connsiteY4" fmla="*/ 1390389 h 1415441"/>
              <a:gd name="connsiteX5" fmla="*/ 225469 w 2016691"/>
              <a:gd name="connsiteY5" fmla="*/ 1415441 h 1415441"/>
              <a:gd name="connsiteX6" fmla="*/ 1878904 w 2016691"/>
              <a:gd name="connsiteY6" fmla="*/ 1415441 h 1415441"/>
              <a:gd name="connsiteX7" fmla="*/ 1878904 w 2016691"/>
              <a:gd name="connsiteY7" fmla="*/ 1415441 h 1415441"/>
              <a:gd name="connsiteX8" fmla="*/ 1991639 w 2016691"/>
              <a:gd name="connsiteY8" fmla="*/ 1290180 h 1415441"/>
              <a:gd name="connsiteX9" fmla="*/ 2016691 w 2016691"/>
              <a:gd name="connsiteY9" fmla="*/ 1177446 h 1415441"/>
              <a:gd name="connsiteX10" fmla="*/ 2016691 w 2016691"/>
              <a:gd name="connsiteY10" fmla="*/ 751561 h 1415441"/>
              <a:gd name="connsiteX11" fmla="*/ 1929009 w 2016691"/>
              <a:gd name="connsiteY11" fmla="*/ 663879 h 1415441"/>
              <a:gd name="connsiteX12" fmla="*/ 1778696 w 2016691"/>
              <a:gd name="connsiteY12" fmla="*/ 526093 h 1415441"/>
              <a:gd name="connsiteX13" fmla="*/ 1277655 w 2016691"/>
              <a:gd name="connsiteY13" fmla="*/ 50104 h 1415441"/>
              <a:gd name="connsiteX14" fmla="*/ 951978 w 2016691"/>
              <a:gd name="connsiteY14" fmla="*/ 0 h 1415441"/>
              <a:gd name="connsiteX15" fmla="*/ 751562 w 2016691"/>
              <a:gd name="connsiteY15" fmla="*/ 50104 h 14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16691" h="1415441">
                <a:moveTo>
                  <a:pt x="751562" y="50104"/>
                </a:moveTo>
                <a:lnTo>
                  <a:pt x="37578" y="764087"/>
                </a:lnTo>
                <a:lnTo>
                  <a:pt x="0" y="889348"/>
                </a:lnTo>
                <a:lnTo>
                  <a:pt x="12526" y="1315233"/>
                </a:lnTo>
                <a:lnTo>
                  <a:pt x="100209" y="1390389"/>
                </a:lnTo>
                <a:lnTo>
                  <a:pt x="225469" y="1415441"/>
                </a:lnTo>
                <a:lnTo>
                  <a:pt x="1878904" y="1415441"/>
                </a:lnTo>
                <a:lnTo>
                  <a:pt x="1878904" y="1415441"/>
                </a:lnTo>
                <a:lnTo>
                  <a:pt x="1991639" y="1290180"/>
                </a:lnTo>
                <a:lnTo>
                  <a:pt x="2016691" y="1177446"/>
                </a:lnTo>
                <a:lnTo>
                  <a:pt x="2016691" y="751561"/>
                </a:lnTo>
                <a:lnTo>
                  <a:pt x="1929009" y="663879"/>
                </a:lnTo>
                <a:lnTo>
                  <a:pt x="1778696" y="526093"/>
                </a:lnTo>
                <a:lnTo>
                  <a:pt x="1277655" y="50104"/>
                </a:lnTo>
                <a:lnTo>
                  <a:pt x="951978" y="0"/>
                </a:lnTo>
                <a:lnTo>
                  <a:pt x="751562" y="5010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4076558" y="4434367"/>
            <a:ext cx="2016691" cy="1415441"/>
            <a:chOff x="4076558" y="4434367"/>
            <a:chExt cx="2016691" cy="1415441"/>
          </a:xfrm>
        </p:grpSpPr>
        <p:sp>
          <p:nvSpPr>
            <p:cNvPr id="99" name="TextBox 98"/>
            <p:cNvSpPr txBox="1"/>
            <p:nvPr/>
          </p:nvSpPr>
          <p:spPr>
            <a:xfrm>
              <a:off x="5135302" y="525599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</a:t>
              </a:r>
              <a:r>
                <a:rPr lang="en-US"/>
                <a:t>.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77401" y="526380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69473" y="526380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44047" y="526380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98892" y="460719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4504043" y="4889195"/>
              <a:ext cx="502182" cy="487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4940005" y="4873631"/>
              <a:ext cx="160448" cy="474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214005" y="4858976"/>
              <a:ext cx="518373" cy="516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106"/>
            <p:cNvSpPr/>
            <p:nvPr/>
          </p:nvSpPr>
          <p:spPr>
            <a:xfrm>
              <a:off x="4076558" y="4434367"/>
              <a:ext cx="2016691" cy="1415441"/>
            </a:xfrm>
            <a:custGeom>
              <a:avLst/>
              <a:gdLst>
                <a:gd name="connsiteX0" fmla="*/ 751562 w 2016691"/>
                <a:gd name="connsiteY0" fmla="*/ 50104 h 1415441"/>
                <a:gd name="connsiteX1" fmla="*/ 37578 w 2016691"/>
                <a:gd name="connsiteY1" fmla="*/ 764087 h 1415441"/>
                <a:gd name="connsiteX2" fmla="*/ 0 w 2016691"/>
                <a:gd name="connsiteY2" fmla="*/ 889348 h 1415441"/>
                <a:gd name="connsiteX3" fmla="*/ 12526 w 2016691"/>
                <a:gd name="connsiteY3" fmla="*/ 1315233 h 1415441"/>
                <a:gd name="connsiteX4" fmla="*/ 100209 w 2016691"/>
                <a:gd name="connsiteY4" fmla="*/ 1390389 h 1415441"/>
                <a:gd name="connsiteX5" fmla="*/ 225469 w 2016691"/>
                <a:gd name="connsiteY5" fmla="*/ 1415441 h 1415441"/>
                <a:gd name="connsiteX6" fmla="*/ 1878904 w 2016691"/>
                <a:gd name="connsiteY6" fmla="*/ 1415441 h 1415441"/>
                <a:gd name="connsiteX7" fmla="*/ 1878904 w 2016691"/>
                <a:gd name="connsiteY7" fmla="*/ 1415441 h 1415441"/>
                <a:gd name="connsiteX8" fmla="*/ 1991639 w 2016691"/>
                <a:gd name="connsiteY8" fmla="*/ 1290180 h 1415441"/>
                <a:gd name="connsiteX9" fmla="*/ 2016691 w 2016691"/>
                <a:gd name="connsiteY9" fmla="*/ 1177446 h 1415441"/>
                <a:gd name="connsiteX10" fmla="*/ 2016691 w 2016691"/>
                <a:gd name="connsiteY10" fmla="*/ 751561 h 1415441"/>
                <a:gd name="connsiteX11" fmla="*/ 1929009 w 2016691"/>
                <a:gd name="connsiteY11" fmla="*/ 663879 h 1415441"/>
                <a:gd name="connsiteX12" fmla="*/ 1778696 w 2016691"/>
                <a:gd name="connsiteY12" fmla="*/ 526093 h 1415441"/>
                <a:gd name="connsiteX13" fmla="*/ 1277655 w 2016691"/>
                <a:gd name="connsiteY13" fmla="*/ 50104 h 1415441"/>
                <a:gd name="connsiteX14" fmla="*/ 951978 w 2016691"/>
                <a:gd name="connsiteY14" fmla="*/ 0 h 1415441"/>
                <a:gd name="connsiteX15" fmla="*/ 751562 w 2016691"/>
                <a:gd name="connsiteY15" fmla="*/ 50104 h 141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16691" h="1415441">
                  <a:moveTo>
                    <a:pt x="751562" y="50104"/>
                  </a:moveTo>
                  <a:lnTo>
                    <a:pt x="37578" y="764087"/>
                  </a:lnTo>
                  <a:lnTo>
                    <a:pt x="0" y="889348"/>
                  </a:lnTo>
                  <a:lnTo>
                    <a:pt x="12526" y="1315233"/>
                  </a:lnTo>
                  <a:lnTo>
                    <a:pt x="100209" y="1390389"/>
                  </a:lnTo>
                  <a:lnTo>
                    <a:pt x="225469" y="1415441"/>
                  </a:lnTo>
                  <a:lnTo>
                    <a:pt x="1878904" y="1415441"/>
                  </a:lnTo>
                  <a:lnTo>
                    <a:pt x="1878904" y="1415441"/>
                  </a:lnTo>
                  <a:lnTo>
                    <a:pt x="1991639" y="1290180"/>
                  </a:lnTo>
                  <a:lnTo>
                    <a:pt x="2016691" y="1177446"/>
                  </a:lnTo>
                  <a:lnTo>
                    <a:pt x="2016691" y="751561"/>
                  </a:lnTo>
                  <a:lnTo>
                    <a:pt x="1929009" y="663879"/>
                  </a:lnTo>
                  <a:lnTo>
                    <a:pt x="1778696" y="526093"/>
                  </a:lnTo>
                  <a:lnTo>
                    <a:pt x="1277655" y="50104"/>
                  </a:lnTo>
                  <a:lnTo>
                    <a:pt x="951978" y="0"/>
                  </a:lnTo>
                  <a:lnTo>
                    <a:pt x="751562" y="5010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5643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 blocks for index</a:t>
            </a:r>
          </a:p>
          <a:p>
            <a:pPr lvl="1"/>
            <a:r>
              <a:rPr lang="en-US" dirty="0"/>
              <a:t>1 root 39 leaf</a:t>
            </a:r>
          </a:p>
          <a:p>
            <a:r>
              <a:rPr lang="en-US" dirty="0"/>
              <a:t>On average, 10 matching S tuple per an R tuple</a:t>
            </a:r>
          </a:p>
          <a:p>
            <a:r>
              <a:rPr lang="en-US" dirty="0"/>
              <a:t>Q: How many disk IOs? How should we use the memory?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 Example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0124" y="3409345"/>
            <a:ext cx="4906012" cy="313187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1208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34331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37454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19682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45163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48286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1409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33637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36760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18988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03404" y="593768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07221" y="356011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96714" y="3549662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(100 blocks)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54186" y="5886398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(1000 blocks)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32846" y="3509659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146008" y="3796404"/>
            <a:ext cx="1755923" cy="393290"/>
            <a:chOff x="2648162" y="3712698"/>
            <a:chExt cx="1755923" cy="393290"/>
          </a:xfrm>
        </p:grpSpPr>
        <p:sp>
          <p:nvSpPr>
            <p:cNvPr id="53" name="Rectangle 52"/>
            <p:cNvSpPr/>
            <p:nvPr/>
          </p:nvSpPr>
          <p:spPr>
            <a:xfrm>
              <a:off x="2648162" y="371269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3075771" y="3727566"/>
              <a:ext cx="1328314" cy="1817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121655" y="3993049"/>
            <a:ext cx="4024353" cy="2224012"/>
            <a:chOff x="838200" y="3587026"/>
            <a:chExt cx="4024353" cy="2224012"/>
          </a:xfrm>
        </p:grpSpPr>
        <p:sp>
          <p:nvSpPr>
            <p:cNvPr id="56" name="Rectangle 55"/>
            <p:cNvSpPr/>
            <p:nvPr/>
          </p:nvSpPr>
          <p:spPr>
            <a:xfrm>
              <a:off x="1497344" y="42613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 flipV="1">
              <a:off x="838200" y="4449039"/>
              <a:ext cx="761913" cy="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1"/>
              <a:endCxn id="56" idx="3"/>
            </p:cNvCxnSpPr>
            <p:nvPr/>
          </p:nvCxnSpPr>
          <p:spPr>
            <a:xfrm flipH="1">
              <a:off x="1900467" y="3587026"/>
              <a:ext cx="2962086" cy="87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67" idx="1"/>
            </p:cNvCxnSpPr>
            <p:nvPr/>
          </p:nvCxnSpPr>
          <p:spPr>
            <a:xfrm flipH="1" flipV="1">
              <a:off x="1764463" y="4732836"/>
              <a:ext cx="823240" cy="1078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871158" y="6020416"/>
            <a:ext cx="3943773" cy="393290"/>
            <a:chOff x="961187" y="4857128"/>
            <a:chExt cx="3943773" cy="393290"/>
          </a:xfrm>
        </p:grpSpPr>
        <p:sp>
          <p:nvSpPr>
            <p:cNvPr id="67" name="Rectangle 66"/>
            <p:cNvSpPr/>
            <p:nvPr/>
          </p:nvSpPr>
          <p:spPr>
            <a:xfrm>
              <a:off x="961187" y="4857128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3"/>
            </p:cNvCxnSpPr>
            <p:nvPr/>
          </p:nvCxnSpPr>
          <p:spPr>
            <a:xfrm flipH="1" flipV="1">
              <a:off x="1364310" y="5053773"/>
              <a:ext cx="3540650" cy="38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14"/>
          <p:cNvSpPr>
            <a:spLocks/>
          </p:cNvSpPr>
          <p:nvPr/>
        </p:nvSpPr>
        <p:spPr bwMode="auto">
          <a:xfrm>
            <a:off x="7417007" y="5481239"/>
            <a:ext cx="78204" cy="494596"/>
          </a:xfrm>
          <a:custGeom>
            <a:avLst/>
            <a:gdLst>
              <a:gd name="T0" fmla="*/ 123 w 370"/>
              <a:gd name="T1" fmla="*/ 0 h 905"/>
              <a:gd name="T2" fmla="*/ 41 w 370"/>
              <a:gd name="T3" fmla="*/ 558 h 905"/>
              <a:gd name="T4" fmla="*/ 370 w 370"/>
              <a:gd name="T5" fmla="*/ 905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905">
                <a:moveTo>
                  <a:pt x="123" y="0"/>
                </a:moveTo>
                <a:cubicBezTo>
                  <a:pt x="61" y="203"/>
                  <a:pt x="0" y="407"/>
                  <a:pt x="41" y="558"/>
                </a:cubicBezTo>
                <a:cubicBezTo>
                  <a:pt x="82" y="709"/>
                  <a:pt x="226" y="807"/>
                  <a:pt x="370" y="90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5"/>
          <p:cNvSpPr>
            <a:spLocks/>
          </p:cNvSpPr>
          <p:nvPr/>
        </p:nvSpPr>
        <p:spPr bwMode="auto">
          <a:xfrm>
            <a:off x="8626082" y="5504643"/>
            <a:ext cx="101596" cy="489198"/>
          </a:xfrm>
          <a:custGeom>
            <a:avLst/>
            <a:gdLst>
              <a:gd name="T0" fmla="*/ 0 w 257"/>
              <a:gd name="T1" fmla="*/ 0 h 320"/>
              <a:gd name="T2" fmla="*/ 219 w 257"/>
              <a:gd name="T3" fmla="*/ 183 h 320"/>
              <a:gd name="T4" fmla="*/ 229 w 257"/>
              <a:gd name="T5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" h="320">
                <a:moveTo>
                  <a:pt x="0" y="0"/>
                </a:moveTo>
                <a:cubicBezTo>
                  <a:pt x="90" y="65"/>
                  <a:pt x="181" y="130"/>
                  <a:pt x="219" y="183"/>
                </a:cubicBezTo>
                <a:cubicBezTo>
                  <a:pt x="257" y="236"/>
                  <a:pt x="243" y="278"/>
                  <a:pt x="229" y="3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048267" y="523078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190366" y="523860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682438" y="523860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457012" y="523860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811857" y="458199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417008" y="4863990"/>
            <a:ext cx="502182" cy="487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852970" y="4848426"/>
            <a:ext cx="160448" cy="474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126970" y="4833771"/>
            <a:ext cx="518373" cy="516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34303" y="4440814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block</a:t>
            </a:r>
          </a:p>
        </p:txBody>
      </p:sp>
      <p:sp>
        <p:nvSpPr>
          <p:cNvPr id="98" name="Freeform 97"/>
          <p:cNvSpPr/>
          <p:nvPr/>
        </p:nvSpPr>
        <p:spPr>
          <a:xfrm>
            <a:off x="6989523" y="4409162"/>
            <a:ext cx="2016691" cy="1415441"/>
          </a:xfrm>
          <a:custGeom>
            <a:avLst/>
            <a:gdLst>
              <a:gd name="connsiteX0" fmla="*/ 751562 w 2016691"/>
              <a:gd name="connsiteY0" fmla="*/ 50104 h 1415441"/>
              <a:gd name="connsiteX1" fmla="*/ 37578 w 2016691"/>
              <a:gd name="connsiteY1" fmla="*/ 764087 h 1415441"/>
              <a:gd name="connsiteX2" fmla="*/ 0 w 2016691"/>
              <a:gd name="connsiteY2" fmla="*/ 889348 h 1415441"/>
              <a:gd name="connsiteX3" fmla="*/ 12526 w 2016691"/>
              <a:gd name="connsiteY3" fmla="*/ 1315233 h 1415441"/>
              <a:gd name="connsiteX4" fmla="*/ 100209 w 2016691"/>
              <a:gd name="connsiteY4" fmla="*/ 1390389 h 1415441"/>
              <a:gd name="connsiteX5" fmla="*/ 225469 w 2016691"/>
              <a:gd name="connsiteY5" fmla="*/ 1415441 h 1415441"/>
              <a:gd name="connsiteX6" fmla="*/ 1878904 w 2016691"/>
              <a:gd name="connsiteY6" fmla="*/ 1415441 h 1415441"/>
              <a:gd name="connsiteX7" fmla="*/ 1878904 w 2016691"/>
              <a:gd name="connsiteY7" fmla="*/ 1415441 h 1415441"/>
              <a:gd name="connsiteX8" fmla="*/ 1991639 w 2016691"/>
              <a:gd name="connsiteY8" fmla="*/ 1290180 h 1415441"/>
              <a:gd name="connsiteX9" fmla="*/ 2016691 w 2016691"/>
              <a:gd name="connsiteY9" fmla="*/ 1177446 h 1415441"/>
              <a:gd name="connsiteX10" fmla="*/ 2016691 w 2016691"/>
              <a:gd name="connsiteY10" fmla="*/ 751561 h 1415441"/>
              <a:gd name="connsiteX11" fmla="*/ 1929009 w 2016691"/>
              <a:gd name="connsiteY11" fmla="*/ 663879 h 1415441"/>
              <a:gd name="connsiteX12" fmla="*/ 1778696 w 2016691"/>
              <a:gd name="connsiteY12" fmla="*/ 526093 h 1415441"/>
              <a:gd name="connsiteX13" fmla="*/ 1277655 w 2016691"/>
              <a:gd name="connsiteY13" fmla="*/ 50104 h 1415441"/>
              <a:gd name="connsiteX14" fmla="*/ 951978 w 2016691"/>
              <a:gd name="connsiteY14" fmla="*/ 0 h 1415441"/>
              <a:gd name="connsiteX15" fmla="*/ 751562 w 2016691"/>
              <a:gd name="connsiteY15" fmla="*/ 50104 h 14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16691" h="1415441">
                <a:moveTo>
                  <a:pt x="751562" y="50104"/>
                </a:moveTo>
                <a:lnTo>
                  <a:pt x="37578" y="764087"/>
                </a:lnTo>
                <a:lnTo>
                  <a:pt x="0" y="889348"/>
                </a:lnTo>
                <a:lnTo>
                  <a:pt x="12526" y="1315233"/>
                </a:lnTo>
                <a:lnTo>
                  <a:pt x="100209" y="1390389"/>
                </a:lnTo>
                <a:lnTo>
                  <a:pt x="225469" y="1415441"/>
                </a:lnTo>
                <a:lnTo>
                  <a:pt x="1878904" y="1415441"/>
                </a:lnTo>
                <a:lnTo>
                  <a:pt x="1878904" y="1415441"/>
                </a:lnTo>
                <a:lnTo>
                  <a:pt x="1991639" y="1290180"/>
                </a:lnTo>
                <a:lnTo>
                  <a:pt x="2016691" y="1177446"/>
                </a:lnTo>
                <a:lnTo>
                  <a:pt x="2016691" y="751561"/>
                </a:lnTo>
                <a:lnTo>
                  <a:pt x="1929009" y="663879"/>
                </a:lnTo>
                <a:lnTo>
                  <a:pt x="1778696" y="526093"/>
                </a:lnTo>
                <a:lnTo>
                  <a:pt x="1277655" y="50104"/>
                </a:lnTo>
                <a:lnTo>
                  <a:pt x="951978" y="0"/>
                </a:lnTo>
                <a:lnTo>
                  <a:pt x="751562" y="5010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4410422" y="4501271"/>
            <a:ext cx="1145588" cy="1049900"/>
            <a:chOff x="4277401" y="4607196"/>
            <a:chExt cx="1145588" cy="1049900"/>
          </a:xfrm>
        </p:grpSpPr>
        <p:sp>
          <p:nvSpPr>
            <p:cNvPr id="99" name="TextBox 98"/>
            <p:cNvSpPr txBox="1"/>
            <p:nvPr/>
          </p:nvSpPr>
          <p:spPr>
            <a:xfrm>
              <a:off x="4636251" y="521942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77401" y="526380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19866" y="5249143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98892" y="460719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4504043" y="4889195"/>
              <a:ext cx="502182" cy="487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endCxn id="99" idx="3"/>
            </p:cNvCxnSpPr>
            <p:nvPr/>
          </p:nvCxnSpPr>
          <p:spPr>
            <a:xfrm flipH="1">
              <a:off x="5099839" y="4873631"/>
              <a:ext cx="614" cy="5304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422327" y="5600427"/>
            <a:ext cx="1088422" cy="483841"/>
            <a:chOff x="4422327" y="5600427"/>
            <a:chExt cx="1088422" cy="483841"/>
          </a:xfrm>
        </p:grpSpPr>
        <p:sp>
          <p:nvSpPr>
            <p:cNvPr id="91" name="TextBox 90"/>
            <p:cNvSpPr txBox="1"/>
            <p:nvPr/>
          </p:nvSpPr>
          <p:spPr>
            <a:xfrm>
              <a:off x="4422327" y="5714936"/>
              <a:ext cx="1057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18 </a:t>
              </a:r>
              <a:r>
                <a:rPr lang="en-US" dirty="0"/>
                <a:t>blocks</a:t>
              </a:r>
            </a:p>
          </p:txBody>
        </p:sp>
        <p:sp>
          <p:nvSpPr>
            <p:cNvPr id="60" name="Right Brace 59"/>
            <p:cNvSpPr/>
            <p:nvPr/>
          </p:nvSpPr>
          <p:spPr>
            <a:xfrm rot="16200000" flipH="1">
              <a:off x="4890827" y="5153670"/>
              <a:ext cx="173165" cy="1066679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9016794" y="5210083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39 block</a:t>
            </a:r>
          </a:p>
        </p:txBody>
      </p:sp>
    </p:spTree>
    <p:extLst>
      <p:ext uri="{BB962C8B-B14F-4D97-AF65-F5344CB8AC3E}">
        <p14:creationId xmlns:p14="http://schemas.microsoft.com/office/powerpoint/2010/main" val="20313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Cost for R scan:</a:t>
            </a:r>
          </a:p>
          <a:p>
            <a:r>
              <a:rPr lang="en-US" sz="3200" dirty="0"/>
              <a:t>Cost for Index look up:</a:t>
            </a:r>
          </a:p>
          <a:p>
            <a:r>
              <a:rPr lang="en-US" sz="3200" dirty="0"/>
              <a:t>Cost for read matching S tuple: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 Example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0124" y="3409345"/>
            <a:ext cx="4906012" cy="313187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1208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34331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37454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19682" y="3614627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45163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48286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1409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33637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36760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18988" y="5979353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03404" y="593768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07221" y="356011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96714" y="3549662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(100 blocks)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54186" y="5886398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(1000 blocks)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32846" y="3509659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= 22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146008" y="3796404"/>
            <a:ext cx="1755923" cy="393290"/>
            <a:chOff x="2648162" y="3712698"/>
            <a:chExt cx="1755923" cy="393290"/>
          </a:xfrm>
        </p:grpSpPr>
        <p:sp>
          <p:nvSpPr>
            <p:cNvPr id="53" name="Rectangle 52"/>
            <p:cNvSpPr/>
            <p:nvPr/>
          </p:nvSpPr>
          <p:spPr>
            <a:xfrm>
              <a:off x="2648162" y="3712698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3075771" y="3727566"/>
              <a:ext cx="1328314" cy="1817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121655" y="3993049"/>
            <a:ext cx="4024353" cy="2224012"/>
            <a:chOff x="838200" y="3587026"/>
            <a:chExt cx="4024353" cy="2224012"/>
          </a:xfrm>
        </p:grpSpPr>
        <p:sp>
          <p:nvSpPr>
            <p:cNvPr id="56" name="Rectangle 55"/>
            <p:cNvSpPr/>
            <p:nvPr/>
          </p:nvSpPr>
          <p:spPr>
            <a:xfrm>
              <a:off x="1497344" y="42613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 flipV="1">
              <a:off x="838200" y="4449039"/>
              <a:ext cx="761913" cy="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1"/>
              <a:endCxn id="56" idx="3"/>
            </p:cNvCxnSpPr>
            <p:nvPr/>
          </p:nvCxnSpPr>
          <p:spPr>
            <a:xfrm flipH="1">
              <a:off x="1900467" y="3587026"/>
              <a:ext cx="2962086" cy="87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67" idx="1"/>
            </p:cNvCxnSpPr>
            <p:nvPr/>
          </p:nvCxnSpPr>
          <p:spPr>
            <a:xfrm flipH="1" flipV="1">
              <a:off x="1764463" y="4732836"/>
              <a:ext cx="823240" cy="1078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871158" y="6020416"/>
            <a:ext cx="3943773" cy="393290"/>
            <a:chOff x="961187" y="4857128"/>
            <a:chExt cx="3943773" cy="393290"/>
          </a:xfrm>
        </p:grpSpPr>
        <p:sp>
          <p:nvSpPr>
            <p:cNvPr id="67" name="Rectangle 66"/>
            <p:cNvSpPr/>
            <p:nvPr/>
          </p:nvSpPr>
          <p:spPr>
            <a:xfrm>
              <a:off x="961187" y="4857128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3"/>
            </p:cNvCxnSpPr>
            <p:nvPr/>
          </p:nvCxnSpPr>
          <p:spPr>
            <a:xfrm flipH="1" flipV="1">
              <a:off x="1364310" y="5053773"/>
              <a:ext cx="3540650" cy="38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14"/>
          <p:cNvSpPr>
            <a:spLocks/>
          </p:cNvSpPr>
          <p:nvPr/>
        </p:nvSpPr>
        <p:spPr bwMode="auto">
          <a:xfrm>
            <a:off x="7417007" y="5481239"/>
            <a:ext cx="78204" cy="494596"/>
          </a:xfrm>
          <a:custGeom>
            <a:avLst/>
            <a:gdLst>
              <a:gd name="T0" fmla="*/ 123 w 370"/>
              <a:gd name="T1" fmla="*/ 0 h 905"/>
              <a:gd name="T2" fmla="*/ 41 w 370"/>
              <a:gd name="T3" fmla="*/ 558 h 905"/>
              <a:gd name="T4" fmla="*/ 370 w 370"/>
              <a:gd name="T5" fmla="*/ 905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905">
                <a:moveTo>
                  <a:pt x="123" y="0"/>
                </a:moveTo>
                <a:cubicBezTo>
                  <a:pt x="61" y="203"/>
                  <a:pt x="0" y="407"/>
                  <a:pt x="41" y="558"/>
                </a:cubicBezTo>
                <a:cubicBezTo>
                  <a:pt x="82" y="709"/>
                  <a:pt x="226" y="807"/>
                  <a:pt x="370" y="90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5"/>
          <p:cNvSpPr>
            <a:spLocks/>
          </p:cNvSpPr>
          <p:nvPr/>
        </p:nvSpPr>
        <p:spPr bwMode="auto">
          <a:xfrm>
            <a:off x="8626082" y="5504643"/>
            <a:ext cx="101596" cy="489198"/>
          </a:xfrm>
          <a:custGeom>
            <a:avLst/>
            <a:gdLst>
              <a:gd name="T0" fmla="*/ 0 w 257"/>
              <a:gd name="T1" fmla="*/ 0 h 320"/>
              <a:gd name="T2" fmla="*/ 219 w 257"/>
              <a:gd name="T3" fmla="*/ 183 h 320"/>
              <a:gd name="T4" fmla="*/ 229 w 257"/>
              <a:gd name="T5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" h="320">
                <a:moveTo>
                  <a:pt x="0" y="0"/>
                </a:moveTo>
                <a:cubicBezTo>
                  <a:pt x="90" y="65"/>
                  <a:pt x="181" y="130"/>
                  <a:pt x="219" y="183"/>
                </a:cubicBezTo>
                <a:cubicBezTo>
                  <a:pt x="257" y="236"/>
                  <a:pt x="243" y="278"/>
                  <a:pt x="229" y="3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048267" y="523078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190366" y="523860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682438" y="523860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457012" y="523860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811857" y="4581991"/>
            <a:ext cx="403123" cy="39329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417008" y="4863990"/>
            <a:ext cx="502182" cy="487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852970" y="4848426"/>
            <a:ext cx="160448" cy="474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126970" y="4833771"/>
            <a:ext cx="518373" cy="516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34303" y="4440814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block</a:t>
            </a:r>
          </a:p>
        </p:txBody>
      </p:sp>
      <p:sp>
        <p:nvSpPr>
          <p:cNvPr id="98" name="Freeform 97"/>
          <p:cNvSpPr/>
          <p:nvPr/>
        </p:nvSpPr>
        <p:spPr>
          <a:xfrm>
            <a:off x="6989523" y="4409162"/>
            <a:ext cx="2016691" cy="1415441"/>
          </a:xfrm>
          <a:custGeom>
            <a:avLst/>
            <a:gdLst>
              <a:gd name="connsiteX0" fmla="*/ 751562 w 2016691"/>
              <a:gd name="connsiteY0" fmla="*/ 50104 h 1415441"/>
              <a:gd name="connsiteX1" fmla="*/ 37578 w 2016691"/>
              <a:gd name="connsiteY1" fmla="*/ 764087 h 1415441"/>
              <a:gd name="connsiteX2" fmla="*/ 0 w 2016691"/>
              <a:gd name="connsiteY2" fmla="*/ 889348 h 1415441"/>
              <a:gd name="connsiteX3" fmla="*/ 12526 w 2016691"/>
              <a:gd name="connsiteY3" fmla="*/ 1315233 h 1415441"/>
              <a:gd name="connsiteX4" fmla="*/ 100209 w 2016691"/>
              <a:gd name="connsiteY4" fmla="*/ 1390389 h 1415441"/>
              <a:gd name="connsiteX5" fmla="*/ 225469 w 2016691"/>
              <a:gd name="connsiteY5" fmla="*/ 1415441 h 1415441"/>
              <a:gd name="connsiteX6" fmla="*/ 1878904 w 2016691"/>
              <a:gd name="connsiteY6" fmla="*/ 1415441 h 1415441"/>
              <a:gd name="connsiteX7" fmla="*/ 1878904 w 2016691"/>
              <a:gd name="connsiteY7" fmla="*/ 1415441 h 1415441"/>
              <a:gd name="connsiteX8" fmla="*/ 1991639 w 2016691"/>
              <a:gd name="connsiteY8" fmla="*/ 1290180 h 1415441"/>
              <a:gd name="connsiteX9" fmla="*/ 2016691 w 2016691"/>
              <a:gd name="connsiteY9" fmla="*/ 1177446 h 1415441"/>
              <a:gd name="connsiteX10" fmla="*/ 2016691 w 2016691"/>
              <a:gd name="connsiteY10" fmla="*/ 751561 h 1415441"/>
              <a:gd name="connsiteX11" fmla="*/ 1929009 w 2016691"/>
              <a:gd name="connsiteY11" fmla="*/ 663879 h 1415441"/>
              <a:gd name="connsiteX12" fmla="*/ 1778696 w 2016691"/>
              <a:gd name="connsiteY12" fmla="*/ 526093 h 1415441"/>
              <a:gd name="connsiteX13" fmla="*/ 1277655 w 2016691"/>
              <a:gd name="connsiteY13" fmla="*/ 50104 h 1415441"/>
              <a:gd name="connsiteX14" fmla="*/ 951978 w 2016691"/>
              <a:gd name="connsiteY14" fmla="*/ 0 h 1415441"/>
              <a:gd name="connsiteX15" fmla="*/ 751562 w 2016691"/>
              <a:gd name="connsiteY15" fmla="*/ 50104 h 14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16691" h="1415441">
                <a:moveTo>
                  <a:pt x="751562" y="50104"/>
                </a:moveTo>
                <a:lnTo>
                  <a:pt x="37578" y="764087"/>
                </a:lnTo>
                <a:lnTo>
                  <a:pt x="0" y="889348"/>
                </a:lnTo>
                <a:lnTo>
                  <a:pt x="12526" y="1315233"/>
                </a:lnTo>
                <a:lnTo>
                  <a:pt x="100209" y="1390389"/>
                </a:lnTo>
                <a:lnTo>
                  <a:pt x="225469" y="1415441"/>
                </a:lnTo>
                <a:lnTo>
                  <a:pt x="1878904" y="1415441"/>
                </a:lnTo>
                <a:lnTo>
                  <a:pt x="1878904" y="1415441"/>
                </a:lnTo>
                <a:lnTo>
                  <a:pt x="1991639" y="1290180"/>
                </a:lnTo>
                <a:lnTo>
                  <a:pt x="2016691" y="1177446"/>
                </a:lnTo>
                <a:lnTo>
                  <a:pt x="2016691" y="751561"/>
                </a:lnTo>
                <a:lnTo>
                  <a:pt x="1929009" y="663879"/>
                </a:lnTo>
                <a:lnTo>
                  <a:pt x="1778696" y="526093"/>
                </a:lnTo>
                <a:lnTo>
                  <a:pt x="1277655" y="50104"/>
                </a:lnTo>
                <a:lnTo>
                  <a:pt x="951978" y="0"/>
                </a:lnTo>
                <a:lnTo>
                  <a:pt x="751562" y="5010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4410422" y="4501271"/>
            <a:ext cx="1145588" cy="1049900"/>
            <a:chOff x="4277401" y="4607196"/>
            <a:chExt cx="1145588" cy="1049900"/>
          </a:xfrm>
        </p:grpSpPr>
        <p:sp>
          <p:nvSpPr>
            <p:cNvPr id="99" name="TextBox 98"/>
            <p:cNvSpPr txBox="1"/>
            <p:nvPr/>
          </p:nvSpPr>
          <p:spPr>
            <a:xfrm>
              <a:off x="4636251" y="521942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77401" y="526380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19866" y="5249143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98892" y="460719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4504043" y="4889195"/>
              <a:ext cx="502182" cy="487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endCxn id="99" idx="3"/>
            </p:cNvCxnSpPr>
            <p:nvPr/>
          </p:nvCxnSpPr>
          <p:spPr>
            <a:xfrm flipH="1">
              <a:off x="5099839" y="4873631"/>
              <a:ext cx="614" cy="5304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422327" y="5600427"/>
            <a:ext cx="1088422" cy="483841"/>
            <a:chOff x="4422327" y="5600427"/>
            <a:chExt cx="1088422" cy="483841"/>
          </a:xfrm>
        </p:grpSpPr>
        <p:sp>
          <p:nvSpPr>
            <p:cNvPr id="91" name="TextBox 90"/>
            <p:cNvSpPr txBox="1"/>
            <p:nvPr/>
          </p:nvSpPr>
          <p:spPr>
            <a:xfrm>
              <a:off x="4422327" y="5714936"/>
              <a:ext cx="1057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18 </a:t>
              </a:r>
              <a:r>
                <a:rPr lang="en-US" dirty="0"/>
                <a:t>blocks</a:t>
              </a:r>
            </a:p>
          </p:txBody>
        </p:sp>
        <p:sp>
          <p:nvSpPr>
            <p:cNvPr id="60" name="Right Brace 59"/>
            <p:cNvSpPr/>
            <p:nvPr/>
          </p:nvSpPr>
          <p:spPr>
            <a:xfrm rot="16200000" flipH="1">
              <a:off x="4890827" y="5153670"/>
              <a:ext cx="173165" cy="1066679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663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Join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601180"/>
              <a:ext cx="10515600" cy="4902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7406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Cost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800" dirty="0"/>
                            <a:t> (M=22,</a:t>
                          </a:r>
                          <a:r>
                            <a:rPr lang="en-US" sz="2800" b="0" dirty="0"/>
                            <a:t> </a:t>
                          </a:r>
                          <a:br>
                            <a:rPr lang="en-US" sz="2800" b="0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 =100,</a:t>
                          </a:r>
                          <a:r>
                            <a:rPr lang="en-US" sz="2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aseline="0" dirty="0"/>
                            <a:t>=1000)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Formula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800" b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NLJ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SMJ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HJ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601180"/>
              <a:ext cx="10515600" cy="4902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40" t="-5806" r="-159528" b="-42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945" t="-5806" r="-212" b="-42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NLJ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SMJ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HJ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40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Join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Nested-Loop Join</a:t>
            </a:r>
            <a:r>
              <a:rPr lang="en-US" dirty="0">
                <a:sym typeface="Wingdings"/>
              </a:rPr>
              <a:t> (NLP)</a:t>
            </a:r>
          </a:p>
          <a:p>
            <a:r>
              <a:rPr lang="en-US" dirty="0">
                <a:sym typeface="Wingdings"/>
              </a:rPr>
              <a:t>Index Join (IJ)</a:t>
            </a:r>
          </a:p>
          <a:p>
            <a:r>
              <a:rPr lang="en-US" dirty="0">
                <a:sym typeface="Wingdings"/>
              </a:rPr>
              <a:t>Sort-Merge Join (SMJ)</a:t>
            </a:r>
          </a:p>
          <a:p>
            <a:r>
              <a:rPr lang="en-US" dirty="0">
                <a:sym typeface="Wingdings"/>
              </a:rPr>
              <a:t>Hash Join (HJ)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46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SMJ: Cost of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Sort-Merge Join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Sort stage: Sort R and 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Join stage: Join sorted R and S</a:t>
            </a:r>
          </a:p>
          <a:p>
            <a:r>
              <a:rPr lang="en-US" dirty="0"/>
              <a:t>Q: How many disk IOs during sort stage?</a:t>
            </a:r>
          </a:p>
        </p:txBody>
      </p:sp>
    </p:spTree>
    <p:extLst>
      <p:ext uri="{BB962C8B-B14F-4D97-AF65-F5344CB8AC3E}">
        <p14:creationId xmlns:p14="http://schemas.microsoft.com/office/powerpoint/2010/main" val="109898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4"/>
            <a:ext cx="10515600" cy="5143981"/>
          </a:xfrm>
        </p:spPr>
        <p:txBody>
          <a:bodyPr>
            <a:normAutofit/>
          </a:bodyPr>
          <a:lstStyle/>
          <a:p>
            <a:r>
              <a:rPr lang="en-US" sz="3200" dirty="0"/>
              <a:t>Q: How can we sort R?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Q: How many blocks can we sort in each batch?</a:t>
            </a:r>
          </a:p>
          <a:p>
            <a:pPr lvl="1"/>
            <a:r>
              <a:rPr lang="en-US" dirty="0"/>
              <a:t>Do we need to allocate one block for output?</a:t>
            </a:r>
          </a:p>
          <a:p>
            <a:r>
              <a:rPr lang="en-US" sz="3200" dirty="0"/>
              <a:t>Q: How many sorted runs?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SMJ: Cost of Sorting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2350" y="2124364"/>
            <a:ext cx="2427515" cy="21346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62817" y="297852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5940" y="297852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69063" y="297852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51291" y="297852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38830" y="292400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1917" y="3523177"/>
            <a:ext cx="192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(100 blocks)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28387" y="420120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 = 22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3265232" y="3270872"/>
            <a:ext cx="761913" cy="8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102782" y="2629146"/>
            <a:ext cx="2401625" cy="1261035"/>
            <a:chOff x="4259830" y="3881250"/>
            <a:chExt cx="2401625" cy="1261035"/>
          </a:xfrm>
        </p:grpSpPr>
        <p:sp>
          <p:nvSpPr>
            <p:cNvPr id="99" name="TextBox 98"/>
            <p:cNvSpPr txBox="1"/>
            <p:nvPr/>
          </p:nvSpPr>
          <p:spPr>
            <a:xfrm>
              <a:off x="5513444" y="388125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879163" y="3886943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21310" y="4743742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59830" y="3881674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 flipV="1">
              <a:off x="5973407" y="4403097"/>
              <a:ext cx="688048" cy="11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771846" y="4748995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72135" y="4706814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0656" y="2262688"/>
            <a:ext cx="1188474" cy="447803"/>
            <a:chOff x="1792226" y="3708256"/>
            <a:chExt cx="1188474" cy="447803"/>
          </a:xfrm>
        </p:grpSpPr>
        <p:sp>
          <p:nvSpPr>
            <p:cNvPr id="64" name="Rectangle 63"/>
            <p:cNvSpPr/>
            <p:nvPr/>
          </p:nvSpPr>
          <p:spPr>
            <a:xfrm>
              <a:off x="1792226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95349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77577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65116" y="370825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</a:t>
              </a:r>
              <a:r>
                <a:rPr lang="en-US"/>
                <a:t>.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41470" y="2854613"/>
            <a:ext cx="1188474" cy="447803"/>
            <a:chOff x="1792226" y="3708256"/>
            <a:chExt cx="1188474" cy="447803"/>
          </a:xfrm>
        </p:grpSpPr>
        <p:sp>
          <p:nvSpPr>
            <p:cNvPr id="80" name="Rectangle 79"/>
            <p:cNvSpPr/>
            <p:nvPr/>
          </p:nvSpPr>
          <p:spPr>
            <a:xfrm>
              <a:off x="1792226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95349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77577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65116" y="370825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</a:t>
              </a:r>
              <a:r>
                <a:rPr lang="en-US"/>
                <a:t>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757610" y="3651965"/>
            <a:ext cx="1188474" cy="447803"/>
            <a:chOff x="1792226" y="3708256"/>
            <a:chExt cx="1188474" cy="447803"/>
          </a:xfrm>
        </p:grpSpPr>
        <p:sp>
          <p:nvSpPr>
            <p:cNvPr id="87" name="Rectangle 86"/>
            <p:cNvSpPr/>
            <p:nvPr/>
          </p:nvSpPr>
          <p:spPr>
            <a:xfrm>
              <a:off x="1792226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195349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77577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165116" y="370825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682219" y="1942246"/>
            <a:ext cx="163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Sorted runs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14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4"/>
            <a:ext cx="10515600" cy="5143981"/>
          </a:xfrm>
        </p:spPr>
        <p:txBody>
          <a:bodyPr>
            <a:normAutofit/>
          </a:bodyPr>
          <a:lstStyle/>
          <a:p>
            <a:r>
              <a:rPr lang="en-US" sz="3200" dirty="0"/>
              <a:t>Q: What to do with sorted runs?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Q: How many disk IOs during the “merge step” of sort?</a:t>
            </a:r>
          </a:p>
          <a:p>
            <a:r>
              <a:rPr lang="en-US" sz="3200" dirty="0"/>
              <a:t>Q: Total IOs for sorting R?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SMJ: Cost of Sorting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2350" y="2124364"/>
            <a:ext cx="2427515" cy="21346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28387" y="420120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 = 22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750656" y="2262688"/>
            <a:ext cx="1188474" cy="447803"/>
            <a:chOff x="1792226" y="3708256"/>
            <a:chExt cx="1188474" cy="447803"/>
          </a:xfrm>
        </p:grpSpPr>
        <p:sp>
          <p:nvSpPr>
            <p:cNvPr id="64" name="Rectangle 63"/>
            <p:cNvSpPr/>
            <p:nvPr/>
          </p:nvSpPr>
          <p:spPr>
            <a:xfrm>
              <a:off x="1792226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95349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77577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65116" y="370825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</a:t>
              </a:r>
              <a:r>
                <a:rPr lang="en-US"/>
                <a:t>.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41470" y="2854613"/>
            <a:ext cx="1188474" cy="447803"/>
            <a:chOff x="1792226" y="3708256"/>
            <a:chExt cx="1188474" cy="447803"/>
          </a:xfrm>
        </p:grpSpPr>
        <p:sp>
          <p:nvSpPr>
            <p:cNvPr id="80" name="Rectangle 79"/>
            <p:cNvSpPr/>
            <p:nvPr/>
          </p:nvSpPr>
          <p:spPr>
            <a:xfrm>
              <a:off x="1792226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95349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77577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65116" y="370825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</a:t>
              </a:r>
              <a:r>
                <a:rPr lang="en-US"/>
                <a:t>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757610" y="3651965"/>
            <a:ext cx="1188474" cy="447803"/>
            <a:chOff x="1792226" y="3708256"/>
            <a:chExt cx="1188474" cy="447803"/>
          </a:xfrm>
        </p:grpSpPr>
        <p:sp>
          <p:nvSpPr>
            <p:cNvPr id="87" name="Rectangle 86"/>
            <p:cNvSpPr/>
            <p:nvPr/>
          </p:nvSpPr>
          <p:spPr>
            <a:xfrm>
              <a:off x="1792226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195349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77577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165116" y="370825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682219" y="1942246"/>
            <a:ext cx="163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Sorted runs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170474" y="2317201"/>
            <a:ext cx="1438245" cy="1740365"/>
            <a:chOff x="3170474" y="2317201"/>
            <a:chExt cx="1438245" cy="1740365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3170474" y="2513846"/>
              <a:ext cx="8573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4205596" y="2914382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186735" y="3664276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188061" y="2317201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3170474" y="3125468"/>
              <a:ext cx="8573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3170474" y="3903123"/>
              <a:ext cx="8573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33068" y="2516405"/>
            <a:ext cx="1384852" cy="1386718"/>
            <a:chOff x="4633068" y="2516405"/>
            <a:chExt cx="1384852" cy="1386718"/>
          </a:xfrm>
        </p:grpSpPr>
        <p:sp>
          <p:nvSpPr>
            <p:cNvPr id="61" name="Rectangle 60"/>
            <p:cNvSpPr/>
            <p:nvPr/>
          </p:nvSpPr>
          <p:spPr>
            <a:xfrm>
              <a:off x="5614797" y="2978522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H="1" flipV="1">
              <a:off x="4657417" y="2516405"/>
              <a:ext cx="957380" cy="6090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4633068" y="3330457"/>
              <a:ext cx="951497" cy="5726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 flipV="1">
              <a:off x="4680126" y="3153244"/>
              <a:ext cx="904439" cy="707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96000" y="2924009"/>
            <a:ext cx="2258414" cy="447803"/>
            <a:chOff x="6096000" y="2924009"/>
            <a:chExt cx="2258414" cy="447803"/>
          </a:xfrm>
        </p:grpSpPr>
        <p:sp>
          <p:nvSpPr>
            <p:cNvPr id="5" name="Rectangle 4"/>
            <p:cNvSpPr/>
            <p:nvPr/>
          </p:nvSpPr>
          <p:spPr>
            <a:xfrm>
              <a:off x="6762817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65940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69063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51291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38830" y="292400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096000" y="3188594"/>
              <a:ext cx="523461" cy="134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5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4"/>
            <a:ext cx="10515600" cy="5143981"/>
          </a:xfrm>
        </p:spPr>
        <p:txBody>
          <a:bodyPr>
            <a:normAutofit/>
          </a:bodyPr>
          <a:lstStyle/>
          <a:p>
            <a:r>
              <a:rPr lang="en-US" sz="3200" dirty="0"/>
              <a:t>Q: How can we sort S?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Q: How many sorted runs are produced from 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SMJ: Cost of Sorting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2350" y="2124364"/>
            <a:ext cx="2427515" cy="21346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62817" y="297852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5940" y="297852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69063" y="297852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51291" y="2978522"/>
            <a:ext cx="403123" cy="393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38830" y="292400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</a:t>
            </a:r>
            <a:r>
              <a:rPr lang="en-US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1917" y="3523177"/>
            <a:ext cx="2052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(1000 blocks)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28387" y="420120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 = 22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3265232" y="3270872"/>
            <a:ext cx="761913" cy="8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102782" y="2629146"/>
            <a:ext cx="2401625" cy="1261035"/>
            <a:chOff x="4259830" y="3881250"/>
            <a:chExt cx="2401625" cy="1261035"/>
          </a:xfrm>
        </p:grpSpPr>
        <p:sp>
          <p:nvSpPr>
            <p:cNvPr id="99" name="TextBox 98"/>
            <p:cNvSpPr txBox="1"/>
            <p:nvPr/>
          </p:nvSpPr>
          <p:spPr>
            <a:xfrm>
              <a:off x="5513444" y="388125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879163" y="3886943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21310" y="4743742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59830" y="3881674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 flipV="1">
              <a:off x="5973407" y="4403097"/>
              <a:ext cx="688048" cy="11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771846" y="4748995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72135" y="4706814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0656" y="2262688"/>
            <a:ext cx="1188474" cy="447803"/>
            <a:chOff x="1792226" y="3708256"/>
            <a:chExt cx="1188474" cy="447803"/>
          </a:xfrm>
        </p:grpSpPr>
        <p:sp>
          <p:nvSpPr>
            <p:cNvPr id="64" name="Rectangle 63"/>
            <p:cNvSpPr/>
            <p:nvPr/>
          </p:nvSpPr>
          <p:spPr>
            <a:xfrm>
              <a:off x="1792226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95349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77577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65116" y="370825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</a:t>
              </a:r>
              <a:r>
                <a:rPr lang="en-US"/>
                <a:t>.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41470" y="2854613"/>
            <a:ext cx="1188474" cy="447803"/>
            <a:chOff x="1792226" y="3708256"/>
            <a:chExt cx="1188474" cy="447803"/>
          </a:xfrm>
        </p:grpSpPr>
        <p:sp>
          <p:nvSpPr>
            <p:cNvPr id="80" name="Rectangle 79"/>
            <p:cNvSpPr/>
            <p:nvPr/>
          </p:nvSpPr>
          <p:spPr>
            <a:xfrm>
              <a:off x="1792226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95349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77577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65116" y="370825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</a:t>
              </a:r>
              <a:r>
                <a:rPr lang="en-US"/>
                <a:t>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761038" y="4187354"/>
            <a:ext cx="1188474" cy="447803"/>
            <a:chOff x="1792226" y="3708256"/>
            <a:chExt cx="1188474" cy="447803"/>
          </a:xfrm>
        </p:grpSpPr>
        <p:sp>
          <p:nvSpPr>
            <p:cNvPr id="87" name="Rectangle 86"/>
            <p:cNvSpPr/>
            <p:nvPr/>
          </p:nvSpPr>
          <p:spPr>
            <a:xfrm>
              <a:off x="1792226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195349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77577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165116" y="370825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682219" y="1942246"/>
            <a:ext cx="163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Sorted runs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17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15844"/>
            <a:ext cx="10949609" cy="5143981"/>
          </a:xfrm>
        </p:spPr>
        <p:txBody>
          <a:bodyPr>
            <a:normAutofit/>
          </a:bodyPr>
          <a:lstStyle/>
          <a:p>
            <a:r>
              <a:rPr lang="en-US" sz="3200" dirty="0"/>
              <a:t>Q: How many sorted runs can we merge at a time?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endParaRPr lang="en-US" sz="3200" dirty="0"/>
          </a:p>
          <a:p>
            <a:r>
              <a:rPr lang="en-US" sz="3200" dirty="0"/>
              <a:t>Q: What to do with the produced sorted runs?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SMJ: Cost of Sorting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2350" y="2124364"/>
            <a:ext cx="2427515" cy="21346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28387" y="420120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 = 22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750656" y="2262688"/>
            <a:ext cx="1188474" cy="447803"/>
            <a:chOff x="1792226" y="3708256"/>
            <a:chExt cx="1188474" cy="447803"/>
          </a:xfrm>
        </p:grpSpPr>
        <p:sp>
          <p:nvSpPr>
            <p:cNvPr id="64" name="Rectangle 63"/>
            <p:cNvSpPr/>
            <p:nvPr/>
          </p:nvSpPr>
          <p:spPr>
            <a:xfrm>
              <a:off x="1792226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95349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77577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65116" y="370825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</a:t>
              </a:r>
              <a:r>
                <a:rPr lang="en-US"/>
                <a:t>.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41470" y="2854613"/>
            <a:ext cx="1188474" cy="447803"/>
            <a:chOff x="1792226" y="3708256"/>
            <a:chExt cx="1188474" cy="447803"/>
          </a:xfrm>
        </p:grpSpPr>
        <p:sp>
          <p:nvSpPr>
            <p:cNvPr id="80" name="Rectangle 79"/>
            <p:cNvSpPr/>
            <p:nvPr/>
          </p:nvSpPr>
          <p:spPr>
            <a:xfrm>
              <a:off x="1792226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95349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77577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65116" y="370825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</a:t>
              </a:r>
              <a:r>
                <a:rPr lang="en-US"/>
                <a:t>.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682219" y="1942246"/>
            <a:ext cx="163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Sorted runs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122703" y="2317201"/>
            <a:ext cx="1486016" cy="2051699"/>
            <a:chOff x="3122703" y="2317201"/>
            <a:chExt cx="1486016" cy="2051699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3170474" y="2513846"/>
              <a:ext cx="8573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4205596" y="2914382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05595" y="3791189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188061" y="2317201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3170474" y="3125468"/>
              <a:ext cx="8573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3122703" y="3965356"/>
              <a:ext cx="922981" cy="4035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33068" y="2516405"/>
            <a:ext cx="1384852" cy="1386718"/>
            <a:chOff x="4633068" y="2516405"/>
            <a:chExt cx="1384852" cy="1386718"/>
          </a:xfrm>
        </p:grpSpPr>
        <p:sp>
          <p:nvSpPr>
            <p:cNvPr id="61" name="Rectangle 60"/>
            <p:cNvSpPr/>
            <p:nvPr/>
          </p:nvSpPr>
          <p:spPr>
            <a:xfrm>
              <a:off x="5614797" y="2978522"/>
              <a:ext cx="403123" cy="39329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H="1" flipV="1">
              <a:off x="4657417" y="2516405"/>
              <a:ext cx="957380" cy="6090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4633068" y="3330457"/>
              <a:ext cx="951497" cy="5726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 flipV="1">
              <a:off x="4680126" y="3153244"/>
              <a:ext cx="904439" cy="707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185903" y="2374101"/>
            <a:ext cx="2276665" cy="731670"/>
            <a:chOff x="6077749" y="2924009"/>
            <a:chExt cx="2276665" cy="731670"/>
          </a:xfrm>
        </p:grpSpPr>
        <p:sp>
          <p:nvSpPr>
            <p:cNvPr id="5" name="Rectangle 4"/>
            <p:cNvSpPr/>
            <p:nvPr/>
          </p:nvSpPr>
          <p:spPr>
            <a:xfrm>
              <a:off x="6762817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65940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69063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51291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38830" y="292400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077749" y="3188594"/>
              <a:ext cx="541713" cy="4670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205007" y="2941890"/>
            <a:ext cx="2260337" cy="447803"/>
            <a:chOff x="6094077" y="2924009"/>
            <a:chExt cx="2260337" cy="447803"/>
          </a:xfrm>
        </p:grpSpPr>
        <p:sp>
          <p:nvSpPr>
            <p:cNvPr id="43" name="Rectangle 42"/>
            <p:cNvSpPr/>
            <p:nvPr/>
          </p:nvSpPr>
          <p:spPr>
            <a:xfrm>
              <a:off x="6762817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65940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569063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951291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38830" y="292400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094077" y="3188594"/>
              <a:ext cx="525386" cy="174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223617" y="3386175"/>
            <a:ext cx="1859499" cy="579181"/>
            <a:chOff x="6112687" y="2792631"/>
            <a:chExt cx="1859499" cy="579181"/>
          </a:xfrm>
        </p:grpSpPr>
        <p:sp>
          <p:nvSpPr>
            <p:cNvPr id="51" name="Rectangle 50"/>
            <p:cNvSpPr/>
            <p:nvPr/>
          </p:nvSpPr>
          <p:spPr>
            <a:xfrm>
              <a:off x="6762817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65940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69063" y="2978522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05867" y="294024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6112687" y="2792631"/>
              <a:ext cx="506776" cy="3959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761038" y="4187354"/>
            <a:ext cx="1188474" cy="447803"/>
            <a:chOff x="1792226" y="3708256"/>
            <a:chExt cx="1188474" cy="447803"/>
          </a:xfrm>
        </p:grpSpPr>
        <p:sp>
          <p:nvSpPr>
            <p:cNvPr id="59" name="Rectangle 58"/>
            <p:cNvSpPr/>
            <p:nvPr/>
          </p:nvSpPr>
          <p:spPr>
            <a:xfrm>
              <a:off x="1792226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95349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77577" y="3762769"/>
              <a:ext cx="403123" cy="3932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65116" y="370825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97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SMJ: Cost of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Q: How many ”merging” steps are needed to sort S?</a:t>
                </a:r>
              </a:p>
              <a:p>
                <a:pPr lvl="1"/>
                <a:r>
                  <a:rPr lang="en-US" dirty="0"/>
                  <a:t>1 initial sorting</a:t>
                </a:r>
              </a:p>
              <a:p>
                <a:pPr lvl="1"/>
                <a:r>
                  <a:rPr lang="en-US" dirty="0"/>
                  <a:t>2 merging steps of sorted runs</a:t>
                </a:r>
              </a:p>
              <a:p>
                <a:pPr lvl="1"/>
                <a:r>
                  <a:rPr lang="en-US" dirty="0"/>
                  <a:t>2,000 disk IO’s per each sorting/merging step</a:t>
                </a:r>
              </a:p>
              <a:p>
                <a:pPr lvl="1"/>
                <a:r>
                  <a:rPr lang="en-US" dirty="0"/>
                  <a:t>6,000 total disk IO’s to sort S table</a:t>
                </a:r>
              </a:p>
              <a:p>
                <a:r>
                  <a:rPr lang="en-US" dirty="0"/>
                  <a:t>In general, to sort 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blocks with </a:t>
                </a:r>
                <a:r>
                  <a:rPr lang="en-US" i="1" dirty="0"/>
                  <a:t>M</a:t>
                </a:r>
                <a:r>
                  <a:rPr lang="en-US" dirty="0"/>
                  <a:t> memory buffers, we need</a:t>
                </a:r>
              </a:p>
              <a:p>
                <a:pPr lvl="1"/>
                <a:r>
                  <a:rPr lang="en-US" dirty="0"/>
                  <a:t>1 initial sorting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subsequent merging stages</a:t>
                </a:r>
              </a:p>
              <a:p>
                <a:pPr lvl="1"/>
                <a:r>
                  <a:rPr lang="en-US" dirty="0"/>
                  <a:t>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disk IO’s per each sorting/merging stage</a:t>
                </a:r>
              </a:p>
              <a:p>
                <a:pPr lvl="1"/>
                <a:r>
                  <a:rPr lang="en-US" dirty="0"/>
                  <a:t>In total,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𝑅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disk IO’s are needed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27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Join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601180"/>
              <a:ext cx="10515600" cy="4902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7406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Cost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800" dirty="0"/>
                            <a:t> (M=22,</a:t>
                          </a:r>
                          <a:r>
                            <a:rPr lang="en-US" sz="2800" b="0" dirty="0"/>
                            <a:t> </a:t>
                          </a:r>
                          <a:br>
                            <a:rPr lang="en-US" sz="2800" b="0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 =100,</a:t>
                          </a:r>
                          <a:r>
                            <a:rPr lang="en-US" sz="2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aseline="0" dirty="0"/>
                            <a:t>=1000)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Formula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800" b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NLJ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SMJ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HJ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601180"/>
              <a:ext cx="10515600" cy="4902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40" t="-5806" r="-159528" b="-42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945" t="-5806" r="-212" b="-42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NLJ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SMJ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HJ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9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0017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Join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48780746"/>
                  </p:ext>
                </p:extLst>
              </p:nvPr>
            </p:nvGraphicFramePr>
            <p:xfrm>
              <a:off x="838200" y="1339923"/>
              <a:ext cx="10515600" cy="50879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4768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Cost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800" dirty="0"/>
                            <a:t> (M=22,</a:t>
                          </a:r>
                          <a:r>
                            <a:rPr lang="en-US" sz="2800" b="0" dirty="0"/>
                            <a:t> </a:t>
                          </a:r>
                          <a:br>
                            <a:rPr lang="en-US" sz="2800" b="0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 =100,</a:t>
                          </a:r>
                          <a:r>
                            <a:rPr lang="en-US" sz="2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aseline="0" dirty="0"/>
                            <a:t>=1000)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Formula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800" b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07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NLJ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5,100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250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SMJ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7,500 (if</a:t>
                          </a:r>
                          <a:r>
                            <a:rPr lang="en-US" sz="2800" baseline="0" dirty="0"/>
                            <a:t> un</a:t>
                          </a:r>
                          <a:r>
                            <a:rPr lang="en-US" sz="2800" dirty="0"/>
                            <a:t>sorted)</a:t>
                          </a:r>
                        </a:p>
                        <a:p>
                          <a:pPr algn="ctr"/>
                          <a:r>
                            <a:rPr lang="en-US" sz="2800" dirty="0"/>
                            <a:t>1,100 (if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800" dirty="0"/>
                            <a:t>sorted)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s-I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is-I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+1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+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s-I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is-I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+1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83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HJ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3,300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latin typeface="Cambria Math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en-US" sz="2800" b="0" i="0" smtClean="0">
                                              <a:latin typeface="Cambria Math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bg-BG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−2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83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IJ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1,115</a:t>
                          </a:r>
                          <a:r>
                            <a:rPr lang="en-US" sz="2800" baseline="0" dirty="0"/>
                            <a:t> – 10,640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|(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  <a:br>
                            <a:rPr lang="en-US" sz="2800" dirty="0"/>
                          </a:br>
                          <a:r>
                            <a:rPr lang="en-US" sz="1800" dirty="0"/>
                            <a:t>C: index</a:t>
                          </a:r>
                          <a:r>
                            <a:rPr lang="en-US" sz="1800" baseline="0" dirty="0"/>
                            <a:t> lookup cost,   J: # matching S tuples per R tuple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48780746"/>
                  </p:ext>
                </p:extLst>
              </p:nvPr>
            </p:nvGraphicFramePr>
            <p:xfrm>
              <a:off x="838200" y="1339923"/>
              <a:ext cx="10515600" cy="5121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13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9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40" t="-5806" r="-159528" b="-44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945" t="-5806" r="-212" b="-44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40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NLJ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5,100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945" t="-95906" r="-212" b="-305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686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SMJ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7,500 (if</a:t>
                          </a:r>
                          <a:r>
                            <a:rPr lang="en-US" sz="2800" baseline="0" dirty="0" smtClean="0"/>
                            <a:t> un</a:t>
                          </a:r>
                          <a:r>
                            <a:rPr lang="en-US" sz="2800" dirty="0" smtClean="0"/>
                            <a:t>sorted)</a:t>
                          </a:r>
                        </a:p>
                        <a:p>
                          <a:pPr algn="ctr"/>
                          <a:r>
                            <a:rPr lang="en-US" sz="2800" dirty="0" smtClean="0"/>
                            <a:t>1,100 (if</a:t>
                          </a:r>
                          <a:r>
                            <a:rPr lang="en-US" sz="2800" baseline="0" dirty="0" smtClean="0"/>
                            <a:t> </a:t>
                          </a:r>
                          <a:r>
                            <a:rPr lang="en-US" sz="2800" dirty="0" smtClean="0"/>
                            <a:t>sorted)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945" t="-148889" r="-212" b="-132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83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HJ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3,300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945" t="-386207" r="-212" b="-105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83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IJ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1,115</a:t>
                          </a:r>
                          <a:r>
                            <a:rPr lang="en-US" sz="2800" baseline="0" dirty="0" smtClean="0"/>
                            <a:t> – 10,640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945" t="-486207" r="-212" b="-5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1441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Nested-loop join is OK for “small” relations (relative to memory size)</a:t>
            </a:r>
          </a:p>
          <a:p>
            <a:r>
              <a:rPr lang="en-US" dirty="0"/>
              <a:t>Hash join is usually the best for </a:t>
            </a:r>
            <a:r>
              <a:rPr lang="en-US" dirty="0" err="1"/>
              <a:t>equi</a:t>
            </a:r>
            <a:r>
              <a:rPr lang="en-US" dirty="0"/>
              <a:t>-join</a:t>
            </a:r>
          </a:p>
          <a:p>
            <a:pPr lvl="1"/>
            <a:r>
              <a:rPr lang="en-US" dirty="0"/>
              <a:t>If tables have not been sorted and with no index</a:t>
            </a:r>
          </a:p>
          <a:p>
            <a:pPr lvl="1"/>
            <a:r>
              <a:rPr lang="en-US" dirty="0"/>
              <a:t>Consider merge join if tables have been sorted</a:t>
            </a:r>
          </a:p>
          <a:p>
            <a:pPr lvl="1"/>
            <a:r>
              <a:rPr lang="en-US" dirty="0"/>
              <a:t>Consider index join if index exists</a:t>
            </a:r>
          </a:p>
          <a:p>
            <a:r>
              <a:rPr lang="en-US" dirty="0"/>
              <a:t>To pick the best, DBMS needs to maintain </a:t>
            </a:r>
            <a:r>
              <a:rPr lang="en-US"/>
              <a:t>data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66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R(A, B)   S(B,C)    T (C,D):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* FROM R, S, T</a:t>
            </a:r>
            <a:br>
              <a:rPr lang="en-US" dirty="0"/>
            </a:br>
            <a:r>
              <a:rPr lang="en-US" dirty="0"/>
              <a:t>WHERE R.B = S.B AND S.C = T.C AND R.A = 10 and T.D &lt; 30</a:t>
            </a:r>
          </a:p>
          <a:p>
            <a:r>
              <a:rPr lang="en-US" dirty="0"/>
              <a:t>Q: How can we process the above query?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665" y="60384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8716" y="60422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3688" y="60422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8" name="Straight Connector 7"/>
          <p:cNvCxnSpPr>
            <a:stCxn id="4" idx="0"/>
            <a:endCxn id="13" idx="1"/>
          </p:cNvCxnSpPr>
          <p:nvPr/>
        </p:nvCxnSpPr>
        <p:spPr>
          <a:xfrm flipV="1">
            <a:off x="1512515" y="5763368"/>
            <a:ext cx="396953" cy="275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0"/>
            <a:endCxn id="13" idx="3"/>
          </p:cNvCxnSpPr>
          <p:nvPr/>
        </p:nvCxnSpPr>
        <p:spPr>
          <a:xfrm flipH="1" flipV="1">
            <a:off x="2153124" y="5763368"/>
            <a:ext cx="360824" cy="278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09468" y="5624868"/>
                <a:ext cx="243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68" y="5624868"/>
                <a:ext cx="243656" cy="276999"/>
              </a:xfrm>
              <a:prstGeom prst="rect">
                <a:avLst/>
              </a:prstGeom>
              <a:blipFill>
                <a:blip r:embed="rId2"/>
                <a:stretch>
                  <a:fillRect l="-17500" r="-1750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>
            <a:stCxn id="13" idx="0"/>
            <a:endCxn id="19" idx="1"/>
          </p:cNvCxnSpPr>
          <p:nvPr/>
        </p:nvCxnSpPr>
        <p:spPr>
          <a:xfrm flipV="1">
            <a:off x="2031296" y="5355448"/>
            <a:ext cx="393435" cy="269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24731" y="5216948"/>
                <a:ext cx="243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31" y="5216948"/>
                <a:ext cx="243656" cy="276999"/>
              </a:xfrm>
              <a:prstGeom prst="rect">
                <a:avLst/>
              </a:prstGeom>
              <a:blipFill>
                <a:blip r:embed="rId3"/>
                <a:stretch>
                  <a:fillRect l="-17500" r="-1750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6" idx="0"/>
            <a:endCxn id="19" idx="3"/>
          </p:cNvCxnSpPr>
          <p:nvPr/>
        </p:nvCxnSpPr>
        <p:spPr>
          <a:xfrm flipH="1" flipV="1">
            <a:off x="2668387" y="5355448"/>
            <a:ext cx="813739" cy="686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0"/>
            <a:endCxn id="29" idx="2"/>
          </p:cNvCxnSpPr>
          <p:nvPr/>
        </p:nvCxnSpPr>
        <p:spPr>
          <a:xfrm flipV="1">
            <a:off x="2546559" y="5076546"/>
            <a:ext cx="4043" cy="140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168831" y="4799547"/>
                <a:ext cx="763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831" y="4799547"/>
                <a:ext cx="763542" cy="276999"/>
              </a:xfrm>
              <a:prstGeom prst="rect">
                <a:avLst/>
              </a:prstGeom>
              <a:blipFill>
                <a:blip r:embed="rId4"/>
                <a:stretch>
                  <a:fillRect l="-4000" r="-32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61906" y="4313848"/>
                <a:ext cx="77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906" y="4313848"/>
                <a:ext cx="777392" cy="276999"/>
              </a:xfrm>
              <a:prstGeom prst="rect">
                <a:avLst/>
              </a:prstGeom>
              <a:blipFill>
                <a:blip r:embed="rId5"/>
                <a:stretch>
                  <a:fillRect l="-3937" r="-31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>
            <a:stCxn id="29" idx="0"/>
            <a:endCxn id="30" idx="2"/>
          </p:cNvCxnSpPr>
          <p:nvPr/>
        </p:nvCxnSpPr>
        <p:spPr>
          <a:xfrm flipV="1">
            <a:off x="2550602" y="4590847"/>
            <a:ext cx="0" cy="208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0"/>
          </p:cNvCxnSpPr>
          <p:nvPr/>
        </p:nvCxnSpPr>
        <p:spPr>
          <a:xfrm flipV="1">
            <a:off x="2550602" y="4105148"/>
            <a:ext cx="0" cy="208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71529" y="605236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82580" y="60561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47552" y="60561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53" name="Straight Connector 52"/>
          <p:cNvCxnSpPr>
            <a:stCxn id="50" idx="0"/>
            <a:endCxn id="54" idx="3"/>
          </p:cNvCxnSpPr>
          <p:nvPr/>
        </p:nvCxnSpPr>
        <p:spPr>
          <a:xfrm flipH="1" flipV="1">
            <a:off x="5404523" y="5417780"/>
            <a:ext cx="223289" cy="638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60867" y="5279280"/>
                <a:ext cx="243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67" y="5279280"/>
                <a:ext cx="243656" cy="276999"/>
              </a:xfrm>
              <a:prstGeom prst="rect">
                <a:avLst/>
              </a:prstGeom>
              <a:blipFill>
                <a:blip r:embed="rId6"/>
                <a:stretch>
                  <a:fillRect l="-17500" r="-1750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>
            <a:stCxn id="54" idx="0"/>
            <a:endCxn id="56" idx="1"/>
          </p:cNvCxnSpPr>
          <p:nvPr/>
        </p:nvCxnSpPr>
        <p:spPr>
          <a:xfrm flipV="1">
            <a:off x="5282695" y="5054463"/>
            <a:ext cx="259943" cy="2248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542638" y="4915963"/>
                <a:ext cx="243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38" y="4915963"/>
                <a:ext cx="243656" cy="276999"/>
              </a:xfrm>
              <a:prstGeom prst="rect">
                <a:avLst/>
              </a:prstGeom>
              <a:blipFill>
                <a:blip r:embed="rId7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>
            <a:stCxn id="51" idx="0"/>
            <a:endCxn id="56" idx="3"/>
          </p:cNvCxnSpPr>
          <p:nvPr/>
        </p:nvCxnSpPr>
        <p:spPr>
          <a:xfrm flipH="1" flipV="1">
            <a:off x="5786294" y="5054463"/>
            <a:ext cx="816108" cy="1001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0"/>
            <a:endCxn id="59" idx="2"/>
          </p:cNvCxnSpPr>
          <p:nvPr/>
        </p:nvCxnSpPr>
        <p:spPr>
          <a:xfrm flipV="1">
            <a:off x="5664466" y="4729346"/>
            <a:ext cx="0" cy="18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282695" y="4452347"/>
                <a:ext cx="763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95" y="4452347"/>
                <a:ext cx="763542" cy="276999"/>
              </a:xfrm>
              <a:prstGeom prst="rect">
                <a:avLst/>
              </a:prstGeom>
              <a:blipFill>
                <a:blip r:embed="rId8"/>
                <a:stretch>
                  <a:fillRect l="-4000" r="-32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436345" y="5580010"/>
                <a:ext cx="77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345" y="5580010"/>
                <a:ext cx="777392" cy="276999"/>
              </a:xfrm>
              <a:prstGeom prst="rect">
                <a:avLst/>
              </a:prstGeom>
              <a:blipFill>
                <a:blip r:embed="rId9"/>
                <a:stretch>
                  <a:fillRect l="-3937" r="-31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>
            <a:stCxn id="49" idx="0"/>
            <a:endCxn id="60" idx="2"/>
          </p:cNvCxnSpPr>
          <p:nvPr/>
        </p:nvCxnSpPr>
        <p:spPr>
          <a:xfrm flipV="1">
            <a:off x="4619967" y="5857009"/>
            <a:ext cx="205074" cy="195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4" idx="1"/>
          </p:cNvCxnSpPr>
          <p:nvPr/>
        </p:nvCxnSpPr>
        <p:spPr>
          <a:xfrm flipV="1">
            <a:off x="4946869" y="5417780"/>
            <a:ext cx="213998" cy="204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9" idx="0"/>
          </p:cNvCxnSpPr>
          <p:nvPr/>
        </p:nvCxnSpPr>
        <p:spPr>
          <a:xfrm flipH="1" flipV="1">
            <a:off x="5650548" y="4209498"/>
            <a:ext cx="13918" cy="242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708678" y="60641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719729" y="60679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684701" y="60679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H="1" flipV="1">
            <a:off x="8746204" y="4608280"/>
            <a:ext cx="1" cy="319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8644610" y="4949441"/>
                <a:ext cx="243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610" y="4949441"/>
                <a:ext cx="243656" cy="276999"/>
              </a:xfrm>
              <a:prstGeom prst="rect">
                <a:avLst/>
              </a:prstGeom>
              <a:blipFill>
                <a:blip r:embed="rId10"/>
                <a:stretch>
                  <a:fillRect l="-17500" r="-1750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/>
          <p:cNvCxnSpPr>
            <a:stCxn id="93" idx="0"/>
            <a:endCxn id="98" idx="1"/>
          </p:cNvCxnSpPr>
          <p:nvPr/>
        </p:nvCxnSpPr>
        <p:spPr>
          <a:xfrm flipV="1">
            <a:off x="8864961" y="5493174"/>
            <a:ext cx="191218" cy="574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9056179" y="5354674"/>
                <a:ext cx="243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179" y="5354674"/>
                <a:ext cx="243656" cy="276999"/>
              </a:xfrm>
              <a:prstGeom prst="rect">
                <a:avLst/>
              </a:prstGeom>
              <a:blipFill>
                <a:blip r:embed="rId11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/>
          <p:cNvCxnSpPr>
            <a:stCxn id="98" idx="0"/>
            <a:endCxn id="96" idx="3"/>
          </p:cNvCxnSpPr>
          <p:nvPr/>
        </p:nvCxnSpPr>
        <p:spPr>
          <a:xfrm flipH="1" flipV="1">
            <a:off x="8888266" y="5087941"/>
            <a:ext cx="289741" cy="266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4" idx="0"/>
            <a:endCxn id="101" idx="2"/>
          </p:cNvCxnSpPr>
          <p:nvPr/>
        </p:nvCxnSpPr>
        <p:spPr>
          <a:xfrm flipH="1" flipV="1">
            <a:off x="9705087" y="5909201"/>
            <a:ext cx="128052" cy="1587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9316391" y="5632202"/>
                <a:ext cx="77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391" y="5632202"/>
                <a:ext cx="777392" cy="276999"/>
              </a:xfrm>
              <a:prstGeom prst="rect">
                <a:avLst/>
              </a:prstGeom>
              <a:blipFill>
                <a:blip r:embed="rId12"/>
                <a:stretch>
                  <a:fillRect l="-3906" r="-312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758901" y="5408874"/>
                <a:ext cx="763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901" y="5408874"/>
                <a:ext cx="763542" cy="276999"/>
              </a:xfrm>
              <a:prstGeom prst="rect">
                <a:avLst/>
              </a:prstGeom>
              <a:blipFill>
                <a:blip r:embed="rId13"/>
                <a:stretch>
                  <a:fillRect l="-4000" r="-32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>
            <a:stCxn id="92" idx="0"/>
            <a:endCxn id="102" idx="2"/>
          </p:cNvCxnSpPr>
          <p:nvPr/>
        </p:nvCxnSpPr>
        <p:spPr>
          <a:xfrm flipV="1">
            <a:off x="7863528" y="5685873"/>
            <a:ext cx="277144" cy="378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96" idx="1"/>
          </p:cNvCxnSpPr>
          <p:nvPr/>
        </p:nvCxnSpPr>
        <p:spPr>
          <a:xfrm flipV="1">
            <a:off x="8274731" y="5087941"/>
            <a:ext cx="369879" cy="4022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98" idx="3"/>
          </p:cNvCxnSpPr>
          <p:nvPr/>
        </p:nvCxnSpPr>
        <p:spPr>
          <a:xfrm flipH="1" flipV="1">
            <a:off x="9299835" y="5493174"/>
            <a:ext cx="260212" cy="225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9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  <p:bldP spid="19" grpId="0"/>
      <p:bldP spid="29" grpId="0"/>
      <p:bldP spid="30" grpId="0"/>
      <p:bldP spid="49" grpId="0"/>
      <p:bldP spid="50" grpId="0"/>
      <p:bldP spid="51" grpId="0"/>
      <p:bldP spid="54" grpId="0"/>
      <p:bldP spid="56" grpId="0"/>
      <p:bldP spid="59" grpId="0"/>
      <p:bldP spid="60" grpId="0"/>
      <p:bldP spid="92" grpId="0"/>
      <p:bldP spid="93" grpId="0"/>
      <p:bldP spid="94" grpId="0"/>
      <p:bldP spid="96" grpId="0"/>
      <p:bldP spid="98" grpId="0"/>
      <p:bldP spid="101" grpId="0"/>
      <p:bldP spid="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6" name="Rectangle 5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Nested-Loop Join (NLJ)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	For each r </a:t>
            </a:r>
            <a:r>
              <a:rPr lang="en-US" altLang="en-US" dirty="0">
                <a:sym typeface="Symbol" charset="2"/>
              </a:rPr>
              <a:t></a:t>
            </a:r>
            <a:r>
              <a:rPr lang="en-US" altLang="en-US" dirty="0"/>
              <a:t> R:</a:t>
            </a:r>
          </a:p>
          <a:p>
            <a:pPr>
              <a:buFontTx/>
              <a:buNone/>
            </a:pPr>
            <a:r>
              <a:rPr lang="en-US" altLang="en-US" dirty="0"/>
              <a:t>	    For each s </a:t>
            </a:r>
            <a:r>
              <a:rPr lang="en-US" altLang="en-US" dirty="0">
                <a:sym typeface="Symbol" charset="2"/>
              </a:rPr>
              <a:t></a:t>
            </a:r>
            <a:r>
              <a:rPr lang="en-US" altLang="en-US" dirty="0"/>
              <a:t> S:</a:t>
            </a:r>
          </a:p>
          <a:p>
            <a:pPr>
              <a:buFontTx/>
              <a:buNone/>
            </a:pPr>
            <a:r>
              <a:rPr lang="en-US" altLang="en-US" dirty="0"/>
              <a:t>		    if </a:t>
            </a:r>
            <a:r>
              <a:rPr lang="en-US" altLang="en-US" dirty="0" err="1"/>
              <a:t>r.A</a:t>
            </a:r>
            <a:r>
              <a:rPr lang="en-US" altLang="en-US" dirty="0"/>
              <a:t> = </a:t>
            </a:r>
            <a:r>
              <a:rPr lang="en-US" altLang="en-US" dirty="0" err="1"/>
              <a:t>s.A</a:t>
            </a:r>
            <a:r>
              <a:rPr lang="en-US" altLang="en-US" dirty="0"/>
              <a:t>, then output (</a:t>
            </a:r>
            <a:r>
              <a:rPr lang="en-US" altLang="en-US" dirty="0" err="1"/>
              <a:t>r,s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5D52-E612-8647-9425-5B6A266D208C}" type="slidenum">
              <a:rPr lang="en-US" altLang="en-US"/>
              <a:pPr/>
              <a:t>5</a:t>
            </a:fld>
            <a:endParaRPr lang="en-US" altLang="en-US"/>
          </a:p>
        </p:txBody>
      </p:sp>
      <p:graphicFrame>
        <p:nvGraphicFramePr>
          <p:cNvPr id="23557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90656"/>
              </p:ext>
            </p:extLst>
          </p:nvPr>
        </p:nvGraphicFramePr>
        <p:xfrm>
          <a:off x="1601654" y="3916261"/>
          <a:ext cx="1684337" cy="1852614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5575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38392"/>
              </p:ext>
            </p:extLst>
          </p:nvPr>
        </p:nvGraphicFramePr>
        <p:xfrm>
          <a:off x="4513128" y="3905149"/>
          <a:ext cx="1714500" cy="1463040"/>
        </p:xfrm>
        <a:graphic>
          <a:graphicData uri="http://schemas.openxmlformats.org/drawingml/2006/table">
            <a:tbl>
              <a:tblPr/>
              <a:tblGrid>
                <a:gridCol w="49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560" name="Text Box 40"/>
          <p:cNvSpPr txBox="1">
            <a:spLocks noChangeArrowheads="1"/>
          </p:cNvSpPr>
          <p:nvPr/>
        </p:nvSpPr>
        <p:spPr bwMode="auto">
          <a:xfrm>
            <a:off x="1538153" y="3490811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</a:p>
        </p:txBody>
      </p:sp>
      <p:sp>
        <p:nvSpPr>
          <p:cNvPr id="235561" name="Text Box 41"/>
          <p:cNvSpPr txBox="1">
            <a:spLocks noChangeArrowheads="1"/>
          </p:cNvSpPr>
          <p:nvPr/>
        </p:nvSpPr>
        <p:spPr bwMode="auto">
          <a:xfrm>
            <a:off x="4562340" y="3465411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30713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Q: Focusing on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how many different ways?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general,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way joins,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ways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18!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9!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different ways!!!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0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reality, picking the very best is too difficult</a:t>
            </a:r>
          </a:p>
          <a:p>
            <a:r>
              <a:rPr lang="en-US" dirty="0"/>
              <a:t>DBMS tries to avoid “obvious mistakes” using a number of heuristics to examine only those plans that are likely to be good</a:t>
            </a:r>
          </a:p>
          <a:p>
            <a:pPr lvl="1"/>
            <a:r>
              <a:rPr lang="en-US" dirty="0"/>
              <a:t>Put the smallest table on the left</a:t>
            </a:r>
          </a:p>
          <a:p>
            <a:pPr lvl="1"/>
            <a:r>
              <a:rPr lang="en-US" dirty="0"/>
              <a:t>“Left-deep” tree</a:t>
            </a:r>
          </a:p>
          <a:p>
            <a:pPr lvl="1"/>
            <a:r>
              <a:rPr lang="en-US" dirty="0"/>
              <a:t>Push selection as deep as possible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For 90% of queries, DBMS picks a good query execution plan</a:t>
            </a:r>
          </a:p>
          <a:p>
            <a:pPr lvl="1"/>
            <a:r>
              <a:rPr lang="en-US" dirty="0"/>
              <a:t>To optimize the remaining 10%, companies pay big money to database consultants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22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Collection for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“Cost-based optimizer”:</a:t>
            </a:r>
          </a:p>
          <a:p>
            <a:pPr lvl="1"/>
            <a:r>
              <a:rPr lang="en-US" dirty="0"/>
              <a:t>DBMS uses statistics on tables/indexes to pick the best query execution plan</a:t>
            </a:r>
          </a:p>
          <a:p>
            <a:pPr lvl="1"/>
            <a:r>
              <a:rPr lang="en-US" dirty="0"/>
              <a:t>Keeping correct stats is *very important.* Without correct stats, DBMS may do stupid things</a:t>
            </a:r>
          </a:p>
          <a:p>
            <a:r>
              <a:rPr lang="en-US" dirty="0"/>
              <a:t>Oracle</a:t>
            </a:r>
          </a:p>
          <a:p>
            <a:pPr lvl="1"/>
            <a:r>
              <a:rPr lang="en-US" dirty="0"/>
              <a:t>ANALYZE TABLE &lt;table&gt; COMPUTE STATISTCS</a:t>
            </a:r>
          </a:p>
          <a:p>
            <a:pPr lvl="1"/>
            <a:r>
              <a:rPr lang="en-US" dirty="0"/>
              <a:t>ANALYZE TABLE &lt;table&gt; ESTIMATE STATISTICS   ---- cheaper than COMPUTE</a:t>
            </a:r>
          </a:p>
          <a:p>
            <a:r>
              <a:rPr lang="en-US" dirty="0"/>
              <a:t>DB2</a:t>
            </a:r>
          </a:p>
          <a:p>
            <a:pPr lvl="1"/>
            <a:r>
              <a:rPr lang="en-US" dirty="0"/>
              <a:t>RUN ON TABLE &lt;</a:t>
            </a:r>
            <a:r>
              <a:rPr lang="en-US" dirty="0" err="1"/>
              <a:t>userid</a:t>
            </a:r>
            <a:r>
              <a:rPr lang="en-US" dirty="0"/>
              <a:t>&gt;.&lt;table&gt; AND INDEXES ALL</a:t>
            </a:r>
          </a:p>
          <a:p>
            <a:r>
              <a:rPr lang="en-US" dirty="0"/>
              <a:t>MySQL does not have a cost-based optimizer</a:t>
            </a:r>
          </a:p>
          <a:p>
            <a:pPr lvl="1"/>
            <a:r>
              <a:rPr lang="en-US" dirty="0"/>
              <a:t>Rule-based optimizer: Use simple heuristics only without looking at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42600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76" name="Rectangle 6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/>
              <a:t>Index Join (IJ)</a:t>
            </a:r>
          </a:p>
        </p:txBody>
      </p:sp>
      <p:sp>
        <p:nvSpPr>
          <p:cNvPr id="2949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(1) Create an index for S.A if needed</a:t>
            </a:r>
          </a:p>
          <a:p>
            <a:pPr>
              <a:buFontTx/>
              <a:buNone/>
            </a:pPr>
            <a:r>
              <a:rPr lang="en-US" altLang="en-US" dirty="0"/>
              <a:t>(2) For each r </a:t>
            </a:r>
            <a:r>
              <a:rPr lang="en-US" altLang="en-US" dirty="0">
                <a:sym typeface="Symbol" charset="2"/>
              </a:rPr>
              <a:t></a:t>
            </a:r>
            <a:r>
              <a:rPr lang="en-US" altLang="en-US" dirty="0"/>
              <a:t> R:</a:t>
            </a:r>
          </a:p>
          <a:p>
            <a:pPr>
              <a:buFontTx/>
              <a:buNone/>
            </a:pPr>
            <a:r>
              <a:rPr lang="en-US" altLang="en-US" dirty="0"/>
              <a:t>		X := lookup index on S.A with </a:t>
            </a:r>
            <a:r>
              <a:rPr lang="en-US" altLang="en-US" dirty="0" err="1"/>
              <a:t>r.A</a:t>
            </a:r>
            <a:r>
              <a:rPr lang="en-US" altLang="en-US" dirty="0"/>
              <a:t> value</a:t>
            </a:r>
          </a:p>
          <a:p>
            <a:pPr>
              <a:buFontTx/>
              <a:buNone/>
            </a:pPr>
            <a:r>
              <a:rPr lang="en-US" altLang="en-US" dirty="0"/>
              <a:t>		For each s </a:t>
            </a:r>
            <a:r>
              <a:rPr lang="en-US" altLang="en-US" dirty="0">
                <a:sym typeface="Symbol" charset="2"/>
              </a:rPr>
              <a:t></a:t>
            </a:r>
            <a:r>
              <a:rPr lang="en-US" altLang="en-US" dirty="0"/>
              <a:t> X, output (</a:t>
            </a:r>
            <a:r>
              <a:rPr lang="en-US" altLang="en-US" dirty="0" err="1"/>
              <a:t>r,s</a:t>
            </a:r>
            <a:r>
              <a:rPr lang="en-US" altLang="en-US" dirty="0"/>
              <a:t>)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1991-B269-B745-B965-C2D6CCB3E7F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4925" name="AutoShape 13"/>
          <p:cNvSpPr>
            <a:spLocks noChangeArrowheads="1"/>
          </p:cNvSpPr>
          <p:nvPr/>
        </p:nvSpPr>
        <p:spPr bwMode="auto">
          <a:xfrm>
            <a:off x="4610675" y="4229101"/>
            <a:ext cx="1585912" cy="5222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6" name="Freeform 14"/>
          <p:cNvSpPr>
            <a:spLocks/>
          </p:cNvSpPr>
          <p:nvPr/>
        </p:nvSpPr>
        <p:spPr bwMode="auto">
          <a:xfrm>
            <a:off x="4931351" y="4598988"/>
            <a:ext cx="782637" cy="1077913"/>
          </a:xfrm>
          <a:custGeom>
            <a:avLst/>
            <a:gdLst>
              <a:gd name="T0" fmla="*/ 123 w 370"/>
              <a:gd name="T1" fmla="*/ 0 h 905"/>
              <a:gd name="T2" fmla="*/ 41 w 370"/>
              <a:gd name="T3" fmla="*/ 558 h 905"/>
              <a:gd name="T4" fmla="*/ 370 w 370"/>
              <a:gd name="T5" fmla="*/ 905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905">
                <a:moveTo>
                  <a:pt x="123" y="0"/>
                </a:moveTo>
                <a:cubicBezTo>
                  <a:pt x="61" y="203"/>
                  <a:pt x="0" y="407"/>
                  <a:pt x="41" y="558"/>
                </a:cubicBezTo>
                <a:cubicBezTo>
                  <a:pt x="82" y="709"/>
                  <a:pt x="226" y="807"/>
                  <a:pt x="370" y="90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7" name="Freeform 15"/>
          <p:cNvSpPr>
            <a:spLocks/>
          </p:cNvSpPr>
          <p:nvPr/>
        </p:nvSpPr>
        <p:spPr bwMode="auto">
          <a:xfrm>
            <a:off x="5598101" y="4643437"/>
            <a:ext cx="542925" cy="381000"/>
          </a:xfrm>
          <a:custGeom>
            <a:avLst/>
            <a:gdLst>
              <a:gd name="T0" fmla="*/ 0 w 257"/>
              <a:gd name="T1" fmla="*/ 0 h 320"/>
              <a:gd name="T2" fmla="*/ 219 w 257"/>
              <a:gd name="T3" fmla="*/ 183 h 320"/>
              <a:gd name="T4" fmla="*/ 229 w 257"/>
              <a:gd name="T5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" h="320">
                <a:moveTo>
                  <a:pt x="0" y="0"/>
                </a:moveTo>
                <a:cubicBezTo>
                  <a:pt x="90" y="65"/>
                  <a:pt x="181" y="130"/>
                  <a:pt x="219" y="183"/>
                </a:cubicBezTo>
                <a:cubicBezTo>
                  <a:pt x="257" y="236"/>
                  <a:pt x="243" y="278"/>
                  <a:pt x="229" y="3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8" name="AutoShape 16"/>
          <p:cNvSpPr>
            <a:spLocks noChangeArrowheads="1"/>
          </p:cNvSpPr>
          <p:nvPr/>
        </p:nvSpPr>
        <p:spPr bwMode="auto">
          <a:xfrm rot="-506209">
            <a:off x="2815213" y="4468812"/>
            <a:ext cx="1878013" cy="234950"/>
          </a:xfrm>
          <a:prstGeom prst="rightArrow">
            <a:avLst>
              <a:gd name="adj1" fmla="val 28815"/>
              <a:gd name="adj2" fmla="val 14154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9" name="Line 17"/>
          <p:cNvSpPr>
            <a:spLocks noChangeShapeType="1"/>
          </p:cNvSpPr>
          <p:nvPr/>
        </p:nvSpPr>
        <p:spPr bwMode="auto">
          <a:xfrm>
            <a:off x="1256287" y="4503738"/>
            <a:ext cx="0" cy="1019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71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36228"/>
              </p:ext>
            </p:extLst>
          </p:nvPr>
        </p:nvGraphicFramePr>
        <p:xfrm>
          <a:off x="1464251" y="4452937"/>
          <a:ext cx="1169987" cy="1524000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497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25315"/>
              </p:ext>
            </p:extLst>
          </p:nvPr>
        </p:nvGraphicFramePr>
        <p:xfrm>
          <a:off x="5871151" y="5137150"/>
          <a:ext cx="1190625" cy="121920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967" name="Text Box 55"/>
          <p:cNvSpPr txBox="1">
            <a:spLocks noChangeArrowheads="1"/>
          </p:cNvSpPr>
          <p:nvPr/>
        </p:nvSpPr>
        <p:spPr bwMode="auto">
          <a:xfrm>
            <a:off x="1600775" y="3970337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</a:p>
        </p:txBody>
      </p:sp>
      <p:sp>
        <p:nvSpPr>
          <p:cNvPr id="294968" name="Text Box 56"/>
          <p:cNvSpPr txBox="1">
            <a:spLocks noChangeArrowheads="1"/>
          </p:cNvSpPr>
          <p:nvPr/>
        </p:nvSpPr>
        <p:spPr bwMode="auto">
          <a:xfrm>
            <a:off x="6453762" y="4592637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7104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34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/>
              <a:t>Sort-Merge Join (SMJ)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relations first, then join</a:t>
            </a:r>
          </a:p>
        </p:txBody>
      </p:sp>
      <p:sp>
        <p:nvSpPr>
          <p:cNvPr id="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552F-BD86-1443-A92F-6E71FB92469D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1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612649"/>
              </p:ext>
            </p:extLst>
          </p:nvPr>
        </p:nvGraphicFramePr>
        <p:xfrm>
          <a:off x="1908885" y="2913704"/>
          <a:ext cx="2170112" cy="2590800"/>
        </p:xfrm>
        <a:graphic>
          <a:graphicData uri="http://schemas.openxmlformats.org/drawingml/2006/table">
            <a:tbl>
              <a:tblPr/>
              <a:tblGrid>
                <a:gridCol w="62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Group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8085"/>
              </p:ext>
            </p:extLst>
          </p:nvPr>
        </p:nvGraphicFramePr>
        <p:xfrm>
          <a:off x="5334711" y="2912117"/>
          <a:ext cx="2257425" cy="2072640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1864435" y="2385067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R</a:t>
            </a:r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5369635" y="2385067"/>
            <a:ext cx="3497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4386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94" name="Rectangle 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Sort-Merge Join (SMJ)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Tx/>
              <a:buAutoNum type="arabicParenBoth"/>
            </a:pPr>
            <a:r>
              <a:rPr lang="en-US" altLang="en-US" dirty="0"/>
              <a:t>if not, sort R and S by A</a:t>
            </a:r>
          </a:p>
          <a:p>
            <a:pPr marL="971550" lvl="1" indent="-514350">
              <a:buFontTx/>
              <a:buAutoNum type="arabicParenBoth"/>
            </a:pP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</a:t>
            </a:r>
            <a:r>
              <a:rPr lang="en-US" altLang="en-US" dirty="0"/>
              <a:t> 1; j </a:t>
            </a:r>
            <a:r>
              <a:rPr lang="en-US" altLang="en-US" dirty="0">
                <a:sym typeface="Symbol" charset="2"/>
              </a:rPr>
              <a:t></a:t>
            </a:r>
            <a:r>
              <a:rPr lang="en-US" altLang="en-US" dirty="0"/>
              <a:t> 1;</a:t>
            </a:r>
          </a:p>
          <a:p>
            <a:pPr lvl="1">
              <a:buFontTx/>
              <a:buNone/>
            </a:pPr>
            <a:r>
              <a:rPr lang="en-US" altLang="en-US" dirty="0"/>
              <a:t>		 while (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 |</a:t>
            </a:r>
            <a:r>
              <a:rPr lang="en-US" altLang="en-US" dirty="0"/>
              <a:t>R|) </a:t>
            </a:r>
            <a:r>
              <a:rPr lang="en-US" altLang="en-US" dirty="0">
                <a:sym typeface="Symbol" charset="2"/>
              </a:rPr>
              <a:t></a:t>
            </a:r>
            <a:r>
              <a:rPr lang="en-US" altLang="en-US" dirty="0"/>
              <a:t>  (j </a:t>
            </a:r>
            <a:r>
              <a:rPr lang="en-US" altLang="en-US" dirty="0">
                <a:sym typeface="Symbol" charset="2"/>
              </a:rPr>
              <a:t> |S|</a:t>
            </a:r>
            <a:r>
              <a:rPr lang="en-US" altLang="en-US" dirty="0"/>
              <a:t>):</a:t>
            </a:r>
          </a:p>
          <a:p>
            <a:pPr lvl="1">
              <a:buNone/>
            </a:pPr>
            <a:r>
              <a:rPr lang="en-US" altLang="en-US" dirty="0"/>
              <a:t>		    if (R[</a:t>
            </a:r>
            <a:r>
              <a:rPr lang="en-US" altLang="en-US" dirty="0" err="1"/>
              <a:t>i</a:t>
            </a:r>
            <a:r>
              <a:rPr lang="en-US" altLang="en-US" dirty="0"/>
              <a:t>].A = S[j].A) then output (R[</a:t>
            </a:r>
            <a:r>
              <a:rPr lang="en-US" altLang="en-US" dirty="0" err="1"/>
              <a:t>i</a:t>
            </a:r>
            <a:r>
              <a:rPr lang="en-US" altLang="en-US" dirty="0"/>
              <a:t>], </a:t>
            </a:r>
            <a:r>
              <a:rPr lang="en-US" altLang="en-US"/>
              <a:t>S[j]);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</a:t>
            </a:r>
            <a:r>
              <a:rPr lang="en-US" altLang="en-US" dirty="0"/>
              <a:t> i+1; j </a:t>
            </a:r>
            <a:r>
              <a:rPr lang="en-US" altLang="en-US" dirty="0">
                <a:sym typeface="Symbol" charset="2"/>
              </a:rPr>
              <a:t></a:t>
            </a:r>
            <a:r>
              <a:rPr lang="en-US" altLang="en-US" dirty="0"/>
              <a:t> j+1;</a:t>
            </a:r>
          </a:p>
          <a:p>
            <a:pPr lvl="1">
              <a:buFontTx/>
              <a:buNone/>
            </a:pPr>
            <a:r>
              <a:rPr lang="en-US" altLang="en-US" dirty="0"/>
              <a:t>		    else if (R[</a:t>
            </a:r>
            <a:r>
              <a:rPr lang="en-US" altLang="en-US" dirty="0" err="1"/>
              <a:t>i</a:t>
            </a:r>
            <a:r>
              <a:rPr lang="en-US" altLang="en-US" dirty="0"/>
              <a:t>].A &gt; S[j].A) then  j </a:t>
            </a:r>
            <a:r>
              <a:rPr lang="en-US" altLang="en-US" dirty="0">
                <a:sym typeface="Symbol" charset="2"/>
              </a:rPr>
              <a:t></a:t>
            </a:r>
            <a:r>
              <a:rPr lang="en-US" altLang="en-US" dirty="0"/>
              <a:t> j+1</a:t>
            </a:r>
          </a:p>
          <a:p>
            <a:pPr lvl="1">
              <a:buFontTx/>
              <a:buNone/>
            </a:pPr>
            <a:r>
              <a:rPr lang="en-US" altLang="en-US" dirty="0"/>
              <a:t>		    else if (R[</a:t>
            </a:r>
            <a:r>
              <a:rPr lang="en-US" altLang="en-US" dirty="0" err="1"/>
              <a:t>i</a:t>
            </a:r>
            <a:r>
              <a:rPr lang="en-US" altLang="en-US" dirty="0"/>
              <a:t>].A &lt; S[j].A) then 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</a:t>
            </a:r>
            <a:r>
              <a:rPr lang="en-US" altLang="en-US" dirty="0"/>
              <a:t> i+1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E14-C4FC-924F-A992-473AB544AFCD}" type="slidenum">
              <a:rPr lang="en-US" altLang="en-US"/>
              <a:pPr/>
              <a:t>8</a:t>
            </a:fld>
            <a:endParaRPr lang="en-US" altLang="en-US"/>
          </a:p>
        </p:txBody>
      </p:sp>
      <p:graphicFrame>
        <p:nvGraphicFramePr>
          <p:cNvPr id="23659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51240"/>
              </p:ext>
            </p:extLst>
          </p:nvPr>
        </p:nvGraphicFramePr>
        <p:xfrm>
          <a:off x="2266175" y="4679950"/>
          <a:ext cx="1589087" cy="1676400"/>
        </p:xfrm>
        <a:graphic>
          <a:graphicData uri="http://schemas.openxmlformats.org/drawingml/2006/table">
            <a:tbl>
              <a:tblPr/>
              <a:tblGrid>
                <a:gridCol w="58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659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1116"/>
              </p:ext>
            </p:extLst>
          </p:nvPr>
        </p:nvGraphicFramePr>
        <p:xfrm>
          <a:off x="5310999" y="4621213"/>
          <a:ext cx="1543050" cy="134112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584" name="Text Box 40"/>
          <p:cNvSpPr txBox="1">
            <a:spLocks noChangeArrowheads="1"/>
          </p:cNvSpPr>
          <p:nvPr/>
        </p:nvSpPr>
        <p:spPr bwMode="auto">
          <a:xfrm>
            <a:off x="1764524" y="4462463"/>
            <a:ext cx="324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R</a:t>
            </a:r>
          </a:p>
        </p:txBody>
      </p:sp>
      <p:sp>
        <p:nvSpPr>
          <p:cNvPr id="236585" name="Text Box 41"/>
          <p:cNvSpPr txBox="1">
            <a:spLocks noChangeArrowheads="1"/>
          </p:cNvSpPr>
          <p:nvPr/>
        </p:nvSpPr>
        <p:spPr bwMode="auto">
          <a:xfrm>
            <a:off x="4869674" y="4414838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4153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Join (HJ)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Hash function: h(v) </a:t>
                </a:r>
                <a:r>
                  <a:rPr lang="en-US" altLang="en-US" dirty="0">
                    <a:sym typeface="Symbol" charset="2"/>
                  </a:rPr>
                  <a:t></a:t>
                </a:r>
                <a:r>
                  <a:rPr lang="en-US" altLang="en-US" dirty="0"/>
                  <a:t> [1, k]</a:t>
                </a:r>
              </a:p>
              <a:p>
                <a:r>
                  <a:rPr lang="en-US" dirty="0"/>
                  <a:t>Q: Given (</a:t>
                </a:r>
                <a:r>
                  <a:rPr lang="en-US" altLang="en-US" dirty="0"/>
                  <a:t>r </a:t>
                </a:r>
                <a:r>
                  <a:rPr lang="en-US" altLang="en-US" dirty="0">
                    <a:sym typeface="Symbol" charset="2"/>
                  </a:rPr>
                  <a:t></a:t>
                </a:r>
                <a:r>
                  <a:rPr lang="en-US" altLang="en-US" dirty="0"/>
                  <a:t> R) and (s </a:t>
                </a:r>
                <a:r>
                  <a:rPr lang="en-US" altLang="en-US" dirty="0">
                    <a:sym typeface="Symbol" charset="2"/>
                  </a:rPr>
                  <a:t></a:t>
                </a:r>
                <a:r>
                  <a:rPr lang="en-US" altLang="en-US" dirty="0"/>
                  <a:t> S), can r and s join if h(</a:t>
                </a:r>
                <a:r>
                  <a:rPr lang="en-US" altLang="en-US" dirty="0" err="1"/>
                  <a:t>r.A</a:t>
                </a:r>
                <a:r>
                  <a:rPr lang="en-US" altLang="en-US" dirty="0"/>
                  <a:t>)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h(</a:t>
                </a:r>
                <a:r>
                  <a:rPr lang="en-US" altLang="en-US" dirty="0" err="1"/>
                  <a:t>s.A</a:t>
                </a:r>
                <a:r>
                  <a:rPr lang="en-US" altLang="en-US" dirty="0"/>
                  <a:t>)? </a:t>
                </a:r>
              </a:p>
              <a:p>
                <a:r>
                  <a:rPr lang="en-US" dirty="0"/>
                  <a:t>Main idea</a:t>
                </a:r>
              </a:p>
              <a:p>
                <a:pPr lvl="1"/>
                <a:r>
                  <a:rPr lang="en-US" dirty="0"/>
                  <a:t>Partition tuples in R and S based on hash values on join attributes</a:t>
                </a:r>
              </a:p>
              <a:p>
                <a:pPr lvl="1"/>
                <a:r>
                  <a:rPr lang="en-US" dirty="0"/>
                  <a:t>Perform “joins” only between partitions of the same hash 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5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3013</Words>
  <Application>Microsoft Macintosh PowerPoint</Application>
  <PresentationFormat>Widescreen</PresentationFormat>
  <Paragraphs>781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Tahoma</vt:lpstr>
      <vt:lpstr>Office Theme</vt:lpstr>
      <vt:lpstr>CS143: Joins</vt:lpstr>
      <vt:lpstr>Motivation</vt:lpstr>
      <vt:lpstr>R⋈S ?</vt:lpstr>
      <vt:lpstr>Four Join Algorithms</vt:lpstr>
      <vt:lpstr>Nested-Loop Join (NLJ)</vt:lpstr>
      <vt:lpstr>Index Join (IJ)</vt:lpstr>
      <vt:lpstr>Sort-Merge Join (SMJ)</vt:lpstr>
      <vt:lpstr>Sort-Merge Join (SMJ)</vt:lpstr>
      <vt:lpstr>Hash Join (HJ)</vt:lpstr>
      <vt:lpstr>Hash Join (HJ)</vt:lpstr>
      <vt:lpstr>Hash Join (HJ)</vt:lpstr>
      <vt:lpstr>Comparison of Join Algorithms</vt:lpstr>
      <vt:lpstr>Cost Model</vt:lpstr>
      <vt:lpstr>Running Example</vt:lpstr>
      <vt:lpstr>Cost of Join Algorithms</vt:lpstr>
      <vt:lpstr>Sort-Merge Join (SMJ)</vt:lpstr>
      <vt:lpstr>Cost of Join Stage of Sort-Merge Join</vt:lpstr>
      <vt:lpstr>Cost of Join Algorithms</vt:lpstr>
      <vt:lpstr>Nested-Loop Join (NLJ): R ⋈ S</vt:lpstr>
      <vt:lpstr>Nested Loop Join</vt:lpstr>
      <vt:lpstr>Block Nested Loop Join</vt:lpstr>
      <vt:lpstr>Block Nested Loop Join</vt:lpstr>
      <vt:lpstr>Block Nested Loop Join</vt:lpstr>
      <vt:lpstr>Cost of Join Algorithms</vt:lpstr>
      <vt:lpstr>Nested Loop Join Summary</vt:lpstr>
      <vt:lpstr>Hash Join (HJ)</vt:lpstr>
      <vt:lpstr>HJ: Bucketizing Stage</vt:lpstr>
      <vt:lpstr>HJ: Bucketizing Stage</vt:lpstr>
      <vt:lpstr>HJ: Join Stage</vt:lpstr>
      <vt:lpstr>Cost of Join Algorithms</vt:lpstr>
      <vt:lpstr>HJ: Join Stage</vt:lpstr>
      <vt:lpstr>HJ: Recursive Partitioning</vt:lpstr>
      <vt:lpstr>Cost of Join Algorithms</vt:lpstr>
      <vt:lpstr>Index Join (IJ): R ⋈ S</vt:lpstr>
      <vt:lpstr>IJ Example (1)</vt:lpstr>
      <vt:lpstr>IJ Example (1)</vt:lpstr>
      <vt:lpstr>IJ Example (2)</vt:lpstr>
      <vt:lpstr>IJ Example (2)</vt:lpstr>
      <vt:lpstr>Cost of Join Algorithms</vt:lpstr>
      <vt:lpstr>SMJ: Cost of Sorting</vt:lpstr>
      <vt:lpstr>SMJ: Cost of Sorting</vt:lpstr>
      <vt:lpstr>SMJ: Cost of Sorting</vt:lpstr>
      <vt:lpstr>SMJ: Cost of Sorting</vt:lpstr>
      <vt:lpstr>SMJ: Cost of Sorting</vt:lpstr>
      <vt:lpstr>SMJ: Cost of Sorting</vt:lpstr>
      <vt:lpstr>Cost of Join Algorithms</vt:lpstr>
      <vt:lpstr>Cost of Join Algorithms</vt:lpstr>
      <vt:lpstr>Summary of Joins</vt:lpstr>
      <vt:lpstr>Query Optimization</vt:lpstr>
      <vt:lpstr>Query Optimization</vt:lpstr>
      <vt:lpstr>Query Optimization</vt:lpstr>
      <vt:lpstr>Statistics Collection for DBMS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Joins</dc:title>
  <dc:creator>Junghoo Cho</dc:creator>
  <cp:lastModifiedBy>Junghoo Cho</cp:lastModifiedBy>
  <cp:revision>71</cp:revision>
  <dcterms:created xsi:type="dcterms:W3CDTF">2016-10-27T17:24:59Z</dcterms:created>
  <dcterms:modified xsi:type="dcterms:W3CDTF">2020-11-22T18:38:17Z</dcterms:modified>
</cp:coreProperties>
</file>