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312" r:id="rId2"/>
    <p:sldId id="266" r:id="rId3"/>
    <p:sldId id="267" r:id="rId4"/>
    <p:sldId id="268" r:id="rId5"/>
    <p:sldId id="278" r:id="rId6"/>
    <p:sldId id="279" r:id="rId7"/>
    <p:sldId id="271" r:id="rId8"/>
    <p:sldId id="277" r:id="rId9"/>
    <p:sldId id="293" r:id="rId10"/>
    <p:sldId id="273" r:id="rId11"/>
    <p:sldId id="274" r:id="rId12"/>
    <p:sldId id="275" r:id="rId13"/>
    <p:sldId id="276" r:id="rId14"/>
    <p:sldId id="280" r:id="rId15"/>
    <p:sldId id="259" r:id="rId16"/>
    <p:sldId id="281" r:id="rId17"/>
    <p:sldId id="282" r:id="rId18"/>
    <p:sldId id="283" r:id="rId19"/>
    <p:sldId id="314" r:id="rId20"/>
    <p:sldId id="284" r:id="rId21"/>
    <p:sldId id="285" r:id="rId22"/>
    <p:sldId id="286" r:id="rId23"/>
    <p:sldId id="288" r:id="rId24"/>
    <p:sldId id="290" r:id="rId25"/>
    <p:sldId id="291" r:id="rId26"/>
    <p:sldId id="292" r:id="rId27"/>
    <p:sldId id="315" r:id="rId28"/>
    <p:sldId id="295" r:id="rId29"/>
    <p:sldId id="296" r:id="rId30"/>
    <p:sldId id="297" r:id="rId31"/>
    <p:sldId id="298" r:id="rId32"/>
    <p:sldId id="299" r:id="rId33"/>
    <p:sldId id="260" r:id="rId34"/>
    <p:sldId id="300" r:id="rId35"/>
    <p:sldId id="301" r:id="rId36"/>
    <p:sldId id="302" r:id="rId37"/>
    <p:sldId id="303" r:id="rId38"/>
    <p:sldId id="304" r:id="rId39"/>
    <p:sldId id="305" r:id="rId40"/>
    <p:sldId id="318" r:id="rId41"/>
    <p:sldId id="316" r:id="rId42"/>
    <p:sldId id="31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>
        <a:lumMod val="75000"/>
      </a:scheme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5588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479-20FF-9E4E-961F-281824336F62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4E55-01BA-E246-94F8-674B90D44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9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46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7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94E55-01BA-E246-94F8-674B90D445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200F-38AE-7E44-80C5-D895D33F6866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D14-0F7A-6843-A6A7-0C7F09EE9B01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7FC-D0EB-3C49-BCDC-4C03942FBB11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9A7-E777-8D47-B6C4-1C17931188D7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CCBF-278C-D544-A693-B34771F153E6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1B4-F194-384B-A508-C62543B45E55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F882-4F45-E846-85E9-26CAAE191D13}" type="datetime1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015-3C99-324C-8A9A-8E24ADFD6FC3}" type="datetime1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3296-0CEA-1943-A1C5-5B642B87E728}" type="datetime1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5247-B789-3447-8042-003AEE2819F2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49AA-59EC-FE4D-829A-1A688FC7A912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075E-B094-0C4E-B9D2-798220A75256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08847"/>
            <a:ext cx="9885406" cy="3244661"/>
          </a:xfrm>
        </p:spPr>
        <p:txBody>
          <a:bodyPr>
            <a:normAutofit/>
          </a:bodyPr>
          <a:lstStyle/>
          <a:p>
            <a:r>
              <a:rPr lang="en-US"/>
              <a:t>CS143</a:t>
            </a:r>
            <a:br>
              <a:rPr lang="en-US"/>
            </a:br>
            <a:r>
              <a:rPr lang="en-US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31195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(FD)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u[X] – values for the attributes X of tuple u</a:t>
                </a:r>
              </a:p>
              <a:p>
                <a:pPr lvl="1"/>
                <a:r>
                  <a:rPr lang="en-US" dirty="0"/>
                  <a:t>u = (</a:t>
                </a:r>
                <a:r>
                  <a:rPr lang="en-US" dirty="0" err="1"/>
                  <a:t>sid</a:t>
                </a:r>
                <a:r>
                  <a:rPr lang="en-US" dirty="0"/>
                  <a:t>: 100, name: James, </a:t>
                </a:r>
                <a:r>
                  <a:rPr lang="en-US" dirty="0" err="1"/>
                  <a:t>addr</a:t>
                </a:r>
                <a:r>
                  <a:rPr lang="en-US" dirty="0"/>
                  <a:t>: Wilshire)</a:t>
                </a:r>
                <a:br>
                  <a:rPr lang="en-US" dirty="0"/>
                </a:br>
                <a:r>
                  <a:rPr lang="en-US" dirty="0"/>
                  <a:t>u[</a:t>
                </a:r>
                <a:r>
                  <a:rPr lang="en-US" dirty="0" err="1"/>
                  <a:t>sid</a:t>
                </a:r>
                <a:r>
                  <a:rPr lang="en-US" dirty="0"/>
                  <a:t>, name] = (100, James)</a:t>
                </a:r>
              </a:p>
              <a:p>
                <a:r>
                  <a:rPr lang="en-US" dirty="0"/>
                  <a:t>Functional dependency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dirty="0"/>
                  <a:t>,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Informally,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means “no two tuples in R can have the same X values but different Y values.”</a:t>
                </a:r>
              </a:p>
              <a:p>
                <a:r>
                  <a:rPr lang="en-US" dirty="0"/>
                  <a:t>Example: </a:t>
                </a:r>
                <a:r>
                  <a:rPr lang="en-US" dirty="0" err="1"/>
                  <a:t>StudentClass</a:t>
                </a:r>
                <a:r>
                  <a:rPr lang="en-US" dirty="0"/>
                  <a:t>(</a:t>
                </a:r>
                <a:r>
                  <a:rPr lang="en-US" dirty="0" err="1"/>
                  <a:t>sid</a:t>
                </a:r>
                <a:r>
                  <a:rPr lang="en-US" dirty="0"/>
                  <a:t>, name, </a:t>
                </a:r>
                <a:r>
                  <a:rPr lang="en-US" dirty="0" err="1"/>
                  <a:t>addr</a:t>
                </a:r>
                <a:r>
                  <a:rPr lang="en-US" dirty="0"/>
                  <a:t>,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Q: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name?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Q: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 title, unit?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Q: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sid</a:t>
                </a:r>
                <a:r>
                  <a:rPr lang="en-US" dirty="0"/>
                  <a:t>?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Whether FD holds or not depends on real-world semantics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E7D81-15EC-A843-8B32-ED49FED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(FD)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7051047"/>
                  </p:ext>
                </p:extLst>
              </p:nvPr>
            </p:nvGraphicFramePr>
            <p:xfrm>
              <a:off x="1588827" y="1453676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47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7051047"/>
                  </p:ext>
                </p:extLst>
              </p:nvPr>
            </p:nvGraphicFramePr>
            <p:xfrm>
              <a:off x="1588827" y="1453676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2" t="-106897" r="-204444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897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444" t="-106897" r="-222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2" t="-206897" r="-20444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897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444" t="-206897" r="-222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2" t="-306897" r="-2044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6897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444" t="-306897" r="-222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9514467"/>
                  </p:ext>
                </p:extLst>
              </p:nvPr>
            </p:nvGraphicFramePr>
            <p:xfrm>
              <a:off x="1588827" y="3105699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47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9514467"/>
                  </p:ext>
                </p:extLst>
              </p:nvPr>
            </p:nvGraphicFramePr>
            <p:xfrm>
              <a:off x="1588827" y="3105699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/>
                    <a:gridCol w="571310"/>
                    <a:gridCol w="57131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4" t="-108333" r="-19893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151" t="-108333" r="-1010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08333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4" t="-208333" r="-198936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151" t="-208333" r="-1010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208333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4" t="-308333" r="-198936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151" t="-308333" r="-1010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08333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7100474"/>
                  </p:ext>
                </p:extLst>
              </p:nvPr>
            </p:nvGraphicFramePr>
            <p:xfrm>
              <a:off x="1588827" y="4767997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3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47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4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7100474"/>
                  </p:ext>
                </p:extLst>
              </p:nvPr>
            </p:nvGraphicFramePr>
            <p:xfrm>
              <a:off x="1588827" y="4767997"/>
              <a:ext cx="171393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1310"/>
                    <a:gridCol w="571310"/>
                    <a:gridCol w="57131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64" t="-108333" r="-19893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151" t="-108333" r="-1010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08333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64" t="-208333" r="-198936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151" t="-208333" r="-1010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208333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64" t="-308333" r="-198936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151" t="-308333" r="-1010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308333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7851" y="1721977"/>
                <a:ext cx="2265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en-US" sz="24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400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1" y="1721977"/>
                <a:ext cx="22655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7851" y="3348335"/>
                <a:ext cx="2265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en-US" sz="24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400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1" y="3348335"/>
                <a:ext cx="2265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0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7851" y="5054305"/>
                <a:ext cx="2265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en-US" sz="24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400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1" y="5054305"/>
                <a:ext cx="226552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68122-BF5A-AD45-B5E2-FDE23C3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Trivial FD: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trivial functional dependency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always true</a:t>
                </a:r>
                <a:r>
                  <a:rPr lang="en-US" dirty="0"/>
                  <a:t> regardless of real-world semantics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Non-trivial FD: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i="1" smtClean="0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⊈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Completely non-trivial FD: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961564" y="2292823"/>
            <a:ext cx="1050878" cy="9962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76683" y="2646526"/>
            <a:ext cx="525439" cy="4981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1564" y="2292823"/>
            <a:ext cx="3048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6057" y="2526265"/>
            <a:ext cx="3048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2961564" y="3864590"/>
            <a:ext cx="940558" cy="898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8894" y="3716738"/>
            <a:ext cx="3048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4" name="Oval 13"/>
          <p:cNvSpPr/>
          <p:nvPr/>
        </p:nvSpPr>
        <p:spPr>
          <a:xfrm>
            <a:off x="3446057" y="3864590"/>
            <a:ext cx="940558" cy="898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122" y="3716738"/>
            <a:ext cx="2968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16" name="Oval 15"/>
          <p:cNvSpPr/>
          <p:nvPr/>
        </p:nvSpPr>
        <p:spPr>
          <a:xfrm>
            <a:off x="3135616" y="5504596"/>
            <a:ext cx="940558" cy="898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62946" y="5356744"/>
            <a:ext cx="3048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8" name="Oval 17"/>
          <p:cNvSpPr/>
          <p:nvPr/>
        </p:nvSpPr>
        <p:spPr>
          <a:xfrm>
            <a:off x="4230378" y="5504596"/>
            <a:ext cx="940558" cy="898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03781" y="5356744"/>
            <a:ext cx="2968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C8FB-A1E0-4547-AB70-6412204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𝐼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en-US" b="0" i="0" smtClean="0">
                        <a:latin typeface="Cambria Math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Q: 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true given F?</a:t>
                </a:r>
              </a:p>
              <a:p>
                <a:r>
                  <a:rPr lang="en-US" dirty="0"/>
                  <a:t>F </a:t>
                </a:r>
                <a:r>
                  <a:rPr lang="en-US" i="1" dirty="0"/>
                  <a:t>logically implies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Canonical database: a method to check logical implication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320633"/>
                  </p:ext>
                </p:extLst>
              </p:nvPr>
            </p:nvGraphicFramePr>
            <p:xfrm>
              <a:off x="1405276" y="3796404"/>
              <a:ext cx="415304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32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320633"/>
                  </p:ext>
                </p:extLst>
              </p:nvPr>
            </p:nvGraphicFramePr>
            <p:xfrm>
              <a:off x="1405276" y="3796404"/>
              <a:ext cx="415304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3292"/>
                    <a:gridCol w="593292"/>
                    <a:gridCol w="593292"/>
                    <a:gridCol w="593292"/>
                    <a:gridCol w="593292"/>
                    <a:gridCol w="593292"/>
                    <a:gridCol w="5932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6452" r="-605155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98980" t="-106452" r="-49898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31" t="-106452" r="-40412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7959" t="-106452" r="-300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062" t="-106452" r="-203093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6939" t="-106452" r="-10102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3093" t="-106452" r="-2062" b="-2161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09836" r="-605155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746901"/>
                  </p:ext>
                </p:extLst>
              </p:nvPr>
            </p:nvGraphicFramePr>
            <p:xfrm>
              <a:off x="1405276" y="5606292"/>
              <a:ext cx="415304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32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29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746901"/>
                  </p:ext>
                </p:extLst>
              </p:nvPr>
            </p:nvGraphicFramePr>
            <p:xfrm>
              <a:off x="1405276" y="5606292"/>
              <a:ext cx="415304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3292"/>
                    <a:gridCol w="593292"/>
                    <a:gridCol w="593292"/>
                    <a:gridCol w="593292"/>
                    <a:gridCol w="593292"/>
                    <a:gridCol w="593292"/>
                    <a:gridCol w="5932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6452" r="-605155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8980" t="-106452" r="-49898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031" t="-106452" r="-40412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7959" t="-106452" r="-300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2062" t="-106452" r="-203093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6939" t="-106452" r="-10102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3093" t="-106452" r="-2062" b="-2161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09836" r="-605155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5996" y="4447259"/>
                <a:ext cx="1775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Q: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96" y="4447259"/>
                <a:ext cx="17752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7216" t="-11765" r="-584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9269" y="5036378"/>
                <a:ext cx="1971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Q: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800" b="0" i="1" smtClean="0">
                        <a:latin typeface="Cambria Math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800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69" y="5036378"/>
                <a:ext cx="197111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173" t="-10465" r="-555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BEDC82-598C-2146-A5C5-8BC02F87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Closure of functional dependency set F: F+</a:t>
                </a:r>
              </a:p>
              <a:p>
                <a:pPr lvl="1"/>
                <a:r>
                  <a:rPr lang="en-US" dirty="0"/>
                  <a:t>F+: the set of all FD’s that are logically implied by F</a:t>
                </a:r>
              </a:p>
              <a:p>
                <a:r>
                  <a:rPr lang="en-US" dirty="0"/>
                  <a:t>Closure of attribute set X: X+</a:t>
                </a:r>
              </a:p>
              <a:p>
                <a:pPr lvl="1"/>
                <a:r>
                  <a:rPr lang="en-US" dirty="0"/>
                  <a:t>X+: the set of all attributes that are functionally determined by  X</a:t>
                </a:r>
              </a:p>
              <a:p>
                <a:pPr lvl="1"/>
                <a:r>
                  <a:rPr lang="en-US" dirty="0"/>
                  <a:t>Example: what is {</a:t>
                </a:r>
                <a:r>
                  <a:rPr lang="en-US" dirty="0" err="1"/>
                  <a:t>sid</a:t>
                </a:r>
                <a:r>
                  <a:rPr lang="en-US" dirty="0"/>
                  <a:t>,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}+ given </a:t>
                </a:r>
                <a:br>
                  <a:rPr lang="en-US" dirty="0"/>
                </a:br>
                <a:r>
                  <a:rPr lang="en-US" dirty="0"/>
                  <a:t>                 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 </m:t>
                    </m:r>
                  </m:oMath>
                </a14:m>
                <a:r>
                  <a:rPr lang="en-US" dirty="0"/>
                  <a:t>name, (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 </m:t>
                    </m:r>
                  </m:oMath>
                </a14:m>
                <a:r>
                  <a:rPr lang="en-US" dirty="0"/>
                  <a:t>(title, unit)?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0700-BC5E-E243-ACFC-C73954EA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261-FC99-44F7-8A1E-D93A65855F9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Closure X+ Computation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963" dirty="0"/>
                  <a:t>Start with X+ = X</a:t>
                </a:r>
              </a:p>
              <a:p>
                <a:pPr>
                  <a:buFontTx/>
                  <a:buNone/>
                </a:pPr>
                <a:r>
                  <a:rPr lang="en-US" altLang="en-US" sz="2963" dirty="0"/>
                  <a:t>Repeat until no change in X+:</a:t>
                </a:r>
              </a:p>
              <a:p>
                <a:pPr>
                  <a:buFontTx/>
                  <a:buNone/>
                </a:pPr>
                <a:r>
                  <a:rPr lang="en-US" altLang="en-US" sz="2963" dirty="0"/>
                  <a:t>    If there is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𝑍</m:t>
                    </m:r>
                  </m:oMath>
                </a14:m>
                <a:r>
                  <a:rPr lang="en-US" altLang="en-US" sz="2963" dirty="0">
                    <a:sym typeface="Wingdings" panose="05000000000000000000" pitchFamily="2" charset="2"/>
                  </a:rPr>
                  <a:t> with Y </a:t>
                </a:r>
                <a:r>
                  <a:rPr lang="en-US" altLang="en-US" sz="2963" dirty="0">
                    <a:sym typeface="Symbol" panose="05050102010706020507" pitchFamily="18" charset="2"/>
                  </a:rPr>
                  <a:t> X+</a:t>
                </a:r>
                <a:r>
                  <a:rPr lang="en-US" altLang="en-US" sz="2963" dirty="0">
                    <a:sym typeface="Wingdings" panose="05000000000000000000" pitchFamily="2" charset="2"/>
                  </a:rPr>
                  <a:t>, then X+ </a:t>
                </a:r>
                <a14:m>
                  <m:oMath xmlns:m="http://schemas.openxmlformats.org/officeDocument/2006/math">
                    <m:r>
                      <a:rPr lang="en-US" altLang="en-US" sz="2963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 altLang="en-US" sz="2963" dirty="0">
                    <a:sym typeface="Wingdings" panose="05000000000000000000" pitchFamily="2" charset="2"/>
                  </a:rPr>
                  <a:t> (X+ </a:t>
                </a:r>
                <a14:m>
                  <m:oMath xmlns:m="http://schemas.openxmlformats.org/officeDocument/2006/math">
                    <m:r>
                      <a:rPr lang="en-US" altLang="en-US" sz="2963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en-US" sz="2963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en-US" sz="2963" dirty="0"/>
                  <a:t>Z)</a:t>
                </a:r>
                <a:endParaRPr lang="en-US" altLang="en-US" sz="2963" baseline="30000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33" t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Closure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𝐼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Q: {A}+?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Q: {A, G}+?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2CFAD-8063-044E-BF3B-14EC7327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and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𝐼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Q: Is {A, G} a key of </a:t>
                </a:r>
                <a:r>
                  <a:rPr lang="en-US" i="1" dirty="0"/>
                  <a:t>R</a:t>
                </a:r>
                <a:r>
                  <a:rPr lang="en-US" dirty="0"/>
                  <a:t>? Is {A, B} a key of </a:t>
                </a:r>
                <a:r>
                  <a:rPr lang="en-US" i="1" dirty="0"/>
                  <a:t>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X is a key of R if and only if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all attributes of R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p>
                        <m:r>
                          <a:rPr lang="en-US" altLang="en-US" b="0" i="1" smtClean="0">
                            <a:latin typeface="Cambria Math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No subset of X satisfies the condition 1 (i.e. X is minimal)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6C3B1-A229-624A-8782-63AEB24B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Functional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i="1" smtClean="0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Q: What FDs hold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b="0" i="1" smtClean="0">
                        <a:latin typeface="Cambria Math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which is a projection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</a:t>
                </a:r>
              </a:p>
              <a:p>
                <a:pPr lvl="1"/>
                <a:r>
                  <a:rPr lang="en-US" dirty="0"/>
                  <a:t>In order to find FD’s after projection, we need to compute F+ and pick the FDs from F+ that holds on the projected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6" r="-965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3AF0D-2E6A-FE4B-9AB6-D8EA5D91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1122363"/>
            <a:ext cx="10044544" cy="2387600"/>
          </a:xfrm>
        </p:spPr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Design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design “good” tables for a relational database?</a:t>
            </a:r>
          </a:p>
          <a:p>
            <a:pPr lvl="1"/>
            <a:r>
              <a:rPr lang="en-US" dirty="0"/>
              <a:t>Typically, we start with E/R or UML and convert it into tables</a:t>
            </a:r>
          </a:p>
          <a:p>
            <a:pPr lvl="1"/>
            <a:r>
              <a:rPr lang="en-US" dirty="0"/>
              <a:t>Still, there are many choices to make in E/R (or UML) that lead to different tables. Which one is better? Which design should we choose?</a:t>
            </a:r>
          </a:p>
          <a:p>
            <a:r>
              <a:rPr lang="en-US" dirty="0"/>
              <a:t>Relational design theory (Normalization theory)</a:t>
            </a:r>
          </a:p>
          <a:p>
            <a:pPr lvl="1"/>
            <a:r>
              <a:rPr lang="en-US" dirty="0"/>
              <a:t>Theory on what are “good” table designs</a:t>
            </a:r>
          </a:p>
          <a:p>
            <a:pPr lvl="1"/>
            <a:r>
              <a:rPr lang="en-US" dirty="0"/>
              <a:t>Tries to minimize “redundancy” in table design</a:t>
            </a:r>
          </a:p>
          <a:p>
            <a:pPr lvl="1"/>
            <a:r>
              <a:rPr lang="en-US" dirty="0"/>
              <a:t>Algorithms that converts “bad” design into “good” design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EDADE-7E4A-DC40-B82A-6C972574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Our previous “decomposition” example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 err="1"/>
                  <a:t>StudentClass</a:t>
                </a:r>
                <a:r>
                  <a:rPr lang="en-US" sz="2800" dirty="0"/>
                  <a:t>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dept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cnum</a:t>
                </a:r>
                <a:r>
                  <a:rPr lang="en-US" sz="2800" dirty="0"/>
                  <a:t>, title, unit)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  A(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), B(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dept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cnum</a:t>
                </a:r>
                <a:r>
                  <a:rPr lang="en-US" sz="2800" dirty="0"/>
                  <a:t>, title, unit)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Hopefully, we can “remove redundancy” through a sequence of decompositions using FD’s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D734-82E1-5A4B-9214-1ADF52D5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5845"/>
                <a:ext cx="10515600" cy="5218038"/>
              </a:xfrm>
            </p:spPr>
            <p:txBody>
              <a:bodyPr/>
              <a:lstStyle/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    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 charset="0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5845"/>
                <a:ext cx="10515600" cy="5218038"/>
              </a:xfrm>
              <a:blipFill rotWithShape="1">
                <a:blip r:embed="rId2"/>
                <a:stretch>
                  <a:fillRect l="-104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480676" y="2453221"/>
            <a:ext cx="4653132" cy="1080655"/>
            <a:chOff x="2405808" y="2812473"/>
            <a:chExt cx="4653132" cy="1080655"/>
          </a:xfrm>
        </p:grpSpPr>
        <p:sp>
          <p:nvSpPr>
            <p:cNvPr id="4" name="Rectangle 3"/>
            <p:cNvSpPr/>
            <p:nvPr/>
          </p:nvSpPr>
          <p:spPr>
            <a:xfrm>
              <a:off x="3034147" y="2812474"/>
              <a:ext cx="3560618" cy="1080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94909" y="2812473"/>
              <a:ext cx="0" cy="1080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417127" y="2812473"/>
              <a:ext cx="1" cy="1080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05808" y="3091190"/>
                  <a:ext cx="465313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(                                               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808" y="3091190"/>
                  <a:ext cx="4653132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46518" y="3091190"/>
                  <a:ext cx="5060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518" y="3091190"/>
                  <a:ext cx="506036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61438" y="3091190"/>
                  <a:ext cx="491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38" y="3091190"/>
                  <a:ext cx="491609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53743" y="3091191"/>
                  <a:ext cx="4884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43" y="3091191"/>
                  <a:ext cx="488402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362200" y="3581400"/>
            <a:ext cx="3460050" cy="1119162"/>
            <a:chOff x="2293693" y="4016852"/>
            <a:chExt cx="3460050" cy="1119162"/>
          </a:xfrm>
        </p:grpSpPr>
        <p:sp>
          <p:nvSpPr>
            <p:cNvPr id="8" name="Rectangle 7"/>
            <p:cNvSpPr/>
            <p:nvPr/>
          </p:nvSpPr>
          <p:spPr>
            <a:xfrm>
              <a:off x="3049332" y="4016852"/>
              <a:ext cx="2382980" cy="1080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294909" y="4055359"/>
              <a:ext cx="0" cy="1080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46518" y="4332442"/>
                  <a:ext cx="5060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518" y="4332442"/>
                  <a:ext cx="506036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68651" y="4332442"/>
                  <a:ext cx="491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651" y="4332442"/>
                  <a:ext cx="491609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93693" y="4366667"/>
                  <a:ext cx="34600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(                                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693" y="4366667"/>
                  <a:ext cx="3460050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362200" y="4724400"/>
            <a:ext cx="4646528" cy="1080655"/>
            <a:chOff x="2294973" y="5298245"/>
            <a:chExt cx="4646528" cy="1080655"/>
          </a:xfrm>
        </p:grpSpPr>
        <p:sp>
          <p:nvSpPr>
            <p:cNvPr id="12" name="Rectangle 11"/>
            <p:cNvSpPr/>
            <p:nvPr/>
          </p:nvSpPr>
          <p:spPr>
            <a:xfrm>
              <a:off x="4294909" y="5298245"/>
              <a:ext cx="2299856" cy="1080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417127" y="5298245"/>
              <a:ext cx="0" cy="1080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599711" y="5576962"/>
                  <a:ext cx="491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11" y="5576962"/>
                  <a:ext cx="491609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753743" y="5576962"/>
                  <a:ext cx="4884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43" y="5576962"/>
                  <a:ext cx="488402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94973" y="5595806"/>
                  <a:ext cx="46465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(                                               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973" y="5595806"/>
                  <a:ext cx="4646528" cy="5232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ACB1B8D-ACC7-DF44-9C3A-43AF3996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Q: When we 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what should we watch out for?</a:t>
                </a:r>
              </a:p>
              <a:p>
                <a:r>
                  <a:rPr lang="en-US" dirty="0"/>
                  <a:t>A: Do not lose data!!!</a:t>
                </a:r>
              </a:p>
              <a:p>
                <a:r>
                  <a:rPr lang="en-US" dirty="0"/>
                  <a:t>Lossless-Join Decomposition</a:t>
                </a:r>
              </a:p>
              <a:p>
                <a:pPr lvl="1"/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lossless-join decomposition </a:t>
                </a:r>
                <a:r>
                  <a:rPr lang="en-US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alt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/>
                            <a:ea typeface="Cambria Math"/>
                            <a:sym typeface="Symbol" panose="05050102010706020507" pitchFamily="18" charset="2"/>
                          </a:rPr>
                          <m:t>⋈</m:t>
                        </m:r>
                        <m:r>
                          <a:rPr lang="en-US" alt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a lossless-join decomposition, we can always get back the original table R if needed!</a:t>
                </a:r>
              </a:p>
              <a:p>
                <a:r>
                  <a:rPr lang="en-US" dirty="0"/>
                  <a:t>Q: When is a decomposition lossless-join?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881D-9D18-9D41-8C97-E0A866DC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Lossless-Join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1787"/>
            <a:ext cx="10744200" cy="3075175"/>
          </a:xfrm>
        </p:spPr>
        <p:txBody>
          <a:bodyPr/>
          <a:lstStyle/>
          <a:p>
            <a:r>
              <a:rPr lang="en-US" dirty="0"/>
              <a:t>Q: </a:t>
            </a:r>
            <a:r>
              <a:rPr lang="en-US" dirty="0" err="1"/>
              <a:t>Decompositoin</a:t>
            </a:r>
            <a:r>
              <a:rPr lang="en-US" dirty="0"/>
              <a:t> into  S1(</a:t>
            </a:r>
            <a:r>
              <a:rPr lang="en-US" dirty="0" err="1"/>
              <a:t>cnum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), S2(</a:t>
            </a:r>
            <a:r>
              <a:rPr lang="en-US" dirty="0" err="1"/>
              <a:t>cnum</a:t>
            </a:r>
            <a:r>
              <a:rPr lang="en-US" dirty="0"/>
              <a:t>, name). Lossless?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181141"/>
              </p:ext>
            </p:extLst>
          </p:nvPr>
        </p:nvGraphicFramePr>
        <p:xfrm>
          <a:off x="838200" y="1416050"/>
          <a:ext cx="29628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71454"/>
              </p:ext>
            </p:extLst>
          </p:nvPr>
        </p:nvGraphicFramePr>
        <p:xfrm>
          <a:off x="1196789" y="4347509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380012"/>
              </p:ext>
            </p:extLst>
          </p:nvPr>
        </p:nvGraphicFramePr>
        <p:xfrm>
          <a:off x="4137211" y="4321650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640010"/>
              </p:ext>
            </p:extLst>
          </p:nvPr>
        </p:nvGraphicFramePr>
        <p:xfrm>
          <a:off x="7615517" y="4295128"/>
          <a:ext cx="29628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6789" y="3833464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7211" y="383346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5517" y="3657487"/>
                <a:ext cx="1168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S1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⋈ </m:t>
                    </m:r>
                  </m:oMath>
                </a14:m>
                <a:r>
                  <a:rPr lang="en-US" sz="2400" dirty="0"/>
                  <a:t>S2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17" y="3657487"/>
                <a:ext cx="116891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813" t="-10526" r="-67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FB76-F6F5-EA43-87FF-B84F370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Lossless-Join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1787"/>
            <a:ext cx="10744200" cy="3075175"/>
          </a:xfrm>
        </p:spPr>
        <p:txBody>
          <a:bodyPr/>
          <a:lstStyle/>
          <a:p>
            <a:r>
              <a:rPr lang="en-US" dirty="0"/>
              <a:t>Q: </a:t>
            </a:r>
            <a:r>
              <a:rPr lang="en-US" dirty="0" err="1"/>
              <a:t>Decompositoin</a:t>
            </a:r>
            <a:r>
              <a:rPr lang="en-US" dirty="0"/>
              <a:t> into  R1(</a:t>
            </a:r>
            <a:r>
              <a:rPr lang="en-US" dirty="0" err="1"/>
              <a:t>cnum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), R2(</a:t>
            </a:r>
            <a:r>
              <a:rPr lang="en-US" dirty="0" err="1"/>
              <a:t>sid</a:t>
            </a:r>
            <a:r>
              <a:rPr lang="en-US" dirty="0"/>
              <a:t>, name). Lossless?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88559"/>
              </p:ext>
            </p:extLst>
          </p:nvPr>
        </p:nvGraphicFramePr>
        <p:xfrm>
          <a:off x="838200" y="1416050"/>
          <a:ext cx="29628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740312"/>
              </p:ext>
            </p:extLst>
          </p:nvPr>
        </p:nvGraphicFramePr>
        <p:xfrm>
          <a:off x="1196789" y="4347509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127935"/>
              </p:ext>
            </p:extLst>
          </p:nvPr>
        </p:nvGraphicFramePr>
        <p:xfrm>
          <a:off x="4137211" y="4321650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55104"/>
              </p:ext>
            </p:extLst>
          </p:nvPr>
        </p:nvGraphicFramePr>
        <p:xfrm>
          <a:off x="7615517" y="4295128"/>
          <a:ext cx="29628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6789" y="383346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7211" y="3833463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5517" y="3657487"/>
                <a:ext cx="1262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R1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17" y="3657487"/>
                <a:ext cx="126239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46" t="-10526" r="-67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0A88-0A09-7D4B-AE00-3D8D45E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065608"/>
              </p:ext>
            </p:extLst>
          </p:nvPr>
        </p:nvGraphicFramePr>
        <p:xfrm>
          <a:off x="6862483" y="2740367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Lossless-Join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83"/>
            <a:ext cx="10744200" cy="4724680"/>
          </a:xfrm>
        </p:spPr>
        <p:txBody>
          <a:bodyPr/>
          <a:lstStyle/>
          <a:p>
            <a:r>
              <a:rPr lang="en-US" dirty="0"/>
              <a:t>Q: Why is S1(</a:t>
            </a:r>
            <a:r>
              <a:rPr lang="en-US" dirty="0" err="1"/>
              <a:t>cnum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), S2(</a:t>
            </a:r>
            <a:r>
              <a:rPr lang="en-US" dirty="0" err="1"/>
              <a:t>cnum</a:t>
            </a:r>
            <a:r>
              <a:rPr lang="en-US" dirty="0"/>
              <a:t>, name) </a:t>
            </a:r>
            <a:r>
              <a:rPr lang="en-US" dirty="0" err="1"/>
              <a:t>lossy</a:t>
            </a:r>
            <a:r>
              <a:rPr lang="en-US" dirty="0"/>
              <a:t>, but R1(</a:t>
            </a:r>
            <a:r>
              <a:rPr lang="en-US" dirty="0" err="1"/>
              <a:t>cnum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), R2(</a:t>
            </a:r>
            <a:r>
              <a:rPr lang="en-US" dirty="0" err="1"/>
              <a:t>sid</a:t>
            </a:r>
            <a:r>
              <a:rPr lang="en-US" dirty="0"/>
              <a:t>, name) is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034813"/>
              </p:ext>
            </p:extLst>
          </p:nvPr>
        </p:nvGraphicFramePr>
        <p:xfrm>
          <a:off x="1235196" y="2714508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369700"/>
              </p:ext>
            </p:extLst>
          </p:nvPr>
        </p:nvGraphicFramePr>
        <p:xfrm>
          <a:off x="3669228" y="2714508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289015"/>
              </p:ext>
            </p:extLst>
          </p:nvPr>
        </p:nvGraphicFramePr>
        <p:xfrm>
          <a:off x="2669032" y="4437081"/>
          <a:ext cx="29628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5196" y="220046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9228" y="222632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84500" y="4787040"/>
                <a:ext cx="1168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S1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⋈ </m:t>
                    </m:r>
                  </m:oMath>
                </a14:m>
                <a:r>
                  <a:rPr lang="en-US" sz="2400" dirty="0"/>
                  <a:t>S2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00" y="4787040"/>
                <a:ext cx="116891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377" t="-10526" r="-68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382012"/>
              </p:ext>
            </p:extLst>
          </p:nvPr>
        </p:nvGraphicFramePr>
        <p:xfrm>
          <a:off x="9304798" y="2740367"/>
          <a:ext cx="1975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09177"/>
              </p:ext>
            </p:extLst>
          </p:nvPr>
        </p:nvGraphicFramePr>
        <p:xfrm>
          <a:off x="8317186" y="4507025"/>
          <a:ext cx="29628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cnum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62483" y="2226322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04798" y="225218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84318" y="4787040"/>
                <a:ext cx="1262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R1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18" y="4787040"/>
                <a:ext cx="126239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729" t="-10526" r="-62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1E154-A9FA-0C4C-8911-44409908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Lossless-Join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lossless-join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Shared attribute(s) are the key of one of the decomposed tables</a:t>
                </a:r>
              </a:p>
              <a:p>
                <a:pPr lvl="1"/>
                <a:r>
                  <a:rPr lang="en-US" dirty="0"/>
                  <a:t>This condition can be checked using FDs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 err="1"/>
                  <a:t>StudentClass</a:t>
                </a:r>
                <a:r>
                  <a:rPr lang="en-US" dirty="0"/>
                  <a:t>(</a:t>
                </a:r>
                <a:r>
                  <a:rPr lang="en-US" dirty="0" err="1"/>
                  <a:t>sid</a:t>
                </a:r>
                <a:r>
                  <a:rPr lang="en-US" dirty="0"/>
                  <a:t>, name, </a:t>
                </a:r>
                <a:r>
                  <a:rPr lang="en-US" dirty="0" err="1"/>
                  <a:t>addr</a:t>
                </a:r>
                <a:r>
                  <a:rPr lang="en-US" dirty="0"/>
                  <a:t>,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R1(</a:t>
                </a:r>
                <a:r>
                  <a:rPr lang="en-US" dirty="0" err="1"/>
                  <a:t>sid</a:t>
                </a:r>
                <a:r>
                  <a:rPr lang="en-US" dirty="0"/>
                  <a:t>, name, </a:t>
                </a:r>
                <a:r>
                  <a:rPr lang="en-US" dirty="0" err="1"/>
                  <a:t>addr</a:t>
                </a:r>
                <a:r>
                  <a:rPr lang="en-US" dirty="0"/>
                  <a:t>), R2(</a:t>
                </a:r>
                <a:r>
                  <a:rPr lang="en-US" dirty="0" err="1"/>
                  <a:t>sid</a:t>
                </a:r>
                <a:r>
                  <a:rPr lang="en-US" dirty="0"/>
                  <a:t>, 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unit)</a:t>
                </a:r>
                <a:br>
                  <a:rPr lang="en-US" dirty="0"/>
                </a:br>
                <a:r>
                  <a:rPr lang="en-US" dirty="0"/>
                  <a:t>  using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(name, </a:t>
                </a:r>
                <a:r>
                  <a:rPr lang="en-US" dirty="0" err="1"/>
                  <a:t>addr</a:t>
                </a:r>
                <a:r>
                  <a:rPr lang="en-US" dirty="0"/>
                  <a:t>). Lossless-join?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03377-93EB-5E48-900F-16447AAA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1122363"/>
            <a:ext cx="10044544" cy="2387600"/>
          </a:xfrm>
        </p:spPr>
        <p:txBody>
          <a:bodyPr/>
          <a:lstStyle/>
          <a:p>
            <a:r>
              <a:rPr lang="en-US" dirty="0"/>
              <a:t>Boyce-Codd </a:t>
            </a:r>
            <a:r>
              <a:rPr lang="en-US"/>
              <a:t>Normal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FD, Key, and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Q: </a:t>
                </a:r>
                <a:r>
                  <a:rPr lang="en-US" sz="2800" dirty="0" err="1"/>
                  <a:t>StudentClass</a:t>
                </a:r>
                <a:r>
                  <a:rPr lang="en-US" sz="2800" dirty="0"/>
                  <a:t>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dept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cnum</a:t>
                </a:r>
                <a:r>
                  <a:rPr lang="en-US" sz="2800" dirty="0"/>
                  <a:t>, title, unit). Does </a:t>
                </a:r>
                <a:br>
                  <a:rPr lang="en-US" sz="2800" dirty="0"/>
                </a:br>
                <a:r>
                  <a:rPr lang="en-US" sz="2800" dirty="0"/>
                  <a:t>     FD </a:t>
                </a:r>
                <a:r>
                  <a:rPr lang="en-US" altLang="en-US" sz="2800" dirty="0" err="1">
                    <a:ea typeface="Cambria Math" panose="02040503050406030204" pitchFamily="18" charset="0"/>
                    <a:sym typeface="Symbol" panose="05050102010706020507" pitchFamily="18" charset="2"/>
                  </a:rPr>
                  <a:t>sid</a:t>
                </a:r>
                <a:r>
                  <a:rPr lang="en-US" altLang="en-US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800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800" dirty="0"/>
                  <a:t>(name,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) cause redundancy under </a:t>
                </a:r>
                <a:r>
                  <a:rPr lang="en-US" sz="2800" dirty="0" err="1"/>
                  <a:t>StudentClass</a:t>
                </a:r>
                <a:r>
                  <a:rPr lang="en-US" sz="2800" dirty="0"/>
                  <a:t>?</a:t>
                </a:r>
                <a:br>
                  <a:rPr lang="en-US" sz="2800" dirty="0"/>
                </a:b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Q: Student 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). Does FD </a:t>
                </a:r>
                <a:r>
                  <a:rPr lang="en-US" altLang="en-US" sz="2800" dirty="0" err="1">
                    <a:ea typeface="Cambria Math" panose="02040503050406030204" pitchFamily="18" charset="0"/>
                    <a:sym typeface="Symbol" panose="05050102010706020507" pitchFamily="18" charset="2"/>
                  </a:rPr>
                  <a:t>sid</a:t>
                </a:r>
                <a:r>
                  <a:rPr lang="en-US" altLang="en-US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 </m:t>
                    </m:r>
                  </m:oMath>
                </a14:m>
                <a:r>
                  <a:rPr lang="en-US" sz="2800" dirty="0"/>
                  <a:t>(name,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) cause redundancy under Student?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Q: Why does the same FD cause redundancy in one case but not in the other?</a:t>
                </a:r>
              </a:p>
              <a:p>
                <a:endParaRPr lang="en-US" dirty="0"/>
              </a:p>
              <a:p>
                <a:r>
                  <a:rPr lang="en-US" dirty="0"/>
                  <a:t>FD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leads to redundancy only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b="1" i="1" dirty="0"/>
                  <a:t>does not contain a key</a:t>
                </a:r>
              </a:p>
              <a:p>
                <a:pPr lvl="1"/>
                <a:r>
                  <a:rPr lang="en-US" dirty="0"/>
                  <a:t>Key insight behind the definition of “Boyce-</a:t>
                </a:r>
                <a:r>
                  <a:rPr lang="en-US" dirty="0" err="1"/>
                  <a:t>Codd</a:t>
                </a:r>
                <a:r>
                  <a:rPr lang="en-US" dirty="0"/>
                  <a:t> Normal Form”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CA9EC-0FDA-F548-85F8-8FF03611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 </a:t>
                </a:r>
                <a:r>
                  <a:rPr lang="en-US" i="1" dirty="0"/>
                  <a:t>R</a:t>
                </a:r>
                <a:r>
                  <a:rPr lang="en-US" dirty="0"/>
                  <a:t> is in </a:t>
                </a:r>
                <a:r>
                  <a:rPr lang="en-US" b="1" i="1" dirty="0"/>
                  <a:t>Boyce-</a:t>
                </a:r>
                <a:r>
                  <a:rPr lang="en-US" b="1" i="1" dirty="0" err="1"/>
                  <a:t>Codd</a:t>
                </a:r>
                <a:r>
                  <a:rPr lang="en-US" b="1" i="1" dirty="0"/>
                  <a:t> Normal Form</a:t>
                </a:r>
                <a:r>
                  <a:rPr lang="en-US" dirty="0"/>
                  <a:t> (BCNF) with regard to the set of functional dependencies </a:t>
                </a:r>
                <a:r>
                  <a:rPr lang="en-US" i="1" dirty="0"/>
                  <a:t>F</a:t>
                </a:r>
                <a:r>
                  <a:rPr lang="en-US" dirty="0"/>
                  <a:t> if and only if for every nontrivial functional dependency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  <m: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</m:e>
                    </m:d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b="0" i="1" smtClean="0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dirty="0"/>
                  <a:t> contains a key</a:t>
                </a:r>
              </a:p>
              <a:p>
                <a:pPr lvl="1"/>
                <a:r>
                  <a:rPr lang="en-US" dirty="0"/>
                  <a:t>Informally, “normal form” means “good table design”</a:t>
                </a:r>
              </a:p>
              <a:p>
                <a:pPr lvl="1"/>
                <a:r>
                  <a:rPr lang="en-US" dirty="0"/>
                  <a:t>BCNF ensures that there is no redundancy in the table due to FD</a:t>
                </a:r>
              </a:p>
              <a:p>
                <a:r>
                  <a:rPr lang="en-US" dirty="0"/>
                  <a:t>When a table R is not in BCNF, we know that there is redundancy in the table and the design is “bad.”</a:t>
                </a:r>
              </a:p>
              <a:p>
                <a:pPr lvl="1"/>
                <a:r>
                  <a:rPr lang="en-US" dirty="0"/>
                  <a:t>When table R “violates” the BCNF condition, we will have to “redesign” the table so that the new design is in BCNF: “BCNF decomposition algorithm”</a:t>
                </a:r>
              </a:p>
              <a:p>
                <a:pPr lvl="1"/>
                <a:r>
                  <a:rPr lang="en-US" dirty="0"/>
                  <a:t>Decompose R until all decomposed tables are in BCNF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B64A-D329-924E-95D1-43456A3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StudentClass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Is this a good table design?</a:t>
            </a:r>
          </a:p>
        </p:txBody>
      </p:sp>
      <p:graphicFrame>
        <p:nvGraphicFramePr>
          <p:cNvPr id="4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35832"/>
              </p:ext>
            </p:extLst>
          </p:nvPr>
        </p:nvGraphicFramePr>
        <p:xfrm>
          <a:off x="1262744" y="2527312"/>
          <a:ext cx="7491047" cy="2593995"/>
        </p:xfrm>
        <a:graphic>
          <a:graphicData uri="http://schemas.openxmlformats.org/drawingml/2006/table">
            <a:tbl>
              <a:tblPr/>
              <a:tblGrid>
                <a:gridCol w="577699">
                  <a:extLst>
                    <a:ext uri="{9D8B030D-6E8A-4147-A177-3AD203B41FA5}">
                      <a16:colId xmlns:a16="http://schemas.microsoft.com/office/drawing/2014/main" val="1525199812"/>
                    </a:ext>
                  </a:extLst>
                </a:gridCol>
                <a:gridCol w="962377">
                  <a:extLst>
                    <a:ext uri="{9D8B030D-6E8A-4147-A177-3AD203B41FA5}">
                      <a16:colId xmlns:a16="http://schemas.microsoft.com/office/drawing/2014/main" val="3714833708"/>
                    </a:ext>
                  </a:extLst>
                </a:gridCol>
                <a:gridCol w="1670567">
                  <a:extLst>
                    <a:ext uri="{9D8B030D-6E8A-4147-A177-3AD203B41FA5}">
                      <a16:colId xmlns:a16="http://schemas.microsoft.com/office/drawing/2014/main" val="2406819088"/>
                    </a:ext>
                  </a:extLst>
                </a:gridCol>
                <a:gridCol w="668770">
                  <a:extLst>
                    <a:ext uri="{9D8B030D-6E8A-4147-A177-3AD203B41FA5}">
                      <a16:colId xmlns:a16="http://schemas.microsoft.com/office/drawing/2014/main" val="3748844648"/>
                    </a:ext>
                  </a:extLst>
                </a:gridCol>
                <a:gridCol w="755766">
                  <a:extLst>
                    <a:ext uri="{9D8B030D-6E8A-4147-A177-3AD203B41FA5}">
                      <a16:colId xmlns:a16="http://schemas.microsoft.com/office/drawing/2014/main" val="1973243405"/>
                    </a:ext>
                  </a:extLst>
                </a:gridCol>
                <a:gridCol w="2270013">
                  <a:extLst>
                    <a:ext uri="{9D8B030D-6E8A-4147-A177-3AD203B41FA5}">
                      <a16:colId xmlns:a16="http://schemas.microsoft.com/office/drawing/2014/main" val="3478129006"/>
                    </a:ext>
                  </a:extLst>
                </a:gridCol>
                <a:gridCol w="585855">
                  <a:extLst>
                    <a:ext uri="{9D8B030D-6E8A-4147-A177-3AD203B41FA5}">
                      <a16:colId xmlns:a16="http://schemas.microsoft.com/office/drawing/2014/main" val="3067312480"/>
                    </a:ext>
                  </a:extLst>
                </a:gridCol>
              </a:tblGrid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</a:t>
                      </a:r>
                      <a:endParaRPr kumimoji="0" lang="en-US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cnum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69272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2647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Signal Processing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6689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Mechanics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069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896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North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Microelectronics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710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2004092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StudentClass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2F5A-EAFF-8548-9920-59A1EB94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Example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Class(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unit).  FD (dept,cnum)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(title, unit)</a:t>
                </a:r>
              </a:p>
              <a:p>
                <a:r>
                  <a:rPr lang="en-US" dirty="0"/>
                  <a:t>Q: Intuitively, is it a good table design? Any redundancy? Any better design?</a:t>
                </a:r>
              </a:p>
              <a:p>
                <a:endParaRPr lang="en-US" dirty="0"/>
              </a:p>
              <a:p>
                <a:r>
                  <a:rPr lang="en-US" dirty="0"/>
                  <a:t>Q: Is it in BCNF?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F7E11-148F-6049-8CCA-96B64BA2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Example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Employee(name, </a:t>
                </a:r>
                <a:r>
                  <a:rPr lang="en-US" dirty="0" err="1"/>
                  <a:t>dept</a:t>
                </a:r>
                <a:r>
                  <a:rPr lang="en-US" dirty="0"/>
                  <a:t>, manager).  </a:t>
                </a:r>
                <a:br>
                  <a:rPr lang="en-US" dirty="0"/>
                </a:br>
                <a:r>
                  <a:rPr lang="en-US" dirty="0"/>
                  <a:t>F = { name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 err="1"/>
                  <a:t>dept</a:t>
                </a:r>
                <a:r>
                  <a:rPr lang="en-US" dirty="0"/>
                  <a:t>,  </a:t>
                </a:r>
                <a:r>
                  <a:rPr lang="en-US" dirty="0" err="1"/>
                  <a:t>dept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manager }</a:t>
                </a:r>
              </a:p>
              <a:p>
                <a:r>
                  <a:rPr lang="en-US" dirty="0"/>
                  <a:t>Q: What is English interpretation of the two FDs?</a:t>
                </a:r>
              </a:p>
              <a:p>
                <a:endParaRPr lang="en-US" dirty="0"/>
              </a:p>
              <a:p>
                <a:r>
                  <a:rPr lang="en-US" dirty="0"/>
                  <a:t>Q: Intuitively, is it a good table design? Any redundancy? Any better design?</a:t>
                </a:r>
              </a:p>
              <a:p>
                <a:endParaRPr lang="en-US" dirty="0"/>
              </a:p>
              <a:p>
                <a:r>
                  <a:rPr lang="en-US" dirty="0"/>
                  <a:t>Q: Is it in BCNF?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0886-55CE-3047-834D-8E1E59CA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BCNF Violation and Table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Decompose tables until all tables are in BCNF</a:t>
                </a:r>
              </a:p>
              <a:p>
                <a:pPr lvl="1"/>
                <a:r>
                  <a:rPr lang="en-US" dirty="0"/>
                  <a:t>For each FD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dirty="0"/>
                  <a:t> that violates BCNF condition, separate those attributes out into another table to remove redundancy</a:t>
                </a:r>
              </a:p>
              <a:p>
                <a:pPr lvl="1"/>
                <a:r>
                  <a:rPr lang="en-US" dirty="0"/>
                  <a:t>We also have to ensure that this decomposition is lossless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CF8C3-8FAB-8C4E-B7A1-AFCDCC4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8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D357-9AB3-4FC3-B187-6818A4E20CD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BCNF Decomposition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For any R in the schema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If (non-trivial </a:t>
                </a:r>
                <a14:m>
                  <m:oMath xmlns:m="http://schemas.openxmlformats.org/officeDocument/2006/math">
                    <m:r>
                      <a:rPr lang="en-US" altLang="en-US" sz="2540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540" dirty="0"/>
                  <a:t>holds on R AND X does not contain a key), then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1) Compute 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 (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: closure of X)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2) Decompose R into R1(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) and R2(X, Z)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			// X becomes common attributes 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      // Z: all attributes in R except 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endParaRPr lang="en-US" altLang="en-US" sz="2540" dirty="0"/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Repeat until no more decomposition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11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Example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ClassInstructor</a:t>
                </a:r>
                <a:r>
                  <a:rPr lang="en-US" dirty="0"/>
                  <a:t>(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unit, instructor, office, fax)</a:t>
                </a:r>
                <a:br>
                  <a:rPr lang="en-US" dirty="0"/>
                </a:br>
                <a:r>
                  <a:rPr lang="en-US" dirty="0"/>
                  <a:t>F = { instructor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office,  office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fax, (</a:t>
                </a:r>
                <a:r>
                  <a:rPr lang="en-US" dirty="0" err="1"/>
                  <a:t>dept,cnum</a:t>
                </a:r>
                <a:r>
                  <a:rPr lang="en-US" dirty="0"/>
                  <a:t>)</a:t>
                </a:r>
                <a:r>
                  <a:rPr lang="en-US" alt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title,unit</a:t>
                </a:r>
                <a:r>
                  <a:rPr lang="en-US" dirty="0"/>
                  <a:t>),</a:t>
                </a:r>
                <a:br>
                  <a:rPr lang="en-US" dirty="0"/>
                </a:br>
                <a:r>
                  <a:rPr lang="en-US" dirty="0"/>
                  <a:t>        (</a:t>
                </a:r>
                <a:r>
                  <a:rPr lang="en-US" dirty="0" err="1"/>
                  <a:t>dept,cnum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instructor }</a:t>
                </a:r>
              </a:p>
              <a:p>
                <a:r>
                  <a:rPr lang="en-US" dirty="0"/>
                  <a:t>Q: What is English interpretation of instructor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office and  office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fax?</a:t>
                </a:r>
              </a:p>
              <a:p>
                <a:endParaRPr lang="en-US" dirty="0"/>
              </a:p>
              <a:p>
                <a:r>
                  <a:rPr lang="en-US" dirty="0"/>
                  <a:t>Q: Is it in BCNF?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Q: Is it a good table design intuitively? Any redundancy? Better design?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C1C99-D5C4-3B4F-86C2-D02C6D7D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Example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ClassInstructor</a:t>
                </a:r>
                <a:r>
                  <a:rPr lang="en-US" dirty="0"/>
                  <a:t>(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, title, unit, instructor, office, fax)</a:t>
                </a:r>
                <a:br>
                  <a:rPr lang="en-US" dirty="0"/>
                </a:br>
                <a:r>
                  <a:rPr lang="en-US" dirty="0"/>
                  <a:t>F = { instructor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office,  office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fax, (</a:t>
                </a:r>
                <a:r>
                  <a:rPr lang="en-US" dirty="0" err="1"/>
                  <a:t>dept,cnum</a:t>
                </a:r>
                <a:r>
                  <a:rPr lang="en-US" dirty="0"/>
                  <a:t>)</a:t>
                </a:r>
                <a:r>
                  <a:rPr lang="en-US" alt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title,unit</a:t>
                </a:r>
                <a:r>
                  <a:rPr lang="en-US" dirty="0"/>
                  <a:t>),</a:t>
                </a:r>
                <a:br>
                  <a:rPr lang="en-US" dirty="0"/>
                </a:br>
                <a:r>
                  <a:rPr lang="en-US" dirty="0"/>
                  <a:t>        (</a:t>
                </a:r>
                <a:r>
                  <a:rPr lang="en-US" dirty="0" err="1"/>
                  <a:t>dept,cnum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instructor }</a:t>
                </a:r>
              </a:p>
              <a:p>
                <a:r>
                  <a:rPr lang="en-US" dirty="0"/>
                  <a:t>Normalize </a:t>
                </a:r>
                <a:r>
                  <a:rPr lang="en-US" dirty="0" err="1"/>
                  <a:t>ClassInstructor</a:t>
                </a:r>
                <a:r>
                  <a:rPr lang="en-US" dirty="0"/>
                  <a:t> into BCNF using the BCNF decomposition algorithm: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C12B5-14C1-6840-9A70-108F784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Example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𝐼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en-US">
                        <a:latin typeface="Cambria Math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Q: Is it in BCNF?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Normalize R into BCNF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46502-B3DF-6F4D-B915-53559A55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D357-9AB3-4FC3-B187-6818A4E20CD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Revisiting BCNF Decomposition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For any R in the schema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If (non-trivial </a:t>
                </a:r>
                <a14:m>
                  <m:oMath xmlns:m="http://schemas.openxmlformats.org/officeDocument/2006/math">
                    <m:r>
                      <a:rPr lang="en-US" altLang="en-US" sz="2540" i="1">
                        <a:latin typeface="Cambria Math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2540" i="1">
                        <a:latin typeface="Cambria Math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540" dirty="0"/>
                  <a:t>holds on R AND X does not contain a key), then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1) Compute 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 (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: closure of X)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2) Decompose R into R1(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r>
                  <a:rPr lang="en-US" altLang="en-US" sz="2540" dirty="0"/>
                  <a:t>) and R2(X, Z)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			// X becomes common attributes 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           // Z: all attributes in R except </a:t>
                </a:r>
                <a:r>
                  <a:rPr lang="en-US" altLang="en-US" sz="2117" dirty="0"/>
                  <a:t>X</a:t>
                </a:r>
                <a:r>
                  <a:rPr lang="en-US" altLang="en-US" sz="2117" baseline="30000" dirty="0"/>
                  <a:t>+</a:t>
                </a:r>
                <a:endParaRPr lang="en-US" altLang="en-US" sz="2540" dirty="0"/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Repeat until no more decomposition</a:t>
                </a:r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endParaRPr lang="en-US" altLang="en-US" sz="2540" dirty="0"/>
              </a:p>
              <a:p>
                <a:pPr marL="456974" indent="-342730" defTabSz="475455">
                  <a:lnSpc>
                    <a:spcPct val="80000"/>
                  </a:lnSpc>
                  <a:buNone/>
                </a:pPr>
                <a:r>
                  <a:rPr lang="en-US" altLang="en-US" sz="2540" dirty="0"/>
                  <a:t>Q: Does the algorithm ensures that it is lossless-join decomposition?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7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BCNF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Q: Does the BCNF decomposition algorithm always lead to a unique set of relations?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    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={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Q: What if we start decomposition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Q: What if we start decomposition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1290-552A-8142-B1F7-32511768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BCNF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Q: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i="1">
                        <a:latin typeface="Cambria Math" charset="0"/>
                      </a:rPr>
                      <m:t>𝐹</m:t>
                    </m:r>
                    <m:r>
                      <a:rPr lang="en-US" i="1">
                        <a:latin typeface="Cambria Math" charset="0"/>
                      </a:rPr>
                      <m:t>={</m:t>
                    </m:r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/>
                  <a:t>.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BCNF?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to check BCNF compliance for all implied functional dependencies in F+, not just for the ones explicitly listed in F.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A4C9-9F84-1F49-8B59-ED5CE96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Redundancies in </a:t>
            </a:r>
            <a:r>
              <a:rPr lang="en-US" dirty="0" err="1"/>
              <a:t>StudentClass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information is included multiple times</a:t>
            </a:r>
          </a:p>
          <a:p>
            <a:r>
              <a:rPr lang="en-US" dirty="0"/>
              <a:t>Redundancy leads to potential “anomalies” down the road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anomaly: Information may be updated partially and inconsistently</a:t>
            </a:r>
          </a:p>
          <a:p>
            <a:pPr lvl="2"/>
            <a:r>
              <a:rPr lang="en-US" dirty="0"/>
              <a:t>Q: What if a student changes the address?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Insertion anomaly: We may not include some information at all</a:t>
            </a:r>
          </a:p>
          <a:p>
            <a:pPr lvl="2"/>
            <a:r>
              <a:rPr lang="en-US" dirty="0"/>
              <a:t>Q: What if a student does not take any class?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Deletion anomaly: While deleting some information, we may delete others</a:t>
            </a:r>
          </a:p>
          <a:p>
            <a:pPr lvl="2"/>
            <a:r>
              <a:rPr lang="en-US" dirty="0"/>
              <a:t>Q: What if the only class that a student takes gets cancelled?</a:t>
            </a:r>
          </a:p>
        </p:txBody>
      </p:sp>
      <p:graphicFrame>
        <p:nvGraphicFramePr>
          <p:cNvPr id="4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80544"/>
              </p:ext>
            </p:extLst>
          </p:nvPr>
        </p:nvGraphicFramePr>
        <p:xfrm>
          <a:off x="1101552" y="4725809"/>
          <a:ext cx="6271844" cy="1934514"/>
        </p:xfrm>
        <a:graphic>
          <a:graphicData uri="http://schemas.openxmlformats.org/drawingml/2006/table">
            <a:tbl>
              <a:tblPr/>
              <a:tblGrid>
                <a:gridCol w="483676">
                  <a:extLst>
                    <a:ext uri="{9D8B030D-6E8A-4147-A177-3AD203B41FA5}">
                      <a16:colId xmlns:a16="http://schemas.microsoft.com/office/drawing/2014/main" val="1525199812"/>
                    </a:ext>
                  </a:extLst>
                </a:gridCol>
                <a:gridCol w="805746">
                  <a:extLst>
                    <a:ext uri="{9D8B030D-6E8A-4147-A177-3AD203B41FA5}">
                      <a16:colId xmlns:a16="http://schemas.microsoft.com/office/drawing/2014/main" val="3714833708"/>
                    </a:ext>
                  </a:extLst>
                </a:gridCol>
                <a:gridCol w="1398674">
                  <a:extLst>
                    <a:ext uri="{9D8B030D-6E8A-4147-A177-3AD203B41FA5}">
                      <a16:colId xmlns:a16="http://schemas.microsoft.com/office/drawing/2014/main" val="2406819088"/>
                    </a:ext>
                  </a:extLst>
                </a:gridCol>
                <a:gridCol w="559924">
                  <a:extLst>
                    <a:ext uri="{9D8B030D-6E8A-4147-A177-3AD203B41FA5}">
                      <a16:colId xmlns:a16="http://schemas.microsoft.com/office/drawing/2014/main" val="3748844648"/>
                    </a:ext>
                  </a:extLst>
                </a:gridCol>
                <a:gridCol w="632762">
                  <a:extLst>
                    <a:ext uri="{9D8B030D-6E8A-4147-A177-3AD203B41FA5}">
                      <a16:colId xmlns:a16="http://schemas.microsoft.com/office/drawing/2014/main" val="1973243405"/>
                    </a:ext>
                  </a:extLst>
                </a:gridCol>
                <a:gridCol w="1900558">
                  <a:extLst>
                    <a:ext uri="{9D8B030D-6E8A-4147-A177-3AD203B41FA5}">
                      <a16:colId xmlns:a16="http://schemas.microsoft.com/office/drawing/2014/main" val="3478129006"/>
                    </a:ext>
                  </a:extLst>
                </a:gridCol>
                <a:gridCol w="490504">
                  <a:extLst>
                    <a:ext uri="{9D8B030D-6E8A-4147-A177-3AD203B41FA5}">
                      <a16:colId xmlns:a16="http://schemas.microsoft.com/office/drawing/2014/main" val="3067312480"/>
                    </a:ext>
                  </a:extLst>
                </a:gridCol>
              </a:tblGrid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cnum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69272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26475"/>
                  </a:ext>
                </a:extLst>
              </a:tr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Signal Processing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66891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Mechanics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0695"/>
                  </a:ext>
                </a:extLst>
              </a:tr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8961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North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Microelectronics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710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EC85-0C8D-6A4E-8F7F-0B568A4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5A1-9B26-C046-9694-FF6C8F2A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Table Design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C4C9-E047-F64C-A71C-CD6CA7D9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splits tables to reduce redundancy.</a:t>
            </a:r>
          </a:p>
          <a:p>
            <a:pPr lvl="1"/>
            <a:r>
              <a:rPr lang="en-US" dirty="0"/>
              <a:t>However, splitting tables has negative performance implication</a:t>
            </a:r>
          </a:p>
          <a:p>
            <a:r>
              <a:rPr lang="en-US" dirty="0"/>
              <a:t>Example: Instructor: name, office, phone, fax </a:t>
            </a:r>
            <a:br>
              <a:rPr lang="en-US" dirty="0"/>
            </a:br>
            <a:r>
              <a:rPr lang="en-US" dirty="0"/>
              <a:t>		name → office, office → (</a:t>
            </a:r>
            <a:r>
              <a:rPr lang="en-US" dirty="0" err="1"/>
              <a:t>phone,fax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(design 1) Instructor(name, office, phone, fax)</a:t>
            </a:r>
          </a:p>
          <a:p>
            <a:pPr lvl="1"/>
            <a:r>
              <a:rPr lang="en-US" dirty="0"/>
              <a:t>(design 2) Instructor(name, office), Office(</a:t>
            </a:r>
            <a:r>
              <a:rPr lang="en-US" dirty="0" err="1"/>
              <a:t>offce</a:t>
            </a:r>
            <a:r>
              <a:rPr lang="en-US" dirty="0"/>
              <a:t>, phone, fax)</a:t>
            </a:r>
          </a:p>
          <a:p>
            <a:pPr lvl="1"/>
            <a:r>
              <a:rPr lang="en-US" dirty="0"/>
              <a:t>Q: Retrieve (name, office, phone) from Instructor. Which design is better?</a:t>
            </a:r>
          </a:p>
          <a:p>
            <a:r>
              <a:rPr lang="en-US" dirty="0"/>
              <a:t>As a rule of thumb, start with normalized tables and merge them if performance is not good enough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A2A9-DFC5-A942-8F47-34A7C87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9BC0-43E7-E043-A3BA-C0E034BE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CC32-D1D8-794D-90AE-9E415921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design theory</a:t>
            </a:r>
          </a:p>
          <a:p>
            <a:r>
              <a:rPr lang="en-US" dirty="0"/>
              <a:t>Functional dependency</a:t>
            </a:r>
          </a:p>
          <a:p>
            <a:pPr lvl="1"/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Logical implication</a:t>
            </a:r>
          </a:p>
          <a:p>
            <a:pPr lvl="1"/>
            <a:r>
              <a:rPr lang="en-US"/>
              <a:t>Closure</a:t>
            </a:r>
            <a:endParaRPr lang="en-US" dirty="0"/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Lossless-join decomposition</a:t>
            </a:r>
          </a:p>
          <a:p>
            <a:r>
              <a:rPr lang="en-US" dirty="0"/>
              <a:t>Boyce-Codd Normal Form (BCNF)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10AD4-555F-4444-AF0A-0CA39159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1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1E2B-818C-F64F-A699-43A9424E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4616-D286-214C-8B71-706F6932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hope you learned something useful from this class</a:t>
            </a:r>
          </a:p>
          <a:p>
            <a:r>
              <a:rPr lang="en-US" dirty="0"/>
              <a:t>Let us know if you have any questions or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0992-20B7-7B4E-B831-BBB2EC25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StudentClass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Is there a better table design? What table(s) will you use?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Group 83"/>
          <p:cNvGraphicFramePr>
            <a:graphicFrameLocks/>
          </p:cNvGraphicFramePr>
          <p:nvPr/>
        </p:nvGraphicFramePr>
        <p:xfrm>
          <a:off x="1262744" y="2527312"/>
          <a:ext cx="7491047" cy="2593995"/>
        </p:xfrm>
        <a:graphic>
          <a:graphicData uri="http://schemas.openxmlformats.org/drawingml/2006/table">
            <a:tbl>
              <a:tblPr/>
              <a:tblGrid>
                <a:gridCol w="577699">
                  <a:extLst>
                    <a:ext uri="{9D8B030D-6E8A-4147-A177-3AD203B41FA5}">
                      <a16:colId xmlns:a16="http://schemas.microsoft.com/office/drawing/2014/main" val="1525199812"/>
                    </a:ext>
                  </a:extLst>
                </a:gridCol>
                <a:gridCol w="962377">
                  <a:extLst>
                    <a:ext uri="{9D8B030D-6E8A-4147-A177-3AD203B41FA5}">
                      <a16:colId xmlns:a16="http://schemas.microsoft.com/office/drawing/2014/main" val="3714833708"/>
                    </a:ext>
                  </a:extLst>
                </a:gridCol>
                <a:gridCol w="1670567">
                  <a:extLst>
                    <a:ext uri="{9D8B030D-6E8A-4147-A177-3AD203B41FA5}">
                      <a16:colId xmlns:a16="http://schemas.microsoft.com/office/drawing/2014/main" val="2406819088"/>
                    </a:ext>
                  </a:extLst>
                </a:gridCol>
                <a:gridCol w="668770">
                  <a:extLst>
                    <a:ext uri="{9D8B030D-6E8A-4147-A177-3AD203B41FA5}">
                      <a16:colId xmlns:a16="http://schemas.microsoft.com/office/drawing/2014/main" val="3748844648"/>
                    </a:ext>
                  </a:extLst>
                </a:gridCol>
                <a:gridCol w="755766">
                  <a:extLst>
                    <a:ext uri="{9D8B030D-6E8A-4147-A177-3AD203B41FA5}">
                      <a16:colId xmlns:a16="http://schemas.microsoft.com/office/drawing/2014/main" val="1973243405"/>
                    </a:ext>
                  </a:extLst>
                </a:gridCol>
                <a:gridCol w="2270013">
                  <a:extLst>
                    <a:ext uri="{9D8B030D-6E8A-4147-A177-3AD203B41FA5}">
                      <a16:colId xmlns:a16="http://schemas.microsoft.com/office/drawing/2014/main" val="3478129006"/>
                    </a:ext>
                  </a:extLst>
                </a:gridCol>
                <a:gridCol w="585855">
                  <a:extLst>
                    <a:ext uri="{9D8B030D-6E8A-4147-A177-3AD203B41FA5}">
                      <a16:colId xmlns:a16="http://schemas.microsoft.com/office/drawing/2014/main" val="3067312480"/>
                    </a:ext>
                  </a:extLst>
                </a:gridCol>
              </a:tblGrid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</a:t>
                      </a:r>
                      <a:endParaRPr kumimoji="0" lang="en-US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cnum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69272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2647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Signal Processing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6689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Mechanics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069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896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North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Microelectronics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7108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2004092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StudentClass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3659-BD6A-484E-BDED-B606C1A5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with Better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Any way to arrive at the better design more systematically?</a:t>
            </a:r>
          </a:p>
          <a:p>
            <a:r>
              <a:rPr lang="en-US" dirty="0"/>
              <a:t>Q: Where is the redundancy from?</a:t>
            </a:r>
          </a:p>
          <a:p>
            <a:endParaRPr lang="en-US" dirty="0"/>
          </a:p>
        </p:txBody>
      </p:sp>
      <p:graphicFrame>
        <p:nvGraphicFramePr>
          <p:cNvPr id="4" name="Group 83"/>
          <p:cNvGraphicFramePr>
            <a:graphicFrameLocks/>
          </p:cNvGraphicFramePr>
          <p:nvPr/>
        </p:nvGraphicFramePr>
        <p:xfrm>
          <a:off x="1377044" y="2935526"/>
          <a:ext cx="7491047" cy="2593995"/>
        </p:xfrm>
        <a:graphic>
          <a:graphicData uri="http://schemas.openxmlformats.org/drawingml/2006/table">
            <a:tbl>
              <a:tblPr/>
              <a:tblGrid>
                <a:gridCol w="577699">
                  <a:extLst>
                    <a:ext uri="{9D8B030D-6E8A-4147-A177-3AD203B41FA5}">
                      <a16:colId xmlns:a16="http://schemas.microsoft.com/office/drawing/2014/main" val="1525199812"/>
                    </a:ext>
                  </a:extLst>
                </a:gridCol>
                <a:gridCol w="962377">
                  <a:extLst>
                    <a:ext uri="{9D8B030D-6E8A-4147-A177-3AD203B41FA5}">
                      <a16:colId xmlns:a16="http://schemas.microsoft.com/office/drawing/2014/main" val="3714833708"/>
                    </a:ext>
                  </a:extLst>
                </a:gridCol>
                <a:gridCol w="1670567">
                  <a:extLst>
                    <a:ext uri="{9D8B030D-6E8A-4147-A177-3AD203B41FA5}">
                      <a16:colId xmlns:a16="http://schemas.microsoft.com/office/drawing/2014/main" val="2406819088"/>
                    </a:ext>
                  </a:extLst>
                </a:gridCol>
                <a:gridCol w="668770">
                  <a:extLst>
                    <a:ext uri="{9D8B030D-6E8A-4147-A177-3AD203B41FA5}">
                      <a16:colId xmlns:a16="http://schemas.microsoft.com/office/drawing/2014/main" val="3748844648"/>
                    </a:ext>
                  </a:extLst>
                </a:gridCol>
                <a:gridCol w="755766">
                  <a:extLst>
                    <a:ext uri="{9D8B030D-6E8A-4147-A177-3AD203B41FA5}">
                      <a16:colId xmlns:a16="http://schemas.microsoft.com/office/drawing/2014/main" val="1973243405"/>
                    </a:ext>
                  </a:extLst>
                </a:gridCol>
                <a:gridCol w="2270013">
                  <a:extLst>
                    <a:ext uri="{9D8B030D-6E8A-4147-A177-3AD203B41FA5}">
                      <a16:colId xmlns:a16="http://schemas.microsoft.com/office/drawing/2014/main" val="3478129006"/>
                    </a:ext>
                  </a:extLst>
                </a:gridCol>
                <a:gridCol w="585855">
                  <a:extLst>
                    <a:ext uri="{9D8B030D-6E8A-4147-A177-3AD203B41FA5}">
                      <a16:colId xmlns:a16="http://schemas.microsoft.com/office/drawing/2014/main" val="3067312480"/>
                    </a:ext>
                  </a:extLst>
                </a:gridCol>
              </a:tblGrid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</a:t>
                      </a:r>
                      <a:endParaRPr kumimoji="0" lang="en-US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cnum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69272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2647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Signal Processing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6689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Mechanics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0695"/>
                  </a:ext>
                </a:extLst>
              </a:tr>
              <a:tr h="433295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8961"/>
                  </a:ext>
                </a:extLst>
              </a:tr>
              <a:tr h="431370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North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Microelectronics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710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7300" y="2412306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StudentClass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1C16-0D25-CC46-AF6A-DFFD1899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Normalization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Functional Dependency (FD)</a:t>
                </a:r>
              </a:p>
              <a:p>
                <a:pPr lvl="1"/>
                <a:r>
                  <a:rPr lang="en-US" dirty="0"/>
                  <a:t>Some attributes are “determined” by other attributes:</a:t>
                </a:r>
                <a:br>
                  <a:rPr lang="en-US" dirty="0"/>
                </a:br>
                <a:r>
                  <a:rPr lang="en-US" dirty="0"/>
                  <a:t>   e.g.,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(name, </a:t>
                </a:r>
                <a:r>
                  <a:rPr lang="en-US" dirty="0" err="1"/>
                  <a:t>addr</a:t>
                </a:r>
                <a:r>
                  <a:rPr lang="en-US" dirty="0"/>
                  <a:t>),  (</a:t>
                </a:r>
                <a:r>
                  <a:rPr lang="en-US" dirty="0" err="1"/>
                  <a:t>dept</a:t>
                </a:r>
                <a:r>
                  <a:rPr lang="en-US" dirty="0"/>
                  <a:t>, </a:t>
                </a:r>
                <a:r>
                  <a:rPr lang="en-US" dirty="0" err="1"/>
                  <a:t>cnum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dirty="0"/>
                  <a:t>  (title, unit)</a:t>
                </a:r>
              </a:p>
              <a:p>
                <a:pPr lvl="1"/>
                <a:r>
                  <a:rPr lang="en-US" dirty="0"/>
                  <a:t>When there is a </a:t>
                </a:r>
                <a:r>
                  <a:rPr lang="en-US" dirty="0" err="1"/>
                  <a:t>funtional</a:t>
                </a:r>
                <a:r>
                  <a:rPr lang="en-US" dirty="0"/>
                  <a:t> dependency we may have redundancy</a:t>
                </a:r>
                <a:br>
                  <a:rPr lang="en-US" dirty="0"/>
                </a:br>
                <a:r>
                  <a:rPr lang="en-US" dirty="0"/>
                  <a:t>   e.g., (105, Elaine, 84 East) is stored redundantly, so is (CS, 143, database, 04)</a:t>
                </a:r>
              </a:p>
              <a:p>
                <a:r>
                  <a:rPr lang="en-US" dirty="0"/>
                  <a:t>Decomposition</a:t>
                </a:r>
              </a:p>
              <a:p>
                <a:pPr lvl="1"/>
                <a:r>
                  <a:rPr lang="en-US" dirty="0"/>
                  <a:t>When there is a FD, no need to store multiple instances of this relationship. Store it in a separate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081678"/>
              </p:ext>
            </p:extLst>
          </p:nvPr>
        </p:nvGraphicFramePr>
        <p:xfrm>
          <a:off x="1281166" y="4660495"/>
          <a:ext cx="6271844" cy="1934514"/>
        </p:xfrm>
        <a:graphic>
          <a:graphicData uri="http://schemas.openxmlformats.org/drawingml/2006/table">
            <a:tbl>
              <a:tblPr/>
              <a:tblGrid>
                <a:gridCol w="483676">
                  <a:extLst>
                    <a:ext uri="{9D8B030D-6E8A-4147-A177-3AD203B41FA5}">
                      <a16:colId xmlns:a16="http://schemas.microsoft.com/office/drawing/2014/main" val="1525199812"/>
                    </a:ext>
                  </a:extLst>
                </a:gridCol>
                <a:gridCol w="805746">
                  <a:extLst>
                    <a:ext uri="{9D8B030D-6E8A-4147-A177-3AD203B41FA5}">
                      <a16:colId xmlns:a16="http://schemas.microsoft.com/office/drawing/2014/main" val="3714833708"/>
                    </a:ext>
                  </a:extLst>
                </a:gridCol>
                <a:gridCol w="1398674">
                  <a:extLst>
                    <a:ext uri="{9D8B030D-6E8A-4147-A177-3AD203B41FA5}">
                      <a16:colId xmlns:a16="http://schemas.microsoft.com/office/drawing/2014/main" val="2406819088"/>
                    </a:ext>
                  </a:extLst>
                </a:gridCol>
                <a:gridCol w="559924">
                  <a:extLst>
                    <a:ext uri="{9D8B030D-6E8A-4147-A177-3AD203B41FA5}">
                      <a16:colId xmlns:a16="http://schemas.microsoft.com/office/drawing/2014/main" val="3748844648"/>
                    </a:ext>
                  </a:extLst>
                </a:gridCol>
                <a:gridCol w="632762">
                  <a:extLst>
                    <a:ext uri="{9D8B030D-6E8A-4147-A177-3AD203B41FA5}">
                      <a16:colId xmlns:a16="http://schemas.microsoft.com/office/drawing/2014/main" val="1973243405"/>
                    </a:ext>
                  </a:extLst>
                </a:gridCol>
                <a:gridCol w="1900558">
                  <a:extLst>
                    <a:ext uri="{9D8B030D-6E8A-4147-A177-3AD203B41FA5}">
                      <a16:colId xmlns:a16="http://schemas.microsoft.com/office/drawing/2014/main" val="3478129006"/>
                    </a:ext>
                  </a:extLst>
                </a:gridCol>
                <a:gridCol w="490504">
                  <a:extLst>
                    <a:ext uri="{9D8B030D-6E8A-4147-A177-3AD203B41FA5}">
                      <a16:colId xmlns:a16="http://schemas.microsoft.com/office/drawing/2014/main" val="3067312480"/>
                    </a:ext>
                  </a:extLst>
                </a:gridCol>
              </a:tblGrid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cnum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69272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26475"/>
                  </a:ext>
                </a:extLst>
              </a:tr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Signal Processing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66891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West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Mechanics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0695"/>
                  </a:ext>
                </a:extLst>
              </a:tr>
              <a:tr h="323137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Elaine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East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8961"/>
                  </a:ext>
                </a:extLst>
              </a:tr>
              <a:tr h="321701"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North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Microelectronics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6263" indent="-1190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79500" indent="-1651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11300" indent="-1397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943100" indent="-1143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003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8575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147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771900" indent="-11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7950" marR="0" lvl="0" indent="-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710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ED56C-E5FA-344D-BFDF-E6142D44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“Decomposing” </a:t>
            </a:r>
            <a:r>
              <a:rPr lang="en-US" dirty="0" err="1"/>
              <a:t>StudentClass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 err="1"/>
                  <a:t>StudentClass</a:t>
                </a:r>
                <a:r>
                  <a:rPr lang="en-US" sz="2800" dirty="0"/>
                  <a:t>(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, 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dept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cnum</a:t>
                </a:r>
                <a:r>
                  <a:rPr lang="en-US" sz="2800" dirty="0"/>
                  <a:t>, title, unit)</a:t>
                </a:r>
                <a:br>
                  <a:rPr lang="en-US" sz="2800" dirty="0"/>
                </a:br>
                <a:r>
                  <a:rPr lang="en-US" sz="2800" dirty="0"/>
                  <a:t>        FD: </a:t>
                </a:r>
                <a:r>
                  <a:rPr lang="en-US" sz="2800" dirty="0" err="1"/>
                  <a:t>sid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sz="2800" dirty="0"/>
                  <a:t> (name, </a:t>
                </a:r>
                <a:r>
                  <a:rPr lang="en-US" sz="2800" dirty="0" err="1"/>
                  <a:t>addr</a:t>
                </a:r>
                <a:r>
                  <a:rPr lang="en-US" sz="2800" dirty="0"/>
                  <a:t>),  (</a:t>
                </a:r>
                <a:r>
                  <a:rPr lang="en-US" sz="2800" dirty="0" err="1"/>
                  <a:t>dept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cnum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sz="2800" dirty="0"/>
                  <a:t>  (title, unit)</a:t>
                </a:r>
                <a:br>
                  <a:rPr lang="en-US" sz="2800" dirty="0"/>
                </a:b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Basic idea of “normalization”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Whenever there is FD, the table may be ”bad” due to redundancy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We use FDs to split (or “decompose”) table and remove the redundancy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We learn the functional dependency and decomposition theory as the next topic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CEF8-438D-5F4B-BC14-E39B16E8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1122363"/>
            <a:ext cx="10044544" cy="2387600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9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3052</Words>
  <Application>Microsoft Macintosh PowerPoint</Application>
  <PresentationFormat>Widescreen</PresentationFormat>
  <Paragraphs>733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CS143 Normalization </vt:lpstr>
      <vt:lpstr>Relational Design Theory</vt:lpstr>
      <vt:lpstr>StudentClass Table</vt:lpstr>
      <vt:lpstr>Redundancies in StudentClass Table</vt:lpstr>
      <vt:lpstr>StudentClass Table</vt:lpstr>
      <vt:lpstr>Coming up with Better Tables</vt:lpstr>
      <vt:lpstr>Intuition behind Normalization Theory</vt:lpstr>
      <vt:lpstr>“Decomposing” StudentClass Table</vt:lpstr>
      <vt:lpstr>Functional Dependency</vt:lpstr>
      <vt:lpstr>Functional Dependency (FD)</vt:lpstr>
      <vt:lpstr>Functional Dependency (FD)</vt:lpstr>
      <vt:lpstr>Trivial Functional Dependency</vt:lpstr>
      <vt:lpstr>Logical Implication</vt:lpstr>
      <vt:lpstr>Closure</vt:lpstr>
      <vt:lpstr>Closure X+ Computation Algorithm</vt:lpstr>
      <vt:lpstr>Attribute Closure Example</vt:lpstr>
      <vt:lpstr>Functional Dependency and Key</vt:lpstr>
      <vt:lpstr>Projecting Functional Dependency</vt:lpstr>
      <vt:lpstr>Decomposition</vt:lpstr>
      <vt:lpstr>Decomposition</vt:lpstr>
      <vt:lpstr>General Decomposition</vt:lpstr>
      <vt:lpstr>Lossless Decomposition</vt:lpstr>
      <vt:lpstr>Lossless-Join Decomposition</vt:lpstr>
      <vt:lpstr>Lossless-Join Decomposition</vt:lpstr>
      <vt:lpstr>Lossless-Join Decomposition</vt:lpstr>
      <vt:lpstr>Lossless-Join Decomposition</vt:lpstr>
      <vt:lpstr>Boyce-Codd Normal Form</vt:lpstr>
      <vt:lpstr>FD, Key, and Redundancy</vt:lpstr>
      <vt:lpstr>Boyce-Codd Normal Form (BCNF)</vt:lpstr>
      <vt:lpstr>BCNF Example (1)</vt:lpstr>
      <vt:lpstr>BCNF Example (2)</vt:lpstr>
      <vt:lpstr>BCNF Violation and Table Decomposition</vt:lpstr>
      <vt:lpstr>BCNF Decomposition Algorithm</vt:lpstr>
      <vt:lpstr>BCNF Decomposition Example (1)</vt:lpstr>
      <vt:lpstr>BCNF Decomposition Example (1)</vt:lpstr>
      <vt:lpstr>BCNF Decomposition Example (2)</vt:lpstr>
      <vt:lpstr>Revisiting BCNF Decomposition Algorithm</vt:lpstr>
      <vt:lpstr>Uniqueness of BCNF Decomposition</vt:lpstr>
      <vt:lpstr>Checking BCNF Condition</vt:lpstr>
      <vt:lpstr>Good Table Design in Practice</vt:lpstr>
      <vt:lpstr>What We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Joins</dc:title>
  <dc:creator>Junghoo Cho</dc:creator>
  <cp:lastModifiedBy>Junghoo Cho</cp:lastModifiedBy>
  <cp:revision>217</cp:revision>
  <dcterms:created xsi:type="dcterms:W3CDTF">2016-10-27T17:24:59Z</dcterms:created>
  <dcterms:modified xsi:type="dcterms:W3CDTF">2021-01-04T03:28:09Z</dcterms:modified>
</cp:coreProperties>
</file>