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01" r:id="rId2"/>
    <p:sldId id="304" r:id="rId3"/>
    <p:sldId id="305" r:id="rId4"/>
    <p:sldId id="306" r:id="rId5"/>
    <p:sldId id="307" r:id="rId6"/>
    <p:sldId id="257" r:id="rId7"/>
    <p:sldId id="302" r:id="rId8"/>
    <p:sldId id="260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303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300" r:id="rId3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FC90F7-EE1F-4820-AC84-4974405D9A45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3F08F0B-064C-475E-8FE0-C83136AD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5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705712-4C9D-844F-8397-AD58AF83E12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25BA11-F313-1F47-840F-29461C85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</a:t>
            </a:r>
            <a:r>
              <a:rPr lang="en-US" baseline="0" dirty="0"/>
              <a:t> algebra removes duplicates (set semantics), but SQL does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BA11-F313-1F47-840F-29461C8574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93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BA11-F313-1F47-840F-29461C85743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5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BA11-F313-1F47-840F-29461C8574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7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BA11-F313-1F47-840F-29461C8574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BA11-F313-1F47-840F-29461C8574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9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BA11-F313-1F47-840F-29461C8574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01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BA11-F313-1F47-840F-29461C8574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17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BA11-F313-1F47-840F-29461C8574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65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query if difficult to write</a:t>
            </a:r>
            <a:r>
              <a:rPr lang="en-US" baseline="0" dirty="0"/>
              <a:t>, think of its complement!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BA11-F313-1F47-840F-29461C8574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32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5BA11-F313-1F47-840F-29461C8574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C685-1819-1D48-86A4-B7B9DF989069}" type="datetime1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4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B2FE-A91F-3E49-8671-DC1265B710A7}" type="datetime1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8B11-23C2-8A42-8B50-EC6BB73634E4}" type="datetime1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9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8941-C609-F941-AB09-06626D436384}" type="datetime1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6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4116-E41F-EF4C-84A1-35C70DE193A5}" type="datetime1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8889-AF53-8C4B-BDAD-42E620AF4B92}" type="datetime1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5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4D6B-0355-E94E-AD11-AED0C09A30BC}" type="datetime1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C2AB-9D36-E241-A1C9-F3DC825ECA39}" type="datetime1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6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B78D-08E1-4743-813F-F1E0FF4B1035}" type="datetime1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8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4ED6-B5F2-5A4D-848F-80AD65BE8685}" type="datetime1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A5D6-7A92-6D45-8B17-CF8D24260B7C}" type="datetime1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5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6C635-6F27-6641-8B28-0C11D3B59038}" type="datetime1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C2ABF-C6B9-4547-8BA9-A0B476E3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8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cla.zoom.us/j/9251578939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0962" y="1390918"/>
            <a:ext cx="9885406" cy="3162590"/>
          </a:xfrm>
        </p:spPr>
        <p:txBody>
          <a:bodyPr>
            <a:normAutofit/>
          </a:bodyPr>
          <a:lstStyle/>
          <a:p>
            <a:r>
              <a:rPr lang="en-US" dirty="0"/>
              <a:t>CS143</a:t>
            </a:r>
            <a:br>
              <a:rPr lang="en-US" dirty="0"/>
            </a:br>
            <a:r>
              <a:rPr lang="en-US" dirty="0"/>
              <a:t>Relational Algebra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53508"/>
            <a:ext cx="9144000" cy="1655762"/>
          </a:xfrm>
        </p:spPr>
        <p:txBody>
          <a:bodyPr/>
          <a:lstStyle/>
          <a:p>
            <a:r>
              <a:rPr lang="en-US" dirty="0"/>
              <a:t>Professor Junghoo “John” Cho</a:t>
            </a:r>
          </a:p>
        </p:txBody>
      </p:sp>
    </p:spTree>
    <p:extLst>
      <p:ext uri="{BB962C8B-B14F-4D97-AF65-F5344CB8AC3E}">
        <p14:creationId xmlns:p14="http://schemas.microsoft.com/office/powerpoint/2010/main" val="145409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63"/>
    </mc:Choice>
    <mc:Fallback xmlns="">
      <p:transition spd="slow" advTm="235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/>
          <a:lstStyle/>
          <a:p>
            <a:r>
              <a:rPr lang="en-US" dirty="0"/>
              <a:t>Q2: Students with age &lt; 18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Muntz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25CE7-B0AB-A341-93EE-32D637DB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2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/>
          <a:lstStyle/>
          <a:p>
            <a:r>
              <a:rPr lang="en-US" dirty="0"/>
              <a:t>Q3: Students with GPA &gt; 3.7 and age &lt; 18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Muntz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A77282-897A-694B-B38A-7FC589DC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9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Select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 out rows in a relation</a:t>
            </a:r>
          </a:p>
          <a:p>
            <a:r>
              <a:rPr lang="en-US" i="1" dirty="0"/>
              <a:t>C</a:t>
            </a:r>
            <a:r>
              <a:rPr lang="en-US" dirty="0"/>
              <a:t>: filtering condition as a </a:t>
            </a:r>
            <a:r>
              <a:rPr lang="en-US" dirty="0" err="1"/>
              <a:t>boolean</a:t>
            </a:r>
            <a:r>
              <a:rPr lang="en-US" dirty="0"/>
              <a:t> expression</a:t>
            </a:r>
          </a:p>
          <a:p>
            <a:r>
              <a:rPr lang="en-US" i="1" dirty="0"/>
              <a:t>R</a:t>
            </a:r>
            <a:r>
              <a:rPr lang="en-US" dirty="0"/>
              <a:t> can be either a relation or a result from another operator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738FF-D490-624E-942E-164FFA80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4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/>
          <a:lstStyle/>
          <a:p>
            <a:r>
              <a:rPr lang="en-US" dirty="0"/>
              <a:t>Q4: </a:t>
            </a:r>
            <a:r>
              <a:rPr lang="en-US" dirty="0" err="1"/>
              <a:t>sid</a:t>
            </a:r>
            <a:r>
              <a:rPr lang="en-US" dirty="0"/>
              <a:t> and GPA of all students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Muntz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D03BAC-A12E-FC42-BE25-B74E8380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/>
          </a:bodyPr>
          <a:lstStyle/>
          <a:p>
            <a:r>
              <a:rPr lang="en-US" dirty="0"/>
              <a:t>Q5: All departments offering a class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Muntz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3AC66-C464-F249-8DF6-37735EEE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6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Project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 out columns in a relation</a:t>
            </a:r>
          </a:p>
          <a:p>
            <a:r>
              <a:rPr lang="en-US" i="1" dirty="0"/>
              <a:t>A</a:t>
            </a:r>
            <a:r>
              <a:rPr lang="en-US" dirty="0"/>
              <a:t>: the set of attributes to </a:t>
            </a:r>
            <a:r>
              <a:rPr lang="en-US" i="1" dirty="0"/>
              <a:t>keep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0AE19-3A7B-874C-BB9E-9FF0F88B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/>
          </a:bodyPr>
          <a:lstStyle/>
          <a:p>
            <a:r>
              <a:rPr lang="en-US" dirty="0"/>
              <a:t>Q6: </a:t>
            </a:r>
            <a:r>
              <a:rPr lang="en-US" dirty="0" err="1"/>
              <a:t>sid</a:t>
            </a:r>
            <a:r>
              <a:rPr lang="en-US" dirty="0"/>
              <a:t> and GPA of students with age &lt; 18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Muntz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EE645D-E266-C443-9968-4D455062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78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every useful to compose two projection operators next to each other?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it ever useful to compose to selection operators next to each other?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FCD10-5584-CD40-B7A3-A3484728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2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(Cartesian Product)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863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 × 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Concatenate tuples from two relations horizontally</a:t>
                </a:r>
              </a:p>
              <a:p>
                <a:r>
                  <a:rPr lang="en-US" dirty="0"/>
                  <a:t>Create one output per every pair of input tuples</a:t>
                </a:r>
              </a:p>
              <a:p>
                <a:r>
                  <a:rPr lang="en-US" dirty="0"/>
                  <a:t>If column names conflict, prefix with the table name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8637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29266"/>
              </p:ext>
            </p:extLst>
          </p:nvPr>
        </p:nvGraphicFramePr>
        <p:xfrm>
          <a:off x="4786816" y="2390383"/>
          <a:ext cx="44225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08512"/>
              </p:ext>
            </p:extLst>
          </p:nvPr>
        </p:nvGraphicFramePr>
        <p:xfrm>
          <a:off x="5793102" y="2246948"/>
          <a:ext cx="4579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09751" y="2803962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751" y="2803962"/>
                <a:ext cx="4026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23214" y="1861249"/>
                <a:ext cx="4058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214" y="1861249"/>
                <a:ext cx="40586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19146" y="1762272"/>
                <a:ext cx="4058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46" y="1762272"/>
                <a:ext cx="40586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473429-A4F4-E04F-AD20-79708C90E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62587"/>
              </p:ext>
            </p:extLst>
          </p:nvPr>
        </p:nvGraphicFramePr>
        <p:xfrm>
          <a:off x="7475677" y="1721502"/>
          <a:ext cx="89318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590">
                  <a:extLst>
                    <a:ext uri="{9D8B030D-6E8A-4147-A177-3AD203B41FA5}">
                      <a16:colId xmlns:a16="http://schemas.microsoft.com/office/drawing/2014/main" val="1847560642"/>
                    </a:ext>
                  </a:extLst>
                </a:gridCol>
                <a:gridCol w="446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58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45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4757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F006B47-27CB-E342-9673-AE7303787DA2}"/>
              </a:ext>
            </a:extLst>
          </p:cNvPr>
          <p:cNvSpPr/>
          <p:nvPr/>
        </p:nvSpPr>
        <p:spPr>
          <a:xfrm>
            <a:off x="6681262" y="272701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BF598C-16BD-A648-91FC-09F3FD2D5659}"/>
                  </a:ext>
                </a:extLst>
              </p:cNvPr>
              <p:cNvSpPr/>
              <p:nvPr/>
            </p:nvSpPr>
            <p:spPr>
              <a:xfrm>
                <a:off x="7480799" y="1321356"/>
                <a:ext cx="7857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𝑅</m:t>
                      </m:r>
                      <m:r>
                        <a:rPr lang="en-US" i="1">
                          <a:latin typeface="Cambria Math" charset="0"/>
                        </a:rPr>
                        <m:t> × </m:t>
                      </m:r>
                      <m:r>
                        <a:rPr lang="en-US" i="1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BF598C-16BD-A648-91FC-09F3FD2D5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799" y="1321356"/>
                <a:ext cx="785792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06B34DF-1AA5-3643-86E1-2A3E78FF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6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Cross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 × 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𝑅</m:t>
                    </m:r>
                    <m:r>
                      <a:rPr lang="en-US" i="1" smtClean="0">
                        <a:latin typeface="Cambria Math" charset="0"/>
                      </a:rPr>
                      <m:t> × </m:t>
                    </m:r>
                    <m:r>
                      <a:rPr lang="en-US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 = {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𝑟</m:t>
                    </m:r>
                    <m:r>
                      <a:rPr lang="en-US" i="1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𝑠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dirty="0"/>
                  <a:t>Q: Concatenating two unrelated tables looks odd. Why use it?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C1AF8-04FD-D74F-A4C1-6BE7A6C9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7B8F-CDB0-C84B-B79D-D0A6EFB8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Homework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25BC-216C-244B-B991-B84033BE1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2: Relational algebra</a:t>
            </a:r>
          </a:p>
          <a:p>
            <a:r>
              <a:rPr lang="en-US" dirty="0"/>
              <a:t>Week 3: SQL</a:t>
            </a:r>
          </a:p>
          <a:p>
            <a:r>
              <a:rPr lang="en-US" dirty="0"/>
              <a:t>Week 4: ER and normalization</a:t>
            </a:r>
          </a:p>
          <a:p>
            <a:r>
              <a:rPr lang="en-US" dirty="0"/>
              <a:t>Week 5: Constraints</a:t>
            </a:r>
          </a:p>
          <a:p>
            <a:r>
              <a:rPr lang="en-US" dirty="0"/>
              <a:t>Week 7: Disk and Index</a:t>
            </a:r>
          </a:p>
          <a:p>
            <a:r>
              <a:rPr lang="en-US" dirty="0"/>
              <a:t>Week 8: Join</a:t>
            </a:r>
          </a:p>
          <a:p>
            <a:r>
              <a:rPr lang="en-US" dirty="0"/>
              <a:t>Week 9: Transaction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60C5B-D4C2-FF4B-BF79-21144FA4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15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/>
          </a:bodyPr>
          <a:lstStyle/>
          <a:p>
            <a:r>
              <a:rPr lang="en-US" dirty="0"/>
              <a:t>Q7: Names of students who take CS classes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Muntz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F6893-AD0A-DB46-938A-04DA86B0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8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s, what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charset="0"/>
                      </a:rPr>
                      <m:t>𝑅</m:t>
                    </m:r>
                    <m:r>
                      <a:rPr lang="en-US" i="1">
                        <a:latin typeface="Cambria Math" charset="0"/>
                      </a:rPr>
                      <m:t> × </m:t>
                    </m:r>
                    <m:r>
                      <a:rPr lang="en-US" i="1">
                        <a:latin typeface="Cambria Math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17B8B-76C2-5E4D-8F04-99E20A5C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90732"/>
              </a:xfrm>
            </p:spPr>
            <p:txBody>
              <a:bodyPr/>
              <a:lstStyle/>
              <a:p>
                <a:r>
                  <a:rPr lang="en-US" dirty="0"/>
                  <a:t>Natural Join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90732"/>
              </a:xfrm>
              <a:blipFill>
                <a:blip r:embed="rId2"/>
                <a:stretch>
                  <a:fillRect l="-2413" b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858"/>
            <a:ext cx="10515600" cy="4844116"/>
          </a:xfrm>
        </p:spPr>
        <p:txBody>
          <a:bodyPr>
            <a:normAutofit/>
          </a:bodyPr>
          <a:lstStyle/>
          <a:p>
            <a:r>
              <a:rPr lang="en-US" dirty="0"/>
              <a:t>Join two tables “naturally”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680097" y="2162573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graphicFrame>
        <p:nvGraphicFramePr>
          <p:cNvPr id="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062559"/>
              </p:ext>
            </p:extLst>
          </p:nvPr>
        </p:nvGraphicFramePr>
        <p:xfrm>
          <a:off x="1769013" y="2495948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157885"/>
              </p:ext>
            </p:extLst>
          </p:nvPr>
        </p:nvGraphicFramePr>
        <p:xfrm>
          <a:off x="6496767" y="2106062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53349" y="1641718"/>
            <a:ext cx="3096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F2EAE71-AEA8-FD4F-B36A-C4D3B934D716}"/>
                  </a:ext>
                </a:extLst>
              </p:cNvPr>
              <p:cNvSpPr/>
              <p:nvPr/>
            </p:nvSpPr>
            <p:spPr>
              <a:xfrm>
                <a:off x="5712405" y="2928567"/>
                <a:ext cx="5645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⋈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F2EAE71-AEA8-FD4F-B36A-C4D3B934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405" y="2928567"/>
                <a:ext cx="5645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585C8715-41D6-9E42-AC7B-CDC12EE89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28845"/>
              </p:ext>
            </p:extLst>
          </p:nvPr>
        </p:nvGraphicFramePr>
        <p:xfrm>
          <a:off x="1769013" y="440830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002">
                  <a:extLst>
                    <a:ext uri="{9D8B030D-6E8A-4147-A177-3AD203B41FA5}">
                      <a16:colId xmlns:a16="http://schemas.microsoft.com/office/drawing/2014/main" val="3980987005"/>
                    </a:ext>
                  </a:extLst>
                </a:gridCol>
                <a:gridCol w="850006">
                  <a:extLst>
                    <a:ext uri="{9D8B030D-6E8A-4147-A177-3AD203B41FA5}">
                      <a16:colId xmlns:a16="http://schemas.microsoft.com/office/drawing/2014/main" val="851134961"/>
                    </a:ext>
                  </a:extLst>
                </a:gridCol>
                <a:gridCol w="1524992">
                  <a:extLst>
                    <a:ext uri="{9D8B030D-6E8A-4147-A177-3AD203B41FA5}">
                      <a16:colId xmlns:a16="http://schemas.microsoft.com/office/drawing/2014/main" val="17630658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5558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054644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1889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807246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4544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cnum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93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61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12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8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01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0127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F28F16-D384-CA44-9BC5-230C393EFFED}"/>
                  </a:ext>
                </a:extLst>
              </p:cNvPr>
              <p:cNvSpPr/>
              <p:nvPr/>
            </p:nvSpPr>
            <p:spPr>
              <a:xfrm>
                <a:off x="1064680" y="5151959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F28F16-D384-CA44-9BC5-230C393EF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80" y="5151959"/>
                <a:ext cx="48282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8CB15-137C-264F-9518-DAD0A53A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4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Natural Join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41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Concatenate tuples horizontally</a:t>
                </a:r>
              </a:p>
              <a:p>
                <a:pPr lvl="1"/>
                <a:r>
                  <a:rPr lang="en-US" dirty="0"/>
                  <a:t>Enforce equality condition on </a:t>
                </a:r>
                <a:r>
                  <a:rPr lang="en-US" i="1" dirty="0"/>
                  <a:t>all common attributes</a:t>
                </a:r>
                <a:endParaRPr lang="en-US" dirty="0"/>
              </a:p>
              <a:p>
                <a:pPr lvl="1"/>
                <a:r>
                  <a:rPr lang="en-US" dirty="0"/>
                  <a:t>Only one copy of the common attributes are kept in the result</a:t>
                </a:r>
              </a:p>
              <a:p>
                <a:pPr lvl="1"/>
                <a:r>
                  <a:rPr lang="en-US" dirty="0"/>
                  <a:t>Most “natural” way to join two tables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4116"/>
              </a:xfrm>
              <a:blipFill>
                <a:blip r:embed="rId3"/>
                <a:stretch>
                  <a:fillRect l="-1086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83E97-9FCC-5448-9469-8B3D1C2C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/>
          </a:bodyPr>
          <a:lstStyle/>
          <a:p>
            <a:r>
              <a:rPr lang="en-US" dirty="0"/>
              <a:t>Q8: Names of students who take CS classes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Muntz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33F96C-5A63-3B46-86A5-DEEE92E2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3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 fontScale="90000"/>
          </a:bodyPr>
          <a:lstStyle/>
          <a:p>
            <a:r>
              <a:rPr lang="en-US" dirty="0"/>
              <a:t>Q9: Names of students who take classes offered by “Dick </a:t>
            </a:r>
            <a:r>
              <a:rPr lang="en-US" dirty="0" err="1"/>
              <a:t>Muntz</a:t>
            </a:r>
            <a:r>
              <a:rPr lang="en-US" dirty="0"/>
              <a:t>”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Muntz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3B459-BE14-124D-8B3C-BB20963A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46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 fontScale="90000"/>
          </a:bodyPr>
          <a:lstStyle/>
          <a:p>
            <a:r>
              <a:rPr lang="en-US" dirty="0"/>
              <a:t>Q10: Names of student pairs who live at the same address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Muntz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0EB167-3EBF-FA41-B8AF-59039B9D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68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Rename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𝑅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: Rename </a:t>
                </a:r>
                <a:r>
                  <a:rPr lang="en-US" i="1" dirty="0"/>
                  <a:t>R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2)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𝑅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: Rename </a:t>
                </a:r>
                <a:r>
                  <a:rPr lang="en-US" i="1" dirty="0"/>
                  <a:t>R</a:t>
                </a:r>
                <a:r>
                  <a:rPr lang="en-US" dirty="0"/>
                  <a:t> to </a:t>
                </a:r>
                <a:r>
                  <a:rPr lang="en-US" i="1" dirty="0"/>
                  <a:t>S(A1, A2) </a:t>
                </a:r>
                <a:r>
                  <a:rPr lang="en-US" dirty="0"/>
                  <a:t>including attribute names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42C53-74EB-374A-9A5E-5C8313C1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58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/>
          </a:bodyPr>
          <a:lstStyle/>
          <a:p>
            <a:r>
              <a:rPr lang="en-US" dirty="0"/>
              <a:t>Q11: All students and instructors’ names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Muntz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334C7-B1CE-9045-BB29-C84C7E31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49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Union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∪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∪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 : Union of tuples from </a:t>
                </a:r>
                <a:r>
                  <a:rPr lang="en-US" i="1" dirty="0"/>
                  <a:t>R</a:t>
                </a:r>
                <a:r>
                  <a:rPr lang="en-US" dirty="0"/>
                  <a:t> and </a:t>
                </a:r>
                <a:r>
                  <a:rPr lang="en-US" i="1" dirty="0"/>
                  <a:t>S</a:t>
                </a:r>
              </a:p>
              <a:p>
                <a:r>
                  <a:rPr lang="en-US" dirty="0"/>
                  <a:t>The schemas of </a:t>
                </a:r>
                <a:r>
                  <a:rPr lang="en-US" i="1" dirty="0"/>
                  <a:t>R</a:t>
                </a:r>
                <a:r>
                  <a:rPr lang="en-US" dirty="0"/>
                  <a:t> an </a:t>
                </a:r>
                <a:r>
                  <a:rPr lang="en-US" i="1" dirty="0"/>
                  <a:t>S</a:t>
                </a:r>
                <a:r>
                  <a:rPr lang="en-US" dirty="0"/>
                  <a:t> should be the </a:t>
                </a:r>
                <a:r>
                  <a:rPr lang="en-US" i="1" dirty="0"/>
                  <a:t>same</a:t>
                </a:r>
              </a:p>
              <a:p>
                <a:r>
                  <a:rPr lang="en-US" dirty="0"/>
                  <a:t>No duplicate tuples in the result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F9CE9-949B-4541-96CC-424FD614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0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EEDE-48FA-0642-BA49-A3342995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Project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A936-4842-154B-A044-6E89EE10C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2: System setup and MySQL bulk load</a:t>
            </a:r>
          </a:p>
          <a:p>
            <a:r>
              <a:rPr lang="en-US" dirty="0"/>
              <a:t>Week 3: Simple IMDB Web site (2 weeks)</a:t>
            </a:r>
          </a:p>
          <a:p>
            <a:r>
              <a:rPr lang="en-US" dirty="0"/>
              <a:t>Week 6: Nobel Prize JSON Data to MySQL</a:t>
            </a:r>
          </a:p>
          <a:p>
            <a:r>
              <a:rPr lang="en-US" dirty="0"/>
              <a:t>Week 7: Nobel Prize JSON Data to MongoDB</a:t>
            </a:r>
          </a:p>
          <a:p>
            <a:r>
              <a:rPr lang="en-US" dirty="0"/>
              <a:t>Week 8: Twitter graph on Apache Spark </a:t>
            </a:r>
          </a:p>
          <a:p>
            <a:r>
              <a:rPr lang="en-US" dirty="0"/>
              <a:t>Week 9: Text processing with Unix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3B5D-1C42-574D-B098-2B00DEFE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80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 fontScale="90000"/>
          </a:bodyPr>
          <a:lstStyle/>
          <a:p>
            <a:r>
              <a:rPr lang="en-US" dirty="0"/>
              <a:t>Q12: Courses (</a:t>
            </a:r>
            <a:r>
              <a:rPr lang="en-US" dirty="0" err="1"/>
              <a:t>dept</a:t>
            </a:r>
            <a:r>
              <a:rPr lang="en-US" dirty="0"/>
              <a:t>, </a:t>
            </a:r>
            <a:r>
              <a:rPr lang="en-US" dirty="0" err="1"/>
              <a:t>cnum</a:t>
            </a:r>
            <a:r>
              <a:rPr lang="en-US" dirty="0"/>
              <a:t>, sec) that no one takes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Muntz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D6DDB2-FF19-8544-B840-DC63235E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16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Set Difference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 : Tuples in </a:t>
                </a:r>
                <a:r>
                  <a:rPr lang="en-US" i="1" dirty="0"/>
                  <a:t>R</a:t>
                </a:r>
                <a:r>
                  <a:rPr lang="en-US" dirty="0"/>
                  <a:t> that do not exist in </a:t>
                </a:r>
                <a:r>
                  <a:rPr lang="en-US" i="1" dirty="0"/>
                  <a:t>S</a:t>
                </a:r>
              </a:p>
              <a:p>
                <a:r>
                  <a:rPr lang="en-US" dirty="0"/>
                  <a:t>The schemas of </a:t>
                </a:r>
                <a:r>
                  <a:rPr lang="en-US" i="1" dirty="0"/>
                  <a:t>R</a:t>
                </a:r>
                <a:r>
                  <a:rPr lang="en-US" dirty="0"/>
                  <a:t> an </a:t>
                </a:r>
                <a:r>
                  <a:rPr lang="en-US" i="1" dirty="0"/>
                  <a:t>S</a:t>
                </a:r>
                <a:r>
                  <a:rPr lang="en-US" dirty="0"/>
                  <a:t> should be the </a:t>
                </a:r>
                <a:r>
                  <a:rPr lang="en-US" i="1" dirty="0"/>
                  <a:t>same</a:t>
                </a:r>
              </a:p>
              <a:p>
                <a:r>
                  <a:rPr lang="en-US" dirty="0"/>
                  <a:t>Q13: What if we want to get the titles of previous courses?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8508C-70D9-9C44-8B07-7B914083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 fontScale="90000"/>
          </a:bodyPr>
          <a:lstStyle/>
          <a:p>
            <a:r>
              <a:rPr lang="en-US" dirty="0"/>
              <a:t>Q14: Instructor names who teach both CS and EE courses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Muntz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61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Q: Can we answer this query without using intersection?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984714-2B5B-054F-8ED3-E74E8CE0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6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Intersect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∩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 : Tuples that exist in both </a:t>
                </a:r>
                <a:r>
                  <a:rPr lang="en-US" i="1" dirty="0"/>
                  <a:t>R</a:t>
                </a:r>
                <a:r>
                  <a:rPr lang="en-US" dirty="0"/>
                  <a:t> and </a:t>
                </a:r>
                <a:r>
                  <a:rPr lang="en-US" i="1" dirty="0"/>
                  <a:t>S</a:t>
                </a:r>
              </a:p>
              <a:p>
                <a:r>
                  <a:rPr lang="en-US" dirty="0"/>
                  <a:t>The schemas of </a:t>
                </a:r>
                <a:r>
                  <a:rPr lang="en-US" i="1" dirty="0"/>
                  <a:t>R</a:t>
                </a:r>
                <a:r>
                  <a:rPr lang="en-US" dirty="0"/>
                  <a:t> and </a:t>
                </a:r>
                <a:r>
                  <a:rPr lang="en-US" i="1" dirty="0"/>
                  <a:t>S</a:t>
                </a:r>
                <a:r>
                  <a:rPr lang="en-US" dirty="0"/>
                  <a:t> should be the </a:t>
                </a:r>
                <a:r>
                  <a:rPr lang="en-US" i="1" dirty="0"/>
                  <a:t>same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𝑅</m:t>
                    </m:r>
                    <m:r>
                      <a:rPr lang="en-US" i="1">
                        <a:latin typeface="Cambria Math" charset="0"/>
                      </a:rPr>
                      <m:t>∩</m:t>
                    </m:r>
                    <m:r>
                      <a:rPr lang="en-US" i="1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−(</m:t>
                    </m:r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C556A-A593-0D45-9BFC-4397BF21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84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 fontScale="90000"/>
          </a:bodyPr>
          <a:lstStyle/>
          <a:p>
            <a:r>
              <a:rPr lang="en-US" dirty="0"/>
              <a:t>Q15: </a:t>
            </a:r>
            <a:r>
              <a:rPr lang="en-US" dirty="0" err="1"/>
              <a:t>Sids</a:t>
            </a:r>
            <a:r>
              <a:rPr lang="en-US" dirty="0"/>
              <a:t> of students who did not take any CS class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Muntz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442A88A-4560-214F-A14E-11F3BC2A543D}"/>
              </a:ext>
            </a:extLst>
          </p:cNvPr>
          <p:cNvSpPr txBox="1"/>
          <p:nvPr/>
        </p:nvSpPr>
        <p:spPr>
          <a:xfrm>
            <a:off x="5782616" y="5726694"/>
            <a:ext cx="62845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Advice: When a query is difficult to write, </a:t>
            </a:r>
            <a:br>
              <a:rPr lang="en-US" sz="2800" dirty="0"/>
            </a:br>
            <a:r>
              <a:rPr lang="en-US" sz="2800" dirty="0"/>
              <a:t>              think of its complement!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40CD88-4B84-484C-B59D-A41448EE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3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Relational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𝜎</m:t>
                    </m:r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r>
                      <a:rPr lang="en-US" b="0" i="1" smtClean="0">
                        <a:latin typeface="Cambria Math" charset="0"/>
                      </a:rPr>
                      <m:t>𝜋</m:t>
                    </m:r>
                    <m:r>
                      <a:rPr lang="en-US" b="0" i="1" smtClean="0">
                        <a:latin typeface="Cambria Math" charset="0"/>
                      </a:rPr>
                      <m:t>,  ×,  ⋈,  </m:t>
                    </m:r>
                    <m:r>
                      <a:rPr lang="en-US" b="0" i="1" smtClean="0">
                        <a:latin typeface="Cambria Math" charset="0"/>
                      </a:rPr>
                      <m:t>𝜌</m:t>
                    </m:r>
                    <m:r>
                      <a:rPr lang="en-US" b="0" i="1" smtClean="0">
                        <a:latin typeface="Cambria Math" charset="0"/>
                      </a:rPr>
                      <m:t>,  ∪,  ∩,  −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Q: which ones are “core” and which ones can be expressed with others?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16ADC-34B1-9548-A0A4-C6203320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64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Relational algebra: Formal query language for relational model</a:t>
                </a:r>
              </a:p>
              <a:p>
                <a:pPr lvl="1"/>
                <a:r>
                  <a:rPr lang="en-US" dirty="0"/>
                  <a:t>Theoretical foundation behind SQL</a:t>
                </a:r>
              </a:p>
              <a:p>
                <a:r>
                  <a:rPr lang="en-US" dirty="0"/>
                  <a:t>Both inputs and outputs are relations: “piping” is possible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Set semantics: duplicates are automatically eliminated</a:t>
                </a:r>
              </a:p>
              <a:p>
                <a:r>
                  <a:rPr lang="en-US" dirty="0"/>
                  <a:t>Operators learned: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𝜎</m:t>
                    </m:r>
                    <m:r>
                      <a:rPr lang="en-US" i="1">
                        <a:latin typeface="Cambria Math" charset="0"/>
                      </a:rPr>
                      <m:t>,  </m:t>
                    </m:r>
                    <m:r>
                      <a:rPr lang="en-US" i="1">
                        <a:latin typeface="Cambria Math" charset="0"/>
                      </a:rPr>
                      <m:t>𝜋</m:t>
                    </m:r>
                    <m:r>
                      <a:rPr lang="en-US" i="1">
                        <a:latin typeface="Cambria Math" charset="0"/>
                      </a:rPr>
                      <m:t>,  ×,  ⋈,  </m:t>
                    </m:r>
                    <m:r>
                      <a:rPr lang="en-US" i="1">
                        <a:latin typeface="Cambria Math" charset="0"/>
                      </a:rPr>
                      <m:t>𝜌</m:t>
                    </m:r>
                    <m:r>
                      <a:rPr lang="en-US" i="1">
                        <a:latin typeface="Cambria Math" charset="0"/>
                      </a:rPr>
                      <m:t>,  ∪,  ∩,  −</m:t>
                    </m:r>
                  </m:oMath>
                </a14:m>
                <a:endParaRPr lang="en-US"/>
              </a:p>
              <a:p>
                <a:r>
                  <a:rPr lang="en-US" dirty="0"/>
                  <a:t>Suggestion: If a query is difficult to write, think of its complement!!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105335" y="3378196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241" y="3374336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Relation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64000" y="3352798"/>
            <a:ext cx="95532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Query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17526" y="3609028"/>
            <a:ext cx="59471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71083" y="3609028"/>
            <a:ext cx="59471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A975A-EF36-A34E-B1AF-0E233A07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9F38-6ACB-3C48-A60D-8508C1E3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FC6C-86C8-C94B-A96A-2367A30C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John: Tuesday 10:30-11AM</a:t>
            </a:r>
            <a:r>
              <a:rPr lang="en-US"/>
              <a:t>, 3:30-4PM</a:t>
            </a:r>
            <a:endParaRPr lang="en-US" dirty="0"/>
          </a:p>
          <a:p>
            <a:r>
              <a:rPr lang="en-US" dirty="0"/>
              <a:t>Song: Monday 12:30-2:30PM</a:t>
            </a:r>
          </a:p>
          <a:p>
            <a:r>
              <a:rPr lang="en-US" dirty="0" err="1"/>
              <a:t>Hengda</a:t>
            </a:r>
            <a:r>
              <a:rPr lang="en-US" dirty="0"/>
              <a:t>: Friday 2-4PM</a:t>
            </a:r>
          </a:p>
          <a:p>
            <a:r>
              <a:rPr lang="en-US" dirty="0"/>
              <a:t>Kevin: Wednesday 2-4PM</a:t>
            </a:r>
          </a:p>
          <a:p>
            <a:r>
              <a:rPr lang="en-US" dirty="0" err="1"/>
              <a:t>Tianyuan</a:t>
            </a:r>
            <a:r>
              <a:rPr lang="en-US" dirty="0"/>
              <a:t>: Thursday 4-6PM</a:t>
            </a:r>
          </a:p>
          <a:p>
            <a:r>
              <a:rPr lang="en-US" dirty="0"/>
              <a:t>All office hours use </a:t>
            </a:r>
            <a:r>
              <a:rPr lang="en-US" b="1" i="1" dirty="0"/>
              <a:t>the same Zoom link</a:t>
            </a:r>
          </a:p>
          <a:p>
            <a:pPr lvl="1"/>
            <a:r>
              <a:rPr lang="en-US" dirty="0">
                <a:hlinkClick r:id="rId2"/>
              </a:rPr>
              <a:t>https://ucla.zoom.us/j/92515789392</a:t>
            </a:r>
            <a:endParaRPr lang="en-US" dirty="0"/>
          </a:p>
          <a:p>
            <a:pPr lvl="1"/>
            <a:r>
              <a:rPr lang="en-US" dirty="0"/>
              <a:t>Passcode: 101707</a:t>
            </a:r>
          </a:p>
          <a:p>
            <a:pPr lvl="1"/>
            <a:endParaRPr lang="en-US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A12B6-D338-2E48-8A63-893FCA8D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9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7395-A262-F046-B37B-DD2D321C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78E3-F6B2-5A49-B18D-63DBAA4E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281"/>
            <a:ext cx="10515600" cy="4351338"/>
          </a:xfrm>
        </p:spPr>
        <p:txBody>
          <a:bodyPr/>
          <a:lstStyle/>
          <a:p>
            <a:r>
              <a:rPr lang="en-US" dirty="0"/>
              <a:t>HW#1 and Project #1 will be released today</a:t>
            </a:r>
          </a:p>
          <a:p>
            <a:pPr lvl="1"/>
            <a:r>
              <a:rPr lang="en-US" dirty="0"/>
              <a:t>Due this Sunday 11PM</a:t>
            </a:r>
          </a:p>
          <a:p>
            <a:r>
              <a:rPr lang="en-US" dirty="0"/>
              <a:t>4-day grace period</a:t>
            </a:r>
          </a:p>
          <a:p>
            <a:pPr lvl="1"/>
            <a:r>
              <a:rPr lang="en-US" dirty="0"/>
              <a:t>Use for any project in unit of 1 day up to 2 days</a:t>
            </a:r>
          </a:p>
          <a:p>
            <a:r>
              <a:rPr lang="en-US" dirty="0"/>
              <a:t>All PTEs have been given out</a:t>
            </a:r>
          </a:p>
          <a:p>
            <a:pPr lvl="1"/>
            <a:r>
              <a:rPr lang="en-US" dirty="0"/>
              <a:t>You can get in only if waitlist clears up</a:t>
            </a:r>
          </a:p>
          <a:p>
            <a:r>
              <a:rPr lang="en-US" dirty="0"/>
              <a:t>In zoom, prefix </a:t>
            </a:r>
            <a:r>
              <a:rPr lang="en-US"/>
              <a:t>your question with “QUESTION”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DDF89-EF50-7F4E-8455-F2CBD91B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5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“query”?</a:t>
            </a:r>
          </a:p>
          <a:p>
            <a:pPr lvl="1"/>
            <a:r>
              <a:rPr lang="en-US" dirty="0"/>
              <a:t>OED: a question, especially one addressed to an official or organization</a:t>
            </a:r>
          </a:p>
          <a:p>
            <a:pPr lvl="1"/>
            <a:r>
              <a:rPr lang="en-US" dirty="0"/>
              <a:t>Database jargon for a question</a:t>
            </a:r>
          </a:p>
          <a:p>
            <a:pPr lvl="1"/>
            <a:r>
              <a:rPr lang="en-US" dirty="0"/>
              <a:t>Question to get an answer from a database</a:t>
            </a:r>
          </a:p>
          <a:p>
            <a:pPr lvl="2"/>
            <a:r>
              <a:rPr lang="en-US" dirty="0"/>
              <a:t>“Who takes a CS class, but no Physics class?”</a:t>
            </a:r>
          </a:p>
          <a:p>
            <a:r>
              <a:rPr lang="en-US" dirty="0"/>
              <a:t>Some queries are easy to pose, and some are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FAA66-23E2-824F-AB4D-B58C2224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9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Formal: relational algebra, relational calculus, </a:t>
            </a:r>
            <a:r>
              <a:rPr lang="en-US" dirty="0" err="1"/>
              <a:t>datalog</a:t>
            </a:r>
            <a:endParaRPr lang="en-US" dirty="0"/>
          </a:p>
          <a:p>
            <a:r>
              <a:rPr lang="en-US" dirty="0"/>
              <a:t>Practical: SQL, </a:t>
            </a:r>
            <a:r>
              <a:rPr lang="en-US" dirty="0" err="1"/>
              <a:t>Quel</a:t>
            </a:r>
            <a:r>
              <a:rPr lang="en-US" dirty="0"/>
              <a:t>, QBE</a:t>
            </a:r>
          </a:p>
          <a:p>
            <a:r>
              <a:rPr lang="en-US" dirty="0"/>
              <a:t>Both input to and output from a query are relations: makes “piping” possible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Set semantics: no duplicate tuples. Duplicates are automatically eliminated</a:t>
            </a:r>
          </a:p>
          <a:p>
            <a:pPr lvl="1"/>
            <a:r>
              <a:rPr lang="en-US" dirty="0"/>
              <a:t>Multiset semantics for SQL for performance reasons. More on this later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Query Languages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78340-F264-164E-B37E-1D1C11B88080}"/>
              </a:ext>
            </a:extLst>
          </p:cNvPr>
          <p:cNvSpPr txBox="1"/>
          <p:nvPr/>
        </p:nvSpPr>
        <p:spPr>
          <a:xfrm>
            <a:off x="2092457" y="3803199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53BFE-F7A4-FE40-88ED-20556506A9B6}"/>
              </a:ext>
            </a:extLst>
          </p:cNvPr>
          <p:cNvSpPr txBox="1"/>
          <p:nvPr/>
        </p:nvSpPr>
        <p:spPr>
          <a:xfrm>
            <a:off x="5795363" y="3799339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Relation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80717-E815-1F45-9EFA-E5BE7B39C125}"/>
              </a:ext>
            </a:extLst>
          </p:cNvPr>
          <p:cNvSpPr txBox="1"/>
          <p:nvPr/>
        </p:nvSpPr>
        <p:spPr>
          <a:xfrm>
            <a:off x="4051122" y="3777801"/>
            <a:ext cx="95532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Query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B3DC40-3D2C-1F49-9FEF-20C6AC8C296B}"/>
              </a:ext>
            </a:extLst>
          </p:cNvPr>
          <p:cNvCxnSpPr/>
          <p:nvPr/>
        </p:nvCxnSpPr>
        <p:spPr>
          <a:xfrm>
            <a:off x="3304648" y="4034031"/>
            <a:ext cx="59471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4BEB4C-9A8B-E041-AC5F-CDB0362819C9}"/>
              </a:ext>
            </a:extLst>
          </p:cNvPr>
          <p:cNvCxnSpPr/>
          <p:nvPr/>
        </p:nvCxnSpPr>
        <p:spPr>
          <a:xfrm>
            <a:off x="5158205" y="4034031"/>
            <a:ext cx="59471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356B8-0C1E-D546-9FF7-06889E6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9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/>
          <a:lstStyle/>
          <a:p>
            <a:r>
              <a:rPr lang="en-US" dirty="0"/>
              <a:t>Example Database: School Information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20792"/>
              </p:ext>
            </p:extLst>
          </p:nvPr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43281"/>
              </p:ext>
            </p:extLst>
          </p:nvPr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13175"/>
              </p:ext>
            </p:extLst>
          </p:nvPr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Muntz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518727-D6ED-7B4B-9441-51E2D6B0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4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/>
          <a:lstStyle/>
          <a:p>
            <a:r>
              <a:rPr lang="en-US" dirty="0"/>
              <a:t>Q1: All students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838200" y="1439676"/>
            <a:ext cx="3802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Student(</a:t>
            </a:r>
            <a:r>
              <a:rPr lang="en-US" altLang="en-US" sz="2000" u="sng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name, </a:t>
            </a:r>
            <a:r>
              <a:rPr lang="en-US" altLang="en-US" sz="2000" dirty="0" err="1">
                <a:latin typeface="Calibri" charset="0"/>
              </a:rPr>
              <a:t>addr</a:t>
            </a:r>
            <a:r>
              <a:rPr lang="en-US" altLang="en-US" sz="2000" dirty="0">
                <a:latin typeface="Calibri" charset="0"/>
              </a:rPr>
              <a:t>, age, GPA)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158619" y="1478526"/>
            <a:ext cx="549753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Class(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dept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 err="1">
                <a:solidFill>
                  <a:srgbClr val="000000"/>
                </a:solidFill>
                <a:latin typeface="+mn-lt"/>
              </a:rPr>
              <a:t>cnum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000" u="sng" dirty="0">
                <a:solidFill>
                  <a:srgbClr val="000000"/>
                </a:solidFill>
                <a:latin typeface="+mn-lt"/>
              </a:rPr>
              <a:t>sec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unit, title, instructor) 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8200" y="3866788"/>
            <a:ext cx="367900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>
                <a:latin typeface="Calibri" charset="0"/>
              </a:rPr>
              <a:t>Enroll(</a:t>
            </a:r>
            <a:r>
              <a:rPr lang="en-US" altLang="en-US" sz="2000" dirty="0" err="1">
                <a:latin typeface="Calibri" charset="0"/>
              </a:rPr>
              <a:t>sid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dept</a:t>
            </a:r>
            <a:r>
              <a:rPr lang="en-US" altLang="en-US" sz="2000" dirty="0">
                <a:latin typeface="Calibri" charset="0"/>
              </a:rPr>
              <a:t>, </a:t>
            </a:r>
            <a:r>
              <a:rPr lang="en-US" altLang="en-US" sz="2000" dirty="0" err="1">
                <a:latin typeface="Calibri" charset="0"/>
              </a:rPr>
              <a:t>cnum</a:t>
            </a:r>
            <a:r>
              <a:rPr lang="en-US" altLang="en-US" sz="2000" dirty="0">
                <a:latin typeface="Calibri" charset="0"/>
              </a:rPr>
              <a:t>, sec) </a:t>
            </a:r>
          </a:p>
        </p:txBody>
      </p:sp>
      <p:graphicFrame>
        <p:nvGraphicFramePr>
          <p:cNvPr id="7" name="Group 126"/>
          <p:cNvGraphicFramePr>
            <a:graphicFrameLocks noGrp="1"/>
          </p:cNvGraphicFramePr>
          <p:nvPr/>
        </p:nvGraphicFramePr>
        <p:xfrm>
          <a:off x="943520" y="4331844"/>
          <a:ext cx="2226781" cy="2011596"/>
        </p:xfrm>
        <a:graphic>
          <a:graphicData uri="http://schemas.openxmlformats.org/drawingml/2006/table">
            <a:tbl>
              <a:tblPr/>
              <a:tblGrid>
                <a:gridCol w="499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Group 125"/>
          <p:cNvGraphicFramePr>
            <a:graphicFrameLocks noGrp="1"/>
          </p:cNvGraphicFramePr>
          <p:nvPr/>
        </p:nvGraphicFramePr>
        <p:xfrm>
          <a:off x="943520" y="1914251"/>
          <a:ext cx="3713147" cy="1676400"/>
        </p:xfrm>
        <a:graphic>
          <a:graphicData uri="http://schemas.openxmlformats.org/drawingml/2006/table">
            <a:tbl>
              <a:tblPr/>
              <a:tblGrid>
                <a:gridCol w="50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 Westwood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421 Wilshire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27"/>
          <p:cNvGraphicFramePr>
            <a:graphicFrameLocks noGrp="1"/>
          </p:cNvGraphicFramePr>
          <p:nvPr/>
        </p:nvGraphicFramePr>
        <p:xfrm>
          <a:off x="5240072" y="1914251"/>
          <a:ext cx="4634970" cy="1676400"/>
        </p:xfrm>
        <a:graphic>
          <a:graphicData uri="http://schemas.openxmlformats.org/drawingml/2006/table">
            <a:tbl>
              <a:tblPr/>
              <a:tblGrid>
                <a:gridCol w="59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Modeling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Muntz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DB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John Cho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Signal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Dick Muntz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Susan Tracey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CB1806-B407-9845-9FE5-72EEED47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C2ABF-C6B9-4547-8BA9-A0B476E30B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8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2950</Words>
  <Application>Microsoft Macintosh PowerPoint</Application>
  <PresentationFormat>Widescreen</PresentationFormat>
  <Paragraphs>1470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CS143 Relational Algebra </vt:lpstr>
      <vt:lpstr>Tentative Homework Schedule</vt:lpstr>
      <vt:lpstr>Tentative Project Schedule</vt:lpstr>
      <vt:lpstr>Office Hours</vt:lpstr>
      <vt:lpstr>Announcements</vt:lpstr>
      <vt:lpstr>Database Query Language</vt:lpstr>
      <vt:lpstr>Relational Query Languages</vt:lpstr>
      <vt:lpstr>Example Database: School Information</vt:lpstr>
      <vt:lpstr>Q1: All students</vt:lpstr>
      <vt:lpstr>Q2: Students with age &lt; 18</vt:lpstr>
      <vt:lpstr>Q3: Students with GPA &gt; 3.7 and age &lt; 18</vt:lpstr>
      <vt:lpstr>Select Operator σ_C (R)</vt:lpstr>
      <vt:lpstr>Q4: sid and GPA of all students</vt:lpstr>
      <vt:lpstr>Q5: All departments offering a class</vt:lpstr>
      <vt:lpstr>Project Operator π_A (R) </vt:lpstr>
      <vt:lpstr>Q6: sid and GPA of students with age &lt; 18</vt:lpstr>
      <vt:lpstr>Questions</vt:lpstr>
      <vt:lpstr>Cross Product (Cartesian Product) Operator</vt:lpstr>
      <vt:lpstr>Cross Product R × S</vt:lpstr>
      <vt:lpstr>Q7: Names of students who take CS classes</vt:lpstr>
      <vt:lpstr>Question</vt:lpstr>
      <vt:lpstr>Natural Join Operator ⋈</vt:lpstr>
      <vt:lpstr>Natural Join Operator ⋈</vt:lpstr>
      <vt:lpstr>Q8: Names of students who take CS classes</vt:lpstr>
      <vt:lpstr>Q9: Names of students who take classes offered by “Dick Muntz”</vt:lpstr>
      <vt:lpstr>Q10: Names of student pairs who live at the same address</vt:lpstr>
      <vt:lpstr>Rename Operator ρ_S (R)</vt:lpstr>
      <vt:lpstr>Q11: All students and instructors’ names</vt:lpstr>
      <vt:lpstr>Union Operator ∪</vt:lpstr>
      <vt:lpstr>Q12: Courses (dept, cnum, sec) that no one takes</vt:lpstr>
      <vt:lpstr>Set Difference Operator -</vt:lpstr>
      <vt:lpstr>Q14: Instructor names who teach both CS and EE courses</vt:lpstr>
      <vt:lpstr>Intersect Operator ∩</vt:lpstr>
      <vt:lpstr>Q15: Sids of students who did not take any CS class</vt:lpstr>
      <vt:lpstr>Core Relational Operators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Relational Algebra</dc:title>
  <dc:creator>Junghoo Cho</dc:creator>
  <cp:lastModifiedBy>Junghoo Cho</cp:lastModifiedBy>
  <cp:revision>74</cp:revision>
  <cp:lastPrinted>2016-09-25T19:44:17Z</cp:lastPrinted>
  <dcterms:created xsi:type="dcterms:W3CDTF">2016-09-24T16:06:48Z</dcterms:created>
  <dcterms:modified xsi:type="dcterms:W3CDTF">2021-01-19T18:50:34Z</dcterms:modified>
</cp:coreProperties>
</file>