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90" r:id="rId3"/>
    <p:sldId id="291" r:id="rId4"/>
    <p:sldId id="292" r:id="rId5"/>
    <p:sldId id="260" r:id="rId6"/>
    <p:sldId id="261" r:id="rId7"/>
    <p:sldId id="293" r:id="rId8"/>
    <p:sldId id="294" r:id="rId9"/>
    <p:sldId id="264" r:id="rId10"/>
    <p:sldId id="265" r:id="rId11"/>
    <p:sldId id="295" r:id="rId12"/>
    <p:sldId id="267" r:id="rId13"/>
    <p:sldId id="296" r:id="rId14"/>
    <p:sldId id="297" r:id="rId15"/>
    <p:sldId id="270" r:id="rId16"/>
    <p:sldId id="298" r:id="rId17"/>
    <p:sldId id="272" r:id="rId18"/>
    <p:sldId id="273" r:id="rId19"/>
    <p:sldId id="299" r:id="rId20"/>
    <p:sldId id="300" r:id="rId21"/>
    <p:sldId id="30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hoo Cho" initials="JC" lastIdx="1" clrIdx="0">
    <p:extLst>
      <p:ext uri="{19B8F6BF-5375-455C-9EA6-DF929625EA0E}">
        <p15:presenceInfo xmlns:p15="http://schemas.microsoft.com/office/powerpoint/2012/main" userId="S::choj@personalmicrosoftsoftware.ucla.edu::bd9174e0-c996-4aaa-92e2-8d47737a8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44C7-BA6D-D842-A6D4-6109FB307E6A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5DF8-6955-3840-8CF8-A29393969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DC4E-FF2A-D143-9E12-8E31D9ECFB8A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8E05-E2AB-F94B-99AB-EAD801E15416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B241-57B6-4B40-BD96-25A37FD176AB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4AFD-567A-6D40-840C-D5C0A6807F72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46A7-C971-4E42-8218-16E5FC1A5821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B7C9-0196-A245-A5FE-43CC7ED9F998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F0BC-310D-6448-AE2D-634582F94231}" type="datetime1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E57-74FD-8742-AB4E-731C71102E5B}" type="datetime1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702-C1A7-1B41-A4B5-693C915352D2}" type="datetime1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FABF-C9BC-2540-9E85-6593ECB517E4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60AE-511A-D942-9BC2-FB81FC847A26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F459-4FF4-1843-8AF3-927629C442B2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BA4E-CFF0-DF47-8437-A5EA54B3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80565"/>
            <a:ext cx="9885406" cy="3172943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Relational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446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a relation is unique across relations</a:t>
            </a:r>
          </a:p>
          <a:p>
            <a:r>
              <a:rPr lang="en-US" dirty="0"/>
              <a:t>Name of an attribute is unique in a table</a:t>
            </a:r>
          </a:p>
          <a:p>
            <a:pPr lvl="1"/>
            <a:r>
              <a:rPr lang="en-US" dirty="0"/>
              <a:t>Same attribute name in different tables is OK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1D81-CB3B-0543-9586-6E97DF8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duplicate tuples are allowed in relational model</a:t>
            </a:r>
          </a:p>
          <a:p>
            <a:pPr lvl="1"/>
            <a:r>
              <a:rPr lang="en-US" dirty="0"/>
              <a:t>Duplicates tuples are allowed in SQL for practical reasons. More on this later</a:t>
            </a:r>
          </a:p>
          <a:p>
            <a:pPr lvl="1"/>
            <a:r>
              <a:rPr lang="en-US" dirty="0"/>
              <a:t>Q: Can a relation with no duplicates have no keys?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Tuple order does not matter</a:t>
            </a:r>
          </a:p>
          <a:p>
            <a:r>
              <a:rPr lang="en-US" dirty="0"/>
              <a:t>Attribute order does not matter</a:t>
            </a:r>
          </a:p>
          <a:p>
            <a:pPr lvl="1"/>
            <a:r>
              <a:rPr lang="en-US" dirty="0"/>
              <a:t>In SQL, attribute order does matter, but not in pure relational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CCD86-EFBC-B544-81F4-7357279C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interpretation</a:t>
            </a:r>
          </a:p>
          <a:p>
            <a:pPr lvl="1"/>
            <a:r>
              <a:rPr lang="en-US" dirty="0"/>
              <a:t>Do not know/Do not want to say/Not applicable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Student(id, major, name, GPA) – What GPA value before the first quarter?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96F09-6873-B546-A4A8-80543CE3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from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Student (id, major, name, age, GPA)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students with age &gt;= 20</a:t>
            </a:r>
          </a:p>
          <a:p>
            <a:pPr lvl="1"/>
            <a:r>
              <a:rPr lang="en-US" dirty="0"/>
              <a:t>Q2: students with age &lt; 20</a:t>
            </a:r>
          </a:p>
          <a:p>
            <a:pPr lvl="1"/>
            <a:r>
              <a:rPr lang="en-US" dirty="0"/>
              <a:t>Q3: students with age &gt;= 20 or age &lt; 20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Due to NULL, DBMS may return “unexpected” answers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58693"/>
              </p:ext>
            </p:extLst>
          </p:nvPr>
        </p:nvGraphicFramePr>
        <p:xfrm>
          <a:off x="1199630" y="226772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Wilshire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E3EA-DDD4-FE4E-B018-9F1C4E97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SQL 3-valued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condition is evaluated as True, False or Unknown</a:t>
            </a:r>
          </a:p>
          <a:p>
            <a:r>
              <a:rPr lang="en-US" dirty="0"/>
              <a:t>Concrete rules to deal with Null and Unknown values</a:t>
            </a:r>
          </a:p>
          <a:p>
            <a:r>
              <a:rPr lang="en-US" dirty="0"/>
              <a:t>Nulls and SQL 3-valued logic adds significant complexity to DBMS implementation and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F838-E785-DA43-8026-802ACA93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in Database Construction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1286" y="1825625"/>
            <a:ext cx="27802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1286" y="2707073"/>
            <a:ext cx="27802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 Design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1286" y="3641079"/>
            <a:ext cx="27802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Creation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1285" y="4575085"/>
            <a:ext cx="27802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1284" y="5509091"/>
            <a:ext cx="27802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and Update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3651422" y="2282825"/>
            <a:ext cx="0" cy="424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651422" y="3164273"/>
            <a:ext cx="0" cy="476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3651421" y="4098279"/>
            <a:ext cx="1" cy="476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3651420" y="5032285"/>
            <a:ext cx="1" cy="476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6D51B-A06E-4549-A9BF-E208BEA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language for interacting with RDBMS</a:t>
            </a:r>
          </a:p>
          <a:p>
            <a:r>
              <a:rPr lang="en-US" dirty="0"/>
              <a:t>Many versions of SQL standard exists</a:t>
            </a:r>
          </a:p>
          <a:p>
            <a:pPr lvl="1"/>
            <a:r>
              <a:rPr lang="en-US" dirty="0"/>
              <a:t>SQL89 (</a:t>
            </a:r>
            <a:r>
              <a:rPr lang="en-US" dirty="0" err="1"/>
              <a:t>Ansi</a:t>
            </a:r>
            <a:r>
              <a:rPr lang="en-US" dirty="0"/>
              <a:t> SQL): first standard</a:t>
            </a:r>
          </a:p>
          <a:p>
            <a:pPr lvl="1"/>
            <a:r>
              <a:rPr lang="en-US" dirty="0"/>
              <a:t>SQL92 (SQL2): the main standard, several hundred pages</a:t>
            </a:r>
          </a:p>
          <a:p>
            <a:pPr lvl="1"/>
            <a:r>
              <a:rPr lang="en-US" dirty="0"/>
              <a:t>SQL3 (SQL99): no vendors supports it all exactly! 1600 pages</a:t>
            </a:r>
          </a:p>
          <a:p>
            <a:pPr lvl="1"/>
            <a:r>
              <a:rPr lang="en-US" dirty="0"/>
              <a:t>SQL4(SQL03): bug-fix release</a:t>
            </a:r>
          </a:p>
          <a:p>
            <a:r>
              <a:rPr lang="en-US" dirty="0"/>
              <a:t>In our lectures, we use SQL92</a:t>
            </a:r>
          </a:p>
          <a:p>
            <a:pPr lvl="1"/>
            <a:r>
              <a:rPr lang="en-US" dirty="0"/>
              <a:t>Individual DBMS product may use a slightly different syntax, but will be mostly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0534-2B5E-C545-9C83-7810BF7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has many components</a:t>
            </a:r>
          </a:p>
          <a:p>
            <a:pPr lvl="1"/>
            <a:r>
              <a:rPr lang="en-US" dirty="0"/>
              <a:t>Data Definition Language (DDL): schema definition, constraints,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Deta Manipulation Language (DML): query, modification, ...</a:t>
            </a:r>
          </a:p>
          <a:p>
            <a:pPr lvl="1"/>
            <a:r>
              <a:rPr lang="is-IS" dirty="0"/>
              <a:t>Transaction, Authorization, ...</a:t>
            </a:r>
          </a:p>
          <a:p>
            <a:r>
              <a:rPr lang="is-IS" dirty="0"/>
              <a:t>We cover schema definition part in the rest of the today’s lecture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0764-AE51-EC40-A70A-220DC5B7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Data Types (commonly used subset)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Char(n) – padded fixed length</a:t>
            </a:r>
          </a:p>
          <a:p>
            <a:pPr lvl="1"/>
            <a:r>
              <a:rPr lang="en-US" dirty="0"/>
              <a:t>Varchar(n) – variable length</a:t>
            </a:r>
          </a:p>
          <a:p>
            <a:r>
              <a:rPr lang="en-US" dirty="0"/>
              <a:t>Number</a:t>
            </a:r>
          </a:p>
          <a:p>
            <a:pPr lvl="1"/>
            <a:r>
              <a:rPr lang="en-US" dirty="0"/>
              <a:t>Integer – 32 bit</a:t>
            </a:r>
          </a:p>
          <a:p>
            <a:pPr lvl="1"/>
            <a:r>
              <a:rPr lang="en-US" dirty="0"/>
              <a:t>Decimal(5,2) – 999.99</a:t>
            </a:r>
          </a:p>
          <a:p>
            <a:pPr lvl="1"/>
            <a:r>
              <a:rPr lang="en-US" dirty="0"/>
              <a:t>Real, Double -- 32bit, 64bit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 – ‘2010-01-15’</a:t>
            </a:r>
          </a:p>
          <a:p>
            <a:pPr lvl="1"/>
            <a:r>
              <a:rPr lang="en-US" dirty="0"/>
              <a:t>Time – ‘13:50:00’</a:t>
            </a:r>
          </a:p>
          <a:p>
            <a:pPr lvl="1"/>
            <a:r>
              <a:rPr lang="en-US" dirty="0"/>
              <a:t>Timestamp – ‘2010-01-15 13:15:00’ </a:t>
            </a:r>
          </a:p>
          <a:p>
            <a:pPr lvl="2"/>
            <a:r>
              <a:rPr lang="en-US" dirty="0"/>
              <a:t>On MySQL, </a:t>
            </a:r>
            <a:r>
              <a:rPr lang="en-US" dirty="0" err="1"/>
              <a:t>Datetime</a:t>
            </a:r>
            <a:r>
              <a:rPr lang="en-US" dirty="0"/>
              <a:t> is preferred to Timestamp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AFB3-EC8F-FD49-937C-657B6315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Course(</a:t>
            </a:r>
            <a:r>
              <a:rPr lang="en-US" u="sng" dirty="0" err="1"/>
              <a:t>dept</a:t>
            </a:r>
            <a:r>
              <a:rPr lang="en-US" dirty="0"/>
              <a:t>, </a:t>
            </a:r>
            <a:r>
              <a:rPr lang="en-US" u="sng" dirty="0" err="1"/>
              <a:t>cnum</a:t>
            </a:r>
            <a:r>
              <a:rPr lang="en-US" dirty="0"/>
              <a:t>, </a:t>
            </a:r>
            <a:r>
              <a:rPr lang="en-US" u="sng" dirty="0"/>
              <a:t>sec</a:t>
            </a:r>
            <a:r>
              <a:rPr lang="en-US" dirty="0"/>
              <a:t>, unit, instructor, title)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49A1D-28DC-4641-8DB2-5B1F2C0F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is a data model? Why do we need it?</a:t>
            </a:r>
          </a:p>
          <a:p>
            <a:r>
              <a:rPr lang="en-US" dirty="0"/>
              <a:t>A:</a:t>
            </a:r>
          </a:p>
          <a:p>
            <a:pPr lvl="1"/>
            <a:r>
              <a:rPr lang="en-US" dirty="0"/>
              <a:t>Data model is a way we model/conceptualize/represent data</a:t>
            </a:r>
          </a:p>
          <a:p>
            <a:pPr lvl="1"/>
            <a:r>
              <a:rPr lang="en-US" dirty="0"/>
              <a:t>We need a concrete representation to manage data in a computer</a:t>
            </a:r>
          </a:p>
          <a:p>
            <a:pPr lvl="1"/>
            <a:r>
              <a:rPr lang="en-US" dirty="0"/>
              <a:t>Many different ways to model data</a:t>
            </a:r>
          </a:p>
          <a:p>
            <a:pPr lvl="2"/>
            <a:r>
              <a:rPr lang="en-US" dirty="0"/>
              <a:t>Graph model, tree model, object model, </a:t>
            </a:r>
            <a:r>
              <a:rPr lang="is-I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1BEAA-EABD-C54D-8AEB-E873D8DC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  <a:p>
            <a:r>
              <a:rPr lang="en-US" dirty="0"/>
              <a:t>One PRIMARY KEY per table</a:t>
            </a:r>
          </a:p>
          <a:p>
            <a:pPr lvl="1"/>
            <a:r>
              <a:rPr lang="en-US" dirty="0"/>
              <a:t>UNIQUE for other ”keys”</a:t>
            </a:r>
          </a:p>
          <a:p>
            <a:pPr lvl="1"/>
            <a:r>
              <a:rPr lang="en-US" dirty="0"/>
              <a:t>PRIMARY KEY and UNIQUE are enforced through index (more on this later)</a:t>
            </a:r>
          </a:p>
          <a:p>
            <a:r>
              <a:rPr lang="en-US" dirty="0"/>
              <a:t>No Null for PRIMARY KEY attributes. Null OK for UNIQUE (in SQL92)</a:t>
            </a:r>
          </a:p>
          <a:p>
            <a:r>
              <a:rPr lang="en-US" dirty="0"/>
              <a:t>DEFAULT to set the default value for an attribute</a:t>
            </a:r>
          </a:p>
          <a:p>
            <a:r>
              <a:rPr lang="en-US" dirty="0"/>
              <a:t>DROP TABLE statement for “deleting” a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8B0A6-37DF-0447-A327-2747EFE8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Data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SQL standard for bulk data loading</a:t>
            </a:r>
          </a:p>
          <a:p>
            <a:r>
              <a:rPr lang="en-US" dirty="0"/>
              <a:t>Oracle, MySQL</a:t>
            </a:r>
          </a:p>
          <a:p>
            <a:pPr lvl="1"/>
            <a:r>
              <a:rPr lang="en-US" dirty="0"/>
              <a:t>LOAD DATA INFILE &lt;data-file&gt; INTO TABLE &lt;table-name&gt;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D20A-B283-6144-B28F-B37CB7FA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Schema and data instance</a:t>
            </a:r>
          </a:p>
          <a:p>
            <a:r>
              <a:rPr lang="en-US" dirty="0"/>
              <a:t>Relational model</a:t>
            </a:r>
          </a:p>
          <a:p>
            <a:pPr lvl="1"/>
            <a:r>
              <a:rPr lang="en-US" dirty="0"/>
              <a:t>Relation, attribute, tuple, domain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Null value</a:t>
            </a:r>
          </a:p>
          <a:p>
            <a:pPr lvl="1"/>
            <a:r>
              <a:rPr lang="en-US" dirty="0"/>
              <a:t>Set semantic</a:t>
            </a:r>
          </a:p>
          <a:p>
            <a:r>
              <a:rPr lang="en-US" dirty="0"/>
              <a:t>5 steps for database construction</a:t>
            </a:r>
          </a:p>
          <a:p>
            <a:pPr lvl="1"/>
            <a:r>
              <a:rPr lang="en-US" dirty="0"/>
              <a:t>Domain analysis, database design, table creation, load, query &amp; manipulation</a:t>
            </a:r>
          </a:p>
          <a:p>
            <a:r>
              <a:rPr lang="en-US"/>
              <a:t>SQL table creation and bulk data loading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B3F0C-3D75-3843-B988-DD7AAD39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 (= Network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edges and labels</a:t>
            </a:r>
          </a:p>
          <a:p>
            <a:r>
              <a:rPr lang="en-US" dirty="0"/>
              <a:t>Airline flights</a:t>
            </a:r>
          </a:p>
        </p:txBody>
      </p:sp>
      <p:sp>
        <p:nvSpPr>
          <p:cNvPr id="4" name="Oval 3"/>
          <p:cNvSpPr/>
          <p:nvPr/>
        </p:nvSpPr>
        <p:spPr>
          <a:xfrm>
            <a:off x="1947561" y="5476629"/>
            <a:ext cx="873304" cy="801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LAX</a:t>
            </a:r>
          </a:p>
        </p:txBody>
      </p:sp>
      <p:sp>
        <p:nvSpPr>
          <p:cNvPr id="5" name="Oval 4"/>
          <p:cNvSpPr/>
          <p:nvPr/>
        </p:nvSpPr>
        <p:spPr>
          <a:xfrm>
            <a:off x="8299808" y="3672521"/>
            <a:ext cx="873304" cy="801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NYC</a:t>
            </a:r>
          </a:p>
        </p:txBody>
      </p:sp>
      <p:sp>
        <p:nvSpPr>
          <p:cNvPr id="6" name="Oval 5"/>
          <p:cNvSpPr/>
          <p:nvPr/>
        </p:nvSpPr>
        <p:spPr>
          <a:xfrm>
            <a:off x="1664414" y="3051426"/>
            <a:ext cx="873304" cy="801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1066" y="3852810"/>
            <a:ext cx="1587183" cy="1623819"/>
            <a:chOff x="2101066" y="3852810"/>
            <a:chExt cx="1587183" cy="1623819"/>
          </a:xfrm>
        </p:grpSpPr>
        <p:cxnSp>
          <p:nvCxnSpPr>
            <p:cNvPr id="8" name="Straight Arrow Connector 7"/>
            <p:cNvCxnSpPr>
              <a:stCxn id="4" idx="0"/>
              <a:endCxn id="6" idx="4"/>
            </p:cNvCxnSpPr>
            <p:nvPr/>
          </p:nvCxnSpPr>
          <p:spPr>
            <a:xfrm flipH="1" flipV="1">
              <a:off x="2101066" y="3852810"/>
              <a:ext cx="283147" cy="1623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28581" y="4480053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AA24, 10AM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37718" y="3351068"/>
            <a:ext cx="5762090" cy="722145"/>
            <a:chOff x="2537718" y="3351068"/>
            <a:chExt cx="5762090" cy="722145"/>
          </a:xfrm>
        </p:grpSpPr>
        <p:cxnSp>
          <p:nvCxnSpPr>
            <p:cNvPr id="11" name="Straight Arrow Connector 10"/>
            <p:cNvCxnSpPr>
              <a:stCxn id="6" idx="6"/>
              <a:endCxn id="5" idx="2"/>
            </p:cNvCxnSpPr>
            <p:nvPr/>
          </p:nvCxnSpPr>
          <p:spPr>
            <a:xfrm>
              <a:off x="2537718" y="3452118"/>
              <a:ext cx="5762090" cy="621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60569" y="3351068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UA35, 3PM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0865" y="4356545"/>
            <a:ext cx="5606835" cy="1520776"/>
            <a:chOff x="2820865" y="4356545"/>
            <a:chExt cx="5606835" cy="1520776"/>
          </a:xfrm>
        </p:grpSpPr>
        <p:cxnSp>
          <p:nvCxnSpPr>
            <p:cNvPr id="14" name="Straight Arrow Connector 13"/>
            <p:cNvCxnSpPr>
              <a:stCxn id="5" idx="3"/>
              <a:endCxn id="4" idx="6"/>
            </p:cNvCxnSpPr>
            <p:nvPr/>
          </p:nvCxnSpPr>
          <p:spPr>
            <a:xfrm flipH="1">
              <a:off x="2820865" y="4356545"/>
              <a:ext cx="5606835" cy="15207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10987" y="5230988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DL09, 10PM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B19530-73BB-A442-90EB-A5F94108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model (= Hierarchical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edges, and labels arranged in a tree</a:t>
            </a:r>
          </a:p>
          <a:p>
            <a:r>
              <a:rPr lang="en-US" dirty="0"/>
              <a:t>Company hierarchy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1936" y="3002692"/>
            <a:ext cx="1260390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61936" y="3385751"/>
            <a:ext cx="1260390" cy="807072"/>
            <a:chOff x="4361936" y="3385751"/>
            <a:chExt cx="1260390" cy="807072"/>
          </a:xfrm>
        </p:grpSpPr>
        <p:sp>
          <p:nvSpPr>
            <p:cNvPr id="5" name="Rectangle 4"/>
            <p:cNvSpPr/>
            <p:nvPr/>
          </p:nvSpPr>
          <p:spPr>
            <a:xfrm>
              <a:off x="4361936" y="3809764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President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4" idx="2"/>
              <a:endCxn id="5" idx="0"/>
            </p:cNvCxnSpPr>
            <p:nvPr/>
          </p:nvCxnSpPr>
          <p:spPr>
            <a:xfrm>
              <a:off x="4992131" y="3385751"/>
              <a:ext cx="0" cy="424013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80003" y="4192823"/>
            <a:ext cx="6624256" cy="815782"/>
            <a:chOff x="1680003" y="4192823"/>
            <a:chExt cx="6624256" cy="815782"/>
          </a:xfrm>
        </p:grpSpPr>
        <p:sp>
          <p:nvSpPr>
            <p:cNvPr id="6" name="Rectangle 5"/>
            <p:cNvSpPr/>
            <p:nvPr/>
          </p:nvSpPr>
          <p:spPr>
            <a:xfrm>
              <a:off x="1680003" y="4625546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61936" y="4616836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43869" y="4625546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cxnSp>
          <p:nvCxnSpPr>
            <p:cNvPr id="19" name="Straight Connector 18"/>
            <p:cNvCxnSpPr>
              <a:stCxn id="5" idx="2"/>
              <a:endCxn id="7" idx="0"/>
            </p:cNvCxnSpPr>
            <p:nvPr/>
          </p:nvCxnSpPr>
          <p:spPr>
            <a:xfrm>
              <a:off x="4992131" y="4192823"/>
              <a:ext cx="0" cy="424013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6" idx="0"/>
            </p:cNvCxnSpPr>
            <p:nvPr/>
          </p:nvCxnSpPr>
          <p:spPr>
            <a:xfrm rot="10800000" flipV="1">
              <a:off x="2310199" y="4399004"/>
              <a:ext cx="2681935" cy="2265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8" idx="0"/>
            </p:cNvCxnSpPr>
            <p:nvPr/>
          </p:nvCxnSpPr>
          <p:spPr>
            <a:xfrm>
              <a:off x="4992130" y="4404829"/>
              <a:ext cx="2681934" cy="2207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688758" y="4999894"/>
            <a:ext cx="6620132" cy="911866"/>
            <a:chOff x="1688758" y="4999894"/>
            <a:chExt cx="6620132" cy="911866"/>
          </a:xfrm>
        </p:grpSpPr>
        <p:sp>
          <p:nvSpPr>
            <p:cNvPr id="9" name="Rectangle 8"/>
            <p:cNvSpPr/>
            <p:nvPr/>
          </p:nvSpPr>
          <p:spPr>
            <a:xfrm>
              <a:off x="3538152" y="5522998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Director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6931" y="5522997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Director</a:t>
              </a:r>
            </a:p>
          </p:txBody>
        </p:sp>
        <p:cxnSp>
          <p:nvCxnSpPr>
            <p:cNvPr id="26" name="Elbow Connector 25"/>
            <p:cNvCxnSpPr>
              <a:stCxn id="7" idx="2"/>
              <a:endCxn id="9" idx="0"/>
            </p:cNvCxnSpPr>
            <p:nvPr/>
          </p:nvCxnSpPr>
          <p:spPr>
            <a:xfrm rot="5400000">
              <a:off x="4318688" y="4849554"/>
              <a:ext cx="523103" cy="82378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7" idx="2"/>
              <a:endCxn id="12" idx="0"/>
            </p:cNvCxnSpPr>
            <p:nvPr/>
          </p:nvCxnSpPr>
          <p:spPr>
            <a:xfrm rot="16200000" flipH="1">
              <a:off x="5198077" y="4793948"/>
              <a:ext cx="523102" cy="93499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</p:cNvCxnSpPr>
            <p:nvPr/>
          </p:nvCxnSpPr>
          <p:spPr>
            <a:xfrm>
              <a:off x="2310198" y="5008605"/>
              <a:ext cx="0" cy="514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2"/>
            </p:cNvCxnSpPr>
            <p:nvPr/>
          </p:nvCxnSpPr>
          <p:spPr>
            <a:xfrm>
              <a:off x="7674064" y="5008605"/>
              <a:ext cx="0" cy="514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688758" y="5522997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Director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48500" y="5528701"/>
              <a:ext cx="126039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Director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DDBA9A-B867-0245-8B71-74370AB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All data is represented as a set of “tables”</a:t>
            </a:r>
          </a:p>
          <a:p>
            <a:r>
              <a:rPr lang="en-US" dirty="0"/>
              <a:t>The “most popular” data model used for database systems</a:t>
            </a:r>
          </a:p>
          <a:p>
            <a:r>
              <a:rPr lang="en-US" dirty="0"/>
              <a:t>Example: School information</a:t>
            </a:r>
          </a:p>
          <a:p>
            <a:pPr lvl="1"/>
            <a:r>
              <a:rPr lang="en-US" dirty="0"/>
              <a:t>Student(</a:t>
            </a:r>
            <a:r>
              <a:rPr lang="en-US" dirty="0" err="1"/>
              <a:t>sid</a:t>
            </a:r>
            <a:r>
              <a:rPr lang="en-US" dirty="0"/>
              <a:t>, name, age, GPA, address,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Class(dept, cnum, sec, title, instructor, ...)</a:t>
            </a:r>
          </a:p>
          <a:p>
            <a:pPr lvl="1"/>
            <a:r>
              <a:rPr lang="is-IS" dirty="0"/>
              <a:t>Enroll(sid, dept, cnum, sec)</a:t>
            </a:r>
          </a:p>
          <a:p>
            <a:pPr lvl="1"/>
            <a:r>
              <a:rPr lang="is-IS" dirty="0"/>
              <a:t>...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5205" y="49768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Wilshire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E20F-555D-FD4B-BC25-02AC30E7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/>
          <a:lstStyle/>
          <a:p>
            <a:r>
              <a:rPr lang="en-US" dirty="0"/>
              <a:t>Each relation has a set of attributes (= columns)</a:t>
            </a:r>
          </a:p>
          <a:p>
            <a:r>
              <a:rPr lang="en-US" dirty="0"/>
              <a:t>Each relation contains a set of tuples (= rows)</a:t>
            </a:r>
          </a:p>
          <a:p>
            <a:r>
              <a:rPr lang="en-US" dirty="0"/>
              <a:t>Each attribute has a domain (= type)</a:t>
            </a:r>
          </a:p>
          <a:p>
            <a:pPr lvl="1"/>
            <a:r>
              <a:rPr lang="en-US" dirty="0"/>
              <a:t>Only atomic types</a:t>
            </a:r>
          </a:p>
          <a:p>
            <a:r>
              <a:rPr lang="en-US" dirty="0"/>
              <a:t>Data representation is very similar to Excel spreadsheet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34891"/>
              </p:ext>
            </p:extLst>
          </p:nvPr>
        </p:nvGraphicFramePr>
        <p:xfrm>
          <a:off x="1504938" y="158464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Wilshire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Westwood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1E82-5E8C-7D43-9959-7EC4AF18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far, the most significant invention in the history of DBMS</a:t>
            </a:r>
          </a:p>
          <a:p>
            <a:pPr lvl="1"/>
            <a:r>
              <a:rPr lang="en-US" dirty="0"/>
              <a:t>E.F. </a:t>
            </a:r>
            <a:r>
              <a:rPr lang="en-US" dirty="0" err="1"/>
              <a:t>Codd</a:t>
            </a:r>
            <a:r>
              <a:rPr lang="en-US" dirty="0"/>
              <a:t>, 1970</a:t>
            </a:r>
          </a:p>
          <a:p>
            <a:pPr lvl="1"/>
            <a:r>
              <a:rPr lang="en-US" dirty="0"/>
              <a:t>Completely revolutionized the field</a:t>
            </a:r>
          </a:p>
          <a:p>
            <a:pPr lvl="1"/>
            <a:r>
              <a:rPr lang="en-US" dirty="0"/>
              <a:t>Turing Award, 1981</a:t>
            </a:r>
          </a:p>
          <a:p>
            <a:r>
              <a:rPr lang="en-US" dirty="0"/>
              <a:t>Extremely simple</a:t>
            </a:r>
          </a:p>
          <a:p>
            <a:pPr lvl="1"/>
            <a:r>
              <a:rPr lang="en-US" dirty="0"/>
              <a:t>Another evidence of the power of a </a:t>
            </a:r>
            <a:r>
              <a:rPr lang="en-US" i="1" dirty="0"/>
              <a:t>simple</a:t>
            </a:r>
            <a:r>
              <a:rPr lang="en-US" dirty="0"/>
              <a:t> yet </a:t>
            </a:r>
            <a:r>
              <a:rPr lang="en-US" i="1" dirty="0"/>
              <a:t>widely-applicable</a:t>
            </a:r>
            <a:r>
              <a:rPr lang="en-US" dirty="0"/>
              <a:t> idea in computer science</a:t>
            </a:r>
          </a:p>
          <a:p>
            <a:r>
              <a:rPr lang="en-US" dirty="0"/>
              <a:t>Initial research prototypes</a:t>
            </a:r>
          </a:p>
          <a:p>
            <a:pPr lvl="1"/>
            <a:r>
              <a:rPr lang="en-US" dirty="0"/>
              <a:t>IBM System R </a:t>
            </a:r>
            <a:r>
              <a:rPr lang="en-US" dirty="0">
                <a:sym typeface="Wingdings"/>
              </a:rPr>
              <a:t> IBM DB2</a:t>
            </a:r>
          </a:p>
          <a:p>
            <a:pPr lvl="1"/>
            <a:r>
              <a:rPr lang="en-US" dirty="0">
                <a:sym typeface="Wingdings"/>
              </a:rPr>
              <a:t>Berkeley </a:t>
            </a:r>
            <a:r>
              <a:rPr lang="en-US" dirty="0" err="1">
                <a:sym typeface="Wingdings"/>
              </a:rPr>
              <a:t>Postgress</a:t>
            </a:r>
            <a:r>
              <a:rPr lang="en-US" dirty="0">
                <a:sym typeface="Wingdings"/>
              </a:rPr>
              <a:t>  </a:t>
            </a:r>
            <a:r>
              <a:rPr lang="en-US" dirty="0" err="1">
                <a:sym typeface="Wingdings"/>
              </a:rPr>
              <a:t>PostgresSQL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IBM and Oracle: first commercial RDBMS vendor. Still dominates the market together with Microsoft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6FEC7-EDB3-D64C-B406-D3B46ED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Schema: the structure of relations in database</a:t>
            </a:r>
          </a:p>
          <a:p>
            <a:pPr lvl="1"/>
            <a:r>
              <a:rPr lang="en-US" dirty="0"/>
              <a:t>Relation name, attribute name, domain (optional)</a:t>
            </a:r>
          </a:p>
          <a:p>
            <a:pPr lvl="1"/>
            <a:r>
              <a:rPr lang="en-US" dirty="0"/>
              <a:t>Example: Student(</a:t>
            </a:r>
            <a:r>
              <a:rPr lang="en-US" dirty="0" err="1"/>
              <a:t>sid</a:t>
            </a:r>
            <a:r>
              <a:rPr lang="en-US" dirty="0"/>
              <a:t>, name, </a:t>
            </a:r>
            <a:r>
              <a:rPr lang="en-US" dirty="0" err="1"/>
              <a:t>addr</a:t>
            </a:r>
            <a:r>
              <a:rPr lang="en-US" dirty="0"/>
              <a:t>, age, GPA)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Instance (= Data)</a:t>
            </a:r>
          </a:p>
          <a:p>
            <a:pPr lvl="1"/>
            <a:r>
              <a:rPr lang="en-US" dirty="0"/>
              <a:t>Actual content of relation</a:t>
            </a:r>
          </a:p>
          <a:p>
            <a:pPr lvl="2"/>
            <a:r>
              <a:rPr lang="en-US" dirty="0"/>
              <a:t>Schema ⩬ variable type, Instance ⩬ value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31794-D162-E341-A962-22B95CF7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Keys: A set of attributes that uniquely identifies a tuple in a relation</a:t>
            </a:r>
          </a:p>
          <a:p>
            <a:pPr lvl="1"/>
            <a:r>
              <a:rPr lang="en-US" dirty="0"/>
              <a:t>Student(</a:t>
            </a:r>
            <a:r>
              <a:rPr lang="en-US" dirty="0" err="1"/>
              <a:t>sid</a:t>
            </a:r>
            <a:r>
              <a:rPr lang="en-US" dirty="0"/>
              <a:t>, name, address, GPA, age)</a:t>
            </a:r>
          </a:p>
          <a:p>
            <a:pPr lvl="1"/>
            <a:r>
              <a:rPr lang="en-US" dirty="0"/>
              <a:t>Course(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sec, unit, instructor, title)</a:t>
            </a:r>
          </a:p>
          <a:p>
            <a:pPr lvl="1"/>
            <a:r>
              <a:rPr lang="en-US" dirty="0"/>
              <a:t>Underline key attributes in schema</a:t>
            </a:r>
          </a:p>
          <a:p>
            <a:r>
              <a:rPr lang="en-US" dirty="0"/>
              <a:t>Multiple keys are possible</a:t>
            </a:r>
          </a:p>
          <a:p>
            <a:pPr lvl="1"/>
            <a:r>
              <a:rPr lang="en-US" dirty="0"/>
              <a:t>Course(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sec, unit, instructor, title)</a:t>
            </a:r>
          </a:p>
          <a:p>
            <a:pPr lvl="1"/>
            <a:r>
              <a:rPr lang="en-US" dirty="0"/>
              <a:t>Course(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sec, unit, instructor, title)</a:t>
            </a:r>
          </a:p>
          <a:p>
            <a:r>
              <a:rPr lang="en-US" dirty="0"/>
              <a:t>Q: When do we need keys? How can they be used?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5FA3-7E88-1249-B423-BC6E692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BA4E-CFF0-DF47-8437-A5EA54B36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1110</Words>
  <Application>Microsoft Macintosh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CS143 Relational Model </vt:lpstr>
      <vt:lpstr>Data Model</vt:lpstr>
      <vt:lpstr>Graph Model (= Network Model)</vt:lpstr>
      <vt:lpstr>Tree model (= Hierarchical Model)</vt:lpstr>
      <vt:lpstr>Relational Model</vt:lpstr>
      <vt:lpstr>Terminology</vt:lpstr>
      <vt:lpstr>History of Relational Model</vt:lpstr>
      <vt:lpstr>Terminology</vt:lpstr>
      <vt:lpstr>Terminology</vt:lpstr>
      <vt:lpstr>Name Scope</vt:lpstr>
      <vt:lpstr>Set Semantics</vt:lpstr>
      <vt:lpstr>Null Value</vt:lpstr>
      <vt:lpstr>Complications from Null</vt:lpstr>
      <vt:lpstr>Null and SQL 3-valued logic</vt:lpstr>
      <vt:lpstr>Five Steps in Database Construction</vt:lpstr>
      <vt:lpstr>Structured Query Language (SQL)</vt:lpstr>
      <vt:lpstr>SQL</vt:lpstr>
      <vt:lpstr>Basic SQL Data Types (commonly used subset)</vt:lpstr>
      <vt:lpstr>SQL Table Creation</vt:lpstr>
      <vt:lpstr>SQL Table Creation</vt:lpstr>
      <vt:lpstr>Bulk Loading Data into Table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Introduction </dc:title>
  <dc:creator>Junghoo Cho</dc:creator>
  <cp:lastModifiedBy>Junghoo Cho</cp:lastModifiedBy>
  <cp:revision>42</cp:revision>
  <dcterms:created xsi:type="dcterms:W3CDTF">2016-09-22T02:10:00Z</dcterms:created>
  <dcterms:modified xsi:type="dcterms:W3CDTF">2021-01-04T03:27:56Z</dcterms:modified>
</cp:coreProperties>
</file>