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83" r:id="rId2"/>
    <p:sldId id="257" r:id="rId3"/>
    <p:sldId id="260" r:id="rId4"/>
    <p:sldId id="261" r:id="rId5"/>
    <p:sldId id="262" r:id="rId6"/>
    <p:sldId id="263" r:id="rId7"/>
    <p:sldId id="266" r:id="rId8"/>
    <p:sldId id="265" r:id="rId9"/>
    <p:sldId id="267" r:id="rId10"/>
    <p:sldId id="269" r:id="rId11"/>
    <p:sldId id="271" r:id="rId12"/>
    <p:sldId id="272" r:id="rId13"/>
    <p:sldId id="270" r:id="rId14"/>
    <p:sldId id="326" r:id="rId1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88"/>
    <p:restoredTop sz="94626"/>
  </p:normalViewPr>
  <p:slideViewPr>
    <p:cSldViewPr snapToGrid="0" snapToObjects="1">
      <p:cViewPr varScale="1">
        <p:scale>
          <a:sx n="121" d="100"/>
          <a:sy n="121" d="100"/>
        </p:scale>
        <p:origin x="3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2FC90F7-EE1F-4820-AC84-4974405D9A45}" type="datetimeFigureOut">
              <a:rPr lang="en-US" smtClean="0"/>
              <a:t>1/13/21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3F08F0B-064C-475E-8FE0-C83136AD8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15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4705712-4C9D-844F-8397-AD58AF83E12F}" type="datetimeFigureOut">
              <a:rPr lang="en-US" smtClean="0"/>
              <a:t>1/13/21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125BA11-F313-1F47-840F-29461C857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1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D99D5-5F78-DB42-80B1-FB9D15280BFE}" type="datetime1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4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15A3-301C-6441-B6B9-8203497B64A1}" type="datetime1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34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701C-85EC-5049-B1FD-CCA3B2B69F89}" type="datetime1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92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B68BB-0045-CE4A-BCAE-DD5A32C88D72}" type="datetime1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467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3E422-2FE2-374A-83E2-893F7C38B90A}" type="datetime1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50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E01F-1A7A-C642-9235-2A22CBFC525F}" type="datetime1">
              <a:rPr lang="en-US" smtClean="0"/>
              <a:t>1/13/21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56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5AADC-D702-3843-BC11-EAC16E3DB596}" type="datetime1">
              <a:rPr lang="en-US" smtClean="0"/>
              <a:t>1/13/21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88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3EB06-269A-344E-8178-72EF3DCC1BBF}" type="datetime1">
              <a:rPr lang="en-US" smtClean="0"/>
              <a:t>1/13/21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60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0C349-149D-FD4A-9215-CA9405BA2E2E}" type="datetime1">
              <a:rPr lang="en-US" smtClean="0"/>
              <a:t>1/13/21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281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75C5A-8A11-4340-9254-4DDA5F19C9D3}" type="datetime1">
              <a:rPr lang="en-US" smtClean="0"/>
              <a:t>1/13/21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32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A9FD-CE58-4641-9A1D-9D625A9A1E9A}" type="datetime1">
              <a:rPr lang="en-US" smtClean="0"/>
              <a:t>1/13/21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51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9F684-281B-7541-AB4C-69EFF74446D2}" type="datetime1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C2ABF-C6B9-4547-8BA9-A0B476E3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80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0962" y="1308847"/>
            <a:ext cx="9885406" cy="3244661"/>
          </a:xfrm>
        </p:spPr>
        <p:txBody>
          <a:bodyPr>
            <a:normAutofit/>
          </a:bodyPr>
          <a:lstStyle/>
          <a:p>
            <a:r>
              <a:rPr lang="en-US" dirty="0"/>
              <a:t>CS143</a:t>
            </a:r>
            <a:br>
              <a:rPr lang="en-US" dirty="0"/>
            </a:br>
            <a:r>
              <a:rPr lang="en-US" dirty="0"/>
              <a:t>SQL (1)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53508"/>
            <a:ext cx="9144000" cy="1655762"/>
          </a:xfrm>
        </p:spPr>
        <p:txBody>
          <a:bodyPr/>
          <a:lstStyle/>
          <a:p>
            <a:r>
              <a:rPr lang="en-US" dirty="0"/>
              <a:t>Professor Junghoo “John” Cho</a:t>
            </a:r>
          </a:p>
        </p:txBody>
      </p:sp>
    </p:spTree>
    <p:extLst>
      <p:ext uri="{BB962C8B-B14F-4D97-AF65-F5344CB8AC3E}">
        <p14:creationId xmlns:p14="http://schemas.microsoft.com/office/powerpoint/2010/main" val="156979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563"/>
    </mc:Choice>
    <mc:Fallback xmlns="">
      <p:transition spd="slow" advTm="2356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SQL Set operators: UNION, INTERSECT, EXCEPT</a:t>
            </a:r>
          </a:p>
          <a:p>
            <a:pPr lvl="1"/>
            <a:r>
              <a:rPr lang="en-US" dirty="0"/>
              <a:t>Can be applied to relations or to the result of SELECT statements</a:t>
            </a:r>
          </a:p>
          <a:p>
            <a:r>
              <a:rPr lang="en-US" dirty="0"/>
              <a:t>Schemas of input relations should be the same</a:t>
            </a:r>
          </a:p>
          <a:p>
            <a:pPr lvl="1"/>
            <a:r>
              <a:rPr lang="en-US" dirty="0"/>
              <a:t>In practice, just having the compatible types is fine</a:t>
            </a:r>
          </a:p>
          <a:p>
            <a:r>
              <a:rPr lang="en-US" dirty="0"/>
              <a:t>Set operators follow set semantics and remove duplicates</a:t>
            </a:r>
          </a:p>
          <a:p>
            <a:pPr lvl="1"/>
            <a:r>
              <a:rPr lang="en-US" dirty="0"/>
              <a:t>Most people do now know “multiset” semantic of set operators</a:t>
            </a:r>
          </a:p>
          <a:p>
            <a:pPr lvl="1"/>
            <a:r>
              <a:rPr lang="en-US" dirty="0"/>
              <a:t>No efficiency penalty for duplicate eliminate for set operation</a:t>
            </a:r>
          </a:p>
          <a:p>
            <a:pPr lvl="1"/>
            <a:r>
              <a:rPr lang="en-US" dirty="0"/>
              <a:t>To keep duplicates, use UNION ALL, INTERSECT ALL, EXCEPT 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7899EB-7958-904C-A549-277B83F66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89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6146"/>
          </a:xfrm>
        </p:spPr>
        <p:txBody>
          <a:bodyPr>
            <a:normAutofit/>
          </a:bodyPr>
          <a:lstStyle/>
          <a:p>
            <a:r>
              <a:rPr lang="en-US" dirty="0"/>
              <a:t>Q4: Students’ and instructors’ names</a:t>
            </a: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838200" y="1439676"/>
            <a:ext cx="3802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dirty="0">
                <a:latin typeface="Calibri" charset="0"/>
              </a:rPr>
              <a:t>Student(</a:t>
            </a:r>
            <a:r>
              <a:rPr lang="en-US" altLang="en-US" sz="2000" u="sng" dirty="0" err="1">
                <a:latin typeface="Calibri" charset="0"/>
              </a:rPr>
              <a:t>sid</a:t>
            </a:r>
            <a:r>
              <a:rPr lang="en-US" altLang="en-US" sz="2000" dirty="0">
                <a:latin typeface="Calibri" charset="0"/>
              </a:rPr>
              <a:t>, name, </a:t>
            </a:r>
            <a:r>
              <a:rPr lang="en-US" altLang="en-US" sz="2000" dirty="0" err="1">
                <a:latin typeface="Calibri" charset="0"/>
              </a:rPr>
              <a:t>addr</a:t>
            </a:r>
            <a:r>
              <a:rPr lang="en-US" altLang="en-US" sz="2000" dirty="0">
                <a:latin typeface="Calibri" charset="0"/>
              </a:rPr>
              <a:t>, age, GPA)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5158619" y="1478526"/>
            <a:ext cx="549753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Class(</a:t>
            </a:r>
            <a:r>
              <a:rPr lang="en-US" altLang="en-US" sz="2000" u="sng" dirty="0" err="1">
                <a:solidFill>
                  <a:srgbClr val="000000"/>
                </a:solidFill>
                <a:latin typeface="+mn-lt"/>
              </a:rPr>
              <a:t>dept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altLang="en-US" sz="2000" u="sng" dirty="0" err="1">
                <a:solidFill>
                  <a:srgbClr val="000000"/>
                </a:solidFill>
                <a:latin typeface="+mn-lt"/>
              </a:rPr>
              <a:t>cnum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altLang="en-US" sz="2000" u="sng" dirty="0">
                <a:solidFill>
                  <a:srgbClr val="000000"/>
                </a:solidFill>
                <a:latin typeface="+mn-lt"/>
              </a:rPr>
              <a:t>sec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, unit, title, instructor) </a:t>
            </a:r>
            <a:endParaRPr lang="en-US" altLang="en-US" sz="2000" dirty="0">
              <a:latin typeface="+mn-lt"/>
            </a:endParaRP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838200" y="3866788"/>
            <a:ext cx="3679004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dirty="0">
                <a:latin typeface="Calibri" charset="0"/>
              </a:rPr>
              <a:t>Enroll(</a:t>
            </a:r>
            <a:r>
              <a:rPr lang="en-US" altLang="en-US" sz="2000" dirty="0" err="1">
                <a:latin typeface="Calibri" charset="0"/>
              </a:rPr>
              <a:t>sid</a:t>
            </a:r>
            <a:r>
              <a:rPr lang="en-US" altLang="en-US" sz="2000" dirty="0">
                <a:latin typeface="Calibri" charset="0"/>
              </a:rPr>
              <a:t>, </a:t>
            </a:r>
            <a:r>
              <a:rPr lang="en-US" altLang="en-US" sz="2000" dirty="0" err="1">
                <a:latin typeface="Calibri" charset="0"/>
              </a:rPr>
              <a:t>dept</a:t>
            </a:r>
            <a:r>
              <a:rPr lang="en-US" altLang="en-US" sz="2000" dirty="0">
                <a:latin typeface="Calibri" charset="0"/>
              </a:rPr>
              <a:t>, </a:t>
            </a:r>
            <a:r>
              <a:rPr lang="en-US" altLang="en-US" sz="2000" dirty="0" err="1">
                <a:latin typeface="Calibri" charset="0"/>
              </a:rPr>
              <a:t>cnum</a:t>
            </a:r>
            <a:r>
              <a:rPr lang="en-US" altLang="en-US" sz="2000" dirty="0">
                <a:latin typeface="Calibri" charset="0"/>
              </a:rPr>
              <a:t>, sec) </a:t>
            </a:r>
          </a:p>
        </p:txBody>
      </p:sp>
      <p:graphicFrame>
        <p:nvGraphicFramePr>
          <p:cNvPr id="7" name="Group 126"/>
          <p:cNvGraphicFramePr>
            <a:graphicFrameLocks noGrp="1"/>
          </p:cNvGraphicFramePr>
          <p:nvPr/>
        </p:nvGraphicFramePr>
        <p:xfrm>
          <a:off x="943520" y="4331844"/>
          <a:ext cx="2226781" cy="2011596"/>
        </p:xfrm>
        <a:graphic>
          <a:graphicData uri="http://schemas.openxmlformats.org/drawingml/2006/table">
            <a:tbl>
              <a:tblPr/>
              <a:tblGrid>
                <a:gridCol w="499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41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sid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dept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cnum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sec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EE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Group 125"/>
          <p:cNvGraphicFramePr>
            <a:graphicFrameLocks noGrp="1"/>
          </p:cNvGraphicFramePr>
          <p:nvPr/>
        </p:nvGraphicFramePr>
        <p:xfrm>
          <a:off x="943520" y="1914251"/>
          <a:ext cx="3713147" cy="1676400"/>
        </p:xfrm>
        <a:graphic>
          <a:graphicData uri="http://schemas.openxmlformats.org/drawingml/2006/table">
            <a:tbl>
              <a:tblPr/>
              <a:tblGrid>
                <a:gridCol w="509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9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GPA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Andy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183 Westwood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Elaine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 Wilshire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James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183 Westwood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Esther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421 Wilshire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Group 127"/>
          <p:cNvGraphicFramePr>
            <a:graphicFrameLocks noGrp="1"/>
          </p:cNvGraphicFramePr>
          <p:nvPr/>
        </p:nvGraphicFramePr>
        <p:xfrm>
          <a:off x="5240072" y="1914251"/>
          <a:ext cx="4634970" cy="1676400"/>
        </p:xfrm>
        <a:graphic>
          <a:graphicData uri="http://schemas.openxmlformats.org/drawingml/2006/table">
            <a:tbl>
              <a:tblPr/>
              <a:tblGrid>
                <a:gridCol w="597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4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45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30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dept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cnum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unit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title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instructor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Modeling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Dick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Muntz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DB Systems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John Cho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Signal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Dick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Muntz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Mechanics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Susan Tracey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B124D8-0494-844B-A475-D716FFC19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3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6146"/>
          </a:xfrm>
        </p:spPr>
        <p:txBody>
          <a:bodyPr>
            <a:normAutofit fontScale="90000"/>
          </a:bodyPr>
          <a:lstStyle/>
          <a:p>
            <a:r>
              <a:rPr lang="en-US" dirty="0"/>
              <a:t>Q5: </a:t>
            </a:r>
            <a:r>
              <a:rPr lang="en-US" dirty="0" err="1"/>
              <a:t>Sids</a:t>
            </a:r>
            <a:r>
              <a:rPr lang="en-US" dirty="0"/>
              <a:t> of students who do not take any CS class </a:t>
            </a: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838200" y="1439676"/>
            <a:ext cx="3802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dirty="0">
                <a:latin typeface="Calibri" charset="0"/>
              </a:rPr>
              <a:t>Student(</a:t>
            </a:r>
            <a:r>
              <a:rPr lang="en-US" altLang="en-US" sz="2000" u="sng" dirty="0" err="1">
                <a:latin typeface="Calibri" charset="0"/>
              </a:rPr>
              <a:t>sid</a:t>
            </a:r>
            <a:r>
              <a:rPr lang="en-US" altLang="en-US" sz="2000" dirty="0">
                <a:latin typeface="Calibri" charset="0"/>
              </a:rPr>
              <a:t>, name, </a:t>
            </a:r>
            <a:r>
              <a:rPr lang="en-US" altLang="en-US" sz="2000" dirty="0" err="1">
                <a:latin typeface="Calibri" charset="0"/>
              </a:rPr>
              <a:t>addr</a:t>
            </a:r>
            <a:r>
              <a:rPr lang="en-US" altLang="en-US" sz="2000" dirty="0">
                <a:latin typeface="Calibri" charset="0"/>
              </a:rPr>
              <a:t>, age, GPA)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5158619" y="1478526"/>
            <a:ext cx="549753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Class(</a:t>
            </a:r>
            <a:r>
              <a:rPr lang="en-US" altLang="en-US" sz="2000" u="sng" dirty="0" err="1">
                <a:solidFill>
                  <a:srgbClr val="000000"/>
                </a:solidFill>
                <a:latin typeface="+mn-lt"/>
              </a:rPr>
              <a:t>dept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altLang="en-US" sz="2000" u="sng" dirty="0" err="1">
                <a:solidFill>
                  <a:srgbClr val="000000"/>
                </a:solidFill>
                <a:latin typeface="+mn-lt"/>
              </a:rPr>
              <a:t>cnum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altLang="en-US" sz="2000" u="sng" dirty="0">
                <a:solidFill>
                  <a:srgbClr val="000000"/>
                </a:solidFill>
                <a:latin typeface="+mn-lt"/>
              </a:rPr>
              <a:t>sec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, unit, title, instructor) </a:t>
            </a:r>
            <a:endParaRPr lang="en-US" altLang="en-US" sz="2000" dirty="0">
              <a:latin typeface="+mn-lt"/>
            </a:endParaRP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838200" y="3866788"/>
            <a:ext cx="3679004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dirty="0">
                <a:latin typeface="Calibri" charset="0"/>
              </a:rPr>
              <a:t>Enroll(</a:t>
            </a:r>
            <a:r>
              <a:rPr lang="en-US" altLang="en-US" sz="2000" dirty="0" err="1">
                <a:latin typeface="Calibri" charset="0"/>
              </a:rPr>
              <a:t>sid</a:t>
            </a:r>
            <a:r>
              <a:rPr lang="en-US" altLang="en-US" sz="2000" dirty="0">
                <a:latin typeface="Calibri" charset="0"/>
              </a:rPr>
              <a:t>, </a:t>
            </a:r>
            <a:r>
              <a:rPr lang="en-US" altLang="en-US" sz="2000" dirty="0" err="1">
                <a:latin typeface="Calibri" charset="0"/>
              </a:rPr>
              <a:t>dept</a:t>
            </a:r>
            <a:r>
              <a:rPr lang="en-US" altLang="en-US" sz="2000" dirty="0">
                <a:latin typeface="Calibri" charset="0"/>
              </a:rPr>
              <a:t>, </a:t>
            </a:r>
            <a:r>
              <a:rPr lang="en-US" altLang="en-US" sz="2000" dirty="0" err="1">
                <a:latin typeface="Calibri" charset="0"/>
              </a:rPr>
              <a:t>cnum</a:t>
            </a:r>
            <a:r>
              <a:rPr lang="en-US" altLang="en-US" sz="2000" dirty="0">
                <a:latin typeface="Calibri" charset="0"/>
              </a:rPr>
              <a:t>, sec) </a:t>
            </a:r>
          </a:p>
        </p:txBody>
      </p:sp>
      <p:graphicFrame>
        <p:nvGraphicFramePr>
          <p:cNvPr id="7" name="Group 126"/>
          <p:cNvGraphicFramePr>
            <a:graphicFrameLocks noGrp="1"/>
          </p:cNvGraphicFramePr>
          <p:nvPr/>
        </p:nvGraphicFramePr>
        <p:xfrm>
          <a:off x="943520" y="4331844"/>
          <a:ext cx="2226781" cy="2011596"/>
        </p:xfrm>
        <a:graphic>
          <a:graphicData uri="http://schemas.openxmlformats.org/drawingml/2006/table">
            <a:tbl>
              <a:tblPr/>
              <a:tblGrid>
                <a:gridCol w="499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41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sid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dept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cnum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sec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EE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Group 125"/>
          <p:cNvGraphicFramePr>
            <a:graphicFrameLocks noGrp="1"/>
          </p:cNvGraphicFramePr>
          <p:nvPr/>
        </p:nvGraphicFramePr>
        <p:xfrm>
          <a:off x="943520" y="1914251"/>
          <a:ext cx="3713147" cy="1676400"/>
        </p:xfrm>
        <a:graphic>
          <a:graphicData uri="http://schemas.openxmlformats.org/drawingml/2006/table">
            <a:tbl>
              <a:tblPr/>
              <a:tblGrid>
                <a:gridCol w="509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9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GPA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Andy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183 Westwood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Elaine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 Wilshire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James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183 Westwood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Esther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421 Wilshire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Group 127"/>
          <p:cNvGraphicFramePr>
            <a:graphicFrameLocks noGrp="1"/>
          </p:cNvGraphicFramePr>
          <p:nvPr/>
        </p:nvGraphicFramePr>
        <p:xfrm>
          <a:off x="5240072" y="1914251"/>
          <a:ext cx="4634970" cy="1676400"/>
        </p:xfrm>
        <a:graphic>
          <a:graphicData uri="http://schemas.openxmlformats.org/drawingml/2006/table">
            <a:tbl>
              <a:tblPr/>
              <a:tblGrid>
                <a:gridCol w="597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4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45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30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dept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cnum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unit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title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instructor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Modeling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Dick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Muntz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DB Systems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John Cho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Signal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Dick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Muntz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Mechanics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Susan Tracey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4E0DC9-0D8E-C848-B7F3-AB19CFE52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212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Operators in MySQL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MySQL supports only UNION, but not INTERSECT or EXCEPT</a:t>
            </a:r>
          </a:p>
          <a:p>
            <a:pPr lvl="1"/>
            <a:r>
              <a:rPr lang="en-US" dirty="0"/>
              <a:t>A major pain point since EXCEPT is an essential operator</a:t>
            </a:r>
          </a:p>
          <a:p>
            <a:pPr lvl="1"/>
            <a:r>
              <a:rPr lang="en-US" dirty="0"/>
              <a:t>People often use a “subquery” to simulate EXCEPT</a:t>
            </a:r>
          </a:p>
          <a:p>
            <a:pPr lvl="2"/>
            <a:r>
              <a:rPr lang="en-US" dirty="0"/>
              <a:t>Use “NOT IN” operator in MySQL that we will learn soon</a:t>
            </a:r>
          </a:p>
          <a:p>
            <a:r>
              <a:rPr lang="en-US" dirty="0"/>
              <a:t>MariaDB supports INTERSECT and EXCEPT (starting from v10.3)</a:t>
            </a:r>
          </a:p>
          <a:p>
            <a:pPr lvl="1"/>
            <a:r>
              <a:rPr lang="en-US" dirty="0"/>
              <a:t>Our container uses MariaDB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69DCB9-6A62-5848-BEEB-7A4404D13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2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3BA2-A043-6F4F-9BBD-309B1B48D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Learned: </a:t>
            </a:r>
            <a:r>
              <a:rPr lang="en-US"/>
              <a:t>Basic SELECT </a:t>
            </a:r>
            <a:r>
              <a:rPr lang="en-US" dirty="0"/>
              <a:t>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C9172-1FA6-4843-ABEE-FCA8E3E77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… FROM … WHERE</a:t>
            </a:r>
          </a:p>
          <a:p>
            <a:r>
              <a:rPr lang="en-US" dirty="0"/>
              <a:t>Multiset semantic: Duplicates are </a:t>
            </a:r>
            <a:r>
              <a:rPr lang="en-US"/>
              <a:t>preserved unless </a:t>
            </a:r>
            <a:r>
              <a:rPr lang="en-US" dirty="0"/>
              <a:t>DISTINCT</a:t>
            </a:r>
          </a:p>
          <a:p>
            <a:r>
              <a:rPr lang="en-US" dirty="0"/>
              <a:t>Set operator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99102-89C5-894C-8D46-95774E07B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712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3613"/>
          </a:xfrm>
        </p:spPr>
        <p:txBody>
          <a:bodyPr/>
          <a:lstStyle/>
          <a:p>
            <a:r>
              <a:rPr lang="en-US" dirty="0"/>
              <a:t>SQL (Structured Query Language)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8762"/>
            <a:ext cx="10515600" cy="4943475"/>
          </a:xfrm>
        </p:spPr>
        <p:txBody>
          <a:bodyPr>
            <a:normAutofit/>
          </a:bodyPr>
          <a:lstStyle/>
          <a:p>
            <a:r>
              <a:rPr lang="en-US" i="1" dirty="0"/>
              <a:t>The</a:t>
            </a:r>
            <a:r>
              <a:rPr lang="en-US" dirty="0"/>
              <a:t> query language for RDBMS</a:t>
            </a:r>
          </a:p>
          <a:p>
            <a:r>
              <a:rPr lang="en-US" dirty="0"/>
              <a:t>SQL has many aspects</a:t>
            </a:r>
          </a:p>
          <a:p>
            <a:pPr lvl="1"/>
            <a:r>
              <a:rPr lang="en-US" dirty="0"/>
              <a:t>DDL, DML, transactions, </a:t>
            </a:r>
            <a:r>
              <a:rPr lang="is-IS" dirty="0"/>
              <a:t>…</a:t>
            </a:r>
            <a:endParaRPr lang="en-US" dirty="0"/>
          </a:p>
          <a:p>
            <a:r>
              <a:rPr lang="en-US" dirty="0"/>
              <a:t>In this lecture, we learn DML part of SQL</a:t>
            </a:r>
          </a:p>
          <a:p>
            <a:pPr lvl="1"/>
            <a:r>
              <a:rPr lang="en-US" dirty="0"/>
              <a:t>How to query and modify existing database</a:t>
            </a:r>
          </a:p>
          <a:p>
            <a:r>
              <a:rPr lang="en-US" dirty="0"/>
              <a:t>SQL and DBMS</a:t>
            </a:r>
          </a:p>
          <a:p>
            <a:pPr lvl="1"/>
            <a:r>
              <a:rPr lang="en-US" dirty="0"/>
              <a:t>SQL is a high-level description of what a user wants</a:t>
            </a:r>
          </a:p>
          <a:p>
            <a:pPr lvl="1"/>
            <a:r>
              <a:rPr lang="en-US" dirty="0"/>
              <a:t>Given SQL query, DBMS figures out how best to execute it</a:t>
            </a:r>
            <a:r>
              <a:rPr lang="en-US" i="1" dirty="0"/>
              <a:t> automatically </a:t>
            </a:r>
          </a:p>
          <a:p>
            <a:pPr lvl="2"/>
            <a:r>
              <a:rPr lang="en-US" dirty="0"/>
              <a:t>Beauty and success of DBMS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53289-0B66-664A-B70E-63EC8AE8E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9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6146"/>
          </a:xfrm>
        </p:spPr>
        <p:txBody>
          <a:bodyPr/>
          <a:lstStyle/>
          <a:p>
            <a:r>
              <a:rPr lang="en-US" dirty="0"/>
              <a:t>Example Database: School Information</a:t>
            </a: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838200" y="1439676"/>
            <a:ext cx="3802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dirty="0">
                <a:latin typeface="Calibri" charset="0"/>
              </a:rPr>
              <a:t>Student(</a:t>
            </a:r>
            <a:r>
              <a:rPr lang="en-US" altLang="en-US" sz="2000" u="sng" dirty="0" err="1">
                <a:latin typeface="Calibri" charset="0"/>
              </a:rPr>
              <a:t>sid</a:t>
            </a:r>
            <a:r>
              <a:rPr lang="en-US" altLang="en-US" sz="2000" dirty="0">
                <a:latin typeface="Calibri" charset="0"/>
              </a:rPr>
              <a:t>, name, </a:t>
            </a:r>
            <a:r>
              <a:rPr lang="en-US" altLang="en-US" sz="2000" dirty="0" err="1">
                <a:latin typeface="Calibri" charset="0"/>
              </a:rPr>
              <a:t>addr</a:t>
            </a:r>
            <a:r>
              <a:rPr lang="en-US" altLang="en-US" sz="2000" dirty="0">
                <a:latin typeface="Calibri" charset="0"/>
              </a:rPr>
              <a:t>, age, GPA)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5158619" y="1478526"/>
            <a:ext cx="549753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Class(</a:t>
            </a:r>
            <a:r>
              <a:rPr lang="en-US" altLang="en-US" sz="2000" u="sng" dirty="0" err="1">
                <a:solidFill>
                  <a:srgbClr val="000000"/>
                </a:solidFill>
                <a:latin typeface="+mn-lt"/>
              </a:rPr>
              <a:t>dept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altLang="en-US" sz="2000" u="sng" dirty="0" err="1">
                <a:solidFill>
                  <a:srgbClr val="000000"/>
                </a:solidFill>
                <a:latin typeface="+mn-lt"/>
              </a:rPr>
              <a:t>cnum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altLang="en-US" sz="2000" u="sng" dirty="0">
                <a:solidFill>
                  <a:srgbClr val="000000"/>
                </a:solidFill>
                <a:latin typeface="+mn-lt"/>
              </a:rPr>
              <a:t>sec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, unit, title, instructor) </a:t>
            </a:r>
            <a:endParaRPr lang="en-US" altLang="en-US" sz="2000" dirty="0">
              <a:latin typeface="+mn-lt"/>
            </a:endParaRP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838200" y="3866788"/>
            <a:ext cx="3679004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dirty="0">
                <a:latin typeface="Calibri" charset="0"/>
              </a:rPr>
              <a:t>Enroll(</a:t>
            </a:r>
            <a:r>
              <a:rPr lang="en-US" altLang="en-US" sz="2000" dirty="0" err="1">
                <a:latin typeface="Calibri" charset="0"/>
              </a:rPr>
              <a:t>sid</a:t>
            </a:r>
            <a:r>
              <a:rPr lang="en-US" altLang="en-US" sz="2000" dirty="0">
                <a:latin typeface="Calibri" charset="0"/>
              </a:rPr>
              <a:t>, </a:t>
            </a:r>
            <a:r>
              <a:rPr lang="en-US" altLang="en-US" sz="2000" dirty="0" err="1">
                <a:latin typeface="Calibri" charset="0"/>
              </a:rPr>
              <a:t>dept</a:t>
            </a:r>
            <a:r>
              <a:rPr lang="en-US" altLang="en-US" sz="2000" dirty="0">
                <a:latin typeface="Calibri" charset="0"/>
              </a:rPr>
              <a:t>, </a:t>
            </a:r>
            <a:r>
              <a:rPr lang="en-US" altLang="en-US" sz="2000" dirty="0" err="1">
                <a:latin typeface="Calibri" charset="0"/>
              </a:rPr>
              <a:t>cnum</a:t>
            </a:r>
            <a:r>
              <a:rPr lang="en-US" altLang="en-US" sz="2000" dirty="0">
                <a:latin typeface="Calibri" charset="0"/>
              </a:rPr>
              <a:t>, sec) </a:t>
            </a:r>
          </a:p>
        </p:txBody>
      </p:sp>
      <p:graphicFrame>
        <p:nvGraphicFramePr>
          <p:cNvPr id="7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220792"/>
              </p:ext>
            </p:extLst>
          </p:nvPr>
        </p:nvGraphicFramePr>
        <p:xfrm>
          <a:off x="943520" y="4331844"/>
          <a:ext cx="2226781" cy="2011596"/>
        </p:xfrm>
        <a:graphic>
          <a:graphicData uri="http://schemas.openxmlformats.org/drawingml/2006/table">
            <a:tbl>
              <a:tblPr/>
              <a:tblGrid>
                <a:gridCol w="499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41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sid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dept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cnum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sec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EE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897983"/>
              </p:ext>
            </p:extLst>
          </p:nvPr>
        </p:nvGraphicFramePr>
        <p:xfrm>
          <a:off x="943520" y="1914251"/>
          <a:ext cx="3713147" cy="1676400"/>
        </p:xfrm>
        <a:graphic>
          <a:graphicData uri="http://schemas.openxmlformats.org/drawingml/2006/table">
            <a:tbl>
              <a:tblPr/>
              <a:tblGrid>
                <a:gridCol w="509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9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GPA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Andy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183 Westwood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Elaine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 Wilshire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James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183 Westwood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Esther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421 Wilshire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Group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313175"/>
              </p:ext>
            </p:extLst>
          </p:nvPr>
        </p:nvGraphicFramePr>
        <p:xfrm>
          <a:off x="5240072" y="1914251"/>
          <a:ext cx="4634970" cy="1676400"/>
        </p:xfrm>
        <a:graphic>
          <a:graphicData uri="http://schemas.openxmlformats.org/drawingml/2006/table">
            <a:tbl>
              <a:tblPr/>
              <a:tblGrid>
                <a:gridCol w="597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4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45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30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dept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cnum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unit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title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instructor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Modeling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Dick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Muntz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DB Systems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John Cho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Signal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Dick Muntz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Mechanics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Susan Tracey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19461B-9A63-4842-80D5-6E4FF148C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41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6146"/>
          </a:xfrm>
        </p:spPr>
        <p:txBody>
          <a:bodyPr/>
          <a:lstStyle/>
          <a:p>
            <a:r>
              <a:rPr lang="en-US" dirty="0"/>
              <a:t>Q1: Titles and instructors of all CS classes</a:t>
            </a: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838200" y="1439676"/>
            <a:ext cx="3802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dirty="0">
                <a:latin typeface="Calibri" charset="0"/>
              </a:rPr>
              <a:t>Student(</a:t>
            </a:r>
            <a:r>
              <a:rPr lang="en-US" altLang="en-US" sz="2000" u="sng" dirty="0" err="1">
                <a:latin typeface="Calibri" charset="0"/>
              </a:rPr>
              <a:t>sid</a:t>
            </a:r>
            <a:r>
              <a:rPr lang="en-US" altLang="en-US" sz="2000" dirty="0">
                <a:latin typeface="Calibri" charset="0"/>
              </a:rPr>
              <a:t>, name, </a:t>
            </a:r>
            <a:r>
              <a:rPr lang="en-US" altLang="en-US" sz="2000" dirty="0" err="1">
                <a:latin typeface="Calibri" charset="0"/>
              </a:rPr>
              <a:t>addr</a:t>
            </a:r>
            <a:r>
              <a:rPr lang="en-US" altLang="en-US" sz="2000" dirty="0">
                <a:latin typeface="Calibri" charset="0"/>
              </a:rPr>
              <a:t>, age, GPA)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5158619" y="1478526"/>
            <a:ext cx="549753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Class(</a:t>
            </a:r>
            <a:r>
              <a:rPr lang="en-US" altLang="en-US" sz="2000" u="sng" dirty="0" err="1">
                <a:solidFill>
                  <a:srgbClr val="000000"/>
                </a:solidFill>
                <a:latin typeface="+mn-lt"/>
              </a:rPr>
              <a:t>dept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altLang="en-US" sz="2000" u="sng" dirty="0" err="1">
                <a:solidFill>
                  <a:srgbClr val="000000"/>
                </a:solidFill>
                <a:latin typeface="+mn-lt"/>
              </a:rPr>
              <a:t>cnum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altLang="en-US" sz="2000" u="sng" dirty="0">
                <a:solidFill>
                  <a:srgbClr val="000000"/>
                </a:solidFill>
                <a:latin typeface="+mn-lt"/>
              </a:rPr>
              <a:t>sec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, unit, title, instructor) </a:t>
            </a:r>
            <a:endParaRPr lang="en-US" altLang="en-US" sz="2000" dirty="0">
              <a:latin typeface="+mn-lt"/>
            </a:endParaRP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838200" y="3866788"/>
            <a:ext cx="3679004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dirty="0">
                <a:latin typeface="Calibri" charset="0"/>
              </a:rPr>
              <a:t>Enroll(</a:t>
            </a:r>
            <a:r>
              <a:rPr lang="en-US" altLang="en-US" sz="2000" dirty="0" err="1">
                <a:latin typeface="Calibri" charset="0"/>
              </a:rPr>
              <a:t>sid</a:t>
            </a:r>
            <a:r>
              <a:rPr lang="en-US" altLang="en-US" sz="2000" dirty="0">
                <a:latin typeface="Calibri" charset="0"/>
              </a:rPr>
              <a:t>, </a:t>
            </a:r>
            <a:r>
              <a:rPr lang="en-US" altLang="en-US" sz="2000" dirty="0" err="1">
                <a:latin typeface="Calibri" charset="0"/>
              </a:rPr>
              <a:t>dept</a:t>
            </a:r>
            <a:r>
              <a:rPr lang="en-US" altLang="en-US" sz="2000" dirty="0">
                <a:latin typeface="Calibri" charset="0"/>
              </a:rPr>
              <a:t>, </a:t>
            </a:r>
            <a:r>
              <a:rPr lang="en-US" altLang="en-US" sz="2000" dirty="0" err="1">
                <a:latin typeface="Calibri" charset="0"/>
              </a:rPr>
              <a:t>cnum</a:t>
            </a:r>
            <a:r>
              <a:rPr lang="en-US" altLang="en-US" sz="2000" dirty="0">
                <a:latin typeface="Calibri" charset="0"/>
              </a:rPr>
              <a:t>, sec) </a:t>
            </a:r>
          </a:p>
        </p:txBody>
      </p:sp>
      <p:graphicFrame>
        <p:nvGraphicFramePr>
          <p:cNvPr id="7" name="Group 126"/>
          <p:cNvGraphicFramePr>
            <a:graphicFrameLocks noGrp="1"/>
          </p:cNvGraphicFramePr>
          <p:nvPr/>
        </p:nvGraphicFramePr>
        <p:xfrm>
          <a:off x="943520" y="4331844"/>
          <a:ext cx="2226781" cy="2011596"/>
        </p:xfrm>
        <a:graphic>
          <a:graphicData uri="http://schemas.openxmlformats.org/drawingml/2006/table">
            <a:tbl>
              <a:tblPr/>
              <a:tblGrid>
                <a:gridCol w="499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41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sid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dept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cnum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sec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EE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Group 125"/>
          <p:cNvGraphicFramePr>
            <a:graphicFrameLocks noGrp="1"/>
          </p:cNvGraphicFramePr>
          <p:nvPr/>
        </p:nvGraphicFramePr>
        <p:xfrm>
          <a:off x="943520" y="1914251"/>
          <a:ext cx="3713147" cy="1676400"/>
        </p:xfrm>
        <a:graphic>
          <a:graphicData uri="http://schemas.openxmlformats.org/drawingml/2006/table">
            <a:tbl>
              <a:tblPr/>
              <a:tblGrid>
                <a:gridCol w="509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9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GPA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Andy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183 Westwood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Elaine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 Wilshire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James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183 Westwood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Esther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421 Wilshire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Group 127"/>
          <p:cNvGraphicFramePr>
            <a:graphicFrameLocks noGrp="1"/>
          </p:cNvGraphicFramePr>
          <p:nvPr/>
        </p:nvGraphicFramePr>
        <p:xfrm>
          <a:off x="5240072" y="1914251"/>
          <a:ext cx="4634970" cy="1676400"/>
        </p:xfrm>
        <a:graphic>
          <a:graphicData uri="http://schemas.openxmlformats.org/drawingml/2006/table">
            <a:tbl>
              <a:tblPr/>
              <a:tblGrid>
                <a:gridCol w="597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4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45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30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dept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cnum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unit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title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instructor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Modeling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Dick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Muntz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DB Systems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John Cho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Signal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Dick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Muntz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Mechanics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Susan Tracey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10830A-D8E7-504C-9795-1D9A90565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96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SQL SELECT statement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SELECT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br>
                  <a:rPr lang="is-IS" dirty="0"/>
                </a:br>
                <a:r>
                  <a:rPr lang="is-IS" dirty="0"/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 …,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𝑚</m:t>
                        </m:r>
                      </m:sub>
                    </m:sSub>
                  </m:oMath>
                </a14:m>
                <a:br>
                  <a:rPr lang="en-US" dirty="0"/>
                </a:br>
                <a:r>
                  <a:rPr lang="en-US" dirty="0"/>
                  <a:t>WHERE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𝐶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× … ×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is-IS" dirty="0"/>
                  <a:t> </a:t>
                </a:r>
              </a:p>
              <a:p>
                <a:r>
                  <a:rPr lang="is-IS" dirty="0"/>
                  <a:t>SELECT *: all attributes</a:t>
                </a:r>
              </a:p>
              <a:p>
                <a:r>
                  <a:rPr lang="is-IS" dirty="0"/>
                  <a:t>Note</a:t>
                </a:r>
              </a:p>
              <a:p>
                <a:pPr lvl="1"/>
                <a:r>
                  <a:rPr lang="is-IS" dirty="0"/>
                  <a:t>SELECT is “projection” not “selection”: can be confusing!</a:t>
                </a:r>
              </a:p>
              <a:p>
                <a:pPr lvl="1"/>
                <a:r>
                  <a:rPr lang="is-IS" b="1" i="1" dirty="0"/>
                  <a:t>SQL does not remove duplicates</a:t>
                </a:r>
                <a:r>
                  <a:rPr lang="is-IS" dirty="0"/>
                  <a:t>: main difference between SQL and relational algegra</a:t>
                </a:r>
              </a:p>
              <a:p>
                <a:pPr lvl="2"/>
                <a:r>
                  <a:rPr lang="is-IS" b="1" i="1" dirty="0"/>
                  <a:t>Multiset semantics </a:t>
                </a:r>
                <a:r>
                  <a:rPr lang="is-IS" dirty="0"/>
                  <a:t>for SQL, </a:t>
                </a:r>
                <a:r>
                  <a:rPr lang="is-IS" b="1" i="1" dirty="0"/>
                  <a:t>set semantics </a:t>
                </a:r>
                <a:r>
                  <a:rPr lang="is-IS" dirty="0"/>
                  <a:t>for relational algebra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A030C-1ABF-BB49-85D0-64624F13C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39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6146"/>
          </a:xfrm>
        </p:spPr>
        <p:txBody>
          <a:bodyPr>
            <a:normAutofit fontScale="90000"/>
          </a:bodyPr>
          <a:lstStyle/>
          <a:p>
            <a:r>
              <a:rPr lang="en-US" dirty="0"/>
              <a:t>Q2: Names and GPAs of all students who take CS class(</a:t>
            </a:r>
            <a:r>
              <a:rPr lang="en-US" dirty="0" err="1"/>
              <a:t>es</a:t>
            </a:r>
            <a:r>
              <a:rPr lang="en-US" dirty="0"/>
              <a:t>)</a:t>
            </a: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838200" y="1439676"/>
            <a:ext cx="3802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dirty="0">
                <a:latin typeface="Calibri" charset="0"/>
              </a:rPr>
              <a:t>Student(</a:t>
            </a:r>
            <a:r>
              <a:rPr lang="en-US" altLang="en-US" sz="2000" u="sng" dirty="0" err="1">
                <a:latin typeface="Calibri" charset="0"/>
              </a:rPr>
              <a:t>sid</a:t>
            </a:r>
            <a:r>
              <a:rPr lang="en-US" altLang="en-US" sz="2000" dirty="0">
                <a:latin typeface="Calibri" charset="0"/>
              </a:rPr>
              <a:t>, name, </a:t>
            </a:r>
            <a:r>
              <a:rPr lang="en-US" altLang="en-US" sz="2000" dirty="0" err="1">
                <a:latin typeface="Calibri" charset="0"/>
              </a:rPr>
              <a:t>addr</a:t>
            </a:r>
            <a:r>
              <a:rPr lang="en-US" altLang="en-US" sz="2000" dirty="0">
                <a:latin typeface="Calibri" charset="0"/>
              </a:rPr>
              <a:t>, age, GPA)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5158619" y="1478526"/>
            <a:ext cx="549753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Class(</a:t>
            </a:r>
            <a:r>
              <a:rPr lang="en-US" altLang="en-US" sz="2000" u="sng" dirty="0" err="1">
                <a:solidFill>
                  <a:srgbClr val="000000"/>
                </a:solidFill>
                <a:latin typeface="+mn-lt"/>
              </a:rPr>
              <a:t>dept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altLang="en-US" sz="2000" u="sng" dirty="0" err="1">
                <a:solidFill>
                  <a:srgbClr val="000000"/>
                </a:solidFill>
                <a:latin typeface="+mn-lt"/>
              </a:rPr>
              <a:t>cnum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altLang="en-US" sz="2000" u="sng" dirty="0">
                <a:solidFill>
                  <a:srgbClr val="000000"/>
                </a:solidFill>
                <a:latin typeface="+mn-lt"/>
              </a:rPr>
              <a:t>sec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, unit, title, instructor) </a:t>
            </a:r>
            <a:endParaRPr lang="en-US" altLang="en-US" sz="2000" dirty="0">
              <a:latin typeface="+mn-lt"/>
            </a:endParaRP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838200" y="3866788"/>
            <a:ext cx="3679004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dirty="0">
                <a:latin typeface="Calibri" charset="0"/>
              </a:rPr>
              <a:t>Enroll(</a:t>
            </a:r>
            <a:r>
              <a:rPr lang="en-US" altLang="en-US" sz="2000" dirty="0" err="1">
                <a:latin typeface="Calibri" charset="0"/>
              </a:rPr>
              <a:t>sid</a:t>
            </a:r>
            <a:r>
              <a:rPr lang="en-US" altLang="en-US" sz="2000" dirty="0">
                <a:latin typeface="Calibri" charset="0"/>
              </a:rPr>
              <a:t>, </a:t>
            </a:r>
            <a:r>
              <a:rPr lang="en-US" altLang="en-US" sz="2000" dirty="0" err="1">
                <a:latin typeface="Calibri" charset="0"/>
              </a:rPr>
              <a:t>dept</a:t>
            </a:r>
            <a:r>
              <a:rPr lang="en-US" altLang="en-US" sz="2000" dirty="0">
                <a:latin typeface="Calibri" charset="0"/>
              </a:rPr>
              <a:t>, </a:t>
            </a:r>
            <a:r>
              <a:rPr lang="en-US" altLang="en-US" sz="2000" dirty="0" err="1">
                <a:latin typeface="Calibri" charset="0"/>
              </a:rPr>
              <a:t>cnum</a:t>
            </a:r>
            <a:r>
              <a:rPr lang="en-US" altLang="en-US" sz="2000" dirty="0">
                <a:latin typeface="Calibri" charset="0"/>
              </a:rPr>
              <a:t>, sec) </a:t>
            </a:r>
          </a:p>
        </p:txBody>
      </p:sp>
      <p:graphicFrame>
        <p:nvGraphicFramePr>
          <p:cNvPr id="7" name="Group 126"/>
          <p:cNvGraphicFramePr>
            <a:graphicFrameLocks noGrp="1"/>
          </p:cNvGraphicFramePr>
          <p:nvPr/>
        </p:nvGraphicFramePr>
        <p:xfrm>
          <a:off x="943520" y="4331844"/>
          <a:ext cx="2226781" cy="2011596"/>
        </p:xfrm>
        <a:graphic>
          <a:graphicData uri="http://schemas.openxmlformats.org/drawingml/2006/table">
            <a:tbl>
              <a:tblPr/>
              <a:tblGrid>
                <a:gridCol w="499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41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sid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dept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cnum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sec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EE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Group 125"/>
          <p:cNvGraphicFramePr>
            <a:graphicFrameLocks noGrp="1"/>
          </p:cNvGraphicFramePr>
          <p:nvPr/>
        </p:nvGraphicFramePr>
        <p:xfrm>
          <a:off x="943520" y="1914251"/>
          <a:ext cx="3713147" cy="1676400"/>
        </p:xfrm>
        <a:graphic>
          <a:graphicData uri="http://schemas.openxmlformats.org/drawingml/2006/table">
            <a:tbl>
              <a:tblPr/>
              <a:tblGrid>
                <a:gridCol w="509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9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GPA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Andy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183 Westwood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Elaine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 Wilshire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James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183 Westwood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Esther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421 Wilshire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Group 127"/>
          <p:cNvGraphicFramePr>
            <a:graphicFrameLocks noGrp="1"/>
          </p:cNvGraphicFramePr>
          <p:nvPr/>
        </p:nvGraphicFramePr>
        <p:xfrm>
          <a:off x="5240072" y="1914251"/>
          <a:ext cx="4634970" cy="1676400"/>
        </p:xfrm>
        <a:graphic>
          <a:graphicData uri="http://schemas.openxmlformats.org/drawingml/2006/table">
            <a:tbl>
              <a:tblPr/>
              <a:tblGrid>
                <a:gridCol w="597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4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45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30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dept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cnum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unit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title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instructor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Modeling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Dick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Muntz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DB Systems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John Cho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Signal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Dick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Muntz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Mechanics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Susan Tracey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AAFFE7-BF73-3D4D-9BE4-D4E125C31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91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Q2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name, GPA</a:t>
            </a:r>
            <a:br>
              <a:rPr lang="en-US" dirty="0"/>
            </a:br>
            <a:r>
              <a:rPr lang="en-US" dirty="0"/>
              <a:t>FROM Student S, Enroll E</a:t>
            </a:r>
            <a:br>
              <a:rPr lang="en-US" dirty="0"/>
            </a:br>
            <a:r>
              <a:rPr lang="en-US" dirty="0"/>
              <a:t>WHERE </a:t>
            </a:r>
            <a:r>
              <a:rPr lang="en-US" dirty="0" err="1"/>
              <a:t>S.sid</a:t>
            </a:r>
            <a:r>
              <a:rPr lang="en-US" dirty="0"/>
              <a:t> = </a:t>
            </a:r>
            <a:r>
              <a:rPr lang="en-US" dirty="0" err="1"/>
              <a:t>E.sid</a:t>
            </a:r>
            <a:r>
              <a:rPr lang="en-US" dirty="0"/>
              <a:t> AND </a:t>
            </a:r>
            <a:r>
              <a:rPr lang="en-US" dirty="0" err="1"/>
              <a:t>dept</a:t>
            </a:r>
            <a:r>
              <a:rPr lang="en-US" dirty="0"/>
              <a:t>=‘CS’</a:t>
            </a:r>
          </a:p>
          <a:p>
            <a:r>
              <a:rPr lang="en-US" dirty="0"/>
              <a:t>S, E: tuple variable</a:t>
            </a:r>
          </a:p>
          <a:p>
            <a:pPr lvl="1"/>
            <a:r>
              <a:rPr lang="en-US" dirty="0"/>
              <a:t>“renaming operator” in relational algebra</a:t>
            </a:r>
          </a:p>
          <a:p>
            <a:pPr lvl="1"/>
            <a:r>
              <a:rPr lang="en-US" dirty="0"/>
              <a:t>S and E are “variables” that bind to every tuple pair from Student and Enroll</a:t>
            </a:r>
          </a:p>
          <a:p>
            <a:r>
              <a:rPr lang="en-US" dirty="0"/>
              <a:t>Attributes can be renamed</a:t>
            </a:r>
          </a:p>
          <a:p>
            <a:pPr lvl="1"/>
            <a:r>
              <a:rPr lang="en-US" dirty="0"/>
              <a:t>GPA (AS) grade</a:t>
            </a:r>
          </a:p>
          <a:p>
            <a:r>
              <a:rPr lang="en-US" dirty="0"/>
              <a:t>DISTINCT: remove duplicates in the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F3B01B-F161-0943-ADA5-D31640946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53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6146"/>
          </a:xfrm>
        </p:spPr>
        <p:txBody>
          <a:bodyPr>
            <a:normAutofit fontScale="90000"/>
          </a:bodyPr>
          <a:lstStyle/>
          <a:p>
            <a:r>
              <a:rPr lang="en-US" dirty="0"/>
              <a:t>Q3: All student names and GPAs who live on Wilshire</a:t>
            </a: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838200" y="1439676"/>
            <a:ext cx="3802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dirty="0">
                <a:latin typeface="Calibri" charset="0"/>
              </a:rPr>
              <a:t>Student(</a:t>
            </a:r>
            <a:r>
              <a:rPr lang="en-US" altLang="en-US" sz="2000" u="sng" dirty="0" err="1">
                <a:latin typeface="Calibri" charset="0"/>
              </a:rPr>
              <a:t>sid</a:t>
            </a:r>
            <a:r>
              <a:rPr lang="en-US" altLang="en-US" sz="2000" dirty="0">
                <a:latin typeface="Calibri" charset="0"/>
              </a:rPr>
              <a:t>, name, </a:t>
            </a:r>
            <a:r>
              <a:rPr lang="en-US" altLang="en-US" sz="2000" dirty="0" err="1">
                <a:latin typeface="Calibri" charset="0"/>
              </a:rPr>
              <a:t>addr</a:t>
            </a:r>
            <a:r>
              <a:rPr lang="en-US" altLang="en-US" sz="2000" dirty="0">
                <a:latin typeface="Calibri" charset="0"/>
              </a:rPr>
              <a:t>, age, GPA)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5158619" y="1478526"/>
            <a:ext cx="549753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Class(</a:t>
            </a:r>
            <a:r>
              <a:rPr lang="en-US" altLang="en-US" sz="2000" u="sng" dirty="0" err="1">
                <a:solidFill>
                  <a:srgbClr val="000000"/>
                </a:solidFill>
                <a:latin typeface="+mn-lt"/>
              </a:rPr>
              <a:t>dept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altLang="en-US" sz="2000" u="sng" dirty="0" err="1">
                <a:solidFill>
                  <a:srgbClr val="000000"/>
                </a:solidFill>
                <a:latin typeface="+mn-lt"/>
              </a:rPr>
              <a:t>cnum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altLang="en-US" sz="2000" u="sng" dirty="0">
                <a:solidFill>
                  <a:srgbClr val="000000"/>
                </a:solidFill>
                <a:latin typeface="+mn-lt"/>
              </a:rPr>
              <a:t>sec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, unit, title, instructor) </a:t>
            </a:r>
            <a:endParaRPr lang="en-US" altLang="en-US" sz="2000" dirty="0">
              <a:latin typeface="+mn-lt"/>
            </a:endParaRP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838200" y="3866788"/>
            <a:ext cx="3679004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dirty="0">
                <a:latin typeface="Calibri" charset="0"/>
              </a:rPr>
              <a:t>Enroll(</a:t>
            </a:r>
            <a:r>
              <a:rPr lang="en-US" altLang="en-US" sz="2000" dirty="0" err="1">
                <a:latin typeface="Calibri" charset="0"/>
              </a:rPr>
              <a:t>sid</a:t>
            </a:r>
            <a:r>
              <a:rPr lang="en-US" altLang="en-US" sz="2000" dirty="0">
                <a:latin typeface="Calibri" charset="0"/>
              </a:rPr>
              <a:t>, </a:t>
            </a:r>
            <a:r>
              <a:rPr lang="en-US" altLang="en-US" sz="2000" dirty="0" err="1">
                <a:latin typeface="Calibri" charset="0"/>
              </a:rPr>
              <a:t>dept</a:t>
            </a:r>
            <a:r>
              <a:rPr lang="en-US" altLang="en-US" sz="2000" dirty="0">
                <a:latin typeface="Calibri" charset="0"/>
              </a:rPr>
              <a:t>, </a:t>
            </a:r>
            <a:r>
              <a:rPr lang="en-US" altLang="en-US" sz="2000" dirty="0" err="1">
                <a:latin typeface="Calibri" charset="0"/>
              </a:rPr>
              <a:t>cnum</a:t>
            </a:r>
            <a:r>
              <a:rPr lang="en-US" altLang="en-US" sz="2000" dirty="0">
                <a:latin typeface="Calibri" charset="0"/>
              </a:rPr>
              <a:t>, sec) </a:t>
            </a:r>
          </a:p>
        </p:txBody>
      </p:sp>
      <p:graphicFrame>
        <p:nvGraphicFramePr>
          <p:cNvPr id="7" name="Group 126"/>
          <p:cNvGraphicFramePr>
            <a:graphicFrameLocks noGrp="1"/>
          </p:cNvGraphicFramePr>
          <p:nvPr/>
        </p:nvGraphicFramePr>
        <p:xfrm>
          <a:off x="943520" y="4331844"/>
          <a:ext cx="2226781" cy="2011596"/>
        </p:xfrm>
        <a:graphic>
          <a:graphicData uri="http://schemas.openxmlformats.org/drawingml/2006/table">
            <a:tbl>
              <a:tblPr/>
              <a:tblGrid>
                <a:gridCol w="499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41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sid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dept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cnum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sec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EE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Group 125"/>
          <p:cNvGraphicFramePr>
            <a:graphicFrameLocks noGrp="1"/>
          </p:cNvGraphicFramePr>
          <p:nvPr/>
        </p:nvGraphicFramePr>
        <p:xfrm>
          <a:off x="943520" y="1914251"/>
          <a:ext cx="3713147" cy="1676400"/>
        </p:xfrm>
        <a:graphic>
          <a:graphicData uri="http://schemas.openxmlformats.org/drawingml/2006/table">
            <a:tbl>
              <a:tblPr/>
              <a:tblGrid>
                <a:gridCol w="509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9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GPA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Andy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183 Westwood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Elaine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 Wilshire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James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183 Westwood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Esther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421 Wilshire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Group 127"/>
          <p:cNvGraphicFramePr>
            <a:graphicFrameLocks noGrp="1"/>
          </p:cNvGraphicFramePr>
          <p:nvPr/>
        </p:nvGraphicFramePr>
        <p:xfrm>
          <a:off x="5240072" y="1914251"/>
          <a:ext cx="4634970" cy="1676400"/>
        </p:xfrm>
        <a:graphic>
          <a:graphicData uri="http://schemas.openxmlformats.org/drawingml/2006/table">
            <a:tbl>
              <a:tblPr/>
              <a:tblGrid>
                <a:gridCol w="597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4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45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30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dept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cnum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unit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title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instructor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Modeling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Dick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Muntz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DB Systems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John Cho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Signal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Dick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Muntz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Mechanics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Susan Tracey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2BA882-D006-054B-BA27-153339A87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67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Q3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%: any length string (0 - ∞)</a:t>
            </a:r>
            <a:br>
              <a:rPr lang="en-US" dirty="0"/>
            </a:br>
            <a:r>
              <a:rPr lang="en-US" dirty="0"/>
              <a:t>_: one character</a:t>
            </a:r>
            <a:br>
              <a:rPr lang="en-US" dirty="0"/>
            </a:br>
            <a:r>
              <a:rPr lang="en-US" dirty="0"/>
              <a:t>‘%Wilshire%’: any string containing Wilshire</a:t>
            </a:r>
          </a:p>
          <a:p>
            <a:r>
              <a:rPr lang="en-US" dirty="0"/>
              <a:t>Q: What does ‘_ _ _%’ mean?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Common string functions exist</a:t>
            </a:r>
          </a:p>
          <a:p>
            <a:pPr lvl="1"/>
            <a:r>
              <a:rPr lang="en-US" dirty="0"/>
              <a:t>UPPER(), LOWER(), CONCAT(), 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B5FEF-1CC3-C44C-AA7F-8BC53440A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1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2848</TotalTime>
  <Words>1253</Words>
  <Application>Microsoft Macintosh PowerPoint</Application>
  <PresentationFormat>Widescreen</PresentationFormat>
  <Paragraphs>563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CS143 SQL (1) </vt:lpstr>
      <vt:lpstr>SQL (Structured Query Language)</vt:lpstr>
      <vt:lpstr>Example Database: School Information</vt:lpstr>
      <vt:lpstr>Q1: Titles and instructors of all CS classes</vt:lpstr>
      <vt:lpstr>Basic SQL SELECT statement</vt:lpstr>
      <vt:lpstr>Q2: Names and GPAs of all students who take CS class(es)</vt:lpstr>
      <vt:lpstr>More on Q2</vt:lpstr>
      <vt:lpstr>Q3: All student names and GPAs who live on Wilshire</vt:lpstr>
      <vt:lpstr>More on Q3</vt:lpstr>
      <vt:lpstr>Set Operators</vt:lpstr>
      <vt:lpstr>Q4: Students’ and instructors’ names</vt:lpstr>
      <vt:lpstr>Q5: Sids of students who do not take any CS class </vt:lpstr>
      <vt:lpstr>Set Operators in MySQL</vt:lpstr>
      <vt:lpstr>What We Learned: Basic SELECT Query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CS143: Relational Algebra</dc:title>
  <dc:creator>Junghoo Cho</dc:creator>
  <cp:lastModifiedBy>Junghoo Cho</cp:lastModifiedBy>
  <cp:revision>115</cp:revision>
  <cp:lastPrinted>2016-09-25T19:44:17Z</cp:lastPrinted>
  <dcterms:created xsi:type="dcterms:W3CDTF">2016-09-24T16:06:48Z</dcterms:created>
  <dcterms:modified xsi:type="dcterms:W3CDTF">2021-01-14T01:20:15Z</dcterms:modified>
</cp:coreProperties>
</file>