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2" r:id="rId2"/>
    <p:sldId id="313" r:id="rId3"/>
    <p:sldId id="273" r:id="rId4"/>
    <p:sldId id="274" r:id="rId5"/>
    <p:sldId id="275" r:id="rId6"/>
    <p:sldId id="276" r:id="rId7"/>
    <p:sldId id="277" r:id="rId8"/>
    <p:sldId id="323" r:id="rId9"/>
    <p:sldId id="278" r:id="rId10"/>
    <p:sldId id="279" r:id="rId11"/>
    <p:sldId id="324" r:id="rId12"/>
    <p:sldId id="280" r:id="rId13"/>
    <p:sldId id="281" r:id="rId14"/>
    <p:sldId id="325" r:id="rId15"/>
    <p:sldId id="282" r:id="rId16"/>
    <p:sldId id="287" r:id="rId17"/>
    <p:sldId id="326" r:id="rId18"/>
    <p:sldId id="284" r:id="rId19"/>
    <p:sldId id="314" r:id="rId20"/>
    <p:sldId id="315" r:id="rId21"/>
    <p:sldId id="283" r:id="rId22"/>
    <p:sldId id="286" r:id="rId23"/>
    <p:sldId id="285" r:id="rId24"/>
    <p:sldId id="289" r:id="rId25"/>
    <p:sldId id="288" r:id="rId26"/>
    <p:sldId id="291" r:id="rId27"/>
    <p:sldId id="292" r:id="rId28"/>
    <p:sldId id="294" r:id="rId29"/>
    <p:sldId id="310" r:id="rId30"/>
    <p:sldId id="311" r:id="rId31"/>
    <p:sldId id="327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FC90F7-EE1F-4820-AC84-4974405D9A4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F08F0B-064C-475E-8FE0-C83136AD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6-10-03T03:07:31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4902 16 0,'-13'0'15'15,"13"-7"-15"-15,0-8-6 16,0-8-3-16,0-4-7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705712-4C9D-844F-8397-AD58AF83E12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25BA11-F313-1F47-840F-29461C85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B6A4-E985-EE44-9E33-B863B87433CE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4B7A-5C6A-DB4B-B151-057CA96F8650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4B47-792F-1242-BF10-64784C58BE66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5003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FBC-CC8C-2C4F-939A-3578C1322B4B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160-1338-4049-B35D-BA0E948C384B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8080-EE4E-3948-9B82-600E237DE19A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F039-A46A-F443-9D4B-FFC17ED58E08}" type="datetime1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9F59-BDD3-0549-A241-B7A833B15D8F}" type="datetime1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04B-4726-9148-80BE-3869EDADD0E6}" type="datetime1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0CD0-A34F-094A-B982-858C8CFE594B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AE64-6B00-7C45-B52C-2C4BCD60A628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01CF-7658-904D-9FB6-0EC28139379A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08847"/>
            <a:ext cx="9885406" cy="3244661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SQL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696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Q4: Student IDs who has higher GPA than any student of age 18 or less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10AAA-5953-D542-BF8D-C160CF7E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110B-2362-7F42-A1CE-6CAFB0AE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Subquery: Set Comparison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16AA-EBFE-C948-A75F-B4810C6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&gt; ALL R), (a &lt;= SOME R), …: Compare a against tuples in R</a:t>
            </a:r>
          </a:p>
          <a:p>
            <a:pPr lvl="1"/>
            <a:r>
              <a:rPr lang="en-US" dirty="0"/>
              <a:t>“a &gt; ALL R” is TRUE if a is larger than all tuples in R</a:t>
            </a:r>
          </a:p>
          <a:p>
            <a:r>
              <a:rPr lang="en-US" dirty="0"/>
              <a:t>Q: Is “= SOME” equivalent to IN?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DB19-0D27-964F-98AC-700DACC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Q5: Student IDs who has higher GPA than at least one student of age 18 or less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E2E1D-FAE0-EE47-9344-36CB18D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Q6: Student names who take any class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6E15-234A-CC48-8E36-AA3EB8B2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0B56-00B4-2944-AE91-57AC511D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1C4B-9D8A-854F-8102-30870E87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  <a:br>
              <a:rPr lang="en-US" dirty="0"/>
            </a:br>
            <a:r>
              <a:rPr lang="en-US" dirty="0"/>
              <a:t>FROM Student S</a:t>
            </a:r>
            <a:br>
              <a:rPr lang="en-US" dirty="0"/>
            </a:br>
            <a:r>
              <a:rPr lang="en-US" dirty="0"/>
              <a:t>WHERE EXISTS(SELECT * FROM Enroll E WHERE </a:t>
            </a:r>
            <a:r>
              <a:rPr lang="en-US" dirty="0" err="1"/>
              <a:t>E.sid</a:t>
            </a:r>
            <a:r>
              <a:rPr lang="en-US" dirty="0"/>
              <a:t> = </a:t>
            </a:r>
            <a:r>
              <a:rPr lang="en-US" dirty="0" err="1"/>
              <a:t>S.sid</a:t>
            </a:r>
            <a:r>
              <a:rPr lang="en-US" dirty="0"/>
              <a:t>)</a:t>
            </a:r>
          </a:p>
          <a:p>
            <a:r>
              <a:rPr lang="en-US" dirty="0"/>
              <a:t>Conceptually, this is how correlated subquery is executed:</a:t>
            </a:r>
          </a:p>
          <a:p>
            <a:pPr lvl="1"/>
            <a:r>
              <a:rPr lang="en-US" dirty="0"/>
              <a:t>Outer query looks at one tuple at a time and binds to the tuple to S</a:t>
            </a:r>
          </a:p>
          <a:p>
            <a:pPr lvl="1"/>
            <a:r>
              <a:rPr lang="en-US" dirty="0"/>
              <a:t>For each S, we execute the inner query and check the condition</a:t>
            </a:r>
          </a:p>
          <a:p>
            <a:r>
              <a:rPr lang="en-US" dirty="0"/>
              <a:t>This is just conceptual description</a:t>
            </a:r>
          </a:p>
          <a:p>
            <a:pPr lvl="1"/>
            <a:r>
              <a:rPr lang="en-US" dirty="0"/>
              <a:t>Many DBMS executes it more efficiently than the above description while producing the same result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9EF5-8801-C447-ADA5-BF6920A1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  <a:br>
              <a:rPr lang="en-US" dirty="0"/>
            </a:br>
            <a:r>
              <a:rPr lang="en-US" dirty="0"/>
              <a:t>FROM (SELECT name, age FROM Student) S</a:t>
            </a:r>
            <a:br>
              <a:rPr lang="en-US" dirty="0"/>
            </a:br>
            <a:r>
              <a:rPr lang="en-US" dirty="0"/>
              <a:t>WHERE age &gt; 17</a:t>
            </a:r>
          </a:p>
          <a:p>
            <a:r>
              <a:rPr lang="en-US" dirty="0"/>
              <a:t>A subquery inside FROM </a:t>
            </a:r>
            <a:r>
              <a:rPr lang="en-US" b="1" i="1" dirty="0"/>
              <a:t>must</a:t>
            </a:r>
            <a:r>
              <a:rPr lang="en-US" dirty="0"/>
              <a:t> be renamed</a:t>
            </a:r>
          </a:p>
          <a:p>
            <a:r>
              <a:rPr lang="en-US" dirty="0"/>
              <a:t>Q: Does subquery give SQL more expressive power than relational algebra?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5CB81-C74A-1E45-B94A-0366BD5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EC6F-F332-B946-8986-0EF91B67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DD47-7080-564C-A5C9-C963B654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(alias) AS (subquery)</a:t>
            </a:r>
            <a:br>
              <a:rPr lang="en-US" dirty="0"/>
            </a:br>
            <a:r>
              <a:rPr lang="en-US" dirty="0"/>
              <a:t>SELECT … FROM alias …</a:t>
            </a:r>
          </a:p>
          <a:p>
            <a:pPr lvl="1"/>
            <a:r>
              <a:rPr lang="en-US" dirty="0"/>
              <a:t>Very convenient for using the same subquery multiple times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WITH S AS (SELECT name, age FROM Student)</a:t>
            </a:r>
            <a:br>
              <a:rPr lang="en-US" dirty="0"/>
            </a:br>
            <a:r>
              <a:rPr lang="en-US" dirty="0"/>
              <a:t>    SELECT name FROM S WHERE age &gt;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12B6-8419-3D4E-BCAB-87D317E0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3BA2-A043-6F4F-9BBD-309B1B48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9172-1FA6-4843-ABEE-FCA8E3E7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  <a:p>
            <a:pPr lvl="1"/>
            <a:r>
              <a:rPr lang="en-US" dirty="0"/>
              <a:t>Scalar-valued subquery</a:t>
            </a:r>
          </a:p>
          <a:p>
            <a:pPr lvl="1"/>
            <a:r>
              <a:rPr lang="en-US" dirty="0"/>
              <a:t>Set membership</a:t>
            </a:r>
          </a:p>
          <a:p>
            <a:pPr lvl="1"/>
            <a:r>
              <a:rPr lang="en-US" dirty="0"/>
              <a:t>Set comparison</a:t>
            </a:r>
          </a:p>
          <a:p>
            <a:pPr lvl="1"/>
            <a:r>
              <a:rPr lang="en-US" dirty="0"/>
              <a:t>Correlated subquery</a:t>
            </a:r>
          </a:p>
          <a:p>
            <a:pPr lvl="1"/>
            <a:r>
              <a:rPr lang="en-US" dirty="0"/>
              <a:t>Common table expression</a:t>
            </a:r>
          </a:p>
          <a:p>
            <a:r>
              <a:rPr lang="en-US" dirty="0"/>
              <a:t>Next: Aggregates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9102-89C5-894C-8D46-95774E0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Q7: Average GPA of all students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06BA0-E7A5-AB49-BC18-133CCEA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BF4-41D6-1F44-BC9C-3361F9B9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 of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37F5-9636-4B4E-8E6F-AD04E478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learned: Information from </a:t>
            </a:r>
            <a:r>
              <a:rPr lang="en-US" i="1" dirty="0"/>
              <a:t>one</a:t>
            </a:r>
            <a:r>
              <a:rPr lang="en-US" dirty="0"/>
              <a:t> input tuple per output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we need to do: Combine information from </a:t>
            </a:r>
            <a:r>
              <a:rPr lang="en-US" i="1" dirty="0"/>
              <a:t>multiple input tuples</a:t>
            </a:r>
            <a:r>
              <a:rPr lang="en-US" dirty="0"/>
              <a:t> into a </a:t>
            </a:r>
            <a:r>
              <a:rPr lang="en-US" i="1" dirty="0"/>
              <a:t>single</a:t>
            </a:r>
            <a:r>
              <a:rPr lang="en-US" dirty="0"/>
              <a:t> output tuple</a:t>
            </a:r>
          </a:p>
        </p:txBody>
      </p:sp>
      <p:graphicFrame>
        <p:nvGraphicFramePr>
          <p:cNvPr id="5" name="Group 125">
            <a:extLst>
              <a:ext uri="{FF2B5EF4-FFF2-40B4-BE49-F238E27FC236}">
                <a16:creationId xmlns:a16="http://schemas.microsoft.com/office/drawing/2014/main" id="{7FAA1F6F-2BF6-4B45-9453-B2B6DCFD8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48647"/>
              </p:ext>
            </p:extLst>
          </p:nvPr>
        </p:nvGraphicFramePr>
        <p:xfrm>
          <a:off x="1366854" y="1880384"/>
          <a:ext cx="3713147" cy="155448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25">
            <a:extLst>
              <a:ext uri="{FF2B5EF4-FFF2-40B4-BE49-F238E27FC236}">
                <a16:creationId xmlns:a16="http://schemas.microsoft.com/office/drawing/2014/main" id="{A0E37D36-A0A6-2C4D-B904-FEB758BC9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80874"/>
              </p:ext>
            </p:extLst>
          </p:nvPr>
        </p:nvGraphicFramePr>
        <p:xfrm>
          <a:off x="1366853" y="4832350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25">
            <a:extLst>
              <a:ext uri="{FF2B5EF4-FFF2-40B4-BE49-F238E27FC236}">
                <a16:creationId xmlns:a16="http://schemas.microsoft.com/office/drawing/2014/main" id="{CA1E2AC5-EE15-8A4C-BD57-DF230D4B5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0821"/>
              </p:ext>
            </p:extLst>
          </p:nvPr>
        </p:nvGraphicFramePr>
        <p:xfrm>
          <a:off x="6904054" y="1880384"/>
          <a:ext cx="558800" cy="155448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112E0F1C-BEC6-C149-A54A-A11688D3E0CF}"/>
              </a:ext>
            </a:extLst>
          </p:cNvPr>
          <p:cNvGrpSpPr/>
          <p:nvPr/>
        </p:nvGrpSpPr>
        <p:grpSpPr>
          <a:xfrm>
            <a:off x="5351337" y="2440692"/>
            <a:ext cx="1185333" cy="369332"/>
            <a:chOff x="5351337" y="2440692"/>
            <a:chExt cx="1185333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7D7C7B-E6AF-3E44-AC7B-DAB3C3DDA542}"/>
                </a:ext>
              </a:extLst>
            </p:cNvPr>
            <p:cNvCxnSpPr/>
            <p:nvPr/>
          </p:nvCxnSpPr>
          <p:spPr>
            <a:xfrm>
              <a:off x="5351337" y="2810024"/>
              <a:ext cx="1185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E18A31-E203-A84E-8DA5-3D95381F477E}"/>
                </a:ext>
              </a:extLst>
            </p:cNvPr>
            <p:cNvSpPr txBox="1"/>
            <p:nvPr/>
          </p:nvSpPr>
          <p:spPr>
            <a:xfrm>
              <a:off x="5351337" y="2440692"/>
              <a:ext cx="1078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GPA &gt; 3.2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51E13-B988-ED47-B8CC-B7BED47FADA2}"/>
              </a:ext>
            </a:extLst>
          </p:cNvPr>
          <p:cNvGrpSpPr/>
          <p:nvPr/>
        </p:nvGrpSpPr>
        <p:grpSpPr>
          <a:xfrm>
            <a:off x="5153891" y="5153891"/>
            <a:ext cx="1575108" cy="1323756"/>
            <a:chOff x="5153891" y="5153891"/>
            <a:chExt cx="1575108" cy="132375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27F69A-2461-424B-9968-F7124CED3F91}"/>
                </a:ext>
              </a:extLst>
            </p:cNvPr>
            <p:cNvCxnSpPr/>
            <p:nvPr/>
          </p:nvCxnSpPr>
          <p:spPr>
            <a:xfrm>
              <a:off x="5543666" y="5805377"/>
              <a:ext cx="1185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152653-7CBF-CE49-BF80-975A5C9E18CA}"/>
                </a:ext>
              </a:extLst>
            </p:cNvPr>
            <p:cNvSpPr txBox="1"/>
            <p:nvPr/>
          </p:nvSpPr>
          <p:spPr>
            <a:xfrm>
              <a:off x="5543666" y="5436045"/>
              <a:ext cx="1103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AVG(GPA)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B5F889D-C39D-674D-AE39-2394BFB87F0C}"/>
                </a:ext>
              </a:extLst>
            </p:cNvPr>
            <p:cNvSpPr/>
            <p:nvPr/>
          </p:nvSpPr>
          <p:spPr>
            <a:xfrm>
              <a:off x="5153891" y="5153891"/>
              <a:ext cx="315884" cy="1323756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Group 125">
            <a:extLst>
              <a:ext uri="{FF2B5EF4-FFF2-40B4-BE49-F238E27FC236}">
                <a16:creationId xmlns:a16="http://schemas.microsoft.com/office/drawing/2014/main" id="{78440238-1678-7B4F-A86B-298CFA5F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53496"/>
              </p:ext>
            </p:extLst>
          </p:nvPr>
        </p:nvGraphicFramePr>
        <p:xfrm>
          <a:off x="6943975" y="5620711"/>
          <a:ext cx="558800" cy="33528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092B656A-8A80-114F-B7D7-96EA136AE52C}"/>
              </a:ext>
            </a:extLst>
          </p:cNvPr>
          <p:cNvGrpSpPr/>
          <p:nvPr/>
        </p:nvGrpSpPr>
        <p:grpSpPr>
          <a:xfrm>
            <a:off x="1230923" y="2338754"/>
            <a:ext cx="3953987" cy="961293"/>
            <a:chOff x="1230923" y="2338754"/>
            <a:chExt cx="3953987" cy="96129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972B95-27DA-8C48-9402-D71D6958856D}"/>
                </a:ext>
              </a:extLst>
            </p:cNvPr>
            <p:cNvCxnSpPr/>
            <p:nvPr/>
          </p:nvCxnSpPr>
          <p:spPr>
            <a:xfrm>
              <a:off x="1230923" y="2338754"/>
              <a:ext cx="3922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05BF76-BD52-D54D-A96C-D3117C5597BA}"/>
                </a:ext>
              </a:extLst>
            </p:cNvPr>
            <p:cNvCxnSpPr/>
            <p:nvPr/>
          </p:nvCxnSpPr>
          <p:spPr>
            <a:xfrm>
              <a:off x="1261942" y="3300047"/>
              <a:ext cx="3922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B537A-384B-DD41-B5DB-0872D815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FD2B-565B-614D-B26D-0A40512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58A-80B2-8545-869C-70D258EE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Subqueries</a:t>
            </a:r>
          </a:p>
          <a:p>
            <a:pPr lvl="1"/>
            <a:r>
              <a:rPr lang="en-US" dirty="0"/>
              <a:t>Scalar-valued subquery</a:t>
            </a:r>
          </a:p>
          <a:p>
            <a:pPr lvl="1"/>
            <a:r>
              <a:rPr lang="en-US" dirty="0"/>
              <a:t>Set membership</a:t>
            </a:r>
          </a:p>
          <a:p>
            <a:pPr lvl="1"/>
            <a:r>
              <a:rPr lang="en-US" dirty="0"/>
              <a:t>Set comparison</a:t>
            </a:r>
          </a:p>
          <a:p>
            <a:pPr lvl="1"/>
            <a:r>
              <a:rPr lang="en-US" dirty="0"/>
              <a:t>Correlated subquery</a:t>
            </a:r>
          </a:p>
          <a:p>
            <a:pPr lvl="1"/>
            <a:r>
              <a:rPr lang="en-US" dirty="0"/>
              <a:t>Common table expression</a:t>
            </a:r>
          </a:p>
          <a:p>
            <a:r>
              <a:rPr lang="en-US" dirty="0"/>
              <a:t>Aggregate functions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CCFD-083A-FB4E-A928-0C5DF669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Q7: Average GPA of all students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49D27-440E-4E45-ACA5-A0288A8C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Allows “aggregating” results from multiple tuples to produce a single output tuple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AVG, SUM, COUNT, MIN, MAX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DCBDA-D380-0A44-AECF-5AC25EDF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Q8: Number of students taking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0697A-062F-7C4E-A131-1C7707A1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Q9: Average GPA of students who take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FA171-2F1F-3E49-A9CD-55E80A26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Q10: Average GPA for each age group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2396"/>
              </p:ext>
            </p:extLst>
          </p:nvPr>
        </p:nvGraphicFramePr>
        <p:xfrm>
          <a:off x="6930572" y="1949994"/>
          <a:ext cx="2707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976">
                  <a:extLst>
                    <a:ext uri="{9D8B030D-6E8A-4147-A177-3AD203B41FA5}">
                      <a16:colId xmlns:a16="http://schemas.microsoft.com/office/drawing/2014/main" val="401201019"/>
                    </a:ext>
                  </a:extLst>
                </a:gridCol>
                <a:gridCol w="1353976">
                  <a:extLst>
                    <a:ext uri="{9D8B030D-6E8A-4147-A177-3AD203B41FA5}">
                      <a16:colId xmlns:a16="http://schemas.microsoft.com/office/drawing/2014/main" val="2057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AVG(GPA)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3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664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001208" y="2603241"/>
            <a:ext cx="1240972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43921-ECDA-1D4F-962B-4ED33258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SELECT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Is the following query meaningful?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SELECT </a:t>
            </a:r>
            <a:r>
              <a:rPr lang="en-US" dirty="0" err="1"/>
              <a:t>sid</a:t>
            </a:r>
            <a:r>
              <a:rPr lang="en-US" dirty="0"/>
              <a:t>, age, AVG(GPA)</a:t>
            </a:r>
            <a:br>
              <a:rPr lang="en-US" dirty="0"/>
            </a:br>
            <a:r>
              <a:rPr lang="en-US" dirty="0"/>
              <a:t>    FROM Student</a:t>
            </a:r>
            <a:br>
              <a:rPr lang="en-US" dirty="0"/>
            </a:br>
            <a:r>
              <a:rPr lang="en-US" dirty="0"/>
              <a:t>    GROUP BY age</a:t>
            </a:r>
          </a:p>
          <a:p>
            <a:endParaRPr lang="en-US" dirty="0"/>
          </a:p>
          <a:p>
            <a:r>
              <a:rPr lang="en-US" dirty="0"/>
              <a:t>With GROUP BY, SELECT can have only aggregate functions or attributes that have a single value in each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F8BC-75FF-4C41-98D7-EAE7FF7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Q11: Number of classes each student takes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10080" y="1738800"/>
              <a:ext cx="5040" cy="2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200" y="1736280"/>
                <a:ext cx="1044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21BDE13-93EA-3447-98C2-6BDE8124F341}"/>
              </a:ext>
            </a:extLst>
          </p:cNvPr>
          <p:cNvSpPr txBox="1"/>
          <p:nvPr/>
        </p:nvSpPr>
        <p:spPr>
          <a:xfrm>
            <a:off x="5240072" y="5970494"/>
            <a:ext cx="664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Q: What about students who take no classes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CB808B4-E24E-2947-88A3-1672D33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Q12: Students who take two or more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92C6C-5880-C04F-8520-CFD6591E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aggregate conditions</a:t>
            </a:r>
          </a:p>
          <a:p>
            <a:pPr lvl="1"/>
            <a:r>
              <a:rPr lang="en-US" dirty="0"/>
              <a:t>Example: Students who take two classes or more</a:t>
            </a:r>
          </a:p>
          <a:p>
            <a:r>
              <a:rPr lang="en-US" dirty="0"/>
              <a:t>Appear after GROUP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23D8-564B-484B-A48A-C41F59AA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tuple (301, ‘CS’, 201, 01) to Enroll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Populate Honors table with students of GPA &gt; 3.7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INSERT INTO </a:t>
            </a:r>
            <a:r>
              <a:rPr lang="en-US" i="1" dirty="0"/>
              <a:t>relation tuples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4F3E-DB2A-0941-A893-60FFA6B2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statement may appear inside another SELECT statement</a:t>
            </a:r>
          </a:p>
          <a:p>
            <a:pPr lvl="1"/>
            <a:r>
              <a:rPr lang="en-US" dirty="0"/>
              <a:t>“Nested” SELECT statements</a:t>
            </a:r>
          </a:p>
          <a:p>
            <a:r>
              <a:rPr lang="en-US" dirty="0"/>
              <a:t>Interpretation of subquery</a:t>
            </a:r>
          </a:p>
          <a:p>
            <a:pPr lvl="1"/>
            <a:r>
              <a:rPr lang="en-US" dirty="0"/>
              <a:t>The result from inner SELECT statement is treated like a regular relation</a:t>
            </a:r>
          </a:p>
          <a:p>
            <a:pPr lvl="1"/>
            <a:r>
              <a:rPr lang="en-US" i="1" dirty="0"/>
              <a:t>Scalar-valued subquery</a:t>
            </a:r>
            <a:r>
              <a:rPr lang="en-US" dirty="0"/>
              <a:t>: If the result is one-attribute one-tuple relation, the result can be used like a ‘constant value’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585D-C4C2-2E48-BFBE-30CCA909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5276461"/>
          </a:xfrm>
        </p:spPr>
        <p:txBody>
          <a:bodyPr>
            <a:normAutofit/>
          </a:bodyPr>
          <a:lstStyle/>
          <a:p>
            <a:r>
              <a:rPr lang="en-US" dirty="0"/>
              <a:t>Delete all students who are not taking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DELETE FROM </a:t>
            </a:r>
            <a:r>
              <a:rPr lang="en-US" i="1" dirty="0"/>
              <a:t>relation</a:t>
            </a:r>
            <a:r>
              <a:rPr lang="en-US" dirty="0"/>
              <a:t> WHERE 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Increase all CS course numbers by 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UPDATE </a:t>
            </a:r>
            <a:r>
              <a:rPr lang="en-US" i="1" dirty="0"/>
              <a:t>relation</a:t>
            </a:r>
            <a:br>
              <a:rPr lang="en-US" dirty="0"/>
            </a:br>
            <a:r>
              <a:rPr lang="en-US" dirty="0"/>
              <a:t>              SET </a:t>
            </a:r>
            <a:r>
              <a:rPr lang="en-US" i="1" dirty="0"/>
              <a:t>A1 = V1, …, An= </a:t>
            </a:r>
            <a:r>
              <a:rPr lang="en-US" i="1" dirty="0" err="1"/>
              <a:t>Vn</a:t>
            </a:r>
            <a:br>
              <a:rPr lang="en-US" dirty="0"/>
            </a:br>
            <a:r>
              <a:rPr lang="en-US" dirty="0"/>
              <a:t>              WHERE 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FD5AD-0A4C-534C-ACEE-F1EDC2E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341-4103-2D40-971E-BB9E2269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7E29-6AFE-8241-98D8-BF343515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  <a:p>
            <a:pPr lvl="1"/>
            <a:r>
              <a:rPr lang="en-US" dirty="0"/>
              <a:t>Scalar-valued subquery</a:t>
            </a:r>
          </a:p>
          <a:p>
            <a:pPr lvl="1"/>
            <a:r>
              <a:rPr lang="en-US" dirty="0"/>
              <a:t>Set membership</a:t>
            </a:r>
          </a:p>
          <a:p>
            <a:pPr lvl="1"/>
            <a:r>
              <a:rPr lang="en-US" dirty="0"/>
              <a:t>Set comparison</a:t>
            </a:r>
          </a:p>
          <a:p>
            <a:pPr lvl="1"/>
            <a:r>
              <a:rPr lang="en-US" dirty="0"/>
              <a:t>Correlated subquery</a:t>
            </a:r>
          </a:p>
          <a:p>
            <a:pPr lvl="1"/>
            <a:r>
              <a:rPr lang="en-US" dirty="0"/>
              <a:t>Common table expression</a:t>
            </a:r>
          </a:p>
          <a:p>
            <a:r>
              <a:rPr lang="en-US" dirty="0"/>
              <a:t>Aggregate functions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  <a:p>
            <a:r>
              <a:rPr lang="en-US"/>
              <a:t>Data modification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8006-8E6C-284E-905E-26899AEE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Q1: </a:t>
            </a:r>
            <a:r>
              <a:rPr lang="en-US" dirty="0" err="1"/>
              <a:t>Sids</a:t>
            </a:r>
            <a:r>
              <a:rPr lang="en-US" dirty="0"/>
              <a:t> who live with student 301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7ECC-ABE2-D445-84CE-C193E5E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err="1"/>
              <a:t>Unnesting</a:t>
            </a:r>
            <a:r>
              <a:rPr lang="en-US" dirty="0"/>
              <a:t>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72100"/>
          </a:xfrm>
        </p:spPr>
        <p:txBody>
          <a:bodyPr>
            <a:normAutofit/>
          </a:bodyPr>
          <a:lstStyle/>
          <a:p>
            <a:r>
              <a:rPr lang="en-US" dirty="0"/>
              <a:t>Q: Can we </a:t>
            </a:r>
            <a:r>
              <a:rPr lang="en-US"/>
              <a:t>rewrite Q1 </a:t>
            </a:r>
            <a:r>
              <a:rPr lang="en-US" dirty="0"/>
              <a:t>without using subquery?</a:t>
            </a:r>
            <a:br>
              <a:rPr lang="en-US" dirty="0"/>
            </a:br>
            <a:r>
              <a:rPr lang="en-US" dirty="0"/>
              <a:t>    SELECT </a:t>
            </a:r>
            <a:r>
              <a:rPr lang="en-US" dirty="0" err="1"/>
              <a:t>sid</a:t>
            </a:r>
            <a:r>
              <a:rPr lang="en-US" dirty="0"/>
              <a:t> FROM Student WHERE </a:t>
            </a:r>
            <a:r>
              <a:rPr lang="en-US" dirty="0" err="1"/>
              <a:t>addr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              (SELECT </a:t>
            </a:r>
            <a:r>
              <a:rPr lang="en-US" dirty="0" err="1"/>
              <a:t>addr</a:t>
            </a:r>
            <a:r>
              <a:rPr lang="en-US" dirty="0"/>
              <a:t> FROM Student WHERE </a:t>
            </a:r>
            <a:r>
              <a:rPr lang="en-US" dirty="0" err="1"/>
              <a:t>sid</a:t>
            </a:r>
            <a:r>
              <a:rPr lang="en-US" dirty="0"/>
              <a:t>=301);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727B-872D-0F42-8E85-85350953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err="1"/>
              <a:t>Unnesting</a:t>
            </a:r>
            <a:r>
              <a:rPr lang="en-US" dirty="0"/>
              <a:t>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72100"/>
          </a:xfrm>
        </p:spPr>
        <p:txBody>
          <a:bodyPr>
            <a:normAutofit/>
          </a:bodyPr>
          <a:lstStyle/>
          <a:p>
            <a:r>
              <a:rPr lang="en-US" dirty="0"/>
              <a:t>A large body of theory and algorithms exist on how to “</a:t>
            </a:r>
            <a:r>
              <a:rPr lang="en-US" dirty="0" err="1"/>
              <a:t>unnest</a:t>
            </a:r>
            <a:r>
              <a:rPr lang="en-US" dirty="0"/>
              <a:t>” a subquery to non-subquery SQL</a:t>
            </a:r>
          </a:p>
          <a:p>
            <a:pPr lvl="1"/>
            <a:r>
              <a:rPr lang="en-US" dirty="0"/>
              <a:t>We can rewrite subqueries to non-subqueries as long as there is no negation (NOT)</a:t>
            </a:r>
          </a:p>
          <a:p>
            <a:pPr lvl="1"/>
            <a:r>
              <a:rPr lang="en-US" dirty="0"/>
              <a:t>With negation, we need EXCEPT</a:t>
            </a:r>
          </a:p>
          <a:p>
            <a:r>
              <a:rPr lang="en-US" dirty="0"/>
              <a:t>Another demonstration of the success of relational model</a:t>
            </a:r>
          </a:p>
          <a:p>
            <a:pPr lvl="1"/>
            <a:r>
              <a:rPr lang="en-US" dirty="0"/>
              <a:t>Simple theoretical model makes it possible to create important theorems and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5EF6-10C2-054F-A57D-6AFA5F72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Q2: Student names who take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EC63D-F3EC-A64E-B2EB-C567725A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4865-CD50-114A-81B5-2B442667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Subquery: Set Membership Operator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F55F-F3E4-BD4B-9738-0BAEB4F1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IN, NOT IN</a:t>
            </a:r>
          </a:p>
          <a:p>
            <a:pPr lvl="1"/>
            <a:r>
              <a:rPr lang="en-US" dirty="0"/>
              <a:t>(a IN R) is TRUE if a appears in R</a:t>
            </a:r>
          </a:p>
          <a:p>
            <a:endParaRPr lang="en-US" dirty="0"/>
          </a:p>
          <a:p>
            <a:r>
              <a:rPr lang="en-US" dirty="0"/>
              <a:t>Q: Can we write Q7 without subqueries?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Are the two queries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08C61-8CC3-8540-831B-A32ECAE3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Q3: Student names who take no CS class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380E4D-BE77-9244-83A3-B4261122EE2E}"/>
              </a:ext>
            </a:extLst>
          </p:cNvPr>
          <p:cNvSpPr txBox="1"/>
          <p:nvPr/>
        </p:nvSpPr>
        <p:spPr>
          <a:xfrm>
            <a:off x="5320488" y="6081830"/>
            <a:ext cx="616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Q: Can we rewrite it without subqueries?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A37269-B0CC-264E-B08B-B185E805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2478</Words>
  <Application>Microsoft Macintosh PowerPoint</Application>
  <PresentationFormat>Widescreen</PresentationFormat>
  <Paragraphs>1228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CS143 SQL (2) </vt:lpstr>
      <vt:lpstr>What to Learn</vt:lpstr>
      <vt:lpstr>Subqueries</vt:lpstr>
      <vt:lpstr>Q1: Sids who live with student 301</vt:lpstr>
      <vt:lpstr>Unnesting Subquery</vt:lpstr>
      <vt:lpstr>Unnesting Subquery</vt:lpstr>
      <vt:lpstr>Q2: Student names who take CS classes</vt:lpstr>
      <vt:lpstr>Subquery: Set Membership Operator </vt:lpstr>
      <vt:lpstr>Q3: Student names who take no CS class</vt:lpstr>
      <vt:lpstr>Q4: Student IDs who has higher GPA than any student of age 18 or less</vt:lpstr>
      <vt:lpstr>Subquery: Set Comparison Operator</vt:lpstr>
      <vt:lpstr>Q5: Student IDs who has higher GPA than at least one student of age 18 or less</vt:lpstr>
      <vt:lpstr>Q6: Student names who take any class</vt:lpstr>
      <vt:lpstr>Correlated Subquery</vt:lpstr>
      <vt:lpstr>Subquery in FROM</vt:lpstr>
      <vt:lpstr>Common Table Expression</vt:lpstr>
      <vt:lpstr>Summary: Subquery</vt:lpstr>
      <vt:lpstr>Q7: Average GPA of all students</vt:lpstr>
      <vt:lpstr>Key Challenge of Q1</vt:lpstr>
      <vt:lpstr>Q7: Average GPA of all students</vt:lpstr>
      <vt:lpstr>Aggregate Functions</vt:lpstr>
      <vt:lpstr>Q8: Number of students taking CS classes</vt:lpstr>
      <vt:lpstr>Q9: Average GPA of students who take CS classes</vt:lpstr>
      <vt:lpstr>Q10: Average GPA for each age group</vt:lpstr>
      <vt:lpstr>GROUP BY and SELECT attributes</vt:lpstr>
      <vt:lpstr>Q11: Number of classes each student takes</vt:lpstr>
      <vt:lpstr>Q12: Students who take two or more classes</vt:lpstr>
      <vt:lpstr>HAVING Clause</vt:lpstr>
      <vt:lpstr>Data Modification in SQL</vt:lpstr>
      <vt:lpstr>Data Modification in SQL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Relational Algebra</dc:title>
  <dc:creator>Junghoo Cho</dc:creator>
  <cp:lastModifiedBy>Junghoo Cho</cp:lastModifiedBy>
  <cp:revision>162</cp:revision>
  <cp:lastPrinted>2016-09-25T19:44:17Z</cp:lastPrinted>
  <dcterms:created xsi:type="dcterms:W3CDTF">2016-09-24T16:06:48Z</dcterms:created>
  <dcterms:modified xsi:type="dcterms:W3CDTF">2021-01-20T18:02:40Z</dcterms:modified>
</cp:coreProperties>
</file>