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3" r:id="rId3"/>
    <p:sldId id="316" r:id="rId4"/>
    <p:sldId id="317" r:id="rId5"/>
    <p:sldId id="318" r:id="rId6"/>
    <p:sldId id="290" r:id="rId7"/>
    <p:sldId id="319" r:id="rId8"/>
    <p:sldId id="293" r:id="rId9"/>
    <p:sldId id="302" r:id="rId10"/>
    <p:sldId id="295" r:id="rId11"/>
    <p:sldId id="296" r:id="rId12"/>
    <p:sldId id="297" r:id="rId13"/>
    <p:sldId id="300" r:id="rId14"/>
    <p:sldId id="301" r:id="rId15"/>
    <p:sldId id="299" r:id="rId16"/>
    <p:sldId id="298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2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8796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6-10-03T03:07:31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7541 4902 16 0,'-13'0'15'15,"13"-7"-15"-15,0-8-6 16,0-8-3-16,0-4-7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B553-1C19-0A45-A961-1E3B1BB56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496B1-5A85-0643-BCB7-1FA56CADF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99FA-C322-9B4F-A256-1181FD4D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68E3-9492-004A-BB64-D8033ADEDA3D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1CBA-C14C-8C40-B12F-FDE9981B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2FAA-D6DA-2447-8419-965DF42E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EE67-A044-E342-A349-FD3501656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EDC5-40E0-7149-A8AF-F7874AE2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929B4-E4EF-7741-BD55-A7DFB5024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7DCA-D82A-AD45-AE8F-D1DE20E2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68E3-9492-004A-BB64-D8033ADEDA3D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B224B-41CF-294E-82CD-A766B9F9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FA86-73BE-F847-BDC9-77EE347A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EE67-A044-E342-A349-FD3501656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44C4A-000D-D94B-9C3D-37D3CBFF5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025FF-546D-2C46-99AA-DF547F660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457C1-66DF-9E40-A83F-C3FA6F06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68E3-9492-004A-BB64-D8033ADEDA3D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EDD8-C269-5F47-8353-81820BBD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87FB-A207-0644-919B-7234E79A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EE67-A044-E342-A349-FD3501656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2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DF40-F7B7-4945-BF26-578BD7CF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D6FF-92FB-3944-9034-CDCD8C00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4FA2-9312-3146-B497-BE54716A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68E3-9492-004A-BB64-D8033ADEDA3D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4292F-7406-0945-B6B3-E5A0B6D2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20DD-A165-3246-947C-3C8EEA8C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EE67-A044-E342-A349-FD3501656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571D-8253-8D44-8942-8AE554CC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A6A42-8221-ED47-89EF-3C99FCDFC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CB5C-214C-B046-B9A8-AEF29AF9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68E3-9492-004A-BB64-D8033ADEDA3D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FC40-2438-CB4A-BA63-EF334230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221B-4F96-D14B-86AF-3AEFC590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EE67-A044-E342-A349-FD3501656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67AA-F692-1A4E-9C3E-02FB593C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14FA-C022-0F47-9CE3-5939ECCF4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D0252-A4C5-4940-A1EB-527DE5699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749F9-50FB-6749-8815-763B3768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68E3-9492-004A-BB64-D8033ADEDA3D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06C3B-0654-B048-A492-60329551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28BB0-624F-6D42-A990-A4F0F167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EE67-A044-E342-A349-FD3501656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3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8E90-E1A7-C141-8A24-69618041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82121-736E-3047-B13B-CB9F90EF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22154-E6E0-B848-9209-0B7DF777E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16EAE-2CB0-B14F-80F9-CD36F1B04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614E9-6459-9B48-851E-B064A05A7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0E4F0-44A7-3348-851D-CD440393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68E3-9492-004A-BB64-D8033ADEDA3D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1FBC7-56FB-B947-B223-62857C97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CCE50-D00E-794B-84AD-73FB149A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EE67-A044-E342-A349-FD3501656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AA95-0A08-CA46-9C9D-5AEB1DD8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D1891-1907-9446-B089-A5EBF0DC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68E3-9492-004A-BB64-D8033ADEDA3D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29D1B-08CD-1A4B-A949-9D9EDED4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EC811-889A-9148-9AA8-88453EE1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EE67-A044-E342-A349-FD3501656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0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5B2C3-3B69-9643-88CC-64AC6DC7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68E3-9492-004A-BB64-D8033ADEDA3D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FF6F8-C251-5045-A215-DA84BDB3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C4B9A-36F7-764E-B82E-C023B8F4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EE67-A044-E342-A349-FD3501656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AE2B-2EC4-A345-A961-03610054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B737-99D6-424C-86C7-9C96F9B4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F3F87-B207-4B41-9CC6-EF6C6C795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A2069-61BA-3944-A009-4B9D2F3D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68E3-9492-004A-BB64-D8033ADEDA3D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1A2A-6736-BC41-8B28-BE0DFC63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D40C4-6519-0445-95FE-593BDDA0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EE67-A044-E342-A349-FD3501656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9CBD-5D7F-024E-A12C-43B30266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8DD8A-C057-F847-B173-E2FA67ADE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7440D-2802-734C-A2A8-44A85D2F8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3BC7C-B342-D642-A8DD-BE790AA0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68E3-9492-004A-BB64-D8033ADEDA3D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1F115-09FB-E74E-B629-8DDDF6F0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7713-4E88-6F41-9A25-266960BB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EE67-A044-E342-A349-FD3501656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FC241-D635-AE4C-9C51-B91FEE69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9198-2214-8E4C-B96E-D476804CA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A7B76-C693-3A4F-B775-7194CE77D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D68E3-9492-004A-BB64-D8033ADEDA3D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D5565-7305-E142-B903-C2F5F9F9A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61B8D-AED5-EF43-BD3A-251F5788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4EE67-A044-E342-A349-FD3501656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343C-A473-714F-87C3-253DA8146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CS143</a:t>
            </a:r>
            <a:br>
              <a:rPr lang="en-US" dirty="0"/>
            </a:br>
            <a:r>
              <a:rPr lang="en-US" dirty="0"/>
              <a:t>SQL (3)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5B148-0684-3C41-9B1D-FB6553C7E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Junghoo “John” Cho</a:t>
            </a:r>
          </a:p>
        </p:txBody>
      </p:sp>
    </p:spTree>
    <p:extLst>
      <p:ext uri="{BB962C8B-B14F-4D97-AF65-F5344CB8AC3E}">
        <p14:creationId xmlns:p14="http://schemas.microsoft.com/office/powerpoint/2010/main" val="29779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What will be returned from the following query if GPA is NULL?</a:t>
            </a:r>
            <a:br>
              <a:rPr lang="en-US" dirty="0"/>
            </a:br>
            <a:r>
              <a:rPr lang="en-US" dirty="0"/>
              <a:t>     SELECT name</a:t>
            </a:r>
            <a:br>
              <a:rPr lang="en-US" dirty="0"/>
            </a:br>
            <a:r>
              <a:rPr lang="en-US" dirty="0"/>
              <a:t>     FROM Student</a:t>
            </a:r>
            <a:br>
              <a:rPr lang="en-US" dirty="0"/>
            </a:br>
            <a:r>
              <a:rPr lang="en-US" dirty="0"/>
              <a:t>     WHERE GPA * 100/4 &gt; 90</a:t>
            </a:r>
            <a:br>
              <a:rPr lang="en-US" dirty="0"/>
            </a:br>
            <a:endParaRPr lang="en-US" dirty="0"/>
          </a:p>
          <a:p>
            <a:r>
              <a:rPr lang="en-US" dirty="0"/>
              <a:t>Q: What should be the result from GPA * 100?</a:t>
            </a:r>
          </a:p>
          <a:p>
            <a:pPr lvl="1"/>
            <a:r>
              <a:rPr lang="en-US" dirty="0"/>
              <a:t>If input to an </a:t>
            </a:r>
            <a:r>
              <a:rPr lang="en-US" i="1" dirty="0"/>
              <a:t>arithmetic operator </a:t>
            </a:r>
            <a:r>
              <a:rPr lang="en-US" dirty="0"/>
              <a:t> is NULL, its output is NULL</a:t>
            </a:r>
          </a:p>
          <a:p>
            <a:r>
              <a:rPr lang="en-US" dirty="0"/>
              <a:t>Q: What should be the result from NULL &gt; 90?</a:t>
            </a:r>
          </a:p>
          <a:p>
            <a:pPr lvl="1"/>
            <a:r>
              <a:rPr lang="en-US" dirty="0"/>
              <a:t>Arithmetic comparison with NULL returns </a:t>
            </a:r>
            <a:r>
              <a:rPr lang="en-US" b="1" i="1" dirty="0"/>
              <a:t>Unknown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94F57-CF61-2941-9C13-2076FE7C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3-Valued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based on </a:t>
            </a:r>
            <a:r>
              <a:rPr lang="en-US" b="1" i="1" dirty="0"/>
              <a:t>three-valued logic.</a:t>
            </a:r>
          </a:p>
          <a:p>
            <a:pPr lvl="1"/>
            <a:r>
              <a:rPr lang="en-US" dirty="0"/>
              <a:t>All conditions are evaluated to be: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 or </a:t>
            </a:r>
            <a:r>
              <a:rPr lang="en-US" b="1" dirty="0"/>
              <a:t>Unknown</a:t>
            </a:r>
          </a:p>
          <a:p>
            <a:pPr lvl="1"/>
            <a:r>
              <a:rPr lang="en-US" dirty="0"/>
              <a:t>SQL returns a tuple if the result from condition is </a:t>
            </a:r>
            <a:r>
              <a:rPr lang="en-US" b="1" dirty="0"/>
              <a:t>True</a:t>
            </a:r>
          </a:p>
          <a:p>
            <a:pPr lvl="2"/>
            <a:r>
              <a:rPr lang="en-US" b="1" dirty="0"/>
              <a:t>False </a:t>
            </a:r>
            <a:r>
              <a:rPr lang="en-US" dirty="0"/>
              <a:t>or</a:t>
            </a:r>
            <a:r>
              <a:rPr lang="en-US" b="1" dirty="0"/>
              <a:t> Unknown </a:t>
            </a:r>
            <a:r>
              <a:rPr lang="en-US" dirty="0"/>
              <a:t>tuples will not be returned</a:t>
            </a:r>
          </a:p>
          <a:p>
            <a:pPr lvl="2"/>
            <a:endParaRPr lang="en-US" b="1" dirty="0"/>
          </a:p>
          <a:p>
            <a:r>
              <a:rPr lang="en-US" dirty="0"/>
              <a:t>SELECT name</a:t>
            </a:r>
            <a:br>
              <a:rPr lang="en-US" dirty="0"/>
            </a:br>
            <a:r>
              <a:rPr lang="en-US" dirty="0"/>
              <a:t>FROM Student</a:t>
            </a:r>
            <a:br>
              <a:rPr lang="en-US" dirty="0"/>
            </a:br>
            <a:r>
              <a:rPr lang="en-US" dirty="0"/>
              <a:t>WHERE GPA * 100/4 &gt; 90</a:t>
            </a:r>
            <a:br>
              <a:rPr lang="en-US" dirty="0"/>
            </a:b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04F9F-CCF5-6846-B08E-2C1DDEBC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of Three-valued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GPA is NULL and age is 17</a:t>
            </a:r>
          </a:p>
          <a:p>
            <a:r>
              <a:rPr lang="en-US" dirty="0"/>
              <a:t>Q: GPA &gt; 3.7 AND age &gt; 18. What is the result of this condition?</a:t>
            </a:r>
          </a:p>
          <a:p>
            <a:endParaRPr lang="en-US" dirty="0"/>
          </a:p>
          <a:p>
            <a:r>
              <a:rPr lang="en-US" dirty="0"/>
              <a:t>Q: GPA &gt; 3.7 OR age &gt; 18. What is the result of this condition?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95325" y="4991878"/>
          <a:ext cx="52117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941">
                  <a:extLst>
                    <a:ext uri="{9D8B030D-6E8A-4147-A177-3AD203B41FA5}">
                      <a16:colId xmlns:a16="http://schemas.microsoft.com/office/drawing/2014/main" val="2233521970"/>
                    </a:ext>
                  </a:extLst>
                </a:gridCol>
                <a:gridCol w="1302941">
                  <a:extLst>
                    <a:ext uri="{9D8B030D-6E8A-4147-A177-3AD203B41FA5}">
                      <a16:colId xmlns:a16="http://schemas.microsoft.com/office/drawing/2014/main" val="978587868"/>
                    </a:ext>
                  </a:extLst>
                </a:gridCol>
                <a:gridCol w="1302941">
                  <a:extLst>
                    <a:ext uri="{9D8B030D-6E8A-4147-A177-3AD203B41FA5}">
                      <a16:colId xmlns:a16="http://schemas.microsoft.com/office/drawing/2014/main" val="1803848904"/>
                    </a:ext>
                  </a:extLst>
                </a:gridCol>
                <a:gridCol w="1302941">
                  <a:extLst>
                    <a:ext uri="{9D8B030D-6E8A-4147-A177-3AD203B41FA5}">
                      <a16:colId xmlns:a16="http://schemas.microsoft.com/office/drawing/2014/main" val="933397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40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1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2324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76974" y="4991878"/>
          <a:ext cx="52117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941">
                  <a:extLst>
                    <a:ext uri="{9D8B030D-6E8A-4147-A177-3AD203B41FA5}">
                      <a16:colId xmlns:a16="http://schemas.microsoft.com/office/drawing/2014/main" val="2233521970"/>
                    </a:ext>
                  </a:extLst>
                </a:gridCol>
                <a:gridCol w="1302941">
                  <a:extLst>
                    <a:ext uri="{9D8B030D-6E8A-4147-A177-3AD203B41FA5}">
                      <a16:colId xmlns:a16="http://schemas.microsoft.com/office/drawing/2014/main" val="978587868"/>
                    </a:ext>
                  </a:extLst>
                </a:gridCol>
                <a:gridCol w="1232694">
                  <a:extLst>
                    <a:ext uri="{9D8B030D-6E8A-4147-A177-3AD203B41FA5}">
                      <a16:colId xmlns:a16="http://schemas.microsoft.com/office/drawing/2014/main" val="1803848904"/>
                    </a:ext>
                  </a:extLst>
                </a:gridCol>
                <a:gridCol w="1373188">
                  <a:extLst>
                    <a:ext uri="{9D8B030D-6E8A-4147-A177-3AD203B41FA5}">
                      <a16:colId xmlns:a16="http://schemas.microsoft.com/office/drawing/2014/main" val="933397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40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1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72324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0FB1-BBC6-044A-94F8-2A3FFFFE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5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Aggregates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Q: What should be the result for the following </a:t>
            </a:r>
            <a:br>
              <a:rPr lang="en-US" dirty="0"/>
            </a:br>
            <a:r>
              <a:rPr lang="en-US" dirty="0"/>
              <a:t>     queries?</a:t>
            </a:r>
          </a:p>
          <a:p>
            <a:pPr marL="0" indent="0">
              <a:buNone/>
            </a:pPr>
            <a:r>
              <a:rPr lang="en-US" dirty="0"/>
              <a:t>       SELECT SUM(GPA) FROM Student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SELECT AVG(GPA) FROM Student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SELECT COUNT(GPA) FROM Student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SELECT COUNT(*) FROM Student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47088" y="1471806"/>
          <a:ext cx="30257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888">
                  <a:extLst>
                    <a:ext uri="{9D8B030D-6E8A-4147-A177-3AD203B41FA5}">
                      <a16:colId xmlns:a16="http://schemas.microsoft.com/office/drawing/2014/main" val="1419132392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207131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8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1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1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16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65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312FE-1746-244B-B7F2-EB1E92B7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2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functions ignore NULL values</a:t>
            </a:r>
          </a:p>
          <a:p>
            <a:pPr lvl="1"/>
            <a:r>
              <a:rPr lang="en-US" dirty="0"/>
              <a:t>Except COUNT(*), which counts a NULL valued tuple as a “valid” tuple</a:t>
            </a:r>
          </a:p>
          <a:p>
            <a:pPr lvl="1"/>
            <a:r>
              <a:rPr lang="en-US" dirty="0"/>
              <a:t>Note that COUNT(</a:t>
            </a:r>
            <a:r>
              <a:rPr lang="en-US" dirty="0" err="1"/>
              <a:t>attr</a:t>
            </a:r>
            <a:r>
              <a:rPr lang="en-US" dirty="0"/>
              <a:t>) does ignore a NULL valued </a:t>
            </a:r>
            <a:r>
              <a:rPr lang="en-US" dirty="0" err="1"/>
              <a:t>attr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an input to an aggregate function is empty (= no input tuples):</a:t>
            </a:r>
          </a:p>
          <a:p>
            <a:pPr lvl="1"/>
            <a:r>
              <a:rPr lang="en-US" dirty="0"/>
              <a:t>COUNT() returns 0</a:t>
            </a:r>
          </a:p>
          <a:p>
            <a:pPr lvl="1"/>
            <a:r>
              <a:rPr lang="en-US" dirty="0"/>
              <a:t>All others return NULL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49B5-E3F5-A044-B4A0-B2650A49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3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Q: What should be {2.4, 3.0, NULL}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{3.6, NULL}?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NULL is treated like other regular values for set operators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0C28-4A4A-5E49-807E-FDC35E44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5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we need to explicitly check whether an attribute value is NULL, we can use “IS NULL” or “IS NOT NULL” operator</a:t>
            </a:r>
          </a:p>
          <a:p>
            <a:pPr lvl="1"/>
            <a:r>
              <a:rPr lang="en-US" dirty="0"/>
              <a:t>Note that “= NULL” or “&lt;&gt; NULL” does </a:t>
            </a:r>
            <a:r>
              <a:rPr lang="en-US" b="1" i="1" dirty="0"/>
              <a:t>not</a:t>
            </a:r>
            <a:r>
              <a:rPr lang="en-US" dirty="0"/>
              <a:t> work!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4A876-50A4-A242-98C6-5149AFB9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 fontScale="90000"/>
          </a:bodyPr>
          <a:lstStyle/>
          <a:p>
            <a:r>
              <a:rPr lang="en-US" dirty="0"/>
              <a:t>Q: number of classes each student takes. return 0-class students as well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10080" y="1738800"/>
              <a:ext cx="5040" cy="26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7200" y="1736280"/>
                <a:ext cx="10440" cy="316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D287CAF-1456-4541-861C-B83799444565}"/>
              </a:ext>
            </a:extLst>
          </p:cNvPr>
          <p:cNvSpPr txBox="1"/>
          <p:nvPr/>
        </p:nvSpPr>
        <p:spPr>
          <a:xfrm>
            <a:off x="5240072" y="5758665"/>
            <a:ext cx="6216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Outer join preserves dangling tuples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3C7C93-FF6E-8548-99A8-C54CE2C7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2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3990" y="1865947"/>
          <a:ext cx="231933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669">
                  <a:extLst>
                    <a:ext uri="{9D8B030D-6E8A-4147-A177-3AD203B41FA5}">
                      <a16:colId xmlns:a16="http://schemas.microsoft.com/office/drawing/2014/main" val="4016658421"/>
                    </a:ext>
                  </a:extLst>
                </a:gridCol>
                <a:gridCol w="1159669">
                  <a:extLst>
                    <a:ext uri="{9D8B030D-6E8A-4147-A177-3AD203B41FA5}">
                      <a16:colId xmlns:a16="http://schemas.microsoft.com/office/drawing/2014/main" val="2300475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7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12539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48290" y="1860231"/>
          <a:ext cx="231933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669">
                  <a:extLst>
                    <a:ext uri="{9D8B030D-6E8A-4147-A177-3AD203B41FA5}">
                      <a16:colId xmlns:a16="http://schemas.microsoft.com/office/drawing/2014/main" val="4016658421"/>
                    </a:ext>
                  </a:extLst>
                </a:gridCol>
                <a:gridCol w="1159669">
                  <a:extLst>
                    <a:ext uri="{9D8B030D-6E8A-4147-A177-3AD203B41FA5}">
                      <a16:colId xmlns:a16="http://schemas.microsoft.com/office/drawing/2014/main" val="2300475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7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12539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33988" y="1469072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352554" y="1490934"/>
            <a:ext cx="160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486150"/>
            <a:ext cx="10515600" cy="321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 LEFT OUTER JOIN Enroll ON </a:t>
            </a:r>
            <a:r>
              <a:rPr lang="en-US" dirty="0" err="1"/>
              <a:t>Student.sid</a:t>
            </a:r>
            <a:r>
              <a:rPr lang="en-US" dirty="0"/>
              <a:t> = </a:t>
            </a:r>
            <a:r>
              <a:rPr lang="en-US" dirty="0" err="1"/>
              <a:t>Enroll.sid</a:t>
            </a:r>
            <a:endParaRPr lang="en-US" dirty="0"/>
          </a:p>
          <a:p>
            <a:endParaRPr lang="en-US" dirty="0"/>
          </a:p>
          <a:p>
            <a:r>
              <a:rPr lang="en-US" dirty="0"/>
              <a:t>Student RIGHT OUTER JOIN Enroll ON </a:t>
            </a:r>
            <a:r>
              <a:rPr lang="en-US" dirty="0" err="1"/>
              <a:t>Student.sid</a:t>
            </a:r>
            <a:r>
              <a:rPr lang="en-US" dirty="0"/>
              <a:t> = </a:t>
            </a:r>
            <a:r>
              <a:rPr lang="en-US" dirty="0" err="1"/>
              <a:t>Enroll.sid</a:t>
            </a:r>
            <a:endParaRPr lang="en-US" dirty="0"/>
          </a:p>
          <a:p>
            <a:endParaRPr lang="en-US" dirty="0"/>
          </a:p>
          <a:p>
            <a:r>
              <a:rPr lang="en-US" dirty="0"/>
              <a:t>Student FULL OUTER JOIN Enroll ON </a:t>
            </a:r>
            <a:r>
              <a:rPr lang="en-US" dirty="0" err="1"/>
              <a:t>Student.sid</a:t>
            </a:r>
            <a:r>
              <a:rPr lang="en-US" dirty="0"/>
              <a:t> = </a:t>
            </a:r>
            <a:r>
              <a:rPr lang="en-US" dirty="0" err="1"/>
              <a:t>Enroll.sid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53939" y="2159642"/>
            <a:ext cx="3987091" cy="662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C19DFA-C5A1-5349-8010-2A385E3A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3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and Multiset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SQL is based on multiset semantics</a:t>
                </a:r>
              </a:p>
              <a:p>
                <a:pPr lvl="1"/>
                <a:r>
                  <a:rPr lang="en-US" dirty="0"/>
                  <a:t>We already learned how duplicates are generated and kept in SQL</a:t>
                </a:r>
              </a:p>
              <a:p>
                <a:pPr lvl="1"/>
                <a:r>
                  <a:rPr lang="en-US" dirty="0"/>
                  <a:t>Use DISTINCT to eliminate duplicates in the result</a:t>
                </a:r>
              </a:p>
              <a:p>
                <a:pPr lvl="1"/>
                <a:r>
                  <a:rPr lang="en-US" dirty="0"/>
                  <a:t>Exception: </a:t>
                </a:r>
                <a:r>
                  <a:rPr lang="en-US" b="1" i="1" dirty="0"/>
                  <a:t>set operators are based on set semantics</a:t>
                </a:r>
              </a:p>
              <a:p>
                <a:r>
                  <a:rPr lang="en-US" dirty="0"/>
                  <a:t>Multiset (= Bag)</a:t>
                </a:r>
              </a:p>
              <a:p>
                <a:pPr lvl="1"/>
                <a:r>
                  <a:rPr lang="en-US" dirty="0"/>
                  <a:t>A set with duplicate elements</a:t>
                </a:r>
              </a:p>
              <a:p>
                <a:pPr lvl="1"/>
                <a:r>
                  <a:rPr lang="en-US" dirty="0"/>
                  <a:t>Order of elements does not matter</a:t>
                </a:r>
              </a:p>
              <a:p>
                <a:pPr lvl="1"/>
                <a:r>
                  <a:rPr lang="en-US" dirty="0"/>
                  <a:t>{a, a, b, c} = {a, b, c, a}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{a, b, c}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336CB-5405-A94E-A2DF-B4ACB6E3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FD2B-565B-614D-B26D-0A405120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58A-80B2-8545-869C-70D258EE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 functions</a:t>
            </a:r>
          </a:p>
          <a:p>
            <a:r>
              <a:rPr lang="en-US" dirty="0"/>
              <a:t>Order by and Fetch first</a:t>
            </a:r>
          </a:p>
          <a:p>
            <a:r>
              <a:rPr lang="en-US" dirty="0"/>
              <a:t>Data modification</a:t>
            </a:r>
          </a:p>
          <a:p>
            <a:r>
              <a:rPr lang="en-US" dirty="0"/>
              <a:t>NULL and three-valued logic</a:t>
            </a:r>
          </a:p>
          <a:p>
            <a:r>
              <a:rPr lang="en-US" dirty="0"/>
              <a:t>Outer join</a:t>
            </a:r>
          </a:p>
          <a:p>
            <a:r>
              <a:rPr lang="en-US" dirty="0"/>
              <a:t>Multiset semantic for set operators</a:t>
            </a:r>
          </a:p>
          <a:p>
            <a:r>
              <a:rPr lang="en-US" dirty="0"/>
              <a:t>SQL expressive power and recursion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6CCFD-083A-FB4E-A928-0C5DF669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Multiset Semantics for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To use bag semantics for set operators, use </a:t>
                </a:r>
                <a:r>
                  <a:rPr lang="en-US" b="1" dirty="0"/>
                  <a:t>ALL</a:t>
                </a:r>
                <a:r>
                  <a:rPr lang="en-US" dirty="0"/>
                  <a:t> keyword</a:t>
                </a:r>
              </a:p>
              <a:p>
                <a:pPr lvl="1"/>
                <a:r>
                  <a:rPr lang="en-US" dirty="0"/>
                  <a:t>UNION ALL, INTERSECT ALL, EXCEPT ALL</a:t>
                </a:r>
              </a:p>
              <a:p>
                <a:r>
                  <a:rPr lang="en-US" dirty="0"/>
                  <a:t>Q: {a, a, b}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{a, b, c}?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Q: {a, a, a, b, c}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{a, a, b}?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Q: {a, a, b, b}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{a, b, b, c}?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FD523-5565-A549-AFA1-E45125FE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Multiset Semantics and Equivalence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Under multiset semantics:</a:t>
                </a:r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Not all set equivalence rules hold under multiset. Be careful!!!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20C01-84C3-944C-8BDF-11ADD1FD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581"/>
          </a:xfrm>
        </p:spPr>
        <p:txBody>
          <a:bodyPr/>
          <a:lstStyle/>
          <a:p>
            <a:r>
              <a:rPr lang="en-US" dirty="0"/>
              <a:t>Expressive Power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/>
          <a:lstStyle/>
          <a:p>
            <a:r>
              <a:rPr lang="en-US" dirty="0"/>
              <a:t>Q: Find all ancestors of Susan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Find all cities reachable from A?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48047" y="2025844"/>
          <a:ext cx="26160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021">
                  <a:extLst>
                    <a:ext uri="{9D8B030D-6E8A-4147-A177-3AD203B41FA5}">
                      <a16:colId xmlns:a16="http://schemas.microsoft.com/office/drawing/2014/main" val="972898137"/>
                    </a:ext>
                  </a:extLst>
                </a:gridCol>
                <a:gridCol w="1308021">
                  <a:extLst>
                    <a:ext uri="{9D8B030D-6E8A-4147-A177-3AD203B41FA5}">
                      <a16:colId xmlns:a16="http://schemas.microsoft.com/office/drawing/2014/main" val="62848284"/>
                    </a:ext>
                  </a:extLst>
                </a:gridCol>
              </a:tblGrid>
              <a:tr h="301211">
                <a:tc>
                  <a:txBody>
                    <a:bodyPr/>
                    <a:lstStyle/>
                    <a:p>
                      <a:r>
                        <a:rPr lang="en-US" dirty="0"/>
                        <a:t>child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9712"/>
                  </a:ext>
                </a:extLst>
              </a:tr>
              <a:tr h="301211"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44404"/>
                  </a:ext>
                </a:extLst>
              </a:tr>
              <a:tr h="301211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06026"/>
                  </a:ext>
                </a:extLst>
              </a:tr>
              <a:tr h="301211"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31209"/>
                  </a:ext>
                </a:extLst>
              </a:tr>
              <a:tr h="301211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195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48047" y="4711091"/>
          <a:ext cx="233916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81">
                  <a:extLst>
                    <a:ext uri="{9D8B030D-6E8A-4147-A177-3AD203B41FA5}">
                      <a16:colId xmlns:a16="http://schemas.microsoft.com/office/drawing/2014/main" val="972898137"/>
                    </a:ext>
                  </a:extLst>
                </a:gridCol>
                <a:gridCol w="1169581">
                  <a:extLst>
                    <a:ext uri="{9D8B030D-6E8A-4147-A177-3AD203B41FA5}">
                      <a16:colId xmlns:a16="http://schemas.microsoft.com/office/drawing/2014/main" val="62848284"/>
                    </a:ext>
                  </a:extLst>
                </a:gridCol>
              </a:tblGrid>
              <a:tr h="329052">
                <a:tc>
                  <a:txBody>
                    <a:bodyPr/>
                    <a:lstStyle/>
                    <a:p>
                      <a:r>
                        <a:rPr lang="en-US" dirty="0"/>
                        <a:t>City 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Citi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9712"/>
                  </a:ext>
                </a:extLst>
              </a:tr>
              <a:tr h="32905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44404"/>
                  </a:ext>
                </a:extLst>
              </a:tr>
              <a:tr h="32905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06026"/>
                  </a:ext>
                </a:extLst>
              </a:tr>
              <a:tr h="32905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31209"/>
                  </a:ext>
                </a:extLst>
              </a:tr>
              <a:tr h="329052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19544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54573" y="1704492"/>
            <a:ext cx="160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Parent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54573" y="4336206"/>
            <a:ext cx="160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Reachable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FF85F-5588-5C4C-9ABF-6DA94F19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4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Expressive Power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SQL is a very expressive language, but its expressive power is limited</a:t>
            </a:r>
          </a:p>
          <a:p>
            <a:pPr lvl="1"/>
            <a:r>
              <a:rPr lang="en-US" dirty="0"/>
              <a:t>SQL is not a “Turing-complete” language</a:t>
            </a:r>
          </a:p>
          <a:p>
            <a:r>
              <a:rPr lang="en-US" dirty="0"/>
              <a:t>For example, the closure of a set cannot be computed using SQL92</a:t>
            </a:r>
          </a:p>
          <a:p>
            <a:pPr lvl="1"/>
            <a:r>
              <a:rPr lang="en-US" dirty="0"/>
              <a:t>Example: all ancestors, all reachable nodes</a:t>
            </a:r>
          </a:p>
          <a:p>
            <a:pPr lvl="1"/>
            <a:r>
              <a:rPr lang="en-US" dirty="0"/>
              <a:t>Support for recursion is needed to compute a closure</a:t>
            </a:r>
          </a:p>
          <a:p>
            <a:r>
              <a:rPr lang="en-US" dirty="0"/>
              <a:t>SQL99 added support for recursion</a:t>
            </a:r>
          </a:p>
          <a:p>
            <a:pPr lvl="1"/>
            <a:r>
              <a:rPr lang="en-US" dirty="0"/>
              <a:t>WITH RECURSIVE Ancestor(child, ancestor) AS (</a:t>
            </a:r>
            <a:br>
              <a:rPr lang="en-US" dirty="0"/>
            </a:br>
            <a:r>
              <a:rPr lang="en-US" dirty="0"/>
              <a:t>		(SELECT * FROM Parent)</a:t>
            </a:r>
            <a:br>
              <a:rPr lang="en-US" dirty="0"/>
            </a:br>
            <a:r>
              <a:rPr lang="en-US" dirty="0"/>
              <a:t> 	UNION</a:t>
            </a:r>
            <a:br>
              <a:rPr lang="en-US" dirty="0"/>
            </a:br>
            <a:r>
              <a:rPr lang="en-US" dirty="0"/>
              <a:t>		(SELECT </a:t>
            </a:r>
            <a:r>
              <a:rPr lang="en-US" dirty="0" err="1"/>
              <a:t>P.child</a:t>
            </a:r>
            <a:r>
              <a:rPr lang="en-US" dirty="0"/>
              <a:t>, </a:t>
            </a:r>
            <a:r>
              <a:rPr lang="en-US" dirty="0" err="1"/>
              <a:t>A.ancestor</a:t>
            </a:r>
            <a:br>
              <a:rPr lang="en-US" dirty="0"/>
            </a:br>
            <a:r>
              <a:rPr lang="en-US" dirty="0"/>
              <a:t>		 FROM Parent P, Ancestor A</a:t>
            </a:r>
            <a:br>
              <a:rPr lang="en-US" dirty="0"/>
            </a:br>
            <a:r>
              <a:rPr lang="en-US" dirty="0"/>
              <a:t>		 WHERE </a:t>
            </a:r>
            <a:r>
              <a:rPr lang="en-US" dirty="0" err="1"/>
              <a:t>P.parent</a:t>
            </a:r>
            <a:r>
              <a:rPr lang="en-US" dirty="0"/>
              <a:t> = </a:t>
            </a:r>
            <a:r>
              <a:rPr lang="en-US" dirty="0" err="1"/>
              <a:t>A.child</a:t>
            </a:r>
            <a:r>
              <a:rPr lang="en-US" dirty="0"/>
              <a:t>) )</a:t>
            </a:r>
            <a:br>
              <a:rPr lang="en-US" dirty="0"/>
            </a:br>
            <a:r>
              <a:rPr lang="en-US" dirty="0"/>
              <a:t>SELECT ancestor FROM Ancestor WHERE child=‘Susan’;</a:t>
            </a:r>
          </a:p>
          <a:p>
            <a:pPr lvl="1"/>
            <a:r>
              <a:rPr lang="en-US" dirty="0"/>
              <a:t>Read textbook for more details on SQL99 Recursion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5FD36-460F-A647-A251-CE42A4BC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FD2B-565B-614D-B26D-0A405120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58A-80B2-8545-869C-70D258EE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  <a:p>
            <a:r>
              <a:rPr lang="en-US" dirty="0"/>
              <a:t>Order by and Fetch first</a:t>
            </a:r>
          </a:p>
          <a:p>
            <a:r>
              <a:rPr lang="en-US" dirty="0"/>
              <a:t>Data modification</a:t>
            </a:r>
          </a:p>
          <a:p>
            <a:r>
              <a:rPr lang="en-US" dirty="0"/>
              <a:t>NULL and three-valued logic</a:t>
            </a:r>
          </a:p>
          <a:p>
            <a:r>
              <a:rPr lang="en-US" dirty="0"/>
              <a:t>Outer join</a:t>
            </a:r>
          </a:p>
          <a:p>
            <a:r>
              <a:rPr lang="en-US" dirty="0"/>
              <a:t>Multiset semantic for set operators</a:t>
            </a:r>
          </a:p>
          <a:p>
            <a:r>
              <a:rPr lang="en-US" dirty="0"/>
              <a:t>SQL expressive power and recursion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96CB7-011E-7D47-B41B-A77C2C88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29DF-7FDF-A848-AC33-C1023E8B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Q1: Per each student, return their name, GPA and the overall GPA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D188-ADA8-F24E-B003-6181DD6B7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Will this work?</a:t>
            </a:r>
            <a:br>
              <a:rPr lang="en-US" dirty="0"/>
            </a:br>
            <a:r>
              <a:rPr lang="en-US" dirty="0"/>
              <a:t>   SELECT name, GPA, AVG(GPA)</a:t>
            </a:r>
            <a:br>
              <a:rPr lang="en-US" dirty="0"/>
            </a:br>
            <a:r>
              <a:rPr lang="en-US" dirty="0"/>
              <a:t>   FROM Student </a:t>
            </a:r>
          </a:p>
          <a:p>
            <a:r>
              <a:rPr lang="en-US" dirty="0"/>
              <a:t>Correct answer: Use window function!</a:t>
            </a:r>
            <a:br>
              <a:rPr lang="en-US" dirty="0"/>
            </a:br>
            <a:r>
              <a:rPr lang="en-US" dirty="0"/>
              <a:t>   SELECT name, GPA, AVG(GPA) </a:t>
            </a:r>
            <a:r>
              <a:rPr lang="en-US" dirty="0">
                <a:solidFill>
                  <a:srgbClr val="FF0000"/>
                </a:solidFill>
              </a:rPr>
              <a:t>OVER()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FROM Student </a:t>
            </a:r>
          </a:p>
          <a:p>
            <a:endParaRPr lang="en-US" dirty="0"/>
          </a:p>
        </p:txBody>
      </p:sp>
      <p:graphicFrame>
        <p:nvGraphicFramePr>
          <p:cNvPr id="4" name="Group 125">
            <a:extLst>
              <a:ext uri="{FF2B5EF4-FFF2-40B4-BE49-F238E27FC236}">
                <a16:creationId xmlns:a16="http://schemas.microsoft.com/office/drawing/2014/main" id="{DF61C4CB-02E4-8A45-9D8F-FABEF02EC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74878"/>
              </p:ext>
            </p:extLst>
          </p:nvPr>
        </p:nvGraphicFramePr>
        <p:xfrm>
          <a:off x="1252285" y="1762406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125">
            <a:extLst>
              <a:ext uri="{FF2B5EF4-FFF2-40B4-BE49-F238E27FC236}">
                <a16:creationId xmlns:a16="http://schemas.microsoft.com/office/drawing/2014/main" id="{F40BB12C-EB1C-BB46-925C-0C8E4DFB8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24795"/>
              </p:ext>
            </p:extLst>
          </p:nvPr>
        </p:nvGraphicFramePr>
        <p:xfrm>
          <a:off x="6548186" y="1762406"/>
          <a:ext cx="2429795" cy="1676400"/>
        </p:xfrm>
        <a:graphic>
          <a:graphicData uri="http://schemas.openxmlformats.org/drawingml/2006/table">
            <a:tbl>
              <a:tblPr/>
              <a:tblGrid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AVG(GPA)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3.15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3.15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3.15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1F6306-3658-3045-8E20-C40697B1EC6F}"/>
              </a:ext>
            </a:extLst>
          </p:cNvPr>
          <p:cNvCxnSpPr/>
          <p:nvPr/>
        </p:nvCxnSpPr>
        <p:spPr>
          <a:xfrm>
            <a:off x="5214873" y="2688070"/>
            <a:ext cx="1072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8F85B-C9D4-7D43-BF7B-C0BA897A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6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5FD3-6E65-D54A-847E-CF793526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1FD2-C1ED-0A48-AC57-782F6214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SQL 2003 </a:t>
            </a:r>
          </a:p>
          <a:p>
            <a:r>
              <a:rPr lang="en-US" dirty="0"/>
              <a:t>Syntax: FUNCTION(</a:t>
            </a:r>
            <a:r>
              <a:rPr lang="en-US" i="1" dirty="0" err="1"/>
              <a:t>attr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OVER()</a:t>
            </a:r>
          </a:p>
          <a:p>
            <a:pPr lvl="1"/>
            <a:r>
              <a:rPr lang="en-US" dirty="0"/>
              <a:t>Use the same aggregate FUNCTION(</a:t>
            </a:r>
            <a:r>
              <a:rPr lang="en-US" i="1" dirty="0" err="1"/>
              <a:t>attr</a:t>
            </a:r>
            <a:r>
              <a:rPr lang="en-US" dirty="0"/>
              <a:t>), but append OVER()</a:t>
            </a:r>
          </a:p>
          <a:p>
            <a:pPr lvl="1"/>
            <a:r>
              <a:rPr lang="en-US" dirty="0"/>
              <a:t>Example: MAX(GPA) OVER()</a:t>
            </a:r>
          </a:p>
          <a:p>
            <a:r>
              <a:rPr lang="en-US" dirty="0"/>
              <a:t>Interpretation</a:t>
            </a:r>
          </a:p>
          <a:p>
            <a:pPr lvl="1"/>
            <a:r>
              <a:rPr lang="en-US" dirty="0"/>
              <a:t>Generate </a:t>
            </a:r>
            <a:r>
              <a:rPr lang="en-US" i="1" dirty="0"/>
              <a:t>one output tuple per input tuple</a:t>
            </a:r>
            <a:r>
              <a:rPr lang="en-US" dirty="0"/>
              <a:t>, but FUNCTION(</a:t>
            </a:r>
            <a:r>
              <a:rPr lang="en-US" i="1" dirty="0" err="1"/>
              <a:t>attr</a:t>
            </a:r>
            <a:r>
              <a:rPr lang="en-US" dirty="0"/>
              <a:t>) is computed over </a:t>
            </a:r>
            <a:r>
              <a:rPr lang="en-US" i="1" dirty="0"/>
              <a:t>all</a:t>
            </a:r>
            <a:r>
              <a:rPr lang="en-US" dirty="0"/>
              <a:t> input tuples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C8C33-B955-D44B-9EF5-E3BFF946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29DF-7FDF-A848-AC33-C1023E8B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Q2: Per each student, return their name, GPA and the average of GPA their age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D188-ADA8-F24E-B003-6181DD6B7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AVG(GPA) within a “partition” not over the entire table</a:t>
            </a:r>
          </a:p>
          <a:p>
            <a:r>
              <a:rPr lang="en-US" dirty="0"/>
              <a:t>PARTITION BY</a:t>
            </a:r>
          </a:p>
          <a:p>
            <a:pPr lvl="1"/>
            <a:r>
              <a:rPr lang="en-US" dirty="0"/>
              <a:t>SELECT name, GPA, AVG(GPA) OVER(</a:t>
            </a:r>
            <a:r>
              <a:rPr lang="en-US" dirty="0">
                <a:solidFill>
                  <a:srgbClr val="FF0000"/>
                </a:solidFill>
              </a:rPr>
              <a:t>PARTITION BY age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FROM Student </a:t>
            </a:r>
          </a:p>
          <a:p>
            <a:pPr lvl="1"/>
            <a:r>
              <a:rPr lang="en-US" dirty="0"/>
              <a:t>PARTITION BY for window function ≅ GROUP BY for aggregate function</a:t>
            </a:r>
          </a:p>
          <a:p>
            <a:endParaRPr lang="en-US" dirty="0"/>
          </a:p>
        </p:txBody>
      </p:sp>
      <p:graphicFrame>
        <p:nvGraphicFramePr>
          <p:cNvPr id="4" name="Group 125">
            <a:extLst>
              <a:ext uri="{FF2B5EF4-FFF2-40B4-BE49-F238E27FC236}">
                <a16:creationId xmlns:a16="http://schemas.microsoft.com/office/drawing/2014/main" id="{DF61C4CB-02E4-8A45-9D8F-FABEF02EC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43184"/>
              </p:ext>
            </p:extLst>
          </p:nvPr>
        </p:nvGraphicFramePr>
        <p:xfrm>
          <a:off x="1225391" y="1752600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125">
            <a:extLst>
              <a:ext uri="{FF2B5EF4-FFF2-40B4-BE49-F238E27FC236}">
                <a16:creationId xmlns:a16="http://schemas.microsoft.com/office/drawing/2014/main" id="{F40BB12C-EB1C-BB46-925C-0C8E4DFB8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97382"/>
              </p:ext>
            </p:extLst>
          </p:nvPr>
        </p:nvGraphicFramePr>
        <p:xfrm>
          <a:off x="6521292" y="1752600"/>
          <a:ext cx="2429795" cy="1676400"/>
        </p:xfrm>
        <a:graphic>
          <a:graphicData uri="http://schemas.openxmlformats.org/drawingml/2006/table">
            <a:tbl>
              <a:tblPr/>
              <a:tblGrid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AVG(GPA)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1F6306-3658-3045-8E20-C40697B1EC6F}"/>
              </a:ext>
            </a:extLst>
          </p:cNvPr>
          <p:cNvCxnSpPr/>
          <p:nvPr/>
        </p:nvCxnSpPr>
        <p:spPr>
          <a:xfrm>
            <a:off x="5187979" y="2678264"/>
            <a:ext cx="1072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E88A0-A484-6E41-9886-FD230C86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is based on multiset semantics</a:t>
            </a:r>
          </a:p>
          <a:p>
            <a:pPr lvl="1"/>
            <a:r>
              <a:rPr lang="en-US" dirty="0"/>
              <a:t>Duplicates are allowed</a:t>
            </a:r>
          </a:p>
          <a:p>
            <a:pPr lvl="1"/>
            <a:r>
              <a:rPr lang="en-US" dirty="0"/>
              <a:t>Tuple order is ignored</a:t>
            </a:r>
          </a:p>
          <a:p>
            <a:r>
              <a:rPr lang="en-US" dirty="0"/>
              <a:t>Still, for presentation purposes, it may be useful to order the result tuples by certain attribute(s)</a:t>
            </a:r>
          </a:p>
          <a:p>
            <a:pPr lvl="1"/>
            <a:r>
              <a:rPr lang="en-US" dirty="0"/>
              <a:t>Example:  Order student tuples by GPA</a:t>
            </a:r>
          </a:p>
          <a:p>
            <a:r>
              <a:rPr lang="en-US" dirty="0"/>
              <a:t>SELECT </a:t>
            </a:r>
            <a:r>
              <a:rPr lang="en-US" dirty="0" err="1"/>
              <a:t>sid</a:t>
            </a:r>
            <a:r>
              <a:rPr lang="en-US" dirty="0"/>
              <a:t>, GPA</a:t>
            </a:r>
            <a:br>
              <a:rPr lang="en-US" dirty="0"/>
            </a:br>
            <a:r>
              <a:rPr lang="en-US" dirty="0"/>
              <a:t>FROM Student</a:t>
            </a:r>
            <a:br>
              <a:rPr lang="en-US" dirty="0"/>
            </a:br>
            <a:r>
              <a:rPr lang="en-US" dirty="0"/>
              <a:t>ORDER BY GPA DESC, </a:t>
            </a:r>
            <a:r>
              <a:rPr lang="en-US" dirty="0" err="1"/>
              <a:t>sid</a:t>
            </a:r>
            <a:r>
              <a:rPr lang="en-US" dirty="0"/>
              <a:t> ASC</a:t>
            </a:r>
          </a:p>
          <a:p>
            <a:pPr lvl="1"/>
            <a:r>
              <a:rPr lang="en-US" dirty="0"/>
              <a:t>Default is ASC if omitted</a:t>
            </a:r>
          </a:p>
          <a:p>
            <a:pPr lvl="1"/>
            <a:r>
              <a:rPr lang="en-US" dirty="0"/>
              <a:t>ORDER BY does not change SQL semantics. It is purely for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1D830-51BC-FE42-9916-450F9951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1D61-4AA0-BA45-B36C-C422C849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Top-3 students ordered by their GPA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BD9E-7581-B348-BB4D-4B6706F0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just want a few rows from the result. Is there a way to limit the result size?</a:t>
            </a:r>
          </a:p>
          <a:p>
            <a:r>
              <a:rPr lang="en-US" dirty="0"/>
              <a:t>A:  SELECT * FROM Students</a:t>
            </a:r>
            <a:br>
              <a:rPr lang="en-US" dirty="0"/>
            </a:br>
            <a:r>
              <a:rPr lang="en-US" dirty="0"/>
              <a:t>      ORDER BY GPA DESC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FETCH FIRST 3 ROWS ONLY</a:t>
            </a:r>
          </a:p>
          <a:p>
            <a:r>
              <a:rPr lang="en-US" dirty="0"/>
              <a:t>FETCH FIRST Clause in SQL 2008</a:t>
            </a:r>
          </a:p>
          <a:p>
            <a:pPr lvl="1"/>
            <a:r>
              <a:rPr lang="en-US" dirty="0"/>
              <a:t>[ OFFSET &lt;</a:t>
            </a:r>
            <a:r>
              <a:rPr lang="en-US" dirty="0" err="1"/>
              <a:t>num</a:t>
            </a:r>
            <a:r>
              <a:rPr lang="en-US" dirty="0"/>
              <a:t>&gt; ROWS ] FETCH FIRST &lt;count&gt; ROWS ONLY</a:t>
            </a:r>
          </a:p>
          <a:p>
            <a:pPr lvl="1"/>
            <a:r>
              <a:rPr lang="en-US" dirty="0"/>
              <a:t>Skip the first &lt;</a:t>
            </a:r>
            <a:r>
              <a:rPr lang="en-US" dirty="0" err="1"/>
              <a:t>num</a:t>
            </a:r>
            <a:r>
              <a:rPr lang="en-US" dirty="0"/>
              <a:t>&gt; tuples and return the subsequent &lt;count&gt; rows</a:t>
            </a:r>
          </a:p>
          <a:p>
            <a:pPr lvl="1"/>
            <a:r>
              <a:rPr lang="en-US" dirty="0"/>
              <a:t>Unfortunately, this was standardized too late. Many variations are being used</a:t>
            </a:r>
          </a:p>
          <a:p>
            <a:pPr lvl="2"/>
            <a:r>
              <a:rPr lang="en-US" dirty="0"/>
              <a:t>MySQL: LIMIT &lt;count&gt; OFFSET &lt;</a:t>
            </a:r>
            <a:r>
              <a:rPr lang="en-US" dirty="0" err="1"/>
              <a:t>num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1D193-B791-4F4F-903A-D0FDF973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9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SQL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attributes, aggregates</a:t>
            </a:r>
            <a:br>
              <a:rPr lang="en-US" dirty="0"/>
            </a:br>
            <a:r>
              <a:rPr lang="en-US" dirty="0"/>
              <a:t>FROM relations</a:t>
            </a:r>
            <a:br>
              <a:rPr lang="en-US" dirty="0"/>
            </a:br>
            <a:r>
              <a:rPr lang="en-US" dirty="0"/>
              <a:t>WHERE conditions</a:t>
            </a:r>
            <a:br>
              <a:rPr lang="en-US" dirty="0"/>
            </a:br>
            <a:r>
              <a:rPr lang="en-US" dirty="0"/>
              <a:t>GROUP BY attributes</a:t>
            </a:r>
            <a:br>
              <a:rPr lang="en-US" dirty="0"/>
            </a:br>
            <a:r>
              <a:rPr lang="en-US" dirty="0"/>
              <a:t>HAVING aggregate condition</a:t>
            </a:r>
            <a:br>
              <a:rPr lang="en-US" dirty="0"/>
            </a:br>
            <a:r>
              <a:rPr lang="en-US" dirty="0"/>
              <a:t>ORDER BY attributes</a:t>
            </a:r>
            <a:br>
              <a:rPr lang="en-US" dirty="0"/>
            </a:br>
            <a:r>
              <a:rPr lang="en-US" dirty="0"/>
              <a:t>FETCH FIRST n ROWS ONLY</a:t>
            </a:r>
          </a:p>
          <a:p>
            <a:r>
              <a:rPr lang="en-US" dirty="0"/>
              <a:t>SELECT appears first, but is the last clause to be “interpreted”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8EBA9-F565-2540-83F4-9977A52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0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Tricky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values</a:t>
            </a:r>
          </a:p>
          <a:p>
            <a:r>
              <a:rPr lang="en-US" dirty="0"/>
              <a:t>Outer join</a:t>
            </a:r>
          </a:p>
          <a:p>
            <a:r>
              <a:rPr lang="en-US" dirty="0"/>
              <a:t>Bag semantics for set operators</a:t>
            </a:r>
          </a:p>
          <a:p>
            <a:r>
              <a:rPr lang="en-US" dirty="0"/>
              <a:t>Expressive power of SQL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6DA4D-57F5-424B-B75C-BD410F9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1593</Words>
  <Application>Microsoft Macintosh PowerPoint</Application>
  <PresentationFormat>Widescreen</PresentationFormat>
  <Paragraphs>414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CS143 SQL (3)</vt:lpstr>
      <vt:lpstr>What to Learn</vt:lpstr>
      <vt:lpstr>Q1: Per each student, return their name, GPA and the overall GPA average</vt:lpstr>
      <vt:lpstr>Window Function</vt:lpstr>
      <vt:lpstr>Q2: Per each student, return their name, GPA and the average of GPA their age group</vt:lpstr>
      <vt:lpstr>ORDER BY </vt:lpstr>
      <vt:lpstr>Q3: Top-3 students ordered by their GPA</vt:lpstr>
      <vt:lpstr>General SQL SELECT</vt:lpstr>
      <vt:lpstr>SQL: Tricky Details</vt:lpstr>
      <vt:lpstr>Dealing with NULL</vt:lpstr>
      <vt:lpstr>3-Valued Logic</vt:lpstr>
      <vt:lpstr>Truth Table of Three-valued Logic</vt:lpstr>
      <vt:lpstr>NULL and Aggregates </vt:lpstr>
      <vt:lpstr>NULL and Aggregates</vt:lpstr>
      <vt:lpstr>NULL and Set Operators</vt:lpstr>
      <vt:lpstr>Checking NULL</vt:lpstr>
      <vt:lpstr>Q: number of classes each student takes. return 0-class students as well</vt:lpstr>
      <vt:lpstr>Outer Join</vt:lpstr>
      <vt:lpstr>SQL and Multiset Semantics</vt:lpstr>
      <vt:lpstr>Multiset Semantics for Set Operators</vt:lpstr>
      <vt:lpstr>Multiset Semantics and Equivalence Rules</vt:lpstr>
      <vt:lpstr>Expressive Power of SQL</vt:lpstr>
      <vt:lpstr>Expressive Power of SQL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 SQL (3)</dc:title>
  <dc:creator>Junghoo Cho</dc:creator>
  <cp:lastModifiedBy>Junghoo Cho</cp:lastModifiedBy>
  <cp:revision>3</cp:revision>
  <dcterms:created xsi:type="dcterms:W3CDTF">2021-01-14T01:01:22Z</dcterms:created>
  <dcterms:modified xsi:type="dcterms:W3CDTF">2021-01-20T17:59:00Z</dcterms:modified>
</cp:coreProperties>
</file>