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1"/>
  </p:notesMasterIdLst>
  <p:sldIdLst>
    <p:sldId id="256" r:id="rId2"/>
    <p:sldId id="332" r:id="rId3"/>
    <p:sldId id="301" r:id="rId4"/>
    <p:sldId id="303" r:id="rId5"/>
    <p:sldId id="305" r:id="rId6"/>
    <p:sldId id="336" r:id="rId7"/>
    <p:sldId id="306" r:id="rId8"/>
    <p:sldId id="310" r:id="rId9"/>
    <p:sldId id="328" r:id="rId10"/>
    <p:sldId id="314" r:id="rId11"/>
    <p:sldId id="333" r:id="rId12"/>
    <p:sldId id="311" r:id="rId13"/>
    <p:sldId id="335" r:id="rId14"/>
    <p:sldId id="315" r:id="rId15"/>
    <p:sldId id="317" r:id="rId16"/>
    <p:sldId id="318" r:id="rId17"/>
    <p:sldId id="319" r:id="rId18"/>
    <p:sldId id="320" r:id="rId19"/>
    <p:sldId id="322" r:id="rId20"/>
    <p:sldId id="331" r:id="rId21"/>
    <p:sldId id="324" r:id="rId22"/>
    <p:sldId id="329" r:id="rId23"/>
    <p:sldId id="326" r:id="rId24"/>
    <p:sldId id="330" r:id="rId25"/>
    <p:sldId id="337" r:id="rId26"/>
    <p:sldId id="338" r:id="rId27"/>
    <p:sldId id="339" r:id="rId28"/>
    <p:sldId id="340" r:id="rId29"/>
    <p:sldId id="34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0" autoAdjust="0"/>
    <p:restoredTop sz="84818" autoAdjust="0"/>
  </p:normalViewPr>
  <p:slideViewPr>
    <p:cSldViewPr>
      <p:cViewPr varScale="1">
        <p:scale>
          <a:sx n="75" d="100"/>
          <a:sy n="75" d="100"/>
        </p:scale>
        <p:origin x="-18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2018/4/10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smtClean="0"/>
              <a:t>Java EE</a:t>
            </a:r>
            <a:r>
              <a:rPr kumimoji="0" lang="zh-CN" altLang="en-US" dirty="0" smtClean="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2018/4/10</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2018/4/10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2018/4/10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2018/4/10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2018/4/10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2018/4/10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2018/4/10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2018/4/10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2018/4/10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2018/4/10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2018/4/10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2018/4/10</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程序设计</a:t>
            </a:r>
            <a:endParaRPr lang="zh-CN" altLang="en-US" dirty="0"/>
          </a:p>
        </p:txBody>
      </p:sp>
      <p:sp>
        <p:nvSpPr>
          <p:cNvPr id="3" name="副标题 2"/>
          <p:cNvSpPr>
            <a:spLocks noGrp="1"/>
          </p:cNvSpPr>
          <p:nvPr>
            <p:ph type="subTitle" idx="1"/>
          </p:nvPr>
        </p:nvSpPr>
        <p:spPr/>
        <p:txBody>
          <a:bodyPr/>
          <a:lstStyle/>
          <a:p>
            <a:endParaRPr lang="en-US" altLang="zh-CN" dirty="0" smtClean="0"/>
          </a:p>
          <a:p>
            <a:endParaRPr lang="en-US" altLang="zh-CN" dirty="0" smtClean="0"/>
          </a:p>
          <a:p>
            <a:r>
              <a:rPr lang="en-US" altLang="zh-CN" dirty="0" smtClean="0"/>
              <a:t>Lecture 02</a:t>
            </a:r>
            <a:endParaRPr lang="zh-CN" altLang="en-US" dirty="0"/>
          </a:p>
        </p:txBody>
      </p:sp>
    </p:spTree>
    <p:extLst>
      <p:ext uri="{BB962C8B-B14F-4D97-AF65-F5344CB8AC3E}">
        <p14:creationId xmlns:p14="http://schemas.microsoft.com/office/powerpoint/2010/main" val="96898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The main Method</a:t>
            </a:r>
            <a:endParaRPr lang="zh-CN" altLang="en-US" dirty="0"/>
          </a:p>
        </p:txBody>
      </p:sp>
      <p:sp>
        <p:nvSpPr>
          <p:cNvPr id="3" name="内容占位符 2"/>
          <p:cNvSpPr>
            <a:spLocks noGrp="1"/>
          </p:cNvSpPr>
          <p:nvPr>
            <p:ph idx="1"/>
          </p:nvPr>
        </p:nvSpPr>
        <p:spPr/>
        <p:txBody>
          <a:bodyPr/>
          <a:lstStyle/>
          <a:p>
            <a:r>
              <a:rPr lang="en-US" altLang="zh-CN" dirty="0"/>
              <a:t>In the Java programming language, every application must contain a </a:t>
            </a:r>
            <a:r>
              <a:rPr lang="en-US" altLang="zh-CN" b="1" dirty="0">
                <a:solidFill>
                  <a:srgbClr val="FF0000"/>
                </a:solidFill>
              </a:rPr>
              <a:t>main method </a:t>
            </a:r>
            <a:r>
              <a:rPr lang="en-US" altLang="zh-CN" dirty="0"/>
              <a:t>whose signature is</a:t>
            </a:r>
            <a:r>
              <a:rPr lang="en-US" altLang="zh-CN" dirty="0" smtClean="0"/>
              <a:t>:</a:t>
            </a:r>
          </a:p>
          <a:p>
            <a:endParaRPr lang="en-US" altLang="zh-CN" dirty="0"/>
          </a:p>
          <a:p>
            <a:endParaRPr lang="en-US" altLang="zh-CN" dirty="0" smtClean="0"/>
          </a:p>
          <a:p>
            <a:r>
              <a:rPr lang="en-US" altLang="zh-CN" dirty="0" smtClean="0"/>
              <a:t>The </a:t>
            </a:r>
            <a:r>
              <a:rPr lang="en-US" altLang="zh-CN" dirty="0"/>
              <a:t>main method is similar to the main function in C and C++; it's the </a:t>
            </a:r>
            <a:r>
              <a:rPr lang="en-US" altLang="zh-CN" b="1" dirty="0">
                <a:solidFill>
                  <a:srgbClr val="FF0000"/>
                </a:solidFill>
              </a:rPr>
              <a:t>entry point</a:t>
            </a:r>
            <a:r>
              <a:rPr lang="en-US" altLang="zh-CN" dirty="0"/>
              <a:t> for your application and will subsequently invoke all the other methods required by your program</a:t>
            </a:r>
            <a:r>
              <a:rPr lang="en-US" altLang="zh-CN" dirty="0" smtClean="0"/>
              <a:t>.</a:t>
            </a:r>
          </a:p>
          <a:p>
            <a:r>
              <a:rPr lang="zh-CN" altLang="en-US" dirty="0" smtClean="0"/>
              <a:t>主函数</a:t>
            </a:r>
            <a:r>
              <a:rPr lang="en-US" altLang="zh-CN" dirty="0" smtClean="0"/>
              <a:t>main()</a:t>
            </a:r>
            <a:r>
              <a:rPr lang="zh-CN" altLang="en-US" dirty="0" smtClean="0"/>
              <a:t>方法是每个</a:t>
            </a:r>
            <a:r>
              <a:rPr lang="en-US" altLang="zh-CN" dirty="0" smtClean="0"/>
              <a:t>java</a:t>
            </a:r>
            <a:r>
              <a:rPr lang="zh-CN" altLang="en-US" dirty="0" smtClean="0"/>
              <a:t>程序的入口，必须是</a:t>
            </a:r>
            <a:r>
              <a:rPr lang="en-US" altLang="zh-CN" dirty="0" smtClean="0"/>
              <a:t>public static</a:t>
            </a:r>
            <a:r>
              <a:rPr lang="zh-CN" altLang="en-US" dirty="0" smtClean="0"/>
              <a:t>修饰的，无返回值的，名称为“</a:t>
            </a:r>
            <a:r>
              <a:rPr lang="en-US" altLang="zh-CN" dirty="0" smtClean="0"/>
              <a:t>main</a:t>
            </a:r>
            <a:r>
              <a:rPr lang="zh-CN" altLang="en-US" dirty="0" smtClean="0"/>
              <a:t>”的方法。只有带主函数</a:t>
            </a:r>
            <a:r>
              <a:rPr lang="en-US" altLang="zh-CN" dirty="0" smtClean="0"/>
              <a:t>main()</a:t>
            </a:r>
            <a:r>
              <a:rPr lang="zh-CN" altLang="en-US" dirty="0" smtClean="0"/>
              <a:t>方法的类，可以直接运行</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5040560" cy="50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0775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221899"/>
            <a:ext cx="399097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900" y="1006624"/>
            <a:ext cx="77152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4" y="2144213"/>
            <a:ext cx="3581401" cy="344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625" y="2780928"/>
            <a:ext cx="80105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7573" y="3973756"/>
            <a:ext cx="4175559" cy="295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426" y="4509120"/>
            <a:ext cx="76485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245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The main method accepts a single argument: an array of elements of type String</a:t>
            </a:r>
            <a:r>
              <a:rPr lang="en-US" altLang="zh-CN" dirty="0" smtClean="0"/>
              <a:t>. </a:t>
            </a:r>
            <a:r>
              <a:rPr lang="zh-CN" altLang="en-US" dirty="0" smtClean="0"/>
              <a:t>可传入</a:t>
            </a:r>
            <a:r>
              <a:rPr lang="en-US" altLang="zh-CN" dirty="0" smtClean="0"/>
              <a:t>String</a:t>
            </a:r>
            <a:r>
              <a:rPr lang="zh-CN" altLang="en-US" dirty="0" smtClean="0"/>
              <a:t>字符串类型数组，作为</a:t>
            </a:r>
            <a:r>
              <a:rPr lang="en-US" altLang="zh-CN" dirty="0" smtClean="0"/>
              <a:t>main()</a:t>
            </a:r>
            <a:r>
              <a:rPr lang="zh-CN" altLang="en-US" dirty="0" smtClean="0"/>
              <a:t>方法的参数</a:t>
            </a:r>
            <a:endParaRPr lang="en-US" altLang="zh-CN" dirty="0" smtClean="0"/>
          </a:p>
          <a:p>
            <a:endParaRPr lang="en-US" altLang="zh-CN" dirty="0" smtClean="0"/>
          </a:p>
          <a:p>
            <a:endParaRPr lang="en-US" altLang="zh-CN" dirty="0"/>
          </a:p>
          <a:p>
            <a:r>
              <a:rPr lang="en-US" altLang="zh-CN" dirty="0"/>
              <a:t>uses the System class from the core library to print the </a:t>
            </a:r>
            <a:r>
              <a:rPr lang="en-US" altLang="zh-CN" dirty="0" smtClean="0"/>
              <a:t>“Hello </a:t>
            </a:r>
            <a:r>
              <a:rPr lang="en-US" altLang="zh-CN" dirty="0"/>
              <a:t>World</a:t>
            </a:r>
            <a:r>
              <a:rPr lang="en-US" altLang="zh-CN" dirty="0" smtClean="0"/>
              <a:t>!” </a:t>
            </a:r>
            <a:r>
              <a:rPr lang="en-US" altLang="zh-CN" dirty="0"/>
              <a:t>message to standard output. </a:t>
            </a:r>
            <a:r>
              <a:rPr lang="zh-CN" altLang="en-US" dirty="0" smtClean="0"/>
              <a:t>使用核心库中</a:t>
            </a:r>
            <a:r>
              <a:rPr lang="en-US" altLang="zh-CN" dirty="0" smtClean="0"/>
              <a:t>System</a:t>
            </a:r>
            <a:r>
              <a:rPr lang="zh-CN" altLang="en-US" dirty="0" smtClean="0"/>
              <a:t>类打印输出</a:t>
            </a:r>
            <a:endParaRPr lang="en-US" altLang="zh-CN" dirty="0" smtClean="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718259"/>
            <a:ext cx="5400600" cy="42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416624"/>
            <a:ext cx="5040560" cy="50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789" y="4869160"/>
            <a:ext cx="2975595" cy="1375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0030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Local Java tutorials</a:t>
            </a:r>
          </a:p>
          <a:p>
            <a:pPr algn="just"/>
            <a:r>
              <a:rPr lang="en-US" altLang="zh-CN" dirty="0" smtClean="0"/>
              <a:t>Java</a:t>
            </a:r>
            <a:r>
              <a:rPr lang="zh-CN" altLang="en-US" dirty="0" smtClean="0"/>
              <a:t>程序设计</a:t>
            </a:r>
            <a:r>
              <a:rPr lang="en-US" altLang="zh-CN" dirty="0" smtClean="0"/>
              <a:t>-</a:t>
            </a:r>
            <a:r>
              <a:rPr lang="zh-CN" altLang="en-US" dirty="0" smtClean="0"/>
              <a:t>开发手册</a:t>
            </a:r>
            <a:endParaRPr lang="en-US" altLang="zh-CN" dirty="0" smtClean="0"/>
          </a:p>
          <a:p>
            <a:pPr algn="just"/>
            <a:endParaRPr lang="en-US" altLang="zh-CN" dirty="0"/>
          </a:p>
          <a:p>
            <a:r>
              <a:rPr lang="zh-CN" altLang="en-US" dirty="0"/>
              <a:t>课程教学工程名称：</a:t>
            </a:r>
            <a:r>
              <a:rPr lang="en-US" altLang="zh-CN" dirty="0" err="1"/>
              <a:t>JavaExamples</a:t>
            </a:r>
            <a:r>
              <a:rPr lang="zh-CN" altLang="en-US" dirty="0"/>
              <a:t>，每次课程累加学习代码。可每次删除原工程，导入新工程</a:t>
            </a:r>
            <a:endParaRPr lang="en-US" altLang="zh-CN" dirty="0"/>
          </a:p>
          <a:p>
            <a:r>
              <a:rPr lang="zh-CN" altLang="en-US" dirty="0"/>
              <a:t>个人工程建议名称：</a:t>
            </a:r>
            <a:r>
              <a:rPr lang="en-US" altLang="zh-CN" dirty="0" err="1"/>
              <a:t>MyJavaExamples</a:t>
            </a:r>
            <a:r>
              <a:rPr lang="zh-CN" altLang="en-US" dirty="0"/>
              <a:t>，包路径与课程教学工程相同，便于测试学习</a:t>
            </a:r>
          </a:p>
          <a:p>
            <a:pPr algn="just"/>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818413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900" dirty="0"/>
              <a:t>Object-Oriented Programming Concepts</a:t>
            </a:r>
            <a:endParaRPr lang="zh-CN" altLang="en-US" sz="3900" dirty="0"/>
          </a:p>
        </p:txBody>
      </p:sp>
      <p:sp>
        <p:nvSpPr>
          <p:cNvPr id="3" name="内容占位符 2"/>
          <p:cNvSpPr>
            <a:spLocks noGrp="1"/>
          </p:cNvSpPr>
          <p:nvPr>
            <p:ph idx="1"/>
          </p:nvPr>
        </p:nvSpPr>
        <p:spPr/>
        <p:txBody>
          <a:bodyPr/>
          <a:lstStyle/>
          <a:p>
            <a:r>
              <a:rPr lang="en-US" altLang="zh-CN" dirty="0"/>
              <a:t>What Is an Object</a:t>
            </a:r>
            <a:r>
              <a:rPr lang="en-US" altLang="zh-CN" dirty="0" smtClean="0"/>
              <a:t>?</a:t>
            </a:r>
            <a:endParaRPr lang="en-US" altLang="zh-CN" dirty="0"/>
          </a:p>
          <a:p>
            <a:r>
              <a:rPr lang="en-US" altLang="zh-CN" dirty="0"/>
              <a:t>What Is a Class?</a:t>
            </a:r>
          </a:p>
          <a:p>
            <a:r>
              <a:rPr lang="en-US" altLang="zh-CN" dirty="0"/>
              <a:t>What Is Inheritance</a:t>
            </a:r>
            <a:r>
              <a:rPr lang="en-US" altLang="zh-CN" dirty="0" smtClean="0"/>
              <a:t>?</a:t>
            </a:r>
            <a:endParaRPr lang="en-US" altLang="zh-CN" dirty="0"/>
          </a:p>
          <a:p>
            <a:r>
              <a:rPr lang="en-US" altLang="zh-CN" dirty="0" smtClean="0"/>
              <a:t>What </a:t>
            </a:r>
            <a:r>
              <a:rPr lang="en-US" altLang="zh-CN" dirty="0"/>
              <a:t>Is a Package</a:t>
            </a:r>
            <a:r>
              <a:rPr lang="en-US" altLang="zh-CN" dirty="0" smtClean="0"/>
              <a:t>?</a:t>
            </a:r>
          </a:p>
          <a:p>
            <a:endParaRPr lang="en-US" altLang="zh-CN" dirty="0" smtClean="0"/>
          </a:p>
          <a:p>
            <a:r>
              <a:rPr lang="zh-CN" altLang="en-US" dirty="0" smtClean="0"/>
              <a:t>在</a:t>
            </a:r>
            <a:r>
              <a:rPr lang="en-US" altLang="zh-CN" dirty="0" smtClean="0"/>
              <a:t>NON-OOP</a:t>
            </a:r>
            <a:r>
              <a:rPr lang="zh-CN" altLang="en-US" dirty="0" smtClean="0"/>
              <a:t>中</a:t>
            </a:r>
            <a:r>
              <a:rPr lang="zh-CN" altLang="en-US" dirty="0"/>
              <a:t>，通过使用数字、字符等基本</a:t>
            </a:r>
            <a:r>
              <a:rPr lang="zh-CN" altLang="en-US" dirty="0" smtClean="0"/>
              <a:t>数据类型描述和解决问题</a:t>
            </a:r>
            <a:endParaRPr lang="en-US" altLang="zh-CN" dirty="0"/>
          </a:p>
          <a:p>
            <a:r>
              <a:rPr lang="zh-CN" altLang="en-US" dirty="0" smtClean="0"/>
              <a:t>在</a:t>
            </a:r>
            <a:r>
              <a:rPr lang="en-US" altLang="zh-CN" dirty="0" smtClean="0"/>
              <a:t>OOP</a:t>
            </a:r>
            <a:r>
              <a:rPr lang="zh-CN" altLang="en-US" dirty="0" smtClean="0"/>
              <a:t>中</a:t>
            </a:r>
            <a:r>
              <a:rPr lang="zh-CN" altLang="en-US" dirty="0"/>
              <a:t>，</a:t>
            </a:r>
            <a:r>
              <a:rPr lang="zh-CN" altLang="en-US" dirty="0" smtClean="0"/>
              <a:t>通过使用在</a:t>
            </a:r>
            <a:r>
              <a:rPr lang="zh-CN" altLang="en-US" dirty="0"/>
              <a:t>问题所处环境中出现的实体</a:t>
            </a:r>
            <a:r>
              <a:rPr lang="en-US" altLang="zh-CN" dirty="0"/>
              <a:t>(entity)/</a:t>
            </a:r>
            <a:r>
              <a:rPr lang="zh-CN" altLang="en-US" dirty="0"/>
              <a:t>对象</a:t>
            </a:r>
            <a:r>
              <a:rPr lang="en-US" altLang="zh-CN" dirty="0"/>
              <a:t>(object</a:t>
            </a:r>
            <a:r>
              <a:rPr lang="en-US" altLang="zh-CN" dirty="0" smtClean="0"/>
              <a:t>)</a:t>
            </a:r>
            <a:r>
              <a:rPr lang="zh-CN" altLang="en-US" dirty="0" smtClean="0"/>
              <a:t>描述和解决问题</a:t>
            </a:r>
            <a:r>
              <a:rPr lang="zh-CN" altLang="en-US" dirty="0"/>
              <a:t>，</a:t>
            </a:r>
            <a:r>
              <a:rPr lang="zh-CN" altLang="en-US" dirty="0" smtClean="0"/>
              <a:t>这从本质上影响了程序的设计思想和构建的过程</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spTree>
    <p:extLst>
      <p:ext uri="{BB962C8B-B14F-4D97-AF65-F5344CB8AC3E}">
        <p14:creationId xmlns:p14="http://schemas.microsoft.com/office/powerpoint/2010/main" val="3451692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an Object</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b="1" dirty="0">
                <a:solidFill>
                  <a:srgbClr val="FF0000"/>
                </a:solidFill>
              </a:rPr>
              <a:t>Objects</a:t>
            </a:r>
            <a:r>
              <a:rPr lang="en-US" altLang="zh-CN" dirty="0"/>
              <a:t> are key to understanding object-oriented technology. Look around right now and you'll find many examples of real-world objects: </a:t>
            </a:r>
            <a:r>
              <a:rPr lang="en-US" altLang="zh-CN" dirty="0" smtClean="0"/>
              <a:t>your </a:t>
            </a:r>
            <a:r>
              <a:rPr lang="en-US" altLang="zh-CN" dirty="0"/>
              <a:t>dog, </a:t>
            </a:r>
            <a:r>
              <a:rPr lang="en-US" altLang="zh-CN" dirty="0" smtClean="0"/>
              <a:t>your </a:t>
            </a:r>
            <a:r>
              <a:rPr lang="en-US" altLang="zh-CN" dirty="0"/>
              <a:t>desk, </a:t>
            </a:r>
            <a:r>
              <a:rPr lang="en-US" altLang="zh-CN" dirty="0" smtClean="0"/>
              <a:t>your </a:t>
            </a:r>
            <a:r>
              <a:rPr lang="en-US" altLang="zh-CN" dirty="0"/>
              <a:t>television set, </a:t>
            </a:r>
            <a:r>
              <a:rPr lang="en-US" altLang="zh-CN" dirty="0" smtClean="0"/>
              <a:t>your </a:t>
            </a:r>
            <a:r>
              <a:rPr lang="en-US" altLang="zh-CN" dirty="0"/>
              <a:t>bicycle</a:t>
            </a:r>
            <a:r>
              <a:rPr lang="en-US" altLang="zh-CN" dirty="0" smtClean="0"/>
              <a:t>.</a:t>
            </a:r>
          </a:p>
          <a:p>
            <a:pPr marL="274320" lvl="1" indent="-274320">
              <a:buClr>
                <a:schemeClr val="accent3"/>
              </a:buClr>
              <a:buSzPct val="95000"/>
            </a:pPr>
            <a:r>
              <a:rPr lang="en-US" altLang="zh-CN" dirty="0"/>
              <a:t>Real-world objects share two characteristics: They all have state and behavior. </a:t>
            </a:r>
            <a:r>
              <a:rPr lang="en-US" altLang="zh-CN" b="1" dirty="0">
                <a:solidFill>
                  <a:srgbClr val="FF0000"/>
                </a:solidFill>
              </a:rPr>
              <a:t>Identifying the state and behavior </a:t>
            </a:r>
            <a:r>
              <a:rPr lang="en-US" altLang="zh-CN" dirty="0"/>
              <a:t>for real-world objects is a great way to begin thinking in terms of object-oriented programming</a:t>
            </a:r>
            <a:r>
              <a:rPr lang="en-US" altLang="zh-CN" dirty="0" smtClean="0"/>
              <a:t>.</a:t>
            </a:r>
          </a:p>
          <a:p>
            <a:r>
              <a:rPr lang="zh-CN" altLang="en-US" dirty="0" smtClean="0"/>
              <a:t>真实世界的事物</a:t>
            </a:r>
            <a:r>
              <a:rPr lang="en-US" altLang="zh-CN" dirty="0" smtClean="0"/>
              <a:t>(</a:t>
            </a:r>
            <a:r>
              <a:rPr lang="zh-CN" altLang="en-US" dirty="0" smtClean="0"/>
              <a:t>客体，客观存在并可主观感知的任何事物</a:t>
            </a:r>
            <a:r>
              <a:rPr lang="en-US" altLang="zh-CN" dirty="0" smtClean="0"/>
              <a:t>)</a:t>
            </a:r>
            <a:r>
              <a:rPr lang="zh-CN" altLang="en-US" dirty="0" smtClean="0"/>
              <a:t>，都具有两种特性：状态和行为。面向对象编程就是从分析、识别、抽象真实世界的事物开始</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Tree>
    <p:extLst>
      <p:ext uri="{BB962C8B-B14F-4D97-AF65-F5344CB8AC3E}">
        <p14:creationId xmlns:p14="http://schemas.microsoft.com/office/powerpoint/2010/main" val="1976182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 circle with an inner circle filled with items, surrounded by gray wedges representing methods that allow access to the inner cir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620689"/>
            <a:ext cx="3456385" cy="2250670"/>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p:cNvSpPr>
            <a:spLocks noGrp="1"/>
          </p:cNvSpPr>
          <p:nvPr>
            <p:ph idx="1"/>
          </p:nvPr>
        </p:nvSpPr>
        <p:spPr>
          <a:xfrm>
            <a:off x="457200" y="188640"/>
            <a:ext cx="8229600" cy="6135960"/>
          </a:xfrm>
        </p:spPr>
        <p:txBody>
          <a:bodyPr/>
          <a:lstStyle/>
          <a:p>
            <a:r>
              <a:rPr lang="en-US" altLang="zh-CN" dirty="0" smtClean="0"/>
              <a:t>A software object</a:t>
            </a:r>
          </a:p>
          <a:p>
            <a:endParaRPr lang="en-US" altLang="zh-CN" dirty="0"/>
          </a:p>
          <a:p>
            <a:endParaRPr lang="en-US" altLang="zh-CN" dirty="0" smtClean="0"/>
          </a:p>
          <a:p>
            <a:endParaRPr lang="en-US" altLang="zh-CN" dirty="0"/>
          </a:p>
          <a:p>
            <a:pPr marL="0" indent="0">
              <a:buNone/>
            </a:pPr>
            <a:endParaRPr lang="en-US" altLang="zh-CN" dirty="0" smtClean="0"/>
          </a:p>
          <a:p>
            <a:r>
              <a:rPr lang="en-US" altLang="zh-CN" dirty="0" smtClean="0"/>
              <a:t>Bicycles </a:t>
            </a:r>
            <a:r>
              <a:rPr lang="en-US" altLang="zh-CN" dirty="0"/>
              <a:t>also have </a:t>
            </a:r>
            <a:endParaRPr lang="en-US" altLang="zh-CN" dirty="0" smtClean="0"/>
          </a:p>
          <a:p>
            <a:pPr lvl="1"/>
            <a:r>
              <a:rPr lang="en-US" altLang="zh-CN" dirty="0" smtClean="0"/>
              <a:t>State: current </a:t>
            </a:r>
            <a:r>
              <a:rPr lang="en-US" altLang="zh-CN" dirty="0"/>
              <a:t>gear, current pedal cadence, current </a:t>
            </a:r>
            <a:r>
              <a:rPr lang="en-US" altLang="zh-CN" dirty="0" smtClean="0"/>
              <a:t>speed</a:t>
            </a:r>
          </a:p>
          <a:p>
            <a:pPr lvl="1"/>
            <a:r>
              <a:rPr lang="en-US" altLang="zh-CN" dirty="0" smtClean="0"/>
              <a:t>Behavior: changing </a:t>
            </a:r>
            <a:r>
              <a:rPr lang="en-US" altLang="zh-CN" dirty="0"/>
              <a:t>gear, changing pedal cadence, applying </a:t>
            </a:r>
            <a:r>
              <a:rPr lang="en-US" altLang="zh-CN" dirty="0" smtClean="0"/>
              <a:t>brakes</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pic>
        <p:nvPicPr>
          <p:cNvPr id="4098" name="Picture 2" descr="A picture of an object, with bibycle methods and instance vari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977" y="4089481"/>
            <a:ext cx="2743200" cy="23431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444208" y="4805536"/>
            <a:ext cx="1095172" cy="1323439"/>
          </a:xfrm>
          <a:prstGeom prst="rect">
            <a:avLst/>
          </a:prstGeom>
          <a:noFill/>
        </p:spPr>
        <p:txBody>
          <a:bodyPr wrap="none" rtlCol="0">
            <a:spAutoFit/>
          </a:bodyPr>
          <a:lstStyle/>
          <a:p>
            <a:r>
              <a:rPr lang="zh-CN" altLang="en-US" sz="1600" b="1" dirty="0" smtClean="0">
                <a:solidFill>
                  <a:srgbClr val="FF0000"/>
                </a:solidFill>
              </a:rPr>
              <a:t>当前处于</a:t>
            </a:r>
            <a:endParaRPr lang="en-US" altLang="zh-CN" sz="1600" b="1" dirty="0" smtClean="0">
              <a:solidFill>
                <a:srgbClr val="FF0000"/>
              </a:solidFill>
            </a:endParaRPr>
          </a:p>
          <a:p>
            <a:r>
              <a:rPr lang="en-US" altLang="zh-CN" sz="1600" b="1" dirty="0" smtClean="0">
                <a:solidFill>
                  <a:srgbClr val="FF0000"/>
                </a:solidFill>
              </a:rPr>
              <a:t>18</a:t>
            </a:r>
            <a:r>
              <a:rPr lang="zh-CN" altLang="en-US" sz="1600" b="1" dirty="0" smtClean="0">
                <a:solidFill>
                  <a:srgbClr val="FF0000"/>
                </a:solidFill>
              </a:rPr>
              <a:t>英里</a:t>
            </a:r>
            <a:r>
              <a:rPr lang="en-US" altLang="zh-CN" sz="1600" b="1" dirty="0" smtClean="0">
                <a:solidFill>
                  <a:srgbClr val="FF0000"/>
                </a:solidFill>
              </a:rPr>
              <a:t>/</a:t>
            </a:r>
            <a:r>
              <a:rPr lang="zh-CN" altLang="en-US" sz="1600" b="1" dirty="0" smtClean="0">
                <a:solidFill>
                  <a:srgbClr val="FF0000"/>
                </a:solidFill>
              </a:rPr>
              <a:t>时</a:t>
            </a:r>
            <a:endParaRPr lang="en-US" altLang="zh-CN" sz="1600" b="1" dirty="0" smtClean="0">
              <a:solidFill>
                <a:srgbClr val="FF0000"/>
              </a:solidFill>
            </a:endParaRPr>
          </a:p>
          <a:p>
            <a:r>
              <a:rPr lang="en-US" altLang="zh-CN" sz="1600" b="1" dirty="0" smtClean="0">
                <a:solidFill>
                  <a:srgbClr val="FF0000"/>
                </a:solidFill>
              </a:rPr>
              <a:t>90</a:t>
            </a:r>
            <a:r>
              <a:rPr lang="zh-CN" altLang="en-US" sz="1600" b="1" dirty="0" smtClean="0">
                <a:solidFill>
                  <a:srgbClr val="FF0000"/>
                </a:solidFill>
              </a:rPr>
              <a:t>转</a:t>
            </a:r>
            <a:r>
              <a:rPr lang="en-US" altLang="zh-CN" sz="1600" b="1" dirty="0" smtClean="0">
                <a:solidFill>
                  <a:srgbClr val="FF0000"/>
                </a:solidFill>
              </a:rPr>
              <a:t>/</a:t>
            </a:r>
            <a:r>
              <a:rPr lang="zh-CN" altLang="en-US" sz="1600" b="1" dirty="0" smtClean="0">
                <a:solidFill>
                  <a:srgbClr val="FF0000"/>
                </a:solidFill>
              </a:rPr>
              <a:t>分</a:t>
            </a:r>
            <a:endParaRPr lang="en-US" altLang="zh-CN" sz="1600" b="1" dirty="0" smtClean="0">
              <a:solidFill>
                <a:srgbClr val="FF0000"/>
              </a:solidFill>
            </a:endParaRPr>
          </a:p>
          <a:p>
            <a:r>
              <a:rPr lang="zh-CN" altLang="en-US" sz="1600" b="1" dirty="0" smtClean="0">
                <a:solidFill>
                  <a:srgbClr val="FF0000"/>
                </a:solidFill>
              </a:rPr>
              <a:t>第</a:t>
            </a:r>
            <a:r>
              <a:rPr lang="en-US" altLang="zh-CN" sz="1600" b="1" dirty="0" smtClean="0">
                <a:solidFill>
                  <a:srgbClr val="FF0000"/>
                </a:solidFill>
              </a:rPr>
              <a:t>5</a:t>
            </a:r>
            <a:r>
              <a:rPr lang="zh-CN" altLang="en-US" sz="1600" b="1" dirty="0" smtClean="0">
                <a:solidFill>
                  <a:srgbClr val="FF0000"/>
                </a:solidFill>
              </a:rPr>
              <a:t>档位</a:t>
            </a:r>
            <a:endParaRPr lang="en-US" altLang="zh-CN" sz="1600" b="1" dirty="0" smtClean="0">
              <a:solidFill>
                <a:srgbClr val="FF0000"/>
              </a:solidFill>
            </a:endParaRPr>
          </a:p>
          <a:p>
            <a:r>
              <a:rPr lang="zh-CN" altLang="en-US" sz="1600" b="1" dirty="0" smtClean="0">
                <a:solidFill>
                  <a:srgbClr val="FF0000"/>
                </a:solidFill>
              </a:rPr>
              <a:t>状态的</a:t>
            </a:r>
            <a:endParaRPr lang="en-US" altLang="zh-CN" sz="1600" b="1" dirty="0" smtClean="0">
              <a:solidFill>
                <a:srgbClr val="FF0000"/>
              </a:solidFill>
            </a:endParaRPr>
          </a:p>
        </p:txBody>
      </p:sp>
      <p:sp>
        <p:nvSpPr>
          <p:cNvPr id="8" name="TextBox 7"/>
          <p:cNvSpPr txBox="1"/>
          <p:nvPr/>
        </p:nvSpPr>
        <p:spPr>
          <a:xfrm>
            <a:off x="1974691" y="4805536"/>
            <a:ext cx="805029" cy="1323439"/>
          </a:xfrm>
          <a:prstGeom prst="rect">
            <a:avLst/>
          </a:prstGeom>
          <a:noFill/>
        </p:spPr>
        <p:txBody>
          <a:bodyPr wrap="none" rtlCol="0">
            <a:spAutoFit/>
          </a:bodyPr>
          <a:lstStyle/>
          <a:p>
            <a:r>
              <a:rPr lang="zh-CN" altLang="en-US" sz="1600" b="1" dirty="0" smtClean="0">
                <a:solidFill>
                  <a:srgbClr val="FF0000"/>
                </a:solidFill>
              </a:rPr>
              <a:t>具有</a:t>
            </a:r>
            <a:endParaRPr lang="en-US" altLang="zh-CN" sz="1600" b="1" dirty="0" smtClean="0">
              <a:solidFill>
                <a:srgbClr val="FF0000"/>
              </a:solidFill>
            </a:endParaRPr>
          </a:p>
          <a:p>
            <a:r>
              <a:rPr lang="zh-CN" altLang="en-US" sz="1600" b="1" dirty="0" smtClean="0">
                <a:solidFill>
                  <a:srgbClr val="FF0000"/>
                </a:solidFill>
              </a:rPr>
              <a:t>换档</a:t>
            </a:r>
            <a:endParaRPr lang="en-US" altLang="zh-CN" sz="1600" b="1" dirty="0" smtClean="0">
              <a:solidFill>
                <a:srgbClr val="FF0000"/>
              </a:solidFill>
            </a:endParaRPr>
          </a:p>
          <a:p>
            <a:r>
              <a:rPr lang="zh-CN" altLang="en-US" sz="1600" b="1" dirty="0" smtClean="0">
                <a:solidFill>
                  <a:srgbClr val="FF0000"/>
                </a:solidFill>
              </a:rPr>
              <a:t>刹车</a:t>
            </a:r>
            <a:endParaRPr lang="en-US" altLang="zh-CN" sz="1600" b="1" dirty="0" smtClean="0">
              <a:solidFill>
                <a:srgbClr val="FF0000"/>
              </a:solidFill>
            </a:endParaRPr>
          </a:p>
          <a:p>
            <a:r>
              <a:rPr lang="zh-CN" altLang="en-US" sz="1600" b="1" dirty="0" smtClean="0">
                <a:solidFill>
                  <a:srgbClr val="FF0000"/>
                </a:solidFill>
              </a:rPr>
              <a:t>变速</a:t>
            </a:r>
            <a:endParaRPr lang="en-US" altLang="zh-CN" sz="1600" b="1" dirty="0">
              <a:solidFill>
                <a:srgbClr val="FF0000"/>
              </a:solidFill>
            </a:endParaRPr>
          </a:p>
          <a:p>
            <a:r>
              <a:rPr lang="zh-CN" altLang="en-US" sz="1600" b="1" dirty="0" smtClean="0">
                <a:solidFill>
                  <a:srgbClr val="FF0000"/>
                </a:solidFill>
              </a:rPr>
              <a:t>行为的</a:t>
            </a:r>
            <a:endParaRPr lang="en-US" altLang="zh-CN" sz="1600" b="1" dirty="0" smtClean="0">
              <a:solidFill>
                <a:srgbClr val="FF0000"/>
              </a:solidFill>
            </a:endParaRPr>
          </a:p>
        </p:txBody>
      </p:sp>
      <p:sp>
        <p:nvSpPr>
          <p:cNvPr id="9" name="TextBox 8"/>
          <p:cNvSpPr txBox="1"/>
          <p:nvPr/>
        </p:nvSpPr>
        <p:spPr>
          <a:xfrm>
            <a:off x="6300192" y="1453636"/>
            <a:ext cx="888385" cy="338554"/>
          </a:xfrm>
          <a:prstGeom prst="rect">
            <a:avLst/>
          </a:prstGeom>
          <a:noFill/>
        </p:spPr>
        <p:txBody>
          <a:bodyPr wrap="none" rtlCol="0">
            <a:spAutoFit/>
          </a:bodyPr>
          <a:lstStyle/>
          <a:p>
            <a:r>
              <a:rPr lang="zh-CN" altLang="en-US" sz="1600" b="1" dirty="0" smtClean="0">
                <a:solidFill>
                  <a:srgbClr val="FF0000"/>
                </a:solidFill>
              </a:rPr>
              <a:t>域</a:t>
            </a:r>
            <a:r>
              <a:rPr lang="en-US" altLang="zh-CN" sz="1600" b="1" dirty="0">
                <a:solidFill>
                  <a:srgbClr val="FF0000"/>
                </a:solidFill>
              </a:rPr>
              <a:t>/</a:t>
            </a:r>
            <a:r>
              <a:rPr lang="zh-CN" altLang="en-US" sz="1600" b="1" dirty="0" smtClean="0">
                <a:solidFill>
                  <a:srgbClr val="FF0000"/>
                </a:solidFill>
              </a:rPr>
              <a:t>状态</a:t>
            </a:r>
          </a:p>
        </p:txBody>
      </p:sp>
      <p:sp>
        <p:nvSpPr>
          <p:cNvPr id="10" name="TextBox 9"/>
          <p:cNvSpPr txBox="1"/>
          <p:nvPr/>
        </p:nvSpPr>
        <p:spPr>
          <a:xfrm>
            <a:off x="1547664" y="1446220"/>
            <a:ext cx="1095172" cy="338554"/>
          </a:xfrm>
          <a:prstGeom prst="rect">
            <a:avLst/>
          </a:prstGeom>
          <a:noFill/>
        </p:spPr>
        <p:txBody>
          <a:bodyPr wrap="none" rtlCol="0">
            <a:spAutoFit/>
          </a:bodyPr>
          <a:lstStyle/>
          <a:p>
            <a:r>
              <a:rPr lang="zh-CN" altLang="en-US" sz="1600" b="1" dirty="0" smtClean="0">
                <a:solidFill>
                  <a:srgbClr val="FF0000"/>
                </a:solidFill>
              </a:rPr>
              <a:t>方法</a:t>
            </a:r>
            <a:r>
              <a:rPr lang="en-US" altLang="zh-CN" sz="1600" b="1" dirty="0">
                <a:solidFill>
                  <a:srgbClr val="FF0000"/>
                </a:solidFill>
              </a:rPr>
              <a:t>/</a:t>
            </a:r>
            <a:r>
              <a:rPr lang="zh-CN" altLang="en-US" sz="1600" b="1" dirty="0" smtClean="0">
                <a:solidFill>
                  <a:srgbClr val="FF0000"/>
                </a:solidFill>
              </a:rPr>
              <a:t>行为</a:t>
            </a:r>
          </a:p>
        </p:txBody>
      </p:sp>
      <p:sp>
        <p:nvSpPr>
          <p:cNvPr id="11" name="TextBox 10"/>
          <p:cNvSpPr txBox="1"/>
          <p:nvPr/>
        </p:nvSpPr>
        <p:spPr>
          <a:xfrm>
            <a:off x="4139952" y="6458595"/>
            <a:ext cx="805029" cy="338554"/>
          </a:xfrm>
          <a:prstGeom prst="rect">
            <a:avLst/>
          </a:prstGeom>
          <a:noFill/>
        </p:spPr>
        <p:txBody>
          <a:bodyPr wrap="none" rtlCol="0">
            <a:spAutoFit/>
          </a:bodyPr>
          <a:lstStyle/>
          <a:p>
            <a:r>
              <a:rPr lang="zh-CN" altLang="en-US" sz="1600" b="1" dirty="0" smtClean="0">
                <a:solidFill>
                  <a:srgbClr val="FF0000"/>
                </a:solidFill>
              </a:rPr>
              <a:t>自行车</a:t>
            </a:r>
          </a:p>
        </p:txBody>
      </p:sp>
      <p:cxnSp>
        <p:nvCxnSpPr>
          <p:cNvPr id="13" name="直接箭头连接符 12"/>
          <p:cNvCxnSpPr/>
          <p:nvPr/>
        </p:nvCxnSpPr>
        <p:spPr>
          <a:xfrm>
            <a:off x="2414933" y="6128975"/>
            <a:ext cx="1725019" cy="4988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flipH="1">
            <a:off x="5004051" y="6128975"/>
            <a:ext cx="1987743" cy="4988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459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 Class</a:t>
            </a:r>
            <a:r>
              <a:rPr lang="en-US" altLang="zh-CN" dirty="0" smtClean="0"/>
              <a:t>?</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In the real world, you'll often find many individual objects all of the same kind. There may be thousands of other bicycles in existence, all of the same make and model. Each bicycle was built from the same set of </a:t>
            </a:r>
            <a:r>
              <a:rPr lang="en-US" altLang="zh-CN" b="1" dirty="0">
                <a:solidFill>
                  <a:srgbClr val="FF0000"/>
                </a:solidFill>
              </a:rPr>
              <a:t>blueprints</a:t>
            </a:r>
            <a:r>
              <a:rPr lang="en-US" altLang="zh-CN" dirty="0"/>
              <a:t> and therefore contains the same components. In OO</a:t>
            </a:r>
            <a:r>
              <a:rPr lang="en-US" altLang="zh-CN" dirty="0" smtClean="0"/>
              <a:t> </a:t>
            </a:r>
            <a:r>
              <a:rPr lang="en-US" altLang="zh-CN" dirty="0"/>
              <a:t>terms, we say that your bicycle is </a:t>
            </a:r>
            <a:r>
              <a:rPr lang="en-US" altLang="zh-CN" b="1" dirty="0">
                <a:solidFill>
                  <a:srgbClr val="FF0000"/>
                </a:solidFill>
              </a:rPr>
              <a:t>an instance of the class of objects </a:t>
            </a:r>
            <a:r>
              <a:rPr lang="en-US" altLang="zh-CN" dirty="0"/>
              <a:t>known as bicycles. A class is the blueprint from which individual objects are created.</a:t>
            </a:r>
          </a:p>
          <a:p>
            <a:r>
              <a:rPr lang="zh-CN" altLang="en-US" dirty="0" smtClean="0"/>
              <a:t>类是一个蓝图，一种规范，用来描述形容一类特定事物的内容</a:t>
            </a:r>
            <a:r>
              <a:rPr lang="zh-CN" altLang="en-US" dirty="0"/>
              <a:t>。</a:t>
            </a:r>
            <a:r>
              <a:rPr lang="zh-CN" altLang="en-US" dirty="0" smtClean="0"/>
              <a:t>就是从具体事物中，抽象出事物的</a:t>
            </a:r>
            <a:endParaRPr lang="en-US" altLang="zh-CN" dirty="0" smtClean="0"/>
          </a:p>
          <a:p>
            <a:pPr lvl="1"/>
            <a:r>
              <a:rPr lang="zh-CN" altLang="en-US" dirty="0" smtClean="0"/>
              <a:t>状态</a:t>
            </a:r>
            <a:r>
              <a:rPr lang="en-US" altLang="zh-CN" dirty="0" smtClean="0"/>
              <a:t>(</a:t>
            </a:r>
            <a:r>
              <a:rPr lang="zh-CN" altLang="en-US" dirty="0" smtClean="0"/>
              <a:t>域，属性</a:t>
            </a:r>
            <a:r>
              <a:rPr lang="en-US" altLang="zh-CN" dirty="0" smtClean="0"/>
              <a:t>)</a:t>
            </a:r>
            <a:endParaRPr lang="en-US" altLang="zh-CN" dirty="0"/>
          </a:p>
          <a:p>
            <a:pPr lvl="1"/>
            <a:r>
              <a:rPr lang="zh-CN" altLang="en-US" dirty="0" smtClean="0"/>
              <a:t>行为</a:t>
            </a:r>
            <a:r>
              <a:rPr lang="en-US" altLang="zh-CN" dirty="0" smtClean="0"/>
              <a:t>(</a:t>
            </a:r>
            <a:r>
              <a:rPr lang="zh-CN" altLang="en-US" dirty="0" smtClean="0"/>
              <a:t>方法</a:t>
            </a:r>
            <a:r>
              <a:rPr lang="en-US" altLang="zh-CN" dirty="0" smtClean="0"/>
              <a:t>)</a:t>
            </a:r>
          </a:p>
          <a:p>
            <a:r>
              <a:rPr lang="zh-CN" altLang="en-US" dirty="0" smtClean="0"/>
              <a:t>类的实例</a:t>
            </a:r>
            <a:r>
              <a:rPr lang="en-US" altLang="zh-CN" dirty="0" smtClean="0"/>
              <a:t>(</a:t>
            </a:r>
            <a:r>
              <a:rPr lang="zh-CN" altLang="en-US" dirty="0" smtClean="0"/>
              <a:t>对象</a:t>
            </a:r>
            <a:r>
              <a:rPr lang="en-US" altLang="zh-CN" dirty="0" smtClean="0"/>
              <a:t>)</a:t>
            </a:r>
            <a:r>
              <a:rPr lang="zh-CN" altLang="en-US" dirty="0" smtClean="0"/>
              <a:t>，描述该类的一个具体的事物</a:t>
            </a:r>
            <a:endParaRPr lang="en-US" altLang="zh-CN" dirty="0" smtClean="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dirty="0"/>
          </a:p>
        </p:txBody>
      </p:sp>
    </p:spTree>
    <p:extLst>
      <p:ext uri="{BB962C8B-B14F-4D97-AF65-F5344CB8AC3E}">
        <p14:creationId xmlns:p14="http://schemas.microsoft.com/office/powerpoint/2010/main" val="3749509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207968"/>
          </a:xfrm>
        </p:spPr>
        <p:txBody>
          <a:bodyPr/>
          <a:lstStyle/>
          <a:p>
            <a:r>
              <a:rPr lang="en-US" altLang="zh-CN" dirty="0"/>
              <a:t>The following Bicycle class is one possible implementation of a bicycle:</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007587"/>
            <a:ext cx="4104456" cy="5690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021066" y="1542687"/>
            <a:ext cx="888385" cy="338554"/>
          </a:xfrm>
          <a:prstGeom prst="rect">
            <a:avLst/>
          </a:prstGeom>
          <a:noFill/>
        </p:spPr>
        <p:txBody>
          <a:bodyPr wrap="none" rtlCol="0">
            <a:spAutoFit/>
          </a:bodyPr>
          <a:lstStyle/>
          <a:p>
            <a:r>
              <a:rPr lang="zh-CN" altLang="en-US" sz="1600" b="1" dirty="0">
                <a:solidFill>
                  <a:srgbClr val="FF0000"/>
                </a:solidFill>
              </a:rPr>
              <a:t>域</a:t>
            </a:r>
            <a:r>
              <a:rPr lang="en-US" altLang="zh-CN" sz="1600" b="1" dirty="0" smtClean="0">
                <a:solidFill>
                  <a:srgbClr val="FF0000"/>
                </a:solidFill>
              </a:rPr>
              <a:t>/</a:t>
            </a:r>
            <a:r>
              <a:rPr lang="zh-CN" altLang="en-US" sz="1600" b="1" dirty="0" smtClean="0">
                <a:solidFill>
                  <a:srgbClr val="FF0000"/>
                </a:solidFill>
              </a:rPr>
              <a:t>状态</a:t>
            </a:r>
          </a:p>
        </p:txBody>
      </p:sp>
      <p:sp>
        <p:nvSpPr>
          <p:cNvPr id="6" name="TextBox 5"/>
          <p:cNvSpPr txBox="1"/>
          <p:nvPr/>
        </p:nvSpPr>
        <p:spPr>
          <a:xfrm>
            <a:off x="6588224" y="3853070"/>
            <a:ext cx="1508746" cy="584775"/>
          </a:xfrm>
          <a:prstGeom prst="rect">
            <a:avLst/>
          </a:prstGeom>
          <a:noFill/>
        </p:spPr>
        <p:txBody>
          <a:bodyPr wrap="none" rtlCol="0">
            <a:spAutoFit/>
          </a:bodyPr>
          <a:lstStyle/>
          <a:p>
            <a:r>
              <a:rPr lang="zh-CN" altLang="en-US" sz="1600" b="1" dirty="0" smtClean="0">
                <a:solidFill>
                  <a:srgbClr val="FF0000"/>
                </a:solidFill>
              </a:rPr>
              <a:t>改变域</a:t>
            </a:r>
            <a:r>
              <a:rPr lang="en-US" altLang="zh-CN" sz="1600" b="1" dirty="0" smtClean="0">
                <a:solidFill>
                  <a:srgbClr val="FF0000"/>
                </a:solidFill>
              </a:rPr>
              <a:t>/</a:t>
            </a:r>
            <a:r>
              <a:rPr lang="zh-CN" altLang="en-US" sz="1600" b="1" dirty="0" smtClean="0">
                <a:solidFill>
                  <a:srgbClr val="FF0000"/>
                </a:solidFill>
              </a:rPr>
              <a:t>状态的</a:t>
            </a:r>
            <a:endParaRPr lang="en-US" altLang="zh-CN" sz="1600" b="1" dirty="0" smtClean="0">
              <a:solidFill>
                <a:srgbClr val="FF0000"/>
              </a:solidFill>
            </a:endParaRPr>
          </a:p>
          <a:p>
            <a:r>
              <a:rPr lang="zh-CN" altLang="en-US" sz="1600" b="1" dirty="0" smtClean="0">
                <a:solidFill>
                  <a:srgbClr val="FF0000"/>
                </a:solidFill>
              </a:rPr>
              <a:t>行为</a:t>
            </a:r>
            <a:r>
              <a:rPr lang="en-US" altLang="zh-CN" sz="1600" b="1" dirty="0" smtClean="0">
                <a:solidFill>
                  <a:srgbClr val="FF0000"/>
                </a:solidFill>
              </a:rPr>
              <a:t>/</a:t>
            </a:r>
            <a:r>
              <a:rPr lang="zh-CN" altLang="en-US" sz="1600" b="1" dirty="0" smtClean="0">
                <a:solidFill>
                  <a:srgbClr val="FF0000"/>
                </a:solidFill>
              </a:rPr>
              <a:t>方法</a:t>
            </a:r>
          </a:p>
        </p:txBody>
      </p:sp>
      <p:cxnSp>
        <p:nvCxnSpPr>
          <p:cNvPr id="8" name="直接箭头连接符 7"/>
          <p:cNvCxnSpPr>
            <a:stCxn id="5" idx="1"/>
          </p:cNvCxnSpPr>
          <p:nvPr/>
        </p:nvCxnSpPr>
        <p:spPr>
          <a:xfrm flipH="1" flipV="1">
            <a:off x="3815916" y="1542688"/>
            <a:ext cx="205150" cy="1692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1"/>
          </p:cNvCxnSpPr>
          <p:nvPr/>
        </p:nvCxnSpPr>
        <p:spPr>
          <a:xfrm flipH="1">
            <a:off x="3491880" y="1711964"/>
            <a:ext cx="529186" cy="6085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419872" y="1711964"/>
            <a:ext cx="601194" cy="3488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3918491" y="2708920"/>
            <a:ext cx="2597725" cy="143653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3815916" y="3853070"/>
            <a:ext cx="2700300" cy="2923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419872" y="4145457"/>
            <a:ext cx="3096344" cy="5796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563888" y="4145457"/>
            <a:ext cx="2952328" cy="18038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45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 diagram of classes in a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199" y="3771899"/>
            <a:ext cx="3562350" cy="30861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en-US" altLang="zh-CN" dirty="0"/>
              <a:t>What Is Inheritance</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a:t>Different kinds of objects often have a certain amount in common with each other. Yet each also defines additional features that make them different. Object-oriented programming allows classes to inherit commonly used state and behavior from other classes</a:t>
            </a:r>
            <a:r>
              <a:rPr lang="en-US" altLang="zh-CN" dirty="0" smtClean="0"/>
              <a:t>.</a:t>
            </a:r>
          </a:p>
          <a:p>
            <a:r>
              <a:rPr lang="zh-CN" altLang="en-US" dirty="0" smtClean="0"/>
              <a:t>不同类型的事物通常具有一定共同的特性，</a:t>
            </a:r>
            <a:r>
              <a:rPr lang="zh-CN" altLang="en-US" dirty="0"/>
              <a:t>同时又</a:t>
            </a:r>
            <a:r>
              <a:rPr lang="zh-CN" altLang="en-US" dirty="0" smtClean="0"/>
              <a:t>拥有区别于其他</a:t>
            </a:r>
            <a:r>
              <a:rPr lang="zh-CN" altLang="en-US" dirty="0"/>
              <a:t>事物</a:t>
            </a:r>
            <a:r>
              <a:rPr lang="zh-CN" altLang="en-US" dirty="0" smtClean="0"/>
              <a:t>的自有的特性，面向对象编程允许从其他类继承状态和行为</a:t>
            </a:r>
            <a:endParaRPr lang="en-US" altLang="zh-CN" dirty="0" smtClean="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dirty="0"/>
          </a:p>
        </p:txBody>
      </p:sp>
    </p:spTree>
    <p:extLst>
      <p:ext uri="{BB962C8B-B14F-4D97-AF65-F5344CB8AC3E}">
        <p14:creationId xmlns:p14="http://schemas.microsoft.com/office/powerpoint/2010/main" val="344009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PART1 - Getting Started</a:t>
            </a:r>
            <a:endParaRPr lang="zh-CN" altLang="en-US" dirty="0"/>
          </a:p>
        </p:txBody>
      </p:sp>
      <p:sp>
        <p:nvSpPr>
          <p:cNvPr id="3" name="内容占位符 2"/>
          <p:cNvSpPr>
            <a:spLocks noGrp="1"/>
          </p:cNvSpPr>
          <p:nvPr>
            <p:ph idx="1"/>
          </p:nvPr>
        </p:nvSpPr>
        <p:spPr/>
        <p:txBody>
          <a:bodyPr/>
          <a:lstStyle/>
          <a:p>
            <a:r>
              <a:rPr lang="en-US" altLang="zh-CN" dirty="0"/>
              <a:t>"Hello World!" for Microsoft Windows </a:t>
            </a:r>
            <a:endParaRPr lang="en-US" altLang="zh-CN" dirty="0" smtClean="0"/>
          </a:p>
          <a:p>
            <a:pPr lvl="1"/>
            <a:r>
              <a:rPr lang="en-US" altLang="zh-CN" dirty="0" smtClean="0"/>
              <a:t>A </a:t>
            </a:r>
            <a:r>
              <a:rPr lang="en-US" altLang="zh-CN" dirty="0"/>
              <a:t>Checklist</a:t>
            </a:r>
          </a:p>
          <a:p>
            <a:pPr lvl="1"/>
            <a:r>
              <a:rPr lang="en-US" altLang="zh-CN" dirty="0"/>
              <a:t>Creating Your First Application</a:t>
            </a:r>
          </a:p>
          <a:p>
            <a:pPr lvl="2"/>
            <a:r>
              <a:rPr lang="en-US" altLang="zh-CN" dirty="0"/>
              <a:t>Create a Source File</a:t>
            </a:r>
          </a:p>
          <a:p>
            <a:pPr lvl="2"/>
            <a:r>
              <a:rPr lang="en-US" altLang="zh-CN" dirty="0"/>
              <a:t>Compile the Source File into a .class File</a:t>
            </a:r>
          </a:p>
          <a:p>
            <a:pPr lvl="2"/>
            <a:r>
              <a:rPr lang="en-US" altLang="zh-CN" dirty="0"/>
              <a:t>Run the </a:t>
            </a:r>
            <a:r>
              <a:rPr lang="en-US" altLang="zh-CN" dirty="0" smtClean="0"/>
              <a:t>Program</a:t>
            </a:r>
            <a:endParaRPr lang="en-US" altLang="zh-CN" dirty="0"/>
          </a:p>
          <a:p>
            <a:r>
              <a:rPr lang="en-US" altLang="zh-CN" dirty="0" smtClean="0"/>
              <a:t>A </a:t>
            </a:r>
            <a:r>
              <a:rPr lang="en-US" altLang="zh-CN" dirty="0"/>
              <a:t>Closer Look at "Hello World!" </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351333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662783"/>
            <a:ext cx="3528392" cy="1816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854" y="2950274"/>
            <a:ext cx="42100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 y="2997899"/>
            <a:ext cx="41529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814019" y="662783"/>
            <a:ext cx="2666114" cy="1569660"/>
          </a:xfrm>
          <a:prstGeom prst="rect">
            <a:avLst/>
          </a:prstGeom>
          <a:noFill/>
        </p:spPr>
        <p:txBody>
          <a:bodyPr wrap="none" rtlCol="0">
            <a:spAutoFit/>
          </a:bodyPr>
          <a:lstStyle/>
          <a:p>
            <a:r>
              <a:rPr lang="zh-CN" altLang="en-US" sz="1600" b="1" dirty="0" smtClean="0">
                <a:solidFill>
                  <a:srgbClr val="FF0000"/>
                </a:solidFill>
              </a:rPr>
              <a:t>定义共有的子弹特性，包括</a:t>
            </a:r>
            <a:endParaRPr lang="en-US" altLang="zh-CN" sz="1600" b="1" dirty="0" smtClean="0">
              <a:solidFill>
                <a:srgbClr val="FF0000"/>
              </a:solidFill>
            </a:endParaRPr>
          </a:p>
          <a:p>
            <a:r>
              <a:rPr lang="zh-CN" altLang="en-US" sz="1600" b="1" dirty="0" smtClean="0">
                <a:solidFill>
                  <a:srgbClr val="FF0000"/>
                </a:solidFill>
              </a:rPr>
              <a:t>子弹当前动画图片索引</a:t>
            </a:r>
            <a:endParaRPr lang="en-US" altLang="zh-CN" sz="1600" b="1" dirty="0" smtClean="0">
              <a:solidFill>
                <a:srgbClr val="FF0000"/>
              </a:solidFill>
            </a:endParaRPr>
          </a:p>
          <a:p>
            <a:r>
              <a:rPr lang="zh-CN" altLang="en-US" sz="1600" b="1" dirty="0" smtClean="0">
                <a:solidFill>
                  <a:srgbClr val="FF0000"/>
                </a:solidFill>
              </a:rPr>
              <a:t>子弹动画图片数组</a:t>
            </a:r>
            <a:endParaRPr lang="en-US" altLang="zh-CN" sz="1600" b="1" dirty="0" smtClean="0">
              <a:solidFill>
                <a:srgbClr val="FF0000"/>
              </a:solidFill>
            </a:endParaRPr>
          </a:p>
          <a:p>
            <a:r>
              <a:rPr lang="zh-CN" altLang="en-US" sz="1600" b="1" dirty="0" smtClean="0">
                <a:solidFill>
                  <a:srgbClr val="FF0000"/>
                </a:solidFill>
              </a:rPr>
              <a:t>子弹当前</a:t>
            </a:r>
            <a:r>
              <a:rPr lang="en-US" altLang="zh-CN" sz="1600" b="1" dirty="0" smtClean="0">
                <a:solidFill>
                  <a:srgbClr val="FF0000"/>
                </a:solidFill>
              </a:rPr>
              <a:t>X</a:t>
            </a:r>
            <a:r>
              <a:rPr lang="zh-CN" altLang="en-US" sz="1600" b="1" dirty="0" smtClean="0">
                <a:solidFill>
                  <a:srgbClr val="FF0000"/>
                </a:solidFill>
              </a:rPr>
              <a:t>轴位置</a:t>
            </a:r>
            <a:endParaRPr lang="en-US" altLang="zh-CN" sz="1600" b="1" dirty="0" smtClean="0">
              <a:solidFill>
                <a:srgbClr val="FF0000"/>
              </a:solidFill>
            </a:endParaRPr>
          </a:p>
          <a:p>
            <a:r>
              <a:rPr lang="zh-CN" altLang="en-US" sz="1600" b="1" dirty="0" smtClean="0">
                <a:solidFill>
                  <a:srgbClr val="FF0000"/>
                </a:solidFill>
              </a:rPr>
              <a:t>子弹当前</a:t>
            </a:r>
            <a:r>
              <a:rPr lang="en-US" altLang="zh-CN" sz="1600" b="1" dirty="0" smtClean="0">
                <a:solidFill>
                  <a:srgbClr val="FF0000"/>
                </a:solidFill>
              </a:rPr>
              <a:t>Y</a:t>
            </a:r>
            <a:r>
              <a:rPr lang="zh-CN" altLang="en-US" sz="1600" b="1" dirty="0" smtClean="0">
                <a:solidFill>
                  <a:srgbClr val="FF0000"/>
                </a:solidFill>
              </a:rPr>
              <a:t>轴位置</a:t>
            </a:r>
            <a:endParaRPr lang="en-US" altLang="zh-CN" sz="1600" b="1" dirty="0" smtClean="0">
              <a:solidFill>
                <a:srgbClr val="FF0000"/>
              </a:solidFill>
            </a:endParaRPr>
          </a:p>
          <a:p>
            <a:r>
              <a:rPr lang="zh-CN" altLang="en-US" sz="1600" b="1" dirty="0" smtClean="0">
                <a:solidFill>
                  <a:srgbClr val="FF0000"/>
                </a:solidFill>
              </a:rPr>
              <a:t>子弹当前占用屏幕空间区域</a:t>
            </a:r>
          </a:p>
        </p:txBody>
      </p:sp>
      <p:sp>
        <p:nvSpPr>
          <p:cNvPr id="8" name="TextBox 7"/>
          <p:cNvSpPr txBox="1"/>
          <p:nvPr/>
        </p:nvSpPr>
        <p:spPr>
          <a:xfrm>
            <a:off x="1053403" y="4164446"/>
            <a:ext cx="2045753" cy="584775"/>
          </a:xfrm>
          <a:prstGeom prst="rect">
            <a:avLst/>
          </a:prstGeom>
          <a:noFill/>
        </p:spPr>
        <p:txBody>
          <a:bodyPr wrap="none" rtlCol="0">
            <a:spAutoFit/>
          </a:bodyPr>
          <a:lstStyle/>
          <a:p>
            <a:r>
              <a:rPr lang="zh-CN" altLang="en-US" sz="1600" b="1" dirty="0" smtClean="0">
                <a:solidFill>
                  <a:srgbClr val="FF0000"/>
                </a:solidFill>
              </a:rPr>
              <a:t>英雄飞机使用</a:t>
            </a:r>
            <a:endParaRPr lang="en-US" altLang="zh-CN" sz="1600" b="1" dirty="0" smtClean="0">
              <a:solidFill>
                <a:srgbClr val="FF0000"/>
              </a:solidFill>
            </a:endParaRPr>
          </a:p>
          <a:p>
            <a:r>
              <a:rPr lang="zh-CN" altLang="en-US" sz="1600" b="1" dirty="0" smtClean="0">
                <a:solidFill>
                  <a:srgbClr val="FF0000"/>
                </a:solidFill>
              </a:rPr>
              <a:t>自己的子弹动画图片</a:t>
            </a:r>
          </a:p>
        </p:txBody>
      </p:sp>
      <p:sp>
        <p:nvSpPr>
          <p:cNvPr id="13" name="TextBox 12"/>
          <p:cNvSpPr txBox="1"/>
          <p:nvPr/>
        </p:nvSpPr>
        <p:spPr>
          <a:xfrm>
            <a:off x="6124199" y="4174410"/>
            <a:ext cx="2045753" cy="584775"/>
          </a:xfrm>
          <a:prstGeom prst="rect">
            <a:avLst/>
          </a:prstGeom>
          <a:noFill/>
        </p:spPr>
        <p:txBody>
          <a:bodyPr wrap="none" rtlCol="0">
            <a:spAutoFit/>
          </a:bodyPr>
          <a:lstStyle/>
          <a:p>
            <a:r>
              <a:rPr lang="zh-CN" altLang="en-US" sz="1600" b="1" dirty="0">
                <a:solidFill>
                  <a:srgbClr val="FF0000"/>
                </a:solidFill>
              </a:rPr>
              <a:t>敌人</a:t>
            </a:r>
            <a:r>
              <a:rPr lang="zh-CN" altLang="en-US" sz="1600" b="1" dirty="0" smtClean="0">
                <a:solidFill>
                  <a:srgbClr val="FF0000"/>
                </a:solidFill>
              </a:rPr>
              <a:t>飞机使用</a:t>
            </a:r>
            <a:endParaRPr lang="en-US" altLang="zh-CN" sz="1600" b="1" dirty="0" smtClean="0">
              <a:solidFill>
                <a:srgbClr val="FF0000"/>
              </a:solidFill>
            </a:endParaRPr>
          </a:p>
          <a:p>
            <a:r>
              <a:rPr lang="zh-CN" altLang="en-US" sz="1600" b="1" dirty="0" smtClean="0">
                <a:solidFill>
                  <a:srgbClr val="FF0000"/>
                </a:solidFill>
              </a:rPr>
              <a:t>自己的子弹动画图片</a:t>
            </a:r>
          </a:p>
        </p:txBody>
      </p:sp>
    </p:spTree>
    <p:extLst>
      <p:ext uri="{BB962C8B-B14F-4D97-AF65-F5344CB8AC3E}">
        <p14:creationId xmlns:p14="http://schemas.microsoft.com/office/powerpoint/2010/main" val="3158781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What Is a Package?</a:t>
            </a:r>
            <a:endParaRPr lang="zh-CN" altLang="en-US" dirty="0"/>
          </a:p>
        </p:txBody>
      </p:sp>
      <p:sp>
        <p:nvSpPr>
          <p:cNvPr id="3" name="内容占位符 2"/>
          <p:cNvSpPr>
            <a:spLocks noGrp="1"/>
          </p:cNvSpPr>
          <p:nvPr>
            <p:ph idx="1"/>
          </p:nvPr>
        </p:nvSpPr>
        <p:spPr/>
        <p:txBody>
          <a:bodyPr/>
          <a:lstStyle/>
          <a:p>
            <a:r>
              <a:rPr lang="en-US" altLang="zh-CN" dirty="0"/>
              <a:t>A package is a </a:t>
            </a:r>
            <a:r>
              <a:rPr lang="en-US" altLang="zh-CN" b="1" dirty="0">
                <a:solidFill>
                  <a:srgbClr val="FF0000"/>
                </a:solidFill>
              </a:rPr>
              <a:t>namespace</a:t>
            </a:r>
            <a:r>
              <a:rPr lang="en-US" altLang="zh-CN" dirty="0">
                <a:solidFill>
                  <a:srgbClr val="FF0000"/>
                </a:solidFill>
              </a:rPr>
              <a:t> </a:t>
            </a:r>
            <a:r>
              <a:rPr lang="en-US" altLang="zh-CN" dirty="0"/>
              <a:t>that organizes a set of related classes and interfaces. Conceptually you can think of packages as being similar to different folders on your </a:t>
            </a:r>
            <a:r>
              <a:rPr lang="en-US" altLang="zh-CN" dirty="0" smtClean="0"/>
              <a:t>computer. </a:t>
            </a:r>
            <a:r>
              <a:rPr lang="en-US" altLang="zh-CN" dirty="0"/>
              <a:t>because software written in the Java programming language can make composed of several or thousands of individual classes, it makes sense to keep things organized by placing related classes and interfaces into packages</a:t>
            </a:r>
            <a:r>
              <a:rPr lang="en-US" altLang="zh-CN" dirty="0" smtClean="0"/>
              <a:t>.</a:t>
            </a:r>
          </a:p>
          <a:p>
            <a:r>
              <a:rPr lang="zh-CN" altLang="en-US" dirty="0" smtClean="0"/>
              <a:t>包</a:t>
            </a:r>
            <a:r>
              <a:rPr lang="en-US" altLang="zh-CN" dirty="0" smtClean="0"/>
              <a:t>(package)</a:t>
            </a:r>
            <a:r>
              <a:rPr lang="zh-CN" altLang="en-US" dirty="0" smtClean="0"/>
              <a:t>，</a:t>
            </a:r>
            <a:r>
              <a:rPr lang="en-US" altLang="zh-CN" dirty="0" smtClean="0"/>
              <a:t>java</a:t>
            </a:r>
            <a:r>
              <a:rPr lang="zh-CN" altLang="en-US" dirty="0" smtClean="0"/>
              <a:t>程序由众多独立的文件</a:t>
            </a:r>
            <a:r>
              <a:rPr lang="en-US" altLang="zh-CN" dirty="0" smtClean="0"/>
              <a:t>(</a:t>
            </a:r>
            <a:r>
              <a:rPr lang="zh-CN" altLang="en-US" dirty="0" smtClean="0"/>
              <a:t>类</a:t>
            </a:r>
            <a:r>
              <a:rPr lang="en-US" altLang="zh-CN" dirty="0" smtClean="0"/>
              <a:t>/</a:t>
            </a:r>
            <a:r>
              <a:rPr lang="zh-CN" altLang="en-US" dirty="0" smtClean="0"/>
              <a:t>接口源文件，配置文件等</a:t>
            </a:r>
            <a:r>
              <a:rPr lang="en-US" altLang="zh-CN" dirty="0" smtClean="0"/>
              <a:t>)</a:t>
            </a:r>
            <a:r>
              <a:rPr lang="zh-CN" altLang="en-US" dirty="0" smtClean="0"/>
              <a:t>组成，包是用来组织相关文件，使程序结构更加清晰的命名空间，类似于系统中的文件夹</a:t>
            </a:r>
            <a:endParaRPr lang="en-US" altLang="zh-CN" dirty="0" smtClean="0"/>
          </a:p>
          <a:p>
            <a:r>
              <a:rPr lang="zh-CN" altLang="en-US" dirty="0" smtClean="0"/>
              <a:t>关键词“</a:t>
            </a:r>
            <a:r>
              <a:rPr lang="en-US" altLang="zh-CN" dirty="0" smtClean="0"/>
              <a:t>package</a:t>
            </a:r>
            <a:r>
              <a:rPr lang="zh-CN" altLang="en-US" dirty="0" smtClean="0"/>
              <a:t>”</a:t>
            </a:r>
            <a:r>
              <a:rPr lang="zh-CN" altLang="en-US" dirty="0"/>
              <a:t>声明</a:t>
            </a:r>
            <a:r>
              <a:rPr lang="zh-CN" altLang="en-US" dirty="0" smtClean="0"/>
              <a:t>包的路径名称</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dirty="0"/>
          </a:p>
        </p:txBody>
      </p:sp>
    </p:spTree>
    <p:extLst>
      <p:ext uri="{BB962C8B-B14F-4D97-AF65-F5344CB8AC3E}">
        <p14:creationId xmlns:p14="http://schemas.microsoft.com/office/powerpoint/2010/main" val="4145279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CC03</a:t>
            </a:r>
            <a:r>
              <a:rPr lang="zh-CN" altLang="en-US" dirty="0" smtClean="0"/>
              <a:t>：</a:t>
            </a:r>
            <a:r>
              <a:rPr lang="zh-CN" altLang="en-US" dirty="0"/>
              <a:t>包命名规范。以“</a:t>
            </a:r>
            <a:r>
              <a:rPr lang="en-US" altLang="zh-CN" dirty="0"/>
              <a:t>.</a:t>
            </a:r>
            <a:r>
              <a:rPr lang="zh-CN" altLang="en-US" dirty="0"/>
              <a:t>”点分隔符分隔，倒置的开发单位域名</a:t>
            </a:r>
            <a:r>
              <a:rPr lang="en-US" altLang="zh-CN" dirty="0"/>
              <a:t>+</a:t>
            </a:r>
            <a:r>
              <a:rPr lang="zh-CN" altLang="en-US" dirty="0"/>
              <a:t>项目名称</a:t>
            </a:r>
            <a:r>
              <a:rPr lang="en-US" altLang="zh-CN" dirty="0"/>
              <a:t>+</a:t>
            </a:r>
            <a:r>
              <a:rPr lang="zh-CN" altLang="en-US" dirty="0"/>
              <a:t>功能模块名称</a:t>
            </a:r>
            <a:r>
              <a:rPr lang="en-US" altLang="zh-CN" dirty="0"/>
              <a:t>+</a:t>
            </a:r>
            <a:r>
              <a:rPr lang="zh-CN" altLang="en-US" dirty="0"/>
              <a:t>层次名称等，全部小写的英文单数名词</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dirty="0"/>
          </a:p>
        </p:txBody>
      </p:sp>
    </p:spTree>
    <p:extLst>
      <p:ext uri="{BB962C8B-B14F-4D97-AF65-F5344CB8AC3E}">
        <p14:creationId xmlns:p14="http://schemas.microsoft.com/office/powerpoint/2010/main" val="3618467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21298"/>
            <a:ext cx="5028007" cy="2062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110" y="1988840"/>
            <a:ext cx="347662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707904" y="1078598"/>
            <a:ext cx="3079689" cy="338554"/>
          </a:xfrm>
          <a:prstGeom prst="rect">
            <a:avLst/>
          </a:prstGeom>
          <a:noFill/>
        </p:spPr>
        <p:txBody>
          <a:bodyPr wrap="none" rtlCol="0">
            <a:spAutoFit/>
          </a:bodyPr>
          <a:lstStyle/>
          <a:p>
            <a:r>
              <a:rPr lang="zh-CN" altLang="en-US" sz="1600" b="1" dirty="0" smtClean="0">
                <a:solidFill>
                  <a:srgbClr val="FF0000"/>
                </a:solidFill>
              </a:rPr>
              <a:t>由不同层次的源文件组成的程序</a:t>
            </a:r>
            <a:endParaRPr lang="en-US" altLang="zh-CN" sz="1600" b="1" dirty="0" smtClean="0">
              <a:solidFill>
                <a:srgbClr val="FF0000"/>
              </a:solidFill>
            </a:endParaRPr>
          </a:p>
        </p:txBody>
      </p:sp>
      <p:sp>
        <p:nvSpPr>
          <p:cNvPr id="6" name="TextBox 5"/>
          <p:cNvSpPr txBox="1"/>
          <p:nvPr/>
        </p:nvSpPr>
        <p:spPr>
          <a:xfrm>
            <a:off x="2604383" y="3189481"/>
            <a:ext cx="2420727" cy="338554"/>
          </a:xfrm>
          <a:prstGeom prst="rect">
            <a:avLst/>
          </a:prstGeom>
          <a:noFill/>
        </p:spPr>
        <p:txBody>
          <a:bodyPr wrap="none" rtlCol="0">
            <a:spAutoFit/>
          </a:bodyPr>
          <a:lstStyle/>
          <a:p>
            <a:r>
              <a:rPr lang="zh-CN" altLang="en-US" sz="1600" b="1" dirty="0" smtClean="0">
                <a:solidFill>
                  <a:srgbClr val="FF0000"/>
                </a:solidFill>
              </a:rPr>
              <a:t>在类中声明</a:t>
            </a:r>
            <a:r>
              <a:rPr lang="en-US" altLang="zh-CN" sz="1600" b="1" dirty="0" smtClean="0">
                <a:solidFill>
                  <a:srgbClr val="FF0000"/>
                </a:solidFill>
              </a:rPr>
              <a:t>package</a:t>
            </a:r>
            <a:r>
              <a:rPr lang="zh-CN" altLang="en-US" sz="1600" b="1" dirty="0">
                <a:solidFill>
                  <a:srgbClr val="FF0000"/>
                </a:solidFill>
              </a:rPr>
              <a:t>路径</a:t>
            </a:r>
            <a:endParaRPr lang="zh-CN" altLang="en-US" sz="1600" b="1" dirty="0" smtClean="0">
              <a:solidFill>
                <a:srgbClr val="FF0000"/>
              </a:solidFill>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39" y="3789040"/>
            <a:ext cx="2867093" cy="297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498278" y="5373216"/>
            <a:ext cx="2419252" cy="830997"/>
          </a:xfrm>
          <a:prstGeom prst="rect">
            <a:avLst/>
          </a:prstGeom>
          <a:noFill/>
        </p:spPr>
        <p:txBody>
          <a:bodyPr wrap="none" rtlCol="0">
            <a:spAutoFit/>
          </a:bodyPr>
          <a:lstStyle/>
          <a:p>
            <a:r>
              <a:rPr lang="zh-CN" altLang="en-US" sz="1600" b="1" dirty="0" smtClean="0">
                <a:solidFill>
                  <a:srgbClr val="FF0000"/>
                </a:solidFill>
              </a:rPr>
              <a:t>基于功能结构</a:t>
            </a:r>
            <a:endParaRPr lang="en-US" altLang="zh-CN" sz="1600" b="1" dirty="0" smtClean="0">
              <a:solidFill>
                <a:srgbClr val="FF0000"/>
              </a:solidFill>
            </a:endParaRPr>
          </a:p>
          <a:p>
            <a:r>
              <a:rPr lang="zh-CN" altLang="en-US" sz="1600" b="1" dirty="0" smtClean="0">
                <a:solidFill>
                  <a:srgbClr val="FF0000"/>
                </a:solidFill>
              </a:rPr>
              <a:t>由源码</a:t>
            </a:r>
            <a:r>
              <a:rPr lang="en-US" altLang="zh-CN" sz="1600" b="1" dirty="0" smtClean="0">
                <a:solidFill>
                  <a:srgbClr val="FF0000"/>
                </a:solidFill>
              </a:rPr>
              <a:t>/</a:t>
            </a:r>
            <a:r>
              <a:rPr lang="zh-CN" altLang="en-US" sz="1600" b="1" dirty="0" smtClean="0">
                <a:solidFill>
                  <a:srgbClr val="FF0000"/>
                </a:solidFill>
              </a:rPr>
              <a:t>测试</a:t>
            </a:r>
            <a:r>
              <a:rPr lang="en-US" altLang="zh-CN" sz="1600" b="1" dirty="0" smtClean="0">
                <a:solidFill>
                  <a:srgbClr val="FF0000"/>
                </a:solidFill>
              </a:rPr>
              <a:t>/</a:t>
            </a:r>
            <a:r>
              <a:rPr lang="zh-CN" altLang="en-US" sz="1600" b="1" dirty="0" smtClean="0">
                <a:solidFill>
                  <a:srgbClr val="FF0000"/>
                </a:solidFill>
              </a:rPr>
              <a:t>配置等文件</a:t>
            </a:r>
            <a:endParaRPr lang="en-US" altLang="zh-CN" sz="1600" b="1" dirty="0" smtClean="0">
              <a:solidFill>
                <a:srgbClr val="FF0000"/>
              </a:solidFill>
            </a:endParaRPr>
          </a:p>
          <a:p>
            <a:r>
              <a:rPr lang="zh-CN" altLang="en-US" sz="1600" b="1" dirty="0" smtClean="0">
                <a:solidFill>
                  <a:srgbClr val="FF0000"/>
                </a:solidFill>
              </a:rPr>
              <a:t>组成的更复杂的程序</a:t>
            </a:r>
            <a:endParaRPr lang="en-US" altLang="zh-CN" sz="1600" b="1" dirty="0" smtClean="0">
              <a:solidFill>
                <a:srgbClr val="FF0000"/>
              </a:solidFill>
            </a:endParaRPr>
          </a:p>
        </p:txBody>
      </p:sp>
    </p:spTree>
    <p:extLst>
      <p:ext uri="{BB962C8B-B14F-4D97-AF65-F5344CB8AC3E}">
        <p14:creationId xmlns:p14="http://schemas.microsoft.com/office/powerpoint/2010/main" val="3953596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Part1 - Summary</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68150102"/>
              </p:ext>
            </p:extLst>
          </p:nvPr>
        </p:nvGraphicFramePr>
        <p:xfrm>
          <a:off x="179512" y="1124744"/>
          <a:ext cx="8496944" cy="4608516"/>
        </p:xfrm>
        <a:graphic>
          <a:graphicData uri="http://schemas.openxmlformats.org/drawingml/2006/table">
            <a:tbl>
              <a:tblPr firstRow="1" bandRow="1">
                <a:tableStyleId>{5C22544A-7EE6-4342-B048-85BDC9FD1C3A}</a:tableStyleId>
              </a:tblPr>
              <a:tblGrid>
                <a:gridCol w="2160240"/>
                <a:gridCol w="6336704"/>
              </a:tblGrid>
              <a:tr h="384043">
                <a:tc>
                  <a:txBody>
                    <a:bodyPr/>
                    <a:lstStyle/>
                    <a:p>
                      <a:endParaRPr lang="zh-CN" altLang="en-US" dirty="0"/>
                    </a:p>
                  </a:txBody>
                  <a:tcPr/>
                </a:tc>
                <a:tc>
                  <a:txBody>
                    <a:bodyPr/>
                    <a:lstStyle/>
                    <a:p>
                      <a:r>
                        <a:rPr lang="en-US" altLang="zh-CN" dirty="0" smtClean="0"/>
                        <a:t>content</a:t>
                      </a:r>
                      <a:endParaRPr lang="zh-CN" altLang="en-US" dirty="0"/>
                    </a:p>
                  </a:txBody>
                  <a:tcPr/>
                </a:tc>
              </a:tr>
              <a:tr h="384043">
                <a:tc>
                  <a:txBody>
                    <a:bodyPr/>
                    <a:lstStyle/>
                    <a:p>
                      <a:r>
                        <a:rPr lang="zh-CN" altLang="en-US" dirty="0" smtClean="0"/>
                        <a:t>源文件</a:t>
                      </a:r>
                      <a:endParaRPr lang="zh-CN" altLang="en-US" dirty="0"/>
                    </a:p>
                  </a:txBody>
                  <a:tcPr/>
                </a:tc>
                <a:tc>
                  <a:txBody>
                    <a:bodyPr/>
                    <a:lstStyle/>
                    <a:p>
                      <a:r>
                        <a:rPr lang="en-US" altLang="zh-CN" dirty="0" smtClean="0"/>
                        <a:t>.java</a:t>
                      </a:r>
                      <a:r>
                        <a:rPr lang="zh-CN" altLang="en-US" dirty="0" smtClean="0"/>
                        <a:t>文件</a:t>
                      </a:r>
                      <a:endParaRPr lang="zh-CN" altLang="en-US" dirty="0"/>
                    </a:p>
                  </a:txBody>
                  <a:tcPr/>
                </a:tc>
              </a:tr>
              <a:tr h="384043">
                <a:tc>
                  <a:txBody>
                    <a:bodyPr/>
                    <a:lstStyle/>
                    <a:p>
                      <a:r>
                        <a:rPr lang="zh-CN" altLang="en-US" dirty="0" smtClean="0"/>
                        <a:t>字节码文件</a:t>
                      </a:r>
                      <a:endParaRPr lang="zh-CN" altLang="en-US" dirty="0"/>
                    </a:p>
                  </a:txBody>
                  <a:tcPr/>
                </a:tc>
                <a:tc>
                  <a:txBody>
                    <a:bodyPr/>
                    <a:lstStyle/>
                    <a:p>
                      <a:r>
                        <a:rPr lang="en-US" altLang="zh-CN" dirty="0" smtClean="0"/>
                        <a:t>.class</a:t>
                      </a:r>
                      <a:r>
                        <a:rPr lang="zh-CN" altLang="en-US" dirty="0" smtClean="0"/>
                        <a:t>文件</a:t>
                      </a:r>
                      <a:endParaRPr lang="zh-CN" altLang="en-US" dirty="0"/>
                    </a:p>
                  </a:txBody>
                  <a:tcPr/>
                </a:tc>
              </a:tr>
              <a:tr h="384043">
                <a:tc>
                  <a:txBody>
                    <a:bodyPr/>
                    <a:lstStyle/>
                    <a:p>
                      <a:r>
                        <a:rPr lang="zh-CN" altLang="en-US" dirty="0" smtClean="0"/>
                        <a:t>编译程序</a:t>
                      </a:r>
                      <a:endParaRPr lang="zh-CN" altLang="en-US" dirty="0"/>
                    </a:p>
                  </a:txBody>
                  <a:tcPr/>
                </a:tc>
                <a:tc>
                  <a:txBody>
                    <a:bodyPr/>
                    <a:lstStyle/>
                    <a:p>
                      <a:r>
                        <a:rPr lang="en-US" altLang="zh-CN" dirty="0" smtClean="0"/>
                        <a:t>javac.exe</a:t>
                      </a:r>
                      <a:endParaRPr lang="zh-CN" altLang="en-US" dirty="0"/>
                    </a:p>
                  </a:txBody>
                  <a:tcPr/>
                </a:tc>
              </a:tr>
              <a:tr h="384043">
                <a:tc>
                  <a:txBody>
                    <a:bodyPr/>
                    <a:lstStyle/>
                    <a:p>
                      <a:r>
                        <a:rPr lang="zh-CN" altLang="en-US" dirty="0" smtClean="0"/>
                        <a:t>运行程序</a:t>
                      </a:r>
                      <a:endParaRPr lang="zh-CN" altLang="en-US" dirty="0"/>
                    </a:p>
                  </a:txBody>
                  <a:tcPr/>
                </a:tc>
                <a:tc>
                  <a:txBody>
                    <a:bodyPr/>
                    <a:lstStyle/>
                    <a:p>
                      <a:r>
                        <a:rPr lang="en-US" altLang="zh-CN" dirty="0" smtClean="0"/>
                        <a:t>java.exe</a:t>
                      </a:r>
                      <a:endParaRPr lang="zh-CN" altLang="en-US" dirty="0"/>
                    </a:p>
                  </a:txBody>
                  <a:tcPr/>
                </a:tc>
              </a:tr>
              <a:tr h="384043">
                <a:tc>
                  <a:txBody>
                    <a:bodyPr/>
                    <a:lstStyle/>
                    <a:p>
                      <a:r>
                        <a:rPr lang="zh-CN" altLang="en-US" dirty="0" smtClean="0"/>
                        <a:t>命名规约</a:t>
                      </a:r>
                      <a:endParaRPr lang="zh-CN" altLang="en-US" dirty="0"/>
                    </a:p>
                  </a:txBody>
                  <a:tcPr/>
                </a:tc>
                <a:tc>
                  <a:txBody>
                    <a:bodyPr/>
                    <a:lstStyle/>
                    <a:p>
                      <a:r>
                        <a:rPr lang="zh-CN" altLang="en-US" dirty="0" smtClean="0"/>
                        <a:t>通用命名规范</a:t>
                      </a:r>
                      <a:endParaRPr lang="zh-CN" altLang="en-US" dirty="0"/>
                    </a:p>
                  </a:txBody>
                  <a:tcPr/>
                </a:tc>
              </a:tr>
              <a:tr h="384043">
                <a:tc>
                  <a:txBody>
                    <a:bodyPr/>
                    <a:lstStyle/>
                    <a:p>
                      <a:r>
                        <a:rPr lang="zh-CN" altLang="en-US" dirty="0" smtClean="0"/>
                        <a:t>包</a:t>
                      </a:r>
                      <a:endParaRPr lang="zh-CN" altLang="en-US" dirty="0"/>
                    </a:p>
                  </a:txBody>
                  <a:tcPr/>
                </a:tc>
                <a:tc>
                  <a:txBody>
                    <a:bodyPr/>
                    <a:lstStyle/>
                    <a:p>
                      <a:r>
                        <a:rPr lang="zh-CN" altLang="en-US" dirty="0" smtClean="0"/>
                        <a:t>命名规范；作用意义</a:t>
                      </a:r>
                      <a:endParaRPr lang="zh-CN" altLang="en-US" dirty="0"/>
                    </a:p>
                  </a:txBody>
                  <a:tcPr/>
                </a:tc>
              </a:tr>
              <a:tr h="384043">
                <a:tc>
                  <a:txBody>
                    <a:bodyPr/>
                    <a:lstStyle/>
                    <a:p>
                      <a:r>
                        <a:rPr lang="zh-CN" altLang="en-US" dirty="0" smtClean="0"/>
                        <a:t>类</a:t>
                      </a:r>
                      <a:endParaRPr lang="zh-CN" altLang="en-US" dirty="0"/>
                    </a:p>
                  </a:txBody>
                  <a:tcPr/>
                </a:tc>
                <a:tc>
                  <a:txBody>
                    <a:bodyPr/>
                    <a:lstStyle/>
                    <a:p>
                      <a:r>
                        <a:rPr lang="zh-CN" altLang="en-US" dirty="0" smtClean="0"/>
                        <a:t>命名规范；作用意义；定义类代码块</a:t>
                      </a:r>
                      <a:endParaRPr lang="zh-CN" altLang="en-US" dirty="0"/>
                    </a:p>
                  </a:txBody>
                  <a:tcPr/>
                </a:tc>
              </a:tr>
              <a:tr h="384043">
                <a:tc>
                  <a:txBody>
                    <a:bodyPr/>
                    <a:lstStyle/>
                    <a:p>
                      <a:r>
                        <a:rPr lang="zh-CN" altLang="en-US" dirty="0" smtClean="0"/>
                        <a:t>主函数</a:t>
                      </a:r>
                      <a:endParaRPr lang="zh-CN" altLang="en-US" dirty="0"/>
                    </a:p>
                  </a:txBody>
                  <a:tcPr/>
                </a:tc>
                <a:tc>
                  <a:txBody>
                    <a:bodyPr/>
                    <a:lstStyle/>
                    <a:p>
                      <a:r>
                        <a:rPr lang="zh-CN" altLang="en-US" dirty="0" smtClean="0"/>
                        <a:t>程序入口主函数的声明</a:t>
                      </a:r>
                      <a:endParaRPr lang="zh-CN" altLang="en-US" dirty="0"/>
                    </a:p>
                  </a:txBody>
                  <a:tcPr/>
                </a:tc>
              </a:tr>
              <a:tr h="384043">
                <a:tc>
                  <a:txBody>
                    <a:bodyPr/>
                    <a:lstStyle/>
                    <a:p>
                      <a:r>
                        <a:rPr lang="zh-CN" altLang="en-US" dirty="0" smtClean="0"/>
                        <a:t>大括号</a:t>
                      </a:r>
                      <a:endParaRPr lang="zh-CN" altLang="en-US" dirty="0"/>
                    </a:p>
                  </a:txBody>
                  <a:tcPr/>
                </a:tc>
                <a:tc>
                  <a:txBody>
                    <a:bodyPr/>
                    <a:lstStyle/>
                    <a:p>
                      <a:r>
                        <a:rPr lang="en-US" altLang="zh-CN" dirty="0" smtClean="0"/>
                        <a:t>{}</a:t>
                      </a:r>
                      <a:r>
                        <a:rPr lang="zh-CN" altLang="en-US" dirty="0" smtClean="0"/>
                        <a:t>大括号使用规范</a:t>
                      </a:r>
                      <a:endParaRPr lang="zh-CN" altLang="en-US" dirty="0"/>
                    </a:p>
                  </a:txBody>
                  <a:tcPr/>
                </a:tc>
              </a:tr>
              <a:tr h="384043">
                <a:tc>
                  <a:txBody>
                    <a:bodyPr/>
                    <a:lstStyle/>
                    <a:p>
                      <a:r>
                        <a:rPr lang="zh-CN" altLang="en-US" dirty="0" smtClean="0"/>
                        <a:t>对象</a:t>
                      </a:r>
                      <a:endParaRPr lang="zh-CN" altLang="en-US" dirty="0"/>
                    </a:p>
                  </a:txBody>
                  <a:tcPr/>
                </a:tc>
                <a:tc>
                  <a:txBody>
                    <a:bodyPr/>
                    <a:lstStyle/>
                    <a:p>
                      <a:r>
                        <a:rPr lang="zh-CN" altLang="en-US" dirty="0" smtClean="0"/>
                        <a:t>什么是对象；作用意义</a:t>
                      </a:r>
                      <a:endParaRPr lang="zh-CN" altLang="en-US" dirty="0"/>
                    </a:p>
                  </a:txBody>
                  <a:tcPr/>
                </a:tc>
              </a:tr>
              <a:tr h="384043">
                <a:tc>
                  <a:txBody>
                    <a:bodyPr/>
                    <a:lstStyle/>
                    <a:p>
                      <a:r>
                        <a:rPr lang="zh-CN" altLang="en-US" dirty="0" smtClean="0"/>
                        <a:t>继承</a:t>
                      </a:r>
                      <a:endParaRPr lang="zh-CN" altLang="en-US" dirty="0"/>
                    </a:p>
                  </a:txBody>
                  <a:tcPr/>
                </a:tc>
                <a:tc>
                  <a:txBody>
                    <a:bodyPr/>
                    <a:lstStyle/>
                    <a:p>
                      <a:r>
                        <a:rPr lang="zh-CN" altLang="en-US" dirty="0" smtClean="0"/>
                        <a:t>基本使用继承的目的</a:t>
                      </a:r>
                      <a:endParaRPr lang="zh-CN" altLang="en-US" dirty="0"/>
                    </a:p>
                  </a:txBody>
                  <a:tcPr/>
                </a:tc>
              </a:tr>
            </a:tbl>
          </a:graphicData>
        </a:graphic>
      </p:graphicFrame>
    </p:spTree>
    <p:extLst>
      <p:ext uri="{BB962C8B-B14F-4D97-AF65-F5344CB8AC3E}">
        <p14:creationId xmlns:p14="http://schemas.microsoft.com/office/powerpoint/2010/main" val="3938205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PART2 - Language Basics</a:t>
            </a:r>
            <a:endParaRPr lang="zh-CN" altLang="en-US" dirty="0"/>
          </a:p>
        </p:txBody>
      </p:sp>
      <p:sp>
        <p:nvSpPr>
          <p:cNvPr id="3" name="内容占位符 2"/>
          <p:cNvSpPr>
            <a:spLocks noGrp="1"/>
          </p:cNvSpPr>
          <p:nvPr>
            <p:ph idx="1"/>
          </p:nvPr>
        </p:nvSpPr>
        <p:spPr/>
        <p:txBody>
          <a:bodyPr/>
          <a:lstStyle/>
          <a:p>
            <a:r>
              <a:rPr lang="en-US" altLang="zh-CN" dirty="0" smtClean="0"/>
              <a:t>Variables</a:t>
            </a:r>
            <a:endParaRPr lang="en-US" altLang="zh-CN" dirty="0"/>
          </a:p>
          <a:p>
            <a:r>
              <a:rPr lang="en-US" altLang="zh-CN" dirty="0" smtClean="0"/>
              <a:t>Operators</a:t>
            </a:r>
            <a:endParaRPr lang="en-US" altLang="zh-CN" dirty="0"/>
          </a:p>
          <a:p>
            <a:r>
              <a:rPr lang="en-US" altLang="zh-CN" dirty="0"/>
              <a:t>Expressions, Statements, and </a:t>
            </a:r>
            <a:r>
              <a:rPr lang="en-US" altLang="zh-CN" dirty="0" smtClean="0"/>
              <a:t>Blocks</a:t>
            </a:r>
            <a:endParaRPr lang="en-US" altLang="zh-CN" dirty="0"/>
          </a:p>
          <a:p>
            <a:r>
              <a:rPr lang="en-US" altLang="zh-CN" dirty="0"/>
              <a:t>Control Flow Statements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dirty="0"/>
          </a:p>
        </p:txBody>
      </p:sp>
    </p:spTree>
    <p:extLst>
      <p:ext uri="{BB962C8B-B14F-4D97-AF65-F5344CB8AC3E}">
        <p14:creationId xmlns:p14="http://schemas.microsoft.com/office/powerpoint/2010/main" val="2436748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Variables</a:t>
            </a:r>
            <a:endParaRPr lang="zh-CN" altLang="en-US" dirty="0"/>
          </a:p>
        </p:txBody>
      </p:sp>
      <p:sp>
        <p:nvSpPr>
          <p:cNvPr id="3" name="内容占位符 2"/>
          <p:cNvSpPr>
            <a:spLocks noGrp="1"/>
          </p:cNvSpPr>
          <p:nvPr>
            <p:ph idx="1"/>
          </p:nvPr>
        </p:nvSpPr>
        <p:spPr/>
        <p:txBody>
          <a:bodyPr>
            <a:normAutofit/>
          </a:bodyPr>
          <a:lstStyle/>
          <a:p>
            <a:r>
              <a:rPr lang="en-US" altLang="zh-CN" dirty="0" smtClean="0"/>
              <a:t>An object </a:t>
            </a:r>
            <a:r>
              <a:rPr lang="en-US" altLang="zh-CN" dirty="0"/>
              <a:t>stores its state in fields</a:t>
            </a:r>
            <a:r>
              <a:rPr lang="en-US" altLang="zh-CN" dirty="0" smtClean="0"/>
              <a:t>.</a:t>
            </a:r>
          </a:p>
          <a:p>
            <a:r>
              <a:rPr lang="en-US" altLang="zh-CN" dirty="0"/>
              <a:t>The Java programming language is statically-typed, which means that all variables must </a:t>
            </a:r>
            <a:r>
              <a:rPr lang="en-US" altLang="zh-CN" b="1" dirty="0">
                <a:solidFill>
                  <a:srgbClr val="FF0000"/>
                </a:solidFill>
              </a:rPr>
              <a:t>first be declared </a:t>
            </a:r>
            <a:r>
              <a:rPr lang="en-US" altLang="zh-CN" dirty="0"/>
              <a:t>before they can be used. This involves stating the variable's type and name, as you've already </a:t>
            </a:r>
            <a:r>
              <a:rPr lang="en-US" altLang="zh-CN" dirty="0" smtClean="0"/>
              <a:t>seen: </a:t>
            </a:r>
          </a:p>
          <a:p>
            <a:endParaRPr lang="en-US" altLang="zh-CN" dirty="0"/>
          </a:p>
          <a:p>
            <a:endParaRPr lang="en-US" altLang="zh-CN" dirty="0" smtClean="0"/>
          </a:p>
          <a:p>
            <a:endParaRPr lang="en-US" altLang="zh-CN" dirty="0" smtClean="0"/>
          </a:p>
          <a:p>
            <a:r>
              <a:rPr lang="en-US" altLang="zh-CN" dirty="0"/>
              <a:t>Doing so tells your program that a field named "gear" exists, holds numerical data, and has an initial value of "1". </a:t>
            </a:r>
            <a:endParaRPr lang="en-US" altLang="zh-CN" dirty="0" smtClean="0"/>
          </a:p>
          <a:p>
            <a:pPr marL="0" indent="0">
              <a:buNone/>
            </a:pPr>
            <a:endParaRPr lang="en-US" altLang="zh-CN" dirty="0" smtClean="0"/>
          </a:p>
          <a:p>
            <a:endParaRPr lang="en-US" altLang="zh-CN" dirty="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227181"/>
            <a:ext cx="2479526" cy="1147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572000" y="3385402"/>
            <a:ext cx="1843646" cy="830997"/>
          </a:xfrm>
          <a:prstGeom prst="rect">
            <a:avLst/>
          </a:prstGeom>
          <a:noFill/>
        </p:spPr>
        <p:txBody>
          <a:bodyPr wrap="none" rtlCol="0">
            <a:spAutoFit/>
          </a:bodyPr>
          <a:lstStyle/>
          <a:p>
            <a:r>
              <a:rPr lang="zh-CN" altLang="en-US" sz="1600" b="1" dirty="0" smtClean="0">
                <a:solidFill>
                  <a:srgbClr val="FF0000"/>
                </a:solidFill>
              </a:rPr>
              <a:t>存在名为</a:t>
            </a:r>
            <a:r>
              <a:rPr lang="en-US" altLang="zh-CN" sz="1600" b="1" dirty="0" smtClean="0">
                <a:solidFill>
                  <a:srgbClr val="FF0000"/>
                </a:solidFill>
              </a:rPr>
              <a:t>gear</a:t>
            </a:r>
            <a:r>
              <a:rPr lang="zh-CN" altLang="en-US" sz="1600" b="1" dirty="0" smtClean="0">
                <a:solidFill>
                  <a:srgbClr val="FF0000"/>
                </a:solidFill>
              </a:rPr>
              <a:t>的域</a:t>
            </a:r>
            <a:endParaRPr lang="en-US" altLang="zh-CN" sz="1600" b="1" dirty="0" smtClean="0">
              <a:solidFill>
                <a:srgbClr val="FF0000"/>
              </a:solidFill>
            </a:endParaRPr>
          </a:p>
          <a:p>
            <a:r>
              <a:rPr lang="zh-CN" altLang="en-US" sz="1600" b="1" dirty="0" smtClean="0">
                <a:solidFill>
                  <a:srgbClr val="FF0000"/>
                </a:solidFill>
              </a:rPr>
              <a:t>保存整数数值类型</a:t>
            </a:r>
            <a:endParaRPr lang="en-US" altLang="zh-CN" sz="1600" b="1" dirty="0" smtClean="0">
              <a:solidFill>
                <a:srgbClr val="FF0000"/>
              </a:solidFill>
            </a:endParaRPr>
          </a:p>
          <a:p>
            <a:r>
              <a:rPr lang="zh-CN" altLang="en-US" sz="1600" b="1" dirty="0" smtClean="0">
                <a:solidFill>
                  <a:srgbClr val="FF0000"/>
                </a:solidFill>
              </a:rPr>
              <a:t>初始化数值为</a:t>
            </a:r>
            <a:r>
              <a:rPr lang="en-US" altLang="zh-CN" sz="1600" b="1" dirty="0" smtClean="0">
                <a:solidFill>
                  <a:srgbClr val="FF0000"/>
                </a:solidFill>
              </a:rPr>
              <a:t>1</a:t>
            </a:r>
          </a:p>
        </p:txBody>
      </p:sp>
    </p:spTree>
    <p:extLst>
      <p:ext uri="{BB962C8B-B14F-4D97-AF65-F5344CB8AC3E}">
        <p14:creationId xmlns:p14="http://schemas.microsoft.com/office/powerpoint/2010/main" val="395635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G:\Primitive-Data-Types-in-Java-Programming-Langu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6" y="1916832"/>
            <a:ext cx="9144000" cy="34990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fontScale="90000"/>
          </a:bodyPr>
          <a:lstStyle/>
          <a:p>
            <a:r>
              <a:rPr lang="en-US" altLang="zh-CN" dirty="0"/>
              <a:t>Primitive Data Types</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b="1" dirty="0">
                <a:solidFill>
                  <a:srgbClr val="FF0000"/>
                </a:solidFill>
              </a:rPr>
              <a:t>eight primitive data types</a:t>
            </a:r>
            <a:r>
              <a:rPr lang="en-US" altLang="zh-CN" dirty="0"/>
              <a:t> supported by the Java programming language are: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dirty="0"/>
          </a:p>
        </p:txBody>
      </p:sp>
      <p:sp>
        <p:nvSpPr>
          <p:cNvPr id="5" name="TextBox 4"/>
          <p:cNvSpPr txBox="1"/>
          <p:nvPr/>
        </p:nvSpPr>
        <p:spPr>
          <a:xfrm>
            <a:off x="4768097" y="2442374"/>
            <a:ext cx="3906839" cy="338554"/>
          </a:xfrm>
          <a:prstGeom prst="rect">
            <a:avLst/>
          </a:prstGeom>
          <a:noFill/>
        </p:spPr>
        <p:txBody>
          <a:bodyPr wrap="none" rtlCol="0">
            <a:spAutoFit/>
          </a:bodyPr>
          <a:lstStyle/>
          <a:p>
            <a:r>
              <a:rPr lang="zh-CN" altLang="en-US" sz="1600" b="1" dirty="0" smtClean="0">
                <a:solidFill>
                  <a:srgbClr val="FF0000"/>
                </a:solidFill>
              </a:rPr>
              <a:t>布尔型值具体内存占用由具体虚拟机决定</a:t>
            </a:r>
          </a:p>
        </p:txBody>
      </p:sp>
    </p:spTree>
    <p:extLst>
      <p:ext uri="{BB962C8B-B14F-4D97-AF65-F5344CB8AC3E}">
        <p14:creationId xmlns:p14="http://schemas.microsoft.com/office/powerpoint/2010/main" val="1985249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063952"/>
          </a:xfrm>
        </p:spPr>
        <p:txBody>
          <a:bodyPr/>
          <a:lstStyle/>
          <a:p>
            <a:r>
              <a:rPr lang="en-US" altLang="zh-CN" dirty="0"/>
              <a:t>A primitive type is predefined by the language and is named by a reserved keyword. </a:t>
            </a:r>
            <a:r>
              <a:rPr lang="en-US" altLang="zh-CN" b="1" dirty="0">
                <a:solidFill>
                  <a:srgbClr val="FF0000"/>
                </a:solidFill>
              </a:rPr>
              <a:t>Primitive values do not share state with other primitive </a:t>
            </a:r>
            <a:r>
              <a:rPr lang="en-US" altLang="zh-CN" b="1" dirty="0" smtClean="0">
                <a:solidFill>
                  <a:srgbClr val="FF0000"/>
                </a:solidFill>
              </a:rPr>
              <a:t>values</a:t>
            </a:r>
            <a:r>
              <a:rPr lang="en-US" altLang="zh-CN" dirty="0" smtClean="0"/>
              <a:t>.</a:t>
            </a:r>
          </a:p>
          <a:p>
            <a:r>
              <a:rPr lang="en-US" altLang="zh-CN" dirty="0"/>
              <a:t>A </a:t>
            </a:r>
            <a:r>
              <a:rPr lang="en-US" altLang="zh-CN" b="1" dirty="0">
                <a:solidFill>
                  <a:srgbClr val="FF0000"/>
                </a:solidFill>
              </a:rPr>
              <a:t>literal</a:t>
            </a:r>
            <a:r>
              <a:rPr lang="en-US" altLang="zh-CN" dirty="0"/>
              <a:t> is the source code representation of a fixed value; literals are represented directly in your code without requiring computation. </a:t>
            </a:r>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099386"/>
            <a:ext cx="3358302" cy="2170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09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zh-CN" altLang="en-US" dirty="0"/>
              <a:t>变量是一段有名字的内存</a:t>
            </a:r>
            <a:r>
              <a:rPr lang="en-US" altLang="zh-CN" dirty="0"/>
              <a:t>(</a:t>
            </a:r>
            <a:r>
              <a:rPr lang="zh-CN" altLang="en-US" dirty="0"/>
              <a:t>键值对</a:t>
            </a:r>
            <a:r>
              <a:rPr lang="en-US" altLang="zh-CN" dirty="0"/>
              <a:t>)</a:t>
            </a:r>
            <a:r>
              <a:rPr lang="zh-CN" altLang="en-US" dirty="0"/>
              <a:t>，通过变量的名称，使用</a:t>
            </a:r>
            <a:r>
              <a:rPr lang="zh-CN" altLang="en-US" dirty="0" smtClean="0"/>
              <a:t>变量，对象将其状态保存在变量中</a:t>
            </a:r>
            <a:endParaRPr lang="en-US" altLang="zh-CN" dirty="0" smtClean="0"/>
          </a:p>
          <a:p>
            <a:r>
              <a:rPr lang="zh-CN" altLang="en-US" dirty="0" smtClean="0"/>
              <a:t>在</a:t>
            </a:r>
            <a:r>
              <a:rPr lang="zh-CN" altLang="en-US" dirty="0"/>
              <a:t>程序中出现的显式数据值为字面量，在使用变量前，需要先声明变量类型以及变量</a:t>
            </a:r>
            <a:r>
              <a:rPr lang="zh-CN" altLang="en-US" dirty="0" smtClean="0"/>
              <a:t>名称</a:t>
            </a:r>
            <a:endParaRPr lang="en-US" altLang="zh-CN" dirty="0" smtClean="0"/>
          </a:p>
          <a:p>
            <a:endParaRPr lang="en-US" altLang="zh-CN" dirty="0" smtClean="0"/>
          </a:p>
          <a:p>
            <a:r>
              <a:rPr lang="zh-CN" altLang="en-US" dirty="0"/>
              <a:t>基本类型是内置于语言中的特殊</a:t>
            </a:r>
            <a:r>
              <a:rPr lang="zh-CN" altLang="en-US" dirty="0" smtClean="0"/>
              <a:t>数据类型，不是</a:t>
            </a:r>
            <a:r>
              <a:rPr lang="zh-CN" altLang="en-US" dirty="0"/>
              <a:t>从类创建的对象；基本</a:t>
            </a:r>
            <a:r>
              <a:rPr lang="zh-CN" altLang="en-US" dirty="0" smtClean="0"/>
              <a:t>类型的名称均为关键词</a:t>
            </a:r>
            <a:endParaRPr lang="en-US" altLang="zh-CN" dirty="0" smtClean="0"/>
          </a:p>
          <a:p>
            <a:endParaRPr lang="en-US" altLang="zh-CN" dirty="0"/>
          </a:p>
          <a:p>
            <a:r>
              <a:rPr lang="en-US" altLang="zh-CN" dirty="0"/>
              <a:t>CC</a:t>
            </a:r>
            <a:r>
              <a:rPr lang="zh-CN" altLang="en-US" dirty="0"/>
              <a:t>：变量命名规范。基于基本命名规范，不能使用关键词，驼峰式命名，第一个单词的首字母小写，之后单词首字母大写</a:t>
            </a: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dirty="0"/>
          </a:p>
        </p:txBody>
      </p:sp>
    </p:spTree>
    <p:extLst>
      <p:ext uri="{BB962C8B-B14F-4D97-AF65-F5344CB8AC3E}">
        <p14:creationId xmlns:p14="http://schemas.microsoft.com/office/powerpoint/2010/main" val="98440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 Checklist</a:t>
            </a:r>
          </a:p>
        </p:txBody>
      </p:sp>
      <p:sp>
        <p:nvSpPr>
          <p:cNvPr id="3" name="内容占位符 2"/>
          <p:cNvSpPr>
            <a:spLocks noGrp="1"/>
          </p:cNvSpPr>
          <p:nvPr>
            <p:ph idx="1"/>
          </p:nvPr>
        </p:nvSpPr>
        <p:spPr/>
        <p:txBody>
          <a:bodyPr/>
          <a:lstStyle/>
          <a:p>
            <a:r>
              <a:rPr lang="zh-CN" altLang="en-US" dirty="0"/>
              <a:t>正确安装</a:t>
            </a:r>
            <a:r>
              <a:rPr lang="en-US" altLang="zh-CN" dirty="0"/>
              <a:t>JDK1.8</a:t>
            </a:r>
            <a:r>
              <a:rPr lang="zh-CN" altLang="en-US" dirty="0" smtClean="0"/>
              <a:t>后</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自动</a:t>
            </a:r>
            <a:r>
              <a:rPr lang="zh-CN" altLang="en-US" dirty="0"/>
              <a:t>在</a:t>
            </a:r>
            <a:r>
              <a:rPr lang="en-US" altLang="zh-CN" dirty="0"/>
              <a:t>windows</a:t>
            </a:r>
            <a:r>
              <a:rPr lang="zh-CN" altLang="en-US" dirty="0"/>
              <a:t>环境</a:t>
            </a:r>
            <a:r>
              <a:rPr lang="zh-CN" altLang="en-US" dirty="0" smtClean="0"/>
              <a:t>中添加运行程序，但不包括编译程序</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195" y="1556792"/>
            <a:ext cx="4248472" cy="2387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761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Create a Source File</a:t>
            </a:r>
            <a:endParaRPr lang="zh-CN" altLang="en-US" dirty="0"/>
          </a:p>
        </p:txBody>
      </p:sp>
      <p:sp>
        <p:nvSpPr>
          <p:cNvPr id="3" name="内容占位符 2"/>
          <p:cNvSpPr>
            <a:spLocks noGrp="1"/>
          </p:cNvSpPr>
          <p:nvPr>
            <p:ph idx="1"/>
          </p:nvPr>
        </p:nvSpPr>
        <p:spPr/>
        <p:txBody>
          <a:bodyPr/>
          <a:lstStyle/>
          <a:p>
            <a:r>
              <a:rPr lang="zh-CN" altLang="en-US" dirty="0" smtClean="0"/>
              <a:t>创建普通文本文件，并输入代码</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将文件</a:t>
            </a:r>
            <a:r>
              <a:rPr lang="zh-CN" altLang="en-US" dirty="0" smtClean="0"/>
              <a:t>另存为</a:t>
            </a:r>
            <a:r>
              <a:rPr lang="en-US" altLang="zh-CN" b="1" dirty="0" smtClean="0">
                <a:solidFill>
                  <a:srgbClr val="FF0000"/>
                </a:solidFill>
              </a:rPr>
              <a:t>.java</a:t>
            </a:r>
            <a:r>
              <a:rPr lang="zh-CN" altLang="en-US" dirty="0"/>
              <a:t>源码</a:t>
            </a:r>
            <a:r>
              <a:rPr lang="zh-CN" altLang="en-US" dirty="0" smtClean="0"/>
              <a:t>文件。</a:t>
            </a:r>
            <a:r>
              <a:rPr lang="zh-CN" altLang="en-US" b="1" dirty="0">
                <a:solidFill>
                  <a:srgbClr val="FF0000"/>
                </a:solidFill>
              </a:rPr>
              <a:t>文件名称必须与代码</a:t>
            </a:r>
            <a:r>
              <a:rPr lang="zh-CN" altLang="en-US" b="1" dirty="0" smtClean="0">
                <a:solidFill>
                  <a:srgbClr val="FF0000"/>
                </a:solidFill>
              </a:rPr>
              <a:t>中声明</a:t>
            </a:r>
            <a:r>
              <a:rPr lang="zh-CN" altLang="en-US" b="1" dirty="0">
                <a:solidFill>
                  <a:srgbClr val="FF0000"/>
                </a:solidFill>
              </a:rPr>
              <a:t>的</a:t>
            </a:r>
            <a:r>
              <a:rPr lang="en-US" altLang="zh-CN" b="1" dirty="0">
                <a:solidFill>
                  <a:srgbClr val="FF0000"/>
                </a:solidFill>
              </a:rPr>
              <a:t>class</a:t>
            </a:r>
            <a:r>
              <a:rPr lang="zh-CN" altLang="en-US" b="1" dirty="0">
                <a:solidFill>
                  <a:srgbClr val="FF0000"/>
                </a:solidFill>
              </a:rPr>
              <a:t>名称相同，区分大小写</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12776"/>
            <a:ext cx="4320480" cy="2088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4765712"/>
            <a:ext cx="4104456" cy="1733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222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Compile the Source File</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926" y="2595381"/>
            <a:ext cx="212407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p:txBody>
          <a:bodyPr/>
          <a:lstStyle/>
          <a:p>
            <a:r>
              <a:rPr lang="zh-CN" altLang="en-US" dirty="0" smtClean="0"/>
              <a:t>通过控制台进入</a:t>
            </a:r>
            <a:r>
              <a:rPr lang="en-US" altLang="zh-CN" dirty="0" smtClean="0"/>
              <a:t>JDK/bin</a:t>
            </a:r>
            <a:r>
              <a:rPr lang="zh-CN" altLang="en-US" dirty="0" smtClean="0"/>
              <a:t>目录，运行</a:t>
            </a:r>
            <a:r>
              <a:rPr lang="en-US" altLang="zh-CN" dirty="0" err="1" smtClean="0"/>
              <a:t>javac</a:t>
            </a:r>
            <a:r>
              <a:rPr lang="zh-CN" altLang="en-US" dirty="0" smtClean="0"/>
              <a:t>编译源码</a:t>
            </a:r>
            <a:endParaRPr lang="en-US" altLang="zh-CN" dirty="0" smtClean="0"/>
          </a:p>
          <a:p>
            <a:pPr marL="0" indent="0">
              <a:buNone/>
            </a:pPr>
            <a:endParaRPr lang="en-US" altLang="zh-CN" dirty="0" smtClean="0"/>
          </a:p>
          <a:p>
            <a:endParaRPr lang="en-US" altLang="zh-CN" dirty="0" smtClean="0"/>
          </a:p>
          <a:p>
            <a:r>
              <a:rPr lang="zh-CN" altLang="en-US" dirty="0" smtClean="0"/>
              <a:t>源码文件位置出现编译后的</a:t>
            </a:r>
            <a:r>
              <a:rPr lang="en-US" altLang="zh-CN" b="1" dirty="0">
                <a:solidFill>
                  <a:srgbClr val="FF0000"/>
                </a:solidFill>
              </a:rPr>
              <a:t>.class</a:t>
            </a:r>
            <a:r>
              <a:rPr lang="zh-CN" altLang="en-US" dirty="0" smtClean="0"/>
              <a:t>字节码文件</a:t>
            </a:r>
            <a:endParaRPr lang="en-US" altLang="zh-CN" dirty="0" smtClean="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399538"/>
            <a:ext cx="6264696" cy="48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324608"/>
            <a:ext cx="4248472" cy="948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6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lstStyle/>
          <a:p>
            <a:r>
              <a:rPr lang="en-US" altLang="zh-CN" dirty="0"/>
              <a:t>Eclipse</a:t>
            </a:r>
            <a:r>
              <a:rPr lang="zh-CN" altLang="en-US" dirty="0"/>
              <a:t>启动时自动加载系统安装的</a:t>
            </a:r>
            <a:r>
              <a:rPr lang="en-US" altLang="zh-CN" dirty="0"/>
              <a:t>JRE</a:t>
            </a:r>
            <a:r>
              <a:rPr lang="zh-CN" altLang="en-US" dirty="0"/>
              <a:t>，无需</a:t>
            </a:r>
            <a:r>
              <a:rPr lang="zh-CN" altLang="en-US" dirty="0" smtClean="0"/>
              <a:t>设置；</a:t>
            </a:r>
            <a:r>
              <a:rPr lang="en-US" altLang="zh-CN" dirty="0" smtClean="0"/>
              <a:t>eclipse</a:t>
            </a:r>
            <a:r>
              <a:rPr lang="zh-CN" altLang="en-US" dirty="0" smtClean="0"/>
              <a:t>已包含</a:t>
            </a:r>
            <a:r>
              <a:rPr lang="en-US" altLang="zh-CN" dirty="0" smtClean="0"/>
              <a:t>JDK1.8</a:t>
            </a:r>
            <a:r>
              <a:rPr lang="zh-CN" altLang="en-US" dirty="0" smtClean="0"/>
              <a:t>编译程序，无需设置</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16832"/>
            <a:ext cx="6280852" cy="28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48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 Closer Look at the </a:t>
            </a:r>
            <a:r>
              <a:rPr lang="en-US" altLang="zh-CN" dirty="0" smtClean="0"/>
              <a:t>Application</a:t>
            </a:r>
            <a:endParaRPr lang="zh-CN" altLang="en-US" dirty="0"/>
          </a:p>
        </p:txBody>
      </p:sp>
      <p:sp>
        <p:nvSpPr>
          <p:cNvPr id="3" name="内容占位符 2"/>
          <p:cNvSpPr>
            <a:spLocks noGrp="1"/>
          </p:cNvSpPr>
          <p:nvPr>
            <p:ph idx="1"/>
          </p:nvPr>
        </p:nvSpPr>
        <p:spPr/>
        <p:txBody>
          <a:bodyPr/>
          <a:lstStyle/>
          <a:p>
            <a:r>
              <a:rPr lang="en-US" altLang="zh-CN" dirty="0" smtClean="0"/>
              <a:t>Class definition</a:t>
            </a:r>
          </a:p>
          <a:p>
            <a:r>
              <a:rPr lang="en-US" altLang="zh-CN" dirty="0" smtClean="0"/>
              <a:t>The main method</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5"/>
            <a:ext cx="5832648" cy="1921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297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Class Definition</a:t>
            </a:r>
            <a:endParaRPr lang="zh-CN" altLang="en-US" dirty="0"/>
          </a:p>
        </p:txBody>
      </p:sp>
      <p:sp>
        <p:nvSpPr>
          <p:cNvPr id="3" name="内容占位符 2"/>
          <p:cNvSpPr>
            <a:spLocks noGrp="1"/>
          </p:cNvSpPr>
          <p:nvPr>
            <p:ph idx="1"/>
          </p:nvPr>
        </p:nvSpPr>
        <p:spPr/>
        <p:txBody>
          <a:bodyPr/>
          <a:lstStyle/>
          <a:p>
            <a:r>
              <a:rPr lang="en-US" altLang="zh-CN" dirty="0"/>
              <a:t>The keyword class begins the class definition for a class named name, and the code for each class appears between the opening and closing curly braces marked in bold above. </a:t>
            </a:r>
            <a:endParaRPr lang="en-US" altLang="zh-CN" dirty="0" smtClean="0"/>
          </a:p>
          <a:p>
            <a:endParaRPr lang="en-US" altLang="zh-CN" dirty="0" smtClean="0"/>
          </a:p>
          <a:p>
            <a:r>
              <a:rPr lang="zh-CN" altLang="en-US" dirty="0" smtClean="0"/>
              <a:t>关键词“</a:t>
            </a:r>
            <a:r>
              <a:rPr lang="en-US" altLang="zh-CN" dirty="0" smtClean="0"/>
              <a:t>class</a:t>
            </a:r>
            <a:r>
              <a:rPr lang="zh-CN" altLang="en-US" dirty="0" smtClean="0"/>
              <a:t>”</a:t>
            </a:r>
            <a:r>
              <a:rPr lang="zh-CN" altLang="en-US" dirty="0"/>
              <a:t>声明</a:t>
            </a:r>
            <a:r>
              <a:rPr lang="zh-CN" altLang="en-US" dirty="0" smtClean="0"/>
              <a:t>类的名称，类的代码在“</a:t>
            </a:r>
            <a:r>
              <a:rPr lang="en-US" altLang="zh-CN" dirty="0" smtClean="0"/>
              <a:t>{}</a:t>
            </a:r>
            <a:r>
              <a:rPr lang="zh-CN" altLang="en-US" dirty="0" smtClean="0"/>
              <a:t>”大括号之间</a:t>
            </a:r>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795733"/>
            <a:ext cx="5472608" cy="178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0030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Coding Conventions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良好的编程规范</a:t>
            </a:r>
            <a:r>
              <a:rPr lang="zh-CN" altLang="en-US" dirty="0" smtClean="0"/>
              <a:t>，使</a:t>
            </a:r>
            <a:r>
              <a:rPr lang="zh-CN" altLang="en-US" dirty="0"/>
              <a:t>代码更易于理解，增加代码的可读性与可维护性</a:t>
            </a:r>
            <a:endParaRPr lang="en-US" altLang="zh-CN" dirty="0"/>
          </a:p>
          <a:p>
            <a:endParaRPr lang="en-US" altLang="zh-CN" dirty="0" smtClean="0"/>
          </a:p>
          <a:p>
            <a:r>
              <a:rPr lang="en-US" altLang="zh-CN" dirty="0" smtClean="0"/>
              <a:t>CC00</a:t>
            </a:r>
            <a:r>
              <a:rPr lang="zh-CN" altLang="en-US" dirty="0" smtClean="0"/>
              <a:t>：基本通用命名规范。所有包</a:t>
            </a:r>
            <a:r>
              <a:rPr lang="en-US" altLang="zh-CN" dirty="0" smtClean="0"/>
              <a:t>/</a:t>
            </a:r>
            <a:r>
              <a:rPr lang="zh-CN" altLang="en-US" dirty="0" smtClean="0"/>
              <a:t>类</a:t>
            </a:r>
            <a:r>
              <a:rPr lang="en-US" altLang="zh-CN" dirty="0" smtClean="0"/>
              <a:t>/</a:t>
            </a:r>
            <a:r>
              <a:rPr lang="zh-CN" altLang="en-US" dirty="0" smtClean="0"/>
              <a:t>接口</a:t>
            </a:r>
            <a:r>
              <a:rPr lang="en-US" altLang="zh-CN" dirty="0" smtClean="0"/>
              <a:t>/</a:t>
            </a:r>
            <a:r>
              <a:rPr lang="zh-CN" altLang="en-US" dirty="0" smtClean="0"/>
              <a:t>方法</a:t>
            </a:r>
            <a:r>
              <a:rPr lang="en-US" altLang="zh-CN" dirty="0" smtClean="0"/>
              <a:t>/</a:t>
            </a:r>
            <a:r>
              <a:rPr lang="zh-CN" altLang="en-US" dirty="0" smtClean="0"/>
              <a:t>参数</a:t>
            </a:r>
            <a:r>
              <a:rPr lang="en-US" altLang="zh-CN" dirty="0" smtClean="0"/>
              <a:t>/</a:t>
            </a:r>
            <a:r>
              <a:rPr lang="zh-CN" altLang="en-US" dirty="0" smtClean="0"/>
              <a:t>变量等的命名，必须使用有意义的、无歧义的英文单词</a:t>
            </a:r>
            <a:r>
              <a:rPr lang="en-US" altLang="zh-CN" dirty="0" smtClean="0"/>
              <a:t>/</a:t>
            </a:r>
            <a:r>
              <a:rPr lang="zh-CN" altLang="en-US" dirty="0" smtClean="0"/>
              <a:t>缩写；</a:t>
            </a:r>
            <a:r>
              <a:rPr lang="zh-CN" altLang="zh-CN" dirty="0" smtClean="0"/>
              <a:t>禁止使用</a:t>
            </a:r>
            <a:r>
              <a:rPr lang="zh-CN" altLang="en-US" dirty="0" smtClean="0"/>
              <a:t>中文</a:t>
            </a:r>
            <a:r>
              <a:rPr lang="en-US" altLang="zh-CN" dirty="0" smtClean="0"/>
              <a:t>/</a:t>
            </a:r>
            <a:r>
              <a:rPr lang="zh-CN" altLang="zh-CN" dirty="0" smtClean="0"/>
              <a:t>拼音</a:t>
            </a:r>
            <a:r>
              <a:rPr lang="en-US" altLang="zh-CN" dirty="0" smtClean="0"/>
              <a:t>/</a:t>
            </a:r>
            <a:r>
              <a:rPr lang="zh-CN" altLang="en-US" dirty="0" smtClean="0"/>
              <a:t>拼音缩写</a:t>
            </a:r>
            <a:r>
              <a:rPr lang="en-US" altLang="zh-CN" dirty="0" smtClean="0"/>
              <a:t>/</a:t>
            </a:r>
            <a:r>
              <a:rPr lang="zh-CN" altLang="zh-CN" dirty="0"/>
              <a:t>英文拼音</a:t>
            </a:r>
            <a:r>
              <a:rPr lang="zh-CN" altLang="zh-CN" dirty="0" smtClean="0"/>
              <a:t>混合</a:t>
            </a:r>
            <a:r>
              <a:rPr lang="zh-CN" altLang="en-US" dirty="0" smtClean="0"/>
              <a:t>命名；区分大小写</a:t>
            </a:r>
            <a:endParaRPr lang="en-US" altLang="zh-CN" dirty="0" smtClean="0"/>
          </a:p>
          <a:p>
            <a:r>
              <a:rPr lang="en-US" altLang="zh-CN" dirty="0" smtClean="0"/>
              <a:t>CC01</a:t>
            </a:r>
            <a:r>
              <a:rPr lang="zh-CN" altLang="en-US" dirty="0" smtClean="0"/>
              <a:t>：类命名规范。</a:t>
            </a:r>
            <a:r>
              <a:rPr lang="zh-CN" altLang="zh-CN" dirty="0" smtClean="0"/>
              <a:t>按驼峰式命名</a:t>
            </a:r>
            <a:r>
              <a:rPr lang="en-US" altLang="zh-CN" dirty="0"/>
              <a:t>(Camel C</a:t>
            </a:r>
            <a:r>
              <a:rPr lang="en-US" altLang="zh-CN" dirty="0" smtClean="0"/>
              <a:t>ase)</a:t>
            </a:r>
            <a:r>
              <a:rPr lang="zh-CN" altLang="zh-CN" dirty="0" smtClean="0"/>
              <a:t>，</a:t>
            </a:r>
            <a:r>
              <a:rPr lang="zh-CN" altLang="en-US" dirty="0" smtClean="0"/>
              <a:t>不能使用关键词；</a:t>
            </a:r>
            <a:r>
              <a:rPr lang="zh-CN" altLang="zh-CN" dirty="0" smtClean="0"/>
              <a:t>每个单词</a:t>
            </a:r>
            <a:r>
              <a:rPr lang="zh-CN" altLang="en-US" dirty="0" smtClean="0"/>
              <a:t>仅</a:t>
            </a:r>
            <a:r>
              <a:rPr lang="zh-CN" altLang="zh-CN" dirty="0" smtClean="0"/>
              <a:t>首字母大写</a:t>
            </a:r>
            <a:r>
              <a:rPr lang="zh-CN" altLang="en-US" dirty="0" smtClean="0"/>
              <a:t>，一般为单数，工具类等可以使用复数</a:t>
            </a:r>
            <a:endParaRPr lang="en-US" altLang="zh-CN" dirty="0" smtClean="0"/>
          </a:p>
          <a:p>
            <a:r>
              <a:rPr lang="en-US" altLang="zh-CN" dirty="0" smtClean="0"/>
              <a:t>CC02</a:t>
            </a:r>
            <a:r>
              <a:rPr lang="zh-CN" altLang="en-US" dirty="0" smtClean="0"/>
              <a:t>：</a:t>
            </a:r>
            <a:r>
              <a:rPr lang="zh-CN" altLang="en-US" dirty="0"/>
              <a:t>大括号使用规范。所有使用“</a:t>
            </a:r>
            <a:r>
              <a:rPr lang="en-US" altLang="zh-CN" dirty="0"/>
              <a:t>{}</a:t>
            </a:r>
            <a:r>
              <a:rPr lang="zh-CN" altLang="en-US" dirty="0"/>
              <a:t>”大括号的代码，左括号必须置于起始语句末，右括号独立一行或在关联语句始</a:t>
            </a:r>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431479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4090</TotalTime>
  <Words>1670</Words>
  <Application>Microsoft Office PowerPoint</Application>
  <PresentationFormat>全屏显示(4:3)</PresentationFormat>
  <Paragraphs>225</Paragraphs>
  <Slides>29</Slides>
  <Notes>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Lecture</vt:lpstr>
      <vt:lpstr>Java程序设计</vt:lpstr>
      <vt:lpstr>PART1 - Getting Started</vt:lpstr>
      <vt:lpstr>A Checklist</vt:lpstr>
      <vt:lpstr>Create a Source File</vt:lpstr>
      <vt:lpstr>Compile the Source File</vt:lpstr>
      <vt:lpstr>PowerPoint 演示文稿</vt:lpstr>
      <vt:lpstr>A Closer Look at the Application</vt:lpstr>
      <vt:lpstr>Class Definition</vt:lpstr>
      <vt:lpstr>Coding Conventions</vt:lpstr>
      <vt:lpstr>The main Method</vt:lpstr>
      <vt:lpstr>PowerPoint 演示文稿</vt:lpstr>
      <vt:lpstr>PowerPoint 演示文稿</vt:lpstr>
      <vt:lpstr>PowerPoint 演示文稿</vt:lpstr>
      <vt:lpstr>Object-Oriented Programming Concepts</vt:lpstr>
      <vt:lpstr>What Is an Object?</vt:lpstr>
      <vt:lpstr>PowerPoint 演示文稿</vt:lpstr>
      <vt:lpstr>What Is a Class?</vt:lpstr>
      <vt:lpstr>PowerPoint 演示文稿</vt:lpstr>
      <vt:lpstr>What Is Inheritance?</vt:lpstr>
      <vt:lpstr>PowerPoint 演示文稿</vt:lpstr>
      <vt:lpstr>What Is a Package?</vt:lpstr>
      <vt:lpstr>PowerPoint 演示文稿</vt:lpstr>
      <vt:lpstr>PowerPoint 演示文稿</vt:lpstr>
      <vt:lpstr>Part1 - Summary</vt:lpstr>
      <vt:lpstr>PART2 - Language Basics</vt:lpstr>
      <vt:lpstr>Variables</vt:lpstr>
      <vt:lpstr>Primitive Data Types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BO</cp:lastModifiedBy>
  <cp:revision>596</cp:revision>
  <dcterms:created xsi:type="dcterms:W3CDTF">2014-08-14T05:26:17Z</dcterms:created>
  <dcterms:modified xsi:type="dcterms:W3CDTF">2018-04-10T02:29:17Z</dcterms:modified>
</cp:coreProperties>
</file>