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10" r:id="rId4"/>
    <p:sldId id="400" r:id="rId6"/>
    <p:sldId id="412" r:id="rId7"/>
    <p:sldId id="411" r:id="rId8"/>
    <p:sldId id="401" r:id="rId9"/>
    <p:sldId id="406" r:id="rId10"/>
    <p:sldId id="407" r:id="rId11"/>
    <p:sldId id="262" r:id="rId12"/>
  </p:sldIdLst>
  <p:sldSz cx="9144000" cy="5143500" type="screen16x9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824" autoAdjust="0"/>
  </p:normalViewPr>
  <p:slideViewPr>
    <p:cSldViewPr snapToGrid="0" snapToObjects="1">
      <p:cViewPr varScale="1">
        <p:scale>
          <a:sx n="81" d="100"/>
          <a:sy n="81" d="100"/>
        </p:scale>
        <p:origin x="1068" y="84"/>
      </p:cViewPr>
      <p:guideLst>
        <p:guide orient="horz" pos="16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Book" panose="02000503020000020003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接单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客户的技术部会发一个样品需求，用于认证（安规，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3C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需求，当地认证，终端要求）或者测试，销售会根据需求安排发样，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样品发出去之后还要进行报价，我这个主板卖给这个客户要卖多少钱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下采购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主板上面有很多元器件，包括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PCB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，变压器，端子，电容电阻等，这些我们统称为物料，下采购就是我们把这些物料需求下单给我们的供应商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第一，确认技术规格，通过系统发起一个技术规格的邮件给到客户，客户进行选配，之后回复给我们，我们内部工程师会评估审核，双方进行一个技术确认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, 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拟制合同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定金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按单打款，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固定定金，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长期合同的客户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下生产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物料买回来之后，加工厂就会对物料进行加工，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做成成品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客户回签确认书，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确认书：产品技术要求确认书，比如你买一部手机，配置要求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物料齐套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：硬件，软件，资料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生产周期：取决于数量</a:t>
            </a:r>
            <a:endParaRPr lang="en-US" altLang="zh-CN" sz="1200" kern="12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出货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包括贴片，插件，测试，检验等步骤。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确认好准确出货信息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有客户签字盖章的合同回传，这份合同才是具有法律效益的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开发票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货物出完之后，我们财务会安排开票，客户拿发票去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税局报税的时候就可以抵扣了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订单法律意义上的完结。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对账：账目清晰，账实相符。</a:t>
            </a:r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  </a:t>
            </a:r>
            <a:endParaRPr lang="zh-CN" altLang="zh-CN" sz="120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2.png" descr="C:\Users\yyyy\Desktop\辅助图形2.png"/>
          <p:cNvPicPr/>
          <p:nvPr/>
        </p:nvPicPr>
        <p:blipFill>
          <a:blip r:embed="rId2"/>
          <a:srcRect l="37743" t="52156"/>
          <a:stretch>
            <a:fillRect/>
          </a:stretch>
        </p:blipFill>
        <p:spPr>
          <a:xfrm rot="10800000">
            <a:off x="4524859" y="3319895"/>
            <a:ext cx="4619141" cy="18201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Shape 9"/>
          <p:cNvSpPr>
            <a:spLocks noGrp="1"/>
          </p:cNvSpPr>
          <p:nvPr>
            <p:ph type="title" hasCustomPrompt="1"/>
          </p:nvPr>
        </p:nvSpPr>
        <p:spPr>
          <a:xfrm>
            <a:off x="906477" y="0"/>
            <a:ext cx="6400802" cy="212661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595959"/>
                </a:solidFill>
              </a:rPr>
              <a:t>标题文本</a:t>
            </a:r>
            <a:endParaRPr sz="4800">
              <a:solidFill>
                <a:srgbClr val="595959"/>
              </a:solidFill>
            </a:endParaRPr>
          </a:p>
        </p:txBody>
      </p:sp>
      <p:sp>
        <p:nvSpPr>
          <p:cNvPr id="10" name="Shape 10"/>
          <p:cNvSpPr>
            <a:spLocks noGrp="1"/>
          </p:cNvSpPr>
          <p:nvPr>
            <p:ph type="body" idx="1" hasCustomPrompt="1"/>
          </p:nvPr>
        </p:nvSpPr>
        <p:spPr>
          <a:xfrm>
            <a:off x="906477" y="2135683"/>
            <a:ext cx="6400802" cy="30078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32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DE071B"/>
                </a:solidFill>
              </a:defRPr>
            </a:lvl1pPr>
            <a:lvl2pPr marL="742950" indent="-28575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2pPr>
            <a:lvl3pPr marL="1143000" indent="-22860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3pPr>
            <a:lvl4pPr marL="1600200" indent="-22860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4pPr>
            <a:lvl5pPr marL="2057400" indent="-22860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1</a:t>
            </a:r>
            <a:endParaRPr sz="2000">
              <a:solidFill>
                <a:srgbClr val="DE071B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2</a:t>
            </a:r>
            <a:endParaRPr sz="2000">
              <a:solidFill>
                <a:srgbClr val="DE071B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3</a:t>
            </a:r>
            <a:endParaRPr sz="2000">
              <a:solidFill>
                <a:srgbClr val="DE071B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4</a:t>
            </a:r>
            <a:endParaRPr sz="2000">
              <a:solidFill>
                <a:srgbClr val="DE071B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5</a:t>
            </a:r>
            <a:endParaRPr sz="2000">
              <a:solidFill>
                <a:srgbClr val="DE071B"/>
              </a:solidFill>
            </a:endParaRPr>
          </a:p>
        </p:txBody>
      </p:sp>
      <p:sp>
        <p:nvSpPr>
          <p:cNvPr id="11" name="Shape 11"/>
          <p:cNvSpPr/>
          <p:nvPr/>
        </p:nvSpPr>
        <p:spPr>
          <a:xfrm>
            <a:off x="906474" y="4227934"/>
            <a:ext cx="1920401" cy="320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广州视源电子科技股份有限公司</a:t>
            </a:r>
            <a:endParaRPr sz="10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algn="ctr"/>
            <a:r>
              <a:rPr sz="7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Guangzhou Shiyuan Electronics Co., Ltd</a:t>
            </a:r>
            <a:endParaRPr sz="7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2" name="image3.png" descr="C:\Users\User\Desktop\胸牌源文件-0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89427" y="643196"/>
            <a:ext cx="1124186" cy="6433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标题文本</a:t>
            </a:r>
            <a:endParaRPr sz="2800">
              <a:solidFill>
                <a:srgbClr val="404040"/>
              </a:solidFill>
            </a:endParaRPr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1</a:t>
            </a:r>
            <a:endParaRPr sz="2400">
              <a:solidFill>
                <a:srgbClr val="40404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2</a:t>
            </a:r>
            <a:endParaRPr sz="2400">
              <a:solidFill>
                <a:srgbClr val="40404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3</a:t>
            </a:r>
            <a:endParaRPr sz="2400">
              <a:solidFill>
                <a:srgbClr val="40404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4</a:t>
            </a:r>
            <a:endParaRPr sz="2400">
              <a:solidFill>
                <a:srgbClr val="40404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5</a:t>
            </a:r>
            <a:endParaRPr sz="2400">
              <a:solidFill>
                <a:srgbClr val="404040"/>
              </a:solidFill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 hasCustomPrompt="1"/>
          </p:nvPr>
        </p:nvSpPr>
        <p:spPr>
          <a:xfrm>
            <a:off x="452894" y="2590687"/>
            <a:ext cx="7772402" cy="707888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04040"/>
                </a:solidFill>
              </a:rPr>
              <a:t>标题文本</a:t>
            </a:r>
            <a:endParaRPr sz="4000">
              <a:solidFill>
                <a:srgbClr val="404040"/>
              </a:solid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452894" y="3267721"/>
            <a:ext cx="7772402" cy="10322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spcBef>
                <a:spcPts val="400"/>
              </a:spcBef>
              <a:buSzTx/>
              <a:buFontTx/>
              <a:buNone/>
              <a:defRPr sz="2000">
                <a:solidFill>
                  <a:srgbClr val="DE071B"/>
                </a:solidFill>
              </a:defRPr>
            </a:lvl1pPr>
            <a:lvl2pPr marL="742950" indent="-28575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2pPr>
            <a:lvl3pPr marL="1143000" indent="-22860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3pPr>
            <a:lvl4pPr marL="1600200" indent="-22860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4pPr>
            <a:lvl5pPr marL="2057400" indent="-228600">
              <a:lnSpc>
                <a:spcPts val="3200"/>
              </a:lnSpc>
              <a:spcBef>
                <a:spcPts val="400"/>
              </a:spcBef>
              <a:buFontTx/>
              <a:defRPr sz="2000">
                <a:solidFill>
                  <a:srgbClr val="DE071B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1</a:t>
            </a:r>
            <a:endParaRPr sz="2000">
              <a:solidFill>
                <a:srgbClr val="DE071B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2</a:t>
            </a:r>
            <a:endParaRPr sz="2000">
              <a:solidFill>
                <a:srgbClr val="DE071B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3</a:t>
            </a:r>
            <a:endParaRPr sz="2000">
              <a:solidFill>
                <a:srgbClr val="DE071B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4</a:t>
            </a:r>
            <a:endParaRPr sz="2000">
              <a:solidFill>
                <a:srgbClr val="DE071B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DE071B"/>
                </a:solidFill>
              </a:rPr>
              <a:t>正文级别 5</a:t>
            </a:r>
            <a:endParaRPr sz="2000">
              <a:solidFill>
                <a:srgbClr val="DE071B"/>
              </a:solidFill>
            </a:endParaRP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pic>
        <p:nvPicPr>
          <p:cNvPr id="21" name="image1.jpeg" descr="C:\Users\yyyy\Desktop\辅助1.jpg"/>
          <p:cNvPicPr/>
          <p:nvPr/>
        </p:nvPicPr>
        <p:blipFill>
          <a:blip r:embed="rId2"/>
          <a:srcRect t="67499"/>
          <a:stretch>
            <a:fillRect/>
          </a:stretch>
        </p:blipFill>
        <p:spPr>
          <a:xfrm>
            <a:off x="428935" y="3305173"/>
            <a:ext cx="8280003" cy="180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" name="image1.png" descr="C:\Users\User\Desktop\胸牌源文件-0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84368" y="307596"/>
            <a:ext cx="879764" cy="5034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 hasCustomPrompt="1"/>
          </p:nvPr>
        </p:nvSpPr>
        <p:spPr>
          <a:xfrm>
            <a:off x="428935" y="248329"/>
            <a:ext cx="8231090" cy="15804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标题文本</a:t>
            </a:r>
            <a:endParaRPr sz="2800">
              <a:solidFill>
                <a:srgbClr val="404040"/>
              </a:solid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2.png" descr="C:\Users\yyyy\Desktop\辅助图形2.png"/>
          <p:cNvPicPr/>
          <p:nvPr/>
        </p:nvPicPr>
        <p:blipFill>
          <a:blip r:embed="rId2"/>
          <a:srcRect l="37743" t="52156"/>
          <a:stretch>
            <a:fillRect/>
          </a:stretch>
        </p:blipFill>
        <p:spPr>
          <a:xfrm rot="10800000">
            <a:off x="4524859" y="3319895"/>
            <a:ext cx="4619141" cy="18201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1" name="Shape 31"/>
          <p:cNvSpPr>
            <a:spLocks noGrp="1"/>
          </p:cNvSpPr>
          <p:nvPr>
            <p:ph type="title" hasCustomPrompt="1"/>
          </p:nvPr>
        </p:nvSpPr>
        <p:spPr>
          <a:xfrm>
            <a:off x="906477" y="0"/>
            <a:ext cx="6382952" cy="212661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59595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595959"/>
                </a:solidFill>
              </a:rPr>
              <a:t>标题文本</a:t>
            </a:r>
            <a:endParaRPr sz="4800">
              <a:solidFill>
                <a:srgbClr val="595959"/>
              </a:solidFill>
            </a:endParaRPr>
          </a:p>
        </p:txBody>
      </p:sp>
      <p:sp>
        <p:nvSpPr>
          <p:cNvPr id="32" name="Shape 32"/>
          <p:cNvSpPr/>
          <p:nvPr/>
        </p:nvSpPr>
        <p:spPr>
          <a:xfrm>
            <a:off x="906474" y="4227934"/>
            <a:ext cx="1920401" cy="3200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lvl="0"/>
            <a:r>
              <a:rPr sz="10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广州视源电子科技股份有限公司</a:t>
            </a:r>
            <a:endParaRPr sz="10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lvl="0" algn="ctr"/>
            <a:r>
              <a:rPr sz="7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Guangzhou Shiyuan Electronics Co., Ltd</a:t>
            </a:r>
            <a:endParaRPr sz="7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3" name="image3.png" descr="C:\Users\User\Desktop\胸牌源文件-03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289427" y="643196"/>
            <a:ext cx="1124186" cy="6433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" name="Shape 34"/>
          <p:cNvSpPr>
            <a:spLocks noGrp="1"/>
          </p:cNvSpPr>
          <p:nvPr>
            <p:ph type="body" idx="1" hasCustomPrompt="1"/>
          </p:nvPr>
        </p:nvSpPr>
        <p:spPr>
          <a:xfrm>
            <a:off x="906474" y="3147814"/>
            <a:ext cx="1433277" cy="19956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200"/>
            </a:lvl1pPr>
            <a:lvl2pPr marL="628650" indent="-171450">
              <a:lnSpc>
                <a:spcPct val="100000"/>
              </a:lnSpc>
              <a:spcBef>
                <a:spcPts val="200"/>
              </a:spcBef>
              <a:buFontTx/>
              <a:defRPr sz="1200"/>
            </a:lvl2pPr>
            <a:lvl3pPr marL="1051560" indent="-137160">
              <a:lnSpc>
                <a:spcPct val="100000"/>
              </a:lnSpc>
              <a:spcBef>
                <a:spcPts val="200"/>
              </a:spcBef>
              <a:buFontTx/>
              <a:defRPr sz="1200"/>
            </a:lvl3pPr>
            <a:lvl4pPr marL="1508760" indent="-137160">
              <a:lnSpc>
                <a:spcPct val="100000"/>
              </a:lnSpc>
              <a:spcBef>
                <a:spcPts val="200"/>
              </a:spcBef>
              <a:buFontTx/>
              <a:defRPr sz="1200"/>
            </a:lvl4pPr>
            <a:lvl5pPr marL="1965960" indent="-137160">
              <a:lnSpc>
                <a:spcPct val="100000"/>
              </a:lnSpc>
              <a:spcBef>
                <a:spcPts val="200"/>
              </a:spcBef>
              <a:buFontTx/>
              <a:defRPr sz="1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正文级别 1</a:t>
            </a:r>
            <a:endParaRPr sz="1200">
              <a:solidFill>
                <a:srgbClr val="40404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正文级别 2</a:t>
            </a:r>
            <a:endParaRPr sz="1200">
              <a:solidFill>
                <a:srgbClr val="40404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正文级别 3</a:t>
            </a:r>
            <a:endParaRPr sz="1200">
              <a:solidFill>
                <a:srgbClr val="40404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正文级别 4</a:t>
            </a:r>
            <a:endParaRPr sz="1200">
              <a:solidFill>
                <a:srgbClr val="40404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404040"/>
                </a:solidFill>
              </a:rPr>
              <a:t>正文级别 5</a:t>
            </a:r>
            <a:endParaRPr sz="120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hasCustomPrompt="1"/>
          </p:nvPr>
        </p:nvSpPr>
        <p:spPr>
          <a:xfrm>
            <a:off x="1527876" y="0"/>
            <a:ext cx="6088249" cy="306127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5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4500"/>
              <a:t>标题文本</a:t>
            </a:r>
            <a:endParaRPr sz="4500"/>
          </a:p>
        </p:txBody>
      </p:sp>
      <p:sp>
        <p:nvSpPr>
          <p:cNvPr id="37" name="Shape 37"/>
          <p:cNvSpPr>
            <a:spLocks noGrp="1"/>
          </p:cNvSpPr>
          <p:nvPr>
            <p:ph type="body" idx="1" hasCustomPrompt="1"/>
          </p:nvPr>
        </p:nvSpPr>
        <p:spPr>
          <a:xfrm>
            <a:off x="1527876" y="3241962"/>
            <a:ext cx="1129599" cy="19015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714375" indent="-257175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2pPr>
            <a:lvl3pPr marL="1120140" indent="-205740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3pPr>
            <a:lvl4pPr marL="1577340" indent="-205740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4pPr>
            <a:lvl5pPr marL="2034540" indent="-205740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8" name="image2.jpeg" descr="C:\Users\yyyy\Desktop\线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7876" y="3137592"/>
            <a:ext cx="6088249" cy="342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1" name="Group 41"/>
          <p:cNvGrpSpPr/>
          <p:nvPr/>
        </p:nvGrpSpPr>
        <p:grpSpPr>
          <a:xfrm>
            <a:off x="3842270" y="4777230"/>
            <a:ext cx="1441750" cy="269239"/>
            <a:chOff x="0" y="0"/>
            <a:chExt cx="1441749" cy="269237"/>
          </a:xfrm>
        </p:grpSpPr>
        <p:sp>
          <p:nvSpPr>
            <p:cNvPr id="39" name="Shape 39"/>
            <p:cNvSpPr/>
            <p:nvPr/>
          </p:nvSpPr>
          <p:spPr>
            <a:xfrm>
              <a:off x="321561" y="-1"/>
              <a:ext cx="1120189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1200"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lvl="0">
                <a:defRPr sz="1800"/>
              </a:pPr>
              <a:r>
                <a:rPr sz="1200"/>
                <a:t>CVTE培训中心</a:t>
              </a:r>
              <a:endParaRPr sz="1200"/>
            </a:p>
          </p:txBody>
        </p:sp>
        <p:pic>
          <p:nvPicPr>
            <p:cNvPr id="40" name="image4.png"/>
            <p:cNvPicPr/>
            <p:nvPr/>
          </p:nvPicPr>
          <p:blipFill>
            <a:blip r:embed="rId3"/>
            <a:srcRect t="17740" b="31816"/>
            <a:stretch>
              <a:fillRect/>
            </a:stretch>
          </p:blipFill>
          <p:spPr>
            <a:xfrm>
              <a:off x="-1" y="50873"/>
              <a:ext cx="330064" cy="16649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  <p:pic>
        <p:nvPicPr>
          <p:cNvPr id="44" name="image2.jpeg" descr="C:\Users\yyyy\Desktop\线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3414833"/>
            <a:ext cx="7886700" cy="342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47" name="Group 47"/>
          <p:cNvGrpSpPr/>
          <p:nvPr/>
        </p:nvGrpSpPr>
        <p:grpSpPr>
          <a:xfrm>
            <a:off x="3842270" y="4777230"/>
            <a:ext cx="1441750" cy="269239"/>
            <a:chOff x="0" y="0"/>
            <a:chExt cx="1441749" cy="269237"/>
          </a:xfrm>
        </p:grpSpPr>
        <p:sp>
          <p:nvSpPr>
            <p:cNvPr id="45" name="Shape 45"/>
            <p:cNvSpPr/>
            <p:nvPr/>
          </p:nvSpPr>
          <p:spPr>
            <a:xfrm>
              <a:off x="321561" y="-1"/>
              <a:ext cx="1120189" cy="269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 algn="ctr">
                <a:defRPr sz="1200">
                  <a:latin typeface="时尚中黑简体"/>
                  <a:ea typeface="时尚中黑简体"/>
                  <a:cs typeface="时尚中黑简体"/>
                  <a:sym typeface="时尚中黑简体"/>
                </a:defRPr>
              </a:lvl1pPr>
            </a:lstStyle>
            <a:p>
              <a:pPr lvl="0">
                <a:defRPr sz="1800"/>
              </a:pPr>
              <a:r>
                <a:rPr sz="1200"/>
                <a:t>CVTE培训中心</a:t>
              </a:r>
              <a:endParaRPr sz="1200"/>
            </a:p>
          </p:txBody>
        </p:sp>
        <p:pic>
          <p:nvPicPr>
            <p:cNvPr id="46" name="image4.png"/>
            <p:cNvPicPr/>
            <p:nvPr/>
          </p:nvPicPr>
          <p:blipFill>
            <a:blip r:embed="rId3"/>
            <a:srcRect t="17740" b="31816"/>
            <a:stretch>
              <a:fillRect/>
            </a:stretch>
          </p:blipFill>
          <p:spPr>
            <a:xfrm>
              <a:off x="-1" y="50873"/>
              <a:ext cx="330064" cy="16649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8" name="Shape 48"/>
          <p:cNvSpPr/>
          <p:nvPr/>
        </p:nvSpPr>
        <p:spPr>
          <a:xfrm>
            <a:off x="623887" y="2642442"/>
            <a:ext cx="2938781" cy="635636"/>
          </a:xfrm>
          <a:prstGeom prst="rect">
            <a:avLst/>
          </a:prstGeom>
          <a:ln w="12700">
            <a:miter lim="400000"/>
          </a:ln>
        </p:spPr>
        <p:txBody>
          <a:bodyPr wrap="none" lIns="34290" tIns="34290" rIns="34290" bIns="34290">
            <a:spAutoFit/>
          </a:bodyPr>
          <a:lstStyle>
            <a:lvl1pPr defTabSz="685800">
              <a:lnSpc>
                <a:spcPct val="90000"/>
              </a:lnSpc>
              <a:defRPr sz="4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/>
            </a:pPr>
            <a:r>
              <a:rPr sz="4500"/>
              <a:t>感谢观看！</a:t>
            </a:r>
            <a:endParaRPr sz="4500"/>
          </a:p>
        </p:txBody>
      </p:sp>
      <p:sp>
        <p:nvSpPr>
          <p:cNvPr id="49" name="Shape 49"/>
          <p:cNvSpPr>
            <a:spLocks noGrp="1"/>
          </p:cNvSpPr>
          <p:nvPr>
            <p:ph type="body" idx="1" hasCustomPrompt="1"/>
          </p:nvPr>
        </p:nvSpPr>
        <p:spPr>
          <a:xfrm>
            <a:off x="620439" y="3529012"/>
            <a:ext cx="1129599" cy="16144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714375" indent="-257175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2pPr>
            <a:lvl3pPr marL="1120140" indent="-205740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3pPr>
            <a:lvl4pPr marL="1577340" indent="-205740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4pPr>
            <a:lvl5pPr marL="2034540" indent="-205740">
              <a:lnSpc>
                <a:spcPct val="100000"/>
              </a:lnSpc>
              <a:spcBef>
                <a:spcPts val="400"/>
              </a:spcBef>
              <a:buFontTx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alphaModFix amt="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B6A08B6B-31C7-4560-95F0-855CB0C97B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F8969-B91E-402D-9E6B-721D6FFB1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C:\Users\yyyy\Desktop\辅助1.jpg"/>
          <p:cNvPicPr/>
          <p:nvPr/>
        </p:nvPicPr>
        <p:blipFill>
          <a:blip r:embed="rId9"/>
          <a:srcRect t="67499"/>
          <a:stretch>
            <a:fillRect/>
          </a:stretch>
        </p:blipFill>
        <p:spPr>
          <a:xfrm>
            <a:off x="428935" y="793065"/>
            <a:ext cx="8280003" cy="18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" name="image1.png" descr="C:\Users\User\Desktop\胸牌源文件-03.png"/>
          <p:cNvPicPr/>
          <p:nvPr/>
        </p:nvPicPr>
        <p:blipFill>
          <a:blip r:embed="rId10"/>
          <a:stretch>
            <a:fillRect/>
          </a:stretch>
        </p:blipFill>
        <p:spPr>
          <a:xfrm>
            <a:off x="7884368" y="307596"/>
            <a:ext cx="879764" cy="50346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28935" y="248329"/>
            <a:ext cx="8257866" cy="73537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04040"/>
                </a:solidFill>
              </a:rPr>
              <a:t>标题文本</a:t>
            </a:r>
            <a:endParaRPr sz="2800">
              <a:solidFill>
                <a:srgbClr val="404040"/>
              </a:solidFill>
            </a:endParaRP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28935" y="983704"/>
            <a:ext cx="8257866" cy="415979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1</a:t>
            </a:r>
            <a:endParaRPr sz="2400">
              <a:solidFill>
                <a:srgbClr val="40404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2</a:t>
            </a:r>
            <a:endParaRPr sz="2400">
              <a:solidFill>
                <a:srgbClr val="404040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3</a:t>
            </a:r>
            <a:endParaRPr sz="2400">
              <a:solidFill>
                <a:srgbClr val="404040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4</a:t>
            </a:r>
            <a:endParaRPr sz="2400">
              <a:solidFill>
                <a:srgbClr val="404040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04040"/>
                </a:solidFill>
              </a:rPr>
              <a:t>正文级别 5</a:t>
            </a:r>
            <a:endParaRPr sz="2400">
              <a:solidFill>
                <a:srgbClr val="404040"/>
              </a:solidFill>
            </a:endParaRP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553200" y="4769563"/>
            <a:ext cx="2133600" cy="2692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>
        <a:defRPr sz="28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800100" indent="-34290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887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459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031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5603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175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4747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3931920" indent="-274320">
        <a:lnSpc>
          <a:spcPct val="120000"/>
        </a:lnSpc>
        <a:spcBef>
          <a:spcPts val="500"/>
        </a:spcBef>
        <a:buSzPct val="100000"/>
        <a:buFont typeface="Arial" panose="020B0604020202090204"/>
        <a:buChar char="•"/>
        <a:defRPr sz="2400">
          <a:solidFill>
            <a:srgbClr val="40404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1pPr>
      <a:lvl2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2pPr>
      <a:lvl3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3pPr>
      <a:lvl4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4pPr>
      <a:lvl5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906476" y="1295615"/>
            <a:ext cx="6400803" cy="8309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200" dirty="0"/>
              <a:t>TV</a:t>
            </a:r>
            <a:r>
              <a:rPr lang="zh-CN" altLang="en-US" sz="3200" dirty="0"/>
              <a:t>商务订单流程</a:t>
            </a:r>
            <a:endParaRPr lang="zh-CN" altLang="en-US" sz="3200" dirty="0"/>
          </a:p>
        </p:txBody>
      </p:sp>
      <p:sp>
        <p:nvSpPr>
          <p:cNvPr id="55" name="Shape 55"/>
          <p:cNvSpPr/>
          <p:nvPr/>
        </p:nvSpPr>
        <p:spPr>
          <a:xfrm>
            <a:off x="906476" y="3421054"/>
            <a:ext cx="1433277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spcBef>
                <a:spcPts val="200"/>
              </a:spcBef>
              <a:defRPr sz="12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404040"/>
                </a:solidFill>
              </a:rPr>
              <a:t>20</a:t>
            </a:r>
            <a:r>
              <a:rPr lang="en-US" sz="1800" dirty="0">
                <a:solidFill>
                  <a:srgbClr val="404040"/>
                </a:solidFill>
              </a:rPr>
              <a:t>22</a:t>
            </a:r>
            <a:r>
              <a:rPr sz="1800" dirty="0"/>
              <a:t>年</a:t>
            </a:r>
            <a:r>
              <a:rPr lang="en-US" sz="1800" dirty="0"/>
              <a:t>3</a:t>
            </a:r>
            <a:r>
              <a:rPr lang="zh-CN" altLang="en-US" sz="1800" dirty="0"/>
              <a:t>月</a:t>
            </a:r>
            <a:endParaRPr sz="1800" dirty="0"/>
          </a:p>
        </p:txBody>
      </p:sp>
      <p:pic>
        <p:nvPicPr>
          <p:cNvPr id="56" name="image2.png" descr="C:\Users\yyyy\Desktop\辅助图形2.png"/>
          <p:cNvPicPr/>
          <p:nvPr/>
        </p:nvPicPr>
        <p:blipFill>
          <a:blip r:embed="rId1"/>
          <a:srcRect l="37743" t="52156"/>
          <a:stretch>
            <a:fillRect/>
          </a:stretch>
        </p:blipFill>
        <p:spPr>
          <a:xfrm rot="10800000">
            <a:off x="4524859" y="3319895"/>
            <a:ext cx="4619141" cy="18201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7" name="image3.png" descr="C:\Users\User\Desktop\胸牌源文件-0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89427" y="643196"/>
            <a:ext cx="1124186" cy="6433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3"/>
          <p:cNvSpPr/>
          <p:nvPr/>
        </p:nvSpPr>
        <p:spPr>
          <a:xfrm>
            <a:off x="468630" y="351473"/>
            <a:ext cx="546258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>
              <a:buFont typeface="Arial" panose="020B0604020202090204" pitchFamily="34" charset="0"/>
              <a:buNone/>
            </a:pPr>
            <a:r>
              <a:rPr lang="zh-CN" altLang="zh-CN" sz="1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宋体" panose="02010600030101010101" pitchFamily="2" charset="-122"/>
              </a:rPr>
              <a:t>订单流程图</a:t>
            </a:r>
            <a:endParaRPr lang="zh-CN" altLang="zh-CN" sz="1800" b="1" dirty="0">
              <a:solidFill>
                <a:srgbClr val="000000"/>
              </a:solidFill>
              <a:latin typeface="微软雅黑" charset="0"/>
              <a:ea typeface="微软雅黑" charset="0"/>
              <a:sym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91820" y="1578214"/>
            <a:ext cx="8274050" cy="1307861"/>
            <a:chOff x="403" y="2407"/>
            <a:chExt cx="13030" cy="2060"/>
          </a:xfrm>
        </p:grpSpPr>
        <p:sp>
          <p:nvSpPr>
            <p:cNvPr id="24" name="弦形 23"/>
            <p:cNvSpPr/>
            <p:nvPr/>
          </p:nvSpPr>
          <p:spPr>
            <a:xfrm>
              <a:off x="9697" y="2491"/>
              <a:ext cx="921" cy="97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不完整圆 24"/>
            <p:cNvSpPr/>
            <p:nvPr/>
          </p:nvSpPr>
          <p:spPr>
            <a:xfrm>
              <a:off x="9783" y="2585"/>
              <a:ext cx="737" cy="778"/>
            </a:xfrm>
            <a:prstGeom prst="pie">
              <a:avLst>
                <a:gd name="adj1" fmla="val 7560000"/>
                <a:gd name="adj2" fmla="val 1620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文本框 27"/>
            <p:cNvSpPr txBox="1"/>
            <p:nvPr/>
          </p:nvSpPr>
          <p:spPr>
            <a:xfrm>
              <a:off x="9692" y="3607"/>
              <a:ext cx="767" cy="4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0" tIns="0" rIns="0" bIns="0" spcCol="1270" anchor="b"/>
            <a:lstStyle/>
            <a:p>
              <a:pPr marL="0" marR="0" lvl="0" indent="0" algn="l" defTabSz="8890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+mn-cs"/>
                  <a:sym typeface="+mn-ea"/>
                </a:rPr>
                <a:t>出货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  <a:sym typeface="+mn-ea"/>
              </a:endParaRPr>
            </a:p>
          </p:txBody>
        </p:sp>
        <p:sp>
          <p:nvSpPr>
            <p:cNvPr id="29" name="弦形 28"/>
            <p:cNvSpPr/>
            <p:nvPr/>
          </p:nvSpPr>
          <p:spPr>
            <a:xfrm>
              <a:off x="12229" y="2548"/>
              <a:ext cx="921" cy="972"/>
            </a:xfrm>
            <a:prstGeom prst="chord">
              <a:avLst>
                <a:gd name="adj1" fmla="val 4800000"/>
                <a:gd name="adj2" fmla="val 1680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不完整圆 29"/>
            <p:cNvSpPr/>
            <p:nvPr/>
          </p:nvSpPr>
          <p:spPr>
            <a:xfrm>
              <a:off x="12336" y="2633"/>
              <a:ext cx="737" cy="778"/>
            </a:xfrm>
            <a:prstGeom prst="pie">
              <a:avLst>
                <a:gd name="adj1" fmla="val 5400000"/>
                <a:gd name="adj2" fmla="val 16200000"/>
              </a:avLst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右 34"/>
            <p:cNvSpPr/>
            <p:nvPr/>
          </p:nvSpPr>
          <p:spPr bwMode="auto">
            <a:xfrm>
              <a:off x="10660" y="3012"/>
              <a:ext cx="1118" cy="120"/>
            </a:xfrm>
            <a:prstGeom prst="rightArrow">
              <a:avLst/>
            </a:prstGeom>
            <a:gradFill>
              <a:gsLst>
                <a:gs pos="0">
                  <a:schemeClr val="accent6">
                    <a:alpha val="90000"/>
                    <a:hueOff val="0"/>
                    <a:satOff val="0"/>
                    <a:lumOff val="0"/>
                    <a:alphaOff val="-39988"/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alpha val="90000"/>
                    <a:hueOff val="0"/>
                    <a:satOff val="0"/>
                    <a:lumOff val="0"/>
                    <a:alphaOff val="-39988"/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alpha val="90000"/>
                    <a:hueOff val="0"/>
                    <a:satOff val="0"/>
                    <a:lumOff val="0"/>
                    <a:alphaOff val="-39988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箭头: 右 37"/>
            <p:cNvSpPr/>
            <p:nvPr/>
          </p:nvSpPr>
          <p:spPr bwMode="auto">
            <a:xfrm>
              <a:off x="7713" y="2977"/>
              <a:ext cx="1517" cy="120"/>
            </a:xfrm>
            <a:prstGeom prst="rightArrow">
              <a:avLst/>
            </a:prstGeom>
            <a:gradFill>
              <a:gsLst>
                <a:gs pos="0">
                  <a:schemeClr val="accent6">
                    <a:alpha val="90000"/>
                    <a:hueOff val="0"/>
                    <a:satOff val="0"/>
                    <a:lumOff val="0"/>
                    <a:alphaOff val="-39988"/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alpha val="90000"/>
                    <a:hueOff val="0"/>
                    <a:satOff val="0"/>
                    <a:lumOff val="0"/>
                    <a:alphaOff val="-39988"/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alpha val="90000"/>
                    <a:hueOff val="0"/>
                    <a:satOff val="0"/>
                    <a:lumOff val="0"/>
                    <a:alphaOff val="-39988"/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970" y="3384"/>
              <a:ext cx="1085" cy="798"/>
            </a:xfrm>
            <a:prstGeom prst="rect">
              <a:avLst/>
            </a:prstGeom>
            <a:solidFill>
              <a:srgbClr val="E8D0D0">
                <a:alpha val="50000"/>
              </a:srgbClr>
            </a:solidFill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合同回签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确定交期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endParaRPr>
            </a:p>
            <a:p>
              <a:pPr marL="0" indent="0">
                <a:buFont typeface="Arial" panose="020B0604020202090204" pitchFamily="34" charset="0"/>
                <a:buNone/>
                <a:defRPr/>
              </a:pPr>
              <a:r>
                <a:rPr lang="zh-CN" altLang="en-US" sz="900" dirty="0">
                  <a:sym typeface="+mn-ea"/>
                </a:rPr>
                <a:t>支付尾款</a:t>
              </a:r>
              <a:endParaRPr lang="en-US" altLang="zh-CN" sz="900" dirty="0">
                <a:sym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03" y="2407"/>
              <a:ext cx="7155" cy="2060"/>
              <a:chOff x="4317" y="1689"/>
              <a:chExt cx="7558" cy="2060"/>
            </a:xfrm>
          </p:grpSpPr>
          <p:sp>
            <p:nvSpPr>
              <p:cNvPr id="7" name="弦形 6"/>
              <p:cNvSpPr/>
              <p:nvPr/>
            </p:nvSpPr>
            <p:spPr>
              <a:xfrm>
                <a:off x="4333" y="1746"/>
                <a:ext cx="973" cy="973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不完整圆 7"/>
              <p:cNvSpPr/>
              <p:nvPr/>
            </p:nvSpPr>
            <p:spPr>
              <a:xfrm>
                <a:off x="4431" y="1830"/>
                <a:ext cx="778" cy="780"/>
              </a:xfrm>
              <a:prstGeom prst="pie">
                <a:avLst>
                  <a:gd name="adj1" fmla="val 14040000"/>
                  <a:gd name="adj2" fmla="val 1620000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9" name="组合 8"/>
              <p:cNvGrpSpPr/>
              <p:nvPr/>
            </p:nvGrpSpPr>
            <p:grpSpPr>
              <a:xfrm>
                <a:off x="4412" y="2889"/>
                <a:ext cx="653" cy="345"/>
                <a:chOff x="745347" y="1337754"/>
                <a:chExt cx="552579" cy="292316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745347" y="1337754"/>
                  <a:ext cx="552579" cy="292316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745347" y="1337754"/>
                  <a:ext cx="552579" cy="29231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lIns="0" tIns="0" rIns="0" bIns="0" spcCol="1270" anchor="b"/>
                <a:lstStyle/>
                <a:p>
                  <a:pPr marL="0" marR="0" lvl="0" indent="0" algn="l" defTabSz="8890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 typeface="Arial" panose="020B0604020202090204" pitchFamily="34" charset="0"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effectLst/>
                      <a:uLnTx/>
                      <a:uFillTx/>
                      <a:latin typeface="微软雅黑" charset="0"/>
                      <a:ea typeface="微软雅黑" charset="0"/>
                      <a:cs typeface="+mn-cs"/>
                      <a:sym typeface="+mn-ea"/>
                    </a:rPr>
                    <a:t>接单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  <a:sym typeface="+mn-ea"/>
                  </a:endParaRPr>
                </a:p>
              </p:txBody>
            </p:sp>
          </p:grpSp>
          <p:sp>
            <p:nvSpPr>
              <p:cNvPr id="13" name="文本框 12"/>
              <p:cNvSpPr txBox="1"/>
              <p:nvPr/>
            </p:nvSpPr>
            <p:spPr>
              <a:xfrm>
                <a:off x="5491" y="2640"/>
                <a:ext cx="1447" cy="798"/>
              </a:xfrm>
              <a:prstGeom prst="rect">
                <a:avLst/>
              </a:prstGeom>
              <a:solidFill>
                <a:srgbClr val="E8D0D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+mn-ea"/>
                  </a:rPr>
                  <a:t>报价</a:t>
                </a: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+mn-ea"/>
                  </a:rPr>
                  <a:t>ok</a:t>
                </a: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+mn-ea"/>
                  </a:rPr>
                  <a:t>技术规格确认</a:t>
                </a: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+mn-ea"/>
                  </a:rPr>
                  <a:t>定金到账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  <p:sp>
            <p:nvSpPr>
              <p:cNvPr id="14" name="弦形 13"/>
              <p:cNvSpPr/>
              <p:nvPr/>
            </p:nvSpPr>
            <p:spPr>
              <a:xfrm>
                <a:off x="7373" y="1723"/>
                <a:ext cx="973" cy="973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不完整圆 14"/>
              <p:cNvSpPr/>
              <p:nvPr/>
            </p:nvSpPr>
            <p:spPr>
              <a:xfrm>
                <a:off x="7470" y="1819"/>
                <a:ext cx="778" cy="778"/>
              </a:xfrm>
              <a:prstGeom prst="pie">
                <a:avLst>
                  <a:gd name="adj1" fmla="val 11880000"/>
                  <a:gd name="adj2" fmla="val 1620000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6" name="组合 15"/>
              <p:cNvGrpSpPr/>
              <p:nvPr/>
            </p:nvGrpSpPr>
            <p:grpSpPr>
              <a:xfrm>
                <a:off x="7134" y="2863"/>
                <a:ext cx="1315" cy="375"/>
                <a:chOff x="2716779" y="1327818"/>
                <a:chExt cx="1113539" cy="318919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716779" y="1327818"/>
                  <a:ext cx="1000090" cy="299385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2830228" y="1347352"/>
                  <a:ext cx="1000090" cy="29938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lIns="0" tIns="0" rIns="0" bIns="0" spcCol="1270" anchor="b"/>
                <a:lstStyle/>
                <a:p>
                  <a:pPr marL="0" marR="0" lvl="0" indent="0" algn="l" defTabSz="8890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 typeface="Arial" panose="020B0604020202090204" pitchFamily="34" charset="0"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effectLst/>
                      <a:uLnTx/>
                      <a:uFillTx/>
                      <a:latin typeface="微软雅黑" charset="0"/>
                      <a:ea typeface="微软雅黑" charset="0"/>
                      <a:cs typeface="+mn-cs"/>
                      <a:sym typeface="+mn-ea"/>
                    </a:rPr>
                    <a:t>下采购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  <a:sym typeface="+mn-ea"/>
                  </a:endParaRPr>
                </a:p>
              </p:txBody>
            </p:sp>
          </p:grpSp>
          <p:sp>
            <p:nvSpPr>
              <p:cNvPr id="19" name="弦形 18"/>
              <p:cNvSpPr/>
              <p:nvPr/>
            </p:nvSpPr>
            <p:spPr>
              <a:xfrm>
                <a:off x="10558" y="1689"/>
                <a:ext cx="973" cy="1037"/>
              </a:xfrm>
              <a:prstGeom prst="chord">
                <a:avLst>
                  <a:gd name="adj1" fmla="val 4800000"/>
                  <a:gd name="adj2" fmla="val 1680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不完整圆 19"/>
              <p:cNvSpPr/>
              <p:nvPr/>
            </p:nvSpPr>
            <p:spPr>
              <a:xfrm>
                <a:off x="10667" y="1785"/>
                <a:ext cx="778" cy="778"/>
              </a:xfrm>
              <a:prstGeom prst="pie">
                <a:avLst>
                  <a:gd name="adj1" fmla="val 9720000"/>
                  <a:gd name="adj2" fmla="val 16200000"/>
                </a:avLst>
              </a:pr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21" name="组合 20"/>
              <p:cNvGrpSpPr/>
              <p:nvPr/>
            </p:nvGrpSpPr>
            <p:grpSpPr>
              <a:xfrm>
                <a:off x="10494" y="2901"/>
                <a:ext cx="1091" cy="330"/>
                <a:chOff x="5141292" y="1285508"/>
                <a:chExt cx="923379" cy="280918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141292" y="1285508"/>
                  <a:ext cx="923379" cy="280918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5141292" y="1285508"/>
                  <a:ext cx="923379" cy="28091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lIns="0" tIns="0" rIns="0" bIns="0" spcCol="1270" anchor="b"/>
                <a:lstStyle/>
                <a:p>
                  <a:pPr marL="0" marR="0" lvl="0" indent="0" algn="l" defTabSz="8890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 typeface="Arial" panose="020B0604020202090204" pitchFamily="34" charset="0"/>
                    <a:buNone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effectLst/>
                      <a:uLnTx/>
                      <a:uFillTx/>
                      <a:latin typeface="微软雅黑" charset="0"/>
                      <a:ea typeface="微软雅黑" charset="0"/>
                      <a:cs typeface="+mn-cs"/>
                      <a:sym typeface="+mn-ea"/>
                    </a:rPr>
                    <a:t>下生产</a:t>
                  </a:r>
                  <a:endPara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charset="0"/>
                    <a:ea typeface="微软雅黑" charset="0"/>
                    <a:cs typeface="+mn-cs"/>
                    <a:sym typeface="+mn-ea"/>
                  </a:endParaRPr>
                </a:p>
              </p:txBody>
            </p:sp>
          </p:grpSp>
          <p:sp>
            <p:nvSpPr>
              <p:cNvPr id="36" name="箭头: 右 35"/>
              <p:cNvSpPr/>
              <p:nvPr/>
            </p:nvSpPr>
            <p:spPr bwMode="auto">
              <a:xfrm>
                <a:off x="5400" y="2190"/>
                <a:ext cx="1599" cy="69"/>
              </a:xfrm>
              <a:prstGeom prst="rightArrow">
                <a:avLst/>
              </a:prstGeom>
              <a:gradFill>
                <a:gsLst>
                  <a:gs pos="0">
                    <a:schemeClr val="accent6">
                      <a:alpha val="90000"/>
                      <a:hueOff val="0"/>
                      <a:satOff val="0"/>
                      <a:lumOff val="0"/>
                      <a:alphaOff val="-39988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alpha val="90000"/>
                      <a:hueOff val="0"/>
                      <a:satOff val="0"/>
                      <a:lumOff val="0"/>
                      <a:alphaOff val="-39988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alpha val="90000"/>
                      <a:hueOff val="0"/>
                      <a:satOff val="0"/>
                      <a:lumOff val="0"/>
                      <a:alphaOff val="-39988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箭头: 右 36"/>
              <p:cNvSpPr/>
              <p:nvPr/>
            </p:nvSpPr>
            <p:spPr bwMode="auto">
              <a:xfrm>
                <a:off x="8416" y="2225"/>
                <a:ext cx="1601" cy="69"/>
              </a:xfrm>
              <a:prstGeom prst="rightArrow">
                <a:avLst/>
              </a:prstGeom>
              <a:gradFill>
                <a:gsLst>
                  <a:gs pos="0">
                    <a:schemeClr val="accent6">
                      <a:alpha val="90000"/>
                      <a:hueOff val="0"/>
                      <a:satOff val="0"/>
                      <a:lumOff val="0"/>
                      <a:alphaOff val="-39988"/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6">
                      <a:alpha val="90000"/>
                      <a:hueOff val="0"/>
                      <a:satOff val="0"/>
                      <a:lumOff val="0"/>
                      <a:alphaOff val="-39988"/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6">
                      <a:alpha val="90000"/>
                      <a:hueOff val="0"/>
                      <a:satOff val="0"/>
                      <a:lumOff val="0"/>
                      <a:alphaOff val="-39988"/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9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6981" y="3412"/>
                <a:ext cx="1599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 defTabSz="914400">
                  <a:buFont typeface="Arial" panose="020B0604020202090204" pitchFamily="34" charset="0"/>
                  <a:buNone/>
                </a:pPr>
                <a:r>
                  <a:rPr lang="zh-CN" altLang="en-US" sz="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（订单到供应链）</a:t>
                </a:r>
                <a:endPara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0204" y="3406"/>
                <a:ext cx="1671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indent="0">
                  <a:buFont typeface="Arial" panose="020B0604020202090204" pitchFamily="34" charset="0"/>
                  <a:buNone/>
                </a:pPr>
                <a:r>
                  <a:rPr lang="zh-CN" altLang="en-US" sz="800" dirty="0">
                    <a:latin typeface="Arial" panose="020B060402020209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（订单到工厂</a:t>
                </a:r>
                <a:r>
                  <a:rPr lang="zh-CN" altLang="en-US" sz="650" dirty="0">
                    <a:latin typeface="Arial" panose="020B0604020202090204" pitchFamily="34" charset="0"/>
                    <a:ea typeface="宋体" panose="02010600030101010101" pitchFamily="2" charset="-122"/>
                    <a:sym typeface="Calibri" panose="020F0502020204030204" pitchFamily="34" charset="0"/>
                  </a:rPr>
                  <a:t>）</a:t>
                </a:r>
                <a:endParaRPr lang="zh-CN" altLang="en-US" sz="650" dirty="0">
                  <a:latin typeface="Arial" panose="020B0604020202090204" pitchFamily="34" charset="0"/>
                  <a:ea typeface="宋体" panose="02010600030101010101" pitchFamily="2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" name="文本框 1"/>
              <p:cNvSpPr txBox="1"/>
              <p:nvPr/>
            </p:nvSpPr>
            <p:spPr>
              <a:xfrm>
                <a:off x="4317" y="3404"/>
                <a:ext cx="940" cy="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vertOverflow="overflow" horzOverflow="overflow" vert="horz" wrap="square" lIns="45718" tIns="45718" rIns="45718" bIns="45718" numCol="1" spcCol="38100" rtlCol="0" anchor="t" forceAA="0">
                <a:sp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宋体" charset="0"/>
                    <a:ea typeface="宋体" charset="0"/>
                    <a:cs typeface="+mn-cs"/>
                    <a:sym typeface="Helvetica"/>
                  </a:rPr>
                  <a:t>录入系统</a:t>
                </a:r>
                <a:endParaRPr kumimoji="0" lang="zh-CN" altLang="en-US" sz="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宋体" charset="0"/>
                  <a:ea typeface="宋体" charset="0"/>
                  <a:cs typeface="+mn-cs"/>
                  <a:sym typeface="Helvetica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8657" y="2859"/>
                <a:ext cx="1181" cy="362"/>
              </a:xfrm>
              <a:prstGeom prst="rect">
                <a:avLst/>
              </a:prstGeom>
              <a:solidFill>
                <a:srgbClr val="E8D0D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  <a:sym typeface="+mn-ea"/>
                  </a:rPr>
                  <a:t>计划承诺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12015" y="3604"/>
              <a:ext cx="1418" cy="82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forceAA="0">
              <a:sp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微软雅黑" charset="0"/>
                  <a:sym typeface="Helvetica"/>
                </a:rPr>
                <a:t>开票</a:t>
              </a:r>
              <a:r>
                <a:rPr kumimoji="0" lang="en-US" altLang="zh-CN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微软雅黑" charset="0"/>
                  <a:sym typeface="Helvetica"/>
                </a:rPr>
                <a:t>&amp;</a:t>
              </a:r>
              <a:r>
                <a:rPr kumimoji="0" lang="zh-CN" alt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微软雅黑" charset="0"/>
                  <a:sym typeface="Helvetica"/>
                </a:rPr>
                <a:t>对账</a:t>
              </a:r>
              <a:endPara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545" y="375285"/>
            <a:ext cx="33026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出货安排前提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981835" y="2934461"/>
            <a:ext cx="1217930" cy="3690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款项到账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81835" y="3670427"/>
            <a:ext cx="1217930" cy="3690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货物入库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81835" y="2198179"/>
            <a:ext cx="1217930" cy="3690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合同回签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23765" y="1789703"/>
            <a:ext cx="1322705" cy="3690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创建出货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81200" y="1446781"/>
            <a:ext cx="1217930" cy="3989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需求确认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358515" y="1697355"/>
            <a:ext cx="1279525" cy="283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386455" y="2054225"/>
            <a:ext cx="1251585" cy="2235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1" name="圆角矩形 10"/>
          <p:cNvSpPr/>
          <p:nvPr/>
        </p:nvSpPr>
        <p:spPr>
          <a:xfrm>
            <a:off x="4723765" y="2934794"/>
            <a:ext cx="1322705" cy="3690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审核出货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386455" y="3063240"/>
            <a:ext cx="1236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" name="圆角矩形 12"/>
          <p:cNvSpPr/>
          <p:nvPr/>
        </p:nvSpPr>
        <p:spPr>
          <a:xfrm>
            <a:off x="4723765" y="3670759"/>
            <a:ext cx="1322705" cy="3690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工厂出库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386455" y="3840480"/>
            <a:ext cx="1236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338445" y="2277745"/>
            <a:ext cx="0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338445" y="3381561"/>
            <a:ext cx="0" cy="2120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545" y="375285"/>
            <a:ext cx="33026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创建出货内容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5215" y="1280160"/>
            <a:ext cx="6032500" cy="2583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1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、选择出货工单（先进先出）；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2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、确认发货方式；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3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、明确发货</a:t>
            </a: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-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到货日期，根据客户排期或叫料需求，结合产出情况安排；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4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、填写到货地址和联系人（一般系统默认带出，销管检查）；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5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、创建完成提交，状态为新建。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宋体" charset="0"/>
              <a:cs typeface="+mn-cs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545" y="375285"/>
            <a:ext cx="33026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订单录入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&amp;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出货关联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940" y="1047750"/>
            <a:ext cx="5140960" cy="19551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3691890"/>
            <a:ext cx="7713345" cy="9588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41680" y="1689100"/>
            <a:ext cx="90678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录单地址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1680" y="3194685"/>
            <a:ext cx="179133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出货自动带出地址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545" y="375285"/>
            <a:ext cx="33026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出货单据审核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1995" y="1975303"/>
            <a:ext cx="7116445" cy="27168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审核延迟情景：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1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、客户需求未按时提供，主要是叫料模式的客户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2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、合同未回签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+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款项不充分，无合同出货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&amp;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低定金出货审核时间在上午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10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点、下午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4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点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3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、客户款项到款延迟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Tx/>
              <a:buSzTx/>
              <a:buFontTx/>
              <a:buNone/>
            </a:pP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注：三部特殊说明除了客户款项到账延迟，还有客户需求临时提供，代理商类客户无法提前提供需求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25500" y="1116654"/>
            <a:ext cx="864235" cy="3690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新建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025650" y="1116533"/>
            <a:ext cx="864235" cy="3690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审核中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25800" y="1118021"/>
            <a:ext cx="1557020" cy="369027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销管经理审核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18735" y="1116539"/>
            <a:ext cx="1171575" cy="369025"/>
          </a:xfrm>
          <a:prstGeom prst="roundRect">
            <a:avLst/>
          </a:prstGeom>
          <a:ln>
            <a:prstDash val="sys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财务审核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26225" y="1117555"/>
            <a:ext cx="864235" cy="3690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已审核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89735" y="1301750"/>
            <a:ext cx="3359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94965" y="1303020"/>
            <a:ext cx="3359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782820" y="1303020"/>
            <a:ext cx="3359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6318885" y="1303020"/>
            <a:ext cx="3359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545" y="375285"/>
            <a:ext cx="33026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出货异常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&amp;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处理方式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Helvetic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12825" y="4125106"/>
            <a:ext cx="6316345" cy="338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3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、品质异常，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视严重程度，联动</a:t>
            </a:r>
            <a:r>
              <a:rPr lang="en-US" altLang="zh-CN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CQA/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rPr>
              <a:t>客服介入处理，同步预警客户时间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012825" y="1109931"/>
            <a:ext cx="6316345" cy="338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1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、欠尾数，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sym typeface="Helvetica"/>
              </a:rPr>
              <a:t>确认是否有板补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：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12825" y="3385966"/>
            <a:ext cx="6316345" cy="338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2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、大货未入库，</a:t>
            </a:r>
            <a:r>
              <a:rPr lang="zh-CN" altLang="en-US" sz="14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sym typeface="Helvetica"/>
              </a:rPr>
              <a:t>与生管确认未按时产出原因及最新进度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96110" y="1735455"/>
            <a:ext cx="3553460" cy="1249680"/>
            <a:chOff x="7373" y="1456"/>
            <a:chExt cx="4409" cy="1968"/>
          </a:xfrm>
        </p:grpSpPr>
        <p:sp>
          <p:nvSpPr>
            <p:cNvPr id="18" name="左大括号 17"/>
            <p:cNvSpPr/>
            <p:nvPr/>
          </p:nvSpPr>
          <p:spPr>
            <a:xfrm>
              <a:off x="7373" y="1578"/>
              <a:ext cx="131" cy="1692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72" y="1456"/>
              <a:ext cx="3564" cy="43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forceAA="0">
              <a:sp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+mn-cs"/>
                  <a:sym typeface="Helvetica"/>
                </a:rPr>
                <a:t>同硬件、同软件、同唛头标贴</a:t>
              </a: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672" y="1968"/>
              <a:ext cx="3564" cy="43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forceAA="0">
              <a:sp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微软雅黑" charset="0"/>
                  <a:sym typeface="Helvetica"/>
                </a:rPr>
                <a:t>同硬件</a:t>
              </a:r>
              <a:r>
                <a:rPr kumimoji="0" lang="en-US" altLang="zh-CN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微软雅黑" charset="0"/>
                  <a:sym typeface="Helvetica"/>
                </a:rPr>
                <a:t>/</a:t>
              </a:r>
              <a:r>
                <a:rPr kumimoji="0" lang="zh-CN" alt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微软雅黑" charset="0"/>
                  <a:sym typeface="Helvetica"/>
                </a:rPr>
                <a:t>软件、返工唛头标贴</a:t>
              </a: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Helvetic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72" y="2480"/>
              <a:ext cx="4110" cy="43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forceAA="0">
              <a:sp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+mn-cs"/>
                  <a:sym typeface="Helvetica"/>
                </a:rPr>
                <a:t>同硬件</a:t>
              </a:r>
              <a:r>
                <a:rPr kumimoji="0" lang="zh-CN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+mn-cs"/>
                  <a:sym typeface="Helvetica"/>
                </a:rPr>
                <a:t>，升级软件、返工唛头标贴</a:t>
              </a:r>
              <a:endParaRPr kumimoji="0" 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672" y="2992"/>
              <a:ext cx="4110" cy="43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forceAA="0">
              <a:sp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charset="0"/>
                  <a:ea typeface="微软雅黑" charset="0"/>
                  <a:cs typeface="+mn-cs"/>
                  <a:sym typeface="Helvetica"/>
                </a:rPr>
                <a:t>不同硬件，改板</a:t>
              </a:r>
              <a:endPara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3545" y="375285"/>
            <a:ext cx="330263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商务端诉求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6165" y="1344930"/>
            <a:ext cx="253111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及时反馈异常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165" y="1931670"/>
            <a:ext cx="266001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紧急订单主动跟进、及时反馈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6165" y="2475865"/>
            <a:ext cx="266001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charset="0"/>
                <a:ea typeface="微软雅黑" charset="0"/>
                <a:cs typeface="+mn-cs"/>
                <a:sym typeface="Helvetica"/>
              </a:rPr>
              <a:t>及时上传回签单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charset="0"/>
              <a:ea typeface="微软雅黑" charset="0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804875" y="1295615"/>
            <a:ext cx="6382954" cy="8309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altLang="zh-CN" dirty="0"/>
              <a:t>Thanks</a:t>
            </a:r>
            <a:endParaRPr dirty="0"/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906474" y="3439161"/>
            <a:ext cx="1433277" cy="27700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404040"/>
                </a:solidFill>
              </a:rPr>
              <a:t>20</a:t>
            </a:r>
            <a:r>
              <a:rPr lang="en-US" sz="2000" dirty="0">
                <a:solidFill>
                  <a:srgbClr val="404040"/>
                </a:solidFill>
              </a:rPr>
              <a:t>22</a:t>
            </a:r>
            <a:r>
              <a:rPr sz="2000" dirty="0">
                <a:solidFill>
                  <a:srgbClr val="404040"/>
                </a:solidFill>
              </a:rPr>
              <a:t>年</a:t>
            </a:r>
            <a:r>
              <a:rPr lang="en-US" sz="2000" dirty="0">
                <a:solidFill>
                  <a:srgbClr val="404040"/>
                </a:solidFill>
              </a:rPr>
              <a:t>3</a:t>
            </a:r>
            <a:r>
              <a:rPr sz="2000" dirty="0">
                <a:solidFill>
                  <a:srgbClr val="404040"/>
                </a:solidFill>
              </a:rPr>
              <a:t>月</a:t>
            </a:r>
            <a:endParaRPr sz="20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Book"/>
        <a:ea typeface="Avenir Book"/>
        <a:cs typeface="Avenir Book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文字</Application>
  <PresentationFormat>全屏显示(16:9)</PresentationFormat>
  <Paragraphs>115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方正书宋_GBK</vt:lpstr>
      <vt:lpstr>Wingdings</vt:lpstr>
      <vt:lpstr>Helvetica</vt:lpstr>
      <vt:lpstr>Calibri</vt:lpstr>
      <vt:lpstr>Helvetica Neue</vt:lpstr>
      <vt:lpstr>微软雅黑</vt:lpstr>
      <vt:lpstr>汉仪旗黑</vt:lpstr>
      <vt:lpstr>Arial</vt:lpstr>
      <vt:lpstr>时尚中黑简体</vt:lpstr>
      <vt:lpstr>Thonburi</vt:lpstr>
      <vt:lpstr>Avenir Book</vt:lpstr>
      <vt:lpstr>宋体</vt:lpstr>
      <vt:lpstr>汉仪书宋二KW</vt:lpstr>
      <vt:lpstr>Arial Unicode MS</vt:lpstr>
      <vt:lpstr>Helvetica</vt:lpstr>
      <vt:lpstr>Calibri</vt:lpstr>
      <vt:lpstr>宋体</vt:lpstr>
      <vt:lpstr>Avenir Book</vt:lpstr>
      <vt:lpstr>微软雅黑</vt:lpstr>
      <vt:lpstr>华文宋体</vt:lpstr>
      <vt:lpstr>Songti TC Regular</vt:lpstr>
      <vt:lpstr>报隶-简</vt:lpstr>
      <vt:lpstr>Default</vt:lpstr>
      <vt:lpstr>商务端“出货”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XX岗位介绍</dc:title>
  <dc:creator>user</dc:creator>
  <cp:lastModifiedBy>wuxia</cp:lastModifiedBy>
  <cp:revision>97</cp:revision>
  <dcterms:created xsi:type="dcterms:W3CDTF">2022-03-11T07:36:48Z</dcterms:created>
  <dcterms:modified xsi:type="dcterms:W3CDTF">2022-03-11T07:36:48Z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