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76acf26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876acf26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76acf26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76acf26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76acf26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76acf26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76acf26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76acf26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76acf26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76acf26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76acf26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76acf26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86f4d095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86f4d095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76acf26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76acf26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876acf26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876acf26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76acf2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76acf2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6f4d095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6f4d095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76acf2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76acf2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6f4d095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6f4d09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6acf26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6acf26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76acf26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76acf26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6f4d095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6f4d095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49109" t="0"/>
          <a:stretch/>
        </p:blipFill>
        <p:spPr>
          <a:xfrm>
            <a:off x="4336950" y="258038"/>
            <a:ext cx="4498300" cy="44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2925" y="352350"/>
            <a:ext cx="4068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Paper</a:t>
            </a:r>
            <a:r>
              <a:rPr lang="en" sz="2000"/>
              <a:t>: </a:t>
            </a:r>
            <a:r>
              <a:rPr b="1" lang="en" sz="2000"/>
              <a:t>1</a:t>
            </a:r>
            <a:r>
              <a:rPr lang="en" sz="2000"/>
              <a:t>; “RNA-seq and Tn-seq reveal fitness determinants of vancomycin-resistant </a:t>
            </a:r>
            <a:r>
              <a:rPr i="1" lang="en" sz="2000"/>
              <a:t>Enterococcus faecium</a:t>
            </a:r>
            <a:r>
              <a:rPr lang="en" sz="2000"/>
              <a:t> during growth in human serum” (Zhang et al., 2017)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102925" y="2197650"/>
            <a:ext cx="40683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Erik Zhivkoplias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Genome Analysis 2019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29/05/2019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4171225" y="4794900"/>
            <a:ext cx="4736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http://www.vetbact.org/popup/image.php?imgtable=vetbact_images&amp;imgid=677</a:t>
            </a:r>
            <a:endParaRPr sz="1000"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940175" y="148925"/>
            <a:ext cx="72738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RNA Seq: results</a:t>
            </a:r>
            <a:endParaRPr b="1" sz="3000"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413" y="744725"/>
            <a:ext cx="6631326" cy="43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940175" y="90800"/>
            <a:ext cx="72738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RNA Seq: results</a:t>
            </a:r>
            <a:endParaRPr b="1" sz="3000"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50" y="686600"/>
            <a:ext cx="6620585" cy="43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940175" y="90800"/>
            <a:ext cx="72738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RNA Seq: results</a:t>
            </a:r>
            <a:endParaRPr b="1" sz="3000"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000" y="601675"/>
            <a:ext cx="6846975" cy="45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51" y="0"/>
            <a:ext cx="77540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940175" y="119875"/>
            <a:ext cx="7273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Tn-Seq</a:t>
            </a:r>
            <a:r>
              <a:rPr b="1" lang="en" sz="3000"/>
              <a:t>: results</a:t>
            </a:r>
            <a:endParaRPr b="1" sz="3000"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13" y="700978"/>
            <a:ext cx="6596964" cy="437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526" y="29750"/>
            <a:ext cx="7664351" cy="50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940175" y="115750"/>
            <a:ext cx="72738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</a:t>
            </a:r>
            <a:endParaRPr b="1" sz="3000"/>
          </a:p>
        </p:txBody>
      </p:sp>
      <p:sp>
        <p:nvSpPr>
          <p:cNvPr id="213" name="Google Shape;213;p28"/>
          <p:cNvSpPr txBox="1"/>
          <p:nvPr/>
        </p:nvSpPr>
        <p:spPr>
          <a:xfrm>
            <a:off x="277275" y="827700"/>
            <a:ext cx="84999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Found 31 candidate genes (37 in paper) of which 20 are hypothetical proteins and 11 have known gene names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genes are related to </a:t>
            </a:r>
            <a:r>
              <a:rPr lang="en" sz="1800"/>
              <a:t>purine metabolism genes </a:t>
            </a:r>
            <a:r>
              <a:rPr lang="en" sz="1800"/>
              <a:t>(the same finding as in paper), however, there are a few genes that participate in carbohydrate metabolism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gene that is involved in carbohydrate uptake (</a:t>
            </a:r>
            <a:r>
              <a:rPr lang="en" sz="1800" u="sng"/>
              <a:t>manZ_5: part of </a:t>
            </a:r>
            <a:r>
              <a:rPr lang="en" sz="1800" u="sng">
                <a:solidFill>
                  <a:schemeClr val="dk1"/>
                </a:solidFill>
              </a:rPr>
              <a:t>hosphoenolpyruvate-dependent sugar phosphotransferase system</a:t>
            </a:r>
            <a:r>
              <a:rPr lang="en" sz="1800"/>
              <a:t>) might be a good candidate for antibiotic targeting, as it is a </a:t>
            </a:r>
            <a:r>
              <a:rPr lang="en" sz="1800">
                <a:solidFill>
                  <a:schemeClr val="dk1"/>
                </a:solidFill>
              </a:rPr>
              <a:t>membrane-associated protein</a:t>
            </a:r>
            <a:r>
              <a:rPr lang="en" sz="1800"/>
              <a:t>, and a quite distant homolog in primates </a:t>
            </a:r>
            <a:r>
              <a:rPr lang="en" sz="1800">
                <a:solidFill>
                  <a:schemeClr val="dk1"/>
                </a:solidFill>
              </a:rPr>
              <a:t>(huntingtin: 40% homology).</a:t>
            </a:r>
            <a:endParaRPr sz="1800"/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/>
        </p:nvSpPr>
        <p:spPr>
          <a:xfrm>
            <a:off x="935100" y="2186700"/>
            <a:ext cx="72738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 you for your attention.</a:t>
            </a:r>
            <a:endParaRPr b="1" sz="3000"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4"/>
          <p:cNvCxnSpPr/>
          <p:nvPr/>
        </p:nvCxnSpPr>
        <p:spPr>
          <a:xfrm>
            <a:off x="1235300" y="1396775"/>
            <a:ext cx="359100" cy="35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/>
          <p:nvPr/>
        </p:nvSpPr>
        <p:spPr>
          <a:xfrm>
            <a:off x="1684872" y="1939850"/>
            <a:ext cx="1409100" cy="1145100"/>
          </a:xfrm>
          <a:prstGeom prst="roundRect">
            <a:avLst>
              <a:gd fmla="val 16667" name="adj"/>
            </a:avLst>
          </a:prstGeom>
          <a:solidFill>
            <a:srgbClr val="FF0505">
              <a:alpha val="2800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Genome Assembly</a:t>
            </a:r>
            <a:endParaRPr b="1"/>
          </a:p>
        </p:txBody>
      </p:sp>
      <p:cxnSp>
        <p:nvCxnSpPr>
          <p:cNvPr id="65" name="Google Shape;65;p14"/>
          <p:cNvCxnSpPr/>
          <p:nvPr/>
        </p:nvCxnSpPr>
        <p:spPr>
          <a:xfrm>
            <a:off x="5519300" y="2512400"/>
            <a:ext cx="49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 rot="5400000">
            <a:off x="4393650" y="3541675"/>
            <a:ext cx="49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940175" y="115625"/>
            <a:ext cx="7273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Analysis overview</a:t>
            </a:r>
            <a:endParaRPr b="1" sz="3000"/>
          </a:p>
        </p:txBody>
      </p:sp>
      <p:sp>
        <p:nvSpPr>
          <p:cNvPr id="68" name="Google Shape;68;p14"/>
          <p:cNvSpPr/>
          <p:nvPr/>
        </p:nvSpPr>
        <p:spPr>
          <a:xfrm>
            <a:off x="3936159" y="1939850"/>
            <a:ext cx="1409100" cy="1145100"/>
          </a:xfrm>
          <a:prstGeom prst="roundRect">
            <a:avLst>
              <a:gd fmla="val 16667" name="adj"/>
            </a:avLst>
          </a:prstGeom>
          <a:solidFill>
            <a:srgbClr val="FFFF00">
              <a:alpha val="4186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Genome Annotation</a:t>
            </a:r>
            <a:endParaRPr b="1"/>
          </a:p>
        </p:txBody>
      </p:sp>
      <p:sp>
        <p:nvSpPr>
          <p:cNvPr id="69" name="Google Shape;69;p14"/>
          <p:cNvSpPr/>
          <p:nvPr/>
        </p:nvSpPr>
        <p:spPr>
          <a:xfrm>
            <a:off x="6187447" y="1977178"/>
            <a:ext cx="1409100" cy="1145100"/>
          </a:xfrm>
          <a:prstGeom prst="roundRect">
            <a:avLst>
              <a:gd fmla="val 16667" name="adj"/>
            </a:avLst>
          </a:prstGeom>
          <a:solidFill>
            <a:srgbClr val="1AFF0C">
              <a:alpha val="2800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Expression Data Analysis</a:t>
            </a:r>
            <a:endParaRPr b="1"/>
          </a:p>
        </p:txBody>
      </p:sp>
      <p:sp>
        <p:nvSpPr>
          <p:cNvPr id="70" name="Google Shape;70;p14"/>
          <p:cNvSpPr/>
          <p:nvPr/>
        </p:nvSpPr>
        <p:spPr>
          <a:xfrm>
            <a:off x="3936146" y="3914300"/>
            <a:ext cx="1409100" cy="1145100"/>
          </a:xfrm>
          <a:prstGeom prst="roundRect">
            <a:avLst>
              <a:gd fmla="val 16667" name="adj"/>
            </a:avLst>
          </a:prstGeom>
          <a:solidFill>
            <a:srgbClr val="1C0CFF">
              <a:alpha val="2800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SNPs calling</a:t>
            </a:r>
            <a:endParaRPr b="1"/>
          </a:p>
        </p:txBody>
      </p:sp>
      <p:cxnSp>
        <p:nvCxnSpPr>
          <p:cNvPr id="71" name="Google Shape;71;p14"/>
          <p:cNvCxnSpPr/>
          <p:nvPr/>
        </p:nvCxnSpPr>
        <p:spPr>
          <a:xfrm>
            <a:off x="3268013" y="2571750"/>
            <a:ext cx="49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 rot="5400000">
            <a:off x="2142375" y="1506125"/>
            <a:ext cx="494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 flipH="1">
            <a:off x="7596550" y="1493125"/>
            <a:ext cx="359100" cy="35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7691150" y="1202975"/>
            <a:ext cx="124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Tn-Seq</a:t>
            </a:r>
            <a:endParaRPr b="1"/>
          </a:p>
        </p:txBody>
      </p:sp>
      <p:cxnSp>
        <p:nvCxnSpPr>
          <p:cNvPr id="75" name="Google Shape;75;p14"/>
          <p:cNvCxnSpPr/>
          <p:nvPr/>
        </p:nvCxnSpPr>
        <p:spPr>
          <a:xfrm>
            <a:off x="5828350" y="1493125"/>
            <a:ext cx="359100" cy="35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4640700" y="1203000"/>
            <a:ext cx="124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RNA-Seq</a:t>
            </a:r>
            <a:endParaRPr b="1"/>
          </a:p>
        </p:txBody>
      </p:sp>
      <p:sp>
        <p:nvSpPr>
          <p:cNvPr id="77" name="Google Shape;77;p14"/>
          <p:cNvSpPr txBox="1"/>
          <p:nvPr/>
        </p:nvSpPr>
        <p:spPr>
          <a:xfrm>
            <a:off x="1765875" y="846600"/>
            <a:ext cx="124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Ilumina</a:t>
            </a:r>
            <a:endParaRPr b="1"/>
          </a:p>
        </p:txBody>
      </p:sp>
      <p:cxnSp>
        <p:nvCxnSpPr>
          <p:cNvPr id="78" name="Google Shape;78;p14"/>
          <p:cNvCxnSpPr/>
          <p:nvPr/>
        </p:nvCxnSpPr>
        <p:spPr>
          <a:xfrm flipH="1">
            <a:off x="3155988" y="1381200"/>
            <a:ext cx="359100" cy="35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>
            <a:off x="3250588" y="1024800"/>
            <a:ext cx="124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Nanopore</a:t>
            </a:r>
            <a:endParaRPr b="1"/>
          </a:p>
        </p:txBody>
      </p:sp>
      <p:sp>
        <p:nvSpPr>
          <p:cNvPr id="80" name="Google Shape;80;p14"/>
          <p:cNvSpPr txBox="1"/>
          <p:nvPr/>
        </p:nvSpPr>
        <p:spPr>
          <a:xfrm>
            <a:off x="205738" y="1024800"/>
            <a:ext cx="124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Pacbio</a:t>
            </a:r>
            <a:endParaRPr b="1"/>
          </a:p>
        </p:txBody>
      </p:sp>
      <p:sp>
        <p:nvSpPr>
          <p:cNvPr id="81" name="Google Shape;81;p14"/>
          <p:cNvSpPr txBox="1"/>
          <p:nvPr/>
        </p:nvSpPr>
        <p:spPr>
          <a:xfrm>
            <a:off x="2203113" y="4296775"/>
            <a:ext cx="124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Illumina</a:t>
            </a:r>
            <a:endParaRPr b="1"/>
          </a:p>
        </p:txBody>
      </p:sp>
      <p:sp>
        <p:nvSpPr>
          <p:cNvPr id="82" name="Google Shape;82;p14"/>
          <p:cNvSpPr txBox="1"/>
          <p:nvPr/>
        </p:nvSpPr>
        <p:spPr>
          <a:xfrm>
            <a:off x="6013388" y="4252725"/>
            <a:ext cx="124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McGann et al, 2016</a:t>
            </a:r>
            <a:endParaRPr b="1"/>
          </a:p>
        </p:txBody>
      </p:sp>
      <p:cxnSp>
        <p:nvCxnSpPr>
          <p:cNvPr id="83" name="Google Shape;83;p14"/>
          <p:cNvCxnSpPr/>
          <p:nvPr/>
        </p:nvCxnSpPr>
        <p:spPr>
          <a:xfrm>
            <a:off x="3268013" y="4486850"/>
            <a:ext cx="494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 rot="10800000">
            <a:off x="5519288" y="4474975"/>
            <a:ext cx="494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940175" y="115625"/>
            <a:ext cx="7273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Goals</a:t>
            </a:r>
            <a:endParaRPr b="1" sz="3000"/>
          </a:p>
        </p:txBody>
      </p:sp>
      <p:sp>
        <p:nvSpPr>
          <p:cNvPr id="91" name="Google Shape;91;p15"/>
          <p:cNvSpPr txBox="1"/>
          <p:nvPr/>
        </p:nvSpPr>
        <p:spPr>
          <a:xfrm>
            <a:off x="576300" y="846725"/>
            <a:ext cx="7991400" cy="3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Reproduce the results in the chosen paper (Paper 1: “RNA-seq and Tn-seq reveal fitness determinants of vancomycin-resistant </a:t>
            </a:r>
            <a:r>
              <a:rPr i="1" lang="en" sz="1800"/>
              <a:t>Enterococcus faecium</a:t>
            </a:r>
            <a:r>
              <a:rPr lang="en" sz="1800"/>
              <a:t> during growth in human serum”)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 how to assemble and annotate prokaryotic genomes, analyze RNA-Seq data, and </a:t>
            </a:r>
            <a:r>
              <a:rPr lang="en" sz="1800" u="sng"/>
              <a:t>make biological conclusions</a:t>
            </a:r>
            <a:r>
              <a:rPr lang="en" sz="1800"/>
              <a:t> out of NGS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any (novel?) candidate genes to target </a:t>
            </a:r>
            <a:r>
              <a:rPr i="1" lang="en" sz="1800"/>
              <a:t>E. faecium</a:t>
            </a:r>
            <a:r>
              <a:rPr lang="en" sz="1800"/>
              <a:t> in bloodstream</a:t>
            </a:r>
            <a:endParaRPr sz="1800"/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1068525" y="2406175"/>
            <a:ext cx="1496700" cy="69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QC (Fastqc, Trimmomatic)</a:t>
            </a:r>
            <a:endParaRPr b="1"/>
          </a:p>
        </p:txBody>
      </p:sp>
      <p:cxnSp>
        <p:nvCxnSpPr>
          <p:cNvPr id="98" name="Google Shape;98;p16"/>
          <p:cNvCxnSpPr/>
          <p:nvPr/>
        </p:nvCxnSpPr>
        <p:spPr>
          <a:xfrm flipH="1" rot="10800000">
            <a:off x="2772600" y="2020700"/>
            <a:ext cx="359100" cy="356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>
            <a:off x="2772600" y="3204700"/>
            <a:ext cx="359100" cy="356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/>
          <p:nvPr/>
        </p:nvSpPr>
        <p:spPr>
          <a:xfrm>
            <a:off x="3313200" y="1323200"/>
            <a:ext cx="1954500" cy="90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Genome Assembly with Pacbio (canu)</a:t>
            </a:r>
            <a:endParaRPr b="1"/>
          </a:p>
        </p:txBody>
      </p:sp>
      <p:sp>
        <p:nvSpPr>
          <p:cNvPr id="101" name="Google Shape;101;p16"/>
          <p:cNvSpPr/>
          <p:nvPr/>
        </p:nvSpPr>
        <p:spPr>
          <a:xfrm>
            <a:off x="3313200" y="3451650"/>
            <a:ext cx="1954500" cy="90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Genome Hybrid Assembly with Illumina + Nanopore (SPAdes)</a:t>
            </a:r>
            <a:endParaRPr b="1"/>
          </a:p>
        </p:txBody>
      </p:sp>
      <p:sp>
        <p:nvSpPr>
          <p:cNvPr id="102" name="Google Shape;102;p16"/>
          <p:cNvSpPr/>
          <p:nvPr/>
        </p:nvSpPr>
        <p:spPr>
          <a:xfrm>
            <a:off x="6168100" y="1323200"/>
            <a:ext cx="1954500" cy="90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Assembly Correction with Illumina (Pilon)</a:t>
            </a:r>
            <a:endParaRPr b="1"/>
          </a:p>
        </p:txBody>
      </p:sp>
      <p:sp>
        <p:nvSpPr>
          <p:cNvPr id="103" name="Google Shape;103;p16"/>
          <p:cNvSpPr/>
          <p:nvPr/>
        </p:nvSpPr>
        <p:spPr>
          <a:xfrm>
            <a:off x="6168100" y="3451650"/>
            <a:ext cx="1954500" cy="90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Assembly Evaluation (quast) and Manual correction</a:t>
            </a:r>
            <a:endParaRPr b="1"/>
          </a:p>
        </p:txBody>
      </p:sp>
      <p:cxnSp>
        <p:nvCxnSpPr>
          <p:cNvPr id="104" name="Google Shape;104;p16"/>
          <p:cNvCxnSpPr/>
          <p:nvPr/>
        </p:nvCxnSpPr>
        <p:spPr>
          <a:xfrm>
            <a:off x="5533225" y="1773800"/>
            <a:ext cx="49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5470850" y="3902250"/>
            <a:ext cx="49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/>
          <p:nvPr/>
        </p:nvCxnSpPr>
        <p:spPr>
          <a:xfrm rot="5400000">
            <a:off x="6898300" y="2838025"/>
            <a:ext cx="49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/>
          <p:nvPr/>
        </p:nvSpPr>
        <p:spPr>
          <a:xfrm>
            <a:off x="884100" y="1148750"/>
            <a:ext cx="7498200" cy="3293400"/>
          </a:xfrm>
          <a:prstGeom prst="rect">
            <a:avLst/>
          </a:prstGeom>
          <a:solidFill>
            <a:srgbClr val="FF0505">
              <a:alpha val="280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940175" y="494025"/>
            <a:ext cx="72738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Genome Assembly: pipeline</a:t>
            </a:r>
            <a:endParaRPr b="1" sz="3000"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940175" y="105350"/>
            <a:ext cx="72738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Genome Assembly: result</a:t>
            </a:r>
            <a:endParaRPr b="1" sz="3000"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28310" l="0" r="0" t="0"/>
          <a:stretch/>
        </p:blipFill>
        <p:spPr>
          <a:xfrm>
            <a:off x="98863" y="788150"/>
            <a:ext cx="8258975" cy="42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7106200" y="1122400"/>
            <a:ext cx="1971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contigs: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Largest contig: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2773702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Total length: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3 164 587 bp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 size: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3 168 410 bp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Genome fraction (%):  98.935</a:t>
            </a:r>
            <a:endParaRPr b="1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18"/>
          <p:cNvCxnSpPr/>
          <p:nvPr/>
        </p:nvCxnSpPr>
        <p:spPr>
          <a:xfrm>
            <a:off x="5752400" y="2727725"/>
            <a:ext cx="359100" cy="356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/>
          <p:nvPr/>
        </p:nvSpPr>
        <p:spPr>
          <a:xfrm>
            <a:off x="3594750" y="1505400"/>
            <a:ext cx="1954500" cy="90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 Annotation (Prokka)</a:t>
            </a:r>
            <a:endParaRPr b="1"/>
          </a:p>
        </p:txBody>
      </p:sp>
      <p:sp>
        <p:nvSpPr>
          <p:cNvPr id="124" name="Google Shape;124;p18"/>
          <p:cNvSpPr/>
          <p:nvPr/>
        </p:nvSpPr>
        <p:spPr>
          <a:xfrm>
            <a:off x="739850" y="1505400"/>
            <a:ext cx="1954500" cy="90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Structural Annotation (Prokka)</a:t>
            </a:r>
            <a:endParaRPr b="1"/>
          </a:p>
        </p:txBody>
      </p:sp>
      <p:sp>
        <p:nvSpPr>
          <p:cNvPr id="125" name="Google Shape;125;p18"/>
          <p:cNvSpPr/>
          <p:nvPr/>
        </p:nvSpPr>
        <p:spPr>
          <a:xfrm>
            <a:off x="6449650" y="1505400"/>
            <a:ext cx="1954500" cy="90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Annotation Evaluation and Synteny Analysis (Artemis)</a:t>
            </a:r>
            <a:endParaRPr b="1"/>
          </a:p>
        </p:txBody>
      </p:sp>
      <p:sp>
        <p:nvSpPr>
          <p:cNvPr id="126" name="Google Shape;126;p18"/>
          <p:cNvSpPr/>
          <p:nvPr/>
        </p:nvSpPr>
        <p:spPr>
          <a:xfrm>
            <a:off x="6308875" y="3151875"/>
            <a:ext cx="1954500" cy="90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of antibiotic resistance potential (ResFinder)</a:t>
            </a:r>
            <a:endParaRPr b="1"/>
          </a:p>
        </p:txBody>
      </p:sp>
      <p:cxnSp>
        <p:nvCxnSpPr>
          <p:cNvPr id="127" name="Google Shape;127;p18"/>
          <p:cNvCxnSpPr/>
          <p:nvPr/>
        </p:nvCxnSpPr>
        <p:spPr>
          <a:xfrm>
            <a:off x="5814775" y="1956000"/>
            <a:ext cx="49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2897500" y="1956000"/>
            <a:ext cx="49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/>
          <p:nvPr/>
        </p:nvSpPr>
        <p:spPr>
          <a:xfrm>
            <a:off x="547350" y="1330950"/>
            <a:ext cx="8049300" cy="2957400"/>
          </a:xfrm>
          <a:prstGeom prst="rect">
            <a:avLst/>
          </a:prstGeom>
          <a:solidFill>
            <a:srgbClr val="FFEE1C">
              <a:alpha val="280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940175" y="494025"/>
            <a:ext cx="72738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Genome Annotation pipeline</a:t>
            </a:r>
            <a:endParaRPr b="1" sz="3000"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940175" y="494025"/>
            <a:ext cx="72738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Genome Annotation: results</a:t>
            </a:r>
            <a:endParaRPr b="1" sz="3000"/>
          </a:p>
        </p:txBody>
      </p:sp>
      <p:sp>
        <p:nvSpPr>
          <p:cNvPr id="137" name="Google Shape;137;p19"/>
          <p:cNvSpPr txBox="1"/>
          <p:nvPr/>
        </p:nvSpPr>
        <p:spPr>
          <a:xfrm>
            <a:off x="393500" y="1743075"/>
            <a:ext cx="8325600" cy="3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Canu Assembly: </a:t>
            </a:r>
            <a:r>
              <a:rPr lang="en">
                <a:solidFill>
                  <a:schemeClr val="dk1"/>
                </a:solidFill>
              </a:rPr>
              <a:t>contigs: 9, bases: 3126531, tmRNA: </a:t>
            </a:r>
            <a:r>
              <a:rPr lang="en">
                <a:solidFill>
                  <a:schemeClr val="dk1"/>
                </a:solidFill>
              </a:rPr>
              <a:t>1, </a:t>
            </a:r>
            <a:r>
              <a:rPr lang="en">
                <a:solidFill>
                  <a:schemeClr val="dk1"/>
                </a:solidFill>
              </a:rPr>
              <a:t>tRNA: 70, </a:t>
            </a:r>
            <a:r>
              <a:rPr b="1" lang="en">
                <a:solidFill>
                  <a:schemeClr val="dk1"/>
                </a:solidFill>
              </a:rPr>
              <a:t>CDS: 3036, </a:t>
            </a:r>
            <a:r>
              <a:rPr lang="en">
                <a:solidFill>
                  <a:schemeClr val="dk1"/>
                </a:solidFill>
              </a:rPr>
              <a:t>rRNA: 18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SPAdes assembly: </a:t>
            </a:r>
            <a:r>
              <a:rPr lang="en">
                <a:solidFill>
                  <a:schemeClr val="dk1"/>
                </a:solidFill>
              </a:rPr>
              <a:t>contigs: 43, bases: 3151876, tmRNA: 1, tRNA: 70, rRNA: 18, </a:t>
            </a:r>
            <a:r>
              <a:rPr b="1" lang="en">
                <a:solidFill>
                  <a:schemeClr val="dk1"/>
                </a:solidFill>
              </a:rPr>
              <a:t>CDS: 3060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Hybrid (final) assembly: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ontigs: 9, bases: 3164587, </a:t>
            </a:r>
            <a:r>
              <a:rPr b="1" lang="en">
                <a:solidFill>
                  <a:schemeClr val="dk1"/>
                </a:solidFill>
              </a:rPr>
              <a:t>tRNA: 70, CDS: 3083, </a:t>
            </a:r>
            <a:r>
              <a:rPr lang="en">
                <a:solidFill>
                  <a:schemeClr val="dk1"/>
                </a:solidFill>
              </a:rPr>
              <a:t>rRNA: 18, tmRNA: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Reference: </a:t>
            </a:r>
            <a:r>
              <a:rPr lang="en"/>
              <a:t>&lt;..&gt;the chromosome and plasmids have </a:t>
            </a:r>
            <a:r>
              <a:rPr b="1" lang="en"/>
              <a:t>3095 predicted coding sequences</a:t>
            </a:r>
            <a:r>
              <a:rPr lang="en"/>
              <a:t>&lt;..&gt;</a:t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190100" y="119875"/>
            <a:ext cx="8953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Genome Annotation: antibiotic resistance potential (ResFinder)</a:t>
            </a:r>
            <a:endParaRPr b="1" sz="2200"/>
          </a:p>
        </p:txBody>
      </p:sp>
      <p:sp>
        <p:nvSpPr>
          <p:cNvPr id="144" name="Google Shape;144;p20"/>
          <p:cNvSpPr txBox="1"/>
          <p:nvPr/>
        </p:nvSpPr>
        <p:spPr>
          <a:xfrm>
            <a:off x="190100" y="613875"/>
            <a:ext cx="8703300" cy="4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Aminoglycoside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Resistance gene    Identity    Query/HSP    Contig    Position in contig    Phenotype    Accession 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aac(6')-Ii </a:t>
            </a:r>
            <a:r>
              <a:rPr lang="en"/>
              <a:t>   99.64    549/549    tig00000001_pilon    2471910..2472458   	 L12710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Glycopeptide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Resistance gene    Identity    Query/HSP    Contig    Position in contig    Phenotype    Accession 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VanH </a:t>
            </a:r>
            <a:r>
              <a:rPr lang="en"/>
              <a:t>   91.85    969/969    tig00000025_pilon    37402..38370   	 1_Y15705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VanA</a:t>
            </a:r>
            <a:r>
              <a:rPr lang="en"/>
              <a:t>    93.51    1032/1032    tig00000025_pilon    38363..39394    </a:t>
            </a:r>
            <a:r>
              <a:rPr b="1" lang="en"/>
              <a:t>Vancomycin resistance</a:t>
            </a:r>
            <a:r>
              <a:rPr lang="en"/>
              <a:t> (Glycopeptid resistance)    1_Y15704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VanX </a:t>
            </a:r>
            <a:r>
              <a:rPr lang="en"/>
              <a:t>   96.79    249/249    tig00000025_pilon    39400..39648   	 1_Y15708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VanHAX</a:t>
            </a:r>
            <a:r>
              <a:rPr lang="en"/>
              <a:t>    100.00    2607/2607    tig00000025_pilon    4980..7586   	 M97297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Macrolide, Lincosamide and Streptogramin 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Resistance gene    Identity    Query/HSP    Contig    Position in contig    Phenotype    Accession 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msr(C)</a:t>
            </a:r>
            <a:r>
              <a:rPr lang="en"/>
              <a:t>    98.99    1479/1479    tig00000001_pilon    743512..744990    Macrolide, Lincosamide and Streptogramin B resistance    AY004350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Trimethoprim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Resistance gene    Identity    Query/HSP    Contig    Position in contig    Phenotype    Accession 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dfrG</a:t>
            </a:r>
            <a:r>
              <a:rPr lang="en"/>
              <a:t>    100.00    498/498    NODE_3_length_64343_cov_75.9457    2210..2707    Trimethoprim resistance    AB205645</a:t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3082402" y="1416021"/>
            <a:ext cx="12438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Read mapping (bowtie2)</a:t>
            </a:r>
            <a:endParaRPr b="1" sz="1200"/>
          </a:p>
        </p:txBody>
      </p:sp>
      <p:sp>
        <p:nvSpPr>
          <p:cNvPr id="151" name="Google Shape;151;p21"/>
          <p:cNvSpPr/>
          <p:nvPr/>
        </p:nvSpPr>
        <p:spPr>
          <a:xfrm>
            <a:off x="4881488" y="1416021"/>
            <a:ext cx="13872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Transcript Quantification (htseq)</a:t>
            </a:r>
            <a:endParaRPr b="1" sz="1200"/>
          </a:p>
        </p:txBody>
      </p:sp>
      <p:cxnSp>
        <p:nvCxnSpPr>
          <p:cNvPr id="152" name="Google Shape;152;p21"/>
          <p:cNvCxnSpPr/>
          <p:nvPr/>
        </p:nvCxnSpPr>
        <p:spPr>
          <a:xfrm>
            <a:off x="4398511" y="1792246"/>
            <a:ext cx="410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2586792" y="1792246"/>
            <a:ext cx="410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6338386" y="1784121"/>
            <a:ext cx="410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1"/>
          <p:cNvSpPr/>
          <p:nvPr/>
        </p:nvSpPr>
        <p:spPr>
          <a:xfrm>
            <a:off x="6818751" y="1416021"/>
            <a:ext cx="12438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Differential Expression Analysis (DESeq2)</a:t>
            </a:r>
            <a:endParaRPr b="1" sz="1200"/>
          </a:p>
        </p:txBody>
      </p:sp>
      <p:sp>
        <p:nvSpPr>
          <p:cNvPr id="156" name="Google Shape;156;p21"/>
          <p:cNvSpPr/>
          <p:nvPr/>
        </p:nvSpPr>
        <p:spPr>
          <a:xfrm>
            <a:off x="1158500" y="1416021"/>
            <a:ext cx="13434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QC (Fastqc, Trimmomatic)</a:t>
            </a:r>
            <a:endParaRPr b="1" sz="1200"/>
          </a:p>
        </p:txBody>
      </p:sp>
      <p:sp>
        <p:nvSpPr>
          <p:cNvPr id="157" name="Google Shape;157;p21"/>
          <p:cNvSpPr/>
          <p:nvPr/>
        </p:nvSpPr>
        <p:spPr>
          <a:xfrm>
            <a:off x="3082402" y="2566909"/>
            <a:ext cx="12438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Read mapping (bowtie2)</a:t>
            </a:r>
            <a:endParaRPr b="1" sz="1200"/>
          </a:p>
        </p:txBody>
      </p:sp>
      <p:sp>
        <p:nvSpPr>
          <p:cNvPr id="158" name="Google Shape;158;p21"/>
          <p:cNvSpPr/>
          <p:nvPr/>
        </p:nvSpPr>
        <p:spPr>
          <a:xfrm>
            <a:off x="4881488" y="2566909"/>
            <a:ext cx="13872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Transcript Quantification (htseq)</a:t>
            </a:r>
            <a:endParaRPr b="1" sz="1200"/>
          </a:p>
        </p:txBody>
      </p:sp>
      <p:cxnSp>
        <p:nvCxnSpPr>
          <p:cNvPr id="159" name="Google Shape;159;p21"/>
          <p:cNvCxnSpPr/>
          <p:nvPr/>
        </p:nvCxnSpPr>
        <p:spPr>
          <a:xfrm>
            <a:off x="4398511" y="2943134"/>
            <a:ext cx="410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2586792" y="2943134"/>
            <a:ext cx="410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6338386" y="2935009"/>
            <a:ext cx="410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1"/>
          <p:cNvSpPr/>
          <p:nvPr/>
        </p:nvSpPr>
        <p:spPr>
          <a:xfrm>
            <a:off x="6818751" y="2566909"/>
            <a:ext cx="12438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Differential Expression Analysis (DESeq2)</a:t>
            </a:r>
            <a:endParaRPr b="1" sz="1200"/>
          </a:p>
        </p:txBody>
      </p:sp>
      <p:sp>
        <p:nvSpPr>
          <p:cNvPr id="163" name="Google Shape;163;p21"/>
          <p:cNvSpPr/>
          <p:nvPr/>
        </p:nvSpPr>
        <p:spPr>
          <a:xfrm>
            <a:off x="1158500" y="2566909"/>
            <a:ext cx="1343400" cy="73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QC (Fastqc, Trimmomatic)</a:t>
            </a:r>
            <a:endParaRPr b="1" sz="1200"/>
          </a:p>
        </p:txBody>
      </p:sp>
      <p:sp>
        <p:nvSpPr>
          <p:cNvPr id="164" name="Google Shape;164;p21"/>
          <p:cNvSpPr/>
          <p:nvPr/>
        </p:nvSpPr>
        <p:spPr>
          <a:xfrm>
            <a:off x="984150" y="1230225"/>
            <a:ext cx="7175700" cy="1041300"/>
          </a:xfrm>
          <a:prstGeom prst="rect">
            <a:avLst/>
          </a:prstGeom>
          <a:solidFill>
            <a:srgbClr val="1AFF0C">
              <a:alpha val="280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984150" y="2422475"/>
            <a:ext cx="7175700" cy="1041300"/>
          </a:xfrm>
          <a:prstGeom prst="rect">
            <a:avLst/>
          </a:prstGeom>
          <a:solidFill>
            <a:srgbClr val="0CC6FF">
              <a:alpha val="280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940175" y="494025"/>
            <a:ext cx="72738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RNA Seq and Tn-Seq pipeline</a:t>
            </a:r>
            <a:endParaRPr b="1" sz="3000"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