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356" r:id="rId4"/>
    <p:sldId id="357" r:id="rId5"/>
    <p:sldId id="358" r:id="rId6"/>
    <p:sldId id="359" r:id="rId7"/>
    <p:sldId id="260" r:id="rId8"/>
    <p:sldId id="262" r:id="rId9"/>
    <p:sldId id="263" r:id="rId10"/>
    <p:sldId id="267" r:id="rId11"/>
    <p:sldId id="269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5" r:id="rId23"/>
    <p:sldId id="286" r:id="rId24"/>
    <p:sldId id="288" r:id="rId25"/>
    <p:sldId id="290" r:id="rId26"/>
    <p:sldId id="291" r:id="rId27"/>
    <p:sldId id="292" r:id="rId28"/>
    <p:sldId id="293" r:id="rId29"/>
    <p:sldId id="294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9" r:id="rId42"/>
    <p:sldId id="310" r:id="rId43"/>
    <p:sldId id="311" r:id="rId44"/>
    <p:sldId id="314" r:id="rId45"/>
    <p:sldId id="320" r:id="rId46"/>
    <p:sldId id="321" r:id="rId47"/>
    <p:sldId id="322" r:id="rId48"/>
    <p:sldId id="323" r:id="rId49"/>
    <p:sldId id="326" r:id="rId50"/>
    <p:sldId id="360" r:id="rId51"/>
    <p:sldId id="328" r:id="rId52"/>
    <p:sldId id="330" r:id="rId53"/>
    <p:sldId id="331" r:id="rId54"/>
    <p:sldId id="333" r:id="rId55"/>
    <p:sldId id="334" r:id="rId56"/>
    <p:sldId id="335" r:id="rId57"/>
    <p:sldId id="336" r:id="rId58"/>
    <p:sldId id="337" r:id="rId59"/>
    <p:sldId id="339" r:id="rId60"/>
    <p:sldId id="340" r:id="rId61"/>
    <p:sldId id="342" r:id="rId62"/>
    <p:sldId id="344" r:id="rId63"/>
    <p:sldId id="345" r:id="rId64"/>
    <p:sldId id="346" r:id="rId65"/>
    <p:sldId id="347" r:id="rId66"/>
    <p:sldId id="348" r:id="rId67"/>
    <p:sldId id="351" r:id="rId68"/>
    <p:sldId id="352" r:id="rId69"/>
    <p:sldId id="353" r:id="rId70"/>
    <p:sldId id="354" r:id="rId71"/>
  </p:sldIdLst>
  <p:sldSz cx="10287000" cy="10287000"/>
  <p:notesSz cx="10287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078" autoAdjust="0"/>
    <p:restoredTop sz="97489" autoAdjust="0"/>
  </p:normalViewPr>
  <p:slideViewPr>
    <p:cSldViewPr>
      <p:cViewPr varScale="1">
        <p:scale>
          <a:sx n="111" d="100"/>
          <a:sy n="111" d="100"/>
        </p:scale>
        <p:origin x="3924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3188970"/>
            <a:ext cx="874395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5760720"/>
            <a:ext cx="72009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350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97805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081" y="1702384"/>
            <a:ext cx="6965315" cy="1764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7919" y="3920780"/>
            <a:ext cx="7292975" cy="3475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97580" y="9566910"/>
            <a:ext cx="32918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35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0664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5452110" cy="25736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marR="5080">
              <a:lnSpc>
                <a:spcPts val="9510"/>
              </a:lnSpc>
              <a:spcBef>
                <a:spcPts val="1240"/>
              </a:spcBef>
            </a:pPr>
            <a:r>
              <a:rPr sz="8800" spc="-20" dirty="0">
                <a:solidFill>
                  <a:srgbClr val="FFFFFF"/>
                </a:solidFill>
              </a:rPr>
              <a:t>Введение </a:t>
            </a:r>
            <a:r>
              <a:rPr sz="8800" dirty="0">
                <a:solidFill>
                  <a:srgbClr val="FFFFFF"/>
                </a:solidFill>
              </a:rPr>
              <a:t>в</a:t>
            </a:r>
            <a:r>
              <a:rPr sz="8800" spc="-55" dirty="0">
                <a:solidFill>
                  <a:srgbClr val="FFFFFF"/>
                </a:solidFill>
              </a:rPr>
              <a:t> </a:t>
            </a:r>
            <a:r>
              <a:rPr sz="8800" spc="-25" dirty="0">
                <a:solidFill>
                  <a:srgbClr val="FFFFFF"/>
                </a:solidFill>
              </a:rPr>
              <a:t>CSS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0" y="1702384"/>
            <a:ext cx="91896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Правила</a:t>
            </a:r>
            <a:r>
              <a:rPr spc="-20" dirty="0"/>
              <a:t> </a:t>
            </a:r>
            <a:r>
              <a:rPr dirty="0"/>
              <a:t>и</a:t>
            </a:r>
            <a:r>
              <a:rPr spc="-15" dirty="0"/>
              <a:t> </a:t>
            </a:r>
            <a:r>
              <a:rPr spc="-10" dirty="0"/>
              <a:t>селекторы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57980"/>
            <a:ext cx="1002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h2</a:t>
            </a:r>
            <a:r>
              <a:rPr sz="3200" spc="-4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081" y="4443221"/>
            <a:ext cx="3689985" cy="1297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933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3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2139" y="3329832"/>
            <a:ext cx="2602230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тэгу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25" dirty="0">
                <a:latin typeface="Courier New"/>
                <a:cs typeface="Courier New"/>
              </a:rPr>
              <a:t>h2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3547871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1134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Правила</a:t>
            </a:r>
            <a:r>
              <a:rPr spc="-20" dirty="0"/>
              <a:t> </a:t>
            </a:r>
            <a:r>
              <a:rPr dirty="0"/>
              <a:t>и</a:t>
            </a:r>
            <a:r>
              <a:rPr spc="-15" dirty="0"/>
              <a:t> </a:t>
            </a:r>
            <a:r>
              <a:rPr spc="-10" dirty="0"/>
              <a:t>селекторы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57980"/>
            <a:ext cx="368935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&lt;div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id="item"&gt;</a:t>
            </a:r>
            <a:endParaRPr sz="3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345"/>
              </a:spcBef>
            </a:pPr>
            <a:r>
              <a:rPr sz="3200" spc="-50" dirty="0">
                <a:latin typeface="Courier New"/>
                <a:cs typeface="Courier New"/>
              </a:rPr>
              <a:t>…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3200" spc="-10" dirty="0">
                <a:latin typeface="Courier New"/>
                <a:cs typeface="Courier New"/>
              </a:rPr>
              <a:t>&lt;/div&gt;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081" y="6796531"/>
            <a:ext cx="4541520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#item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340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4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2139" y="3329832"/>
            <a:ext cx="2602230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тэгу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25" dirty="0">
                <a:latin typeface="Courier New"/>
                <a:cs typeface="Courier New"/>
              </a:rPr>
              <a:t>h2</a:t>
            </a:r>
            <a:endParaRPr sz="2100" dirty="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3547871"/>
            <a:ext cx="248412" cy="2484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92139" y="4748675"/>
            <a:ext cx="2263775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#item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4966715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0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1134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Правила</a:t>
            </a:r>
            <a:r>
              <a:rPr spc="-20" dirty="0"/>
              <a:t> </a:t>
            </a:r>
            <a:r>
              <a:rPr dirty="0"/>
              <a:t>и</a:t>
            </a:r>
            <a:r>
              <a:rPr spc="-15" dirty="0"/>
              <a:t> </a:t>
            </a:r>
            <a:r>
              <a:rPr spc="-10" dirty="0"/>
              <a:t>селекторы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57980"/>
            <a:ext cx="442150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&lt;div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class="item"&gt;</a:t>
            </a:r>
            <a:endParaRPr sz="3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345"/>
              </a:spcBef>
            </a:pPr>
            <a:r>
              <a:rPr sz="3200" spc="-50" dirty="0">
                <a:latin typeface="Courier New"/>
                <a:cs typeface="Courier New"/>
              </a:rPr>
              <a:t>…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3200" spc="-10" dirty="0">
                <a:latin typeface="Courier New"/>
                <a:cs typeface="Courier New"/>
              </a:rPr>
              <a:t>&lt;/div&gt;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081" y="6796531"/>
            <a:ext cx="1734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.item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081" y="7581392"/>
            <a:ext cx="4541520" cy="129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4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2139" y="3329832"/>
            <a:ext cx="2602230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тэгу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25" dirty="0">
                <a:latin typeface="Courier New"/>
                <a:cs typeface="Courier New"/>
              </a:rPr>
              <a:t>h2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3547871"/>
            <a:ext cx="248412" cy="2484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92139" y="4748675"/>
            <a:ext cx="2263775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#item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4966715"/>
            <a:ext cx="248412" cy="2484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192139" y="6108337"/>
            <a:ext cx="3015615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классу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.item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6711" y="6326123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0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Селекторы по</a:t>
            </a:r>
            <a:r>
              <a:rPr spc="-25" dirty="0"/>
              <a:t> </a:t>
            </a:r>
            <a:r>
              <a:rPr dirty="0"/>
              <a:t>id</a:t>
            </a:r>
            <a:r>
              <a:rPr spc="-25" dirty="0"/>
              <a:t> </a:t>
            </a:r>
            <a:r>
              <a:rPr dirty="0"/>
              <a:t>и </a:t>
            </a:r>
            <a:r>
              <a:rPr spc="-10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10" name="object 4"/>
          <p:cNvSpPr txBox="1"/>
          <p:nvPr/>
        </p:nvSpPr>
        <p:spPr>
          <a:xfrm>
            <a:off x="1181100" y="4686300"/>
            <a:ext cx="6877684" cy="246062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Селектор по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id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—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только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один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элемент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#item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2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Селектор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классу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—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множество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элементов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.item</a:t>
            </a:r>
            <a:endParaRPr sz="2100" dirty="0">
              <a:latin typeface="Courier New"/>
              <a:cs typeface="Courier New"/>
            </a:endParaRPr>
          </a:p>
        </p:txBody>
      </p:sp>
      <p:pic>
        <p:nvPicPr>
          <p:cNvPr id="11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308" y="4904339"/>
            <a:ext cx="248412" cy="249936"/>
          </a:xfrm>
          <a:prstGeom prst="rect">
            <a:avLst/>
          </a:prstGeom>
        </p:spPr>
      </p:pic>
      <p:pic>
        <p:nvPicPr>
          <p:cNvPr id="12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6308" y="6411576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7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16648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Универсальный селектор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37919" y="3920780"/>
            <a:ext cx="7292975" cy="1925141"/>
          </a:xfrm>
          <a:prstGeom prst="rect">
            <a:avLst/>
          </a:prstGeom>
        </p:spPr>
        <p:txBody>
          <a:bodyPr vert="horz" wrap="square" lIns="0" tIns="783843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dirty="0"/>
              <a:t>*</a:t>
            </a:r>
            <a:r>
              <a:rPr spc="-25" dirty="0"/>
              <a:t> </a:t>
            </a:r>
            <a:r>
              <a:rPr spc="-50" dirty="0" smtClean="0"/>
              <a:t>{</a:t>
            </a:r>
            <a:endParaRPr lang="ru-RU" spc="-50" dirty="0" smtClean="0"/>
          </a:p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lang="ru-RU" spc="-50" dirty="0"/>
              <a:t>	</a:t>
            </a:r>
            <a:r>
              <a:rPr dirty="0" smtClean="0"/>
              <a:t>color</a:t>
            </a:r>
            <a:r>
              <a:rPr dirty="0"/>
              <a:t>:</a:t>
            </a:r>
            <a:r>
              <a:rPr spc="-145" dirty="0"/>
              <a:t> </a:t>
            </a:r>
            <a:r>
              <a:rPr spc="-10" dirty="0"/>
              <a:t>black</a:t>
            </a:r>
            <a:r>
              <a:rPr spc="-10" dirty="0" smtClean="0"/>
              <a:t>;</a:t>
            </a:r>
            <a:endParaRPr lang="ru-RU" spc="-10" dirty="0" smtClean="0"/>
          </a:p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spc="-50" dirty="0" smtClean="0"/>
              <a:t>}</a:t>
            </a:r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6848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Комментарии</a:t>
            </a:r>
            <a:r>
              <a:rPr spc="-15" dirty="0"/>
              <a:t> </a:t>
            </a:r>
            <a:r>
              <a:rPr dirty="0"/>
              <a:t>в</a:t>
            </a:r>
            <a:r>
              <a:rPr spc="-30" dirty="0"/>
              <a:t> </a:t>
            </a: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521" y="3676903"/>
            <a:ext cx="7272655" cy="226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dirty="0">
                <a:latin typeface="Courier New"/>
                <a:cs typeface="Courier New"/>
              </a:rPr>
              <a:t>/*</a:t>
            </a:r>
            <a:r>
              <a:rPr sz="2300" spc="-55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Styles</a:t>
            </a:r>
            <a:r>
              <a:rPr sz="2300" spc="-40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for</a:t>
            </a:r>
            <a:r>
              <a:rPr sz="2300" spc="-50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footer</a:t>
            </a:r>
            <a:r>
              <a:rPr sz="2300" spc="-45" dirty="0">
                <a:latin typeface="Courier New"/>
                <a:cs typeface="Courier New"/>
              </a:rPr>
              <a:t> </a:t>
            </a:r>
            <a:r>
              <a:rPr sz="2300" spc="-25" dirty="0" smtClean="0">
                <a:latin typeface="Courier New"/>
                <a:cs typeface="Courier New"/>
              </a:rPr>
              <a:t>*/</a:t>
            </a: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300" dirty="0">
                <a:latin typeface="Courier New"/>
                <a:cs typeface="Courier New"/>
              </a:rPr>
              <a:t>footer</a:t>
            </a:r>
            <a:r>
              <a:rPr sz="2300" spc="-55" dirty="0">
                <a:latin typeface="Courier New"/>
                <a:cs typeface="Courier New"/>
              </a:rPr>
              <a:t> </a:t>
            </a:r>
            <a:r>
              <a:rPr sz="2300" spc="-50" dirty="0">
                <a:latin typeface="Courier New"/>
                <a:cs typeface="Courier New"/>
              </a:rPr>
              <a:t>{</a:t>
            </a:r>
            <a:endParaRPr sz="23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195"/>
              </a:spcBef>
            </a:pPr>
            <a:r>
              <a:rPr sz="2300" dirty="0">
                <a:latin typeface="Courier New"/>
                <a:cs typeface="Courier New"/>
              </a:rPr>
              <a:t>color:</a:t>
            </a:r>
            <a:r>
              <a:rPr sz="2300" spc="-45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red;</a:t>
            </a:r>
            <a:r>
              <a:rPr sz="2300" spc="-65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/*</a:t>
            </a:r>
            <a:r>
              <a:rPr sz="2300" spc="-40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Inner</a:t>
            </a:r>
            <a:r>
              <a:rPr sz="2300" spc="-60" dirty="0">
                <a:latin typeface="Courier New"/>
                <a:cs typeface="Courier New"/>
              </a:rPr>
              <a:t> </a:t>
            </a:r>
            <a:r>
              <a:rPr sz="2300" dirty="0">
                <a:latin typeface="Courier New"/>
                <a:cs typeface="Courier New"/>
              </a:rPr>
              <a:t>comment</a:t>
            </a:r>
            <a:r>
              <a:rPr sz="2300" spc="-55" dirty="0">
                <a:latin typeface="Courier New"/>
                <a:cs typeface="Courier New"/>
              </a:rPr>
              <a:t> </a:t>
            </a:r>
            <a:r>
              <a:rPr sz="2300" spc="-25" dirty="0">
                <a:latin typeface="Courier New"/>
                <a:cs typeface="Courier New"/>
              </a:rPr>
              <a:t>*/</a:t>
            </a: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300" spc="-50" dirty="0">
                <a:latin typeface="Courier New"/>
                <a:cs typeface="Courier New"/>
              </a:rPr>
              <a:t>}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521" y="6818121"/>
            <a:ext cx="4301490" cy="2890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25" dirty="0">
                <a:latin typeface="Courier New"/>
                <a:cs typeface="Courier New"/>
              </a:rPr>
              <a:t>/*</a:t>
            </a: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300" dirty="0">
                <a:latin typeface="Courier New"/>
                <a:cs typeface="Courier New"/>
              </a:rPr>
              <a:t>h2</a:t>
            </a:r>
            <a:r>
              <a:rPr sz="2300" spc="-25" dirty="0">
                <a:latin typeface="Courier New"/>
                <a:cs typeface="Courier New"/>
              </a:rPr>
              <a:t> </a:t>
            </a:r>
            <a:r>
              <a:rPr sz="2300" spc="-60" dirty="0">
                <a:latin typeface="Courier New"/>
                <a:cs typeface="Courier New"/>
              </a:rPr>
              <a:t>{</a:t>
            </a:r>
            <a:endParaRPr sz="23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200"/>
              </a:spcBef>
            </a:pPr>
            <a:r>
              <a:rPr sz="2300" dirty="0">
                <a:latin typeface="Courier New"/>
                <a:cs typeface="Courier New"/>
              </a:rPr>
              <a:t>color:</a:t>
            </a:r>
            <a:r>
              <a:rPr sz="2300" spc="-55" dirty="0">
                <a:latin typeface="Courier New"/>
                <a:cs typeface="Courier New"/>
              </a:rPr>
              <a:t> </a:t>
            </a:r>
            <a:r>
              <a:rPr sz="2300" spc="-10" dirty="0">
                <a:latin typeface="Courier New"/>
                <a:cs typeface="Courier New"/>
              </a:rPr>
              <a:t>yellow;</a:t>
            </a: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300" spc="-50" dirty="0">
                <a:latin typeface="Courier New"/>
                <a:cs typeface="Courier New"/>
              </a:rPr>
              <a:t>}</a:t>
            </a: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2300" spc="-25" dirty="0">
                <a:latin typeface="Courier New"/>
                <a:cs typeface="Courier New"/>
              </a:rPr>
              <a:t>*/</a:t>
            </a:r>
            <a:endParaRPr sz="23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6323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7526020" cy="37807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 marR="5080">
              <a:lnSpc>
                <a:spcPts val="9500"/>
              </a:lnSpc>
              <a:spcBef>
                <a:spcPts val="1265"/>
              </a:spcBef>
            </a:pPr>
            <a:r>
              <a:rPr sz="8800" spc="-10" dirty="0">
                <a:solidFill>
                  <a:srgbClr val="FFFFFF"/>
                </a:solidFill>
              </a:rPr>
              <a:t>Вложенность </a:t>
            </a:r>
            <a:r>
              <a:rPr sz="8800" dirty="0">
                <a:solidFill>
                  <a:srgbClr val="FFFFFF"/>
                </a:solidFill>
              </a:rPr>
              <a:t>и</a:t>
            </a:r>
            <a:r>
              <a:rPr sz="8800" spc="-55" dirty="0">
                <a:solidFill>
                  <a:srgbClr val="FFFFFF"/>
                </a:solidFill>
              </a:rPr>
              <a:t> </a:t>
            </a:r>
            <a:r>
              <a:rPr sz="8800" spc="-25" dirty="0">
                <a:solidFill>
                  <a:srgbClr val="FFFFFF"/>
                </a:solidFill>
              </a:rPr>
              <a:t>вес </a:t>
            </a:r>
            <a:r>
              <a:rPr sz="8800" spc="-10" dirty="0">
                <a:solidFill>
                  <a:srgbClr val="FFFFFF"/>
                </a:solidFill>
              </a:rPr>
              <a:t>селектора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30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Вложенность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2628900"/>
            <a:ext cx="7056019" cy="6017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.parent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div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spc="-6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345"/>
              </a:spcBef>
            </a:pPr>
            <a:r>
              <a:rPr sz="3200" i="1" spc="-10" dirty="0">
                <a:latin typeface="Courier New"/>
                <a:cs typeface="Courier New"/>
              </a:rPr>
              <a:t>стили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3200" spc="-50" dirty="0" smtClean="0">
                <a:latin typeface="Courier New"/>
                <a:cs typeface="Courier New"/>
              </a:rPr>
              <a:t>}</a:t>
            </a:r>
            <a:endParaRPr lang="en-US" sz="3200" spc="-5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endParaRPr lang="en-US" sz="3200" spc="-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lang="en-US" sz="3200" spc="-50" dirty="0" smtClean="0">
                <a:latin typeface="Courier New"/>
                <a:cs typeface="Courier New"/>
              </a:rPr>
              <a:t>&lt;div class=“parent”&gt;</a:t>
            </a:r>
          </a:p>
          <a:p>
            <a:pPr marL="12700" lvl="1">
              <a:spcBef>
                <a:spcPts val="2330"/>
              </a:spcBef>
            </a:pPr>
            <a:r>
              <a:rPr lang="en-US" sz="3200" spc="-50" dirty="0" smtClean="0">
                <a:latin typeface="Courier New"/>
                <a:cs typeface="Courier New"/>
              </a:rPr>
              <a:t>   &lt;p&gt;</a:t>
            </a:r>
            <a:r>
              <a:rPr lang="en-US" sz="3200" spc="-50" dirty="0" smtClean="0">
                <a:latin typeface="Courier New"/>
                <a:cs typeface="Courier New"/>
              </a:rPr>
              <a:t>&lt;/p&gt;</a:t>
            </a:r>
          </a:p>
          <a:p>
            <a:pPr marL="12700" lvl="1">
              <a:spcBef>
                <a:spcPts val="2330"/>
              </a:spcBef>
            </a:pPr>
            <a:r>
              <a:rPr lang="en-US" sz="3200" spc="-50" dirty="0" smtClean="0">
                <a:latin typeface="Courier New"/>
                <a:cs typeface="Courier New"/>
              </a:rPr>
              <a:t>   &lt;p&gt;&lt;/p&gt;</a:t>
            </a:r>
            <a:endParaRPr lang="en-US" sz="32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lang="en-US" sz="3200" dirty="0" smtClean="0">
                <a:latin typeface="Courier New"/>
                <a:cs typeface="Courier New"/>
              </a:rPr>
              <a:t>&lt;/div&gt;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9689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Вес</a:t>
            </a:r>
            <a:r>
              <a:rPr spc="-125" dirty="0"/>
              <a:t> </a:t>
            </a:r>
            <a:r>
              <a:rPr spc="-10" dirty="0"/>
              <a:t>селектора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57980"/>
            <a:ext cx="362712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#element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</a:t>
            </a:r>
            <a:r>
              <a:rPr sz="3200" spc="-10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914400" algn="ctr">
              <a:lnSpc>
                <a:spcPct val="100000"/>
              </a:lnSpc>
              <a:spcBef>
                <a:spcPts val="2345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4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081" y="6796531"/>
            <a:ext cx="3871595" cy="2084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.parent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a</a:t>
            </a:r>
            <a:r>
              <a:rPr sz="3200" spc="-8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914400" algn="ctr">
              <a:lnSpc>
                <a:spcPct val="100000"/>
              </a:lnSpc>
              <a:spcBef>
                <a:spcPts val="2340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4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blue;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98997" y="3286505"/>
            <a:ext cx="388620" cy="2455545"/>
          </a:xfrm>
          <a:custGeom>
            <a:avLst/>
            <a:gdLst/>
            <a:ahLst/>
            <a:cxnLst/>
            <a:rect l="l" t="t" r="r" b="b"/>
            <a:pathLst>
              <a:path w="388620" h="2455545">
                <a:moveTo>
                  <a:pt x="0" y="0"/>
                </a:moveTo>
                <a:lnTo>
                  <a:pt x="44553" y="5131"/>
                </a:lnTo>
                <a:lnTo>
                  <a:pt x="85452" y="19749"/>
                </a:lnTo>
                <a:lnTo>
                  <a:pt x="121531" y="42687"/>
                </a:lnTo>
                <a:lnTo>
                  <a:pt x="151622" y="72778"/>
                </a:lnTo>
                <a:lnTo>
                  <a:pt x="174560" y="108857"/>
                </a:lnTo>
                <a:lnTo>
                  <a:pt x="189178" y="149756"/>
                </a:lnTo>
                <a:lnTo>
                  <a:pt x="194310" y="194310"/>
                </a:lnTo>
                <a:lnTo>
                  <a:pt x="194310" y="1033272"/>
                </a:lnTo>
                <a:lnTo>
                  <a:pt x="199441" y="1077825"/>
                </a:lnTo>
                <a:lnTo>
                  <a:pt x="214059" y="1118724"/>
                </a:lnTo>
                <a:lnTo>
                  <a:pt x="236997" y="1154803"/>
                </a:lnTo>
                <a:lnTo>
                  <a:pt x="267088" y="1184894"/>
                </a:lnTo>
                <a:lnTo>
                  <a:pt x="303167" y="1207832"/>
                </a:lnTo>
                <a:lnTo>
                  <a:pt x="344066" y="1222450"/>
                </a:lnTo>
                <a:lnTo>
                  <a:pt x="388619" y="1227582"/>
                </a:lnTo>
                <a:lnTo>
                  <a:pt x="344066" y="1232713"/>
                </a:lnTo>
                <a:lnTo>
                  <a:pt x="303167" y="1247331"/>
                </a:lnTo>
                <a:lnTo>
                  <a:pt x="267088" y="1270269"/>
                </a:lnTo>
                <a:lnTo>
                  <a:pt x="236997" y="1300360"/>
                </a:lnTo>
                <a:lnTo>
                  <a:pt x="214059" y="1336439"/>
                </a:lnTo>
                <a:lnTo>
                  <a:pt x="199441" y="1377338"/>
                </a:lnTo>
                <a:lnTo>
                  <a:pt x="194310" y="1421892"/>
                </a:lnTo>
                <a:lnTo>
                  <a:pt x="194310" y="2260854"/>
                </a:lnTo>
                <a:lnTo>
                  <a:pt x="189178" y="2305407"/>
                </a:lnTo>
                <a:lnTo>
                  <a:pt x="174560" y="2346306"/>
                </a:lnTo>
                <a:lnTo>
                  <a:pt x="151622" y="2382385"/>
                </a:lnTo>
                <a:lnTo>
                  <a:pt x="121531" y="2412476"/>
                </a:lnTo>
                <a:lnTo>
                  <a:pt x="85452" y="2435414"/>
                </a:lnTo>
                <a:lnTo>
                  <a:pt x="44553" y="2450032"/>
                </a:lnTo>
                <a:lnTo>
                  <a:pt x="0" y="2455164"/>
                </a:lnTo>
              </a:path>
            </a:pathLst>
          </a:custGeom>
          <a:ln w="3810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68034" y="3849328"/>
            <a:ext cx="2837180" cy="12782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10"/>
              </a:spcBef>
            </a:pPr>
            <a:r>
              <a:rPr sz="2400" dirty="0">
                <a:latin typeface="Microsoft Sans Serif"/>
                <a:cs typeface="Microsoft Sans Serif"/>
              </a:rPr>
              <a:t>У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селекторов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id </a:t>
            </a:r>
            <a:r>
              <a:rPr sz="2400" dirty="0">
                <a:latin typeface="Microsoft Sans Serif"/>
                <a:cs typeface="Microsoft Sans Serif"/>
              </a:rPr>
              <a:t>вес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больше,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чем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у </a:t>
            </a:r>
            <a:r>
              <a:rPr sz="2400" spc="-10" dirty="0">
                <a:latin typeface="Microsoft Sans Serif"/>
                <a:cs typeface="Microsoft Sans Serif"/>
              </a:rPr>
              <a:t>селекторов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class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09449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Вес</a:t>
            </a:r>
            <a:r>
              <a:rPr spc="-125" dirty="0"/>
              <a:t> </a:t>
            </a:r>
            <a:r>
              <a:rPr spc="-10" dirty="0"/>
              <a:t>стилей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3520185"/>
            <a:ext cx="731520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Чем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ниже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написан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код,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тем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больше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его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вес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Чем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ниже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подключен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файл,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тем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больше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его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вес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3608832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4538471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965315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lang="ru-RU" spc="-10" dirty="0" smtClean="0"/>
              <a:t>Введение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7700" y="3258390"/>
            <a:ext cx="8107044" cy="1245213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0" indent="0"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CSS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 (каскадные таблицы стилей) – формальный язык написания внешнего вида документа, написанного с использованием языка разметки.</a:t>
            </a:r>
          </a:p>
        </p:txBody>
      </p:sp>
      <p:pic>
        <p:nvPicPr>
          <p:cNvPr id="10" name="Рисунок 3_1" descr="Рисунок 3_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2981" y="5448300"/>
            <a:ext cx="6336481" cy="2331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28357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Лучший </a:t>
            </a:r>
            <a:r>
              <a:rPr spc="-10" dirty="0"/>
              <a:t>способ подключения</a:t>
            </a:r>
            <a:r>
              <a:rPr spc="-145" dirty="0"/>
              <a:t> </a:t>
            </a:r>
            <a:r>
              <a:rPr dirty="0"/>
              <a:t>—</a:t>
            </a:r>
            <a:r>
              <a:rPr spc="-170" dirty="0"/>
              <a:t> </a:t>
            </a:r>
            <a:r>
              <a:rPr spc="-10" dirty="0"/>
              <a:t>class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4017390"/>
            <a:ext cx="7588884" cy="380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Одинаковые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классы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можно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задавать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нескольким </a:t>
            </a:r>
            <a:r>
              <a:rPr sz="2400" b="1" dirty="0">
                <a:latin typeface="Arial"/>
                <a:cs typeface="Arial"/>
              </a:rPr>
              <a:t>элементам,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давать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стили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им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всем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сразу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Microsoft Sans Serif"/>
                <a:cs typeface="Microsoft Sans Serif"/>
              </a:rPr>
              <a:t>Это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невозможно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сделать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помощью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id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9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2219960">
              <a:lnSpc>
                <a:spcPct val="110000"/>
              </a:lnSpc>
            </a:pPr>
            <a:r>
              <a:rPr sz="2400" b="1" dirty="0">
                <a:latin typeface="Arial"/>
                <a:cs typeface="Arial"/>
              </a:rPr>
              <a:t>Использование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классов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избавляет </a:t>
            </a:r>
            <a:r>
              <a:rPr sz="2400" b="1" dirty="0">
                <a:latin typeface="Arial"/>
                <a:cs typeface="Arial"/>
              </a:rPr>
              <a:t>от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проблем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вложенности</a:t>
            </a:r>
            <a:endParaRPr sz="2400">
              <a:latin typeface="Arial"/>
              <a:cs typeface="Arial"/>
            </a:endParaRPr>
          </a:p>
          <a:p>
            <a:pPr marL="12700" marR="776605">
              <a:lnSpc>
                <a:spcPct val="110000"/>
              </a:lnSpc>
            </a:pPr>
            <a:r>
              <a:rPr sz="2400" dirty="0">
                <a:latin typeface="Microsoft Sans Serif"/>
                <a:cs typeface="Microsoft Sans Serif"/>
              </a:rPr>
              <a:t>Мы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просто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не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используем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вложенность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стилей </a:t>
            </a:r>
            <a:r>
              <a:rPr sz="2400" dirty="0">
                <a:latin typeface="Microsoft Sans Serif"/>
                <a:cs typeface="Microsoft Sans Serif"/>
              </a:rPr>
              <a:t>вообще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никогда,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потому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что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используем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только классы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142232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5910071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93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78522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dirty="0"/>
              <a:t>Почему</a:t>
            </a:r>
            <a:r>
              <a:rPr spc="-20" dirty="0"/>
              <a:t> </a:t>
            </a:r>
            <a:r>
              <a:rPr dirty="0"/>
              <a:t>не</a:t>
            </a:r>
            <a:r>
              <a:rPr spc="-15" dirty="0"/>
              <a:t> </a:t>
            </a:r>
            <a:r>
              <a:rPr spc="-10" dirty="0"/>
              <a:t>следует</a:t>
            </a:r>
          </a:p>
          <a:p>
            <a:pPr marL="12700">
              <a:lnSpc>
                <a:spcPts val="6840"/>
              </a:lnSpc>
            </a:pPr>
            <a:r>
              <a:rPr dirty="0"/>
              <a:t>задавать</a:t>
            </a:r>
            <a:r>
              <a:rPr spc="-95" dirty="0"/>
              <a:t> </a:t>
            </a:r>
            <a:r>
              <a:rPr dirty="0"/>
              <a:t>стили</a:t>
            </a:r>
            <a:r>
              <a:rPr spc="-90" dirty="0"/>
              <a:t> </a:t>
            </a:r>
            <a:r>
              <a:rPr dirty="0"/>
              <a:t>по</a:t>
            </a:r>
            <a:r>
              <a:rPr spc="-90" dirty="0"/>
              <a:t> </a:t>
            </a:r>
            <a:r>
              <a:rPr spc="-20" dirty="0"/>
              <a:t>тэгу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3900" y="4686300"/>
            <a:ext cx="3627120" cy="2082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ul</a:t>
            </a:r>
            <a:r>
              <a:rPr sz="3200" spc="-4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914400" algn="ctr">
              <a:lnSpc>
                <a:spcPct val="100000"/>
              </a:lnSpc>
              <a:spcBef>
                <a:spcPts val="2345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4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2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33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684919" cy="169488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4400" dirty="0"/>
              <a:t>Почему</a:t>
            </a:r>
            <a:r>
              <a:rPr sz="4400" spc="-20" dirty="0"/>
              <a:t> </a:t>
            </a:r>
            <a:r>
              <a:rPr sz="4400" dirty="0"/>
              <a:t>не</a:t>
            </a:r>
            <a:r>
              <a:rPr sz="4400" spc="-15" dirty="0"/>
              <a:t> </a:t>
            </a:r>
            <a:r>
              <a:rPr sz="4400" spc="-10" dirty="0"/>
              <a:t>следует использовать</a:t>
            </a:r>
          </a:p>
          <a:p>
            <a:pPr marL="12700">
              <a:lnSpc>
                <a:spcPts val="6385"/>
              </a:lnSpc>
            </a:pPr>
            <a:r>
              <a:rPr sz="4400" spc="-10" dirty="0"/>
              <a:t>вложенность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7300" y="3824224"/>
            <a:ext cx="7913370" cy="457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10235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Растет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вес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селектора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это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порождает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ошибки </a:t>
            </a:r>
            <a:r>
              <a:rPr sz="2400" dirty="0">
                <a:latin typeface="Microsoft Sans Serif"/>
                <a:cs typeface="Microsoft Sans Serif"/>
              </a:rPr>
              <a:t>Переопределять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“большой”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вес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селектора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сложно, </a:t>
            </a:r>
            <a:r>
              <a:rPr sz="2400" dirty="0">
                <a:latin typeface="Microsoft Sans Serif"/>
                <a:cs typeface="Microsoft Sans Serif"/>
              </a:rPr>
              <a:t>проще,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если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все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селекторы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имеют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одинаковый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вес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Проблема</a:t>
            </a:r>
            <a:r>
              <a:rPr sz="2400" b="1" spc="-1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производительности</a:t>
            </a:r>
            <a:endParaRPr sz="2400" dirty="0">
              <a:latin typeface="Arial"/>
              <a:cs typeface="Arial"/>
            </a:endParaRPr>
          </a:p>
          <a:p>
            <a:pPr marL="12700" marR="848994">
              <a:lnSpc>
                <a:spcPts val="3170"/>
              </a:lnSpc>
              <a:spcBef>
                <a:spcPts val="155"/>
              </a:spcBef>
            </a:pPr>
            <a:r>
              <a:rPr sz="2400" spc="-10" dirty="0">
                <a:latin typeface="Microsoft Sans Serif"/>
                <a:cs typeface="Microsoft Sans Serif"/>
              </a:rPr>
              <a:t>Браузеру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требуется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больше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времени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ресурсов, </a:t>
            </a:r>
            <a:r>
              <a:rPr sz="2400" dirty="0">
                <a:latin typeface="Microsoft Sans Serif"/>
                <a:cs typeface="Microsoft Sans Serif"/>
              </a:rPr>
              <a:t>чтобы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“прочитать”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вложенность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24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1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Вложенность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снижает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поддерживаемость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стилей </a:t>
            </a:r>
            <a:r>
              <a:rPr sz="2400" dirty="0">
                <a:latin typeface="Microsoft Sans Serif"/>
                <a:cs typeface="Microsoft Sans Serif"/>
              </a:rPr>
              <a:t>Представьте,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что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придётся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заменить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ссылки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кнопки, </a:t>
            </a:r>
            <a:r>
              <a:rPr sz="2400" dirty="0">
                <a:latin typeface="Microsoft Sans Serif"/>
                <a:cs typeface="Microsoft Sans Serif"/>
              </a:rPr>
              <a:t>а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затем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вытащить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их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из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div.parent</a:t>
            </a: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300" y="3969357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300" y="5660996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6300" y="7311489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8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4944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1963420" algn="l"/>
              </a:tabLst>
            </a:pPr>
            <a:r>
              <a:rPr dirty="0"/>
              <a:t>Способы</a:t>
            </a:r>
            <a:r>
              <a:rPr spc="-20" dirty="0"/>
              <a:t> </a:t>
            </a:r>
            <a:r>
              <a:rPr spc="-10" dirty="0"/>
              <a:t>“обхода” </a:t>
            </a:r>
            <a:r>
              <a:rPr spc="-20" dirty="0" err="1" smtClean="0"/>
              <a:t>веса</a:t>
            </a:r>
            <a:r>
              <a:rPr lang="ru-RU" dirty="0"/>
              <a:t> </a:t>
            </a:r>
            <a:r>
              <a:rPr spc="-10" dirty="0" err="1" smtClean="0"/>
              <a:t>селекторов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04900" y="4686300"/>
            <a:ext cx="7292975" cy="3475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&lt;a</a:t>
            </a:r>
            <a:r>
              <a:rPr spc="-175" dirty="0"/>
              <a:t> </a:t>
            </a:r>
            <a:r>
              <a:rPr dirty="0"/>
              <a:t>style="color:</a:t>
            </a:r>
            <a:r>
              <a:rPr spc="-170" dirty="0"/>
              <a:t> </a:t>
            </a:r>
            <a:r>
              <a:rPr spc="-10" dirty="0"/>
              <a:t>red;"&gt;</a:t>
            </a: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pc="-50" dirty="0"/>
              <a:t>…</a:t>
            </a: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pc="-20" dirty="0"/>
              <a:t>&lt;/a&gt;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8" y="6591300"/>
            <a:ext cx="9685252" cy="337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7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9610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1963420" algn="l"/>
              </a:tabLst>
            </a:pPr>
            <a:r>
              <a:rPr dirty="0"/>
              <a:t>Способы</a:t>
            </a:r>
            <a:r>
              <a:rPr spc="-20" dirty="0"/>
              <a:t> </a:t>
            </a:r>
            <a:r>
              <a:rPr spc="-10" dirty="0"/>
              <a:t>“обхода” </a:t>
            </a:r>
            <a:r>
              <a:rPr spc="-20" dirty="0"/>
              <a:t>веса</a:t>
            </a:r>
            <a:r>
              <a:rPr dirty="0"/>
              <a:t>	</a:t>
            </a:r>
            <a:r>
              <a:rPr spc="-10" dirty="0"/>
              <a:t>селекторов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8281" y="4508119"/>
            <a:ext cx="6558280" cy="2982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.item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 dirty="0">
              <a:latin typeface="Courier New"/>
              <a:cs typeface="Courier New"/>
            </a:endParaRPr>
          </a:p>
          <a:p>
            <a:pPr marL="914400" algn="ctr">
              <a:lnSpc>
                <a:spcPct val="100000"/>
              </a:lnSpc>
              <a:spcBef>
                <a:spcPts val="2340"/>
              </a:spcBef>
            </a:pPr>
            <a:r>
              <a:rPr sz="3200" dirty="0">
                <a:latin typeface="Courier New"/>
                <a:cs typeface="Courier New"/>
              </a:rPr>
              <a:t>color: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#000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!important;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3200" dirty="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Когда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это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допустимо?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44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5706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1963420" algn="l"/>
              </a:tabLst>
            </a:pPr>
            <a:r>
              <a:rPr dirty="0"/>
              <a:t>Способы</a:t>
            </a:r>
            <a:r>
              <a:rPr spc="-20" dirty="0"/>
              <a:t> </a:t>
            </a:r>
            <a:r>
              <a:rPr spc="-10" dirty="0"/>
              <a:t>“обхода” </a:t>
            </a:r>
            <a:r>
              <a:rPr spc="-20" dirty="0" err="1" smtClean="0"/>
              <a:t>веса</a:t>
            </a:r>
            <a:r>
              <a:rPr lang="en-US" dirty="0"/>
              <a:t> </a:t>
            </a:r>
            <a:r>
              <a:rPr spc="-10" dirty="0" err="1" smtClean="0"/>
              <a:t>селекторов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9700" y="6819900"/>
            <a:ext cx="249936" cy="2484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.item</a:t>
            </a:r>
            <a:r>
              <a:rPr spc="-120" dirty="0"/>
              <a:t> </a:t>
            </a:r>
            <a:r>
              <a:rPr spc="-50" dirty="0"/>
              <a:t>{</a:t>
            </a:r>
          </a:p>
          <a:p>
            <a:pPr marL="410845" algn="ctr">
              <a:lnSpc>
                <a:spcPct val="100000"/>
              </a:lnSpc>
              <a:spcBef>
                <a:spcPts val="2340"/>
              </a:spcBef>
            </a:pPr>
            <a:r>
              <a:rPr dirty="0"/>
              <a:t>color:</a:t>
            </a:r>
            <a:r>
              <a:rPr spc="-114" dirty="0"/>
              <a:t> </a:t>
            </a:r>
            <a:r>
              <a:rPr dirty="0"/>
              <a:t>#000</a:t>
            </a:r>
            <a:r>
              <a:rPr spc="-110" dirty="0"/>
              <a:t> </a:t>
            </a:r>
            <a:r>
              <a:rPr spc="-10" dirty="0"/>
              <a:t>!important;</a:t>
            </a: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spc="-50" dirty="0"/>
              <a:t>}</a:t>
            </a: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pc="-50" dirty="0"/>
          </a:p>
          <a:p>
            <a:pPr marL="10350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Допустимо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использовать:</a:t>
            </a:r>
            <a:endParaRPr sz="2400" dirty="0">
              <a:latin typeface="Arial"/>
              <a:cs typeface="Arial"/>
            </a:endParaRPr>
          </a:p>
          <a:p>
            <a:pPr marL="672465" marR="5080">
              <a:lnSpc>
                <a:spcPts val="6759"/>
              </a:lnSpc>
              <a:spcBef>
                <a:spcPts val="204"/>
              </a:spcBef>
            </a:pPr>
            <a:r>
              <a:rPr sz="2400" spc="-10" dirty="0">
                <a:latin typeface="Microsoft Sans Serif"/>
                <a:cs typeface="Microsoft Sans Serif"/>
              </a:rPr>
              <a:t>Модификация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стилей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 err="1">
                <a:latin typeface="Microsoft Sans Serif"/>
                <a:cs typeface="Microsoft Sans Serif"/>
              </a:rPr>
              <a:t>сторонней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10" dirty="0" err="1" smtClean="0">
                <a:latin typeface="Microsoft Sans Serif"/>
                <a:cs typeface="Microsoft Sans Serif"/>
              </a:rPr>
              <a:t>библиотеки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47091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pc="-10" dirty="0"/>
              <a:t>Использование</a:t>
            </a:r>
          </a:p>
          <a:p>
            <a:pPr marL="12700">
              <a:lnSpc>
                <a:spcPts val="6840"/>
              </a:lnSpc>
            </a:pPr>
            <a:r>
              <a:rPr spc="-10" dirty="0"/>
              <a:t>!important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0427" y="4160265"/>
            <a:ext cx="7576184" cy="122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Следует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использовать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только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особых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случаях!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Только,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если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никакие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другие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решения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невозможны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599761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6027420" cy="37807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 marR="5080">
              <a:lnSpc>
                <a:spcPts val="9500"/>
              </a:lnSpc>
              <a:spcBef>
                <a:spcPts val="1265"/>
              </a:spcBef>
            </a:pPr>
            <a:r>
              <a:rPr sz="8800" spc="-10" dirty="0">
                <a:solidFill>
                  <a:srgbClr val="FFFFFF"/>
                </a:solidFill>
              </a:rPr>
              <a:t>Единицы </a:t>
            </a:r>
            <a:r>
              <a:rPr sz="8800" spc="-20" dirty="0">
                <a:solidFill>
                  <a:srgbClr val="FFFFFF"/>
                </a:solidFill>
              </a:rPr>
              <a:t>измерения </a:t>
            </a:r>
            <a:r>
              <a:rPr sz="8800" spc="-25" dirty="0">
                <a:solidFill>
                  <a:srgbClr val="FFFFFF"/>
                </a:solidFill>
              </a:rPr>
              <a:t>CSS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05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9610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Единицы</a:t>
            </a:r>
            <a:r>
              <a:rPr spc="-25" dirty="0"/>
              <a:t> </a:t>
            </a:r>
            <a:r>
              <a:rPr spc="-10" dirty="0"/>
              <a:t>измерения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332732"/>
            <a:ext cx="248412" cy="24993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02081" y="3433953"/>
            <a:ext cx="5627370" cy="391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Абсолютные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единицы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измерения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Пиксели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Courier New"/>
                <a:cs typeface="Courier New"/>
              </a:rPr>
              <a:t>width:</a:t>
            </a:r>
            <a:r>
              <a:rPr sz="2100" spc="-95" dirty="0">
                <a:latin typeface="Courier New"/>
                <a:cs typeface="Courier New"/>
              </a:rPr>
              <a:t> </a:t>
            </a:r>
            <a:r>
              <a:rPr sz="2100" spc="-20" dirty="0">
                <a:latin typeface="Courier New"/>
                <a:cs typeface="Courier New"/>
              </a:rPr>
              <a:t>25px;</a:t>
            </a:r>
            <a:endParaRPr sz="2100">
              <a:latin typeface="Courier New"/>
              <a:cs typeface="Courier New"/>
            </a:endParaRPr>
          </a:p>
          <a:p>
            <a:pPr marL="548005" marR="5080" indent="-535940">
              <a:lnSpc>
                <a:spcPct val="236500"/>
              </a:lnSpc>
              <a:spcBef>
                <a:spcPts val="994"/>
              </a:spcBef>
            </a:pPr>
            <a:r>
              <a:rPr sz="2400" b="1" dirty="0">
                <a:latin typeface="Arial"/>
                <a:cs typeface="Arial"/>
              </a:rPr>
              <a:t>Относительные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единицы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измерения Проценты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Courier New"/>
                <a:cs typeface="Courier New"/>
              </a:rPr>
              <a:t>width:</a:t>
            </a:r>
            <a:r>
              <a:rPr sz="2100" spc="-95" dirty="0">
                <a:latin typeface="Courier New"/>
                <a:cs typeface="Courier New"/>
              </a:rPr>
              <a:t> </a:t>
            </a:r>
            <a:r>
              <a:rPr sz="2100" spc="-20" dirty="0">
                <a:latin typeface="Courier New"/>
                <a:cs typeface="Courier New"/>
              </a:rPr>
              <a:t>50%;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617207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33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6849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Единицы</a:t>
            </a:r>
            <a:r>
              <a:rPr spc="-25" dirty="0"/>
              <a:t> </a:t>
            </a:r>
            <a:r>
              <a:rPr spc="-10" dirty="0"/>
              <a:t>измерения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332732"/>
            <a:ext cx="248412" cy="2499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617207"/>
            <a:ext cx="248412" cy="24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2081" y="3433953"/>
            <a:ext cx="5627370" cy="574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Абсолютные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единицы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измерения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Пиксели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Courier New"/>
                <a:cs typeface="Courier New"/>
              </a:rPr>
              <a:t>width:</a:t>
            </a:r>
            <a:r>
              <a:rPr sz="2100" spc="-95" dirty="0">
                <a:latin typeface="Courier New"/>
                <a:cs typeface="Courier New"/>
              </a:rPr>
              <a:t> </a:t>
            </a:r>
            <a:r>
              <a:rPr sz="2100" spc="-20" dirty="0">
                <a:latin typeface="Courier New"/>
                <a:cs typeface="Courier New"/>
              </a:rPr>
              <a:t>25px;</a:t>
            </a:r>
            <a:endParaRPr sz="2100">
              <a:latin typeface="Courier New"/>
              <a:cs typeface="Courier New"/>
            </a:endParaRPr>
          </a:p>
          <a:p>
            <a:pPr marL="548005" marR="5080" indent="-535940">
              <a:lnSpc>
                <a:spcPct val="236500"/>
              </a:lnSpc>
              <a:spcBef>
                <a:spcPts val="994"/>
              </a:spcBef>
            </a:pPr>
            <a:r>
              <a:rPr sz="2400" b="1" dirty="0">
                <a:latin typeface="Arial"/>
                <a:cs typeface="Arial"/>
              </a:rPr>
              <a:t>Относительные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единицы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измерения Проценты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Courier New"/>
                <a:cs typeface="Courier New"/>
              </a:rPr>
              <a:t>width:</a:t>
            </a:r>
            <a:r>
              <a:rPr sz="2100" spc="-95" dirty="0">
                <a:latin typeface="Courier New"/>
                <a:cs typeface="Courier New"/>
              </a:rPr>
              <a:t> </a:t>
            </a:r>
            <a:r>
              <a:rPr sz="2100" spc="-20" dirty="0">
                <a:latin typeface="Courier New"/>
                <a:cs typeface="Courier New"/>
              </a:rPr>
              <a:t>50%;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25"/>
              </a:spcBef>
            </a:pPr>
            <a:endParaRPr sz="2100">
              <a:latin typeface="Courier New"/>
              <a:cs typeface="Courier New"/>
            </a:endParaRPr>
          </a:p>
          <a:p>
            <a:pPr marL="548005" marR="1593850">
              <a:lnSpc>
                <a:spcPct val="119800"/>
              </a:lnSpc>
            </a:pPr>
            <a:r>
              <a:rPr sz="2400" b="1" dirty="0">
                <a:latin typeface="Arial"/>
                <a:cs typeface="Arial"/>
              </a:rPr>
              <a:t>Относительно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шрифта </a:t>
            </a:r>
            <a:r>
              <a:rPr sz="2400" b="1" dirty="0">
                <a:latin typeface="Arial"/>
                <a:cs typeface="Arial"/>
              </a:rPr>
              <a:t>текущего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элемента </a:t>
            </a:r>
            <a:r>
              <a:rPr sz="2100" spc="-25" dirty="0">
                <a:latin typeface="Courier New"/>
                <a:cs typeface="Courier New"/>
              </a:rPr>
              <a:t>font-</a:t>
            </a:r>
            <a:r>
              <a:rPr sz="2100" dirty="0">
                <a:latin typeface="Courier New"/>
                <a:cs typeface="Courier New"/>
              </a:rPr>
              <a:t>size:</a:t>
            </a:r>
            <a:r>
              <a:rPr sz="2100" spc="-25" dirty="0">
                <a:latin typeface="Courier New"/>
                <a:cs typeface="Courier New"/>
              </a:rPr>
              <a:t> </a:t>
            </a:r>
            <a:r>
              <a:rPr sz="2100" spc="-20" dirty="0">
                <a:latin typeface="Courier New"/>
                <a:cs typeface="Courier New"/>
              </a:rPr>
              <a:t>2em;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127" y="8043671"/>
            <a:ext cx="248412" cy="248411"/>
          </a:xfrm>
          <a:prstGeom prst="rect">
            <a:avLst/>
          </a:prstGeom>
        </p:spPr>
      </p:pic>
      <p:sp>
        <p:nvSpPr>
          <p:cNvPr id="8" name="object 10"/>
          <p:cNvSpPr txBox="1"/>
          <p:nvPr/>
        </p:nvSpPr>
        <p:spPr>
          <a:xfrm>
            <a:off x="5866891" y="6529577"/>
            <a:ext cx="3502660" cy="1258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Относительно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шрифта </a:t>
            </a:r>
            <a:r>
              <a:rPr sz="2400" b="1" dirty="0">
                <a:latin typeface="Arial"/>
                <a:cs typeface="Arial"/>
              </a:rPr>
              <a:t>элемента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html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spc="-25" dirty="0">
                <a:latin typeface="Courier New"/>
                <a:cs typeface="Courier New"/>
              </a:rPr>
              <a:t>font-</a:t>
            </a:r>
            <a:r>
              <a:rPr sz="2100" dirty="0">
                <a:latin typeface="Courier New"/>
                <a:cs typeface="Courier New"/>
              </a:rPr>
              <a:t>size:</a:t>
            </a:r>
            <a:r>
              <a:rPr sz="2100" spc="-20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2rem;</a:t>
            </a:r>
            <a:endParaRPr sz="2100" dirty="0">
              <a:latin typeface="Courier New"/>
              <a:cs typeface="Courier New"/>
            </a:endParaRPr>
          </a:p>
        </p:txBody>
      </p:sp>
      <p:pic>
        <p:nvPicPr>
          <p:cNvPr id="9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72100" y="6655307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965315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lang="ru-RU" spc="-10" dirty="0" smtClean="0"/>
              <a:t>Введение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6" name="Picture 2" descr="https://habrastorage.org/getpro/habr/upload_files/f69/e46/b36/f69e46b36134df8de4b0e6a6d3df611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390900"/>
            <a:ext cx="8353971" cy="522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99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5427345" cy="25736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marR="5080">
              <a:lnSpc>
                <a:spcPts val="9510"/>
              </a:lnSpc>
              <a:spcBef>
                <a:spcPts val="1240"/>
              </a:spcBef>
            </a:pPr>
            <a:r>
              <a:rPr sz="8800" spc="-10" dirty="0">
                <a:solidFill>
                  <a:srgbClr val="FFFFFF"/>
                </a:solidFill>
              </a:rPr>
              <a:t>Свойство display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09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Элементы </a:t>
            </a:r>
            <a:r>
              <a:rPr spc="-20" dirty="0"/>
              <a:t>HTML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3300221"/>
            <a:ext cx="3475990" cy="316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Блочные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(block)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Microsoft Sans Serif"/>
                <a:cs typeface="Microsoft Sans Serif"/>
              </a:rPr>
              <a:t>Стоят</a:t>
            </a:r>
            <a:r>
              <a:rPr sz="2100" spc="-1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на</a:t>
            </a:r>
            <a:r>
              <a:rPr sz="2100" spc="-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отдельной</a:t>
            </a:r>
            <a:r>
              <a:rPr sz="2100" spc="-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строке,</a:t>
            </a:r>
            <a:endParaRPr sz="2100">
              <a:latin typeface="Microsoft Sans Serif"/>
              <a:cs typeface="Microsoft Sans Serif"/>
            </a:endParaRPr>
          </a:p>
          <a:p>
            <a:pPr marL="12700" marR="671195">
              <a:lnSpc>
                <a:spcPct val="110000"/>
              </a:lnSpc>
            </a:pPr>
            <a:r>
              <a:rPr sz="2100" spc="-10" dirty="0">
                <a:latin typeface="Microsoft Sans Serif"/>
                <a:cs typeface="Microsoft Sans Serif"/>
              </a:rPr>
              <a:t>занимают</a:t>
            </a:r>
            <a:r>
              <a:rPr sz="2100" spc="-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всю</a:t>
            </a:r>
            <a:r>
              <a:rPr sz="2100" spc="-3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ширину страницы.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9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325120">
              <a:lnSpc>
                <a:spcPct val="110000"/>
              </a:lnSpc>
            </a:pPr>
            <a:r>
              <a:rPr sz="2100" dirty="0">
                <a:latin typeface="Microsoft Sans Serif"/>
                <a:cs typeface="Microsoft Sans Serif"/>
              </a:rPr>
              <a:t>Заполняют</a:t>
            </a:r>
            <a:r>
              <a:rPr sz="2100" spc="-9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пространство </a:t>
            </a:r>
            <a:r>
              <a:rPr sz="2100" dirty="0">
                <a:latin typeface="Microsoft Sans Serif"/>
                <a:cs typeface="Microsoft Sans Serif"/>
              </a:rPr>
              <a:t>сверху</a:t>
            </a:r>
            <a:r>
              <a:rPr sz="2100" spc="-20" dirty="0">
                <a:latin typeface="Microsoft Sans Serif"/>
                <a:cs typeface="Microsoft Sans Serif"/>
              </a:rPr>
              <a:t> вниз.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3389376"/>
            <a:ext cx="248412" cy="2484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04153" y="3300221"/>
            <a:ext cx="3336925" cy="288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Строчные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(inline)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dirty="0">
                <a:latin typeface="Microsoft Sans Serif"/>
                <a:cs typeface="Microsoft Sans Serif"/>
              </a:rPr>
              <a:t>Стоят</a:t>
            </a:r>
            <a:r>
              <a:rPr sz="2100" spc="-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на одном</a:t>
            </a:r>
            <a:r>
              <a:rPr sz="2100" spc="-1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уровне</a:t>
            </a: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Microsoft Sans Serif"/>
                <a:cs typeface="Microsoft Sans Serif"/>
              </a:rPr>
              <a:t>с</a:t>
            </a:r>
            <a:r>
              <a:rPr sz="2100" spc="-10" dirty="0">
                <a:latin typeface="Microsoft Sans Serif"/>
                <a:cs typeface="Microsoft Sans Serif"/>
              </a:rPr>
              <a:t> </a:t>
            </a:r>
            <a:r>
              <a:rPr sz="2100" spc="-25" dirty="0">
                <a:latin typeface="Microsoft Sans Serif"/>
                <a:cs typeface="Microsoft Sans Serif"/>
              </a:rPr>
              <a:t>окружающим</a:t>
            </a:r>
            <a:r>
              <a:rPr sz="2100" dirty="0">
                <a:latin typeface="Microsoft Sans Serif"/>
                <a:cs typeface="Microsoft Sans Serif"/>
              </a:rPr>
              <a:t> их</a:t>
            </a:r>
            <a:r>
              <a:rPr sz="2100" spc="-10" dirty="0">
                <a:latin typeface="Microsoft Sans Serif"/>
                <a:cs typeface="Microsoft Sans Serif"/>
              </a:rPr>
              <a:t> текстом.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95885">
              <a:lnSpc>
                <a:spcPct val="110000"/>
              </a:lnSpc>
              <a:spcBef>
                <a:spcPts val="5"/>
              </a:spcBef>
            </a:pPr>
            <a:r>
              <a:rPr sz="2100" dirty="0">
                <a:latin typeface="Microsoft Sans Serif"/>
                <a:cs typeface="Microsoft Sans Serif"/>
              </a:rPr>
              <a:t>Заполняют</a:t>
            </a:r>
            <a:r>
              <a:rPr sz="2100" spc="-1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строку,</a:t>
            </a:r>
            <a:r>
              <a:rPr sz="2100" spc="-10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могут </a:t>
            </a:r>
            <a:r>
              <a:rPr sz="2100" dirty="0">
                <a:latin typeface="Microsoft Sans Serif"/>
                <a:cs typeface="Microsoft Sans Serif"/>
              </a:rPr>
              <a:t>переноситься</a:t>
            </a:r>
            <a:r>
              <a:rPr sz="2100" spc="-5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по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spc="-20" dirty="0">
                <a:latin typeface="Microsoft Sans Serif"/>
                <a:cs typeface="Microsoft Sans Serif"/>
              </a:rPr>
              <a:t>строкам.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8091" y="3389376"/>
            <a:ext cx="249936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60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Элементы </a:t>
            </a:r>
            <a:r>
              <a:rPr spc="-20" dirty="0"/>
              <a:t>HTML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3300221"/>
            <a:ext cx="2497455" cy="381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Блочные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(block)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Microsoft Sans Serif"/>
                <a:cs typeface="Microsoft Sans Serif"/>
              </a:rPr>
              <a:t>Примеры: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&lt;div&gt;...&lt;/div&gt;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45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&lt;h1&gt;...&lt;/h1&gt;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&lt;p&gt;...&lt;/p&gt;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3389376"/>
            <a:ext cx="248412" cy="2484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04153" y="3300221"/>
            <a:ext cx="2640965" cy="381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Строчные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(inline)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Microsoft Sans Serif"/>
                <a:cs typeface="Microsoft Sans Serif"/>
              </a:rPr>
              <a:t>Пример: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&lt;span&gt;...&lt;/span&gt;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45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&lt;a&gt;...&lt;/a&gt;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100" spc="-10" dirty="0">
                <a:latin typeface="Courier New"/>
                <a:cs typeface="Courier New"/>
              </a:rPr>
              <a:t>&lt;b&gt;...&lt;/b&gt;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8091" y="3389376"/>
            <a:ext cx="249936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86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797433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Тип</a:t>
            </a:r>
            <a:r>
              <a:rPr spc="-30" dirty="0"/>
              <a:t> </a:t>
            </a:r>
            <a:r>
              <a:rPr dirty="0"/>
              <a:t>элемента</a:t>
            </a:r>
            <a:r>
              <a:rPr spc="-15" dirty="0"/>
              <a:t> </a:t>
            </a:r>
            <a:r>
              <a:rPr spc="-10" dirty="0"/>
              <a:t>можем </a:t>
            </a:r>
            <a:r>
              <a:rPr dirty="0"/>
              <a:t>задавать</a:t>
            </a:r>
            <a:r>
              <a:rPr spc="-275" dirty="0"/>
              <a:t> </a:t>
            </a:r>
            <a:r>
              <a:rPr spc="-20" dirty="0"/>
              <a:t>сами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/>
              <a:t>&lt;div</a:t>
            </a:r>
            <a:r>
              <a:rPr spc="-75" dirty="0"/>
              <a:t> </a:t>
            </a:r>
            <a:r>
              <a:rPr spc="-10" dirty="0"/>
              <a:t>class="inline"&gt;...&lt;/div&gt;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/>
              <a:t>&lt;span</a:t>
            </a:r>
            <a:r>
              <a:rPr spc="-90" dirty="0"/>
              <a:t> </a:t>
            </a:r>
            <a:r>
              <a:rPr spc="-10" dirty="0"/>
              <a:t>class="block"&gt;...&lt;/span&gt;</a:t>
            </a:r>
          </a:p>
          <a:p>
            <a:pPr>
              <a:lnSpc>
                <a:spcPct val="100000"/>
              </a:lnSpc>
              <a:spcBef>
                <a:spcPts val="1839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.inline</a:t>
            </a:r>
            <a:r>
              <a:rPr spc="-110" dirty="0"/>
              <a:t> </a:t>
            </a:r>
            <a:r>
              <a:rPr spc="-50" dirty="0"/>
              <a:t>{</a:t>
            </a:r>
          </a:p>
          <a:p>
            <a:pPr marL="1841500">
              <a:lnSpc>
                <a:spcPct val="100000"/>
              </a:lnSpc>
              <a:spcBef>
                <a:spcPts val="850"/>
              </a:spcBef>
            </a:pPr>
            <a:r>
              <a:rPr dirty="0"/>
              <a:t>display:</a:t>
            </a:r>
            <a:r>
              <a:rPr spc="-114" dirty="0"/>
              <a:t> </a:t>
            </a:r>
            <a:r>
              <a:rPr spc="-10" dirty="0"/>
              <a:t>inline;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pc="-50" dirty="0"/>
              <a:t>}</a:t>
            </a:r>
          </a:p>
          <a:p>
            <a:pPr>
              <a:lnSpc>
                <a:spcPct val="100000"/>
              </a:lnSpc>
              <a:spcBef>
                <a:spcPts val="1845"/>
              </a:spcBef>
            </a:pPr>
            <a:endParaRPr spc="-50" dirty="0"/>
          </a:p>
          <a:p>
            <a:pPr marL="12700">
              <a:lnSpc>
                <a:spcPct val="100000"/>
              </a:lnSpc>
            </a:pPr>
            <a:r>
              <a:rPr dirty="0"/>
              <a:t>.block</a:t>
            </a:r>
            <a:r>
              <a:rPr spc="-95" dirty="0"/>
              <a:t> </a:t>
            </a:r>
            <a:r>
              <a:rPr spc="-50" dirty="0"/>
              <a:t>{</a:t>
            </a:r>
          </a:p>
          <a:p>
            <a:pPr marL="1841500">
              <a:lnSpc>
                <a:spcPct val="100000"/>
              </a:lnSpc>
              <a:spcBef>
                <a:spcPts val="850"/>
              </a:spcBef>
            </a:pPr>
            <a:r>
              <a:rPr dirty="0"/>
              <a:t>display:</a:t>
            </a:r>
            <a:r>
              <a:rPr spc="-114" dirty="0"/>
              <a:t> </a:t>
            </a:r>
            <a:r>
              <a:rPr spc="-10" dirty="0"/>
              <a:t>block;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pc="-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898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37667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3738245" algn="l"/>
              </a:tabLst>
            </a:pPr>
            <a:r>
              <a:rPr spc="-10" dirty="0"/>
              <a:t>Значения свойства</a:t>
            </a:r>
            <a:r>
              <a:rPr dirty="0"/>
              <a:t>	</a:t>
            </a:r>
            <a:r>
              <a:rPr spc="-10" dirty="0"/>
              <a:t>display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4214317"/>
            <a:ext cx="3056890" cy="218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display: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block;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7370"/>
              </a:lnSpc>
              <a:spcBef>
                <a:spcPts val="210"/>
              </a:spcBef>
            </a:pPr>
            <a:r>
              <a:rPr sz="2400" b="1" dirty="0">
                <a:latin typeface="Arial"/>
                <a:cs typeface="Arial"/>
              </a:rPr>
              <a:t>display: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inline; </a:t>
            </a:r>
            <a:r>
              <a:rPr sz="2400" b="1" dirty="0">
                <a:latin typeface="Arial"/>
                <a:cs typeface="Arial"/>
              </a:rPr>
              <a:t>display: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inline-</a:t>
            </a:r>
            <a:r>
              <a:rPr sz="2400" b="1" spc="-10" dirty="0">
                <a:latin typeface="Arial"/>
                <a:cs typeface="Arial"/>
              </a:rPr>
              <a:t>block;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303776"/>
            <a:ext cx="24841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164835"/>
            <a:ext cx="248412" cy="2499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6100571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56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5343525" cy="37807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 marR="5080">
              <a:lnSpc>
                <a:spcPts val="9500"/>
              </a:lnSpc>
              <a:spcBef>
                <a:spcPts val="1265"/>
              </a:spcBef>
            </a:pPr>
            <a:r>
              <a:rPr sz="8800" spc="-10" dirty="0">
                <a:solidFill>
                  <a:srgbClr val="FFFFFF"/>
                </a:solidFill>
              </a:rPr>
              <a:t>Размеры, отступы, обводка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311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Внешние</a:t>
            </a:r>
            <a:r>
              <a:rPr spc="-30" dirty="0"/>
              <a:t> </a:t>
            </a:r>
            <a:r>
              <a:rPr spc="-10" dirty="0"/>
              <a:t>отступы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0427" y="3593972"/>
            <a:ext cx="8399273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.item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 smtClean="0">
                <a:latin typeface="Courier New"/>
                <a:cs typeface="Courier New"/>
              </a:rPr>
              <a:t>{</a:t>
            </a:r>
            <a:endParaRPr lang="en-US" sz="3200" dirty="0">
              <a:latin typeface="Courier New"/>
              <a:cs typeface="Courier New"/>
            </a:endParaRPr>
          </a:p>
          <a:p>
            <a:pPr marL="12700">
              <a:spcBef>
                <a:spcPts val="100"/>
              </a:spcBef>
            </a:pPr>
            <a:r>
              <a:rPr lang="en-US" sz="3200" dirty="0" smtClean="0">
                <a:latin typeface="Courier New"/>
                <a:cs typeface="Courier New"/>
              </a:rPr>
              <a:t>	</a:t>
            </a:r>
            <a:r>
              <a:rPr sz="3200" dirty="0" smtClean="0">
                <a:latin typeface="Courier New"/>
                <a:cs typeface="Courier New"/>
              </a:rPr>
              <a:t>margin</a:t>
            </a:r>
            <a:r>
              <a:rPr sz="3200" dirty="0">
                <a:latin typeface="Courier New"/>
                <a:cs typeface="Courier New"/>
              </a:rPr>
              <a:t>: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10px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20px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spc="-20" dirty="0" smtClean="0">
                <a:latin typeface="Courier New"/>
                <a:cs typeface="Courier New"/>
              </a:rPr>
              <a:t>30px</a:t>
            </a:r>
            <a:r>
              <a:rPr lang="en-US" sz="3200" spc="-20" dirty="0" smtClean="0">
                <a:latin typeface="Courier New"/>
                <a:cs typeface="Courier New"/>
              </a:rPr>
              <a:t> </a:t>
            </a:r>
            <a:r>
              <a:rPr lang="en-US" sz="3200" spc="-10" dirty="0" smtClean="0">
                <a:latin typeface="Courier New"/>
                <a:cs typeface="Courier New"/>
              </a:rPr>
              <a:t>40px;</a:t>
            </a:r>
            <a:endParaRPr lang="en-US" sz="3200" dirty="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427" y="4933950"/>
            <a:ext cx="124650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200" spc="-50" dirty="0" smtClean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15412" y="5748527"/>
            <a:ext cx="4680585" cy="3144520"/>
          </a:xfrm>
          <a:custGeom>
            <a:avLst/>
            <a:gdLst/>
            <a:ahLst/>
            <a:cxnLst/>
            <a:rect l="l" t="t" r="r" b="b"/>
            <a:pathLst>
              <a:path w="4680584" h="3144520">
                <a:moveTo>
                  <a:pt x="4680458" y="254"/>
                </a:moveTo>
                <a:lnTo>
                  <a:pt x="3960863" y="139"/>
                </a:lnTo>
                <a:lnTo>
                  <a:pt x="3960863" y="0"/>
                </a:lnTo>
                <a:lnTo>
                  <a:pt x="3960444" y="0"/>
                </a:lnTo>
                <a:lnTo>
                  <a:pt x="3960444" y="359664"/>
                </a:lnTo>
                <a:lnTo>
                  <a:pt x="3960241" y="2063496"/>
                </a:lnTo>
                <a:lnTo>
                  <a:pt x="1440180" y="2063496"/>
                </a:lnTo>
                <a:lnTo>
                  <a:pt x="1440180" y="359664"/>
                </a:lnTo>
                <a:lnTo>
                  <a:pt x="3960444" y="359664"/>
                </a:lnTo>
                <a:lnTo>
                  <a:pt x="3960444" y="0"/>
                </a:lnTo>
                <a:lnTo>
                  <a:pt x="1440180" y="0"/>
                </a:lnTo>
                <a:lnTo>
                  <a:pt x="0" y="0"/>
                </a:lnTo>
                <a:lnTo>
                  <a:pt x="0" y="2063496"/>
                </a:lnTo>
                <a:lnTo>
                  <a:pt x="0" y="2095500"/>
                </a:lnTo>
                <a:lnTo>
                  <a:pt x="0" y="3144012"/>
                </a:lnTo>
                <a:lnTo>
                  <a:pt x="4680191" y="3144012"/>
                </a:lnTo>
                <a:lnTo>
                  <a:pt x="4680191" y="2077720"/>
                </a:lnTo>
                <a:lnTo>
                  <a:pt x="4680458" y="254"/>
                </a:lnTo>
                <a:close/>
              </a:path>
            </a:pathLst>
          </a:custGeom>
          <a:solidFill>
            <a:srgbClr val="FBA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39003" y="5391099"/>
            <a:ext cx="756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10px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5303" y="6939788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20px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9003" y="9264802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30px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8513" y="6939788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40px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31477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Внешние</a:t>
            </a:r>
            <a:r>
              <a:rPr spc="-30" dirty="0"/>
              <a:t> </a:t>
            </a:r>
            <a:r>
              <a:rPr spc="-10" dirty="0"/>
              <a:t>отступы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822192" y="6281927"/>
            <a:ext cx="3240405" cy="2077720"/>
          </a:xfrm>
          <a:custGeom>
            <a:avLst/>
            <a:gdLst/>
            <a:ahLst/>
            <a:cxnLst/>
            <a:rect l="l" t="t" r="r" b="b"/>
            <a:pathLst>
              <a:path w="3240404" h="2077720">
                <a:moveTo>
                  <a:pt x="3240278" y="254"/>
                </a:moveTo>
                <a:lnTo>
                  <a:pt x="2520683" y="139"/>
                </a:lnTo>
                <a:lnTo>
                  <a:pt x="2520683" y="0"/>
                </a:lnTo>
                <a:lnTo>
                  <a:pt x="0" y="0"/>
                </a:lnTo>
                <a:lnTo>
                  <a:pt x="0" y="359664"/>
                </a:lnTo>
                <a:lnTo>
                  <a:pt x="2520264" y="359664"/>
                </a:lnTo>
                <a:lnTo>
                  <a:pt x="2520061" y="2077593"/>
                </a:lnTo>
                <a:lnTo>
                  <a:pt x="3240024" y="2077720"/>
                </a:lnTo>
                <a:lnTo>
                  <a:pt x="3240278" y="254"/>
                </a:lnTo>
                <a:close/>
              </a:path>
            </a:pathLst>
          </a:custGeom>
          <a:solidFill>
            <a:srgbClr val="FBA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427" y="3593972"/>
            <a:ext cx="6252845" cy="272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.item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340"/>
              </a:spcBef>
            </a:pPr>
            <a:r>
              <a:rPr sz="3200" dirty="0">
                <a:latin typeface="Courier New"/>
                <a:cs typeface="Courier New"/>
              </a:rPr>
              <a:t>margin:</a:t>
            </a:r>
            <a:r>
              <a:rPr sz="3200" spc="-13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10px</a:t>
            </a:r>
            <a:r>
              <a:rPr sz="3200" spc="-13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20px;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L="4087495">
              <a:lnSpc>
                <a:spcPct val="100000"/>
              </a:lnSpc>
              <a:spcBef>
                <a:spcPts val="2160"/>
              </a:spcBef>
            </a:pPr>
            <a:r>
              <a:rPr sz="2400" b="1" spc="-20" dirty="0">
                <a:latin typeface="Courier New"/>
                <a:cs typeface="Courier New"/>
              </a:rPr>
              <a:t>10px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2311" y="7359777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20px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5603" y="8821318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10px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3655" y="7359777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20px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1975" y="6282054"/>
            <a:ext cx="3241040" cy="2077720"/>
          </a:xfrm>
          <a:custGeom>
            <a:avLst/>
            <a:gdLst/>
            <a:ahLst/>
            <a:cxnLst/>
            <a:rect l="l" t="t" r="r" b="b"/>
            <a:pathLst>
              <a:path w="3241040" h="2077720">
                <a:moveTo>
                  <a:pt x="720217" y="127"/>
                </a:moveTo>
                <a:lnTo>
                  <a:pt x="254" y="0"/>
                </a:lnTo>
                <a:lnTo>
                  <a:pt x="0" y="2077466"/>
                </a:lnTo>
                <a:lnTo>
                  <a:pt x="719963" y="2077593"/>
                </a:lnTo>
                <a:lnTo>
                  <a:pt x="720217" y="127"/>
                </a:lnTo>
                <a:close/>
              </a:path>
              <a:path w="3241040" h="2077720">
                <a:moveTo>
                  <a:pt x="3240900" y="1717421"/>
                </a:moveTo>
                <a:lnTo>
                  <a:pt x="720217" y="1717421"/>
                </a:lnTo>
                <a:lnTo>
                  <a:pt x="720217" y="2077085"/>
                </a:lnTo>
                <a:lnTo>
                  <a:pt x="3240900" y="2077085"/>
                </a:lnTo>
                <a:lnTo>
                  <a:pt x="3240900" y="1717421"/>
                </a:lnTo>
                <a:close/>
              </a:path>
            </a:pathLst>
          </a:custGeom>
          <a:solidFill>
            <a:srgbClr val="FBACA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783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Внешние</a:t>
            </a:r>
            <a:r>
              <a:rPr spc="-30" dirty="0"/>
              <a:t> </a:t>
            </a:r>
            <a:r>
              <a:rPr spc="-10" dirty="0"/>
              <a:t>отступы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42253" y="6282054"/>
            <a:ext cx="720725" cy="2077720"/>
          </a:xfrm>
          <a:custGeom>
            <a:avLst/>
            <a:gdLst/>
            <a:ahLst/>
            <a:cxnLst/>
            <a:rect l="l" t="t" r="r" b="b"/>
            <a:pathLst>
              <a:path w="720725" h="2077720">
                <a:moveTo>
                  <a:pt x="254" y="0"/>
                </a:moveTo>
                <a:lnTo>
                  <a:pt x="0" y="2077466"/>
                </a:lnTo>
                <a:lnTo>
                  <a:pt x="719963" y="2077593"/>
                </a:lnTo>
                <a:lnTo>
                  <a:pt x="720217" y="127"/>
                </a:lnTo>
                <a:lnTo>
                  <a:pt x="254" y="0"/>
                </a:lnTo>
                <a:close/>
              </a:path>
            </a:pathLst>
          </a:custGeom>
          <a:solidFill>
            <a:srgbClr val="FBA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427" y="3593972"/>
            <a:ext cx="6008370" cy="272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ourier New"/>
                <a:cs typeface="Courier New"/>
              </a:rPr>
              <a:t>.item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</a:t>
            </a:r>
            <a:endParaRPr sz="32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2340"/>
              </a:spcBef>
            </a:pPr>
            <a:r>
              <a:rPr sz="3200" dirty="0">
                <a:latin typeface="Courier New"/>
                <a:cs typeface="Courier New"/>
              </a:rPr>
              <a:t>margin: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0</a:t>
            </a:r>
            <a:r>
              <a:rPr sz="3200" spc="-9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20px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0;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>
              <a:latin typeface="Courier New"/>
              <a:cs typeface="Courier New"/>
            </a:endParaRPr>
          </a:p>
          <a:p>
            <a:pPr marR="1456690" algn="r">
              <a:lnSpc>
                <a:spcPct val="100000"/>
              </a:lnSpc>
              <a:spcBef>
                <a:spcPts val="2160"/>
              </a:spcBef>
            </a:pPr>
            <a:r>
              <a:rPr sz="2400" b="1" spc="-50" dirty="0"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2311" y="7359777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20px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8400" y="8821318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3655" y="7359777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ourier New"/>
                <a:cs typeface="Courier New"/>
              </a:rPr>
              <a:t>20px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01975" y="6282054"/>
            <a:ext cx="720725" cy="2077720"/>
          </a:xfrm>
          <a:custGeom>
            <a:avLst/>
            <a:gdLst/>
            <a:ahLst/>
            <a:cxnLst/>
            <a:rect l="l" t="t" r="r" b="b"/>
            <a:pathLst>
              <a:path w="720725" h="2077720">
                <a:moveTo>
                  <a:pt x="254" y="0"/>
                </a:moveTo>
                <a:lnTo>
                  <a:pt x="0" y="2077466"/>
                </a:lnTo>
                <a:lnTo>
                  <a:pt x="719963" y="2077593"/>
                </a:lnTo>
                <a:lnTo>
                  <a:pt x="720216" y="127"/>
                </a:lnTo>
                <a:lnTo>
                  <a:pt x="254" y="0"/>
                </a:lnTo>
                <a:close/>
              </a:path>
            </a:pathLst>
          </a:custGeom>
          <a:solidFill>
            <a:srgbClr val="FBACA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2767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5800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Внутренние</a:t>
            </a:r>
            <a:r>
              <a:rPr spc="-25" dirty="0"/>
              <a:t> </a:t>
            </a:r>
            <a:r>
              <a:rPr spc="-10" dirty="0"/>
              <a:t>отступы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1377" y="3674822"/>
          <a:ext cx="6170927" cy="1245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0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</a:pPr>
                      <a:r>
                        <a:rPr sz="3200" spc="-10" dirty="0">
                          <a:latin typeface="Courier New"/>
                          <a:cs typeface="Courier New"/>
                        </a:rPr>
                        <a:t>padding: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3304"/>
                        </a:lnSpc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0;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9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200" spc="-10" dirty="0">
                          <a:latin typeface="Courier New"/>
                          <a:cs typeface="Courier New"/>
                        </a:rPr>
                        <a:t>padding: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1px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2px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200" spc="-25" dirty="0">
                          <a:latin typeface="Courier New"/>
                          <a:cs typeface="Courier New"/>
                        </a:rPr>
                        <a:t>3px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3200" spc="-20" dirty="0">
                          <a:latin typeface="Courier New"/>
                          <a:cs typeface="Courier New"/>
                        </a:rPr>
                        <a:t>4px;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939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30427" y="5162550"/>
            <a:ext cx="5154930" cy="1298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padding: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5px</a:t>
            </a:r>
            <a:r>
              <a:rPr sz="3200" spc="-13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15px;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200" dirty="0">
                <a:latin typeface="Courier New"/>
                <a:cs typeface="Courier New"/>
              </a:rPr>
              <a:t>padding: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20px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0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30px;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4143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965315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lang="ru-RU" spc="-10" dirty="0" smtClean="0"/>
              <a:t>Введение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3848100"/>
            <a:ext cx="6393734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4182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Универсальные свойства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868" y="4316348"/>
            <a:ext cx="6131560" cy="4437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padding:</a:t>
            </a:r>
            <a:r>
              <a:rPr sz="3200" spc="-9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1px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2px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3px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4px;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0"/>
              </a:spcBef>
            </a:pPr>
            <a:endParaRPr sz="3200">
              <a:latin typeface="Courier New"/>
              <a:cs typeface="Courier New"/>
            </a:endParaRPr>
          </a:p>
          <a:p>
            <a:pPr marL="12700" marR="1224915">
              <a:lnSpc>
                <a:spcPct val="161000"/>
              </a:lnSpc>
            </a:pPr>
            <a:r>
              <a:rPr sz="3200" spc="-30" dirty="0">
                <a:latin typeface="Courier New"/>
                <a:cs typeface="Courier New"/>
              </a:rPr>
              <a:t>padding-</a:t>
            </a:r>
            <a:r>
              <a:rPr sz="3200" dirty="0">
                <a:latin typeface="Courier New"/>
                <a:cs typeface="Courier New"/>
              </a:rPr>
              <a:t>top:</a:t>
            </a:r>
            <a:r>
              <a:rPr sz="3200" spc="-30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1px; </a:t>
            </a:r>
            <a:r>
              <a:rPr sz="3200" spc="-30" dirty="0">
                <a:latin typeface="Courier New"/>
                <a:cs typeface="Courier New"/>
              </a:rPr>
              <a:t>padding-</a:t>
            </a:r>
            <a:r>
              <a:rPr sz="3200" dirty="0">
                <a:latin typeface="Courier New"/>
                <a:cs typeface="Courier New"/>
              </a:rPr>
              <a:t>right:</a:t>
            </a:r>
            <a:r>
              <a:rPr sz="3200" spc="-7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2px; </a:t>
            </a:r>
            <a:r>
              <a:rPr sz="3200" spc="-30" dirty="0">
                <a:latin typeface="Courier New"/>
                <a:cs typeface="Courier New"/>
              </a:rPr>
              <a:t>padding-</a:t>
            </a:r>
            <a:r>
              <a:rPr sz="3200" dirty="0">
                <a:latin typeface="Courier New"/>
                <a:cs typeface="Courier New"/>
              </a:rPr>
              <a:t>bottom:</a:t>
            </a:r>
            <a:r>
              <a:rPr sz="3200" spc="-120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3px; </a:t>
            </a:r>
            <a:r>
              <a:rPr sz="3200" spc="-30" dirty="0">
                <a:latin typeface="Courier New"/>
                <a:cs typeface="Courier New"/>
              </a:rPr>
              <a:t>padding-</a:t>
            </a:r>
            <a:r>
              <a:rPr sz="3200" dirty="0">
                <a:latin typeface="Courier New"/>
                <a:cs typeface="Courier New"/>
              </a:rPr>
              <a:t>left:</a:t>
            </a:r>
            <a:r>
              <a:rPr sz="3200" spc="-5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4px;</a:t>
            </a:r>
            <a:endParaRPr sz="3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748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41731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Нюансы </a:t>
            </a:r>
            <a:r>
              <a:rPr spc="-10" dirty="0"/>
              <a:t>работы </a:t>
            </a:r>
            <a:r>
              <a:rPr dirty="0"/>
              <a:t>margin</a:t>
            </a:r>
            <a:r>
              <a:rPr spc="-10" dirty="0"/>
              <a:t> </a:t>
            </a:r>
            <a:r>
              <a:rPr dirty="0"/>
              <a:t>и </a:t>
            </a:r>
            <a:r>
              <a:rPr spc="-10" dirty="0"/>
              <a:t>padding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4054855"/>
            <a:ext cx="7494905" cy="313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Отступы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сверху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снизу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не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работают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строчных </a:t>
            </a:r>
            <a:r>
              <a:rPr sz="2400" b="1" dirty="0">
                <a:latin typeface="Arial"/>
                <a:cs typeface="Arial"/>
              </a:rPr>
              <a:t>элементов,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работают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только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блочных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У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строчных</a:t>
            </a:r>
            <a:r>
              <a:rPr sz="2100" spc="-3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работают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только</a:t>
            </a:r>
            <a:r>
              <a:rPr sz="2100" spc="-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отступы</a:t>
            </a:r>
            <a:r>
              <a:rPr sz="2100" spc="-3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слева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и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справа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Отступы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сверху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снизу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находящихся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Arial"/>
                <a:cs typeface="Arial"/>
              </a:rPr>
              <a:t>рядом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блочных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элементов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“схлопываются”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dirty="0">
                <a:latin typeface="Microsoft Sans Serif"/>
                <a:cs typeface="Microsoft Sans Serif"/>
              </a:rPr>
              <a:t>Учитывается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самый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большой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из</a:t>
            </a:r>
            <a:r>
              <a:rPr sz="2100" spc="-5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двух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отступов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180332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056376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01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7706359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dirty="0"/>
              <a:t>Обводка</a:t>
            </a:r>
            <a:r>
              <a:rPr spc="-30" dirty="0"/>
              <a:t> </a:t>
            </a:r>
            <a:r>
              <a:rPr spc="-10" dirty="0"/>
              <a:t>(граница)</a:t>
            </a:r>
          </a:p>
          <a:p>
            <a:pPr marL="12700">
              <a:lnSpc>
                <a:spcPts val="6840"/>
              </a:lnSpc>
            </a:pPr>
            <a:r>
              <a:rPr dirty="0"/>
              <a:t>элементов</a:t>
            </a:r>
            <a:r>
              <a:rPr spc="-15" dirty="0"/>
              <a:t> </a:t>
            </a:r>
            <a:r>
              <a:rPr dirty="0"/>
              <a:t>—</a:t>
            </a:r>
            <a:r>
              <a:rPr spc="-10" dirty="0"/>
              <a:t> border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Courier New"/>
                <a:cs typeface="Courier New"/>
              </a:rPr>
              <a:t>border:</a:t>
            </a:r>
            <a:r>
              <a:rPr b="0" spc="-114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1px</a:t>
            </a:r>
            <a:r>
              <a:rPr b="0" spc="-114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solid</a:t>
            </a:r>
            <a:r>
              <a:rPr b="0" spc="-100" dirty="0">
                <a:latin typeface="Courier New"/>
                <a:cs typeface="Courier New"/>
              </a:rPr>
              <a:t> </a:t>
            </a:r>
            <a:r>
              <a:rPr b="0" spc="-10" dirty="0">
                <a:latin typeface="Courier New"/>
                <a:cs typeface="Courier New"/>
              </a:rPr>
              <a:t>black;</a:t>
            </a:r>
          </a:p>
          <a:p>
            <a:pPr>
              <a:lnSpc>
                <a:spcPct val="100000"/>
              </a:lnSpc>
            </a:pPr>
            <a:endParaRPr b="0" spc="-1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b="0" spc="-1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b="0" spc="-30" dirty="0">
                <a:latin typeface="Courier New"/>
                <a:cs typeface="Courier New"/>
              </a:rPr>
              <a:t>border-</a:t>
            </a:r>
            <a:r>
              <a:rPr b="0" dirty="0">
                <a:latin typeface="Courier New"/>
                <a:cs typeface="Courier New"/>
              </a:rPr>
              <a:t>width:</a:t>
            </a:r>
            <a:r>
              <a:rPr b="0" spc="-85" dirty="0">
                <a:latin typeface="Courier New"/>
                <a:cs typeface="Courier New"/>
              </a:rPr>
              <a:t> </a:t>
            </a:r>
            <a:r>
              <a:rPr b="0" spc="-20" dirty="0">
                <a:latin typeface="Courier New"/>
                <a:cs typeface="Courier New"/>
              </a:rPr>
              <a:t>1px;</a:t>
            </a:r>
          </a:p>
        </p:txBody>
      </p:sp>
    </p:spTree>
    <p:extLst>
      <p:ext uri="{BB962C8B-B14F-4D97-AF65-F5344CB8AC3E}">
        <p14:creationId xmlns:p14="http://schemas.microsoft.com/office/powerpoint/2010/main" val="886939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7706359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dirty="0"/>
              <a:t>Обводка</a:t>
            </a:r>
            <a:r>
              <a:rPr spc="-30" dirty="0"/>
              <a:t> </a:t>
            </a:r>
            <a:r>
              <a:rPr spc="-10" dirty="0"/>
              <a:t>(граница)</a:t>
            </a:r>
          </a:p>
          <a:p>
            <a:pPr marL="12700">
              <a:lnSpc>
                <a:spcPts val="6840"/>
              </a:lnSpc>
            </a:pPr>
            <a:r>
              <a:rPr dirty="0"/>
              <a:t>элементов</a:t>
            </a:r>
            <a:r>
              <a:rPr spc="-15" dirty="0"/>
              <a:t> </a:t>
            </a:r>
            <a:r>
              <a:rPr dirty="0"/>
              <a:t>—</a:t>
            </a:r>
            <a:r>
              <a:rPr spc="-10" dirty="0"/>
              <a:t> border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868" y="4316348"/>
            <a:ext cx="5887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border: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1px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solid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black;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868" y="5884926"/>
            <a:ext cx="4911090" cy="1298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width: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1px;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35"/>
              </a:spcBef>
            </a:pP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style: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solid;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145" y="5747969"/>
            <a:ext cx="737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solid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4576" y="5760720"/>
            <a:ext cx="249935" cy="24993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1145" y="6428994"/>
            <a:ext cx="10236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double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4576" y="6441947"/>
            <a:ext cx="249935" cy="2484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1145" y="7183373"/>
            <a:ext cx="1091565" cy="190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dashed</a:t>
            </a:r>
            <a:endParaRPr sz="2400">
              <a:latin typeface="Arial"/>
              <a:cs typeface="Arial"/>
            </a:endParaRPr>
          </a:p>
          <a:p>
            <a:pPr marL="12700" marR="139065">
              <a:lnSpc>
                <a:spcPct val="206300"/>
              </a:lnSpc>
            </a:pPr>
            <a:r>
              <a:rPr sz="2400" b="1" spc="-10" dirty="0">
                <a:latin typeface="Arial"/>
                <a:cs typeface="Arial"/>
              </a:rPr>
              <a:t>dotted </a:t>
            </a:r>
            <a:r>
              <a:rPr sz="2400" b="1" spc="-20" dirty="0">
                <a:latin typeface="Arial"/>
                <a:cs typeface="Arial"/>
              </a:rPr>
              <a:t>none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94576" y="7196328"/>
            <a:ext cx="249935" cy="2484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94576" y="7950707"/>
            <a:ext cx="249935" cy="2484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94576" y="8705088"/>
            <a:ext cx="249935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270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7706359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dirty="0"/>
              <a:t>Обводка</a:t>
            </a:r>
            <a:r>
              <a:rPr spc="-30" dirty="0"/>
              <a:t> </a:t>
            </a:r>
            <a:r>
              <a:rPr spc="-10" dirty="0"/>
              <a:t>(граница)</a:t>
            </a:r>
          </a:p>
          <a:p>
            <a:pPr marL="12700">
              <a:lnSpc>
                <a:spcPts val="6840"/>
              </a:lnSpc>
            </a:pPr>
            <a:r>
              <a:rPr dirty="0"/>
              <a:t>элементов</a:t>
            </a:r>
            <a:r>
              <a:rPr spc="-15" dirty="0"/>
              <a:t> </a:t>
            </a:r>
            <a:r>
              <a:rPr dirty="0"/>
              <a:t>—</a:t>
            </a:r>
            <a:r>
              <a:rPr spc="-10" dirty="0"/>
              <a:t> border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868" y="4316348"/>
            <a:ext cx="7599680" cy="4437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ourier New"/>
                <a:cs typeface="Courier New"/>
              </a:rPr>
              <a:t>border: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1px</a:t>
            </a:r>
            <a:r>
              <a:rPr sz="3200" spc="-114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solid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black;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0"/>
              </a:spcBef>
            </a:pPr>
            <a:endParaRPr sz="3200" dirty="0">
              <a:latin typeface="Courier New"/>
              <a:cs typeface="Courier New"/>
            </a:endParaRPr>
          </a:p>
          <a:p>
            <a:pPr marL="12700" marR="5080">
              <a:lnSpc>
                <a:spcPct val="161000"/>
              </a:lnSpc>
            </a:pP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top:</a:t>
            </a:r>
            <a:r>
              <a:rPr sz="3200" spc="-7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1px</a:t>
            </a:r>
            <a:r>
              <a:rPr sz="3200" spc="-7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solid</a:t>
            </a:r>
            <a:r>
              <a:rPr sz="3200" spc="-6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black; </a:t>
            </a: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right: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2px</a:t>
            </a:r>
            <a:r>
              <a:rPr sz="3200" spc="-95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dotted</a:t>
            </a:r>
            <a:r>
              <a:rPr sz="3200" spc="-90" dirty="0">
                <a:latin typeface="Courier New"/>
                <a:cs typeface="Courier New"/>
              </a:rPr>
              <a:t> </a:t>
            </a:r>
            <a:r>
              <a:rPr sz="3200" spc="-20" dirty="0">
                <a:latin typeface="Courier New"/>
                <a:cs typeface="Courier New"/>
              </a:rPr>
              <a:t>red; </a:t>
            </a: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bottom: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3px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dashed</a:t>
            </a:r>
            <a:r>
              <a:rPr sz="3200" spc="-11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blue; </a:t>
            </a: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dirty="0">
                <a:latin typeface="Courier New"/>
                <a:cs typeface="Courier New"/>
              </a:rPr>
              <a:t>left:</a:t>
            </a:r>
            <a:r>
              <a:rPr sz="3200" spc="-8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4px</a:t>
            </a:r>
            <a:r>
              <a:rPr sz="3200" spc="-90" dirty="0">
                <a:latin typeface="Courier New"/>
                <a:cs typeface="Courier New"/>
              </a:rPr>
              <a:t> </a:t>
            </a:r>
            <a:r>
              <a:rPr sz="3200" dirty="0">
                <a:latin typeface="Courier New"/>
                <a:cs typeface="Courier New"/>
              </a:rPr>
              <a:t>double</a:t>
            </a:r>
            <a:r>
              <a:rPr sz="3200" spc="-85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green;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0328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4182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Размеры </a:t>
            </a:r>
            <a:r>
              <a:rPr spc="-10" dirty="0"/>
              <a:t>элементов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3176160"/>
            <a:ext cx="2891790" cy="427672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10" dirty="0"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Ширина</a:t>
            </a:r>
            <a:r>
              <a:rPr sz="2100" spc="10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элемента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4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latin typeface="Arial"/>
                <a:cs typeface="Arial"/>
              </a:rPr>
              <a:t>max-</a:t>
            </a:r>
            <a:r>
              <a:rPr sz="2400" b="1" spc="-10" dirty="0"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spc="-10" dirty="0">
                <a:latin typeface="Microsoft Sans Serif"/>
                <a:cs typeface="Microsoft Sans Serif"/>
              </a:rPr>
              <a:t>Максимальная</a:t>
            </a:r>
            <a:r>
              <a:rPr sz="2100" spc="-10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ширина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39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Arial"/>
                <a:cs typeface="Arial"/>
              </a:rPr>
              <a:t>min-</a:t>
            </a:r>
            <a:r>
              <a:rPr sz="2400" b="1" spc="-20" dirty="0">
                <a:latin typeface="Arial"/>
                <a:cs typeface="Arial"/>
              </a:rPr>
              <a:t>width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Минимальная</a:t>
            </a:r>
            <a:r>
              <a:rPr sz="2100" spc="-10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ширина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3393947"/>
            <a:ext cx="248412" cy="2499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1508" y="3166128"/>
            <a:ext cx="2846705" cy="427672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10" dirty="0">
                <a:latin typeface="Arial"/>
                <a:cs typeface="Arial"/>
              </a:rPr>
              <a:t>height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Высота </a:t>
            </a:r>
            <a:r>
              <a:rPr sz="2100" spc="-10" dirty="0">
                <a:latin typeface="Microsoft Sans Serif"/>
                <a:cs typeface="Microsoft Sans Serif"/>
              </a:rPr>
              <a:t>элемента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1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36830">
              <a:lnSpc>
                <a:spcPct val="100000"/>
              </a:lnSpc>
            </a:pPr>
            <a:r>
              <a:rPr sz="2400" b="1" spc="-25" dirty="0">
                <a:latin typeface="Arial"/>
                <a:cs typeface="Arial"/>
              </a:rPr>
              <a:t>max-</a:t>
            </a:r>
            <a:r>
              <a:rPr sz="2400" b="1" spc="-10" dirty="0">
                <a:latin typeface="Arial"/>
                <a:cs typeface="Arial"/>
              </a:rPr>
              <a:t>height</a:t>
            </a:r>
            <a:endParaRPr sz="24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890"/>
              </a:spcBef>
            </a:pPr>
            <a:r>
              <a:rPr sz="2100" spc="-10" dirty="0">
                <a:latin typeface="Microsoft Sans Serif"/>
                <a:cs typeface="Microsoft Sans Serif"/>
              </a:rPr>
              <a:t>Максимальная</a:t>
            </a:r>
            <a:r>
              <a:rPr sz="2100" spc="-10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высота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6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Arial"/>
                <a:cs typeface="Arial"/>
              </a:rPr>
              <a:t>min-height</a:t>
            </a:r>
            <a:endParaRPr sz="24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Минимальная</a:t>
            </a:r>
            <a:r>
              <a:rPr sz="2100" spc="-10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высота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65191" y="3384803"/>
            <a:ext cx="249936" cy="2484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127" y="5056632"/>
            <a:ext cx="248412" cy="2484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91100" y="5056632"/>
            <a:ext cx="248412" cy="2484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3127" y="6717792"/>
            <a:ext cx="248412" cy="2484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91100" y="6707123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860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4813300" cy="25736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marR="5080">
              <a:lnSpc>
                <a:spcPts val="9510"/>
              </a:lnSpc>
              <a:spcBef>
                <a:spcPts val="1240"/>
              </a:spcBef>
            </a:pPr>
            <a:r>
              <a:rPr sz="8800" spc="-20" dirty="0">
                <a:solidFill>
                  <a:srgbClr val="FFFFFF"/>
                </a:solidFill>
              </a:rPr>
              <a:t>Блочная </a:t>
            </a:r>
            <a:r>
              <a:rPr sz="8800" spc="-10" dirty="0">
                <a:solidFill>
                  <a:srgbClr val="FFFFFF"/>
                </a:solidFill>
              </a:rPr>
              <a:t>модель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05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39508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1831975" algn="l"/>
              </a:tabLst>
            </a:pPr>
            <a:r>
              <a:rPr dirty="0"/>
              <a:t>Блочная</a:t>
            </a:r>
            <a:r>
              <a:rPr spc="-50" dirty="0"/>
              <a:t> </a:t>
            </a:r>
            <a:r>
              <a:rPr spc="-10" dirty="0"/>
              <a:t>модель </a:t>
            </a:r>
            <a:r>
              <a:rPr spc="-20" dirty="0"/>
              <a:t>(box</a:t>
            </a:r>
            <a:r>
              <a:rPr dirty="0"/>
              <a:t>	</a:t>
            </a:r>
            <a:r>
              <a:rPr spc="-10" dirty="0"/>
              <a:t>model)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4220718"/>
            <a:ext cx="5555615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Arial"/>
                <a:cs typeface="Arial"/>
              </a:rPr>
              <a:t>Любой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элемент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на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веб-</a:t>
            </a:r>
            <a:r>
              <a:rPr sz="2400" b="1" spc="-10" dirty="0">
                <a:latin typeface="Arial"/>
                <a:cs typeface="Arial"/>
              </a:rPr>
              <a:t>странице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spc="-10" dirty="0">
                <a:latin typeface="Arial"/>
                <a:cs typeface="Arial"/>
              </a:rPr>
              <a:t>представляет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собой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прямоугольник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82969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395085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1831975" algn="l"/>
              </a:tabLst>
            </a:pPr>
            <a:r>
              <a:rPr dirty="0"/>
              <a:t>Блочная</a:t>
            </a:r>
            <a:r>
              <a:rPr spc="-50" dirty="0"/>
              <a:t> </a:t>
            </a:r>
            <a:r>
              <a:rPr spc="-10" dirty="0"/>
              <a:t>модель </a:t>
            </a:r>
            <a:r>
              <a:rPr spc="-20" dirty="0"/>
              <a:t>(box</a:t>
            </a:r>
            <a:r>
              <a:rPr dirty="0"/>
              <a:t>	</a:t>
            </a:r>
            <a:r>
              <a:rPr spc="-10" dirty="0"/>
              <a:t>model)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178808"/>
            <a:ext cx="9031224" cy="370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64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7324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-25" dirty="0"/>
              <a:t> </a:t>
            </a:r>
            <a:r>
              <a:rPr spc="-10" dirty="0"/>
              <a:t>box-sizing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521964"/>
            <a:ext cx="248412" cy="2499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8068" y="6286500"/>
            <a:ext cx="248412" cy="24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8068" y="3396574"/>
            <a:ext cx="8041005" cy="5286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latin typeface="Arial"/>
                <a:cs typeface="Arial"/>
              </a:rPr>
              <a:t>Значение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умолчанию:</a:t>
            </a:r>
            <a:endParaRPr sz="24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ширине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учитывается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только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зона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контента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24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</a:pPr>
            <a:r>
              <a:rPr sz="3200" spc="-30" dirty="0">
                <a:latin typeface="Courier New"/>
                <a:cs typeface="Courier New"/>
              </a:rPr>
              <a:t>box-</a:t>
            </a:r>
            <a:r>
              <a:rPr sz="3200" dirty="0">
                <a:latin typeface="Courier New"/>
                <a:cs typeface="Courier New"/>
              </a:rPr>
              <a:t>sizing: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spc="-30" dirty="0">
                <a:latin typeface="Courier New"/>
                <a:cs typeface="Courier New"/>
              </a:rPr>
              <a:t>content-</a:t>
            </a:r>
            <a:r>
              <a:rPr sz="3200" spc="-20" dirty="0">
                <a:latin typeface="Courier New"/>
                <a:cs typeface="Courier New"/>
              </a:rPr>
              <a:t>box;</a:t>
            </a:r>
            <a:endParaRPr sz="3200" dirty="0">
              <a:latin typeface="Courier New"/>
              <a:cs typeface="Courier New"/>
            </a:endParaRPr>
          </a:p>
          <a:p>
            <a:r>
              <a:rPr lang="ru-RU" sz="2000" dirty="0"/>
              <a:t> </a:t>
            </a:r>
            <a:r>
              <a:rPr lang="ru-RU" sz="2000" dirty="0" smtClean="0"/>
              <a:t>     Общая ширина = сумма(ширина + внешний отступ + рамка + внутренний отступ</a:t>
            </a:r>
            <a:r>
              <a:rPr lang="ru-RU" sz="2000" dirty="0" smtClean="0"/>
              <a:t>)</a:t>
            </a:r>
            <a:endParaRPr lang="en-US" sz="2000" dirty="0" smtClean="0"/>
          </a:p>
          <a:p>
            <a:endParaRPr lang="ru-RU" sz="2400" b="1" dirty="0" smtClean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</a:pPr>
            <a:r>
              <a:rPr sz="2400" b="1" dirty="0" err="1" smtClean="0">
                <a:latin typeface="Arial"/>
                <a:cs typeface="Arial"/>
              </a:rPr>
              <a:t>Альтернативное</a:t>
            </a:r>
            <a:r>
              <a:rPr sz="2400" b="1" spc="-100" dirty="0" smtClean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значение:</a:t>
            </a:r>
            <a:endParaRPr sz="24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Arial"/>
                <a:cs typeface="Arial"/>
              </a:rPr>
              <a:t>border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padding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учитываются в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ширине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2400" dirty="0">
              <a:latin typeface="Arial"/>
              <a:cs typeface="Arial"/>
            </a:endParaRPr>
          </a:p>
          <a:p>
            <a:pPr marL="428625">
              <a:lnSpc>
                <a:spcPct val="100000"/>
              </a:lnSpc>
            </a:pPr>
            <a:r>
              <a:rPr sz="3200" spc="-30" dirty="0">
                <a:latin typeface="Courier New"/>
                <a:cs typeface="Courier New"/>
              </a:rPr>
              <a:t>box-</a:t>
            </a:r>
            <a:r>
              <a:rPr sz="3200" dirty="0">
                <a:latin typeface="Courier New"/>
                <a:cs typeface="Courier New"/>
              </a:rPr>
              <a:t>sizing: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spc="-20" dirty="0">
                <a:latin typeface="Courier New"/>
                <a:cs typeface="Courier New"/>
              </a:rPr>
              <a:t>box</a:t>
            </a:r>
            <a:r>
              <a:rPr sz="3200" spc="-20" dirty="0" smtClean="0">
                <a:latin typeface="Courier New"/>
                <a:cs typeface="Courier New"/>
              </a:rPr>
              <a:t>;</a:t>
            </a:r>
            <a:endParaRPr lang="ru-RU" sz="3200" spc="-20" dirty="0" smtClean="0">
              <a:latin typeface="Courier New"/>
              <a:cs typeface="Courier New"/>
            </a:endParaRPr>
          </a:p>
          <a:p>
            <a:pPr marL="428625"/>
            <a:r>
              <a:rPr lang="ru-RU" sz="2000" dirty="0" smtClean="0"/>
              <a:t>Общая ширина = максимум от ширины с учетом внешнего отступа рамки и внутреннего отступа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14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965315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lang="ru-RU" spc="-10" dirty="0" smtClean="0"/>
              <a:t>Введение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3543300"/>
            <a:ext cx="6386113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6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7324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 smtClean="0"/>
              <a:t>Пример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8" y="3390900"/>
            <a:ext cx="5315692" cy="11526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3314700"/>
            <a:ext cx="4486901" cy="26864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900" y="6515100"/>
            <a:ext cx="4277322" cy="281979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" y="6134100"/>
            <a:ext cx="377242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61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5090795" cy="2573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035"/>
              </a:lnSpc>
              <a:spcBef>
                <a:spcPts val="95"/>
              </a:spcBef>
            </a:pPr>
            <a:r>
              <a:rPr sz="8800" spc="-10" dirty="0">
                <a:solidFill>
                  <a:srgbClr val="FFFFFF"/>
                </a:solidFill>
              </a:rPr>
              <a:t>Сброс</a:t>
            </a:r>
            <a:endParaRPr sz="8800"/>
          </a:p>
          <a:p>
            <a:pPr marL="12700">
              <a:lnSpc>
                <a:spcPts val="10035"/>
              </a:lnSpc>
            </a:pPr>
            <a:r>
              <a:rPr sz="8800" spc="-10" dirty="0">
                <a:solidFill>
                  <a:srgbClr val="FFFFFF"/>
                </a:solidFill>
              </a:rPr>
              <a:t>отступов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34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1026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Стили</a:t>
            </a:r>
            <a:r>
              <a:rPr spc="-10" dirty="0"/>
              <a:t> </a:t>
            </a:r>
            <a:r>
              <a:rPr dirty="0"/>
              <a:t>по</a:t>
            </a:r>
            <a:r>
              <a:rPr spc="-20" dirty="0"/>
              <a:t> </a:t>
            </a:r>
            <a:r>
              <a:rPr spc="-10" dirty="0"/>
              <a:t>умолчанию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256532"/>
            <a:ext cx="248412" cy="248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5521452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787895"/>
            <a:ext cx="248412" cy="24993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2081" y="3218815"/>
            <a:ext cx="4185920" cy="430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Примеры: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20"/>
              </a:spcBef>
            </a:pP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Элемент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85"/>
              </a:spcBef>
            </a:pPr>
            <a:r>
              <a:rPr sz="2100" spc="-10" dirty="0">
                <a:latin typeface="Microsoft Sans Serif"/>
                <a:cs typeface="Microsoft Sans Serif"/>
              </a:rPr>
              <a:t>Отступы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54800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Элемент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h1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Полужирный</a:t>
            </a:r>
            <a:r>
              <a:rPr sz="2100" spc="-8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крупный</a:t>
            </a:r>
            <a:r>
              <a:rPr sz="2100" spc="-75" dirty="0">
                <a:latin typeface="Microsoft Sans Serif"/>
                <a:cs typeface="Microsoft Sans Serif"/>
              </a:rPr>
              <a:t> </a:t>
            </a:r>
            <a:r>
              <a:rPr sz="2100" spc="-20" dirty="0">
                <a:latin typeface="Microsoft Sans Serif"/>
                <a:cs typeface="Microsoft Sans Serif"/>
              </a:rPr>
              <a:t>шрифт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548005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Элемент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35" dirty="0">
                <a:latin typeface="Arial"/>
                <a:cs typeface="Arial"/>
              </a:rPr>
              <a:t>ul</a:t>
            </a:r>
            <a:endParaRPr sz="2400">
              <a:latin typeface="Arial"/>
              <a:cs typeface="Arial"/>
            </a:endParaRPr>
          </a:p>
          <a:p>
            <a:pPr marL="548005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Отступ внутри</a:t>
            </a:r>
            <a:r>
              <a:rPr sz="2100" spc="-10" dirty="0">
                <a:latin typeface="Microsoft Sans Serif"/>
                <a:cs typeface="Microsoft Sans Serif"/>
              </a:rPr>
              <a:t> слева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7706" y="7925816"/>
            <a:ext cx="207898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" dirty="0">
                <a:solidFill>
                  <a:srgbClr val="C81D4A"/>
                </a:solidFill>
                <a:latin typeface="Arial"/>
                <a:cs typeface="Arial"/>
              </a:rPr>
              <a:t>Зачем?</a:t>
            </a:r>
            <a:endParaRPr sz="4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2180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1026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Стили</a:t>
            </a:r>
            <a:r>
              <a:rPr spc="-10" dirty="0"/>
              <a:t> </a:t>
            </a:r>
            <a:r>
              <a:rPr dirty="0"/>
              <a:t>по</a:t>
            </a:r>
            <a:r>
              <a:rPr spc="-20" dirty="0"/>
              <a:t> </a:t>
            </a:r>
            <a:r>
              <a:rPr spc="-10" dirty="0"/>
              <a:t>умолчанию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180332"/>
            <a:ext cx="248412" cy="2484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988052"/>
            <a:ext cx="248412" cy="2499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2328" y="3392424"/>
            <a:ext cx="6536690" cy="2072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Назначение:</a:t>
            </a:r>
            <a:endParaRPr sz="2400">
              <a:latin typeface="Arial"/>
              <a:cs typeface="Arial"/>
            </a:endParaRPr>
          </a:p>
          <a:p>
            <a:pPr marL="624205" marR="5080">
              <a:lnSpc>
                <a:spcPct val="221300"/>
              </a:lnSpc>
              <a:spcBef>
                <a:spcPts val="490"/>
              </a:spcBef>
            </a:pPr>
            <a:r>
              <a:rPr sz="2400" b="1" spc="-10" dirty="0">
                <a:latin typeface="Arial"/>
                <a:cs typeface="Arial"/>
              </a:rPr>
              <a:t>Обеспечение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удобства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пользователей Обеспечение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доступности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8742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35660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Стили по</a:t>
            </a:r>
            <a:r>
              <a:rPr spc="-20" dirty="0"/>
              <a:t> </a:t>
            </a:r>
            <a:r>
              <a:rPr spc="-10" dirty="0"/>
              <a:t>умолчанию: проблемы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4166742"/>
            <a:ext cx="7758430" cy="360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разных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браузерах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отступы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разные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</a:pPr>
            <a:r>
              <a:rPr sz="2400" dirty="0">
                <a:latin typeface="Microsoft Sans Serif"/>
                <a:cs typeface="Microsoft Sans Serif"/>
              </a:rPr>
              <a:t>Одна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из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задач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вёрстки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969" dirty="0">
                <a:latin typeface="Microsoft Sans Serif"/>
                <a:cs typeface="Microsoft Sans Serif"/>
              </a:rPr>
              <a:t>—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кроссбраузерность, </a:t>
            </a:r>
            <a:r>
              <a:rPr sz="2400" dirty="0">
                <a:latin typeface="Microsoft Sans Serif"/>
                <a:cs typeface="Microsoft Sans Serif"/>
              </a:rPr>
              <a:t>обеспечение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одинакового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отображения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веб</a:t>
            </a:r>
            <a:r>
              <a:rPr sz="2400" spc="-20" dirty="0">
                <a:latin typeface="Arial MT"/>
                <a:cs typeface="Arial MT"/>
              </a:rPr>
              <a:t>-</a:t>
            </a:r>
            <a:r>
              <a:rPr sz="2400" dirty="0">
                <a:latin typeface="Microsoft Sans Serif"/>
                <a:cs typeface="Microsoft Sans Serif"/>
              </a:rPr>
              <a:t>страниц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в </a:t>
            </a:r>
            <a:r>
              <a:rPr sz="2400" dirty="0">
                <a:latin typeface="Microsoft Sans Serif"/>
                <a:cs typeface="Microsoft Sans Serif"/>
              </a:rPr>
              <a:t>разных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браузерах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Первое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решение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reset.css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256532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30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3514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</a:tabLst>
            </a:pPr>
            <a:r>
              <a:rPr spc="-20" dirty="0"/>
              <a:t>Файл</a:t>
            </a:r>
            <a:r>
              <a:rPr dirty="0"/>
              <a:t>	reset.css</a:t>
            </a:r>
            <a:r>
              <a:rPr spc="-50" dirty="0"/>
              <a:t> </a:t>
            </a:r>
            <a:r>
              <a:rPr spc="-10" dirty="0"/>
              <a:t>(1/3)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868" y="3290442"/>
            <a:ext cx="8097520" cy="639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ourier New"/>
                <a:cs typeface="Courier New"/>
              </a:rPr>
              <a:t>html,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body,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div,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span,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applet,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object,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iframe,</a:t>
            </a:r>
            <a:endParaRPr sz="2200" dirty="0">
              <a:latin typeface="Courier New"/>
              <a:cs typeface="Courier New"/>
            </a:endParaRPr>
          </a:p>
          <a:p>
            <a:pPr marL="12700" marR="843915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h1,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h2,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h3,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h4,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h5,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h6,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p,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blockquote,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pre, </a:t>
            </a:r>
            <a:r>
              <a:rPr sz="2200" dirty="0">
                <a:latin typeface="Courier New"/>
                <a:cs typeface="Courier New"/>
              </a:rPr>
              <a:t>a,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abbr,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acronym,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address,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big,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cite,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code, </a:t>
            </a:r>
            <a:r>
              <a:rPr sz="2200" dirty="0">
                <a:latin typeface="Courier New"/>
                <a:cs typeface="Courier New"/>
              </a:rPr>
              <a:t>del,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dfn,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em,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img,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ins,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kbd,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q,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samp, </a:t>
            </a:r>
            <a:r>
              <a:rPr sz="2200" dirty="0">
                <a:latin typeface="Courier New"/>
                <a:cs typeface="Courier New"/>
              </a:rPr>
              <a:t>small,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strike,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strong,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sub,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sup,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tt,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var, </a:t>
            </a:r>
            <a:r>
              <a:rPr sz="2200" dirty="0">
                <a:latin typeface="Courier New"/>
                <a:cs typeface="Courier New"/>
              </a:rPr>
              <a:t>b,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u,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i,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center,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dl,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dt,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dd,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ol,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ul,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li, </a:t>
            </a:r>
            <a:r>
              <a:rPr sz="2200" dirty="0">
                <a:latin typeface="Courier New"/>
                <a:cs typeface="Courier New"/>
              </a:rPr>
              <a:t>fieldset,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form,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label,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legend,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table,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caption,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tbody,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tfoot,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thead,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tr,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th,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td,</a:t>
            </a:r>
            <a:endParaRPr sz="2200" dirty="0">
              <a:latin typeface="Courier New"/>
              <a:cs typeface="Courier New"/>
            </a:endParaRPr>
          </a:p>
          <a:p>
            <a:pPr marL="12700" marR="84391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urier New"/>
                <a:cs typeface="Courier New"/>
              </a:rPr>
              <a:t>article,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aside,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canvas,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details,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embed, </a:t>
            </a:r>
            <a:r>
              <a:rPr sz="2200" dirty="0">
                <a:latin typeface="Courier New"/>
                <a:cs typeface="Courier New"/>
              </a:rPr>
              <a:t>figure,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figcaption,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footer,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header,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hgroup, </a:t>
            </a:r>
            <a:r>
              <a:rPr sz="2200" dirty="0">
                <a:latin typeface="Courier New"/>
                <a:cs typeface="Courier New"/>
              </a:rPr>
              <a:t>menu,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nav,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output,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ruby,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section,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summary, </a:t>
            </a:r>
            <a:r>
              <a:rPr sz="2200" dirty="0">
                <a:latin typeface="Courier New"/>
                <a:cs typeface="Courier New"/>
              </a:rPr>
              <a:t>time,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mark,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audio,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video</a:t>
            </a:r>
            <a:r>
              <a:rPr sz="2200" spc="-50" dirty="0">
                <a:latin typeface="Courier New"/>
                <a:cs typeface="Courier New"/>
              </a:rPr>
              <a:t> {</a:t>
            </a:r>
            <a:endParaRPr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margin: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0;</a:t>
            </a:r>
            <a:endParaRPr sz="22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padding: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0;</a:t>
            </a:r>
            <a:endParaRPr sz="22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border: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0;</a:t>
            </a:r>
            <a:endParaRPr sz="2200" dirty="0">
              <a:latin typeface="Courier New"/>
              <a:cs typeface="Courier New"/>
            </a:endParaRPr>
          </a:p>
          <a:p>
            <a:pPr marL="1841500" marR="355727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font-</a:t>
            </a:r>
            <a:r>
              <a:rPr sz="2200" dirty="0">
                <a:latin typeface="Courier New"/>
                <a:cs typeface="Courier New"/>
              </a:rPr>
              <a:t>size: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100%; </a:t>
            </a:r>
            <a:r>
              <a:rPr sz="2200" dirty="0">
                <a:latin typeface="Courier New"/>
                <a:cs typeface="Courier New"/>
              </a:rPr>
              <a:t>font: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inherit;</a:t>
            </a:r>
            <a:endParaRPr sz="2200" dirty="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200" spc="-10" dirty="0">
                <a:latin typeface="Courier New"/>
                <a:cs typeface="Courier New"/>
              </a:rPr>
              <a:t>vertical-</a:t>
            </a:r>
            <a:r>
              <a:rPr sz="2200" dirty="0">
                <a:latin typeface="Courier New"/>
                <a:cs typeface="Courier New"/>
              </a:rPr>
              <a:t>align: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baseline;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438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5038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</a:tabLst>
            </a:pPr>
            <a:r>
              <a:rPr spc="-20" dirty="0"/>
              <a:t>Файл</a:t>
            </a:r>
            <a:r>
              <a:rPr dirty="0"/>
              <a:t>	reset.css</a:t>
            </a:r>
            <a:r>
              <a:rPr spc="-50" dirty="0"/>
              <a:t> </a:t>
            </a:r>
            <a:r>
              <a:rPr spc="-10" dirty="0"/>
              <a:t>(2/3)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868" y="3290442"/>
            <a:ext cx="826960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ourier New"/>
                <a:cs typeface="Courier New"/>
              </a:rPr>
              <a:t>/*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HTML5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display-</a:t>
            </a:r>
            <a:r>
              <a:rPr sz="2200" dirty="0">
                <a:latin typeface="Courier New"/>
                <a:cs typeface="Courier New"/>
              </a:rPr>
              <a:t>role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reset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for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older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browsers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*/ </a:t>
            </a:r>
            <a:r>
              <a:rPr sz="2200" dirty="0">
                <a:latin typeface="Courier New"/>
                <a:cs typeface="Courier New"/>
              </a:rPr>
              <a:t>article,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aside,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details,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figcaption,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figure, </a:t>
            </a:r>
            <a:r>
              <a:rPr sz="2200" dirty="0">
                <a:latin typeface="Courier New"/>
                <a:cs typeface="Courier New"/>
              </a:rPr>
              <a:t>footer,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header,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hgroup,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menu,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nav,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section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display: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block;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body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line-</a:t>
            </a:r>
            <a:r>
              <a:rPr sz="2200" dirty="0">
                <a:latin typeface="Courier New"/>
                <a:cs typeface="Courier New"/>
              </a:rPr>
              <a:t>height: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1;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ourier New"/>
                <a:cs typeface="Courier New"/>
              </a:rPr>
              <a:t>ol,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ul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list-</a:t>
            </a:r>
            <a:r>
              <a:rPr sz="2200" dirty="0">
                <a:latin typeface="Courier New"/>
                <a:cs typeface="Courier New"/>
              </a:rPr>
              <a:t>style: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none;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blockquote,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q</a:t>
            </a:r>
            <a:r>
              <a:rPr sz="2200" spc="-7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quotes: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none;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646480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2752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1075" algn="l"/>
              </a:tabLst>
            </a:pPr>
            <a:r>
              <a:rPr spc="-20" dirty="0"/>
              <a:t>Файл</a:t>
            </a:r>
            <a:r>
              <a:rPr dirty="0"/>
              <a:t>	reset.css</a:t>
            </a:r>
            <a:r>
              <a:rPr spc="-50" dirty="0"/>
              <a:t> </a:t>
            </a:r>
            <a:r>
              <a:rPr spc="-10" dirty="0"/>
              <a:t>(3/3)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3900" y="2933700"/>
            <a:ext cx="7763509" cy="572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ourier New"/>
                <a:cs typeface="Courier New"/>
              </a:rPr>
              <a:t>blockquote:before,</a:t>
            </a:r>
            <a:r>
              <a:rPr sz="2200" spc="-17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blockquote:after,</a:t>
            </a:r>
            <a:r>
              <a:rPr sz="2200" spc="-17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q:before,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q:after</a:t>
            </a:r>
            <a:r>
              <a:rPr sz="2200" spc="-9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927100" marR="4475480" indent="-4572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content: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''; </a:t>
            </a:r>
            <a:r>
              <a:rPr sz="2200" dirty="0">
                <a:latin typeface="Courier New"/>
                <a:cs typeface="Courier New"/>
              </a:rPr>
              <a:t>content: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none;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table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border-</a:t>
            </a:r>
            <a:r>
              <a:rPr sz="2200" dirty="0">
                <a:latin typeface="Courier New"/>
                <a:cs typeface="Courier New"/>
              </a:rPr>
              <a:t>collapse: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collapse;</a:t>
            </a:r>
            <a:endParaRPr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border-</a:t>
            </a:r>
            <a:r>
              <a:rPr sz="2200" dirty="0">
                <a:latin typeface="Courier New"/>
                <a:cs typeface="Courier New"/>
              </a:rPr>
              <a:t>spacing: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0;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/*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remember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to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define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focus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styles!</a:t>
            </a:r>
            <a:r>
              <a:rPr sz="2200" spc="-35" dirty="0">
                <a:latin typeface="Courier New"/>
                <a:cs typeface="Courier New"/>
              </a:rPr>
              <a:t> */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:focus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outline: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0;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/*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remember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to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highlight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inserts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somehow!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spc="-25" dirty="0">
                <a:latin typeface="Courier New"/>
                <a:cs typeface="Courier New"/>
              </a:rPr>
              <a:t>*/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ins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50" dirty="0"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200" spc="-20" dirty="0">
                <a:latin typeface="Courier New"/>
                <a:cs typeface="Courier New"/>
              </a:rPr>
              <a:t>text-</a:t>
            </a:r>
            <a:r>
              <a:rPr sz="2200" dirty="0">
                <a:latin typeface="Courier New"/>
                <a:cs typeface="Courier New"/>
              </a:rPr>
              <a:t>decoration: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none;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0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358192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35660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Стили по</a:t>
            </a:r>
            <a:r>
              <a:rPr spc="-20" dirty="0"/>
              <a:t> </a:t>
            </a:r>
            <a:r>
              <a:rPr spc="-10" dirty="0"/>
              <a:t>умолчанию: проблемы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4166742"/>
            <a:ext cx="7758430" cy="360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разных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браузерах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отступы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разные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</a:pPr>
            <a:r>
              <a:rPr sz="2400" dirty="0">
                <a:latin typeface="Microsoft Sans Serif"/>
                <a:cs typeface="Microsoft Sans Serif"/>
              </a:rPr>
              <a:t>Одна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из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задач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вёрстки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969" dirty="0">
                <a:latin typeface="Microsoft Sans Serif"/>
                <a:cs typeface="Microsoft Sans Serif"/>
              </a:rPr>
              <a:t>—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кроссбраузерность, </a:t>
            </a:r>
            <a:r>
              <a:rPr sz="2400" dirty="0">
                <a:latin typeface="Microsoft Sans Serif"/>
                <a:cs typeface="Microsoft Sans Serif"/>
              </a:rPr>
              <a:t>обеспечение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одинакового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отображения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веб</a:t>
            </a:r>
            <a:r>
              <a:rPr sz="2400" spc="-20" dirty="0">
                <a:latin typeface="Arial MT"/>
                <a:cs typeface="Arial MT"/>
              </a:rPr>
              <a:t>-</a:t>
            </a:r>
            <a:r>
              <a:rPr sz="2400" dirty="0">
                <a:latin typeface="Microsoft Sans Serif"/>
                <a:cs typeface="Microsoft Sans Serif"/>
              </a:rPr>
              <a:t>страниц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в </a:t>
            </a:r>
            <a:r>
              <a:rPr sz="2400" dirty="0">
                <a:latin typeface="Microsoft Sans Serif"/>
                <a:cs typeface="Microsoft Sans Serif"/>
              </a:rPr>
              <a:t>разных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браузерах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Современное</a:t>
            </a:r>
            <a:r>
              <a:rPr sz="2400" b="1" spc="-1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решение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normalize.css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256532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273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35660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Стили по</a:t>
            </a:r>
            <a:r>
              <a:rPr spc="-20" dirty="0"/>
              <a:t> </a:t>
            </a:r>
            <a:r>
              <a:rPr spc="-10" dirty="0"/>
              <a:t>умолчанию: проблемы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</a:t>
            </a:r>
            <a:r>
              <a:rPr spc="-100" dirty="0"/>
              <a:t> </a:t>
            </a:r>
            <a:r>
              <a:rPr dirty="0"/>
              <a:t>разных</a:t>
            </a:r>
            <a:r>
              <a:rPr spc="-100" dirty="0"/>
              <a:t> </a:t>
            </a:r>
            <a:r>
              <a:rPr dirty="0"/>
              <a:t>браузерах</a:t>
            </a:r>
            <a:r>
              <a:rPr spc="-75" dirty="0"/>
              <a:t> </a:t>
            </a:r>
            <a:r>
              <a:rPr dirty="0"/>
              <a:t>отступы</a:t>
            </a:r>
            <a:r>
              <a:rPr spc="-55" dirty="0"/>
              <a:t> </a:t>
            </a:r>
            <a:r>
              <a:rPr spc="-10" dirty="0"/>
              <a:t>разные</a:t>
            </a: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b="0" dirty="0">
                <a:latin typeface="Microsoft Sans Serif"/>
                <a:cs typeface="Microsoft Sans Serif"/>
              </a:rPr>
              <a:t>Решение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969" dirty="0">
                <a:latin typeface="Microsoft Sans Serif"/>
                <a:cs typeface="Microsoft Sans Serif"/>
              </a:rPr>
              <a:t>—</a:t>
            </a:r>
            <a:r>
              <a:rPr b="0" spc="-5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Courier New"/>
                <a:cs typeface="Courier New"/>
              </a:rPr>
              <a:t>normalize.css</a:t>
            </a:r>
          </a:p>
          <a:p>
            <a:pPr marL="12700" marR="5080">
              <a:lnSpc>
                <a:spcPct val="220100"/>
              </a:lnSpc>
              <a:spcBef>
                <a:spcPts val="1795"/>
              </a:spcBef>
            </a:pPr>
            <a:r>
              <a:rPr dirty="0"/>
              <a:t>Стили</a:t>
            </a:r>
            <a:r>
              <a:rPr spc="-25" dirty="0"/>
              <a:t> </a:t>
            </a:r>
            <a:r>
              <a:rPr dirty="0"/>
              <a:t>normalize.css</a:t>
            </a:r>
            <a:r>
              <a:rPr spc="-60" dirty="0"/>
              <a:t> </a:t>
            </a:r>
            <a:r>
              <a:rPr dirty="0"/>
              <a:t>влияют</a:t>
            </a:r>
            <a:r>
              <a:rPr spc="-50" dirty="0"/>
              <a:t> </a:t>
            </a:r>
            <a:r>
              <a:rPr dirty="0"/>
              <a:t>не</a:t>
            </a:r>
            <a:r>
              <a:rPr spc="-45" dirty="0"/>
              <a:t> </a:t>
            </a:r>
            <a:r>
              <a:rPr dirty="0"/>
              <a:t>на</a:t>
            </a:r>
            <a:r>
              <a:rPr spc="-45" dirty="0"/>
              <a:t> </a:t>
            </a:r>
            <a:r>
              <a:rPr dirty="0"/>
              <a:t>все</a:t>
            </a:r>
            <a:r>
              <a:rPr spc="-45" dirty="0"/>
              <a:t> </a:t>
            </a:r>
            <a:r>
              <a:rPr spc="-10" dirty="0"/>
              <a:t>отступы </a:t>
            </a:r>
            <a:r>
              <a:rPr spc="-10" dirty="0">
                <a:solidFill>
                  <a:srgbClr val="C71C49"/>
                </a:solidFill>
              </a:rPr>
              <a:t>Нельзя:</a:t>
            </a: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pc="-10" dirty="0">
              <a:solidFill>
                <a:srgbClr val="C71C49"/>
              </a:solidFill>
            </a:endParaRPr>
          </a:p>
          <a:p>
            <a:pPr marL="12700">
              <a:lnSpc>
                <a:spcPct val="100000"/>
              </a:lnSpc>
            </a:pPr>
            <a:r>
              <a:rPr b="0" dirty="0">
                <a:latin typeface="Courier New"/>
                <a:cs typeface="Courier New"/>
              </a:rPr>
              <a:t>*</a:t>
            </a:r>
            <a:r>
              <a:rPr b="0" spc="-5" dirty="0">
                <a:latin typeface="Courier New"/>
                <a:cs typeface="Courier New"/>
              </a:rPr>
              <a:t> </a:t>
            </a:r>
            <a:r>
              <a:rPr b="0" spc="-50" dirty="0">
                <a:latin typeface="Courier New"/>
                <a:cs typeface="Courier New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b="0" dirty="0">
                <a:latin typeface="Courier New"/>
                <a:cs typeface="Courier New"/>
              </a:rPr>
              <a:t>margin:</a:t>
            </a:r>
            <a:r>
              <a:rPr b="0" spc="-55" dirty="0">
                <a:latin typeface="Courier New"/>
                <a:cs typeface="Courier New"/>
              </a:rPr>
              <a:t> </a:t>
            </a:r>
            <a:r>
              <a:rPr b="0" spc="-25" dirty="0">
                <a:latin typeface="Courier New"/>
                <a:cs typeface="Courier New"/>
              </a:rPr>
              <a:t>0;</a:t>
            </a: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b="0" dirty="0">
                <a:latin typeface="Courier New"/>
                <a:cs typeface="Courier New"/>
              </a:rPr>
              <a:t>padding:</a:t>
            </a:r>
            <a:r>
              <a:rPr b="0" spc="-60" dirty="0">
                <a:latin typeface="Courier New"/>
                <a:cs typeface="Courier New"/>
              </a:rPr>
              <a:t> </a:t>
            </a:r>
            <a:r>
              <a:rPr b="0" spc="-25" dirty="0">
                <a:latin typeface="Courier New"/>
                <a:cs typeface="Courier New"/>
              </a:rPr>
              <a:t>0;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b="0" spc="-50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4044305"/>
            <a:ext cx="24841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290" y="5753100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5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Способы подключения</a:t>
            </a:r>
            <a:r>
              <a:rPr spc="-355" dirty="0"/>
              <a:t> </a:t>
            </a: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133088"/>
            <a:ext cx="248412" cy="249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5399532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665976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0160" y="7927340"/>
            <a:ext cx="248412" cy="24841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4900" y="3924300"/>
            <a:ext cx="7616825" cy="541302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400" b="1" dirty="0">
                <a:latin typeface="Arial"/>
                <a:cs typeface="Arial"/>
              </a:rPr>
              <a:t>Атрибут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style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HTML-тэгов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100" dirty="0">
                <a:latin typeface="Courier New"/>
                <a:cs typeface="Courier New"/>
              </a:rPr>
              <a:t>&lt;h1</a:t>
            </a:r>
            <a:r>
              <a:rPr sz="2100" spc="-14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style="color:</a:t>
            </a:r>
            <a:r>
              <a:rPr sz="2100" spc="-125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red"&gt;Красный</a:t>
            </a:r>
            <a:r>
              <a:rPr sz="2100" spc="-140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заголовок&lt;/h1&gt;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Отдельный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файл,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подключаемый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через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тэг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link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dirty="0">
                <a:latin typeface="Courier New"/>
                <a:cs typeface="Courier New"/>
              </a:rPr>
              <a:t>&lt;link</a:t>
            </a:r>
            <a:r>
              <a:rPr sz="2100" spc="-160" dirty="0">
                <a:latin typeface="Courier New"/>
                <a:cs typeface="Courier New"/>
              </a:rPr>
              <a:t> </a:t>
            </a:r>
            <a:r>
              <a:rPr sz="2100" dirty="0">
                <a:latin typeface="Courier New"/>
                <a:cs typeface="Courier New"/>
              </a:rPr>
              <a:t>rel="stylesheet"</a:t>
            </a:r>
            <a:r>
              <a:rPr sz="2100" spc="-155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href="css/style.css"&gt;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Директива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@import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dirty="0">
                <a:latin typeface="Courier New"/>
                <a:cs typeface="Courier New"/>
              </a:rPr>
              <a:t>@import</a:t>
            </a:r>
            <a:r>
              <a:rPr sz="2100" spc="-110" dirty="0">
                <a:latin typeface="Courier New"/>
                <a:cs typeface="Courier New"/>
              </a:rPr>
              <a:t> </a:t>
            </a:r>
            <a:r>
              <a:rPr sz="2100" spc="-10" dirty="0">
                <a:latin typeface="Courier New"/>
                <a:cs typeface="Courier New"/>
              </a:rPr>
              <a:t>"css/style.css";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dirty="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</a:pPr>
            <a:r>
              <a:rPr spc="-45" dirty="0">
                <a:latin typeface="Microsoft Sans Serif"/>
                <a:cs typeface="Microsoft Sans Serif"/>
              </a:rPr>
              <a:t>Должна</a:t>
            </a:r>
            <a:r>
              <a:rPr spc="-5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быть</a:t>
            </a:r>
            <a:r>
              <a:rPr spc="-6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</a:t>
            </a:r>
            <a:r>
              <a:rPr spc="-5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самом</a:t>
            </a:r>
            <a:r>
              <a:rPr spc="-4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верху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CSS</a:t>
            </a:r>
            <a:r>
              <a:rPr spc="-20" dirty="0">
                <a:latin typeface="Arial MT"/>
                <a:cs typeface="Arial MT"/>
              </a:rPr>
              <a:t>-</a:t>
            </a:r>
            <a:r>
              <a:rPr spc="-20" dirty="0">
                <a:latin typeface="Microsoft Sans Serif"/>
                <a:cs typeface="Microsoft Sans Serif"/>
              </a:rPr>
              <a:t>кода</a:t>
            </a:r>
            <a:endParaRPr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dirty="0">
              <a:latin typeface="Microsoft Sans Serif"/>
              <a:cs typeface="Microsoft Sans Serif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Microsoft Sans Serif"/>
                <a:cs typeface="Microsoft Sans Serif"/>
              </a:rPr>
              <a:t>не</a:t>
            </a:r>
            <a:r>
              <a:rPr spc="-2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вставляет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файл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в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файл,</a:t>
            </a:r>
            <a:r>
              <a:rPr spc="-4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а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создает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доп.</a:t>
            </a:r>
            <a:r>
              <a:rPr spc="-2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запрос</a:t>
            </a:r>
            <a:endParaRPr dirty="0">
              <a:latin typeface="Microsoft Sans Serif"/>
              <a:cs typeface="Microsoft Sans Serif"/>
            </a:endParaRPr>
          </a:p>
          <a:p>
            <a:pPr marL="520065">
              <a:lnSpc>
                <a:spcPct val="100000"/>
              </a:lnSpc>
              <a:spcBef>
                <a:spcPts val="290"/>
              </a:spcBef>
            </a:pPr>
            <a:r>
              <a:rPr dirty="0">
                <a:latin typeface="Microsoft Sans Serif"/>
                <a:cs typeface="Microsoft Sans Serif"/>
              </a:rPr>
              <a:t>к</a:t>
            </a:r>
            <a:r>
              <a:rPr spc="-1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серверу,</a:t>
            </a:r>
            <a:r>
              <a:rPr spc="-10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который</a:t>
            </a:r>
            <a:r>
              <a:rPr spc="-1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работает</a:t>
            </a:r>
            <a:r>
              <a:rPr spc="-9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последовательно</a:t>
            </a:r>
            <a:endParaRPr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3180" y="8594229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35660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Стили по</a:t>
            </a:r>
            <a:r>
              <a:rPr spc="-20" dirty="0"/>
              <a:t> </a:t>
            </a:r>
            <a:r>
              <a:rPr spc="-10" dirty="0"/>
              <a:t>умолчанию: проблемы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</a:t>
            </a:r>
            <a:r>
              <a:rPr spc="-100" dirty="0"/>
              <a:t> </a:t>
            </a:r>
            <a:r>
              <a:rPr dirty="0"/>
              <a:t>разных</a:t>
            </a:r>
            <a:r>
              <a:rPr spc="-100" dirty="0"/>
              <a:t> </a:t>
            </a:r>
            <a:r>
              <a:rPr dirty="0"/>
              <a:t>браузерах</a:t>
            </a:r>
            <a:r>
              <a:rPr spc="-75" dirty="0"/>
              <a:t> </a:t>
            </a:r>
            <a:r>
              <a:rPr dirty="0"/>
              <a:t>отступы</a:t>
            </a:r>
            <a:r>
              <a:rPr spc="-55" dirty="0"/>
              <a:t> </a:t>
            </a:r>
            <a:r>
              <a:rPr spc="-10" dirty="0"/>
              <a:t>разные</a:t>
            </a: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b="0" dirty="0">
                <a:latin typeface="Microsoft Sans Serif"/>
                <a:cs typeface="Microsoft Sans Serif"/>
              </a:rPr>
              <a:t>Решение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969" dirty="0">
                <a:latin typeface="Microsoft Sans Serif"/>
                <a:cs typeface="Microsoft Sans Serif"/>
              </a:rPr>
              <a:t>—</a:t>
            </a:r>
            <a:r>
              <a:rPr b="0" spc="-5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Courier New"/>
                <a:cs typeface="Courier New"/>
              </a:rPr>
              <a:t>normalize.css</a:t>
            </a:r>
          </a:p>
          <a:p>
            <a:pPr marL="12700" marR="5080">
              <a:lnSpc>
                <a:spcPct val="220100"/>
              </a:lnSpc>
              <a:spcBef>
                <a:spcPts val="1795"/>
              </a:spcBef>
            </a:pPr>
            <a:r>
              <a:rPr dirty="0"/>
              <a:t>Стили</a:t>
            </a:r>
            <a:r>
              <a:rPr spc="-25" dirty="0"/>
              <a:t> </a:t>
            </a:r>
            <a:r>
              <a:rPr dirty="0"/>
              <a:t>normalize.css</a:t>
            </a:r>
            <a:r>
              <a:rPr spc="-60" dirty="0"/>
              <a:t> </a:t>
            </a:r>
            <a:r>
              <a:rPr dirty="0"/>
              <a:t>влияют</a:t>
            </a:r>
            <a:r>
              <a:rPr spc="-50" dirty="0"/>
              <a:t> </a:t>
            </a:r>
            <a:r>
              <a:rPr dirty="0"/>
              <a:t>не</a:t>
            </a:r>
            <a:r>
              <a:rPr spc="-45" dirty="0"/>
              <a:t> </a:t>
            </a:r>
            <a:r>
              <a:rPr dirty="0"/>
              <a:t>на</a:t>
            </a:r>
            <a:r>
              <a:rPr spc="-45" dirty="0"/>
              <a:t> </a:t>
            </a:r>
            <a:r>
              <a:rPr dirty="0"/>
              <a:t>все</a:t>
            </a:r>
            <a:r>
              <a:rPr spc="-45" dirty="0"/>
              <a:t> </a:t>
            </a:r>
            <a:r>
              <a:rPr spc="-10" dirty="0"/>
              <a:t>отступы </a:t>
            </a:r>
            <a:r>
              <a:rPr dirty="0"/>
              <a:t>Решение:</a:t>
            </a:r>
            <a:r>
              <a:rPr spc="-75" dirty="0"/>
              <a:t> </a:t>
            </a:r>
            <a:r>
              <a:rPr dirty="0"/>
              <a:t>явно</a:t>
            </a:r>
            <a:r>
              <a:rPr spc="-75" dirty="0"/>
              <a:t> </a:t>
            </a:r>
            <a:r>
              <a:rPr dirty="0"/>
              <a:t>задавать</a:t>
            </a:r>
            <a:r>
              <a:rPr spc="-55" dirty="0"/>
              <a:t> </a:t>
            </a:r>
            <a:r>
              <a:rPr dirty="0"/>
              <a:t>стили</a:t>
            </a:r>
            <a:r>
              <a:rPr spc="-65" dirty="0"/>
              <a:t> </a:t>
            </a:r>
            <a:r>
              <a:rPr spc="-10" dirty="0"/>
              <a:t>элементам</a:t>
            </a: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b="0" dirty="0">
                <a:latin typeface="Courier New"/>
                <a:cs typeface="Courier New"/>
              </a:rPr>
              <a:t>p</a:t>
            </a:r>
            <a:r>
              <a:rPr b="0" spc="-5" dirty="0">
                <a:latin typeface="Courier New"/>
                <a:cs typeface="Courier New"/>
              </a:rPr>
              <a:t> </a:t>
            </a:r>
            <a:r>
              <a:rPr b="0" spc="-50" dirty="0">
                <a:latin typeface="Courier New"/>
                <a:cs typeface="Courier New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b="0" dirty="0">
                <a:latin typeface="Courier New"/>
                <a:cs typeface="Courier New"/>
              </a:rPr>
              <a:t>margin:</a:t>
            </a:r>
            <a:r>
              <a:rPr b="0" spc="-4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0</a:t>
            </a:r>
            <a:r>
              <a:rPr b="0" spc="-15" dirty="0">
                <a:latin typeface="Courier New"/>
                <a:cs typeface="Courier New"/>
              </a:rPr>
              <a:t> </a:t>
            </a:r>
            <a:r>
              <a:rPr b="0" dirty="0">
                <a:latin typeface="Courier New"/>
                <a:cs typeface="Courier New"/>
              </a:rPr>
              <a:t>0</a:t>
            </a:r>
            <a:r>
              <a:rPr b="0" spc="-15" dirty="0">
                <a:latin typeface="Courier New"/>
                <a:cs typeface="Courier New"/>
              </a:rPr>
              <a:t> </a:t>
            </a:r>
            <a:r>
              <a:rPr b="0" spc="-20" dirty="0">
                <a:latin typeface="Courier New"/>
                <a:cs typeface="Courier New"/>
              </a:rPr>
              <a:t>30px;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b="0" spc="-50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071519"/>
            <a:ext cx="24841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753100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931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Сброс</a:t>
            </a:r>
            <a:r>
              <a:rPr spc="15" dirty="0"/>
              <a:t> </a:t>
            </a:r>
            <a:r>
              <a:rPr spc="-20" dirty="0"/>
              <a:t>box-</a:t>
            </a:r>
            <a:r>
              <a:rPr spc="-10" dirty="0"/>
              <a:t>sizing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396574"/>
            <a:ext cx="7056120" cy="45612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latin typeface="Arial"/>
                <a:cs typeface="Arial"/>
              </a:rPr>
              <a:t>Значение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умолчанию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Arial"/>
                <a:cs typeface="Arial"/>
              </a:rPr>
              <a:t>(в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ширине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учитывается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только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зона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контента)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30" dirty="0">
                <a:latin typeface="Courier New"/>
                <a:cs typeface="Courier New"/>
              </a:rPr>
              <a:t>box-</a:t>
            </a:r>
            <a:r>
              <a:rPr sz="3200" dirty="0">
                <a:latin typeface="Courier New"/>
                <a:cs typeface="Courier New"/>
              </a:rPr>
              <a:t>sizing: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spc="-30" dirty="0">
                <a:latin typeface="Courier New"/>
                <a:cs typeface="Courier New"/>
              </a:rPr>
              <a:t>content-</a:t>
            </a:r>
            <a:r>
              <a:rPr sz="3200" spc="-20" dirty="0">
                <a:latin typeface="Courier New"/>
                <a:cs typeface="Courier New"/>
              </a:rPr>
              <a:t>box;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Необходимо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устанавливать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значение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latin typeface="Arial"/>
                <a:cs typeface="Arial"/>
              </a:rPr>
              <a:t>(border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padding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учитываются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ширине):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30" dirty="0">
                <a:latin typeface="Courier New"/>
                <a:cs typeface="Courier New"/>
              </a:rPr>
              <a:t>box-</a:t>
            </a:r>
            <a:r>
              <a:rPr sz="3200" dirty="0">
                <a:latin typeface="Courier New"/>
                <a:cs typeface="Courier New"/>
              </a:rPr>
              <a:t>sizing:</a:t>
            </a:r>
            <a:r>
              <a:rPr sz="3200" spc="-60" dirty="0">
                <a:latin typeface="Courier New"/>
                <a:cs typeface="Courier New"/>
              </a:rPr>
              <a:t> </a:t>
            </a:r>
            <a:r>
              <a:rPr sz="3200" spc="-30" dirty="0">
                <a:latin typeface="Courier New"/>
                <a:cs typeface="Courier New"/>
              </a:rPr>
              <a:t>border-</a:t>
            </a:r>
            <a:r>
              <a:rPr sz="3200" spc="-20" dirty="0">
                <a:latin typeface="Courier New"/>
                <a:cs typeface="Courier New"/>
              </a:rPr>
              <a:t>box;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521964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6231635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3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Сброс</a:t>
            </a:r>
            <a:r>
              <a:rPr spc="15" dirty="0"/>
              <a:t> </a:t>
            </a:r>
            <a:r>
              <a:rPr spc="-20" dirty="0"/>
              <a:t>box-</a:t>
            </a:r>
            <a:r>
              <a:rPr spc="-10" dirty="0"/>
              <a:t>sizing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396574"/>
            <a:ext cx="7698105" cy="58572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dirty="0">
                <a:latin typeface="Arial"/>
                <a:cs typeface="Arial"/>
              </a:rPr>
              <a:t>Что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делать,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если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подключим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сторонний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код,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котором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используется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значение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умолчанию?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5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ourier New"/>
                <a:cs typeface="Courier New"/>
              </a:rPr>
              <a:t>box-</a:t>
            </a:r>
            <a:r>
              <a:rPr sz="2400" dirty="0">
                <a:latin typeface="Courier New"/>
                <a:cs typeface="Courier New"/>
              </a:rPr>
              <a:t>sizing: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content-</a:t>
            </a:r>
            <a:r>
              <a:rPr sz="2400" spc="-20" dirty="0">
                <a:latin typeface="Courier New"/>
                <a:cs typeface="Courier New"/>
              </a:rPr>
              <a:t>box;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Решение: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html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ourier New"/>
                <a:cs typeface="Courier New"/>
              </a:rPr>
              <a:t>box-</a:t>
            </a:r>
            <a:r>
              <a:rPr sz="2400" dirty="0">
                <a:latin typeface="Courier New"/>
                <a:cs typeface="Courier New"/>
              </a:rPr>
              <a:t>sizing: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border-</a:t>
            </a:r>
            <a:r>
              <a:rPr sz="2400" spc="-20" dirty="0">
                <a:latin typeface="Courier New"/>
                <a:cs typeface="Courier New"/>
              </a:rPr>
              <a:t>box;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*,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*::before,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*::after</a:t>
            </a:r>
            <a:r>
              <a:rPr sz="2400" spc="-6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ourier New"/>
                <a:cs typeface="Courier New"/>
              </a:rPr>
              <a:t>box-</a:t>
            </a:r>
            <a:r>
              <a:rPr sz="2400" dirty="0">
                <a:latin typeface="Courier New"/>
                <a:cs typeface="Courier New"/>
              </a:rPr>
              <a:t>sizing: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inherit;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521964"/>
            <a:ext cx="248412" cy="2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559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Итого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432809"/>
            <a:ext cx="4683760" cy="444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Использовать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normalize.css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Использовать: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html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ourier New"/>
                <a:cs typeface="Courier New"/>
              </a:rPr>
              <a:t>box-</a:t>
            </a:r>
            <a:r>
              <a:rPr sz="2400" dirty="0">
                <a:latin typeface="Courier New"/>
                <a:cs typeface="Courier New"/>
              </a:rPr>
              <a:t>sizing: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border-</a:t>
            </a:r>
            <a:r>
              <a:rPr sz="2400" spc="-20" dirty="0">
                <a:latin typeface="Courier New"/>
                <a:cs typeface="Courier New"/>
              </a:rPr>
              <a:t>box;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400">
              <a:latin typeface="Courier New"/>
              <a:cs typeface="Courier New"/>
            </a:endParaRPr>
          </a:p>
          <a:p>
            <a:pPr marL="469900" marR="281305" indent="-457200">
              <a:lnSpc>
                <a:spcPct val="110000"/>
              </a:lnSpc>
            </a:pPr>
            <a:r>
              <a:rPr sz="2400" dirty="0">
                <a:latin typeface="Courier New"/>
                <a:cs typeface="Courier New"/>
              </a:rPr>
              <a:t>*,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*::before,</a:t>
            </a:r>
            <a:r>
              <a:rPr sz="2400" spc="-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*::after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 </a:t>
            </a:r>
            <a:r>
              <a:rPr sz="2400" spc="-10" dirty="0">
                <a:latin typeface="Courier New"/>
                <a:cs typeface="Courier New"/>
              </a:rPr>
              <a:t>box-</a:t>
            </a:r>
            <a:r>
              <a:rPr sz="2400" dirty="0">
                <a:latin typeface="Courier New"/>
                <a:cs typeface="Courier New"/>
              </a:rPr>
              <a:t>sizing:</a:t>
            </a:r>
            <a:r>
              <a:rPr sz="2400" spc="-3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inherit;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521964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360164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138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Итого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396574"/>
            <a:ext cx="5934075" cy="5652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400" b="1" dirty="0">
                <a:latin typeface="Arial"/>
                <a:cs typeface="Arial"/>
              </a:rPr>
              <a:t>Сбрасывать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маргин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паддинг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только </a:t>
            </a:r>
            <a:r>
              <a:rPr sz="2400" b="1" dirty="0">
                <a:latin typeface="Arial"/>
                <a:cs typeface="Arial"/>
              </a:rPr>
              <a:t>непосредственно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нужных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элементов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2400">
              <a:latin typeface="Arial"/>
              <a:cs typeface="Arial"/>
            </a:endParaRPr>
          </a:p>
          <a:p>
            <a:pPr marL="469900" marR="3082290" indent="-457200">
              <a:lnSpc>
                <a:spcPct val="110000"/>
              </a:lnSpc>
              <a:spcBef>
                <a:spcPts val="5"/>
              </a:spcBef>
            </a:pPr>
            <a:r>
              <a:rPr sz="2400" spc="-10" dirty="0">
                <a:latin typeface="Courier New"/>
                <a:cs typeface="Courier New"/>
              </a:rPr>
              <a:t>.btn-</a:t>
            </a:r>
            <a:r>
              <a:rPr sz="2400" dirty="0">
                <a:latin typeface="Courier New"/>
                <a:cs typeface="Courier New"/>
              </a:rPr>
              <a:t>reset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 </a:t>
            </a:r>
            <a:r>
              <a:rPr sz="2400" dirty="0">
                <a:latin typeface="Courier New"/>
                <a:cs typeface="Courier New"/>
              </a:rPr>
              <a:t>border: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none; </a:t>
            </a:r>
            <a:r>
              <a:rPr sz="2400" dirty="0">
                <a:latin typeface="Courier New"/>
                <a:cs typeface="Courier New"/>
              </a:rPr>
              <a:t>padding: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sz="2400" dirty="0">
                <a:latin typeface="Courier New"/>
                <a:cs typeface="Courier New"/>
              </a:rPr>
              <a:t>background:</a:t>
            </a:r>
            <a:r>
              <a:rPr sz="2400" spc="-8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transparent;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400">
              <a:latin typeface="Courier New"/>
              <a:cs typeface="Courier New"/>
            </a:endParaRPr>
          </a:p>
          <a:p>
            <a:pPr marL="469900" marR="3538220" indent="-457200">
              <a:lnSpc>
                <a:spcPct val="110000"/>
              </a:lnSpc>
            </a:pPr>
            <a:r>
              <a:rPr sz="2400" spc="-10" dirty="0">
                <a:latin typeface="Courier New"/>
                <a:cs typeface="Courier New"/>
              </a:rPr>
              <a:t>.list-</a:t>
            </a:r>
            <a:r>
              <a:rPr sz="2400" dirty="0">
                <a:latin typeface="Courier New"/>
                <a:cs typeface="Courier New"/>
              </a:rPr>
              <a:t>reset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{ </a:t>
            </a:r>
            <a:r>
              <a:rPr sz="2400" dirty="0">
                <a:latin typeface="Courier New"/>
                <a:cs typeface="Courier New"/>
              </a:rPr>
              <a:t>margin: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padding:</a:t>
            </a:r>
            <a:r>
              <a:rPr sz="2400" spc="-6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ourier New"/>
                <a:cs typeface="Courier New"/>
              </a:rPr>
              <a:t>list-</a:t>
            </a:r>
            <a:r>
              <a:rPr sz="2400" dirty="0">
                <a:latin typeface="Courier New"/>
                <a:cs typeface="Courier New"/>
              </a:rPr>
              <a:t>style: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none;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5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521964"/>
            <a:ext cx="248412" cy="2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309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7220584" cy="378079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5080">
              <a:lnSpc>
                <a:spcPts val="9510"/>
              </a:lnSpc>
              <a:spcBef>
                <a:spcPts val="1285"/>
              </a:spcBef>
            </a:pPr>
            <a:r>
              <a:rPr sz="8800" spc="-20" dirty="0">
                <a:solidFill>
                  <a:srgbClr val="FFFFFF"/>
                </a:solidFill>
              </a:rPr>
              <a:t>Организация </a:t>
            </a:r>
            <a:r>
              <a:rPr sz="8800" spc="-10" dirty="0">
                <a:solidFill>
                  <a:srgbClr val="FFFFFF"/>
                </a:solidFill>
              </a:rPr>
              <a:t>отступов</a:t>
            </a:r>
            <a:endParaRPr sz="8800"/>
          </a:p>
          <a:p>
            <a:pPr marL="12700">
              <a:lnSpc>
                <a:spcPts val="9360"/>
              </a:lnSpc>
            </a:pPr>
            <a:r>
              <a:rPr sz="8800" dirty="0">
                <a:solidFill>
                  <a:srgbClr val="FFFFFF"/>
                </a:solidFill>
              </a:rPr>
              <a:t>в</a:t>
            </a:r>
            <a:r>
              <a:rPr sz="8800" spc="-55" dirty="0">
                <a:solidFill>
                  <a:srgbClr val="FFFFFF"/>
                </a:solidFill>
              </a:rPr>
              <a:t> </a:t>
            </a:r>
            <a:r>
              <a:rPr sz="8800" spc="-10" dirty="0">
                <a:solidFill>
                  <a:srgbClr val="FFFFFF"/>
                </a:solidFill>
              </a:rPr>
              <a:t>вёрстке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0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Поток</a:t>
            </a:r>
            <a:r>
              <a:rPr spc="-30" dirty="0"/>
              <a:t> </a:t>
            </a:r>
            <a:r>
              <a:rPr spc="-10" dirty="0"/>
              <a:t>документа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62553"/>
            <a:ext cx="7979409" cy="103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Поток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—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порядок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вывода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объектов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документе.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вёрстке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этот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поток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идёт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сверху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вниз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слева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направо.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2477908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4944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Принципы</a:t>
            </a:r>
            <a:r>
              <a:rPr spc="-30" dirty="0"/>
              <a:t> </a:t>
            </a:r>
            <a:r>
              <a:rPr spc="-10" dirty="0"/>
              <a:t>организации отступов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/>
              <a:t>Отступы</a:t>
            </a:r>
            <a:r>
              <a:rPr spc="-85" dirty="0"/>
              <a:t> </a:t>
            </a:r>
            <a:r>
              <a:rPr spc="-10" dirty="0"/>
              <a:t>задаются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/>
              <a:t>от</a:t>
            </a:r>
            <a:r>
              <a:rPr spc="-95" dirty="0"/>
              <a:t> </a:t>
            </a:r>
            <a:r>
              <a:rPr dirty="0"/>
              <a:t>предыдущего</a:t>
            </a:r>
            <a:r>
              <a:rPr spc="-65" dirty="0"/>
              <a:t> </a:t>
            </a:r>
            <a:r>
              <a:rPr dirty="0"/>
              <a:t>элемента</a:t>
            </a:r>
            <a:r>
              <a:rPr spc="-50" dirty="0"/>
              <a:t> </a:t>
            </a:r>
            <a:r>
              <a:rPr dirty="0"/>
              <a:t>к</a:t>
            </a:r>
            <a:r>
              <a:rPr spc="-85" dirty="0"/>
              <a:t> </a:t>
            </a:r>
            <a:r>
              <a:rPr spc="-10" dirty="0"/>
              <a:t>следующему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100" b="0" dirty="0">
                <a:latin typeface="Microsoft Sans Serif"/>
                <a:cs typeface="Microsoft Sans Serif"/>
              </a:rPr>
              <a:t>Нужно</a:t>
            </a:r>
            <a:r>
              <a:rPr sz="2100" b="0" spc="-4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стремиться</a:t>
            </a:r>
            <a:r>
              <a:rPr sz="2100" b="0" spc="-4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использовать</a:t>
            </a:r>
            <a:r>
              <a:rPr sz="2100" b="0" spc="-4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margin</a:t>
            </a:r>
            <a:r>
              <a:rPr sz="2100" b="0" spc="-10" dirty="0">
                <a:latin typeface="Arial MT"/>
                <a:cs typeface="Arial MT"/>
              </a:rPr>
              <a:t>-</a:t>
            </a:r>
            <a:r>
              <a:rPr sz="2100" b="0" dirty="0">
                <a:latin typeface="Microsoft Sans Serif"/>
                <a:cs typeface="Microsoft Sans Serif"/>
              </a:rPr>
              <a:t>right</a:t>
            </a:r>
            <a:r>
              <a:rPr sz="2100" b="0" spc="-4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и</a:t>
            </a:r>
            <a:r>
              <a:rPr sz="2100" b="0" spc="-45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margin</a:t>
            </a:r>
            <a:r>
              <a:rPr sz="2100" b="0" spc="-10" dirty="0">
                <a:latin typeface="Arial MT"/>
                <a:cs typeface="Arial MT"/>
              </a:rPr>
              <a:t>-bottom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2100">
              <a:latin typeface="Arial MT"/>
              <a:cs typeface="Arial MT"/>
            </a:endParaRPr>
          </a:p>
          <a:p>
            <a:pPr marL="31115">
              <a:lnSpc>
                <a:spcPct val="100000"/>
              </a:lnSpc>
            </a:pPr>
            <a:r>
              <a:rPr dirty="0"/>
              <a:t>Отступы</a:t>
            </a:r>
            <a:r>
              <a:rPr spc="-85" dirty="0"/>
              <a:t> </a:t>
            </a:r>
            <a:r>
              <a:rPr spc="-10" dirty="0"/>
              <a:t>задаются</a:t>
            </a:r>
          </a:p>
          <a:p>
            <a:pPr marL="31115">
              <a:lnSpc>
                <a:spcPct val="100000"/>
              </a:lnSpc>
              <a:spcBef>
                <a:spcPts val="285"/>
              </a:spcBef>
            </a:pPr>
            <a:r>
              <a:rPr dirty="0"/>
              <a:t>только</a:t>
            </a:r>
            <a:r>
              <a:rPr spc="-85" dirty="0"/>
              <a:t> </a:t>
            </a:r>
            <a:r>
              <a:rPr dirty="0"/>
              <a:t>между</a:t>
            </a:r>
            <a:r>
              <a:rPr spc="-85" dirty="0"/>
              <a:t> </a:t>
            </a:r>
            <a:r>
              <a:rPr dirty="0"/>
              <a:t>соседними</a:t>
            </a:r>
            <a:r>
              <a:rPr spc="-90" dirty="0"/>
              <a:t> </a:t>
            </a:r>
            <a:r>
              <a:rPr dirty="0"/>
              <a:t>элементами</a:t>
            </a:r>
            <a:r>
              <a:rPr spc="-65" dirty="0"/>
              <a:t> </a:t>
            </a:r>
            <a:r>
              <a:rPr dirty="0"/>
              <a:t>в</a:t>
            </a:r>
            <a:r>
              <a:rPr spc="-90" dirty="0"/>
              <a:t> </a:t>
            </a:r>
            <a:r>
              <a:rPr spc="-10" dirty="0"/>
              <a:t>потоке</a:t>
            </a:r>
          </a:p>
          <a:p>
            <a:pPr marL="31115">
              <a:lnSpc>
                <a:spcPct val="100000"/>
              </a:lnSpc>
              <a:spcBef>
                <a:spcPts val="290"/>
              </a:spcBef>
            </a:pPr>
            <a:r>
              <a:rPr sz="2100" b="0" dirty="0">
                <a:latin typeface="Microsoft Sans Serif"/>
                <a:cs typeface="Microsoft Sans Serif"/>
              </a:rPr>
              <a:t>Отступы</a:t>
            </a:r>
            <a:r>
              <a:rPr sz="2100" b="0" spc="-4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по</a:t>
            </a:r>
            <a:r>
              <a:rPr sz="2100" b="0" spc="-6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краям</a:t>
            </a:r>
            <a:r>
              <a:rPr sz="2100" b="0" spc="-4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задавать</a:t>
            </a:r>
            <a:r>
              <a:rPr sz="2100" b="0" spc="-5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не</a:t>
            </a:r>
            <a:r>
              <a:rPr sz="2100" b="0" spc="-5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следует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31115">
              <a:lnSpc>
                <a:spcPct val="100000"/>
              </a:lnSpc>
            </a:pPr>
            <a:r>
              <a:rPr spc="-10" dirty="0"/>
              <a:t>Последнему</a:t>
            </a:r>
            <a:r>
              <a:rPr spc="-100" dirty="0"/>
              <a:t> </a:t>
            </a:r>
            <a:r>
              <a:rPr dirty="0"/>
              <a:t>элементу</a:t>
            </a:r>
            <a:r>
              <a:rPr spc="-85" dirty="0"/>
              <a:t> </a:t>
            </a:r>
            <a:r>
              <a:rPr dirty="0"/>
              <a:t>группы</a:t>
            </a:r>
            <a:r>
              <a:rPr spc="-80" dirty="0"/>
              <a:t> </a:t>
            </a:r>
            <a:r>
              <a:rPr dirty="0"/>
              <a:t>нужно</a:t>
            </a:r>
            <a:r>
              <a:rPr spc="-90" dirty="0"/>
              <a:t> </a:t>
            </a:r>
            <a:r>
              <a:rPr dirty="0"/>
              <a:t>обнулять</a:t>
            </a:r>
            <a:r>
              <a:rPr spc="-70" dirty="0"/>
              <a:t> </a:t>
            </a:r>
            <a:r>
              <a:rPr spc="-10" dirty="0"/>
              <a:t>отступ</a:t>
            </a:r>
          </a:p>
          <a:p>
            <a:pPr marL="31115">
              <a:lnSpc>
                <a:spcPct val="100000"/>
              </a:lnSpc>
              <a:spcBef>
                <a:spcPts val="290"/>
              </a:spcBef>
            </a:pPr>
            <a:r>
              <a:rPr sz="2100" b="0" i="1" dirty="0">
                <a:latin typeface="Arial"/>
                <a:cs typeface="Arial"/>
              </a:rPr>
              <a:t>Следствие</a:t>
            </a:r>
            <a:r>
              <a:rPr sz="2100" b="0" i="1" spc="-30" dirty="0">
                <a:latin typeface="Arial"/>
                <a:cs typeface="Arial"/>
              </a:rPr>
              <a:t> </a:t>
            </a:r>
            <a:r>
              <a:rPr sz="2100" b="0" i="1" dirty="0">
                <a:latin typeface="Arial"/>
                <a:cs typeface="Arial"/>
              </a:rPr>
              <a:t>правил</a:t>
            </a:r>
            <a:r>
              <a:rPr sz="2100" b="0" i="1" spc="5" dirty="0">
                <a:latin typeface="Arial"/>
                <a:cs typeface="Arial"/>
              </a:rPr>
              <a:t> </a:t>
            </a:r>
            <a:r>
              <a:rPr sz="2100" b="0" i="1" dirty="0">
                <a:latin typeface="Arial"/>
                <a:cs typeface="Arial"/>
              </a:rPr>
              <a:t>1</a:t>
            </a:r>
            <a:r>
              <a:rPr sz="2100" b="0" i="1" spc="-20" dirty="0">
                <a:latin typeface="Arial"/>
                <a:cs typeface="Arial"/>
              </a:rPr>
              <a:t> </a:t>
            </a:r>
            <a:r>
              <a:rPr sz="2100" b="0" i="1" dirty="0">
                <a:latin typeface="Arial"/>
                <a:cs typeface="Arial"/>
              </a:rPr>
              <a:t>и</a:t>
            </a:r>
            <a:r>
              <a:rPr sz="2100" b="0" i="1" spc="-5" dirty="0">
                <a:latin typeface="Arial"/>
                <a:cs typeface="Arial"/>
              </a:rPr>
              <a:t> </a:t>
            </a:r>
            <a:r>
              <a:rPr sz="2100" b="0" i="1" spc="-50" dirty="0"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104132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076" y="5905500"/>
            <a:ext cx="249936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5076" y="7396770"/>
            <a:ext cx="249936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9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0860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Псевдоклассы</a:t>
            </a:r>
            <a:r>
              <a:rPr spc="-15" dirty="0"/>
              <a:t> </a:t>
            </a:r>
            <a:r>
              <a:rPr dirty="0"/>
              <a:t>в</a:t>
            </a:r>
            <a:r>
              <a:rPr spc="-10" dirty="0"/>
              <a:t> </a:t>
            </a: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521" y="3343147"/>
            <a:ext cx="4849495" cy="593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Примеры: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endParaRPr sz="2400" dirty="0">
              <a:latin typeface="Arial"/>
              <a:cs typeface="Arial"/>
            </a:endParaRPr>
          </a:p>
          <a:p>
            <a:pPr marL="927100" marR="248920" indent="-915035">
              <a:lnSpc>
                <a:spcPct val="146300"/>
              </a:lnSpc>
              <a:spcBef>
                <a:spcPts val="5"/>
              </a:spcBef>
            </a:pPr>
            <a:r>
              <a:rPr sz="3200" spc="-30" dirty="0">
                <a:latin typeface="Courier New"/>
                <a:cs typeface="Courier New"/>
              </a:rPr>
              <a:t>a:first-</a:t>
            </a:r>
            <a:r>
              <a:rPr sz="3200" dirty="0">
                <a:latin typeface="Courier New"/>
                <a:cs typeface="Courier New"/>
              </a:rPr>
              <a:t>child</a:t>
            </a:r>
            <a:r>
              <a:rPr sz="3200" spc="-5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 </a:t>
            </a:r>
            <a:r>
              <a:rPr sz="3200" spc="-30" dirty="0">
                <a:latin typeface="Courier New"/>
                <a:cs typeface="Courier New"/>
              </a:rPr>
              <a:t>margin-</a:t>
            </a:r>
            <a:r>
              <a:rPr sz="3200" dirty="0">
                <a:latin typeface="Courier New"/>
                <a:cs typeface="Courier New"/>
              </a:rPr>
              <a:t>left:</a:t>
            </a:r>
            <a:r>
              <a:rPr sz="3200" spc="-55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0;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3200" dirty="0">
              <a:latin typeface="Courier New"/>
              <a:cs typeface="Courier New"/>
            </a:endParaRPr>
          </a:p>
          <a:p>
            <a:pPr marL="927100" marR="5080" indent="-915035">
              <a:lnSpc>
                <a:spcPct val="146200"/>
              </a:lnSpc>
            </a:pPr>
            <a:r>
              <a:rPr sz="3200" spc="-30" dirty="0">
                <a:latin typeface="Courier New"/>
                <a:cs typeface="Courier New"/>
              </a:rPr>
              <a:t>a:last-</a:t>
            </a:r>
            <a:r>
              <a:rPr sz="3200" dirty="0">
                <a:latin typeface="Courier New"/>
                <a:cs typeface="Courier New"/>
              </a:rPr>
              <a:t>child</a:t>
            </a:r>
            <a:r>
              <a:rPr sz="3200" spc="-5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 </a:t>
            </a:r>
            <a:r>
              <a:rPr sz="3200" spc="-30" dirty="0">
                <a:latin typeface="Courier New"/>
                <a:cs typeface="Courier New"/>
              </a:rPr>
              <a:t>margin-</a:t>
            </a:r>
            <a:r>
              <a:rPr sz="3200" dirty="0">
                <a:latin typeface="Courier New"/>
                <a:cs typeface="Courier New"/>
              </a:rPr>
              <a:t>right:</a:t>
            </a:r>
            <a:r>
              <a:rPr sz="3200" spc="-80" dirty="0">
                <a:latin typeface="Courier New"/>
                <a:cs typeface="Courier New"/>
              </a:rPr>
              <a:t> </a:t>
            </a:r>
            <a:r>
              <a:rPr sz="3200" spc="-25" dirty="0">
                <a:latin typeface="Courier New"/>
                <a:cs typeface="Courier New"/>
              </a:rPr>
              <a:t>0;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819627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0860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Псевдоклассы</a:t>
            </a:r>
            <a:r>
              <a:rPr spc="-15" dirty="0"/>
              <a:t> </a:t>
            </a:r>
            <a:r>
              <a:rPr dirty="0"/>
              <a:t>в</a:t>
            </a:r>
            <a:r>
              <a:rPr spc="-10" dirty="0"/>
              <a:t> </a:t>
            </a: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521" y="3343147"/>
            <a:ext cx="5825490" cy="308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Пример: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endParaRPr sz="2400" dirty="0">
              <a:latin typeface="Arial"/>
              <a:cs typeface="Arial"/>
            </a:endParaRPr>
          </a:p>
          <a:p>
            <a:pPr marL="927100" marR="5080" indent="-915035">
              <a:lnSpc>
                <a:spcPct val="146300"/>
              </a:lnSpc>
              <a:spcBef>
                <a:spcPts val="5"/>
              </a:spcBef>
            </a:pPr>
            <a:r>
              <a:rPr sz="3200" spc="-30" dirty="0">
                <a:latin typeface="Courier New"/>
                <a:cs typeface="Courier New"/>
              </a:rPr>
              <a:t>li:not(:last-</a:t>
            </a:r>
            <a:r>
              <a:rPr sz="3200" dirty="0">
                <a:latin typeface="Courier New"/>
                <a:cs typeface="Courier New"/>
              </a:rPr>
              <a:t>child)</a:t>
            </a:r>
            <a:r>
              <a:rPr sz="3200" spc="-35" dirty="0">
                <a:latin typeface="Courier New"/>
                <a:cs typeface="Courier New"/>
              </a:rPr>
              <a:t> </a:t>
            </a:r>
            <a:r>
              <a:rPr sz="3200" spc="-50" dirty="0">
                <a:latin typeface="Courier New"/>
                <a:cs typeface="Courier New"/>
              </a:rPr>
              <a:t>{ </a:t>
            </a:r>
            <a:r>
              <a:rPr sz="3200" spc="-30" dirty="0">
                <a:latin typeface="Courier New"/>
                <a:cs typeface="Courier New"/>
              </a:rPr>
              <a:t>margin-</a:t>
            </a:r>
            <a:r>
              <a:rPr sz="3200" dirty="0">
                <a:latin typeface="Courier New"/>
                <a:cs typeface="Courier New"/>
              </a:rPr>
              <a:t>bottom:</a:t>
            </a:r>
            <a:r>
              <a:rPr sz="3200" spc="-100" dirty="0">
                <a:latin typeface="Courier New"/>
                <a:cs typeface="Courier New"/>
              </a:rPr>
              <a:t> </a:t>
            </a:r>
            <a:r>
              <a:rPr sz="3200" spc="-10" dirty="0">
                <a:latin typeface="Courier New"/>
                <a:cs typeface="Courier New"/>
              </a:rPr>
              <a:t>10px;</a:t>
            </a: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3200" spc="-50" dirty="0">
                <a:latin typeface="Courier New"/>
                <a:cs typeface="Courier New"/>
              </a:rPr>
              <a:t>}</a:t>
            </a:r>
            <a:endParaRPr sz="3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3230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Способы подключения</a:t>
            </a:r>
            <a:r>
              <a:rPr spc="-355" dirty="0"/>
              <a:t> </a:t>
            </a:r>
            <a:r>
              <a:rPr spc="-25" dirty="0"/>
              <a:t>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/>
              <a:t>Атрибут</a:t>
            </a:r>
            <a:r>
              <a:rPr spc="-45" dirty="0"/>
              <a:t> </a:t>
            </a:r>
            <a:r>
              <a:rPr dirty="0"/>
              <a:t>style</a:t>
            </a:r>
            <a:r>
              <a:rPr spc="-50" dirty="0"/>
              <a:t> </a:t>
            </a:r>
            <a:r>
              <a:rPr dirty="0"/>
              <a:t>у</a:t>
            </a:r>
            <a:r>
              <a:rPr spc="-85" dirty="0"/>
              <a:t> </a:t>
            </a:r>
            <a:r>
              <a:rPr spc="-10" dirty="0"/>
              <a:t>HTML-тэгов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100" b="0" dirty="0">
                <a:latin typeface="Courier New"/>
                <a:cs typeface="Courier New"/>
              </a:rPr>
              <a:t>&lt;h1</a:t>
            </a:r>
            <a:r>
              <a:rPr sz="2100" b="0" spc="-140" dirty="0">
                <a:latin typeface="Courier New"/>
                <a:cs typeface="Courier New"/>
              </a:rPr>
              <a:t> </a:t>
            </a:r>
            <a:r>
              <a:rPr sz="2100" b="0" dirty="0">
                <a:latin typeface="Courier New"/>
                <a:cs typeface="Courier New"/>
              </a:rPr>
              <a:t>style="color:</a:t>
            </a:r>
            <a:r>
              <a:rPr sz="2100" b="0" spc="-125" dirty="0">
                <a:latin typeface="Courier New"/>
                <a:cs typeface="Courier New"/>
              </a:rPr>
              <a:t> </a:t>
            </a:r>
            <a:r>
              <a:rPr sz="2100" b="0" dirty="0">
                <a:latin typeface="Courier New"/>
                <a:cs typeface="Courier New"/>
              </a:rPr>
              <a:t>red"&gt;Красный</a:t>
            </a:r>
            <a:r>
              <a:rPr sz="2100" b="0" spc="-140" dirty="0">
                <a:latin typeface="Courier New"/>
                <a:cs typeface="Courier New"/>
              </a:rPr>
              <a:t> </a:t>
            </a:r>
            <a:r>
              <a:rPr sz="2100" b="0" spc="-10" dirty="0">
                <a:latin typeface="Courier New"/>
                <a:cs typeface="Courier New"/>
              </a:rPr>
              <a:t>заголовок&lt;/h1&gt;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/>
              <a:t>Отдельный</a:t>
            </a:r>
            <a:r>
              <a:rPr spc="-35" dirty="0"/>
              <a:t> </a:t>
            </a:r>
            <a:r>
              <a:rPr dirty="0"/>
              <a:t>файл,</a:t>
            </a:r>
            <a:r>
              <a:rPr spc="-35" dirty="0"/>
              <a:t> </a:t>
            </a:r>
            <a:r>
              <a:rPr dirty="0"/>
              <a:t>подключаемый</a:t>
            </a:r>
            <a:r>
              <a:rPr spc="-50" dirty="0"/>
              <a:t> </a:t>
            </a:r>
            <a:r>
              <a:rPr dirty="0"/>
              <a:t>через</a:t>
            </a:r>
            <a:r>
              <a:rPr spc="-35" dirty="0"/>
              <a:t> </a:t>
            </a:r>
            <a:r>
              <a:rPr dirty="0"/>
              <a:t>тэг</a:t>
            </a:r>
            <a:r>
              <a:rPr spc="-25" dirty="0"/>
              <a:t> </a:t>
            </a:r>
            <a:r>
              <a:rPr spc="-20" dirty="0"/>
              <a:t>link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b="0" dirty="0">
                <a:latin typeface="Courier New"/>
                <a:cs typeface="Courier New"/>
              </a:rPr>
              <a:t>&lt;link</a:t>
            </a:r>
            <a:r>
              <a:rPr sz="2100" b="0" spc="-160" dirty="0">
                <a:latin typeface="Courier New"/>
                <a:cs typeface="Courier New"/>
              </a:rPr>
              <a:t> </a:t>
            </a:r>
            <a:r>
              <a:rPr sz="2100" b="0" dirty="0">
                <a:latin typeface="Courier New"/>
                <a:cs typeface="Courier New"/>
              </a:rPr>
              <a:t>rel="stylesheet"</a:t>
            </a:r>
            <a:r>
              <a:rPr sz="2100" b="0" spc="-155" dirty="0">
                <a:latin typeface="Courier New"/>
                <a:cs typeface="Courier New"/>
              </a:rPr>
              <a:t> </a:t>
            </a:r>
            <a:r>
              <a:rPr sz="2100" b="0" spc="-10" dirty="0">
                <a:latin typeface="Courier New"/>
                <a:cs typeface="Courier New"/>
              </a:rPr>
              <a:t>href="css/style.css"&gt;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Директива</a:t>
            </a:r>
            <a:r>
              <a:rPr spc="-145" dirty="0"/>
              <a:t> </a:t>
            </a:r>
            <a:r>
              <a:rPr spc="-10" dirty="0"/>
              <a:t>@import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b="0" dirty="0">
                <a:latin typeface="Courier New"/>
                <a:cs typeface="Courier New"/>
              </a:rPr>
              <a:t>@import</a:t>
            </a:r>
            <a:r>
              <a:rPr sz="2100" b="0" spc="-110" dirty="0">
                <a:latin typeface="Courier New"/>
                <a:cs typeface="Courier New"/>
              </a:rPr>
              <a:t> </a:t>
            </a:r>
            <a:r>
              <a:rPr sz="2100" b="0" spc="-10" dirty="0">
                <a:latin typeface="Courier New"/>
                <a:cs typeface="Courier New"/>
              </a:rPr>
              <a:t>"css/style.css";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133088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5399532"/>
            <a:ext cx="248412" cy="2499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665976"/>
            <a:ext cx="248412" cy="2484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127" y="8177783"/>
            <a:ext cx="248412" cy="2484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7919" y="8118010"/>
            <a:ext cx="4029075" cy="81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latin typeface="Arial"/>
                <a:cs typeface="Arial"/>
              </a:rPr>
              <a:t>Тэг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style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head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документа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spc="-10" dirty="0">
                <a:latin typeface="Courier New"/>
                <a:cs typeface="Courier New"/>
              </a:rPr>
              <a:t>&lt;style&gt;...&lt;/style&gt;</a:t>
            </a:r>
            <a:endParaRPr sz="21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1896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Принципы</a:t>
            </a:r>
            <a:r>
              <a:rPr spc="-30" dirty="0"/>
              <a:t> </a:t>
            </a:r>
            <a:r>
              <a:rPr spc="-10" dirty="0"/>
              <a:t>организации отступов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37919" y="3920780"/>
            <a:ext cx="7292975" cy="50712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dirty="0"/>
              <a:t>Отступы</a:t>
            </a:r>
            <a:r>
              <a:rPr sz="2000" spc="-85" dirty="0"/>
              <a:t> </a:t>
            </a:r>
            <a:r>
              <a:rPr sz="2000" spc="-10" dirty="0"/>
              <a:t>задаются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/>
              <a:t>от</a:t>
            </a:r>
            <a:r>
              <a:rPr sz="2000" spc="-95" dirty="0"/>
              <a:t> </a:t>
            </a:r>
            <a:r>
              <a:rPr sz="2000" dirty="0"/>
              <a:t>предыдущего</a:t>
            </a:r>
            <a:r>
              <a:rPr sz="2000" spc="-65" dirty="0"/>
              <a:t> </a:t>
            </a:r>
            <a:r>
              <a:rPr sz="2000" dirty="0"/>
              <a:t>элемента</a:t>
            </a:r>
            <a:r>
              <a:rPr sz="2000" spc="-50" dirty="0"/>
              <a:t> </a:t>
            </a:r>
            <a:r>
              <a:rPr sz="2000" dirty="0"/>
              <a:t>к</a:t>
            </a:r>
            <a:r>
              <a:rPr sz="2000" spc="-85" dirty="0"/>
              <a:t> </a:t>
            </a:r>
            <a:r>
              <a:rPr sz="2000" spc="-10" dirty="0"/>
              <a:t>следующему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b="0" dirty="0">
                <a:latin typeface="Microsoft Sans Serif"/>
                <a:cs typeface="Microsoft Sans Serif"/>
              </a:rPr>
              <a:t>Нужно</a:t>
            </a:r>
            <a:r>
              <a:rPr sz="2000" b="0" spc="-45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стремиться</a:t>
            </a:r>
            <a:r>
              <a:rPr sz="2000" b="0" spc="-40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использовать</a:t>
            </a:r>
            <a:r>
              <a:rPr sz="2000" b="0" spc="-40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margin</a:t>
            </a:r>
            <a:r>
              <a:rPr sz="2000" b="0" spc="-10" dirty="0">
                <a:latin typeface="Arial MT"/>
                <a:cs typeface="Arial MT"/>
              </a:rPr>
              <a:t>-</a:t>
            </a:r>
            <a:r>
              <a:rPr sz="2000" b="0" dirty="0">
                <a:latin typeface="Microsoft Sans Serif"/>
                <a:cs typeface="Microsoft Sans Serif"/>
              </a:rPr>
              <a:t>right</a:t>
            </a:r>
            <a:r>
              <a:rPr sz="2000" b="0" spc="-40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и</a:t>
            </a:r>
            <a:r>
              <a:rPr sz="2000" b="0" spc="-45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margin</a:t>
            </a:r>
            <a:r>
              <a:rPr sz="2000" b="0" spc="-10" dirty="0">
                <a:latin typeface="Arial MT"/>
                <a:cs typeface="Arial MT"/>
              </a:rPr>
              <a:t>-bottom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2000" dirty="0">
              <a:latin typeface="Arial MT"/>
              <a:cs typeface="Arial MT"/>
            </a:endParaRPr>
          </a:p>
          <a:p>
            <a:pPr marL="31115">
              <a:lnSpc>
                <a:spcPct val="100000"/>
              </a:lnSpc>
            </a:pPr>
            <a:r>
              <a:rPr sz="2000" dirty="0"/>
              <a:t>Отступы</a:t>
            </a:r>
            <a:r>
              <a:rPr sz="2000" spc="-85" dirty="0"/>
              <a:t> </a:t>
            </a:r>
            <a:r>
              <a:rPr sz="2000" spc="-10" dirty="0"/>
              <a:t>задаются</a:t>
            </a:r>
          </a:p>
          <a:p>
            <a:pPr marL="31115">
              <a:lnSpc>
                <a:spcPct val="100000"/>
              </a:lnSpc>
              <a:spcBef>
                <a:spcPts val="285"/>
              </a:spcBef>
            </a:pPr>
            <a:r>
              <a:rPr sz="2000" dirty="0"/>
              <a:t>только</a:t>
            </a:r>
            <a:r>
              <a:rPr sz="2000" spc="-85" dirty="0"/>
              <a:t> </a:t>
            </a:r>
            <a:r>
              <a:rPr sz="2000" dirty="0"/>
              <a:t>между</a:t>
            </a:r>
            <a:r>
              <a:rPr sz="2000" spc="-85" dirty="0"/>
              <a:t> </a:t>
            </a:r>
            <a:r>
              <a:rPr sz="2000" dirty="0"/>
              <a:t>соседними</a:t>
            </a:r>
            <a:r>
              <a:rPr sz="2000" spc="-90" dirty="0"/>
              <a:t> </a:t>
            </a:r>
            <a:r>
              <a:rPr sz="2000" dirty="0"/>
              <a:t>элементами</a:t>
            </a:r>
            <a:r>
              <a:rPr sz="2000" spc="-65" dirty="0"/>
              <a:t> </a:t>
            </a:r>
            <a:r>
              <a:rPr sz="2000" dirty="0"/>
              <a:t>в</a:t>
            </a:r>
            <a:r>
              <a:rPr sz="2000" spc="-90" dirty="0"/>
              <a:t> </a:t>
            </a:r>
            <a:r>
              <a:rPr sz="2000" spc="-10" dirty="0"/>
              <a:t>потоке</a:t>
            </a:r>
          </a:p>
          <a:p>
            <a:pPr marL="31115">
              <a:lnSpc>
                <a:spcPct val="100000"/>
              </a:lnSpc>
              <a:spcBef>
                <a:spcPts val="290"/>
              </a:spcBef>
            </a:pPr>
            <a:r>
              <a:rPr sz="2000" b="0" dirty="0">
                <a:latin typeface="Microsoft Sans Serif"/>
                <a:cs typeface="Microsoft Sans Serif"/>
              </a:rPr>
              <a:t>Отступы</a:t>
            </a:r>
            <a:r>
              <a:rPr sz="2000" b="0" spc="-40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по</a:t>
            </a:r>
            <a:r>
              <a:rPr sz="2000" b="0" spc="-60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краям</a:t>
            </a:r>
            <a:r>
              <a:rPr sz="2000" b="0" spc="-40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задавать</a:t>
            </a:r>
            <a:r>
              <a:rPr sz="2000" b="0" spc="-55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не</a:t>
            </a:r>
            <a:r>
              <a:rPr sz="2000" b="0" spc="-50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следует</a:t>
            </a:r>
            <a:endParaRPr sz="2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2000" dirty="0">
              <a:latin typeface="Microsoft Sans Serif"/>
              <a:cs typeface="Microsoft Sans Serif"/>
            </a:endParaRPr>
          </a:p>
          <a:p>
            <a:pPr marL="31115">
              <a:lnSpc>
                <a:spcPct val="100000"/>
              </a:lnSpc>
            </a:pPr>
            <a:r>
              <a:rPr sz="2000" spc="-10" dirty="0"/>
              <a:t>Последнему</a:t>
            </a:r>
            <a:r>
              <a:rPr sz="2000" spc="-100" dirty="0"/>
              <a:t> </a:t>
            </a:r>
            <a:r>
              <a:rPr sz="2000" dirty="0"/>
              <a:t>элементу</a:t>
            </a:r>
            <a:r>
              <a:rPr sz="2000" spc="-85" dirty="0"/>
              <a:t> </a:t>
            </a:r>
            <a:r>
              <a:rPr sz="2000" dirty="0"/>
              <a:t>группы</a:t>
            </a:r>
            <a:r>
              <a:rPr sz="2000" spc="-80" dirty="0"/>
              <a:t> </a:t>
            </a:r>
            <a:r>
              <a:rPr sz="2000" dirty="0"/>
              <a:t>нужно</a:t>
            </a:r>
            <a:r>
              <a:rPr sz="2000" spc="-90" dirty="0"/>
              <a:t> </a:t>
            </a:r>
            <a:r>
              <a:rPr sz="2000" dirty="0"/>
              <a:t>обнулять</a:t>
            </a:r>
            <a:r>
              <a:rPr sz="2000" spc="-70" dirty="0"/>
              <a:t> </a:t>
            </a:r>
            <a:r>
              <a:rPr sz="2000" spc="-10" dirty="0"/>
              <a:t>отступ</a:t>
            </a:r>
          </a:p>
          <a:p>
            <a:pPr marL="31115">
              <a:lnSpc>
                <a:spcPct val="100000"/>
              </a:lnSpc>
              <a:spcBef>
                <a:spcPts val="290"/>
              </a:spcBef>
            </a:pPr>
            <a:r>
              <a:rPr sz="2000" b="0" i="1" dirty="0">
                <a:latin typeface="Arial"/>
                <a:cs typeface="Arial"/>
              </a:rPr>
              <a:t>Следствие</a:t>
            </a:r>
            <a:r>
              <a:rPr sz="2000" b="0" i="1" spc="-30" dirty="0">
                <a:latin typeface="Arial"/>
                <a:cs typeface="Arial"/>
              </a:rPr>
              <a:t> </a:t>
            </a:r>
            <a:r>
              <a:rPr sz="2000" b="0" i="1" dirty="0">
                <a:latin typeface="Arial"/>
                <a:cs typeface="Arial"/>
              </a:rPr>
              <a:t>правил</a:t>
            </a:r>
            <a:r>
              <a:rPr sz="2000" b="0" i="1" spc="5" dirty="0">
                <a:latin typeface="Arial"/>
                <a:cs typeface="Arial"/>
              </a:rPr>
              <a:t> </a:t>
            </a:r>
            <a:r>
              <a:rPr sz="2000" b="0" i="1" dirty="0">
                <a:latin typeface="Arial"/>
                <a:cs typeface="Arial"/>
              </a:rPr>
              <a:t>1</a:t>
            </a:r>
            <a:r>
              <a:rPr sz="2000" b="0" i="1" spc="-20" dirty="0">
                <a:latin typeface="Arial"/>
                <a:cs typeface="Arial"/>
              </a:rPr>
              <a:t> </a:t>
            </a:r>
            <a:r>
              <a:rPr sz="2000" b="0" i="1" dirty="0">
                <a:latin typeface="Arial"/>
                <a:cs typeface="Arial"/>
              </a:rPr>
              <a:t>и</a:t>
            </a:r>
            <a:r>
              <a:rPr sz="2000" b="0" i="1" spc="-5" dirty="0">
                <a:latin typeface="Arial"/>
                <a:cs typeface="Arial"/>
              </a:rPr>
              <a:t> </a:t>
            </a:r>
            <a:r>
              <a:rPr sz="2000" b="0" i="1" spc="-50" dirty="0">
                <a:latin typeface="Arial"/>
                <a:cs typeface="Arial"/>
              </a:rPr>
              <a:t>2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2000" dirty="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</a:pPr>
            <a:r>
              <a:rPr sz="2000" dirty="0"/>
              <a:t>Не</a:t>
            </a:r>
            <a:r>
              <a:rPr sz="2000" spc="-70" dirty="0"/>
              <a:t> </a:t>
            </a:r>
            <a:r>
              <a:rPr sz="2000" dirty="0"/>
              <a:t>забывать</a:t>
            </a:r>
            <a:r>
              <a:rPr sz="2000" spc="-35" dirty="0"/>
              <a:t> </a:t>
            </a:r>
            <a:r>
              <a:rPr sz="2000" dirty="0"/>
              <a:t>про</a:t>
            </a:r>
            <a:r>
              <a:rPr sz="2000" spc="-65" dirty="0"/>
              <a:t> </a:t>
            </a:r>
            <a:r>
              <a:rPr sz="2000" dirty="0"/>
              <a:t>отступы</a:t>
            </a:r>
            <a:r>
              <a:rPr sz="2000" spc="-25" dirty="0"/>
              <a:t> </a:t>
            </a:r>
            <a:r>
              <a:rPr sz="2000" dirty="0"/>
              <a:t>по</a:t>
            </a:r>
            <a:r>
              <a:rPr sz="2000" spc="-55" dirty="0"/>
              <a:t> </a:t>
            </a:r>
            <a:r>
              <a:rPr sz="2000" spc="-10" dirty="0"/>
              <a:t>умолчанию</a:t>
            </a:r>
          </a:p>
          <a:p>
            <a:pPr marL="31115">
              <a:lnSpc>
                <a:spcPct val="100000"/>
              </a:lnSpc>
              <a:spcBef>
                <a:spcPts val="290"/>
              </a:spcBef>
            </a:pPr>
            <a:r>
              <a:rPr sz="2000" b="0" spc="-10" dirty="0">
                <a:latin typeface="Microsoft Sans Serif"/>
                <a:cs typeface="Microsoft Sans Serif"/>
              </a:rPr>
              <a:t>Например,</a:t>
            </a:r>
            <a:r>
              <a:rPr sz="2000" b="0" spc="-30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у</a:t>
            </a:r>
            <a:r>
              <a:rPr sz="2000" b="0" spc="-25" dirty="0">
                <a:latin typeface="Microsoft Sans Serif"/>
                <a:cs typeface="Microsoft Sans Serif"/>
              </a:rPr>
              <a:t> </a:t>
            </a:r>
            <a:r>
              <a:rPr sz="2000" b="0" spc="-20" dirty="0">
                <a:latin typeface="Microsoft Sans Serif"/>
                <a:cs typeface="Microsoft Sans Serif"/>
              </a:rPr>
              <a:t>заголовков</a:t>
            </a:r>
            <a:r>
              <a:rPr sz="2000" b="0" spc="-25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(h1</a:t>
            </a:r>
            <a:r>
              <a:rPr sz="2000" b="0" spc="-10" dirty="0">
                <a:latin typeface="Arial MT"/>
                <a:cs typeface="Arial MT"/>
              </a:rPr>
              <a:t>-</a:t>
            </a:r>
            <a:r>
              <a:rPr sz="2000" b="0" dirty="0">
                <a:latin typeface="Microsoft Sans Serif"/>
                <a:cs typeface="Microsoft Sans Serif"/>
              </a:rPr>
              <a:t>6)</a:t>
            </a:r>
            <a:r>
              <a:rPr sz="2000" b="0" spc="-15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есть</a:t>
            </a:r>
            <a:r>
              <a:rPr sz="2000" b="0" spc="-25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верхний</a:t>
            </a:r>
            <a:r>
              <a:rPr sz="2000" b="0" spc="-25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и</a:t>
            </a:r>
            <a:r>
              <a:rPr sz="2000" b="0" spc="-20" dirty="0">
                <a:latin typeface="Microsoft Sans Serif"/>
                <a:cs typeface="Microsoft Sans Serif"/>
              </a:rPr>
              <a:t> </a:t>
            </a:r>
            <a:r>
              <a:rPr sz="2000" b="0" dirty="0">
                <a:latin typeface="Microsoft Sans Serif"/>
                <a:cs typeface="Microsoft Sans Serif"/>
              </a:rPr>
              <a:t>нижний</a:t>
            </a:r>
            <a:r>
              <a:rPr sz="2000" b="0" spc="-30" dirty="0"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latin typeface="Microsoft Sans Serif"/>
                <a:cs typeface="Microsoft Sans Serif"/>
              </a:rPr>
              <a:t>отступы</a:t>
            </a:r>
            <a:endParaRPr sz="20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687" y="4037267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860" y="5437599"/>
            <a:ext cx="249936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860" y="6854189"/>
            <a:ext cx="249936" cy="2499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860" y="7886700"/>
            <a:ext cx="249936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07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6023610" cy="25736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 marR="5080">
              <a:lnSpc>
                <a:spcPts val="9510"/>
              </a:lnSpc>
              <a:spcBef>
                <a:spcPts val="1240"/>
              </a:spcBef>
            </a:pPr>
            <a:r>
              <a:rPr sz="8800" spc="-10" dirty="0">
                <a:solidFill>
                  <a:srgbClr val="FFFFFF"/>
                </a:solidFill>
              </a:rPr>
              <a:t>Простые селекторы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Правила</a:t>
            </a:r>
            <a:r>
              <a:rPr spc="-20" dirty="0"/>
              <a:t> </a:t>
            </a:r>
            <a:r>
              <a:rPr dirty="0"/>
              <a:t>и</a:t>
            </a:r>
            <a:r>
              <a:rPr spc="-15" dirty="0"/>
              <a:t> </a:t>
            </a:r>
            <a:r>
              <a:rPr spc="-10" dirty="0"/>
              <a:t>селекторы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37919" y="3920780"/>
            <a:ext cx="7292975" cy="2900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селектор</a:t>
            </a:r>
            <a:r>
              <a:rPr spc="-180" dirty="0"/>
              <a:t> </a:t>
            </a:r>
            <a:r>
              <a:rPr spc="-50" dirty="0"/>
              <a:t>{</a:t>
            </a:r>
          </a:p>
          <a:p>
            <a:pPr marL="989330" marR="5080">
              <a:lnSpc>
                <a:spcPct val="160600"/>
              </a:lnSpc>
              <a:spcBef>
                <a:spcPts val="20"/>
              </a:spcBef>
            </a:pPr>
            <a:r>
              <a:rPr dirty="0"/>
              <a:t>свойство:</a:t>
            </a:r>
            <a:r>
              <a:rPr spc="-204" dirty="0"/>
              <a:t> </a:t>
            </a:r>
            <a:r>
              <a:rPr spc="-10" dirty="0"/>
              <a:t>значение; </a:t>
            </a:r>
            <a:endParaRPr lang="en-US" spc="-10" dirty="0" smtClean="0"/>
          </a:p>
          <a:p>
            <a:pPr marL="989330" marR="5080">
              <a:lnSpc>
                <a:spcPct val="160600"/>
              </a:lnSpc>
              <a:spcBef>
                <a:spcPts val="20"/>
              </a:spcBef>
            </a:pPr>
            <a:r>
              <a:rPr dirty="0" err="1" smtClean="0"/>
              <a:t>свойство</a:t>
            </a:r>
            <a:r>
              <a:rPr dirty="0"/>
              <a:t>:</a:t>
            </a:r>
            <a:r>
              <a:rPr spc="-204" dirty="0"/>
              <a:t> </a:t>
            </a:r>
            <a:r>
              <a:rPr spc="-10" dirty="0"/>
              <a:t>значение;</a:t>
            </a:r>
          </a:p>
          <a:p>
            <a:pPr marL="989330">
              <a:lnSpc>
                <a:spcPct val="100000"/>
              </a:lnSpc>
              <a:spcBef>
                <a:spcPts val="2340"/>
              </a:spcBef>
            </a:pPr>
            <a:r>
              <a:rPr spc="-50" dirty="0"/>
              <a:t>…</a:t>
            </a: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pc="-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17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1868</Words>
  <Application>Microsoft Office PowerPoint</Application>
  <PresentationFormat>Произвольный</PresentationFormat>
  <Paragraphs>508</Paragraphs>
  <Slides>70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70</vt:i4>
      </vt:variant>
    </vt:vector>
  </HeadingPairs>
  <TitlesOfParts>
    <vt:vector size="77" baseType="lpstr">
      <vt:lpstr>Arial</vt:lpstr>
      <vt:lpstr>Arial MT</vt:lpstr>
      <vt:lpstr>Courier New</vt:lpstr>
      <vt:lpstr>Microsoft Sans Serif</vt:lpstr>
      <vt:lpstr>Segoe UI Historic</vt:lpstr>
      <vt:lpstr>Times New Roman</vt:lpstr>
      <vt:lpstr>Office Theme</vt:lpstr>
      <vt:lpstr>Введение в CSS</vt:lpstr>
      <vt:lpstr>Введение</vt:lpstr>
      <vt:lpstr>Введение</vt:lpstr>
      <vt:lpstr>Введение</vt:lpstr>
      <vt:lpstr>Введение</vt:lpstr>
      <vt:lpstr>Способы подключения CSS</vt:lpstr>
      <vt:lpstr>Способы подключения CSS</vt:lpstr>
      <vt:lpstr>Простые селекторы</vt:lpstr>
      <vt:lpstr>Правила и селекторы</vt:lpstr>
      <vt:lpstr>Правила и селекторы</vt:lpstr>
      <vt:lpstr>Правила и селекторы</vt:lpstr>
      <vt:lpstr>Правила и селекторы</vt:lpstr>
      <vt:lpstr>Селекторы по id и class</vt:lpstr>
      <vt:lpstr>Универсальный селектор</vt:lpstr>
      <vt:lpstr>Комментарии в CSS</vt:lpstr>
      <vt:lpstr>Вложенность и вес селектора</vt:lpstr>
      <vt:lpstr>Вложенность</vt:lpstr>
      <vt:lpstr>Вес селектора</vt:lpstr>
      <vt:lpstr>Вес стилей</vt:lpstr>
      <vt:lpstr>Лучший способ подключения — class</vt:lpstr>
      <vt:lpstr>Почему не следует задавать стили по тэгу</vt:lpstr>
      <vt:lpstr>Почему не следует использовать вложенность</vt:lpstr>
      <vt:lpstr>Способы “обхода” веса селекторов</vt:lpstr>
      <vt:lpstr>Способы “обхода” веса селекторов</vt:lpstr>
      <vt:lpstr>Способы “обхода” веса селекторов</vt:lpstr>
      <vt:lpstr>Использование !important</vt:lpstr>
      <vt:lpstr>Единицы измерения CSS</vt:lpstr>
      <vt:lpstr>Единицы измерения</vt:lpstr>
      <vt:lpstr>Единицы измерения</vt:lpstr>
      <vt:lpstr>Свойство display</vt:lpstr>
      <vt:lpstr>Элементы HTML</vt:lpstr>
      <vt:lpstr>Элементы HTML</vt:lpstr>
      <vt:lpstr>Тип элемента можем задавать сами</vt:lpstr>
      <vt:lpstr>Значения свойства display</vt:lpstr>
      <vt:lpstr>Размеры, отступы, обводка</vt:lpstr>
      <vt:lpstr>Внешние отступы</vt:lpstr>
      <vt:lpstr>Внешние отступы</vt:lpstr>
      <vt:lpstr>Внешние отступы</vt:lpstr>
      <vt:lpstr>Внутренние отступы</vt:lpstr>
      <vt:lpstr>Универсальные свойства</vt:lpstr>
      <vt:lpstr>Нюансы работы margin и padding</vt:lpstr>
      <vt:lpstr>Обводка (граница) элементов — border</vt:lpstr>
      <vt:lpstr>Обводка (граница) элементов — border</vt:lpstr>
      <vt:lpstr>Обводка (граница) элементов — border</vt:lpstr>
      <vt:lpstr>Размеры элементов</vt:lpstr>
      <vt:lpstr>Блочная модель</vt:lpstr>
      <vt:lpstr>Блочная модель (box model)</vt:lpstr>
      <vt:lpstr>Блочная модель (box model)</vt:lpstr>
      <vt:lpstr>Свойство box-sizing</vt:lpstr>
      <vt:lpstr>Пример</vt:lpstr>
      <vt:lpstr>Сброс отступов</vt:lpstr>
      <vt:lpstr>Стили по умолчанию</vt:lpstr>
      <vt:lpstr>Стили по умолчанию</vt:lpstr>
      <vt:lpstr>Стили по умолчанию: проблемы</vt:lpstr>
      <vt:lpstr>Файл reset.css (1/3)</vt:lpstr>
      <vt:lpstr>Файл reset.css (2/3)</vt:lpstr>
      <vt:lpstr>Файл reset.css (3/3)</vt:lpstr>
      <vt:lpstr>Стили по умолчанию: проблемы</vt:lpstr>
      <vt:lpstr>Стили по умолчанию: проблемы</vt:lpstr>
      <vt:lpstr>Стили по умолчанию: проблемы</vt:lpstr>
      <vt:lpstr>Сброс box-sizing</vt:lpstr>
      <vt:lpstr>Сброс box-sizing</vt:lpstr>
      <vt:lpstr>Итого</vt:lpstr>
      <vt:lpstr>Итого</vt:lpstr>
      <vt:lpstr>Организация отступов в вёрстке</vt:lpstr>
      <vt:lpstr>Поток документа</vt:lpstr>
      <vt:lpstr>Принципы организации отступов</vt:lpstr>
      <vt:lpstr>Псевдоклассы в CSS</vt:lpstr>
      <vt:lpstr>Псевдоклассы в CSS</vt:lpstr>
      <vt:lpstr>Принципы организации отступов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CSS</dc:title>
  <dc:creator>artur</dc:creator>
  <cp:lastModifiedBy>Ivan Plank</cp:lastModifiedBy>
  <cp:revision>14</cp:revision>
  <dcterms:created xsi:type="dcterms:W3CDTF">2025-09-04T12:24:10Z</dcterms:created>
  <dcterms:modified xsi:type="dcterms:W3CDTF">2025-09-08T15:57:52Z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2025-09-04T00:00:00Z</vt:filetime>
  </property>
  <property fmtid="{D5CDD505-2E9C-101B-9397-08002B2CF9AE}" pid="5" name="Producer">
    <vt:lpwstr>Microsoft® PowerPoint® 2016</vt:lpwstr>
  </property>
</Properties>
</file>