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ppt/slideLayouts/slideLayout40.xml" ContentType="application/vnd.openxmlformats-officedocument.presentationml.slideLayout+xml"/>
  <Override PartName="/ppt/theme/theme40.xml" ContentType="application/vnd.openxmlformats-officedocument.theme+xml"/>
  <Override PartName="/ppt/slideLayouts/slideLayout41.xml" ContentType="application/vnd.openxmlformats-officedocument.presentationml.slideLayout+xml"/>
  <Override PartName="/ppt/theme/theme41.xml" ContentType="application/vnd.openxmlformats-officedocument.theme+xml"/>
  <Override PartName="/ppt/slideLayouts/slideLayout42.xml" ContentType="application/vnd.openxmlformats-officedocument.presentationml.slideLayout+xml"/>
  <Override PartName="/ppt/theme/theme42.xml" ContentType="application/vnd.openxmlformats-officedocument.theme+xml"/>
  <Override PartName="/ppt/slideLayouts/slideLayout43.xml" ContentType="application/vnd.openxmlformats-officedocument.presentationml.slideLayout+xml"/>
  <Override PartName="/ppt/theme/theme43.xml" ContentType="application/vnd.openxmlformats-officedocument.theme+xml"/>
  <Override PartName="/ppt/theme/theme4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  <p:sldMasterId id="2147483718" r:id="rId36"/>
    <p:sldMasterId id="2147483720" r:id="rId37"/>
    <p:sldMasterId id="2147483722" r:id="rId38"/>
    <p:sldMasterId id="2147483724" r:id="rId39"/>
    <p:sldMasterId id="2147483726" r:id="rId40"/>
    <p:sldMasterId id="2147483728" r:id="rId41"/>
    <p:sldMasterId id="2147483730" r:id="rId42"/>
    <p:sldMasterId id="2147483732" r:id="rId43"/>
  </p:sldMasterIdLst>
  <p:notesMasterIdLst>
    <p:notesMasterId r:id="rId104"/>
  </p:notes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8" r:id="rId56"/>
    <p:sldId id="269" r:id="rId57"/>
    <p:sldId id="270" r:id="rId58"/>
    <p:sldId id="271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284" r:id="rId72"/>
    <p:sldId id="285" r:id="rId73"/>
    <p:sldId id="286" r:id="rId74"/>
    <p:sldId id="287" r:id="rId75"/>
    <p:sldId id="288" r:id="rId76"/>
    <p:sldId id="289" r:id="rId77"/>
    <p:sldId id="290" r:id="rId78"/>
    <p:sldId id="291" r:id="rId79"/>
    <p:sldId id="292" r:id="rId80"/>
    <p:sldId id="293" r:id="rId81"/>
    <p:sldId id="294" r:id="rId82"/>
    <p:sldId id="295" r:id="rId83"/>
    <p:sldId id="296" r:id="rId84"/>
    <p:sldId id="297" r:id="rId85"/>
    <p:sldId id="298" r:id="rId86"/>
    <p:sldId id="299" r:id="rId87"/>
    <p:sldId id="300" r:id="rId88"/>
    <p:sldId id="301" r:id="rId89"/>
    <p:sldId id="302" r:id="rId90"/>
    <p:sldId id="303" r:id="rId91"/>
    <p:sldId id="304" r:id="rId92"/>
    <p:sldId id="305" r:id="rId93"/>
    <p:sldId id="306" r:id="rId94"/>
    <p:sldId id="307" r:id="rId95"/>
    <p:sldId id="308" r:id="rId96"/>
    <p:sldId id="309" r:id="rId97"/>
    <p:sldId id="310" r:id="rId98"/>
    <p:sldId id="311" r:id="rId99"/>
    <p:sldId id="312" r:id="rId100"/>
    <p:sldId id="313" r:id="rId101"/>
    <p:sldId id="314" r:id="rId102"/>
    <p:sldId id="315" r:id="rId103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26" autoAdjust="0"/>
    <p:restoredTop sz="97489" autoAdjust="0"/>
  </p:normalViewPr>
  <p:slideViewPr>
    <p:cSldViewPr snapToGrid="0">
      <p:cViewPr varScale="1">
        <p:scale>
          <a:sx n="165" d="100"/>
          <a:sy n="165" d="100"/>
        </p:scale>
        <p:origin x="27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4.xml"/><Relationship Id="rId63" Type="http://schemas.openxmlformats.org/officeDocument/2006/relationships/slide" Target="slides/slide20.xml"/><Relationship Id="rId68" Type="http://schemas.openxmlformats.org/officeDocument/2006/relationships/slide" Target="slides/slide25.xml"/><Relationship Id="rId84" Type="http://schemas.openxmlformats.org/officeDocument/2006/relationships/slide" Target="slides/slide41.xml"/><Relationship Id="rId89" Type="http://schemas.openxmlformats.org/officeDocument/2006/relationships/slide" Target="slides/slide46.xml"/><Relationship Id="rId16" Type="http://schemas.openxmlformats.org/officeDocument/2006/relationships/slideMaster" Target="slideMasters/slideMaster16.xml"/><Relationship Id="rId107" Type="http://schemas.openxmlformats.org/officeDocument/2006/relationships/theme" Target="theme/theme1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0.xml"/><Relationship Id="rId58" Type="http://schemas.openxmlformats.org/officeDocument/2006/relationships/slide" Target="slides/slide15.xml"/><Relationship Id="rId74" Type="http://schemas.openxmlformats.org/officeDocument/2006/relationships/slide" Target="slides/slide31.xml"/><Relationship Id="rId79" Type="http://schemas.openxmlformats.org/officeDocument/2006/relationships/slide" Target="slides/slide36.xml"/><Relationship Id="rId102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47.xml"/><Relationship Id="rId95" Type="http://schemas.openxmlformats.org/officeDocument/2006/relationships/slide" Target="slides/slide52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5.xml"/><Relationship Id="rId64" Type="http://schemas.openxmlformats.org/officeDocument/2006/relationships/slide" Target="slides/slide21.xml"/><Relationship Id="rId69" Type="http://schemas.openxmlformats.org/officeDocument/2006/relationships/slide" Target="slides/slide26.xml"/><Relationship Id="rId80" Type="http://schemas.openxmlformats.org/officeDocument/2006/relationships/slide" Target="slides/slide37.xml"/><Relationship Id="rId85" Type="http://schemas.openxmlformats.org/officeDocument/2006/relationships/slide" Target="slides/slide42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" Target="slides/slide16.xml"/><Relationship Id="rId103" Type="http://schemas.openxmlformats.org/officeDocument/2006/relationships/slide" Target="slides/slide60.xml"/><Relationship Id="rId108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1.xml"/><Relationship Id="rId62" Type="http://schemas.openxmlformats.org/officeDocument/2006/relationships/slide" Target="slides/slide19.xml"/><Relationship Id="rId70" Type="http://schemas.openxmlformats.org/officeDocument/2006/relationships/slide" Target="slides/slide27.xml"/><Relationship Id="rId75" Type="http://schemas.openxmlformats.org/officeDocument/2006/relationships/slide" Target="slides/slide32.xml"/><Relationship Id="rId83" Type="http://schemas.openxmlformats.org/officeDocument/2006/relationships/slide" Target="slides/slide40.xml"/><Relationship Id="rId88" Type="http://schemas.openxmlformats.org/officeDocument/2006/relationships/slide" Target="slides/slide45.xml"/><Relationship Id="rId91" Type="http://schemas.openxmlformats.org/officeDocument/2006/relationships/slide" Target="slides/slide48.xml"/><Relationship Id="rId96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6.xml"/><Relationship Id="rId57" Type="http://schemas.openxmlformats.org/officeDocument/2006/relationships/slide" Target="slides/slide14.xml"/><Relationship Id="rId10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.xml"/><Relationship Id="rId52" Type="http://schemas.openxmlformats.org/officeDocument/2006/relationships/slide" Target="slides/slide9.xml"/><Relationship Id="rId60" Type="http://schemas.openxmlformats.org/officeDocument/2006/relationships/slide" Target="slides/slide17.xml"/><Relationship Id="rId65" Type="http://schemas.openxmlformats.org/officeDocument/2006/relationships/slide" Target="slides/slide22.xml"/><Relationship Id="rId73" Type="http://schemas.openxmlformats.org/officeDocument/2006/relationships/slide" Target="slides/slide30.xml"/><Relationship Id="rId78" Type="http://schemas.openxmlformats.org/officeDocument/2006/relationships/slide" Target="slides/slide35.xml"/><Relationship Id="rId81" Type="http://schemas.openxmlformats.org/officeDocument/2006/relationships/slide" Target="slides/slide38.xml"/><Relationship Id="rId86" Type="http://schemas.openxmlformats.org/officeDocument/2006/relationships/slide" Target="slides/slide43.xml"/><Relationship Id="rId94" Type="http://schemas.openxmlformats.org/officeDocument/2006/relationships/slide" Target="slides/slide51.xml"/><Relationship Id="rId99" Type="http://schemas.openxmlformats.org/officeDocument/2006/relationships/slide" Target="slides/slide56.xml"/><Relationship Id="rId101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7.xml"/><Relationship Id="rId55" Type="http://schemas.openxmlformats.org/officeDocument/2006/relationships/slide" Target="slides/slide12.xml"/><Relationship Id="rId76" Type="http://schemas.openxmlformats.org/officeDocument/2006/relationships/slide" Target="slides/slide33.xml"/><Relationship Id="rId97" Type="http://schemas.openxmlformats.org/officeDocument/2006/relationships/slide" Target="slides/slide54.xml"/><Relationship Id="rId10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8.xml"/><Relationship Id="rId92" Type="http://schemas.openxmlformats.org/officeDocument/2006/relationships/slide" Target="slides/slide49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2.xml"/><Relationship Id="rId66" Type="http://schemas.openxmlformats.org/officeDocument/2006/relationships/slide" Target="slides/slide23.xml"/><Relationship Id="rId87" Type="http://schemas.openxmlformats.org/officeDocument/2006/relationships/slide" Target="slides/slide44.xml"/><Relationship Id="rId61" Type="http://schemas.openxmlformats.org/officeDocument/2006/relationships/slide" Target="slides/slide18.xml"/><Relationship Id="rId82" Type="http://schemas.openxmlformats.org/officeDocument/2006/relationships/slide" Target="slides/slide3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13.xml"/><Relationship Id="rId77" Type="http://schemas.openxmlformats.org/officeDocument/2006/relationships/slide" Target="slides/slide34.xml"/><Relationship Id="rId100" Type="http://schemas.openxmlformats.org/officeDocument/2006/relationships/slide" Target="slides/slide57.xml"/><Relationship Id="rId10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8.xml"/><Relationship Id="rId72" Type="http://schemas.openxmlformats.org/officeDocument/2006/relationships/slide" Target="slides/slide29.xml"/><Relationship Id="rId93" Type="http://schemas.openxmlformats.org/officeDocument/2006/relationships/slide" Target="slides/slide50.xml"/><Relationship Id="rId98" Type="http://schemas.openxmlformats.org/officeDocument/2006/relationships/slide" Target="slides/slide55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3.xml"/><Relationship Id="rId67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62F10-30D1-4F11-8A13-3DA51AAD29DD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B9A30-3B28-4E03-991F-7E4E39AFB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98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B9A30-3B28-4E03-991F-7E4E39AFB8D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3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2D4195A-C505-4707-8722-8AB868F0C6C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5D753D9E-4789-40F5-BB0B-02C3FEBC78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0FA1AF57-F6F9-4051-A251-90D80F26D3D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076AF11F-EF17-4B92-A38F-45C2BEA64A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36EC0A9C-5692-4141-B8E6-BD21B0BB1C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2175D3C3-8C5C-4D7D-B74B-38B3783AC00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"/>
          </p:nvPr>
        </p:nvSpPr>
        <p:spPr/>
        <p:txBody>
          <a:bodyPr/>
          <a:lstStyle/>
          <a:p>
            <a:fld id="{FFC05C3C-6077-4FAD-A2AD-5F3EF2D9D5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655EC447-C9AF-4320-AB06-4404A45415F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6E957945-85F6-490A-9BD6-0BE036EEA5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BDF502-AA40-495A-A1FD-D5266CA3B3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5D8DD70E-FE50-4C30-9937-C12D1962D8E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F82E0CB0-7067-47DC-9C4D-1F59834C8A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2"/>
          </p:nvPr>
        </p:nvSpPr>
        <p:spPr/>
        <p:txBody>
          <a:bodyPr/>
          <a:lstStyle/>
          <a:p>
            <a:fld id="{D1B5EE29-B9EC-4FFD-8148-B80B148FAB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5"/>
          </p:nvPr>
        </p:nvSpPr>
        <p:spPr/>
        <p:txBody>
          <a:bodyPr/>
          <a:lstStyle/>
          <a:p>
            <a:fld id="{B669D362-DF43-4747-AF8F-71AD7FAA577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lstStyle/>
          <a:p>
            <a:fld id="{0A82C47F-07F8-455D-911F-AAAD75D279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DDF922A1-3A49-48C8-9BEA-CA8B34EF93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94FA47B7-C3A5-4B26-9574-440513C7626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7"/>
          </p:nvPr>
        </p:nvSpPr>
        <p:spPr/>
        <p:txBody>
          <a:bodyPr/>
          <a:lstStyle/>
          <a:p>
            <a:fld id="{34246401-C75F-4BAE-8BEA-626816BB98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9"/>
          </p:nvPr>
        </p:nvSpPr>
        <p:spPr/>
        <p:txBody>
          <a:bodyPr/>
          <a:lstStyle/>
          <a:p>
            <a:fld id="{3ADBA29E-5F75-4630-B019-9B747F08EC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4230E77-5FFC-4038-8BB9-A28AC09492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D8EE0A94-7FAE-42C6-BDE2-382BDF9235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F1FBCD53-4194-437C-8FCA-2E8B63C2FD2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8"/>
          </p:nvPr>
        </p:nvSpPr>
        <p:spPr/>
        <p:txBody>
          <a:bodyPr/>
          <a:lstStyle/>
          <a:p>
            <a:fld id="{C4DBF7B5-2BA2-4C1F-8EBA-D1DE1D30C5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004FFD58-BBDB-480B-8766-C19674860C7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2"/>
          </p:nvPr>
        </p:nvSpPr>
        <p:spPr/>
        <p:txBody>
          <a:bodyPr/>
          <a:lstStyle/>
          <a:p>
            <a:fld id="{B0957884-5CB5-432A-9855-AE7A742796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4"/>
          </p:nvPr>
        </p:nvSpPr>
        <p:spPr/>
        <p:txBody>
          <a:bodyPr/>
          <a:lstStyle/>
          <a:p>
            <a:fld id="{D7B6D6E5-61AC-4DF2-AD94-42C0FC944E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7"/>
          </p:nvPr>
        </p:nvSpPr>
        <p:spPr/>
        <p:txBody>
          <a:bodyPr/>
          <a:lstStyle/>
          <a:p>
            <a:fld id="{95AFE61A-E042-44E0-8990-DADC302F33D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2ADBCAB3-3698-4ABE-899E-90ECFD96D7A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744AF651-E09A-4744-A65C-F339C0FD3EE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CDE9E095-9D7C-4155-AC24-CA0BDE6A08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82C14A0-01ED-49F5-B02B-2E605016CE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5E9B139E-054B-4E84-9BAF-F624381D7B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0"/>
          </p:nvPr>
        </p:nvSpPr>
        <p:spPr/>
        <p:txBody>
          <a:bodyPr/>
          <a:lstStyle/>
          <a:p>
            <a:fld id="{7EB71D04-5FC7-42BC-91C1-138666193E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9D004F0-2D4D-4043-9502-DDA5FD7C40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сновной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7ABF7B4-B004-46E4-B2CC-4EB2B7F4A46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0E3BDFB7-DB2C-4251-AEF3-3F6E9CDEA0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екст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F157DB7-0CEA-46CC-9A45-76C4DD068C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екст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4AA4E4E-C9C9-4789-86F8-F38333FFDB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.png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png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.png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6" descr="ppt_back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pic>
        <p:nvPicPr>
          <p:cNvPr id="4" name="Рисунок 7" descr="ppt_logo_rus.png"/>
          <p:cNvPicPr/>
          <p:nvPr/>
        </p:nvPicPr>
        <p:blipFill>
          <a:blip r:embed="rId5"/>
          <a:stretch/>
        </p:blipFill>
        <p:spPr>
          <a:xfrm>
            <a:off x="1928880" y="1214280"/>
            <a:ext cx="4276440" cy="204768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57240" y="3571920"/>
            <a:ext cx="5500440" cy="160920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9360">
            <a:noFill/>
          </a:ln>
        </p:spPr>
        <p:txBody>
          <a:bodyPr lIns="91440" tIns="0" rIns="45720" bIns="0" numCol="1" spcCol="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4700" b="1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7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21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ftr" idx="22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sldNum" idx="23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7D62DB0-897F-4E0B-B1F5-A9F29FC8CDE1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dt" idx="24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ftr" idx="25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6" name="PlaceHolder 5"/>
          <p:cNvSpPr>
            <a:spLocks noGrp="1"/>
          </p:cNvSpPr>
          <p:nvPr>
            <p:ph type="sldNum" idx="26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80A250-A0D2-4B7A-B45A-3C20623EC139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chemeClr val="dk1"/>
                </a:solidFill>
                <a:uFillTx/>
                <a:latin typeface="Verdana"/>
              </a:rPr>
              <a:t>Щелкните этот значок, чтобы добавить изображение из Интернета</a:t>
            </a: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27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sldNum" idx="28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3BF196-1F93-4A73-903E-15A2B4229EAB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ftr" idx="29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 idx="30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 idx="31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7B88B5-A665-4B2D-AF66-8F62326D4498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ftr" idx="32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6" descr="ppt_back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pic>
        <p:nvPicPr>
          <p:cNvPr id="88" name="Рисунок 7" descr="ppt_logo_rus.png"/>
          <p:cNvPicPr/>
          <p:nvPr/>
        </p:nvPicPr>
        <p:blipFill>
          <a:blip r:embed="rId5"/>
          <a:stretch/>
        </p:blipFill>
        <p:spPr>
          <a:xfrm>
            <a:off x="1928880" y="1214280"/>
            <a:ext cx="4276440" cy="2047680"/>
          </a:xfrm>
          <a:prstGeom prst="rect">
            <a:avLst/>
          </a:prstGeom>
          <a:ln w="9525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857240" y="3571920"/>
            <a:ext cx="5500440" cy="160920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dt" idx="33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5" name="PlaceHolder 6"/>
          <p:cNvSpPr>
            <a:spLocks noGrp="1"/>
          </p:cNvSpPr>
          <p:nvPr>
            <p:ph type="sldNum" idx="34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7A821E-A86D-4AB2-B2F2-C219B3B875AC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ftr" idx="35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774080"/>
            <a:ext cx="4038120" cy="4623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48320" y="1774080"/>
            <a:ext cx="4038120" cy="4623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04" name="PlaceHolder 4"/>
          <p:cNvSpPr>
            <a:spLocks noGrp="1"/>
          </p:cNvSpPr>
          <p:nvPr>
            <p:ph type="dt" idx="36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5" name="PlaceHolder 5"/>
          <p:cNvSpPr>
            <a:spLocks noGrp="1"/>
          </p:cNvSpPr>
          <p:nvPr>
            <p:ph type="ftr" idx="37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6" name="PlaceHolder 6"/>
          <p:cNvSpPr>
            <a:spLocks noGrp="1"/>
          </p:cNvSpPr>
          <p:nvPr>
            <p:ph type="sldNum" idx="38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BA12FD-4A9B-4021-8D44-BCA3BDD74D25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chemeClr val="dk1"/>
                </a:solidFill>
                <a:uFillTx/>
                <a:latin typeface="Verdana"/>
              </a:rPr>
              <a:t>Вставка таблицы</a:t>
            </a: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39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sldNum" idx="40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346FB6-E11C-4D08-BF38-36A10F7DF2FB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41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 idx="4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ftr" idx="43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sldNum" idx="44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BAA0D2-9115-489A-B8E3-292DF20A3A3B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426564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 idx="45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sldNum" idx="46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ADD43C-003F-43F0-BF44-16A34E8C59C2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dt" idx="1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3F6C41E-AADF-4DBF-A1A0-91B3053AC079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ftr" idx="3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6" descr="ppt_back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59092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2800" b="0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47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sldNum" idx="48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A4BEAB-EB9A-4F26-A22C-781D0884963E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2214720" y="2928960"/>
            <a:ext cx="5285880" cy="3071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None/>
              <a:tabLst>
                <a:tab pos="0" algn="l"/>
              </a:tabLst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121392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 idx="49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5" name="PlaceHolder 5"/>
          <p:cNvSpPr>
            <a:spLocks noGrp="1"/>
          </p:cNvSpPr>
          <p:nvPr>
            <p:ph type="sldNum" idx="50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014E1D-192E-4327-9455-B89FC00E00C9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428760" y="2928960"/>
            <a:ext cx="4214520" cy="28573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714920" y="2928960"/>
            <a:ext cx="4214520" cy="28573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121392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 idx="51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2" name="PlaceHolder 6"/>
          <p:cNvSpPr>
            <a:spLocks noGrp="1"/>
          </p:cNvSpPr>
          <p:nvPr>
            <p:ph type="sldNum" idx="52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A36115-A55F-4FEF-BC53-C0A33651E0DE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9360">
            <a:noFill/>
          </a:ln>
        </p:spPr>
        <p:txBody>
          <a:bodyPr lIns="91440" tIns="0" rIns="45720" bIns="0" numCol="1" spcCol="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4700" b="1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7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dt" idx="53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45" name="PlaceHolder 3"/>
          <p:cNvSpPr>
            <a:spLocks noGrp="1"/>
          </p:cNvSpPr>
          <p:nvPr>
            <p:ph type="ftr" idx="54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6" name="PlaceHolder 4"/>
          <p:cNvSpPr>
            <a:spLocks noGrp="1"/>
          </p:cNvSpPr>
          <p:nvPr>
            <p:ph type="sldNum" idx="55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7E2BA3-D4D1-4783-AC61-62092143AD1B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12524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51" name="PlaceHolder 3"/>
          <p:cNvSpPr>
            <a:spLocks noGrp="1"/>
          </p:cNvSpPr>
          <p:nvPr>
            <p:ph type="dt" idx="56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52" name="PlaceHolder 4"/>
          <p:cNvSpPr>
            <a:spLocks noGrp="1"/>
          </p:cNvSpPr>
          <p:nvPr>
            <p:ph type="ftr" idx="57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3" name="PlaceHolder 5"/>
          <p:cNvSpPr>
            <a:spLocks noGrp="1"/>
          </p:cNvSpPr>
          <p:nvPr>
            <p:ph type="sldNum" idx="58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3E444E1-FBF6-4B8C-B02A-393803762B5A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chemeClr val="dk1"/>
                </a:solidFill>
                <a:uFillTx/>
                <a:latin typeface="Verdana"/>
              </a:rPr>
              <a:t>Щелкните этот значок, чтобы добавить изображение из Интернета</a:t>
            </a: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59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sldNum" idx="60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A6610D-036B-4569-959A-1BF571053B9F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ftr" idx="61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dt" idx="62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69" name="PlaceHolder 5"/>
          <p:cNvSpPr>
            <a:spLocks noGrp="1"/>
          </p:cNvSpPr>
          <p:nvPr>
            <p:ph type="sldNum" idx="63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B0960C-6942-43D1-9418-52B7CEA0C36F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ftr" idx="64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Рисунок 6" descr="ppt_back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pic>
        <p:nvPicPr>
          <p:cNvPr id="175" name="Рисунок 7" descr="ppt_logo_rus.png"/>
          <p:cNvPicPr/>
          <p:nvPr/>
        </p:nvPicPr>
        <p:blipFill>
          <a:blip r:embed="rId5"/>
          <a:stretch/>
        </p:blipFill>
        <p:spPr>
          <a:xfrm>
            <a:off x="1928880" y="1214280"/>
            <a:ext cx="4276440" cy="2047680"/>
          </a:xfrm>
          <a:prstGeom prst="rect">
            <a:avLst/>
          </a:prstGeom>
          <a:ln w="9525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57240" y="3571920"/>
            <a:ext cx="5500440" cy="160920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774080"/>
            <a:ext cx="4038120" cy="4623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48320" y="1774080"/>
            <a:ext cx="4038120" cy="4623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dt" idx="65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ftr" idx="66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2" name="PlaceHolder 6"/>
          <p:cNvSpPr>
            <a:spLocks noGrp="1"/>
          </p:cNvSpPr>
          <p:nvPr>
            <p:ph type="sldNum" idx="67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3355FDE-A193-434F-A20F-293ECD8044D4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chemeClr val="dk1"/>
                </a:solidFill>
                <a:uFillTx/>
                <a:latin typeface="Verdana"/>
              </a:rPr>
              <a:t>Вставка таблицы</a:t>
            </a: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dt" idx="68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9" name="PlaceHolder 4"/>
          <p:cNvSpPr>
            <a:spLocks noGrp="1"/>
          </p:cNvSpPr>
          <p:nvPr>
            <p:ph type="sldNum" idx="69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418B9A4-08B8-4DA2-BF67-2E582DA4D724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ftr" idx="70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774080"/>
            <a:ext cx="4038120" cy="4623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48320" y="1774080"/>
            <a:ext cx="4038120" cy="46234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ru-RU" sz="18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dt" idx="4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ftr" idx="5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" name="PlaceHolder 6"/>
          <p:cNvSpPr>
            <a:spLocks noGrp="1"/>
          </p:cNvSpPr>
          <p:nvPr>
            <p:ph type="sldNum" idx="6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D21B0A-E395-43E1-B40A-D9E07C65E700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dt" idx="7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ftr" idx="72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sldNum" idx="73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CECE68-D3B6-4BCA-ACBB-0745C495D8F0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dt" idx="74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ftr" idx="75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sldNum" idx="76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6EDE56-2521-444A-9D56-DF88A3769173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426564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ftr" idx="77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7" name="PlaceHolder 4"/>
          <p:cNvSpPr>
            <a:spLocks noGrp="1"/>
          </p:cNvSpPr>
          <p:nvPr>
            <p:ph type="sldNum" idx="78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8662E2-3477-43E2-873F-85B5A7F63B6A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Рисунок 6" descr="ppt_back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59092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2800" b="0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ftr" idx="79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80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628C85-8D45-415D-A01C-5F3379988387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2214720" y="2928960"/>
            <a:ext cx="5285880" cy="3071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None/>
              <a:tabLst>
                <a:tab pos="0" algn="l"/>
              </a:tabLst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121392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 idx="81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8" name="PlaceHolder 5"/>
          <p:cNvSpPr>
            <a:spLocks noGrp="1"/>
          </p:cNvSpPr>
          <p:nvPr>
            <p:ph type="sldNum" idx="82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884DEE-EB24-4E68-AC9A-CA4B9276B449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428760" y="2928960"/>
            <a:ext cx="4214520" cy="28573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714920" y="2928960"/>
            <a:ext cx="4214520" cy="28573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121392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ftr" idx="83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 idx="84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7D25FC-04DB-4BDA-91F6-50BD4F5683EC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85800" y="3355920"/>
            <a:ext cx="8076960" cy="1672920"/>
          </a:xfrm>
          <a:prstGeom prst="rect">
            <a:avLst/>
          </a:prstGeom>
          <a:noFill/>
          <a:ln w="9360">
            <a:noFill/>
          </a:ln>
        </p:spPr>
        <p:txBody>
          <a:bodyPr lIns="91440" tIns="0" rIns="45720" bIns="0" numCol="1" spcCol="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4700" b="1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7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dt" idx="85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28" name="PlaceHolder 3"/>
          <p:cNvSpPr>
            <a:spLocks noGrp="1"/>
          </p:cNvSpPr>
          <p:nvPr>
            <p:ph type="ftr" idx="86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29" name="PlaceHolder 4"/>
          <p:cNvSpPr>
            <a:spLocks noGrp="1"/>
          </p:cNvSpPr>
          <p:nvPr>
            <p:ph type="sldNum" idx="87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46D835-DA19-45F1-9544-B40DABB98586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chemeClr val="dk1"/>
                </a:solidFill>
                <a:uFillTx/>
                <a:latin typeface="Verdana"/>
              </a:rPr>
              <a:t>Щелкните этот значок, чтобы добавить изображение из Интернета</a:t>
            </a: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dt" idx="88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37" name="PlaceHolder 5"/>
          <p:cNvSpPr>
            <a:spLocks noGrp="1"/>
          </p:cNvSpPr>
          <p:nvPr>
            <p:ph type="sldNum" idx="89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8FC56F-D2F9-429C-862D-A4AD611B6E1A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ftr" idx="90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45" name="PlaceHolder 4"/>
          <p:cNvSpPr>
            <a:spLocks noGrp="1"/>
          </p:cNvSpPr>
          <p:nvPr>
            <p:ph type="dt" idx="91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46" name="PlaceHolder 5"/>
          <p:cNvSpPr>
            <a:spLocks noGrp="1"/>
          </p:cNvSpPr>
          <p:nvPr>
            <p:ph type="sldNum" idx="92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911D92-4A7B-4285-9F29-497CF0E6448C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ftr" idx="93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218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648320" y="3938760"/>
            <a:ext cx="4038120" cy="21873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Calibri"/>
              </a:rPr>
              <a:t>Образец текста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chemeClr val="dk1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chemeClr val="dk1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55" name="PlaceHolder 5"/>
          <p:cNvSpPr>
            <a:spLocks noGrp="1"/>
          </p:cNvSpPr>
          <p:nvPr>
            <p:ph type="dt" idx="94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sldNum" idx="95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290B97B-2349-4F1F-A920-A6C730B20F0C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ftr" idx="96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1800" b="0" u="sng" strike="noStrike" spc="-1">
                <a:solidFill>
                  <a:schemeClr val="dk1"/>
                </a:solidFill>
                <a:uFillTx/>
                <a:latin typeface="Verdana"/>
              </a:rPr>
              <a:t>Вставка таблицы</a:t>
            </a:r>
            <a:endParaRPr lang="ru-RU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457200" y="6477120"/>
            <a:ext cx="2133360" cy="27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sldNum" idx="8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10F9F0-E2AC-41E6-B63C-D309C586DD5D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ftr" idx="9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Рисунок 10" descr="ppt_back_2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63" name="Title 1" hidden="1"/>
          <p:cNvSpPr/>
          <p:nvPr/>
        </p:nvSpPr>
        <p:spPr>
          <a:xfrm>
            <a:off x="1500120" y="3214800"/>
            <a:ext cx="4214520" cy="146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000" b="0" u="sng" strike="noStrike" spc="-1">
                <a:solidFill>
                  <a:schemeClr val="dk1"/>
                </a:solidFill>
                <a:uFillTx/>
                <a:latin typeface="Myriad Pro"/>
              </a:rPr>
              <a:t>Спасибо за внимание!</a:t>
            </a:r>
            <a:r>
              <a:rPr sz="3000"/>
              <a:t/>
            </a:r>
            <a:br>
              <a:rPr sz="3000"/>
            </a:br>
            <a:r>
              <a:rPr lang="ru-RU" sz="3000" b="0" u="sng" strike="noStrike" spc="-1">
                <a:solidFill>
                  <a:schemeClr val="dk1"/>
                </a:solidFill>
                <a:uFillTx/>
                <a:latin typeface="Myriad Pro"/>
              </a:rPr>
              <a:t>Вопросы?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Текст 6" hidden="1"/>
          <p:cNvSpPr/>
          <p:nvPr/>
        </p:nvSpPr>
        <p:spPr>
          <a:xfrm>
            <a:off x="1500120" y="4286160"/>
            <a:ext cx="264276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6699"/>
                </a:solidFill>
                <a:uFillTx/>
                <a:latin typeface="Myriad Pro"/>
              </a:rPr>
              <a:t>mail@cibit.ru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Рисунок 14" descr="ppt_logo_rus.png"/>
          <p:cNvPicPr/>
          <p:nvPr/>
        </p:nvPicPr>
        <p:blipFill>
          <a:blip r:embed="rId5"/>
          <a:stretch/>
        </p:blipFill>
        <p:spPr>
          <a:xfrm>
            <a:off x="1571760" y="1071720"/>
            <a:ext cx="4276440" cy="2047680"/>
          </a:xfrm>
          <a:prstGeom prst="rect">
            <a:avLst/>
          </a:prstGeom>
          <a:ln w="9525">
            <a:noFill/>
          </a:ln>
        </p:spPr>
      </p:pic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1500120" y="4714920"/>
            <a:ext cx="3839760" cy="42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rgbClr val="006699"/>
                </a:solidFill>
                <a:latin typeface="Myriad Pro"/>
              </a:rPr>
              <a:t>Образец текста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Рисунок 10" descr="ppt_back_2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68" name="Title 1" hidden="1"/>
          <p:cNvSpPr/>
          <p:nvPr/>
        </p:nvSpPr>
        <p:spPr>
          <a:xfrm>
            <a:off x="1500120" y="3214800"/>
            <a:ext cx="4214520" cy="146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000" b="0" u="sng" strike="noStrike" spc="-1">
                <a:solidFill>
                  <a:schemeClr val="dk1"/>
                </a:solidFill>
                <a:uFillTx/>
                <a:latin typeface="Myriad Pro"/>
              </a:rPr>
              <a:t>Спасибо за внимание!</a:t>
            </a:r>
            <a:r>
              <a:rPr sz="3000"/>
              <a:t/>
            </a:r>
            <a:br>
              <a:rPr sz="3000"/>
            </a:br>
            <a:r>
              <a:rPr lang="ru-RU" sz="3000" b="0" u="sng" strike="noStrike" spc="-1">
                <a:solidFill>
                  <a:schemeClr val="dk1"/>
                </a:solidFill>
                <a:uFillTx/>
                <a:latin typeface="Myriad Pro"/>
              </a:rPr>
              <a:t>Вопросы?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Текст 6" hidden="1"/>
          <p:cNvSpPr/>
          <p:nvPr/>
        </p:nvSpPr>
        <p:spPr>
          <a:xfrm>
            <a:off x="1500120" y="4286160"/>
            <a:ext cx="264276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6699"/>
                </a:solidFill>
                <a:uFillTx/>
                <a:latin typeface="Myriad Pro"/>
              </a:rPr>
              <a:t>mail@cibit.ru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Рисунок 14" descr="ppt_logo_rus.png"/>
          <p:cNvPicPr/>
          <p:nvPr/>
        </p:nvPicPr>
        <p:blipFill>
          <a:blip r:embed="rId5"/>
          <a:stretch/>
        </p:blipFill>
        <p:spPr>
          <a:xfrm>
            <a:off x="1571760" y="1071720"/>
            <a:ext cx="4276440" cy="2047680"/>
          </a:xfrm>
          <a:prstGeom prst="rect">
            <a:avLst/>
          </a:prstGeom>
          <a:ln w="9525">
            <a:noFill/>
          </a:ln>
        </p:spPr>
      </p:pic>
      <p:pic>
        <p:nvPicPr>
          <p:cNvPr id="271" name="Рисунок 6" descr="ppt_back.png"/>
          <p:cNvPicPr/>
          <p:nvPr/>
        </p:nvPicPr>
        <p:blipFill>
          <a:blip r:embed="rId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pic>
        <p:nvPicPr>
          <p:cNvPr id="272" name="Рисунок 7" descr="ppt_logo_rus.png"/>
          <p:cNvPicPr/>
          <p:nvPr/>
        </p:nvPicPr>
        <p:blipFill>
          <a:blip r:embed="rId5"/>
          <a:stretch/>
        </p:blipFill>
        <p:spPr>
          <a:xfrm>
            <a:off x="1928880" y="1214280"/>
            <a:ext cx="4276440" cy="2047680"/>
          </a:xfrm>
          <a:prstGeom prst="rect">
            <a:avLst/>
          </a:prstGeom>
          <a:ln w="9525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857240" y="3571920"/>
            <a:ext cx="5500440" cy="1609200"/>
          </a:xfrm>
          <a:prstGeom prst="rect">
            <a:avLst/>
          </a:prstGeom>
          <a:noFill/>
          <a:ln w="0">
            <a:noFill/>
          </a:ln>
        </p:spPr>
        <p:txBody>
          <a:bodyPr lIns="50400" tIns="50400" rIns="50400" bIns="5040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Рисунок 10" descr="ppt_back_2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75" name="Title 1" hidden="1"/>
          <p:cNvSpPr/>
          <p:nvPr/>
        </p:nvSpPr>
        <p:spPr>
          <a:xfrm>
            <a:off x="1500120" y="3214800"/>
            <a:ext cx="4214520" cy="146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000" b="0" u="sng" strike="noStrike" spc="-1">
                <a:solidFill>
                  <a:schemeClr val="dk1"/>
                </a:solidFill>
                <a:uFillTx/>
                <a:latin typeface="Myriad Pro"/>
              </a:rPr>
              <a:t>Спасибо за внимание!</a:t>
            </a:r>
            <a:r>
              <a:rPr sz="3000"/>
              <a:t/>
            </a:r>
            <a:br>
              <a:rPr sz="3000"/>
            </a:br>
            <a:r>
              <a:rPr lang="ru-RU" sz="3000" b="0" u="sng" strike="noStrike" spc="-1">
                <a:solidFill>
                  <a:schemeClr val="dk1"/>
                </a:solidFill>
                <a:uFillTx/>
                <a:latin typeface="Myriad Pro"/>
              </a:rPr>
              <a:t>Вопросы?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Текст 6" hidden="1"/>
          <p:cNvSpPr/>
          <p:nvPr/>
        </p:nvSpPr>
        <p:spPr>
          <a:xfrm>
            <a:off x="1500120" y="4286160"/>
            <a:ext cx="264276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6699"/>
                </a:solidFill>
                <a:uFillTx/>
                <a:latin typeface="Myriad Pro"/>
              </a:rPr>
              <a:t>mail@cibit.ru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Рисунок 14" descr="ppt_logo_rus.png"/>
          <p:cNvPicPr/>
          <p:nvPr/>
        </p:nvPicPr>
        <p:blipFill>
          <a:blip r:embed="rId5"/>
          <a:stretch/>
        </p:blipFill>
        <p:spPr>
          <a:xfrm>
            <a:off x="1571760" y="1071720"/>
            <a:ext cx="4276440" cy="2047680"/>
          </a:xfrm>
          <a:prstGeom prst="rect">
            <a:avLst/>
          </a:prstGeom>
          <a:ln w="9525">
            <a:noFill/>
          </a:ln>
        </p:spPr>
      </p:pic>
      <p:pic>
        <p:nvPicPr>
          <p:cNvPr id="278" name="Рисунок 6" descr="ppt_back_text.png"/>
          <p:cNvPicPr/>
          <p:nvPr/>
        </p:nvPicPr>
        <p:blipFill>
          <a:blip r:embed="rId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4265640"/>
          </a:xfrm>
          <a:prstGeom prst="rect">
            <a:avLst/>
          </a:prstGeom>
          <a:noFill/>
          <a:ln w="0">
            <a:noFill/>
          </a:ln>
        </p:spPr>
        <p:txBody>
          <a:bodyPr lIns="50400" tIns="50400" rIns="50400" bIns="5040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9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2" name="PlaceHolder 4"/>
          <p:cNvSpPr>
            <a:spLocks noGrp="1"/>
          </p:cNvSpPr>
          <p:nvPr>
            <p:ph type="sldNum" idx="9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u="sng" strike="noStrike" spc="-1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41346B-219C-4ECD-AAB3-6A30E73D4312}" type="slidenum">
              <a:rPr lang="ru-RU" sz="1200" b="0" u="sng" strike="noStrike" spc="-1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Рисунок 10" descr="ppt_back_2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84" name="Title 1" hidden="1"/>
          <p:cNvSpPr/>
          <p:nvPr/>
        </p:nvSpPr>
        <p:spPr>
          <a:xfrm>
            <a:off x="1500120" y="3214800"/>
            <a:ext cx="4214520" cy="146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000" b="0" u="sng" strike="noStrike" spc="-1">
                <a:solidFill>
                  <a:schemeClr val="dk1"/>
                </a:solidFill>
                <a:uFillTx/>
                <a:latin typeface="Myriad Pro"/>
              </a:rPr>
              <a:t>Спасибо за внимание!</a:t>
            </a:r>
            <a:r>
              <a:rPr sz="3000"/>
              <a:t/>
            </a:r>
            <a:br>
              <a:rPr sz="3000"/>
            </a:br>
            <a:r>
              <a:rPr lang="ru-RU" sz="3000" b="0" u="sng" strike="noStrike" spc="-1">
                <a:solidFill>
                  <a:schemeClr val="dk1"/>
                </a:solidFill>
                <a:uFillTx/>
                <a:latin typeface="Myriad Pro"/>
              </a:rPr>
              <a:t>Вопросы?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Текст 6" hidden="1"/>
          <p:cNvSpPr/>
          <p:nvPr/>
        </p:nvSpPr>
        <p:spPr>
          <a:xfrm>
            <a:off x="1500120" y="4286160"/>
            <a:ext cx="264276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6699"/>
                </a:solidFill>
                <a:uFillTx/>
                <a:latin typeface="Myriad Pro"/>
              </a:rPr>
              <a:t>mail@cibit.ru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Рисунок 14" descr="ppt_logo_rus.png"/>
          <p:cNvPicPr/>
          <p:nvPr/>
        </p:nvPicPr>
        <p:blipFill>
          <a:blip r:embed="rId5"/>
          <a:stretch/>
        </p:blipFill>
        <p:spPr>
          <a:xfrm>
            <a:off x="1571760" y="1071720"/>
            <a:ext cx="4276440" cy="2047680"/>
          </a:xfrm>
          <a:prstGeom prst="rect">
            <a:avLst/>
          </a:prstGeom>
          <a:ln w="9525">
            <a:noFill/>
          </a:ln>
        </p:spPr>
      </p:pic>
      <p:pic>
        <p:nvPicPr>
          <p:cNvPr id="287" name="Рисунок 6" descr="ppt_back.png"/>
          <p:cNvPicPr/>
          <p:nvPr/>
        </p:nvPicPr>
        <p:blipFill>
          <a:blip r:embed="rId6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590920"/>
            <a:ext cx="8229240" cy="68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2800" b="0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ftr" idx="9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sldNum" idx="10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u="sng" strike="noStrike" spc="-1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2FA4EB-A40E-4E73-A67E-1491E7FEE7AF}" type="slidenum">
              <a:rPr lang="ru-RU" sz="1200" b="0" u="sng" strike="noStrike" spc="-1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ftr" idx="11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sldNum" idx="12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00185C-3751-4621-9B8F-A292D169E1A8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426564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13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sldNum" idx="14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DE58F68-03EC-401A-8439-2B6A184C4CA7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6" descr="ppt_back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59092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2800" b="0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15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16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322DBD-96E7-4F6E-907B-8A7F1B4F6F33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2214720" y="2928960"/>
            <a:ext cx="5285880" cy="3071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None/>
              <a:tabLst>
                <a:tab pos="0" algn="l"/>
              </a:tabLst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121392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17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18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F1F9A3-6D6D-48D4-8FF5-7C17D25F9352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6" descr="ppt_back_text.png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428760" y="2928960"/>
            <a:ext cx="4214520" cy="28573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4920" y="2928960"/>
            <a:ext cx="4214520" cy="28573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59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1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928800" y="714240"/>
            <a:ext cx="7686360" cy="609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chemeClr val="dk1"/>
                </a:solidFill>
                <a:latin typeface="Myriad Pro"/>
              </a:rPr>
              <a:t>Образец заголовка</a:t>
            </a:r>
            <a:endParaRPr lang="ru-RU" sz="2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1143000" y="1643040"/>
            <a:ext cx="7286400" cy="1213920"/>
          </a:xfrm>
          <a:prstGeom prst="rect">
            <a:avLst/>
          </a:prstGeom>
          <a:noFill/>
          <a:ln w="9360">
            <a:noFill/>
          </a:ln>
        </p:spPr>
        <p:txBody>
          <a:bodyPr lIns="50400" tIns="50400" rIns="50400" bIns="50400" numCol="1" spcCol="0" anchor="t"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300" b="0" strike="noStrike" spc="-1">
                <a:solidFill>
                  <a:srgbClr val="333333"/>
                </a:solidFill>
                <a:latin typeface="Myriad Pro"/>
              </a:rPr>
              <a:t>Образец текста</a:t>
            </a:r>
            <a:endParaRPr lang="ru-RU" sz="2300" b="0" strike="noStrike" spc="-1">
              <a:solidFill>
                <a:schemeClr val="dk1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Второй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83"/>
              </a:spcBef>
              <a:buClr>
                <a:srgbClr val="333333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333333"/>
                </a:solidFill>
                <a:latin typeface="Myriad Pro"/>
              </a:rPr>
              <a:t>Третий уровень</a:t>
            </a:r>
            <a:endParaRPr lang="ru-RU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19"/>
          </p:nvPr>
        </p:nvSpPr>
        <p:spPr>
          <a:xfrm>
            <a:off x="108000" y="6429240"/>
            <a:ext cx="5943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sldNum" idx="20"/>
          </p:nvPr>
        </p:nvSpPr>
        <p:spPr>
          <a:xfrm>
            <a:off x="8244000" y="6429240"/>
            <a:ext cx="76176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400" b="0" u="sng" strike="noStrike" spc="-1">
                <a:solidFill>
                  <a:srgbClr val="333333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C282C84-895B-49EF-9B16-2AD0BCF03435}" type="slidenum">
              <a:rPr lang="ru-RU" sz="1400" b="0" u="sng" strike="noStrike" spc="-1">
                <a:solidFill>
                  <a:srgbClr val="333333"/>
                </a:solidFill>
                <a:uFillTx/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93" name="Прямоугольник 8"/>
          <p:cNvSpPr/>
          <p:nvPr/>
        </p:nvSpPr>
        <p:spPr>
          <a:xfrm>
            <a:off x="1043280" y="2259000"/>
            <a:ext cx="734400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Responsive web design, RWD (термин введен Итаном Маркоттом</a:t>
            </a: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 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в 2010 году).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Адаптивный веб-дизайн является представлением веб-содержимого в наиболее удобном формате для окна просмотра и устройства, обращающегося за этим содержимым.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BF94B8C0-5BCC-4D49-8210-0A58E2C51A0D}" type="slidenum"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11" name="Прямоугольник 8"/>
          <p:cNvSpPr/>
          <p:nvPr/>
        </p:nvSpPr>
        <p:spPr>
          <a:xfrm>
            <a:off x="836640" y="1970640"/>
            <a:ext cx="766008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«Резиновая» верстка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проценты вместо пикселей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ширина блока, размеры шрифта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16567951-6C22-4F73-A68B-E5F0922C2D33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13" name="Прямоугольник 8"/>
          <p:cNvSpPr/>
          <p:nvPr/>
        </p:nvSpPr>
        <p:spPr>
          <a:xfrm>
            <a:off x="836640" y="1970640"/>
            <a:ext cx="766008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«Резиновая» верстка.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- «резиновые» блоки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max-width –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чтобы не расползалось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min-width –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чтобы не сжималось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3A42E4EE-30CE-4FE1-82D8-791EB982A4C5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15" name="Прямоугольник 8"/>
          <p:cNvSpPr/>
          <p:nvPr/>
        </p:nvSpPr>
        <p:spPr>
          <a:xfrm>
            <a:off x="836640" y="1970640"/>
            <a:ext cx="766008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«Резиновая» верстка.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- «резиновые» изображения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400" b="1" strike="noStrike" spc="-1" dirty="0">
                <a:solidFill>
                  <a:schemeClr val="dk1"/>
                </a:solidFill>
                <a:latin typeface="Verdana"/>
              </a:rPr>
              <a:t>object-fit: cover / contain</a:t>
            </a:r>
            <a:endParaRPr lang="en-US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400" b="1" strike="noStrike" spc="-1" dirty="0">
                <a:solidFill>
                  <a:schemeClr val="dk1"/>
                </a:solidFill>
                <a:latin typeface="Verdana"/>
              </a:rPr>
              <a:t>max-width:100%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 –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если изображение меньше родителя, то ширина изображения. Если изображение больше родителя, то размер родителя.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8BA0DB72-F3A4-4288-BBCC-2470EC6DE227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17" name="Прямоугольник 8"/>
          <p:cNvSpPr/>
          <p:nvPr/>
        </p:nvSpPr>
        <p:spPr>
          <a:xfrm>
            <a:off x="836640" y="1970640"/>
            <a:ext cx="766008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«Резиновая» верстка.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- «резиновые» шрифты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400" b="1" strike="noStrike" spc="-1" dirty="0" err="1">
                <a:solidFill>
                  <a:schemeClr val="dk1"/>
                </a:solidFill>
                <a:latin typeface="Verdana"/>
              </a:rPr>
              <a:t>em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 –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относительно родителя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400" b="1" strike="noStrike" spc="-1" dirty="0">
                <a:solidFill>
                  <a:schemeClr val="dk1"/>
                </a:solidFill>
                <a:latin typeface="Verdana"/>
              </a:rPr>
              <a:t>rem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 –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относительно базового шрифта.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2C904C31-45F1-4DFD-8911-7A9D8571183B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19" name="Прямоугольник 8"/>
          <p:cNvSpPr/>
          <p:nvPr/>
        </p:nvSpPr>
        <p:spPr>
          <a:xfrm>
            <a:off x="836640" y="1970640"/>
            <a:ext cx="766008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«Резиновая» верстка.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Без использования условий – мы это сейчас разобрали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С использованием условий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0BC37BCC-71CA-4ECD-BEEF-1D03B7EAD5DB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21" name="Прямоугольник 8"/>
          <p:cNvSpPr/>
          <p:nvPr/>
        </p:nvSpPr>
        <p:spPr>
          <a:xfrm>
            <a:off x="836640" y="1970640"/>
            <a:ext cx="766008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Реализация условий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Медиазапросы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Специальные библиотеки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CA4408E1-6BAE-474B-A2FE-A2269BA9A408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23" name="Прямоугольник 8"/>
          <p:cNvSpPr/>
          <p:nvPr/>
        </p:nvSpPr>
        <p:spPr>
          <a:xfrm>
            <a:off x="836640" y="1474560"/>
            <a:ext cx="7660080" cy="466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 dirty="0" err="1">
                <a:solidFill>
                  <a:schemeClr val="dk1"/>
                </a:solidFill>
                <a:latin typeface="Verdana"/>
              </a:rPr>
              <a:t>Медиатипы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- 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screen —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для устройств в обычном режиме просмотра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- 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print —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для устройств в режиме печати страницы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- 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speech —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для устройств в режиме озвучивания текста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all — 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для всех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&lt;link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Verdana"/>
              </a:rPr>
              <a:t>rel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=“stylesheet”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Verdana"/>
              </a:rPr>
              <a:t>href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=“web.css” media=“screen”&gt;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&lt;link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Verdana"/>
              </a:rPr>
              <a:t>rel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=“stylesheet”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Verdana"/>
              </a:rPr>
              <a:t>href</a:t>
            </a:r>
            <a:r>
              <a:rPr lang="en-US" sz="2400" b="0" strike="noStrike" spc="-1" dirty="0">
                <a:solidFill>
                  <a:schemeClr val="dk1"/>
                </a:solidFill>
                <a:latin typeface="Verdana"/>
              </a:rPr>
              <a:t>=“print.css” media=“print”&gt;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7A827003-DF01-4C59-8274-1455FDBB26B7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5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Масштаб контента</a:t>
            </a:r>
            <a:endParaRPr lang="ru-RU" sz="5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25" name="Прямоугольник 8"/>
          <p:cNvSpPr/>
          <p:nvPr/>
        </p:nvSpPr>
        <p:spPr>
          <a:xfrm>
            <a:off x="526320" y="2004840"/>
            <a:ext cx="8280720" cy="39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strike="noStrike" spc="-1" dirty="0">
                <a:solidFill>
                  <a:schemeClr val="dk1"/>
                </a:solidFill>
                <a:latin typeface="Verdana"/>
              </a:rPr>
              <a:t>&lt;meta name="viewport" content="width=device-width"&gt;</a:t>
            </a:r>
            <a:r>
              <a:rPr lang="ru-RU" sz="2800" b="0" strike="noStrike" spc="-1" dirty="0">
                <a:solidFill>
                  <a:schemeClr val="dk1"/>
                </a:solidFill>
                <a:latin typeface="Verdana"/>
              </a:rPr>
              <a:t> - в </a:t>
            </a:r>
            <a:r>
              <a:rPr lang="en-US" sz="2800" b="0" strike="noStrike" spc="-1" dirty="0">
                <a:solidFill>
                  <a:schemeClr val="dk1"/>
                </a:solidFill>
                <a:latin typeface="Verdana"/>
              </a:rPr>
              <a:t>html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0" strike="noStrike" spc="-1" dirty="0">
                <a:solidFill>
                  <a:schemeClr val="dk1"/>
                </a:solidFill>
                <a:latin typeface="Verdana"/>
              </a:rPr>
              <a:t>@viewport { width: device-width; } – </a:t>
            </a:r>
            <a:r>
              <a:rPr lang="ru-RU" sz="2800" b="0" strike="noStrike" spc="-1" dirty="0">
                <a:solidFill>
                  <a:schemeClr val="dk1"/>
                </a:solidFill>
                <a:latin typeface="Verdana"/>
              </a:rPr>
              <a:t>в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Verdana"/>
              </a:rPr>
              <a:t>css</a:t>
            </a:r>
            <a:r>
              <a:rPr lang="ru-RU" sz="2800" b="0" strike="noStrike" spc="-1" dirty="0">
                <a:solidFill>
                  <a:schemeClr val="dk1"/>
                </a:solidFill>
                <a:latin typeface="Verdana"/>
              </a:rPr>
              <a:t>,</a:t>
            </a:r>
            <a:r>
              <a:rPr lang="en-US" sz="2800" b="0" strike="noStrike" spc="-1" dirty="0">
                <a:solidFill>
                  <a:schemeClr val="dk1"/>
                </a:solidFill>
                <a:latin typeface="Verdana"/>
              </a:rPr>
              <a:t> </a:t>
            </a:r>
            <a:r>
              <a:rPr lang="ru-RU" sz="2800" b="0" strike="noStrike" spc="-1" dirty="0">
                <a:solidFill>
                  <a:schemeClr val="dk1"/>
                </a:solidFill>
                <a:latin typeface="Verdana"/>
              </a:rPr>
              <a:t>в самом начале таблицы стилей до объявления самих стилей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DB5C2B7B-D4F1-4282-BC02-F3DC9D0C9CA4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295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Создание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27" name="Прямоугольник 8"/>
          <p:cNvSpPr/>
          <p:nvPr/>
        </p:nvSpPr>
        <p:spPr>
          <a:xfrm>
            <a:off x="667800" y="1854000"/>
            <a:ext cx="795672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Запрос представляет собой вопрос, заданный веб-браузеру: «Равна ли ширина экрана столько-то пикселам?»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ширина экрана просмотра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высота экрана просмотра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ориентация экрана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соотношение высоты и ширины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040FAC8C-FB26-4EED-BB2F-42BD887EA179}" type="slidenum"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Создание контрольных точек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29" name="Прямоугольник 8"/>
          <p:cNvSpPr/>
          <p:nvPr/>
        </p:nvSpPr>
        <p:spPr>
          <a:xfrm>
            <a:off x="863280" y="2277000"/>
            <a:ext cx="7660080" cy="438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Экран 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&lt;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320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px =&gt;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стили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 1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550px &gt;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Экран 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&gt;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=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320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px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=&gt;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стили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2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768px &gt;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Экран 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&gt;= 550px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=&gt;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стили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 3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960px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 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&gt;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Экран 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&gt;= 768px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стили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 4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Экран 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&gt;= 960px </a:t>
            </a:r>
            <a:r>
              <a:rPr lang="ru-RU" sz="2800" b="0" strike="noStrike" spc="-1">
                <a:solidFill>
                  <a:schemeClr val="dk1"/>
                </a:solidFill>
                <a:latin typeface="Verdana"/>
              </a:rPr>
              <a:t>стили</a:t>
            </a: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 5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3</a:t>
            </a: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, 4, 5 контрольных точек (breakpoints).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809FE3FB-CDF5-4E9C-BA3D-9210AA5EFF6F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pic>
        <p:nvPicPr>
          <p:cNvPr id="295" name="Рисунок 2"/>
          <p:cNvPicPr/>
          <p:nvPr/>
        </p:nvPicPr>
        <p:blipFill>
          <a:blip r:embed="rId2"/>
          <a:stretch/>
        </p:blipFill>
        <p:spPr>
          <a:xfrm>
            <a:off x="1130760" y="1772640"/>
            <a:ext cx="7071840" cy="4546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60906F44-B63A-464B-BC94-E8EBD93489CC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295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Медиазапросы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31" name="Прямоугольник 8"/>
          <p:cNvSpPr/>
          <p:nvPr/>
        </p:nvSpPr>
        <p:spPr>
          <a:xfrm>
            <a:off x="667800" y="1854000"/>
            <a:ext cx="7956720" cy="320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1) </a:t>
            </a: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Внутри тега </a:t>
            </a: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link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&lt;link href="css/small.css" rel="stylesheet" media="(max-width:480px)"&gt;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&lt;link href="css/large.css" rel="stylesheet" media="(min-width:769px)"&gt;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79D11EA3-6935-4705-A183-C7134697B4EB}" type="slidenum"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918000" y="54864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Медиазапросы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33" name="Прямоугольник 8"/>
          <p:cNvSpPr/>
          <p:nvPr/>
        </p:nvSpPr>
        <p:spPr>
          <a:xfrm>
            <a:off x="1043640" y="1484640"/>
            <a:ext cx="7372080" cy="5261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2) Внутри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Verdana"/>
              </a:rPr>
              <a:t>css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body { background-color: grey; </a:t>
            </a:r>
            <a:r>
              <a:rPr lang="en-US" sz="2000" b="0" strike="noStrike" spc="-1" dirty="0" smtClean="0">
                <a:solidFill>
                  <a:schemeClr val="dk1"/>
                </a:solidFill>
                <a:latin typeface="Verdana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@media screen and (min-width: 320px) {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body { background-color: green; }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 } </a:t>
            </a:r>
            <a:endParaRPr lang="en-US" sz="2000" b="0" strike="noStrike" spc="-1" dirty="0" smtClean="0">
              <a:solidFill>
                <a:schemeClr val="dk1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@media screen and (min-width: 550px) {   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body { background-color: yellow; }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}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@media screen and (min-width: 768px) {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body { background-color: orange; }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chemeClr val="dk1"/>
                </a:solidFill>
                <a:latin typeface="Verdana"/>
              </a:rPr>
              <a:t>@media screen and (min-width: 960px) {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 err="1">
                <a:solidFill>
                  <a:schemeClr val="dk1"/>
                </a:solidFill>
                <a:latin typeface="Verdana"/>
              </a:rPr>
              <a:t>body</a:t>
            </a:r>
            <a:r>
              <a:rPr lang="ru-RU" sz="2000" b="0" strike="noStrike" spc="-1" dirty="0">
                <a:solidFill>
                  <a:schemeClr val="dk1"/>
                </a:solidFill>
                <a:latin typeface="Verdana"/>
              </a:rPr>
              <a:t> { </a:t>
            </a:r>
            <a:r>
              <a:rPr lang="ru-RU" sz="2000" b="0" strike="noStrike" spc="-1" dirty="0" err="1">
                <a:solidFill>
                  <a:schemeClr val="dk1"/>
                </a:solidFill>
                <a:latin typeface="Verdana"/>
              </a:rPr>
              <a:t>background-color</a:t>
            </a:r>
            <a:r>
              <a:rPr lang="ru-RU" sz="2000" b="0" strike="noStrike" spc="-1" dirty="0">
                <a:solidFill>
                  <a:schemeClr val="dk1"/>
                </a:solidFill>
                <a:latin typeface="Verdana"/>
              </a:rPr>
              <a:t>: </a:t>
            </a:r>
            <a:r>
              <a:rPr lang="ru-RU" sz="2000" b="0" strike="noStrike" spc="-1" dirty="0" err="1">
                <a:solidFill>
                  <a:schemeClr val="dk1"/>
                </a:solidFill>
                <a:latin typeface="Verdana"/>
              </a:rPr>
              <a:t>red</a:t>
            </a:r>
            <a:r>
              <a:rPr lang="ru-RU" sz="2000" b="0" strike="noStrike" spc="-1" dirty="0">
                <a:solidFill>
                  <a:schemeClr val="dk1"/>
                </a:solidFill>
                <a:latin typeface="Verdana"/>
              </a:rPr>
              <a:t>; }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chemeClr val="dk1"/>
                </a:solidFill>
                <a:latin typeface="Verdana"/>
              </a:rPr>
              <a:t>}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44BC8D21-F4F9-42EB-B47D-33B834463743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35" name="Прямоугольник 8"/>
          <p:cNvSpPr/>
          <p:nvPr/>
        </p:nvSpPr>
        <p:spPr>
          <a:xfrm>
            <a:off x="747000" y="2121480"/>
            <a:ext cx="7660080" cy="411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Настройка количества колонок (столбцов).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Гибкие параметры ширины.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Сжатие пустых пространств.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Настройка размеров шрифтов.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Изменение навигационных меню.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 Скрытие содержимого на портативных устройствах (</a:t>
            </a: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display: none)</a:t>
            </a: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Использование фонового изображения.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4E0553B0-A8C6-49BD-963D-CBC932E831E5}" type="slidenum"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37" name="Прямоугольник 8"/>
          <p:cNvSpPr/>
          <p:nvPr/>
        </p:nvSpPr>
        <p:spPr>
          <a:xfrm>
            <a:off x="747000" y="2121480"/>
            <a:ext cx="7660080" cy="347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Настройка количества колонок (столбцов).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&lt;div class="element1"&gt;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       &lt;img class="image" src="Img1.jpg"&gt;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&lt;/div&gt;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&lt;div class="element2"&gt;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   &lt;h1&gt;test&lt;/h1&gt;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   test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&lt;/div&gt;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5AB39D44-15A4-4274-B68F-36F4F89077CE}" type="slidenum"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39" name="Прямоугольник 8"/>
          <p:cNvSpPr/>
          <p:nvPr/>
        </p:nvSpPr>
        <p:spPr>
          <a:xfrm>
            <a:off x="747000" y="2121480"/>
            <a:ext cx="7660080" cy="46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Настройка количества колонок (столбцов).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@media screen and (min-width: 850px) {   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            .element1 {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                display: inline-block;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            }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            .element2 {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                display: inline-block;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            }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Verdana"/>
              </a:rPr>
              <a:t> }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EE049B08-2467-49CC-84A0-5CBBA1764B3E}" type="slidenum"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41" name="Прямоугольник 8"/>
          <p:cNvSpPr/>
          <p:nvPr/>
        </p:nvSpPr>
        <p:spPr>
          <a:xfrm>
            <a:off x="747000" y="2121480"/>
            <a:ext cx="7660080" cy="452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 dirty="0">
                <a:solidFill>
                  <a:schemeClr val="dk1"/>
                </a:solidFill>
                <a:latin typeface="Verdana"/>
              </a:rPr>
              <a:t>Настройка количества колонок (столбцов).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&lt;div class=“</a:t>
            </a:r>
            <a:r>
              <a:rPr lang="en-US" sz="1800" b="0" strike="noStrike" spc="-1" dirty="0" err="1">
                <a:solidFill>
                  <a:schemeClr val="dk1"/>
                </a:solidFill>
                <a:latin typeface="Verdana"/>
              </a:rPr>
              <a:t>divVrapper</a:t>
            </a: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"&gt;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&lt;div class="element1"&gt;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        &lt;</a:t>
            </a:r>
            <a:r>
              <a:rPr lang="en-US" sz="1800" b="0" strike="noStrike" spc="-1" dirty="0" err="1">
                <a:solidFill>
                  <a:schemeClr val="dk1"/>
                </a:solidFill>
                <a:latin typeface="Verdana"/>
              </a:rPr>
              <a:t>img</a:t>
            </a: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 class="image" </a:t>
            </a:r>
            <a:r>
              <a:rPr lang="en-US" sz="1800" b="0" strike="noStrike" spc="-1" dirty="0" err="1">
                <a:solidFill>
                  <a:schemeClr val="dk1"/>
                </a:solidFill>
                <a:latin typeface="Verdana"/>
              </a:rPr>
              <a:t>src</a:t>
            </a: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="Img1.jpg"&gt;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&lt;/div&gt;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&lt;div class="element2"&gt;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    &lt;h1&gt;test&lt;/h1&gt;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    test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Verdana"/>
              </a:rPr>
              <a:t>&lt;/div&gt;</a:t>
            </a: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 </a:t>
            </a:r>
            <a:endParaRPr lang="en-US" sz="2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2200" b="0" strike="noStrike" spc="-1" dirty="0" smtClean="0">
                <a:solidFill>
                  <a:schemeClr val="dk1"/>
                </a:solidFill>
                <a:latin typeface="Verdana"/>
              </a:rPr>
              <a:t> </a:t>
            </a:r>
            <a:r>
              <a:rPr lang="en-US" sz="1800" b="0" strike="noStrike" spc="-1" dirty="0" smtClean="0">
                <a:solidFill>
                  <a:schemeClr val="dk1"/>
                </a:solidFill>
                <a:latin typeface="Verdana"/>
              </a:rPr>
              <a:t>&lt;/div&gt;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2D8A5A92-3D79-4ED7-A6DC-AABA38481820}" type="slidenum"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43" name="Прямоугольник 8"/>
          <p:cNvSpPr/>
          <p:nvPr/>
        </p:nvSpPr>
        <p:spPr>
          <a:xfrm>
            <a:off x="747000" y="2121480"/>
            <a:ext cx="7660080" cy="30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Настройка количества колонок (столбцов).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@media screen and (min-width: 850px) { 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.divVrapper {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               display: flex;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           }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       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       }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DAA4BF15-CD76-4356-804B-010C7803F910}" type="slidenum"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45" name="Прямоугольник 8"/>
          <p:cNvSpPr/>
          <p:nvPr/>
        </p:nvSpPr>
        <p:spPr>
          <a:xfrm>
            <a:off x="747000" y="2121480"/>
            <a:ext cx="7660080" cy="283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200" b="0" strike="noStrike" spc="-1">
                <a:solidFill>
                  <a:schemeClr val="dk1"/>
                </a:solidFill>
                <a:latin typeface="Verdana"/>
              </a:rPr>
              <a:t>Настройка количества колонок (столбцов).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&lt;div class="FlexWrapper"&gt;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	&lt;div class="FlexItems FlexHeader"&gt;I am content in the Header.&lt;/div&gt;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	&lt;div class="FlexItems FlexSideOne"&gt;I am content in the SideOne.&lt;/div&gt;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	&lt;div class="FlexItems FlexContent"&gt;I am content in the Content.&lt;/div&gt;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	&lt;div class="FlexItems FlexSideTwo"&gt;I am content in the SideTwo.&lt;/div&gt;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	&lt;div class="FlexItems FlexFooter"&gt;I am content in the Footer.&lt;/div&gt;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CEAF7970-ECE5-445E-98C0-AA18DAC1E617}" type="slidenum"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pic>
        <p:nvPicPr>
          <p:cNvPr id="347" name="Рисунок 2"/>
          <p:cNvPicPr/>
          <p:nvPr/>
        </p:nvPicPr>
        <p:blipFill>
          <a:blip r:embed="rId2"/>
          <a:stretch/>
        </p:blipFill>
        <p:spPr>
          <a:xfrm>
            <a:off x="3137400" y="1919880"/>
            <a:ext cx="3111480" cy="4847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8325EC6D-FA4F-4F41-9439-AFFC8611B1FF}" type="slidenum"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pic>
        <p:nvPicPr>
          <p:cNvPr id="349" name="Рисунок 3"/>
          <p:cNvPicPr/>
          <p:nvPr/>
        </p:nvPicPr>
        <p:blipFill>
          <a:blip r:embed="rId2"/>
          <a:stretch/>
        </p:blipFill>
        <p:spPr>
          <a:xfrm>
            <a:off x="944640" y="2061000"/>
            <a:ext cx="7747200" cy="3528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5F752F49-EC40-4956-B4A5-9534A53AF325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97" name="Прямоугольник 8"/>
          <p:cNvSpPr/>
          <p:nvPr/>
        </p:nvSpPr>
        <p:spPr>
          <a:xfrm>
            <a:off x="836640" y="1970640"/>
            <a:ext cx="766008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В адаптивном дизайне объединены три основные идеи: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гибкие сетки (grid) для разметки,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гибкая среда для изображений,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медиазапросы CSS, предназначенные  для создания различных стилей для экранов различной ширины.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A7208F4D-2D1D-42A9-829A-4535FDC9C630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51" name="Прямоугольник 2"/>
          <p:cNvSpPr/>
          <p:nvPr/>
        </p:nvSpPr>
        <p:spPr>
          <a:xfrm>
            <a:off x="1187640" y="2133000"/>
            <a:ext cx="457164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.FlexWrapper {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	background-color: indigo;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	display: flex;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	flex-direction: column;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}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.FlexHeader {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	background-color: #105B63;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	}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.FlexFooter {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	background-color: #BD4932;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	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}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6298DE0B-ED1F-4A5C-A221-34DCB8BD06AA}" type="slidenum"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370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Что можно менять с помощью медиазапросов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53" name="Прямоугольник 2"/>
          <p:cNvSpPr/>
          <p:nvPr/>
        </p:nvSpPr>
        <p:spPr>
          <a:xfrm>
            <a:off x="1187640" y="2133000"/>
            <a:ext cx="4571640" cy="521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@media (min-width: 30rem) {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.FlexWrapper {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flex-flow: row wrap;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}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.FlexHeader {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order: 1;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width: 100%;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}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.FlexContent {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flex: 1;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order: 3;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}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.FlexSideOne {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width: 150px;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order: 2;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}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.FlexSideTwo {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width: 150px;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order: 4;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}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.FlexFooter {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width: 100%;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	order: 5;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chemeClr val="dk1"/>
                </a:solidFill>
                <a:latin typeface="Verdana"/>
              </a:rPr>
              <a:t>	}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0AD187DE-AF70-463E-9AD4-90BCFDA56295}" type="slidenum"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99640" y="548640"/>
            <a:ext cx="751608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Медиасвойство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hover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55" name="Прямоугольник 8"/>
          <p:cNvSpPr/>
          <p:nvPr/>
        </p:nvSpPr>
        <p:spPr>
          <a:xfrm>
            <a:off x="899640" y="1691280"/>
            <a:ext cx="766008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@media (hover: none) {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/* стили для тех случаев, когда провести указатель над элементами невозможно */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}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@media (hover: on-demand) {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/* стили для тех случаев, когда пользователь имеет возможность провести указатель над элементами, но от него требуются определенные действия */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}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@media (hover) { 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/* стили для тех случаев, когда пользователь     имеет возможность провести указатель над элементами */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}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AA0866ED-E76C-4834-9A6C-D873E6D7C211}" type="slidenum"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99640" y="548640"/>
            <a:ext cx="751608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Медиасвойство light-level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57" name="Прямоугольник 8"/>
          <p:cNvSpPr/>
          <p:nvPr/>
        </p:nvSpPr>
        <p:spPr>
          <a:xfrm>
            <a:off x="1043640" y="1989000"/>
            <a:ext cx="74883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@media (light-level: normal) {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 /* стили для стандартной освещенности */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@media (light-level: dim) {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 /* стили для приглушенной освещенности */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@media (light-level: washed) {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 /* стили для яркой освещенности */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F8BD50B9-0C8D-4B19-B310-B63D43B8F05B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Изменчивые изображения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59" name="Прямоугольник 8"/>
          <p:cNvSpPr/>
          <p:nvPr/>
        </p:nvSpPr>
        <p:spPr>
          <a:xfrm>
            <a:off x="1259640" y="2238840"/>
            <a:ext cx="6750720" cy="335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img { max-width: 100%; }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+ не указывать конкретные размеры высоты/ширины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object-fit: cover 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ил </a:t>
            </a: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contain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object-position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cover — 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занять все пространство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contain — 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занять, точнее, отобразить все картинку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FF7C2411-A479-4F74-8F26-A2269A88496E}" type="slidenum"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Изменчивые изображения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61" name="Прямоугольник 8"/>
          <p:cNvSpPr/>
          <p:nvPr/>
        </p:nvSpPr>
        <p:spPr>
          <a:xfrm>
            <a:off x="1259640" y="2238840"/>
            <a:ext cx="6750720" cy="31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SVG – </a:t>
            </a: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графика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SVG – 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масштабируемая векторная графика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«SVG — это язык описания двухмерной графики в XML [XML10]. SVG позволяет создавать три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типа графических объектов: фигуры векторной графики (например, пути, состоящие из пря-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мых и кривых линий), изображения и текст».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882A777D-2FEC-42DD-A21D-0D996D3C3339}" type="slidenum"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Изменчивые изображения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63" name="Прямоугольник 8"/>
          <p:cNvSpPr/>
          <p:nvPr/>
        </p:nvSpPr>
        <p:spPr>
          <a:xfrm>
            <a:off x="1259640" y="2238840"/>
            <a:ext cx="6750720" cy="187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SVG – </a:t>
            </a: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графика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SVG-графика описывается языком разметки. SVG записывается на расширяемом языке разметки (Extensible Markup Language (XML))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95AE7196-1DC6-4225-AD6C-5176CDB13A3A}" type="slidenum"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Изменчивые изображения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65" name="Прямоугольник 8"/>
          <p:cNvSpPr/>
          <p:nvPr/>
        </p:nvSpPr>
        <p:spPr>
          <a:xfrm>
            <a:off x="1043640" y="1340640"/>
            <a:ext cx="6750720" cy="447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&lt;svg width="198px" height="188px"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viewBox="0 0 198 188"&gt;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&lt;g id="Page-1" stroke="none"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stroke-width="1" fill="none"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fill-rule="evenodd" sketch:type="MSPage"&gt;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&lt;polygon id="Star-1" stroke="#979797"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stroke-width="3" fill="#F8E81C"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sketch:type="MSShapeGroup" points="99 154 40.2214748 184.901699 51.4471742 119.45085 3.89434837 73.0983006 69.6107374 63.5491503 99 4 128.389263 63.5491503 194.105652 73.0983006 146.552826 119.45085 157.778525 184.901699 "&gt;&lt;/polygon&gt;&lt;/g&gt;&lt;/svg&gt;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Рисунок 2"/>
          <p:cNvPicPr/>
          <p:nvPr/>
        </p:nvPicPr>
        <p:blipFill>
          <a:blip r:embed="rId2"/>
          <a:stretch/>
        </p:blipFill>
        <p:spPr>
          <a:xfrm>
            <a:off x="5940000" y="1556640"/>
            <a:ext cx="1771200" cy="1733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AFD18B50-BBA8-47EE-920D-E8257C89458B}" type="slidenum"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Изменчивые изображения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68" name="Прямоугольник 8"/>
          <p:cNvSpPr/>
          <p:nvPr/>
        </p:nvSpPr>
        <p:spPr>
          <a:xfrm>
            <a:off x="1043640" y="3429000"/>
            <a:ext cx="6750720" cy="228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&lt;img src=“star.svg" alt="star.svg" /&gt;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&lt;object data=“star.svg" type="image/svg+xml"&gt;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&lt;span class="fallback-info"&gt;Your browser doesn't support SVG&lt;/span&gt;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chemeClr val="dk1"/>
                </a:solidFill>
                <a:latin typeface="Verdana"/>
              </a:rPr>
              <a:t>&lt;/object&gt;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Рисунок 2"/>
          <p:cNvPicPr/>
          <p:nvPr/>
        </p:nvPicPr>
        <p:blipFill>
          <a:blip r:embed="rId2"/>
          <a:stretch/>
        </p:blipFill>
        <p:spPr>
          <a:xfrm>
            <a:off x="5940000" y="1556640"/>
            <a:ext cx="1771200" cy="1733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70C53D3C-5541-4FED-B44D-22B6C66F93D1}" type="slidenum"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Изменчивые изображения</a:t>
            </a:r>
            <a:endParaRPr lang="ru-RU" sz="44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71" name="Прямоугольник 8"/>
          <p:cNvSpPr/>
          <p:nvPr/>
        </p:nvSpPr>
        <p:spPr>
          <a:xfrm>
            <a:off x="827640" y="1730880"/>
            <a:ext cx="7614720" cy="374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Чтобы изображение уплыло к левому краю колонки и его размер составлял 40 % от ширины колонки: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.imgSmallLeft {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float: left;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max-width: 40%;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A80556E0-2114-4FA7-A763-1A56F1D37CDC}" type="slidenum"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99" name="Прямоугольник 8"/>
          <p:cNvSpPr/>
          <p:nvPr/>
        </p:nvSpPr>
        <p:spPr>
          <a:xfrm>
            <a:off x="836640" y="1970640"/>
            <a:ext cx="766008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Два основных подхода к реализации.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От маленького экрана к большому (</a:t>
            </a:r>
            <a:r>
              <a:rPr lang="en-US" sz="2400" b="0" strike="noStrike" spc="-1">
                <a:solidFill>
                  <a:schemeClr val="dk1"/>
                </a:solidFill>
                <a:latin typeface="Verdana"/>
              </a:rPr>
              <a:t>mobile first)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От большого к маленькому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C5328842-2B2D-46D0-B819-7837D5F5729F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73" name="Прямоугольник 8"/>
          <p:cNvSpPr/>
          <p:nvPr/>
        </p:nvSpPr>
        <p:spPr>
          <a:xfrm>
            <a:off x="956160" y="1845000"/>
            <a:ext cx="749772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Bootstrap </a:t>
            </a:r>
            <a:r>
              <a:rPr lang="ru-RU" sz="2400" b="0" strike="noStrike" spc="-1">
                <a:solidFill>
                  <a:schemeClr val="dk1"/>
                </a:solidFill>
                <a:latin typeface="Symbol"/>
              </a:rPr>
              <a:t></a:t>
            </a: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 это свободный набор инструментов для создания сайтов и web-приложений. Bootstrap включает в себя HTML- и CSS-шаблоны оформления для типографики, web-форм, кнопок, меток, блоков навигации и прочих компонентов web-интерфейса, включая JavaScript-расширения.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5C13A074-1AAF-4B16-B8A7-4D02370785AA}" type="slidenum"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Подключение 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75" name="Прямоугольник 8"/>
          <p:cNvSpPr/>
          <p:nvPr/>
        </p:nvSpPr>
        <p:spPr>
          <a:xfrm>
            <a:off x="1331640" y="2133000"/>
            <a:ext cx="7497720" cy="26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0" strike="noStrike" spc="-1">
                <a:solidFill>
                  <a:schemeClr val="dk1"/>
                </a:solidFill>
                <a:latin typeface="Verdana"/>
              </a:rPr>
              <a:t>&lt;link rel='stylesheet' href='/css/bootstrap.min.css' type='text/css' media='all'&gt;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39E8AF4C-7CD9-4FD7-867D-5B1856E95286}" type="slidenum"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77" name="Прямоугольник 8"/>
          <p:cNvSpPr/>
          <p:nvPr/>
        </p:nvSpPr>
        <p:spPr>
          <a:xfrm>
            <a:off x="762840" y="1845000"/>
            <a:ext cx="749772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strike="noStrike" spc="-1" dirty="0">
                <a:solidFill>
                  <a:schemeClr val="dk1"/>
                </a:solidFill>
                <a:latin typeface="Verdana"/>
              </a:rPr>
              <a:t>Компоненты </a:t>
            </a:r>
            <a:r>
              <a:rPr lang="ru-RU" sz="2000" b="0" strike="noStrike" spc="-1" dirty="0" err="1">
                <a:solidFill>
                  <a:schemeClr val="dk1"/>
                </a:solidFill>
                <a:latin typeface="Verdana"/>
              </a:rPr>
              <a:t>Bootstrap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0" strike="noStrike" spc="-1" dirty="0">
                <a:solidFill>
                  <a:schemeClr val="dk1"/>
                </a:solidFill>
                <a:latin typeface="Verdana"/>
              </a:rPr>
              <a:t>1) динамическая сеткой. Формирует до 12 столбцов, в зависимости от размера устройства или области просмотра.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0" strike="noStrike" spc="-1" dirty="0">
                <a:solidFill>
                  <a:schemeClr val="dk1"/>
                </a:solidFill>
                <a:latin typeface="Verdana"/>
              </a:rPr>
              <a:t>2) предопределенные классы для различных элементов интерфейса.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73E10187-D04D-4E34-AC66-3A7BDBBFCF3B}" type="slidenum"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pic>
        <p:nvPicPr>
          <p:cNvPr id="379" name="Рисунок 5" descr="как выглядит сетка в бутстрапе"/>
          <p:cNvPicPr/>
          <p:nvPr/>
        </p:nvPicPr>
        <p:blipFill>
          <a:blip r:embed="rId2"/>
          <a:stretch/>
        </p:blipFill>
        <p:spPr>
          <a:xfrm>
            <a:off x="467640" y="1917000"/>
            <a:ext cx="8280720" cy="3024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C710351F-7A54-43AE-ABE5-C84D5BF684E6}" type="slidenum"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81" name="Прямоугольник 8"/>
          <p:cNvSpPr/>
          <p:nvPr/>
        </p:nvSpPr>
        <p:spPr>
          <a:xfrm>
            <a:off x="762840" y="1845000"/>
            <a:ext cx="7497720" cy="374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Что дает Bootstrap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Инструмент верстки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Типографика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Уведомления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Инструменты навигации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Элементы форм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Таблицы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JS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 - компоненты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801E484E-B5FE-4226-B71D-C90376C4C380}" type="slidenum">
              <a:t>44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83" name="Прямоугольник 8"/>
          <p:cNvSpPr/>
          <p:nvPr/>
        </p:nvSpPr>
        <p:spPr>
          <a:xfrm>
            <a:off x="762840" y="1845000"/>
            <a:ext cx="7497720" cy="32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Таблицы в </a:t>
            </a: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Bootstrap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class = table – 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отступы и разделитель между строками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table-stripped – 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чередование фона для строк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table-bordered – 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границы горизонтальные и вертикальные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table-hover – </a:t>
            </a: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серый фон при наведении мыши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Контекстный фон - </a:t>
            </a: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.active, .success, .danger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DD9BB53D-B0E4-46EB-9FDF-BD6BF3E32AB1}" type="slidenum">
              <a:t>45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85" name="Прямоугольник 8"/>
          <p:cNvSpPr/>
          <p:nvPr/>
        </p:nvSpPr>
        <p:spPr>
          <a:xfrm>
            <a:off x="762840" y="1845000"/>
            <a:ext cx="7497720" cy="374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Кнопки в </a:t>
            </a: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Bootstrap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Стиль кнопки - </a:t>
            </a: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.btn-default, .btn-success, .btn-wartning, .btn-danger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button, input type=button, 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Размеры – </a:t>
            </a: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btn-lg, btn-md, btn-sm, btn-xs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Блочная кнопка – </a:t>
            </a: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btn-block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.active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2000" b="0" strike="noStrike" spc="-1">
                <a:solidFill>
                  <a:schemeClr val="dk1"/>
                </a:solidFill>
                <a:latin typeface="Verdana"/>
              </a:rPr>
              <a:t>.disabled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66CF912A-4FD3-4D60-B228-98A708728DBE}" type="slidenum">
              <a:t>46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87" name="Прямоугольник 8"/>
          <p:cNvSpPr/>
          <p:nvPr/>
        </p:nvSpPr>
        <p:spPr>
          <a:xfrm>
            <a:off x="762840" y="1845000"/>
            <a:ext cx="7497720" cy="237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Верстка шаблонов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Блочная система (Grid System) Bootstrap  - деление страницы горизонтально на 12 столбцов.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000" b="0" strike="noStrike" spc="-1">
                <a:solidFill>
                  <a:schemeClr val="dk1"/>
                </a:solidFill>
                <a:latin typeface="Verdana"/>
              </a:rPr>
              <a:t>Блоки можно группировать, создавая более широкие столбцы.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3297FFE0-A3DC-4766-A831-08195965C42E}" type="slidenum"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89" name="Прямоугольник 8"/>
          <p:cNvSpPr/>
          <p:nvPr/>
        </p:nvSpPr>
        <p:spPr>
          <a:xfrm>
            <a:off x="762840" y="1845000"/>
            <a:ext cx="7497720" cy="383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chemeClr val="dk1"/>
                </a:solidFill>
                <a:latin typeface="Verdana"/>
              </a:rPr>
              <a:t>Классы для ячеек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В блочной верстке Bootstrap есть пять основных классов: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sm (small) —размер экрана 5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76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—768 пикс.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   md (middle) —768—992 пикс.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   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lg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(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large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) —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992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—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1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200 пикс.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   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xl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(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extra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large) —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от 1200 пикс.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   xxl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 (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extraextra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large) —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от 1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4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00 пикс.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5EB1882B-78C3-455A-A007-F1E3CC69631E}" type="slidenum"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91" name="Прямоугольник 8"/>
          <p:cNvSpPr/>
          <p:nvPr/>
        </p:nvSpPr>
        <p:spPr>
          <a:xfrm>
            <a:off x="762840" y="1845000"/>
            <a:ext cx="7497720" cy="260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chemeClr val="dk1"/>
                </a:solidFill>
                <a:latin typeface="Verdana"/>
              </a:rPr>
              <a:t>Примерная структура макета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&lt;div class="row"&gt;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&lt;div class="col-*-*"&gt;&lt;/div&gt;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 &lt;div class="col-*-*"&gt;&lt;/div&gt;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3FE94567-E393-4B8D-9160-8CA1DFB5D745}" type="slidenum">
              <a:t>49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01" name="Прямоугольник 8"/>
          <p:cNvSpPr/>
          <p:nvPr/>
        </p:nvSpPr>
        <p:spPr>
          <a:xfrm>
            <a:off x="836640" y="1970640"/>
            <a:ext cx="766008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Реализация с точки зрения макета: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С изменением структуры макета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Без изменения структуры макета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00B1A402-4C50-4BFC-85D8-8E3EC429B45A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93" name="Прямоугольник 8"/>
          <p:cNvSpPr/>
          <p:nvPr/>
        </p:nvSpPr>
        <p:spPr>
          <a:xfrm>
            <a:off x="762840" y="1845000"/>
            <a:ext cx="7497720" cy="246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Verdana"/>
              </a:rPr>
              <a:t>Примерная структура макета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&lt;div class="row"&gt;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  &lt;div class="col-sm-5 col-md-6"&gt;.col-sm-5 .col-md-6&lt;/div&gt;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  &lt;div class="col-sm-5 col-sm-offset-2 col-md-6 col-md-offset-0"&gt; .col-sm-5 .col-sm-offset-2 .col-md-6 .col-md-offset-0&lt;/div&gt;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&lt;/div&gt;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344D1458-E03E-4404-851F-EF4A5905C465}" type="slidenum">
              <a:t>50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95" name="Прямоугольник 8"/>
          <p:cNvSpPr/>
          <p:nvPr/>
        </p:nvSpPr>
        <p:spPr>
          <a:xfrm>
            <a:off x="762840" y="1845000"/>
            <a:ext cx="7497720" cy="21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Verdana"/>
              </a:rPr>
              <a:t>Примерная структура макета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solidFill>
                  <a:schemeClr val="dk1"/>
                </a:solidFill>
                <a:latin typeface="Verdana"/>
              </a:rPr>
              <a:t>&lt;div class="row"&gt;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solidFill>
                  <a:schemeClr val="dk1"/>
                </a:solidFill>
                <a:latin typeface="Verdana"/>
              </a:rPr>
              <a:t>  &lt;div class="col-sm-12 col-md-8 col-lg-6"&gt;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solidFill>
                  <a:schemeClr val="dk1"/>
                </a:solidFill>
                <a:latin typeface="Verdana"/>
              </a:rPr>
              <a:t>  &lt;div class="col-sm-12 col-md-4 col-lg-6"&gt;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it-IT" sz="1400" b="0" strike="noStrike" spc="-1" dirty="0">
                <a:solidFill>
                  <a:schemeClr val="dk1"/>
                </a:solidFill>
                <a:latin typeface="Verdana"/>
              </a:rPr>
              <a:t>&lt;/div&gt;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0F5583B3-64CA-4C37-BF7A-63CE1D8D951F}" type="slidenum">
              <a:t>51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97" name="Прямоугольник 8"/>
          <p:cNvSpPr/>
          <p:nvPr/>
        </p:nvSpPr>
        <p:spPr>
          <a:xfrm>
            <a:off x="762840" y="1845000"/>
            <a:ext cx="7497720" cy="21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chemeClr val="dk1"/>
                </a:solidFill>
                <a:latin typeface="Verdana"/>
              </a:rPr>
              <a:t>Смена порядка отображения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&lt;div class="row"&gt;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  &lt;div class="col-sm-4 col-sm-push-8"&gt;.col-sm-4 .col-sm-push-8&lt;/div&gt;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  &lt;div class="col-sm-8 col-sm-pull-4"&gt;.col-sm-8 .col-sm-pull-4&lt;/div&gt;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268D3CA6-7CFC-46B1-BCC0-0CDDE0D66A4C}" type="slidenum">
              <a:t>52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99" name="Прямоугольник 8"/>
          <p:cNvSpPr/>
          <p:nvPr/>
        </p:nvSpPr>
        <p:spPr>
          <a:xfrm>
            <a:off x="762840" y="1845000"/>
            <a:ext cx="7497720" cy="470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Verdana"/>
              </a:rPr>
              <a:t>Работа с формами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Ориентация – </a:t>
            </a:r>
            <a:r>
              <a:rPr lang="ru-RU" sz="1400" b="0" strike="noStrike" spc="-1" dirty="0" err="1">
                <a:solidFill>
                  <a:schemeClr val="dk1"/>
                </a:solidFill>
                <a:latin typeface="Verdana"/>
              </a:rPr>
              <a:t>строчно</a:t>
            </a: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 или вертикально  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class=form-inline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 err="1">
                <a:solidFill>
                  <a:schemeClr val="dk1"/>
                </a:solidFill>
                <a:latin typeface="Verdana"/>
              </a:rPr>
              <a:t>Чекбоксы</a:t>
            </a: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 – 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class=checkbox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Радиокнопки – 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class=radio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Выпадающие списки – 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class=form-control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Оформление различных состояний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.has-success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.has-warning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.has-error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&lt;div class="form-group has-success"&gt;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 &lt;label class="control-label" for="</a:t>
            </a:r>
            <a:r>
              <a:rPr lang="en-US" sz="1400" b="0" strike="noStrike" spc="-1" dirty="0" err="1">
                <a:solidFill>
                  <a:schemeClr val="dk1"/>
                </a:solidFill>
                <a:latin typeface="Verdana"/>
              </a:rPr>
              <a:t>succ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"&gt;</a:t>
            </a: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Поле без ошибок&lt;/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label&gt;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 &lt;input type="text" class="form-control" id="</a:t>
            </a:r>
            <a:r>
              <a:rPr lang="en-US" sz="1400" b="0" strike="noStrike" spc="-1" dirty="0" err="1">
                <a:solidFill>
                  <a:schemeClr val="dk1"/>
                </a:solidFill>
                <a:latin typeface="Verdana"/>
              </a:rPr>
              <a:t>succ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"&gt;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&lt;/div&gt;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415B886E-2FB0-43FE-856C-79E7AF6E7D11}" type="slidenum">
              <a:t>53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01" name="Прямоугольник 8"/>
          <p:cNvSpPr/>
          <p:nvPr/>
        </p:nvSpPr>
        <p:spPr>
          <a:xfrm>
            <a:off x="762840" y="1845000"/>
            <a:ext cx="7497720" cy="150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chemeClr val="dk1"/>
                </a:solidFill>
                <a:latin typeface="Verdana"/>
              </a:rPr>
              <a:t>Размеры полей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.input-sm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.input-lg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CD73C88B-2503-43A0-953B-051C2D748471}" type="slidenum">
              <a:t>54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03" name="Прямоугольник 8"/>
          <p:cNvSpPr/>
          <p:nvPr/>
        </p:nvSpPr>
        <p:spPr>
          <a:xfrm>
            <a:off x="762840" y="1845000"/>
            <a:ext cx="7497720" cy="406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chemeClr val="dk1"/>
                </a:solidFill>
                <a:latin typeface="Verdana"/>
              </a:rPr>
              <a:t>Оформление текста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- Стили по умолчанию для заголовков, абзацев, отступов и т.д.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- Выравнивание текста - </a:t>
            </a: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.text-left .text-justify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нижний, верхний регистр и заглавные буквы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Code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Контекстные цвета - </a:t>
            </a: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.text-muted, .text-primary, .text-success, .text-info, .text-warning, и .text-danger.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классы для цвета фона - </a:t>
            </a: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bg-white</a:t>
            </a: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 (белый), </a:t>
            </a: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bg-dark</a:t>
            </a: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 (темно-серый). Пример - </a:t>
            </a: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&lt;div class="bg-light"&gt;.bg-light&lt;/div&gt;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переменные для цвета - </a:t>
            </a: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--bs-gray: #6c757d;</a:t>
            </a: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. Пример –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&lt;p style="background-color: var(--bs-red)"&gt;</a:t>
            </a:r>
            <a:r>
              <a:rPr lang="ru-RU" sz="1400" b="0" strike="noStrike" spc="-1">
                <a:solidFill>
                  <a:schemeClr val="dk1"/>
                </a:solidFill>
                <a:latin typeface="Verdana"/>
              </a:rPr>
              <a:t>Текст абзаца1&lt;/</a:t>
            </a:r>
            <a:r>
              <a:rPr lang="en-US" sz="1400" b="0" strike="noStrike" spc="-1">
                <a:solidFill>
                  <a:schemeClr val="dk1"/>
                </a:solidFill>
                <a:latin typeface="Verdana"/>
              </a:rPr>
              <a:t>p&gt;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04F685AE-F422-4F96-B4DF-C8A72E031A83}" type="slidenum">
              <a:t>55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05" name="Прямоугольник 8"/>
          <p:cNvSpPr/>
          <p:nvPr/>
        </p:nvSpPr>
        <p:spPr>
          <a:xfrm>
            <a:off x="762840" y="1845000"/>
            <a:ext cx="7497720" cy="21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Verdana"/>
              </a:rPr>
              <a:t>Оформление текста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Стили для ссылок –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&lt;p&gt;&lt;a </a:t>
            </a:r>
            <a:r>
              <a:rPr lang="en-US" sz="1400" b="0" strike="noStrike" spc="-1" dirty="0" err="1">
                <a:solidFill>
                  <a:schemeClr val="dk1"/>
                </a:solidFill>
                <a:latin typeface="Verdana"/>
              </a:rPr>
              <a:t>href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="#" class="link-dark"&gt;.link-dark&lt;/a&gt;&lt;/p&gt;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Жирность шрифта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&lt;p</a:t>
            </a: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 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class="font-weight-light"&gt;font-weight: 300&lt;/p&gt;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BA1792C8-638D-4AA4-AAED-1750C2AC1048}" type="slidenum">
              <a:t>56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07" name="Прямоугольник 8"/>
          <p:cNvSpPr/>
          <p:nvPr/>
        </p:nvSpPr>
        <p:spPr>
          <a:xfrm>
            <a:off x="762840" y="1845000"/>
            <a:ext cx="7497720" cy="310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 dirty="0">
                <a:solidFill>
                  <a:schemeClr val="dk1"/>
                </a:solidFill>
                <a:latin typeface="Verdana"/>
              </a:rPr>
              <a:t>Отступы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Внешние – 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m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m-1 – margin: 0.25rem;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m-sm-1, </a:t>
            </a:r>
            <a:r>
              <a:rPr lang="en-US" sz="1400" b="0" strike="noStrike" spc="-1" dirty="0" smtClean="0">
                <a:solidFill>
                  <a:schemeClr val="dk1"/>
                </a:solidFill>
                <a:latin typeface="Verdana"/>
              </a:rPr>
              <a:t>m-xxl-5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&lt;div class=“border m-sm-1”&gt;.m-sm-1&lt;/div&gt;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OpenSymbol"/>
              <a:buChar char="-"/>
            </a:pPr>
            <a:r>
              <a:rPr lang="ru-RU" sz="1400" b="0" strike="noStrike" spc="-1" dirty="0">
                <a:solidFill>
                  <a:schemeClr val="dk1"/>
                </a:solidFill>
                <a:latin typeface="Verdana"/>
              </a:rPr>
              <a:t>Внутренние -</a:t>
            </a: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p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P-1 – padding:0.25rem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chemeClr val="dk1"/>
                </a:solidFill>
                <a:latin typeface="Verdana"/>
              </a:rPr>
              <a:t>&lt;div class=“border m-sm-1 p-sm-1”&gt;.m-sm-1&lt;/div&gt;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0BCDF96D-3FF2-4A53-8BEF-BF83928F326C}" type="slidenum">
              <a:t>57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09" name="Прямоугольник 8"/>
          <p:cNvSpPr/>
          <p:nvPr/>
        </p:nvSpPr>
        <p:spPr>
          <a:xfrm>
            <a:off x="762840" y="1845000"/>
            <a:ext cx="7497720" cy="374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chemeClr val="dk1"/>
                </a:solidFill>
                <a:latin typeface="Verdana"/>
              </a:rPr>
              <a:t>Разные элементы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Текстовая панель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&lt;div class="panel panel-default"&gt;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&lt;div class="panel-heading"&gt;Заголовок&lt;/div&gt;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&lt;div class="panel-body"&gt;Текст&lt;/div&gt;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&lt;/div&gt;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Контекстные классы - .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panel-default, .panel-primary, .panel-success, .panel-info,.panel-warning 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и .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panel-danger: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6243E50B-B51D-4AE8-9F5C-1156C8583F7B}" type="slidenum">
              <a:t>58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11" name="Прямоугольник 8"/>
          <p:cNvSpPr/>
          <p:nvPr/>
        </p:nvSpPr>
        <p:spPr>
          <a:xfrm>
            <a:off x="762840" y="1845000"/>
            <a:ext cx="7497720" cy="507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chemeClr val="dk1"/>
                </a:solidFill>
                <a:latin typeface="Verdana"/>
              </a:rPr>
              <a:t>Разные элементы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Выпадающий список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&lt;div class="dropdown"&gt;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&lt;button class="btn btn-primary dropdown-toggle" type="button" data-toggle="dropdown"&gt;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Выпадающий список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&lt;/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button&gt;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&lt;ul class="dropdown-menu"&gt;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&lt;li&gt;&lt;a href="#"&gt;HTML&lt;/a&gt;&lt;/li&gt;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&lt;li&gt;&lt;a href="#"&gt;CSS&lt;/a&gt;&lt;/li&gt;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 &lt;li&gt;&lt;a href="#"&gt;JavaScript&lt;/a&gt;&lt;/li&gt;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&lt;/ul&gt;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&lt;/div&gt;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55973AA1-8508-4D73-84A7-D2F03B9DFF46}" type="slidenum">
              <a:t>59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03" name="Прямоугольник 8"/>
          <p:cNvSpPr/>
          <p:nvPr/>
        </p:nvSpPr>
        <p:spPr>
          <a:xfrm>
            <a:off x="836640" y="1970640"/>
            <a:ext cx="766008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Реализация с точки зрения условий изменения: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С использованием условий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Без использования условий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 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CCE62D77-F20D-4F69-A048-9FC134C7477F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944640" y="548640"/>
            <a:ext cx="7497720" cy="1007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Bootstrap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13" name="Прямоугольник 8"/>
          <p:cNvSpPr/>
          <p:nvPr/>
        </p:nvSpPr>
        <p:spPr>
          <a:xfrm>
            <a:off x="762840" y="1845000"/>
            <a:ext cx="7497720" cy="9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strike="noStrike" spc="-1">
                <a:solidFill>
                  <a:schemeClr val="dk1"/>
                </a:solidFill>
                <a:latin typeface="Verdana"/>
              </a:rPr>
              <a:t>Разные элементы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Компонент </a:t>
            </a:r>
            <a:r>
              <a:rPr lang="en-US" sz="1800" b="0" strike="noStrike" spc="-1">
                <a:solidFill>
                  <a:schemeClr val="dk1"/>
                </a:solidFill>
                <a:latin typeface="Verdana"/>
              </a:rPr>
              <a:t>badge – </a:t>
            </a:r>
            <a:r>
              <a:rPr lang="ru-RU" sz="1800" b="0" strike="noStrike" spc="-1">
                <a:solidFill>
                  <a:schemeClr val="dk1"/>
                </a:solidFill>
                <a:latin typeface="Verdana"/>
              </a:rPr>
              <a:t>выделение текста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CFB1E5F5-AE06-4951-8930-B37FFD63F3CB}" type="slidenum">
              <a:t>60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 dirty="0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05" name="Прямоугольник 8"/>
          <p:cNvSpPr/>
          <p:nvPr/>
        </p:nvSpPr>
        <p:spPr>
          <a:xfrm>
            <a:off x="836640" y="1970640"/>
            <a:ext cx="766008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Два основных варианта реализации. : 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С изменением структуры макета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Скрытие / появление / изменение элементов интерфейса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изменения характеристик (размеры, расстояния и т.д.) элементов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Урезанный функционал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6DFFC51F-4194-49CB-B62C-1165E64D4849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07" name="Прямоугольник 8"/>
          <p:cNvSpPr/>
          <p:nvPr/>
        </p:nvSpPr>
        <p:spPr>
          <a:xfrm>
            <a:off x="836640" y="1970640"/>
            <a:ext cx="766008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Два основных варианта реализации: 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Без изменения структуры макета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изменения характеристик (размеры, расстояния и т.д.) элементов.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Calibri"/>
              <a:buChar char="-"/>
            </a:pPr>
            <a:r>
              <a:rPr lang="ru-RU" sz="2400" b="0" strike="noStrike" spc="-1" dirty="0">
                <a:solidFill>
                  <a:schemeClr val="dk1"/>
                </a:solidFill>
                <a:latin typeface="Verdana"/>
              </a:rPr>
              <a:t>Элементы подстраиваются под размеры экрана.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99187ECF-1ABC-45E7-B7E2-2830B1A2A69A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918000" y="761760"/>
            <a:ext cx="7497720" cy="719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Адаптивный </a:t>
            </a:r>
            <a:r>
              <a:rPr lang="en-US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web</a:t>
            </a:r>
            <a:r>
              <a:rPr lang="ru-RU" sz="4800" b="1" strike="noStrike" spc="-1">
                <a:solidFill>
                  <a:schemeClr val="accent6">
                    <a:lumMod val="50000"/>
                  </a:schemeClr>
                </a:solidFill>
                <a:latin typeface="Calibri"/>
              </a:rPr>
              <a:t>-дизайн</a:t>
            </a:r>
            <a:endParaRPr lang="ru-RU" sz="4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09" name="Прямоугольник 8"/>
          <p:cNvSpPr/>
          <p:nvPr/>
        </p:nvSpPr>
        <p:spPr>
          <a:xfrm>
            <a:off x="836640" y="1970640"/>
            <a:ext cx="766008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-RU" sz="2400" b="0" strike="noStrike" spc="-1">
                <a:solidFill>
                  <a:schemeClr val="dk1"/>
                </a:solidFill>
                <a:latin typeface="Verdana"/>
              </a:rPr>
              <a:t>Без изменения структуры макета – «резиновый» макет.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6"/>
          </p:nvPr>
        </p:nvSpPr>
        <p:spPr/>
        <p:txBody>
          <a:bodyPr/>
          <a:lstStyle/>
          <a:p>
            <a:fld id="{FC0DBCD5-7543-4646-8C4F-FB427DFE23F8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1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2_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last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last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last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last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Девянина">
  <a:themeElements>
    <a:clrScheme name="Начальная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10406</TotalTime>
  <Words>2097</Words>
  <Application>Microsoft Office PowerPoint</Application>
  <PresentationFormat>Экран (4:3)</PresentationFormat>
  <Paragraphs>473</Paragraphs>
  <Slides>60</Slides>
  <Notes>1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43</vt:i4>
      </vt:variant>
      <vt:variant>
        <vt:lpstr>Заголовки слайдов</vt:lpstr>
      </vt:variant>
      <vt:variant>
        <vt:i4>60</vt:i4>
      </vt:variant>
    </vt:vector>
  </HeadingPairs>
  <TitlesOfParts>
    <vt:vector size="111" baseType="lpstr">
      <vt:lpstr>Arial</vt:lpstr>
      <vt:lpstr>Calibri</vt:lpstr>
      <vt:lpstr>Myriad Pro</vt:lpstr>
      <vt:lpstr>OpenSymbol</vt:lpstr>
      <vt:lpstr>Symbol</vt:lpstr>
      <vt:lpstr>Times New Roman</vt:lpstr>
      <vt:lpstr>Verdana</vt:lpstr>
      <vt:lpstr>Wingdings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1_Тема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2_Тема Девянина</vt:lpstr>
      <vt:lpstr>last</vt:lpstr>
      <vt:lpstr>last</vt:lpstr>
      <vt:lpstr>last</vt:lpstr>
      <vt:lpstr>last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Адаптивный web-дизайн</vt:lpstr>
      <vt:lpstr>Масштаб контента</vt:lpstr>
      <vt:lpstr>Создание медиазапросов</vt:lpstr>
      <vt:lpstr>Создание контрольных точек</vt:lpstr>
      <vt:lpstr>Медиазапросы</vt:lpstr>
      <vt:lpstr>Медиазапросы</vt:lpstr>
      <vt:lpstr>Что можно менять с помощью медиазапросов</vt:lpstr>
      <vt:lpstr>Что можно менять с помощью медиазапросов</vt:lpstr>
      <vt:lpstr>Что можно менять с помощью медиазапросов</vt:lpstr>
      <vt:lpstr>Что можно менять с помощью медиазапросов</vt:lpstr>
      <vt:lpstr>Что можно менять с помощью медиазапросов</vt:lpstr>
      <vt:lpstr>Что можно менять с помощью медиазапросов</vt:lpstr>
      <vt:lpstr>Что можно менять с помощью медиазапросов</vt:lpstr>
      <vt:lpstr>Что можно менять с помощью медиазапросов</vt:lpstr>
      <vt:lpstr>Что можно менять с помощью медиазапросов</vt:lpstr>
      <vt:lpstr>Что можно менять с помощью медиазапросов</vt:lpstr>
      <vt:lpstr>Медиасвойство hover</vt:lpstr>
      <vt:lpstr>Медиасвойство light-level</vt:lpstr>
      <vt:lpstr>Изменчивые изображения</vt:lpstr>
      <vt:lpstr>Изменчивые изображения</vt:lpstr>
      <vt:lpstr>Изменчивые изображения</vt:lpstr>
      <vt:lpstr>Изменчивые изображения</vt:lpstr>
      <vt:lpstr>Изменчивые изображения</vt:lpstr>
      <vt:lpstr>Изменчивые изображения</vt:lpstr>
      <vt:lpstr>Bootstrap</vt:lpstr>
      <vt:lpstr>Подключение 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Bootstrap</vt:lpstr>
    </vt:vector>
  </TitlesOfParts>
  <Company>К-731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Теги форматирования текста</dc:title>
  <dc:subject/>
  <dc:creator>devyanina</dc:creator>
  <dc:description/>
  <cp:lastModifiedBy>Ivan Plank</cp:lastModifiedBy>
  <cp:revision>532</cp:revision>
  <dcterms:created xsi:type="dcterms:W3CDTF">2006-03-10T07:23:15Z</dcterms:created>
  <dcterms:modified xsi:type="dcterms:W3CDTF">2025-09-10T18:54:38Z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9</vt:i4>
  </property>
  <property fmtid="{D5CDD505-2E9C-101B-9397-08002B2CF9AE}" pid="3" name="PresentationFormat">
    <vt:lpwstr>Экран (4:3)</vt:lpwstr>
  </property>
  <property fmtid="{D5CDD505-2E9C-101B-9397-08002B2CF9AE}" pid="4" name="Slides">
    <vt:i4>62</vt:i4>
  </property>
</Properties>
</file>