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103"/>
  </p:notesMasterIdLst>
  <p:handoutMasterIdLst>
    <p:handoutMasterId r:id="rId104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320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336" r:id="rId36"/>
    <p:sldId id="288" r:id="rId37"/>
    <p:sldId id="289" r:id="rId38"/>
    <p:sldId id="337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362" r:id="rId49"/>
    <p:sldId id="357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8" r:id="rId74"/>
    <p:sldId id="339" r:id="rId75"/>
    <p:sldId id="340" r:id="rId76"/>
    <p:sldId id="331" r:id="rId77"/>
    <p:sldId id="332" r:id="rId78"/>
    <p:sldId id="333" r:id="rId79"/>
    <p:sldId id="334" r:id="rId80"/>
    <p:sldId id="335" r:id="rId81"/>
    <p:sldId id="341" r:id="rId82"/>
    <p:sldId id="342" r:id="rId83"/>
    <p:sldId id="343" r:id="rId84"/>
    <p:sldId id="344" r:id="rId85"/>
    <p:sldId id="345" r:id="rId86"/>
    <p:sldId id="346" r:id="rId87"/>
    <p:sldId id="347" r:id="rId88"/>
    <p:sldId id="348" r:id="rId89"/>
    <p:sldId id="349" r:id="rId90"/>
    <p:sldId id="350" r:id="rId91"/>
    <p:sldId id="351" r:id="rId92"/>
    <p:sldId id="352" r:id="rId93"/>
    <p:sldId id="353" r:id="rId94"/>
    <p:sldId id="354" r:id="rId95"/>
    <p:sldId id="355" r:id="rId96"/>
    <p:sldId id="356" r:id="rId97"/>
    <p:sldId id="358" r:id="rId98"/>
    <p:sldId id="359" r:id="rId99"/>
    <p:sldId id="360" r:id="rId100"/>
    <p:sldId id="361" r:id="rId101"/>
    <p:sldId id="312" r:id="rId102"/>
  </p:sldIdLst>
  <p:sldSz cx="10080625" cy="7559675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348" y="96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07" Type="http://schemas.openxmlformats.org/officeDocument/2006/relationships/theme" Target="theme/theme1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notesMaster" Target="notesMasters/notesMaster1.xml"/><Relationship Id="rId108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/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t-B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3" name="Дата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/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t-B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4" name="Нижний колонтитул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1"/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t-B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5" name="Номер слайда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1"/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fld id="{2102F1B8-DE18-43DC-BACE-3F9EDEB2EE6D}" type="slidenum">
              <a:t>‹#›</a:t>
            </a:fld>
            <a:endParaRPr lang="pt-B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16739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Move="1" noResize="1"/>
          </p:cNvSpPr>
          <p:nvPr/>
        </p:nvSpPr>
        <p:spPr>
          <a:xfrm>
            <a:off x="0" y="0"/>
            <a:ext cx="7560000" cy="106920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3" name="Полилиния 2"/>
          <p:cNvSpPr/>
          <p:nvPr/>
        </p:nvSpPr>
        <p:spPr>
          <a:xfrm>
            <a:off x="0" y="0"/>
            <a:ext cx="7559640" cy="10691640"/>
          </a:xfrm>
          <a:custGeom>
            <a:avLst>
              <a:gd name="f0" fmla="val 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4" name="Полилиния 3"/>
          <p:cNvSpPr/>
          <p:nvPr/>
        </p:nvSpPr>
        <p:spPr>
          <a:xfrm>
            <a:off x="0" y="0"/>
            <a:ext cx="7559640" cy="10691640"/>
          </a:xfrm>
          <a:custGeom>
            <a:avLst>
              <a:gd name="f0" fmla="val 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5" name="Полилиния 4"/>
          <p:cNvSpPr/>
          <p:nvPr/>
        </p:nvSpPr>
        <p:spPr>
          <a:xfrm>
            <a:off x="0" y="0"/>
            <a:ext cx="7559640" cy="10691640"/>
          </a:xfrm>
          <a:custGeom>
            <a:avLst>
              <a:gd name="f0" fmla="val 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6" name="Образ слайда 5"/>
          <p:cNvSpPr>
            <a:spLocks noGrp="1" noRot="1" noChangeAspect="1"/>
          </p:cNvSpPr>
          <p:nvPr>
            <p:ph type="sldImg" idx="2"/>
          </p:nvPr>
        </p:nvSpPr>
        <p:spPr>
          <a:xfrm>
            <a:off x="1106280" y="812520"/>
            <a:ext cx="5338440" cy="400247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7" name="Заметки 6"/>
          <p:cNvSpPr txBox="1">
            <a:spLocks noGrp="1"/>
          </p:cNvSpPr>
          <p:nvPr>
            <p:ph type="body" sz="quarter" idx="3"/>
          </p:nvPr>
        </p:nvSpPr>
        <p:spPr>
          <a:xfrm>
            <a:off x="755280" y="5078520"/>
            <a:ext cx="6041879" cy="48056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/>
          </a:p>
        </p:txBody>
      </p:sp>
      <p:sp>
        <p:nvSpPr>
          <p:cNvPr id="8" name="Верхний колонтитул 7"/>
          <p:cNvSpPr txBox="1">
            <a:spLocks noGrp="1"/>
          </p:cNvSpPr>
          <p:nvPr>
            <p:ph type="hdr" sz="quarter"/>
          </p:nvPr>
        </p:nvSpPr>
        <p:spPr>
          <a:xfrm>
            <a:off x="-360" y="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pt-BR" sz="1400" b="0" i="0" u="none" strike="noStrike" baseline="0">
                <a:solidFill>
                  <a:srgbClr val="000000"/>
                </a:solidFill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9" name="Дата 8"/>
          <p:cNvSpPr txBox="1">
            <a:spLocks noGrp="1"/>
          </p:cNvSpPr>
          <p:nvPr>
            <p:ph type="dt" idx="1"/>
          </p:nvPr>
        </p:nvSpPr>
        <p:spPr>
          <a:xfrm>
            <a:off x="4277880" y="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pt-BR" sz="1400" b="0" i="0" u="none" strike="noStrike" baseline="0">
                <a:solidFill>
                  <a:srgbClr val="000000"/>
                </a:solidFill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10" name="Нижний колонтитул 9"/>
          <p:cNvSpPr txBox="1">
            <a:spLocks noGrp="1"/>
          </p:cNvSpPr>
          <p:nvPr>
            <p:ph type="ftr" sz="quarter" idx="4"/>
          </p:nvPr>
        </p:nvSpPr>
        <p:spPr>
          <a:xfrm>
            <a:off x="-360" y="1015488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>
            <a:lvl1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pt-BR" sz="1400" b="0" i="0" u="none" strike="noStrike" baseline="0">
                <a:solidFill>
                  <a:srgbClr val="000000"/>
                </a:solidFill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11" name="Номер слайда 10"/>
          <p:cNvSpPr txBox="1">
            <a:spLocks noGrp="1"/>
          </p:cNvSpPr>
          <p:nvPr>
            <p:ph type="sldNum" sz="quarter" idx="5"/>
          </p:nvPr>
        </p:nvSpPr>
        <p:spPr>
          <a:xfrm>
            <a:off x="4277880" y="1015488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>
            <a:lvl1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pt-BR" sz="1400" b="0" i="0" u="none" strike="noStrike" baseline="0">
                <a:solidFill>
                  <a:srgbClr val="000000"/>
                </a:solidFill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6932C307-D1FC-4AEB-8DBB-0E7BD8E329D6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6225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448919" algn="l"/>
        <a:tab pos="898199" algn="l"/>
        <a:tab pos="1347480" algn="l"/>
        <a:tab pos="1796760" algn="l"/>
        <a:tab pos="2246040" algn="l"/>
        <a:tab pos="2695320" algn="l"/>
        <a:tab pos="3144600" algn="l"/>
        <a:tab pos="3593880" algn="l"/>
        <a:tab pos="4043159" algn="l"/>
        <a:tab pos="4492440" algn="l"/>
        <a:tab pos="4941719" algn="l"/>
        <a:tab pos="5391000" algn="l"/>
        <a:tab pos="5840280" algn="l"/>
        <a:tab pos="6289560" algn="l"/>
        <a:tab pos="6738840" algn="l"/>
        <a:tab pos="7188120" algn="l"/>
        <a:tab pos="7637400" algn="l"/>
        <a:tab pos="8086679" algn="l"/>
        <a:tab pos="8535960" algn="l"/>
        <a:tab pos="8985240" algn="l"/>
      </a:tabLst>
      <a:defRPr lang="pt-BR" sz="1200" b="0" i="0" u="none" strike="noStrike" baseline="0">
        <a:ln>
          <a:noFill/>
        </a:ln>
        <a:solidFill>
          <a:srgbClr val="000000"/>
        </a:solidFill>
        <a:latin typeface="Times New Roman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639" y="5078520"/>
            <a:ext cx="6043679" cy="480744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7228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276143986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2471284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760755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1595302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32509915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16648226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3103873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33601011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23803029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27667943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451975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14627172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39430916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5784274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79445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29219772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3779638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2743002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31914813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41337094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11069867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2265394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5940917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24894797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30875339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10493529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19707534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33426131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2284006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30318964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4424795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17866888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799254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384034206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22906667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417507700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25051350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303784538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303161767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661253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42324666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322921405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81470824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3919639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77580093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275469362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80361380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196881504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401779644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224572499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161637014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151737950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267632844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135567057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2396466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53132361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7978009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77542883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119607079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373388805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364175846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425498570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199612610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109483619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333927014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1385499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51887518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142046325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350895410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156299454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244570728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341623626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90536944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372662740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236222154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83038339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572342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125588894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428020002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25106936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115010456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85564604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239332879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144958869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406735666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375585731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359052058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1347788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100343668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159006736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244041038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397211059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382707590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305769560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285035643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1247322110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3595863740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416621885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24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3036248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853025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620390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80288" y="3060700"/>
            <a:ext cx="2338387" cy="660876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60363" y="3060700"/>
            <a:ext cx="6867525" cy="660876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011656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704995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02622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85353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5280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5834727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8047622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1475086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51804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5732616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5262510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0571281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05675" y="107950"/>
            <a:ext cx="2266950" cy="66500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3238" y="107950"/>
            <a:ext cx="6650037" cy="66500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989405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060975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03238" y="4679950"/>
            <a:ext cx="4456112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11750" y="4679950"/>
            <a:ext cx="4456113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746263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008258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673701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086059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65930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75747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/>
            </a:gs>
            <a:gs pos="3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360000" y="3060720"/>
            <a:ext cx="9358200" cy="12560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 compatLnSpc="1"/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  <p:sp>
        <p:nvSpPr>
          <p:cNvPr id="3" name="Текст 2"/>
          <p:cNvSpPr txBox="1">
            <a:spLocks noGrp="1"/>
          </p:cNvSpPr>
          <p:nvPr>
            <p:ph type="body" idx="1"/>
          </p:nvPr>
        </p:nvSpPr>
        <p:spPr>
          <a:xfrm>
            <a:off x="502920" y="4679640"/>
            <a:ext cx="9064440" cy="4989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1" compatLnSpc="1"/>
          <a:lstStyle>
            <a:defPPr marL="0" marR="0" lvl="0" indent="0" algn="ctr" rtl="0" hangingPunct="0">
              <a:lnSpc>
                <a:spcPct val="125000"/>
              </a:lnSpc>
              <a:spcBef>
                <a:spcPts val="0"/>
              </a:spcBef>
              <a:spcAft>
                <a:spcPts val="850"/>
              </a:spcAft>
              <a:buNone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  <a:defRPr lang="pt-BR" sz="3200" b="0" i="0" u="none" strike="noStrike" baseline="0">
                <a:ln>
                  <a:noFill/>
                </a:ln>
                <a:solidFill>
                  <a:srgbClr val="666666"/>
                </a:solidFill>
                <a:latin typeface="Ubuntu" pitchFamily="2"/>
                <a:ea typeface="Droid Sans Fallback" pitchFamily="2"/>
                <a:cs typeface="Droid Sans Fallback" pitchFamily="2"/>
              </a:defRPr>
            </a:defPPr>
            <a:lvl1pPr marL="0" marR="0" lvl="0" indent="0" algn="ctr" rtl="0" hangingPunct="0">
              <a:lnSpc>
                <a:spcPct val="125000"/>
              </a:lnSpc>
              <a:spcBef>
                <a:spcPts val="0"/>
              </a:spcBef>
              <a:spcAft>
                <a:spcPts val="850"/>
              </a:spcAft>
              <a:buNone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  <a:defRPr lang="pt-BR" sz="3200" b="0" i="0" u="none" strike="noStrike" baseline="0">
                <a:ln>
                  <a:noFill/>
                </a:ln>
                <a:solidFill>
                  <a:srgbClr val="666666"/>
                </a:solidFill>
                <a:latin typeface="Ubuntu" pitchFamily="2"/>
                <a:ea typeface="Droid Sans Fallback" pitchFamily="2"/>
                <a:cs typeface="Droid Sans Fallback" pitchFamily="2"/>
              </a:defRPr>
            </a:lvl1pPr>
            <a:lvl2pPr marL="742680" marR="0" lvl="1" indent="-285480" algn="ctr" rtl="0" hangingPunct="0">
              <a:lnSpc>
                <a:spcPct val="117000"/>
              </a:lnSpc>
              <a:spcBef>
                <a:spcPts val="0"/>
              </a:spcBef>
              <a:spcAft>
                <a:spcPts val="1137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898200" algn="l"/>
                <a:tab pos="1347480" algn="l"/>
                <a:tab pos="1796760" algn="l"/>
                <a:tab pos="2246040" algn="l"/>
                <a:tab pos="2694960" algn="l"/>
                <a:tab pos="3144240" algn="l"/>
                <a:tab pos="3593520" algn="l"/>
                <a:tab pos="4042800" algn="l"/>
                <a:tab pos="4492080" algn="l"/>
                <a:tab pos="4941360" algn="l"/>
                <a:tab pos="5390640" algn="l"/>
                <a:tab pos="5839920" algn="l"/>
                <a:tab pos="6289200" algn="l"/>
                <a:tab pos="6738480" algn="l"/>
                <a:tab pos="7187759" algn="l"/>
                <a:tab pos="7637040" algn="l"/>
                <a:tab pos="8086320" algn="l"/>
                <a:tab pos="8535600" algn="l"/>
                <a:tab pos="8984880" algn="l"/>
                <a:tab pos="9434160" algn="l"/>
              </a:tabLst>
              <a:defRPr lang="pt-BR" sz="2800" b="0" i="0" u="none" strike="noStrike" baseline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Droid Sans Fallback" pitchFamily="2"/>
                <a:cs typeface="Droid Sans Fallback" pitchFamily="2"/>
              </a:defRPr>
            </a:lvl2pPr>
            <a:lvl3pPr marL="1143000" marR="0" lvl="2" indent="-228600" algn="ctr" rtl="0" hangingPunct="0">
              <a:lnSpc>
                <a:spcPct val="117000"/>
              </a:lnSpc>
              <a:spcBef>
                <a:spcPts val="0"/>
              </a:spcBef>
              <a:spcAft>
                <a:spcPts val="848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47480" algn="l"/>
                <a:tab pos="1796760" algn="l"/>
                <a:tab pos="2246040" algn="l"/>
                <a:tab pos="2695319" algn="l"/>
                <a:tab pos="3144599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400" algn="l"/>
                <a:tab pos="8086679" algn="l"/>
                <a:tab pos="8535960" algn="l"/>
                <a:tab pos="8985240" algn="l"/>
                <a:tab pos="9434160" algn="l"/>
                <a:tab pos="9883440" algn="l"/>
              </a:tabLst>
              <a:defRPr lang="pt-BR" sz="2400" b="0" i="0" u="none" strike="noStrike" baseline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Droid Sans Fallback" pitchFamily="2"/>
                <a:cs typeface="Droid Sans Fallback" pitchFamily="2"/>
              </a:defRPr>
            </a:lvl3pPr>
            <a:lvl4pPr marL="1600199" marR="0" lvl="3" indent="-228600" algn="ctr" rtl="0" hangingPunct="0">
              <a:lnSpc>
                <a:spcPct val="117000"/>
              </a:lnSpc>
              <a:spcBef>
                <a:spcPts val="0"/>
              </a:spcBef>
              <a:spcAft>
                <a:spcPts val="573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59" algn="l"/>
                <a:tab pos="8985240" algn="l"/>
                <a:tab pos="9434160" algn="l"/>
                <a:tab pos="9883440" algn="l"/>
                <a:tab pos="10332720" algn="l"/>
              </a:tabLst>
              <a:defRPr lang="pt-BR" sz="2000" b="0" i="0" u="none" strike="noStrike" baseline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Droid Sans Fallback" pitchFamily="2"/>
                <a:cs typeface="Droid Sans Fallback" pitchFamily="2"/>
              </a:defRPr>
            </a:lvl4pPr>
            <a:lvl5pPr marL="2057400" marR="0" lvl="4" indent="-228600" algn="ctr" rtl="0" hangingPunct="0">
              <a:lnSpc>
                <a:spcPct val="117000"/>
              </a:lnSpc>
              <a:spcBef>
                <a:spcPts val="0"/>
              </a:spcBef>
              <a:spcAft>
                <a:spcPts val="286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pt-BR" sz="2000" b="0" i="0" u="none" strike="noStrike" baseline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Droid Sans Fallback" pitchFamily="2"/>
                <a:cs typeface="Droid Sans Fallback" pitchFamily="2"/>
              </a:defRPr>
            </a:lvl5pPr>
            <a:lvl6pPr marL="2057400" marR="0" lvl="5" indent="-228600" algn="ctr" rtl="0" hangingPunct="0">
              <a:lnSpc>
                <a:spcPct val="117000"/>
              </a:lnSpc>
              <a:spcBef>
                <a:spcPts val="0"/>
              </a:spcBef>
              <a:spcAft>
                <a:spcPts val="286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pt-BR" sz="2000" b="0" i="0" u="none" strike="noStrike" baseline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Droid Sans Fallback" pitchFamily="2"/>
                <a:cs typeface="Droid Sans Fallback" pitchFamily="2"/>
              </a:defRPr>
            </a:lvl6pPr>
            <a:lvl7pPr marL="2057400" marR="0" lvl="6" indent="-228600" algn="ctr" rtl="0" hangingPunct="0">
              <a:lnSpc>
                <a:spcPct val="117000"/>
              </a:lnSpc>
              <a:spcBef>
                <a:spcPts val="0"/>
              </a:spcBef>
              <a:spcAft>
                <a:spcPts val="286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pt-BR" sz="2000" b="0" i="0" u="none" strike="noStrike" baseline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Droid Sans Fallback" pitchFamily="2"/>
                <a:cs typeface="Droid Sans Fallback" pitchFamily="2"/>
              </a:defRPr>
            </a:lvl7pPr>
            <a:lvl8pPr marL="2057400" marR="0" lvl="7" indent="-228600" algn="ctr" rtl="0" hangingPunct="0">
              <a:lnSpc>
                <a:spcPct val="117000"/>
              </a:lnSpc>
              <a:spcBef>
                <a:spcPts val="0"/>
              </a:spcBef>
              <a:spcAft>
                <a:spcPts val="286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pt-BR" sz="2000" b="0" i="0" u="none" strike="noStrike" baseline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Droid Sans Fallback" pitchFamily="2"/>
                <a:cs typeface="Droid Sans Fallback" pitchFamily="2"/>
              </a:defRPr>
            </a:lvl8pPr>
            <a:lvl9pPr marL="2057400" marR="0" lvl="8" indent="-228600" algn="ctr" rtl="0" hangingPunct="0">
              <a:lnSpc>
                <a:spcPct val="117000"/>
              </a:lnSpc>
              <a:spcBef>
                <a:spcPts val="0"/>
              </a:spcBef>
              <a:spcAft>
                <a:spcPts val="286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pt-BR" sz="2000" b="0" i="0" u="none" strike="noStrike" baseline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Droid Sans Fallback" pitchFamily="2"/>
                <a:cs typeface="Droid Sans Fallback" pitchFamily="2"/>
              </a:defRPr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indent="0" algn="ctr" rtl="0" hangingPunct="0">
        <a:lnSpc>
          <a:spcPct val="93000"/>
        </a:lnSpc>
        <a:spcBef>
          <a:spcPts val="0"/>
        </a:spcBef>
        <a:spcAft>
          <a:spcPts val="0"/>
        </a:spcAft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pt-BR" sz="4800" b="0" i="0" u="none" strike="noStrike" baseline="0">
          <a:ln>
            <a:noFill/>
          </a:ln>
          <a:solidFill>
            <a:srgbClr val="FFFFFF"/>
          </a:solidFill>
          <a:latin typeface="Ubuntu" pitchFamily="2"/>
        </a:defRPr>
      </a:lvl1pPr>
    </p:titleStyle>
    <p:bodyStyle>
      <a:lvl1pPr marL="0" marR="0" indent="0" algn="ctr" rtl="0" hangingPunct="0">
        <a:lnSpc>
          <a:spcPct val="125000"/>
        </a:lnSpc>
        <a:spcBef>
          <a:spcPts val="0"/>
        </a:spcBef>
        <a:spcAft>
          <a:spcPts val="850"/>
        </a:spcAft>
        <a:tabLst>
          <a:tab pos="0" algn="l"/>
          <a:tab pos="106200" algn="l"/>
          <a:tab pos="555480" algn="l"/>
          <a:tab pos="1004760" algn="l"/>
          <a:tab pos="1454040" algn="l"/>
          <a:tab pos="1903320" algn="l"/>
          <a:tab pos="2352600" algn="l"/>
          <a:tab pos="2801880" algn="l"/>
          <a:tab pos="3251159" algn="l"/>
          <a:tab pos="3700440" algn="l"/>
          <a:tab pos="4149719" algn="l"/>
          <a:tab pos="4598640" algn="l"/>
          <a:tab pos="5047920" algn="l"/>
          <a:tab pos="5497200" algn="l"/>
          <a:tab pos="5946480" algn="l"/>
          <a:tab pos="6395759" algn="l"/>
          <a:tab pos="6845040" algn="l"/>
          <a:tab pos="7294319" algn="l"/>
          <a:tab pos="7743600" algn="l"/>
          <a:tab pos="8192880" algn="l"/>
          <a:tab pos="8642160" algn="l"/>
        </a:tabLst>
        <a:defRPr lang="pt-BR" sz="3200" b="0" i="0" u="none" strike="noStrike" baseline="0">
          <a:ln>
            <a:noFill/>
          </a:ln>
          <a:solidFill>
            <a:srgbClr val="666666"/>
          </a:solidFill>
          <a:latin typeface="Ubuntu" pitchFamily="2"/>
        </a:defRPr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/>
            </a:gs>
            <a:gs pos="3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502920" y="108000"/>
            <a:ext cx="9069480" cy="89892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 compatLnSpc="1"/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  <p:sp>
        <p:nvSpPr>
          <p:cNvPr id="3" name="Текст 2"/>
          <p:cNvSpPr txBox="1">
            <a:spLocks noGrp="1"/>
          </p:cNvSpPr>
          <p:nvPr>
            <p:ph type="body" idx="1"/>
          </p:nvPr>
        </p:nvSpPr>
        <p:spPr>
          <a:xfrm>
            <a:off x="502920" y="1768320"/>
            <a:ext cx="9069480" cy="4989600"/>
          </a:xfrm>
          <a:prstGeom prst="rect">
            <a:avLst/>
          </a:prstGeom>
          <a:noFill/>
          <a:ln>
            <a:noFill/>
          </a:ln>
        </p:spPr>
        <p:txBody>
          <a:bodyPr vert="horz" lIns="0" tIns="23040" rIns="0" bIns="0" anchor="ctr" anchorCtr="0" compatLnSpc="1"/>
          <a:lstStyle>
            <a:defPPr marL="0" marR="0" lvl="0" indent="0" algn="l" rtl="0" hangingPunct="0">
              <a:lnSpc>
                <a:spcPct val="125000"/>
              </a:lnSpc>
              <a:spcBef>
                <a:spcPts val="0"/>
              </a:spcBef>
              <a:spcAft>
                <a:spcPts val="850"/>
              </a:spcAft>
              <a:buNone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  <a:defRPr lang="pt-BR" sz="2400" b="0" i="0" u="none" strike="noStrike" kern="1200" baseline="0">
                <a:ln>
                  <a:noFill/>
                </a:ln>
                <a:solidFill>
                  <a:srgbClr val="666666"/>
                </a:solidFill>
                <a:latin typeface="Ubuntu" pitchFamily="2"/>
                <a:ea typeface="Droid Sans Fallback" pitchFamily="2"/>
                <a:cs typeface="Droid Sans Fallback" pitchFamily="2"/>
              </a:defRPr>
            </a:defPPr>
            <a:lvl1pPr marL="0" marR="0" lvl="0" indent="0" algn="l" rtl="0" hangingPunct="0">
              <a:lnSpc>
                <a:spcPct val="125000"/>
              </a:lnSpc>
              <a:spcBef>
                <a:spcPts val="0"/>
              </a:spcBef>
              <a:spcAft>
                <a:spcPts val="850"/>
              </a:spcAft>
              <a:buNone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  <a:defRPr lang="pt-BR" sz="2400" b="0" i="0" u="none" strike="noStrike" kern="1200" baseline="0">
                <a:ln>
                  <a:noFill/>
                </a:ln>
                <a:solidFill>
                  <a:srgbClr val="666666"/>
                </a:solidFill>
                <a:latin typeface="Ubuntu" pitchFamily="2"/>
                <a:ea typeface="Droid Sans Fallback" pitchFamily="2"/>
                <a:cs typeface="Droid Sans Fallback" pitchFamily="2"/>
              </a:defRPr>
            </a:lvl1pPr>
            <a:lvl2pPr marL="742680" marR="0" lvl="1" indent="-285480" algn="l" rtl="0" hangingPunct="0">
              <a:lnSpc>
                <a:spcPct val="93000"/>
              </a:lnSpc>
              <a:spcBef>
                <a:spcPts val="0"/>
              </a:spcBef>
              <a:spcAft>
                <a:spcPts val="1137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898200" algn="l"/>
                <a:tab pos="1347480" algn="l"/>
                <a:tab pos="1796760" algn="l"/>
                <a:tab pos="2246040" algn="l"/>
                <a:tab pos="2694960" algn="l"/>
                <a:tab pos="3144240" algn="l"/>
                <a:tab pos="3593520" algn="l"/>
                <a:tab pos="4042800" algn="l"/>
                <a:tab pos="4492080" algn="l"/>
                <a:tab pos="4941360" algn="l"/>
                <a:tab pos="5390640" algn="l"/>
                <a:tab pos="5839920" algn="l"/>
                <a:tab pos="6289200" algn="l"/>
                <a:tab pos="6738480" algn="l"/>
                <a:tab pos="7187759" algn="l"/>
                <a:tab pos="7637040" algn="l"/>
                <a:tab pos="8086320" algn="l"/>
                <a:tab pos="8535600" algn="l"/>
                <a:tab pos="8984880" algn="l"/>
                <a:tab pos="9434160" algn="l"/>
              </a:tabLst>
              <a:defRPr lang="pt-BR" sz="2400" b="0" i="0" u="none" strike="noStrike" kern="1200" baseline="0">
                <a:ln>
                  <a:noFill/>
                </a:ln>
                <a:solidFill>
                  <a:srgbClr val="666666"/>
                </a:solidFill>
                <a:latin typeface="Ubuntu" pitchFamily="2"/>
                <a:ea typeface="Droid Sans Fallback" pitchFamily="2"/>
                <a:cs typeface="Droid Sans Fallback" pitchFamily="2"/>
              </a:defRPr>
            </a:lvl2pPr>
            <a:lvl3pPr marL="1143000" marR="0" lvl="2" indent="-228600" algn="l" rtl="0" hangingPunct="0">
              <a:lnSpc>
                <a:spcPct val="93000"/>
              </a:lnSpc>
              <a:spcBef>
                <a:spcPts val="0"/>
              </a:spcBef>
              <a:spcAft>
                <a:spcPts val="848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47480" algn="l"/>
                <a:tab pos="1796760" algn="l"/>
                <a:tab pos="2246040" algn="l"/>
                <a:tab pos="2695319" algn="l"/>
                <a:tab pos="3144599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400" algn="l"/>
                <a:tab pos="8086679" algn="l"/>
                <a:tab pos="8535960" algn="l"/>
                <a:tab pos="8985240" algn="l"/>
                <a:tab pos="9434160" algn="l"/>
                <a:tab pos="9883440" algn="l"/>
              </a:tabLst>
              <a:defRPr lang="pt-BR" sz="2400" b="0" i="0" u="none" strike="noStrike" kern="1200" baseline="0">
                <a:ln>
                  <a:noFill/>
                </a:ln>
                <a:solidFill>
                  <a:srgbClr val="666666"/>
                </a:solidFill>
                <a:latin typeface="Ubuntu" pitchFamily="2"/>
                <a:ea typeface="Droid Sans Fallback" pitchFamily="2"/>
                <a:cs typeface="Droid Sans Fallback" pitchFamily="2"/>
              </a:defRPr>
            </a:lvl3pPr>
            <a:lvl4pPr marL="1600199" marR="0" lvl="3" indent="-228600" algn="l" rtl="0" hangingPunct="0">
              <a:lnSpc>
                <a:spcPct val="93000"/>
              </a:lnSpc>
              <a:spcBef>
                <a:spcPts val="0"/>
              </a:spcBef>
              <a:spcAft>
                <a:spcPts val="573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59" algn="l"/>
                <a:tab pos="8985240" algn="l"/>
                <a:tab pos="9434160" algn="l"/>
                <a:tab pos="9883440" algn="l"/>
                <a:tab pos="10332720" algn="l"/>
              </a:tabLst>
              <a:defRPr lang="pt-BR" sz="2000" b="0" i="0" u="none" strike="noStrike" kern="1200" baseline="0">
                <a:ln>
                  <a:noFill/>
                </a:ln>
                <a:solidFill>
                  <a:srgbClr val="666666"/>
                </a:solidFill>
                <a:latin typeface="Ubuntu" pitchFamily="2"/>
                <a:ea typeface="Droid Sans Fallback" pitchFamily="2"/>
                <a:cs typeface="Droid Sans Fallback" pitchFamily="2"/>
              </a:defRPr>
            </a:lvl4pPr>
            <a:lvl5pPr marL="2057400" marR="0" lvl="4" indent="-228600" algn="l" rtl="0" hangingPunct="0">
              <a:lnSpc>
                <a:spcPct val="93000"/>
              </a:lnSpc>
              <a:spcBef>
                <a:spcPts val="0"/>
              </a:spcBef>
              <a:spcAft>
                <a:spcPts val="286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pt-BR" sz="2000" b="0" i="0" u="none" strike="noStrike" kern="1200" baseline="0">
                <a:ln>
                  <a:noFill/>
                </a:ln>
                <a:solidFill>
                  <a:srgbClr val="666666"/>
                </a:solidFill>
                <a:latin typeface="Ubuntu" pitchFamily="2"/>
                <a:ea typeface="Droid Sans Fallback" pitchFamily="2"/>
                <a:cs typeface="Droid Sans Fallback" pitchFamily="2"/>
              </a:defRPr>
            </a:lvl5pPr>
            <a:lvl6pPr marL="2057400" marR="0" lvl="5" indent="-228600" algn="l" rtl="0" hangingPunct="0">
              <a:lnSpc>
                <a:spcPct val="93000"/>
              </a:lnSpc>
              <a:spcBef>
                <a:spcPts val="0"/>
              </a:spcBef>
              <a:spcAft>
                <a:spcPts val="286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pt-BR" sz="2000" b="0" i="0" u="none" strike="noStrike" kern="1200" baseline="0">
                <a:ln>
                  <a:noFill/>
                </a:ln>
                <a:solidFill>
                  <a:srgbClr val="666666"/>
                </a:solidFill>
                <a:latin typeface="Ubuntu" pitchFamily="2"/>
                <a:ea typeface="Droid Sans Fallback" pitchFamily="2"/>
                <a:cs typeface="Droid Sans Fallback" pitchFamily="2"/>
              </a:defRPr>
            </a:lvl6pPr>
            <a:lvl7pPr marL="2057400" marR="0" lvl="6" indent="-228600" algn="l" rtl="0" hangingPunct="0">
              <a:lnSpc>
                <a:spcPct val="93000"/>
              </a:lnSpc>
              <a:spcBef>
                <a:spcPts val="0"/>
              </a:spcBef>
              <a:spcAft>
                <a:spcPts val="286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pt-BR" sz="2000" b="0" i="0" u="none" strike="noStrike" kern="1200" baseline="0">
                <a:ln>
                  <a:noFill/>
                </a:ln>
                <a:solidFill>
                  <a:srgbClr val="666666"/>
                </a:solidFill>
                <a:latin typeface="Ubuntu" pitchFamily="2"/>
                <a:ea typeface="Droid Sans Fallback" pitchFamily="2"/>
                <a:cs typeface="Droid Sans Fallback" pitchFamily="2"/>
              </a:defRPr>
            </a:lvl7pPr>
            <a:lvl8pPr marL="2057400" marR="0" lvl="7" indent="-228600" algn="l" rtl="0" hangingPunct="0">
              <a:lnSpc>
                <a:spcPct val="93000"/>
              </a:lnSpc>
              <a:spcBef>
                <a:spcPts val="0"/>
              </a:spcBef>
              <a:spcAft>
                <a:spcPts val="286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pt-BR" sz="2000" b="0" i="0" u="none" strike="noStrike" kern="1200" baseline="0">
                <a:ln>
                  <a:noFill/>
                </a:ln>
                <a:solidFill>
                  <a:srgbClr val="666666"/>
                </a:solidFill>
                <a:latin typeface="Ubuntu" pitchFamily="2"/>
                <a:ea typeface="Droid Sans Fallback" pitchFamily="2"/>
                <a:cs typeface="Droid Sans Fallback" pitchFamily="2"/>
              </a:defRPr>
            </a:lvl8pPr>
            <a:lvl9pPr marL="2057400" marR="0" lvl="8" indent="-228600" algn="l" rtl="0" hangingPunct="0">
              <a:lnSpc>
                <a:spcPct val="93000"/>
              </a:lnSpc>
              <a:spcBef>
                <a:spcPts val="0"/>
              </a:spcBef>
              <a:spcAft>
                <a:spcPts val="286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pt-BR" sz="2000" b="0" i="0" u="none" strike="noStrike" kern="1200" baseline="0">
                <a:ln>
                  <a:noFill/>
                </a:ln>
                <a:solidFill>
                  <a:srgbClr val="666666"/>
                </a:solidFill>
                <a:latin typeface="Ubuntu" pitchFamily="2"/>
                <a:ea typeface="Droid Sans Fallback" pitchFamily="2"/>
                <a:cs typeface="Droid Sans Fallback" pitchFamily="2"/>
              </a:defRPr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marR="0" indent="0" algn="ctr" rtl="0" hangingPunct="0">
        <a:lnSpc>
          <a:spcPct val="93000"/>
        </a:lnSpc>
        <a:spcBef>
          <a:spcPts val="0"/>
        </a:spcBef>
        <a:spcAft>
          <a:spcPts val="0"/>
        </a:spcAft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pt-BR" sz="4000" b="0" i="0" u="none" strike="noStrike" kern="1200" baseline="0">
          <a:ln>
            <a:noFill/>
          </a:ln>
          <a:solidFill>
            <a:srgbClr val="FFFFFF"/>
          </a:solidFill>
          <a:latin typeface="Ubuntu" pitchFamily="2"/>
        </a:defRPr>
      </a:lvl1pPr>
    </p:titleStyle>
    <p:bodyStyle>
      <a:lvl1pPr marL="0" marR="0" indent="0" algn="l" rtl="0" hangingPunct="0">
        <a:lnSpc>
          <a:spcPct val="125000"/>
        </a:lnSpc>
        <a:spcBef>
          <a:spcPts val="0"/>
        </a:spcBef>
        <a:spcAft>
          <a:spcPts val="850"/>
        </a:spcAft>
        <a:tabLst>
          <a:tab pos="0" algn="l"/>
          <a:tab pos="106200" algn="l"/>
          <a:tab pos="555480" algn="l"/>
          <a:tab pos="1004760" algn="l"/>
          <a:tab pos="1454040" algn="l"/>
          <a:tab pos="1903320" algn="l"/>
          <a:tab pos="2352600" algn="l"/>
          <a:tab pos="2801880" algn="l"/>
          <a:tab pos="3251159" algn="l"/>
          <a:tab pos="3700440" algn="l"/>
          <a:tab pos="4149719" algn="l"/>
          <a:tab pos="4598640" algn="l"/>
          <a:tab pos="5047920" algn="l"/>
          <a:tab pos="5497200" algn="l"/>
          <a:tab pos="5946480" algn="l"/>
          <a:tab pos="6395759" algn="l"/>
          <a:tab pos="6845040" algn="l"/>
          <a:tab pos="7294319" algn="l"/>
          <a:tab pos="7743600" algn="l"/>
          <a:tab pos="8192880" algn="l"/>
          <a:tab pos="8642160" algn="l"/>
        </a:tabLst>
        <a:defRPr lang="pt-BR" sz="2400" b="0" i="0" u="none" strike="noStrike" kern="1200" baseline="0">
          <a:ln>
            <a:noFill/>
          </a:ln>
          <a:solidFill>
            <a:srgbClr val="666666"/>
          </a:solidFill>
          <a:latin typeface="Ubuntu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ma-international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8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8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8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8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8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8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8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8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8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8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8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8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8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8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8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8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8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8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8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8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8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8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8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360359" y="3029040"/>
            <a:ext cx="9360000" cy="141120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ru-RU" dirty="0"/>
              <a:t>Веб-программирование</a:t>
            </a:r>
            <a:br>
              <a:rPr lang="ru-RU" dirty="0"/>
            </a:br>
            <a:r>
              <a:rPr lang="ru-RU" dirty="0"/>
              <a:t>Лекция </a:t>
            </a:r>
            <a:r>
              <a:rPr lang="ru-RU" sz="6600" dirty="0"/>
              <a:t>8. </a:t>
            </a:r>
            <a:r>
              <a:rPr lang="pt-BR" sz="6600" dirty="0"/>
              <a:t>JavaScript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-30600"/>
            <a:ext cx="9069480" cy="117648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pt-BR"/>
              <a:t>JavaScript. Основы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000" y="1440000"/>
            <a:ext cx="9184680" cy="5760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Структура кода.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Инструкции – это синтаксические конструкции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и команды, которые выполняют действия.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Точка с запятой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В большинстве случаев точку с запятой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можно не ставить, если есть переход на новую строку.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Рекомендуется ставить точку с запятой между инструкциями всегда,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даже если они отделены переносами строк.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Комментарии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Однострочные комментарии начинаются с двойной косой черты // 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Многострочные комментарии начинаются косой чертой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со звёздочкой /* и заканчиваются звёздочкой с косой чертой */ 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-30600"/>
            <a:ext cx="9069480" cy="117648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/>
            <a:r>
              <a:rPr lang="pt-BR"/>
              <a:t>JavaScript. Объект Math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000" y="1440000"/>
            <a:ext cx="8788320" cy="5040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1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1800" b="0" i="0" u="none" strike="noStrike" baseline="0">
              <a:ln>
                <a:noFill/>
              </a:ln>
              <a:solidFill>
                <a:srgbClr val="FF0066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4" name="Полилиния 3"/>
          <p:cNvSpPr/>
          <p:nvPr/>
        </p:nvSpPr>
        <p:spPr>
          <a:xfrm>
            <a:off x="720000" y="3600000"/>
            <a:ext cx="882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CC">
              <a:alpha val="5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pt-BR" sz="18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user.isAdmin = true;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0000" y="1360440"/>
            <a:ext cx="7515720" cy="1384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Используется для совершения различных математических операций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1. Округление – Math.floor, Math.ceil, Math.round, Math.trunc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2. Math.random() - псевдослучайное число в диапазоне от 0 до 1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3. Math.max(a, b, c...) / Math.min(a, b, c…)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4. Math.pow(n, power)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-30600"/>
            <a:ext cx="9069480" cy="117648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pt-BR"/>
              <a:t>JavaScript. Основы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000" y="1440000"/>
            <a:ext cx="9073440" cy="5760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Строгий режим — "use strict".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Директива выглядит как строка: "use strict" или 'use strict' 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Когда она находится в начале скрипта,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весь сценарий работает в «современном» режиме.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"use strict" должен находится в первой исполняемой строке скрипта,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иначе строгий режим может не включиться.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Нет никакого способа отменить use strict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1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266021"/>
            <a:ext cx="9069480" cy="583237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pt-BR" dirty="0"/>
              <a:t>JavaScript. Основы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000" y="1440000"/>
            <a:ext cx="6982209" cy="5757815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Переменные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ru-RU" sz="22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Переменная — это специальное «хранилище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ru-RU" sz="22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данных», с собственным именем и типом</a:t>
            </a:r>
            <a:r>
              <a:rPr lang="ru-RU" sz="2200" dirty="0" smtClean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.</a:t>
            </a:r>
            <a:endParaRPr lang="en-US" sz="2200" smtClean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Для </a:t>
            </a:r>
            <a:r>
              <a:rPr lang="pt-B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создания переменной в JavaScript используйте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ключевое слово let 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let message;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message = 'Hello'; // сохранить строку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или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let message = 'Hello!'; // определяем переменную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и присваиваем ей значение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или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let user = 'John', age = 25, message = 'Hello';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-30600"/>
            <a:ext cx="9069480" cy="117648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pt-BR"/>
              <a:t>JavaScript. Основы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000" y="1440000"/>
            <a:ext cx="8952840" cy="5760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Переменные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В старых скриптах вы также можете найти другое ключевое слово: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var вместо let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var message = 'Hello';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Ключевое слово var – почти то же самое, что и let 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Оно объявляет переменную, но немного по-другому,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«устаревшим» способом.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О разнице мы поговорим позже.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Повторное объявление вызывает ошибку!!!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1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-30600"/>
            <a:ext cx="9069480" cy="117648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pt-BR"/>
              <a:t>JavaScript. Основы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000" y="1440000"/>
            <a:ext cx="7826760" cy="5760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Имена переменных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1. Имя переменной должно содержать только буквы,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цифры или символы $ и _ 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2. Первый символ не должен быть цифрой.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1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Имена могут быть даже такими: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1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let $ = 1; // переменная с именем "$"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let _ = 2; // переменная с именем "_"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alert($ + _); // 3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1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Регистр имеет значение!!!</a:t>
            </a:r>
            <a:r>
              <a:rPr lang="pt-BR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/>
            </a:r>
            <a:br>
              <a:rPr lang="pt-BR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</a:b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Нелатинские буквы разрешены, но не рекомендуются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-30600"/>
            <a:ext cx="9069480" cy="117648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pt-BR"/>
              <a:t>JavaScript. Основы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000" y="1440000"/>
            <a:ext cx="8667720" cy="5760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“Начинайте все свои имена с буквы и заканчивайте их буквой.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JavaScript допускает, чтобы имена начинались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с символа подчеркивания ( _ ) или доллара ( $ )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или же заканчивались этими же символами или цифрой.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JavaScript позволяет многое, чего не следует делать.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Подобные имена нужно оставлять для выбора генераторам кода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и макропроцессорам.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Люди же должны давать более подходящие имена.”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“Завершающая цифра в имени обычно указывает на то,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что программист не смог придумать имя”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1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1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Сидни Крокфорд “Как устроен JavaScript”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-30600"/>
            <a:ext cx="9069480" cy="117648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pt-BR"/>
              <a:t>JavaScript. Основы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000" y="1440000"/>
            <a:ext cx="7745367" cy="323917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Константы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1. Ключевое слово const - неизменяемая переменная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	const DATA</a:t>
            </a:r>
            <a:r>
              <a:rPr lang="ru-RU" sz="2200" b="0" i="0" u="none" strike="noStrike" baseline="0" dirty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_</a:t>
            </a:r>
            <a:r>
              <a:rPr lang="pt-BR" sz="2200" b="0" i="0" u="none" strike="noStrike" baseline="0" dirty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REISTRATION = '18.10.2021';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2. Хорошая практика названия констант писать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с использованием заглавных букв и подчёркивания -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Чтобы их можно было отличить от обычных переменных.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-30600"/>
            <a:ext cx="9069480" cy="117648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pt-BR"/>
              <a:t>JavaScript. Основы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000" y="1440000"/>
            <a:ext cx="8728920" cy="5760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Типы данных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1. Число.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- как целочисленные значения, так и числа с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плавающей точкой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- существуют так называемые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«специальные числовые значения»,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которые относятся к этому типу данных: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Infinity , -Infinity  - бесконечности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NaN – вычислительная ошибка, “не число”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2. BigInt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- возможность работать с целыми числами произвольной длины.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- чтобы создать значение типа BigInt ,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необходимо добавить n в конец числового литерала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const bigInt = 1234567890123456789012345678901234567890n;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-30600"/>
            <a:ext cx="9069480" cy="117648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pt-BR"/>
              <a:t>JavaScript. Основы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000" y="1440000"/>
            <a:ext cx="8764172" cy="5757815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Типы данных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3. Строка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- строка ( string ) в JavaScript должна быть заключена в кавычки.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В JavaScript существует три типа кавычек.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1. Двойные кавычки: "Привет" 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2. Одинарные кавычки: 'Привет' 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3. Обратные кавычки: `Привет` 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Двойные или одинарные кавычки являются «простыми»,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между ними нет разницы в JavaScript.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Обратные же кавычки имеют расширенную функциональность.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О них – позже.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Нет отдельного типа данных для одного символа!!!</a:t>
            </a:r>
            <a:r>
              <a:rPr lang="ru-RU" sz="22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ru-RU" sz="22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Один</a:t>
            </a:r>
            <a:r>
              <a:rPr lang="ru-RU" sz="2200" b="1" i="0" u="none" strike="noStrike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символ – тоже строка.</a:t>
            </a:r>
            <a:endParaRPr lang="pt-BR" sz="2200" b="1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-30600"/>
            <a:ext cx="9069480" cy="117648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pt-BR"/>
              <a:t>JavaScript. Основы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000" y="1440000"/>
            <a:ext cx="9270000" cy="6030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Типы данных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4. Булевый (логический) тип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- Булевый тип ( boolean ) может принимать только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два значения: true (истина) и false (ложь).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5. Значение «null»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Специальное значение null не относится ни к одному из типов.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Оно формирует отдельный тип, который содержит только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значение null.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6. Значение «undefined»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Специальное значение undefined формирует тип из самого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себя так же, как и null 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Оно означает, что «значение не было присвоено».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Если переменная объявлена, но ей не присвоено никакого значения,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то её значением будет undefined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-30600"/>
            <a:ext cx="9069480" cy="117648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pt-BR"/>
              <a:t>JavaScript. Введение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000" y="1440000"/>
            <a:ext cx="8361305" cy="361139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360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JavaScript</a:t>
            </a:r>
            <a:endParaRPr lang="pt-BR" sz="360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360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- универсальный, общего назначения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360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- мультипарадигменный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360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- браузер/командная строка</a:t>
            </a:r>
            <a:r>
              <a:rPr lang="en-US" sz="36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/</a:t>
            </a:r>
            <a:r>
              <a:rPr lang="ru-RU" sz="36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среда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ru-RU" sz="360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исполнения</a:t>
            </a:r>
            <a:endParaRPr lang="pt-BR" sz="360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-30600"/>
            <a:ext cx="9069480" cy="117648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pt-BR"/>
              <a:t>JavaScript. Основы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000" y="1440000"/>
            <a:ext cx="8548920" cy="5760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Типы данных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7. Объекты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- Все остальные типы - примитивные или простые,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потому что их значениями могут быть только простые значения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(будь то строка, или число, или что-то ещё).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В объектах же хранят коллекции данных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или более сложные структуры.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Оператор typeof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1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Оператор typeof возвращает тип аргумента.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typeof 0 // "number"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typeof 10n // "bigint"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typeof true // "boolean"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1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-30600"/>
            <a:ext cx="9069480" cy="117648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pt-BR"/>
              <a:t>JavaScript. Основы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000" y="1440000"/>
            <a:ext cx="8459601" cy="5442985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Взаимодействие: alert, prompt, confirm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1. alert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- окно с сообщением, модальное окно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Понятие модальное - пользователь не может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взаимодействовать с интерфейсом остальной части страницы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до тех пор, пока взаимодействует с окном.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2. prompt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2200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let </a:t>
            </a:r>
            <a:r>
              <a:rPr lang="pt-BR" sz="2200" b="0" i="0" u="none" strike="noStrike" baseline="0" dirty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result = prompt(title, [default]);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Введённый текст - переменн</a:t>
            </a:r>
            <a:r>
              <a:rPr lang="ru-RU" sz="22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ая</a:t>
            </a:r>
            <a:r>
              <a:rPr lang="pt-B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result 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ru-RU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В случае отмены - </a:t>
            </a:r>
            <a:r>
              <a:rPr lang="pt-B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кнопк</a:t>
            </a:r>
            <a:r>
              <a:rPr lang="ru-RU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а</a:t>
            </a:r>
            <a:r>
              <a:rPr lang="pt-B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«Отмена» </a:t>
            </a:r>
            <a:r>
              <a:rPr lang="ru-RU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/</a:t>
            </a:r>
            <a:r>
              <a:rPr lang="pt-B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Esc.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В этом случае значением result станет null 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-30600"/>
            <a:ext cx="9069480" cy="117648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pt-BR"/>
              <a:t>JavaScript. Основы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000" y="1440000"/>
            <a:ext cx="7826760" cy="5760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Взаимодействие: alert, prompt, confirm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3. confirm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result = confirm(question);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Функция confirm отображает модальное окно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с текстом вопроса question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и двумя кнопками: OK и Отмена.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-30600"/>
            <a:ext cx="9069480" cy="117648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pt-BR"/>
              <a:t>JavaScript. Основы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000" y="1440000"/>
            <a:ext cx="8803440" cy="5760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Преобразование типов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Чаще всего операторы и функции автоматически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приводят переданные им значения к нужному типу.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1) Строковое преобразование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String(value)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1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2) Численное преобразование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Number(value)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null и undefined ведут себя при преобразованиях по-разному.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Так, null становится нулём, тогда как undefined приводится к NaN 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В общем, лучше с “особенными” значениями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никаких действий не совершать.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1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-30600"/>
            <a:ext cx="9069480" cy="117648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pt-BR"/>
              <a:t>JavaScript. Основы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000" y="1440000"/>
            <a:ext cx="7826760" cy="5760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Преобразование типов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3) Логическое преобразование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Boolean(value)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1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Значения, которые интуитивно «пустые», вроде 0 ,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пустой строки, null , undefined и NaN , становятся false 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Все остальные значения становятся true 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Внимание! Строка с нулём "0" — это true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1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-30600"/>
            <a:ext cx="9069480" cy="117648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pt-BR"/>
              <a:t>JavaScript. Основы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000" y="1440000"/>
            <a:ext cx="7826760" cy="5760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Операторы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По количеству операндов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1) Унарные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2) Бинарные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3) Тернанрная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Математика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- Сложение + ,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- Вычитание - ,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- Умножение * ,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- Деление / ,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- Взятие остатка от деления % ,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- Возведение в степень ** 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-30600"/>
            <a:ext cx="9069480" cy="117648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pt-BR"/>
              <a:t>JavaScript. Основы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000" y="1440000"/>
            <a:ext cx="7826760" cy="5760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Сложение строк при помощи бинарного +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Если бинарный оператор '+' применить к строкам,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то он их объединяет в одну: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let s = "мама " + "мыла " + "раму";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alert(s); // мама мыла раму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Приведение к числу, унарный +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Унарный плюс “+”, примененный к операнду-не-числу,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преобразует его в число.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alert( +true ); // 1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-30600"/>
            <a:ext cx="9069480" cy="117648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pt-BR"/>
              <a:t>JavaScript. Основы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000" y="1440000"/>
            <a:ext cx="8222760" cy="5760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Сокращённая арифметика с присваиванием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let n = 2;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n += 5; // работает как n = n + 5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Инкремент/декремент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Инкремент ++ увеличивает переменную на 1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Декремент -- уменьшает переменную на 1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Операторы ++ и -- могут быть расположены не только после,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но и до переменной.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- Когда оператор идёт после переменной —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это «постфиксная форма»: counter++ 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- «Префиксная форма» — это когда оператор идёт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перед переменной: ++counter 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-30600"/>
            <a:ext cx="9069480" cy="117648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pt-BR"/>
              <a:t>JavaScript. Основы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000" y="1440000"/>
            <a:ext cx="9087119" cy="5760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Побитовые операторы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Побитовые операторы работают с 32-разрядными целыми числами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- AND(и) ( &amp; )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- OR(или) ( | )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- XOR(побитовое исключающее или) ( ^ )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- NOT(не) ( ~ )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- LEFT SHIFT(левый сдвиг) ( &lt;&lt; )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- RIGHT SHIFT(правый сдвиг) ( &gt;&gt; )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- ZERO-FILL RIGHT SHIFT(правый сдвиг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с заполнением нулями) ( &gt;&gt;&gt; )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-30600"/>
            <a:ext cx="9069480" cy="117648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pt-BR"/>
              <a:t>JavaScript. Основы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000" y="1440000"/>
            <a:ext cx="8138880" cy="5760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Оператор «запятая»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Оператор «запятая» предоставляет возможность вычислять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несколько выражений, разделяя их запятой.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Каждое выражение выполняется,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но возвращается результат только последнего.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let a = (1 + 2, 3 + 4);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alert( a ); // 7 (результат вычисления 3 + 4)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-30600"/>
            <a:ext cx="9069480" cy="117648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pt-BR"/>
              <a:t>JavaScript. Введение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000" y="1440000"/>
            <a:ext cx="9275658" cy="3611715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514350" marR="0" lvl="0" indent="-51435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AutoNum type="arabicParenR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Цель - реализации на web-странице </a:t>
            </a:r>
            <a:endParaRPr lang="ru-RU" sz="28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R="0" lvl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интерактивных возможностей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8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2) Другими словами - большая часть логики </a:t>
            </a:r>
            <a:endParaRPr lang="ru-RU" sz="28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работы web-приложения</a:t>
            </a:r>
            <a:r>
              <a:rPr lang="ru-RU" sz="2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</a:t>
            </a:r>
            <a:r>
              <a:rPr lang="pt-BR" sz="2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(наряду с серве</a:t>
            </a:r>
            <a:r>
              <a:rPr lang="ru-RU" sz="2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р</a:t>
            </a:r>
            <a:r>
              <a:rPr lang="pt-BR" sz="2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ной частью)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8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ru-RU" sz="2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3</a:t>
            </a:r>
            <a:r>
              <a:rPr lang="pt-BR" sz="2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) Сегодня зачастую использование JavaScript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связано с использованием сторонних библиотек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-30600"/>
            <a:ext cx="9069480" cy="117648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pt-BR"/>
              <a:t>JavaScript. Основы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000" y="1440000"/>
            <a:ext cx="8120880" cy="66535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Операторы сравнения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Все, как обычно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- Больше/меньше: a &gt; b , a &lt; b 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- Больше/меньше или равно: a &gt;= b , a &lt;= b 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- Равно: a == b 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- Не равно. a != b 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Оператор строгого равенства </a:t>
            </a:r>
            <a:r>
              <a:rPr lang="pt-BR" sz="22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===</a:t>
            </a:r>
            <a:r>
              <a:rPr lang="pt-B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проверяет равенство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без приведения типов.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alert( 0 === false ); // false, так как сравниваются разные типы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-30600"/>
            <a:ext cx="9069480" cy="117648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pt-BR"/>
              <a:t>JavaScript. Основы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000" y="1440000"/>
            <a:ext cx="6004249" cy="827645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Условное ветвление: if, '?'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457200" marR="0" lvl="0" indent="-45720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AutoNum type="arabicParenR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Инструкция «if». </a:t>
            </a:r>
            <a:endParaRPr lang="ru-RU" sz="2200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ru-RU" sz="2200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if ( D &gt; 0 ){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   let x1 = (-b + Math.sqrt(D))/(2*a);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   let x2 = (-b - Math.sqrt(D))/(2*a);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   arr.push(x1)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   arr.push(x2);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 }</a:t>
            </a:r>
            <a:endParaRPr lang="ru-RU" sz="2200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22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else {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22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		...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}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2) тернарный оператор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let result = условие ? значение1 : значение2;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-30600"/>
            <a:ext cx="9069480" cy="117648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pt-BR"/>
              <a:t>JavaScript. Основы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000" y="1440000"/>
            <a:ext cx="8992440" cy="5760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Логические операторы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В JavaScript есть три логических оператора: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1) || (ИЛИ)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2) &amp;&amp; (И)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3) ! (НЕ).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Данные операторы могут применяться к значениям </a:t>
            </a:r>
            <a:r>
              <a:rPr lang="pt-BR" sz="22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любых типов.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Полученные результаты также могут иметь </a:t>
            </a:r>
            <a:r>
              <a:rPr lang="pt-BR" sz="22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различный тип.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-30600"/>
            <a:ext cx="9069480" cy="117648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pt-BR"/>
              <a:t>JavaScript. Основы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000" y="1440000"/>
            <a:ext cx="7826760" cy="5760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Логические операторы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1) || (ИЛИ)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ИЛИ «||» находит первое истинное значение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result = value1 || value2 || value3;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1) Вычисляет операнды слева направо.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2) Каждый операнд конвертирует в логическое значение.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Если результат true - останавливается и возвращает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исходное значение этого операнда.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3) Если все операнды являются ложными ( false ),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возвращает последний из них.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-30600"/>
            <a:ext cx="9069480" cy="117648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pt-BR"/>
              <a:t>JavaScript. Основы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000" y="1440000"/>
            <a:ext cx="7108847" cy="5128155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Логические операторы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1) || (ИЛИ)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</a:t>
            </a:r>
            <a:r>
              <a:rPr lang="pt-BR" sz="2200" dirty="0">
                <a:latin typeface="Arial" pitchFamily="18"/>
                <a:ea typeface="Droid Sans Fallback" pitchFamily="2"/>
                <a:cs typeface="Droid Sans Fallback" pitchFamily="2"/>
              </a:rPr>
              <a:t>let zooAnimalArray = ['</a:t>
            </a:r>
            <a:r>
              <a:rPr lang="ru-RU" sz="2200" dirty="0">
                <a:latin typeface="Arial" pitchFamily="18"/>
                <a:ea typeface="Droid Sans Fallback" pitchFamily="2"/>
                <a:cs typeface="Droid Sans Fallback" pitchFamily="2"/>
              </a:rPr>
              <a:t>Бегемот', 'Крокодил', 'Жираф'];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ru-RU" sz="2200" dirty="0">
                <a:latin typeface="Arial" pitchFamily="18"/>
                <a:ea typeface="Droid Sans Fallback" pitchFamily="2"/>
                <a:cs typeface="Droid Sans Fallback" pitchFamily="2"/>
              </a:rPr>
              <a:t> </a:t>
            </a:r>
            <a:r>
              <a:rPr lang="pt-BR" sz="2200" dirty="0">
                <a:latin typeface="Arial" pitchFamily="18"/>
                <a:ea typeface="Droid Sans Fallback" pitchFamily="2"/>
                <a:cs typeface="Droid Sans Fallback" pitchFamily="2"/>
              </a:rPr>
              <a:t>let myAnimal = prompt("</a:t>
            </a:r>
            <a:r>
              <a:rPr lang="ru-RU" sz="2200" dirty="0">
                <a:latin typeface="Arial" pitchFamily="18"/>
                <a:ea typeface="Droid Sans Fallback" pitchFamily="2"/>
                <a:cs typeface="Droid Sans Fallback" pitchFamily="2"/>
              </a:rPr>
              <a:t>Введите животное");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ru-RU" sz="2200" dirty="0"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ru-RU" sz="2200" dirty="0">
                <a:latin typeface="Arial" pitchFamily="18"/>
                <a:ea typeface="Droid Sans Fallback" pitchFamily="2"/>
                <a:cs typeface="Droid Sans Fallback" pitchFamily="2"/>
              </a:rPr>
              <a:t> </a:t>
            </a:r>
            <a:r>
              <a:rPr lang="pt-BR" sz="2200" dirty="0">
                <a:latin typeface="Arial" pitchFamily="18"/>
                <a:ea typeface="Droid Sans Fallback" pitchFamily="2"/>
                <a:cs typeface="Droid Sans Fallback" pitchFamily="2"/>
              </a:rPr>
              <a:t>if (myAnimal == zooAnimalArray[0] || 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dirty="0">
                <a:latin typeface="Arial" pitchFamily="18"/>
                <a:ea typeface="Droid Sans Fallback" pitchFamily="2"/>
                <a:cs typeface="Droid Sans Fallback" pitchFamily="2"/>
              </a:rPr>
              <a:t>myAnimal == zooAnimalArray[0] || 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dirty="0">
                <a:latin typeface="Arial" pitchFamily="18"/>
                <a:ea typeface="Droid Sans Fallback" pitchFamily="2"/>
                <a:cs typeface="Droid Sans Fallback" pitchFamily="2"/>
              </a:rPr>
              <a:t>myAnimal == zooAnimalArray[0]){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dirty="0">
                <a:latin typeface="Arial" pitchFamily="18"/>
                <a:ea typeface="Droid Sans Fallback" pitchFamily="2"/>
                <a:cs typeface="Droid Sans Fallback" pitchFamily="2"/>
              </a:rPr>
              <a:t>        alert("</a:t>
            </a:r>
            <a:r>
              <a:rPr lang="ru-RU" sz="2200" dirty="0">
                <a:latin typeface="Arial" pitchFamily="18"/>
                <a:ea typeface="Droid Sans Fallback" pitchFamily="2"/>
                <a:cs typeface="Droid Sans Fallback" pitchFamily="2"/>
              </a:rPr>
              <a:t>Бегом в зоопарк!!!");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ru-RU" sz="2200" dirty="0">
                <a:latin typeface="Arial" pitchFamily="18"/>
                <a:ea typeface="Droid Sans Fallback" pitchFamily="2"/>
                <a:cs typeface="Droid Sans Fallback" pitchFamily="2"/>
              </a:rPr>
              <a:t>    }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ru-RU" sz="2200" dirty="0"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ru-RU" sz="2200" dirty="0">
                <a:latin typeface="Arial" pitchFamily="18"/>
                <a:ea typeface="Droid Sans Fallback" pitchFamily="2"/>
                <a:cs typeface="Droid Sans Fallback" pitchFamily="2"/>
              </a:rPr>
              <a:t>    </a:t>
            </a:r>
            <a:r>
              <a:rPr lang="pt-BR" sz="2200" dirty="0">
                <a:latin typeface="Arial" pitchFamily="18"/>
                <a:ea typeface="Droid Sans Fallback" pitchFamily="2"/>
                <a:cs typeface="Droid Sans Fallback" pitchFamily="2"/>
              </a:rPr>
              <a:t>else {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dirty="0">
                <a:latin typeface="Arial" pitchFamily="18"/>
                <a:ea typeface="Droid Sans Fallback" pitchFamily="2"/>
                <a:cs typeface="Droid Sans Fallback" pitchFamily="2"/>
              </a:rPr>
              <a:t>        alert("</a:t>
            </a:r>
            <a:r>
              <a:rPr lang="ru-RU" sz="2200" dirty="0">
                <a:latin typeface="Arial" pitchFamily="18"/>
                <a:ea typeface="Droid Sans Fallback" pitchFamily="2"/>
                <a:cs typeface="Droid Sans Fallback" pitchFamily="2"/>
              </a:rPr>
              <a:t>Купите себе книгу про животных");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ru-RU" sz="2200" dirty="0">
                <a:latin typeface="Arial" pitchFamily="18"/>
                <a:ea typeface="Droid Sans Fallback" pitchFamily="2"/>
                <a:cs typeface="Droid Sans Fallback" pitchFamily="2"/>
              </a:rPr>
              <a:t>    }</a:t>
            </a:r>
            <a:endParaRPr lang="pt-BR" sz="2200" b="0" i="0" u="none" strike="noStrike" baseline="0" dirty="0">
              <a:ln>
                <a:noFill/>
              </a:ln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576010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-30600"/>
            <a:ext cx="9069480" cy="117648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pt-BR"/>
              <a:t>JavaScript. Основы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000" y="1440000"/>
            <a:ext cx="6155253" cy="6072645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Логические операторы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2) &amp;&amp; (И)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let dataUser1 =  ... ;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let dataUser2 =  ... ;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let dataUser3 =  ... ;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let userAddayData = ['</a:t>
            </a:r>
            <a:r>
              <a:rPr lang="ru-RU" sz="22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Сергей', 'Горбачев', '48'];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if (dataUser1 == userAddayData[0] &amp;&amp; 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dataUser2 == userAddayData[1] &amp;&amp;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dataUser3 == userAddayData[2]){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       alert("</a:t>
            </a:r>
            <a:r>
              <a:rPr lang="ru-RU" sz="22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Все правильно!!!");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ru-RU" sz="22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   }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ru-RU" sz="22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   </a:t>
            </a:r>
            <a:r>
              <a:rPr lang="pt-BR" sz="22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else {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       alert("</a:t>
            </a:r>
            <a:r>
              <a:rPr lang="ru-RU" sz="22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Что-то не то...");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ru-RU" sz="22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   }</a:t>
            </a: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-30600"/>
            <a:ext cx="9069480" cy="117648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pt-BR"/>
              <a:t>JavaScript. Основы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000" y="1440000"/>
            <a:ext cx="8101080" cy="5760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Логические операторы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3) ! (НЕ)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Оператор принимает один аргумент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и выполняет следующие действия: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1. Сначала приводит аргумент к логическому типу true/false 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2. Затем возвращает противоположное значение.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4) Оператор объединения с null '??'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Результат выражения a ?? b будет следующим: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- a , если значение a определено,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- b , если значение a не определено.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let user;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alert(user ?? "Аноним"); // Аноним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-30600"/>
            <a:ext cx="9069480" cy="117648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pt-BR"/>
              <a:t>JavaScript. Основы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000" y="1440000"/>
            <a:ext cx="7504660" cy="5442985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Циклы while и for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457200" marR="0" lvl="0" indent="-45720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AutoNum type="arabicParenR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while 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while (condition) {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// "тело цикла"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}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function showMyEat(){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let myFavouriteEat = ['</a:t>
            </a:r>
            <a:r>
              <a:rPr lang="ru-RU" sz="22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шоколадки', 'конфетки', '</a:t>
            </a:r>
            <a:r>
              <a:rPr lang="ru-RU" sz="2200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зефирки</a:t>
            </a:r>
            <a:r>
              <a:rPr lang="ru-RU" sz="22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'];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let index = 0;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while (index &lt; 3)   {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		alert("</a:t>
            </a:r>
            <a:r>
              <a:rPr lang="ru-RU" sz="22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Я люблю " + </a:t>
            </a:r>
            <a:r>
              <a:rPr lang="pt-BR" sz="22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myFavouriteEat[index]);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		++index;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		}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}</a:t>
            </a: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241881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-30600"/>
            <a:ext cx="9069480" cy="117648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pt-BR"/>
              <a:t>JavaScript. Основы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000" y="1440000"/>
            <a:ext cx="7504660" cy="5757815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Циклы while и for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2) do...while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do {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// тело цикла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} while (condition);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function showMyEat(){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let myFavouriteEat = ['</a:t>
            </a:r>
            <a:r>
              <a:rPr lang="ru-RU" sz="22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шоколадки', 'конфетки', '</a:t>
            </a:r>
            <a:r>
              <a:rPr lang="ru-RU" sz="2200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зефирки</a:t>
            </a:r>
            <a:r>
              <a:rPr lang="ru-RU" sz="22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'];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let index = 0;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do {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		alert("</a:t>
            </a:r>
            <a:r>
              <a:rPr lang="ru-RU" sz="22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Я люблю " + </a:t>
            </a:r>
            <a:r>
              <a:rPr lang="pt-BR" sz="22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myFavouriteEat[index]);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		++index;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		} 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while (index &lt; 3) 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}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-30600"/>
            <a:ext cx="9069480" cy="117648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pt-BR"/>
              <a:t>JavaScript. Основы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000" y="1440000"/>
            <a:ext cx="6222001" cy="449849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Циклы while и for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3) for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for (начало; условие; шаг) {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// ... тело цикла ...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}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let index;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   for (index = 0; index &lt; 3; ++ index) {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       alert("</a:t>
            </a:r>
            <a:r>
              <a:rPr lang="ru-RU" sz="22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Я люблю " + </a:t>
            </a:r>
            <a:r>
              <a:rPr lang="pt-BR" sz="22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myFavouriteEat[index]);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   }</a:t>
            </a: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-30600"/>
            <a:ext cx="9069480" cy="117648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pt-BR"/>
              <a:t>JavaScript. Введение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000" y="1440000"/>
            <a:ext cx="9192751" cy="56148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514350" marR="0" lvl="0" indent="-51435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AutoNum type="arabicParenR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3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Программы на этом языке называютс</a:t>
            </a:r>
            <a:r>
              <a:rPr lang="ru-RU" sz="3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я</a:t>
            </a:r>
            <a:r>
              <a:rPr lang="pt-BR" sz="3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</a:t>
            </a:r>
            <a:endParaRPr lang="ru-RU" sz="3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R="0" lvl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3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скриптами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3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3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2) Скрипты распространяются и выполняются, </a:t>
            </a:r>
            <a:endParaRPr lang="ru-RU" sz="3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3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как простой текст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3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3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3) Сегодня JavaScript может выполняться </a:t>
            </a:r>
            <a:endParaRPr lang="ru-RU" sz="3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3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не только в браузере,</a:t>
            </a:r>
            <a:r>
              <a:rPr lang="ru-RU" sz="3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</a:t>
            </a:r>
            <a:r>
              <a:rPr lang="pt-BR" sz="3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но и на сервере </a:t>
            </a:r>
            <a:endParaRPr lang="ru-RU" sz="3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3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или на любом другом устройстве, где есть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3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ИНТЕРПЕРЕТАТОР JavaScript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-30600"/>
            <a:ext cx="9069480" cy="117648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pt-BR"/>
              <a:t>JavaScript. Основы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000" y="1440000"/>
            <a:ext cx="5181716" cy="355400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Операторы безусловного перехода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457200" marR="0" lvl="0" indent="-45720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AutoNum type="arabicParenR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break</a:t>
            </a:r>
          </a:p>
          <a:p>
            <a:pPr marR="0" lvl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Можно прервать выполнение цикла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с помощью оператора break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2) continue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Можно перейти к досрочной проверке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условия продолжения цикла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-30600"/>
            <a:ext cx="9069480" cy="117648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pt-BR"/>
              <a:t>JavaScript. Основы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000" y="1440000"/>
            <a:ext cx="8320320" cy="5760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Операторы безусловного перехода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3) Метки для break/continue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Вызов break &lt;labelName&gt; в цикле ниже ищет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ближайший внешний цикл с такой меткой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и переходит в его конец.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Директива continue также может быть использована с меткой.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В этом случае управление перейдёт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на следующую итерацию цикла с меткой.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-30600"/>
            <a:ext cx="9069480" cy="117648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pt-BR"/>
              <a:t>JavaScript. Основы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000" y="1440000"/>
            <a:ext cx="8320320" cy="59770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Конструкция "switch"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Конструкция switch заменяет собой сразу несколько if 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switch(x) {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case 'value1':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...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[break]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case 'value2':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...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[break]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// if (x === 'value2')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default: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...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[break]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}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000" b="0" i="0" u="none" strike="noStrike" baseline="0">
              <a:ln>
                <a:noFill/>
              </a:ln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- Тип имеет значение. Значения должны быть одного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типа, чтобы выполнялось равенство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-30600"/>
            <a:ext cx="9069480" cy="117648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/>
            <a:r>
              <a:rPr lang="pt-BR"/>
              <a:t>JavaScript. Функции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000" y="1440000"/>
            <a:ext cx="5140359" cy="5757815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Объявление функции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function имя(параметры) {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...тело...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}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function showMessage() {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alert( 'Всем привет!' );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}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Вызов функции </a:t>
            </a:r>
            <a:r>
              <a:rPr lang="pt-B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– по имени функции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showMessage();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showMessage();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1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-30600"/>
            <a:ext cx="9069480" cy="117648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/>
            <a:r>
              <a:rPr lang="pt-BR"/>
              <a:t>JavaScript. Функции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000" y="1440000"/>
            <a:ext cx="8320320" cy="5760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Локальные переменные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Переменные, объявленные внутри функции,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видны только внутри этой функции.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Внешние переменные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1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У функции есть доступ к внешним переменным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let userName = 'Вася';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function showMessage() {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let message = 'Привет, ' + userName;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alert(message);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}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showMessage(); // Привет, Вася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-30600"/>
            <a:ext cx="9069480" cy="117648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/>
            <a:r>
              <a:rPr lang="pt-BR"/>
              <a:t>JavaScript. Функции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000" y="1440000"/>
            <a:ext cx="8836920" cy="6030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Параметры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Мы можем передать внутрь функции любую информацию,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используя параметры (также называемые аргументами функции).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function showMessage(from, text) { // аргументы: from, text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alert(from + ': ' + text);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}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showMessage('Аня', 'Привет!'); // Аня: Привет!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showMessage('Аня', "Как дела?"); // Аня: Как дела?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Если параметр не указан, то его значением становится undefined 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Параметры по умолчанию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function showMessage(from, text = "текст не добавлен") {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alert( from + ": " + text );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}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showMessage("Аня"); // Аня: текст не добавлен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-30600"/>
            <a:ext cx="9069480" cy="117648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/>
            <a:r>
              <a:rPr lang="pt-BR"/>
              <a:t>JavaScript. Функции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000" y="1440000"/>
            <a:ext cx="8926920" cy="6342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Возврат значения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Функция может вернуть результат, который будет передан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в вызвавший её код.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function sum(a, b) {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return a + b;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}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let result = sum(1, 2);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alert( result ); // 3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- Директива return может находиться в любом месте тела функции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- Вызовов return может быть несколько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- Возможно использовать return и без значения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- Результат функции с пустым return или без него – undefined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-30600"/>
            <a:ext cx="9069480" cy="117648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/>
            <a:r>
              <a:rPr lang="pt-BR"/>
              <a:t>JavaScript. Функции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000" y="1440000"/>
            <a:ext cx="9409477" cy="6072645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ru-RU" sz="2200" b="1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Переменное число аргументов</a:t>
            </a:r>
            <a:endParaRPr lang="pt-BR" sz="2200" b="1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Функция может </a:t>
            </a:r>
            <a:r>
              <a:rPr lang="ru-RU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принимать изначально неизвестное число аргументов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ru-RU" sz="22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Остаточные параметры функции</a:t>
            </a:r>
            <a:endParaRPr lang="ru-RU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function sum(... args) {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let mySum = 0;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for</a:t>
            </a:r>
            <a:r>
              <a:rPr lang="pt-BR" sz="2200" b="0" i="0" u="none" strike="noStrike" dirty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(let index = 0; index &lt; args.length; ++index) {</a:t>
            </a:r>
            <a:endParaRPr lang="pt-BR" sz="2200" b="0" i="0" u="none" strike="noStrike" baseline="0" dirty="0">
              <a:ln>
                <a:noFill/>
              </a:ln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mySum += args[i];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}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2200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r</a:t>
            </a:r>
            <a:r>
              <a:rPr lang="pt-BR" sz="2200" b="0" i="0" u="none" strike="noStrike" baseline="0" dirty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eturn mySum;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}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let result = sum(1, 2, 3, 4, 5, 6);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 dirty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alert( result ); // 3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1667743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-30600"/>
            <a:ext cx="9069480" cy="117648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/>
            <a:r>
              <a:rPr lang="pt-BR"/>
              <a:t>JavaScript. Функции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000" y="1440000"/>
            <a:ext cx="7633157" cy="5757815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ru-RU" sz="2200" b="1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Переменное число аргументов</a:t>
            </a:r>
            <a:endParaRPr lang="pt-BR" sz="2200" b="1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ru-RU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При вызове функции может передаваться массив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ru-RU" sz="22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Оператор расширения</a:t>
            </a:r>
            <a:endParaRPr lang="ru-RU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ru-RU" sz="2200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ru-RU" sz="22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Например, есть встроенная функция </a:t>
            </a:r>
            <a:r>
              <a:rPr lang="ru-RU" sz="2200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Math.max</a:t>
            </a:r>
            <a:endParaRPr lang="ru-RU" sz="2200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alert( Math.max(3, 5, 1) ); // 5</a:t>
            </a:r>
            <a:endParaRPr lang="ru-RU" sz="2200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ru-RU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let arr = [3, 5, 1];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alert( Math.max(arr) ); // NaN</a:t>
            </a:r>
            <a:endParaRPr lang="ru-RU" sz="2200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ru-RU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ru-RU" sz="2200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let</a:t>
            </a:r>
            <a:r>
              <a:rPr lang="ru-RU" sz="22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</a:t>
            </a:r>
            <a:r>
              <a:rPr lang="ru-RU" sz="2200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arr</a:t>
            </a:r>
            <a:r>
              <a:rPr lang="ru-RU" sz="22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= [3, 5, 1];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ru-RU" sz="2200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alert</a:t>
            </a:r>
            <a:r>
              <a:rPr lang="ru-RU" sz="22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( </a:t>
            </a:r>
            <a:r>
              <a:rPr lang="ru-RU" sz="2200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Math.max</a:t>
            </a:r>
            <a:r>
              <a:rPr lang="ru-RU" sz="22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(...</a:t>
            </a:r>
            <a:r>
              <a:rPr lang="ru-RU" sz="2200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arr</a:t>
            </a:r>
            <a:r>
              <a:rPr lang="ru-RU" sz="22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) ); 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ru-RU" sz="22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// 5 (оператор "раскрывает" массив в список аргументов)</a:t>
            </a: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829663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-30600"/>
            <a:ext cx="9069480" cy="117648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/>
            <a:r>
              <a:rPr lang="pt-BR"/>
              <a:t>JavaScript. Функции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000" y="1440000"/>
            <a:ext cx="8788320" cy="7587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Немного деталей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1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- Выбор имени функции. Функция – это действие.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Поэтому имя функции обычно является глаголом или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включает в себя глагол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0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- Одна функция – одно действие. Функция должна делать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только то, что явно подразумевается её названием.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И это должно быть одним действием. Набором действия,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который приводит к одному конкретному результату.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0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- Хорошие функции не требуют комментариев в коде программы.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0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- Допустимо создавать функции, даже если не планируется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повторно использовать их. Такие функции структурируют код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и делают его более понятным.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1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-30600"/>
            <a:ext cx="9069480" cy="117648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pt-BR"/>
              <a:t>JavaScript. Введение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000" y="1440000"/>
            <a:ext cx="8780522" cy="59302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Что НЕ МОЖЕТ JavaScript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8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514350" marR="0" lvl="0" indent="-51435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AutoNum type="arabicParenR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JavaScript на веб-странице не может </a:t>
            </a:r>
            <a:endParaRPr lang="ru-RU" sz="28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R="0" lvl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читать/записывать</a:t>
            </a:r>
            <a:r>
              <a:rPr lang="ru-RU" sz="2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</a:t>
            </a:r>
            <a:r>
              <a:rPr lang="pt-BR" sz="2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произвольные файлы </a:t>
            </a:r>
            <a:endParaRPr lang="ru-RU" sz="28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R="0" lvl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на жёстком диске или копировать их;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8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2) JavaScript не может запускать программы;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8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3) Различные окна/вкладки “не знают” друг о друге;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8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4) Ограниченные возможности по работе </a:t>
            </a:r>
            <a:endParaRPr lang="ru-RU" sz="28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ru-RU" sz="2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с</a:t>
            </a:r>
            <a:r>
              <a:rPr lang="pt-BR" sz="2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другими доменами,</a:t>
            </a:r>
            <a:r>
              <a:rPr lang="ru-RU" sz="2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</a:t>
            </a:r>
            <a:r>
              <a:rPr lang="pt-BR" sz="2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не с теми, с которых </a:t>
            </a:r>
            <a:endParaRPr lang="ru-RU" sz="28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пришла текущая страница.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-30600"/>
            <a:ext cx="9069480" cy="117648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/>
            <a:r>
              <a:rPr lang="pt-BR"/>
              <a:t>JavaScript. Функции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000" y="1440000"/>
            <a:ext cx="8788320" cy="5040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Function Declaration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1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function sayHi() {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alert( "Привет" );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}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1" i="0" u="none" strike="noStrike" baseline="0">
              <a:ln>
                <a:noFill/>
              </a:ln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Function Expression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0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let sayHi = function() {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alert( "Привет" );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};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000" b="0" i="0" u="none" strike="noStrike" baseline="0">
              <a:ln>
                <a:noFill/>
              </a:ln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По сути без разницы, как определна функция -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это просто значение, хранимое в переменной sayHi 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-30600"/>
            <a:ext cx="9069480" cy="117648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/>
            <a:r>
              <a:rPr lang="pt-BR"/>
              <a:t>JavaScript. Функции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1680" y="1440000"/>
            <a:ext cx="8788320" cy="5040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Можно скопировать функцию в другую переменную: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function sayHi() {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alert( "Привет" );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}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000" b="0" i="0" u="none" strike="noStrike" baseline="0">
              <a:ln>
                <a:noFill/>
              </a:ln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let func = sayHi;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func();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sayHi();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-30600"/>
            <a:ext cx="9069480" cy="117648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/>
            <a:r>
              <a:rPr lang="pt-BR"/>
              <a:t>JavaScript. Функции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000" y="1440000"/>
            <a:ext cx="8788320" cy="56376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Функции-«колбэки» или функции обратного вызова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function ask(question, yes, no) {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	if (confirm(question)) yes()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	else no();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}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000" b="0" i="0" u="none" strike="noStrike" baseline="0">
              <a:ln>
                <a:noFill/>
              </a:ln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function showOk() {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	alert( "Вы согласны." );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}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000" b="0" i="0" u="none" strike="noStrike" baseline="0">
              <a:ln>
                <a:noFill/>
              </a:ln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function showCancel() {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	alert( "Вы отменили выполнение." );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}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000" b="0" i="0" u="none" strike="noStrike" baseline="0">
              <a:ln>
                <a:noFill/>
              </a:ln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ask("Вы согласны?", showOk, showCancel);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-30600"/>
            <a:ext cx="9069480" cy="117648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/>
            <a:r>
              <a:rPr lang="pt-BR"/>
              <a:t>JavaScript. Функции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000" y="1440000"/>
            <a:ext cx="8788320" cy="56376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Функции-«колбэки» или функции обратного вызова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Ключевая идея в том, что мы передаём функцию и ожидаем,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что она вызовется обратно (от англ. «call back» – обратный вызов)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когда-нибудь позже</a:t>
            </a:r>
            <a:r>
              <a:rPr lang="pt-BR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, когда это будет необходимо.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0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function ask(question, yes, no) {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	if (confirm(question)) yes()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	else no();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}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000" b="0" i="0" u="none" strike="noStrike" baseline="0">
              <a:ln>
                <a:noFill/>
              </a:ln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ask(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	"Вы согласны?",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	function() { alert("Вы согласились."); },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	function() { alert("Вы отменили выполнение."); }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);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-30600"/>
            <a:ext cx="9069480" cy="117648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/>
            <a:r>
              <a:rPr lang="pt-BR"/>
              <a:t>JavaScript. Функции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000" y="1440000"/>
            <a:ext cx="8788320" cy="5836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Функции-«колбэки» или функции обратного вызова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Ключевая идея в том, что мы передаём функцию и ожидаем,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что она вызовется обратно (от англ. «call back» – обратный вызов)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когда-нибудь позже</a:t>
            </a:r>
            <a:r>
              <a:rPr lang="pt-BR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, когда это будет необходимо.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0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0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000" b="0" i="0" u="none" strike="noStrike" baseline="0">
              <a:ln>
                <a:noFill/>
              </a:ln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000" b="0" i="0" u="none" strike="noStrike" baseline="0">
              <a:ln>
                <a:noFill/>
              </a:ln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0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0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0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0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0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0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0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0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Здесь функции объявляются </a:t>
            </a:r>
            <a:r>
              <a:rPr lang="pt-BR" sz="20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прямо внутри вызова ask(...)</a:t>
            </a:r>
            <a:r>
              <a:rPr lang="pt-BR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У них нет имён, поэтому </a:t>
            </a:r>
            <a:r>
              <a:rPr lang="pt-BR" sz="20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они называются анонимными</a:t>
            </a:r>
            <a:r>
              <a:rPr lang="pt-BR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Такие функции недоступны снаружи ask</a:t>
            </a:r>
          </a:p>
        </p:txBody>
      </p:sp>
      <p:sp>
        <p:nvSpPr>
          <p:cNvPr id="4" name="Полилиния 3"/>
          <p:cNvSpPr/>
          <p:nvPr/>
        </p:nvSpPr>
        <p:spPr>
          <a:xfrm>
            <a:off x="720000" y="3060000"/>
            <a:ext cx="7920000" cy="28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8C7C7">
              <a:alpha val="5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pt-BR" sz="20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function ask(question, yes, no) {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pt-BR" sz="20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	if (confirm(question)) yes()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pt-BR" sz="20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	else no();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pt-BR" sz="20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}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endParaRPr lang="pt-BR" sz="2000" b="0" i="0" u="none" strike="noStrike" baseline="0">
              <a:ln>
                <a:noFill/>
              </a:ln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pt-BR" sz="20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ask(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pt-BR" sz="20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	"Вы согласны?",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pt-BR" sz="20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	function() { alert("Вы согласились."); },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pt-BR" sz="20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	function() { alert("Вы отменили выполнение."); }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pt-BR" sz="20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);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-30600"/>
            <a:ext cx="9069480" cy="117648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/>
            <a:r>
              <a:rPr lang="pt-BR"/>
              <a:t>JavaScript. Функции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000" y="1440000"/>
            <a:ext cx="8788320" cy="5040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Function Expression и Function Declaration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1) 	Function Declaration: функция объявляется </a:t>
            </a:r>
            <a:r>
              <a:rPr lang="pt-BR" sz="20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отдельной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	конструкцией</a:t>
            </a:r>
            <a:r>
              <a:rPr lang="pt-BR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«function...» в основном потоке кода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	Function Expression: функция, созданная </a:t>
            </a:r>
            <a:r>
              <a:rPr lang="pt-BR" sz="20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внутри другого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	выражения</a:t>
            </a:r>
            <a:r>
              <a:rPr lang="pt-BR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или синтаксической конструкции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2) 	Function Expression создаётся, </a:t>
            </a:r>
            <a:r>
              <a:rPr lang="pt-BR" sz="20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когда выполнение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	доходит до него</a:t>
            </a:r>
            <a:r>
              <a:rPr lang="pt-BR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, и затем уже может использоваться.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	Function Declaration </a:t>
            </a:r>
            <a:r>
              <a:rPr lang="pt-BR" sz="20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можно использовать во всем скрипте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	(или блоке кода, если функция объявлена в блоке).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0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Когда движок JavaScript готовится выполнять скрипт или блок кода,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прежде всего он ищет в нём Function Declaration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и создаёт все такие функции</a:t>
            </a:r>
            <a:r>
              <a:rPr lang="pt-BR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. Можно считать этот процесс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«стадией инициализации».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	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1800" b="0" i="0" u="none" strike="noStrike" baseline="0">
              <a:ln>
                <a:noFill/>
              </a:ln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-30600"/>
            <a:ext cx="9069480" cy="117648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/>
            <a:r>
              <a:rPr lang="pt-BR"/>
              <a:t>JavaScript. Функции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000" y="1440000"/>
            <a:ext cx="8788320" cy="5040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Function Expression и Function Declaration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Когда движок JavaScript готовится выполнять скрипт или блок кода,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прежде всего он ищет в нём Function Declaration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и создаёт все такие функции</a:t>
            </a:r>
            <a:r>
              <a:rPr lang="pt-B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. Можно считать этот процесс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«стадией инициализации».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18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В результате, функции, созданные, как Function Declaration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могут быть вызваны раньше своих определений.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	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В строгом режиме, когда Function Declaration находится в блоке {...} , функция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доступна везде внутри блока. Но не снаружи него.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-30600"/>
            <a:ext cx="9069480" cy="117648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/>
            <a:r>
              <a:rPr lang="pt-BR"/>
              <a:t>JavaScript. Функции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000" y="1440000"/>
            <a:ext cx="8788320" cy="5040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Стрелочные функции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1800" b="0" i="0" u="none" strike="noStrike" baseline="0">
              <a:ln>
                <a:noFill/>
              </a:ln>
              <a:solidFill>
                <a:srgbClr val="FF0066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4" name="Полилиния 3"/>
          <p:cNvSpPr/>
          <p:nvPr/>
        </p:nvSpPr>
        <p:spPr>
          <a:xfrm>
            <a:off x="720000" y="1980000"/>
            <a:ext cx="522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CC">
              <a:alpha val="5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pt-BR" sz="18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let func = (arg1, arg2, ...argN) =&gt; expression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0000" y="2700000"/>
            <a:ext cx="2728800" cy="3646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Это тоже самое, что и -</a:t>
            </a:r>
          </a:p>
        </p:txBody>
      </p:sp>
      <p:sp>
        <p:nvSpPr>
          <p:cNvPr id="6" name="Полилиния 5"/>
          <p:cNvSpPr/>
          <p:nvPr/>
        </p:nvSpPr>
        <p:spPr>
          <a:xfrm>
            <a:off x="720000" y="3240000"/>
            <a:ext cx="5220000" cy="14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CC">
              <a:alpha val="5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pt-BR" sz="18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let func = function(arg1, arg2, ...argN) {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pt-BR" sz="18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	return expression;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pt-BR" sz="18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	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6080" y="4860000"/>
            <a:ext cx="1213919" cy="3646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Пример -</a:t>
            </a:r>
          </a:p>
        </p:txBody>
      </p:sp>
      <p:sp>
        <p:nvSpPr>
          <p:cNvPr id="8" name="Полилиния 7"/>
          <p:cNvSpPr/>
          <p:nvPr/>
        </p:nvSpPr>
        <p:spPr>
          <a:xfrm>
            <a:off x="720000" y="5220000"/>
            <a:ext cx="5220000" cy="19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CC">
              <a:alpha val="5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pt-BR" sz="18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let sum = (a, b) =&gt; a + b;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pt-BR" sz="18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/* 	Более короткая форма для: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pt-BR" sz="18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	let sum = function(a, b) {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pt-BR" sz="18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	return a + b;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pt-BR" sz="18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	};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pt-BR" sz="18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*/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pt-BR" sz="18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alert( sum(1, 2) ); // 3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-30600"/>
            <a:ext cx="9069480" cy="117648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/>
            <a:r>
              <a:rPr lang="pt-BR"/>
              <a:t>JavaScript. Функции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000" y="1440000"/>
            <a:ext cx="8788320" cy="5040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Стрелочные функции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1800" b="0" i="0" u="none" strike="noStrike" baseline="0">
              <a:ln>
                <a:noFill/>
              </a:ln>
              <a:solidFill>
                <a:srgbClr val="FF0066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4" name="Полилиния 3"/>
          <p:cNvSpPr/>
          <p:nvPr/>
        </p:nvSpPr>
        <p:spPr>
          <a:xfrm>
            <a:off x="720000" y="1980000"/>
            <a:ext cx="522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CC">
              <a:alpha val="5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pt-BR" sz="18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let func = (arg1, arg2, ...argN) =&gt; expression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0000" y="2700000"/>
            <a:ext cx="4819680" cy="3646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Можно и так  (в случае одного аругмента) -</a:t>
            </a:r>
          </a:p>
        </p:txBody>
      </p:sp>
      <p:sp>
        <p:nvSpPr>
          <p:cNvPr id="6" name="Полилиния 5"/>
          <p:cNvSpPr/>
          <p:nvPr/>
        </p:nvSpPr>
        <p:spPr>
          <a:xfrm>
            <a:off x="720000" y="3240000"/>
            <a:ext cx="5220000" cy="14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CC">
              <a:alpha val="5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pt-BR" sz="18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// тоже что и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pt-BR" sz="18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// let double = function(n) { return n * 2 }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endParaRPr lang="pt-BR" sz="1800" b="0" i="0" u="none" strike="noStrike" baseline="0">
              <a:ln>
                <a:noFill/>
              </a:ln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pt-BR" sz="18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let double = n =&gt; n * 2;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pt-BR" sz="18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alert( double(3) ); // 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6080" y="4860000"/>
            <a:ext cx="4161240" cy="3646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Можно и так  (если нет аругментов) -</a:t>
            </a:r>
          </a:p>
        </p:txBody>
      </p:sp>
      <p:sp>
        <p:nvSpPr>
          <p:cNvPr id="8" name="Полилиния 7"/>
          <p:cNvSpPr/>
          <p:nvPr/>
        </p:nvSpPr>
        <p:spPr>
          <a:xfrm>
            <a:off x="720000" y="5220000"/>
            <a:ext cx="5220000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CC">
              <a:alpha val="5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pt-BR" sz="18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let sayHi = () =&gt; alert("Hello!");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pt-BR" sz="18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sayHi();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-30600"/>
            <a:ext cx="9069480" cy="117648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/>
            <a:r>
              <a:rPr lang="pt-BR"/>
              <a:t>JavaScript. Функции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000" y="1440000"/>
            <a:ext cx="8788320" cy="5040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2200"/>
            </a:pPr>
            <a:r>
              <a:rPr lang="pt-BR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Многострочные стрелочные функции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2200"/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2200"/>
            </a:pPr>
            <a:endParaRPr lang="pt-BR" sz="1800" b="0" i="0" u="none" strike="noStrike" baseline="0">
              <a:ln>
                <a:noFill/>
              </a:ln>
              <a:solidFill>
                <a:srgbClr val="FF0066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4" name="Полилиния 3"/>
          <p:cNvSpPr/>
          <p:nvPr/>
        </p:nvSpPr>
        <p:spPr>
          <a:xfrm>
            <a:off x="720000" y="1980000"/>
            <a:ext cx="8820000" cy="180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CC">
              <a:alpha val="5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800">
                <a:solidFill>
                  <a:srgbClr val="FF3333"/>
                </a:solidFill>
              </a:defRPr>
            </a:pPr>
            <a:r>
              <a:rPr lang="pt-BR" sz="18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	let sum = (a, b) =&gt; {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800">
                <a:solidFill>
                  <a:srgbClr val="FF3333"/>
                </a:solidFill>
              </a:defRPr>
            </a:pPr>
            <a:r>
              <a:rPr lang="pt-BR" sz="18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	let result = a + b;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800">
                <a:solidFill>
                  <a:srgbClr val="FF3333"/>
                </a:solidFill>
              </a:defRPr>
            </a:pPr>
            <a:r>
              <a:rPr lang="pt-BR" sz="18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		return result;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800">
                <a:solidFill>
                  <a:srgbClr val="FF3333"/>
                </a:solidFill>
              </a:defRPr>
            </a:pPr>
            <a:r>
              <a:rPr lang="pt-BR" sz="18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	};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800">
                <a:solidFill>
                  <a:srgbClr val="FF3333"/>
                </a:solidFill>
              </a:defRPr>
            </a:pPr>
            <a:r>
              <a:rPr lang="pt-BR" sz="18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	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800">
                <a:solidFill>
                  <a:srgbClr val="FF3333"/>
                </a:solidFill>
              </a:defRPr>
            </a:pPr>
            <a:r>
              <a:rPr lang="pt-BR" sz="18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	alert( sum(1, 2) ); // 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-30600"/>
            <a:ext cx="9069480" cy="117648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pt-BR" dirty="0"/>
              <a:t>JavaScript. Введение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000" y="1440000"/>
            <a:ext cx="7943819" cy="197985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ru-RU" sz="22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Область</a:t>
            </a:r>
            <a:r>
              <a:rPr lang="ru-RU" sz="2200" b="0" i="0" u="none" strike="noStrike" dirty="0" smtClean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применения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ru-RU" sz="2200" baseline="0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342900" marR="0" lvl="0" indent="-34290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ru-RU" sz="2200" b="0" i="0" u="none" strike="noStrike" dirty="0" smtClean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Веб разработка</a:t>
            </a:r>
          </a:p>
          <a:p>
            <a:pPr marL="342900" marR="0" lvl="0" indent="-34290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ru-RU" sz="2200" dirty="0" smtClean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Мобильная разработка</a:t>
            </a:r>
          </a:p>
          <a:p>
            <a:pPr marL="342900" marR="0" lvl="0" indent="-34290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ru-RU" sz="22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Создание</a:t>
            </a:r>
            <a:r>
              <a:rPr lang="ru-RU" sz="2200" b="0" i="0" u="none" strike="noStrike" dirty="0" smtClean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</a:t>
            </a:r>
            <a:r>
              <a:rPr lang="ru-RU" sz="2200" b="0" i="0" u="none" strike="noStrike" dirty="0" err="1" smtClean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десктопных</a:t>
            </a:r>
            <a:r>
              <a:rPr lang="ru-RU" sz="2200" b="0" i="0" u="none" strike="noStrike" dirty="0" smtClean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приложений</a:t>
            </a:r>
          </a:p>
          <a:p>
            <a:pPr marL="342900" marR="0" lvl="0" indent="-34290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ru-RU" sz="2200" baseline="0" dirty="0" smtClean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Запуск программ на </a:t>
            </a:r>
            <a:r>
              <a:rPr lang="en-US" sz="2200" baseline="0" dirty="0" smtClean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Node.js</a:t>
            </a:r>
            <a:r>
              <a:rPr lang="en-US" sz="2200" dirty="0" smtClean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(</a:t>
            </a:r>
            <a:r>
              <a:rPr lang="ru-RU" sz="2200" dirty="0" smtClean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создание серверной части)</a:t>
            </a: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-30600"/>
            <a:ext cx="9069480" cy="117648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/>
            <a:r>
              <a:rPr lang="pt-BR"/>
              <a:t>JavaScript. Объекты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000" y="1440000"/>
            <a:ext cx="8788320" cy="5040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1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1800" b="0" i="0" u="none" strike="noStrike" baseline="0">
              <a:ln>
                <a:noFill/>
              </a:ln>
              <a:solidFill>
                <a:srgbClr val="FF0066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4" name="Полилиния 3"/>
          <p:cNvSpPr/>
          <p:nvPr/>
        </p:nvSpPr>
        <p:spPr>
          <a:xfrm>
            <a:off x="720000" y="2160000"/>
            <a:ext cx="882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CC">
              <a:alpha val="5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pt-BR" sz="18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let user = new Object(); // синтаксис "конструктор объекта"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pt-BR" sz="18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let user = {}; // синтаксис "литерал объекта"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1360" y="1440000"/>
            <a:ext cx="6229440" cy="61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Объекты позволяют хранить набор различных значений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и более сложных сущностей.</a:t>
            </a:r>
          </a:p>
        </p:txBody>
      </p:sp>
      <p:sp>
        <p:nvSpPr>
          <p:cNvPr id="6" name="Полилиния 5"/>
          <p:cNvSpPr/>
          <p:nvPr/>
        </p:nvSpPr>
        <p:spPr>
          <a:xfrm>
            <a:off x="720000" y="3060000"/>
            <a:ext cx="5040000" cy="12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CC">
              <a:alpha val="5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pt-BR" sz="18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let user = {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pt-BR" sz="18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	name: "John",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pt-BR" sz="18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	age: 30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pt-BR" sz="18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0000" y="4500000"/>
            <a:ext cx="6613560" cy="3646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Для доступа к свойствам используется “точечная” нотация -</a:t>
            </a:r>
          </a:p>
        </p:txBody>
      </p:sp>
      <p:sp>
        <p:nvSpPr>
          <p:cNvPr id="8" name="Полилиния 7"/>
          <p:cNvSpPr/>
          <p:nvPr/>
        </p:nvSpPr>
        <p:spPr>
          <a:xfrm>
            <a:off x="720000" y="5040000"/>
            <a:ext cx="5040000" cy="90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CC">
              <a:alpha val="5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pt-BR" sz="18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// получаем свойства объекта: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pt-BR" sz="18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alert( user.name ); // John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pt-BR" sz="18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alert( user.age ); // 30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-30600"/>
            <a:ext cx="9069480" cy="117648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/>
            <a:r>
              <a:rPr lang="pt-BR"/>
              <a:t>JavaScript. Объекты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000" y="1440000"/>
            <a:ext cx="8788320" cy="5040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1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1800" b="0" i="0" u="none" strike="noStrike" baseline="0">
              <a:ln>
                <a:noFill/>
              </a:ln>
              <a:solidFill>
                <a:srgbClr val="FF0066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4" name="Полилиния 3"/>
          <p:cNvSpPr/>
          <p:nvPr/>
        </p:nvSpPr>
        <p:spPr>
          <a:xfrm>
            <a:off x="720000" y="1800000"/>
            <a:ext cx="882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CC">
              <a:alpha val="5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pt-BR" sz="18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user.isAdmin = true;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1360" y="1440000"/>
            <a:ext cx="4615560" cy="3646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Всегда можно добавить новое свойство -</a:t>
            </a:r>
          </a:p>
        </p:txBody>
      </p:sp>
      <p:sp>
        <p:nvSpPr>
          <p:cNvPr id="6" name="Полилиния 5"/>
          <p:cNvSpPr/>
          <p:nvPr/>
        </p:nvSpPr>
        <p:spPr>
          <a:xfrm>
            <a:off x="720000" y="2700000"/>
            <a:ext cx="504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CC">
              <a:alpha val="5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pt-BR" sz="18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delete user.age;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0000" y="3780000"/>
            <a:ext cx="7512840" cy="3646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Для доступа к свойствам могут использоваться квадратные скобки -</a:t>
            </a:r>
          </a:p>
        </p:txBody>
      </p:sp>
      <p:sp>
        <p:nvSpPr>
          <p:cNvPr id="8" name="Полилиния 7"/>
          <p:cNvSpPr/>
          <p:nvPr/>
        </p:nvSpPr>
        <p:spPr>
          <a:xfrm>
            <a:off x="720000" y="4320000"/>
            <a:ext cx="5040000" cy="180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CC">
              <a:alpha val="5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pt-BR" sz="18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let user = {};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endParaRPr lang="pt-BR" sz="1800" b="0" i="0" u="none" strike="noStrike" baseline="0">
              <a:ln>
                <a:noFill/>
              </a:ln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pt-BR" sz="18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user["likes birds"] = true;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pt-BR" sz="18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alert(user["likes birds"]);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endParaRPr lang="pt-BR" sz="1800" b="0" i="0" u="none" strike="noStrike" baseline="0">
              <a:ln>
                <a:noFill/>
              </a:ln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pt-BR" sz="18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delete user["likes birds"];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2279" y="2340000"/>
            <a:ext cx="3987720" cy="3646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И всегда можно удалить свойство -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9440" y="3415320"/>
            <a:ext cx="2405880" cy="3646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pt-BR" sz="18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Квадратные скобки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-30600"/>
            <a:ext cx="9069480" cy="117648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/>
            <a:r>
              <a:rPr lang="pt-BR"/>
              <a:t>JavaScript. Объекты</a:t>
            </a:r>
          </a:p>
        </p:txBody>
      </p:sp>
      <p:sp>
        <p:nvSpPr>
          <p:cNvPr id="8" name="Полилиния 7"/>
          <p:cNvSpPr/>
          <p:nvPr/>
        </p:nvSpPr>
        <p:spPr>
          <a:xfrm>
            <a:off x="517358" y="2339677"/>
            <a:ext cx="5040000" cy="309634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CC">
              <a:alpha val="5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pt-BR" b="1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function User(name) {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pt-BR" b="1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this.name = name;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pt-BR" b="1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this.isAdmin = false;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pt-BR" b="1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}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pt-BR" b="1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let user = new User("</a:t>
            </a:r>
            <a:r>
              <a:rPr lang="ru-RU" b="1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Вася");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pt-BR" b="1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alert(user.name); // </a:t>
            </a:r>
            <a:r>
              <a:rPr lang="ru-RU" b="1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Вася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pt-BR" b="1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alert(user.isAdmin); // false</a:t>
            </a:r>
            <a:endParaRPr lang="pt-BR" sz="1800" b="1" i="0" u="none" strike="noStrike" baseline="0" dirty="0">
              <a:ln>
                <a:noFill/>
              </a:ln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1763613"/>
            <a:ext cx="2998936" cy="34851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b="1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Функция - конструктор</a:t>
            </a:r>
            <a:endParaRPr lang="pt-BR" sz="1800" b="1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406678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-30600"/>
            <a:ext cx="9069480" cy="117648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/>
            <a:r>
              <a:rPr lang="pt-BR"/>
              <a:t>JavaScript. Объекты</a:t>
            </a:r>
          </a:p>
        </p:txBody>
      </p:sp>
      <p:sp>
        <p:nvSpPr>
          <p:cNvPr id="8" name="Полилиния 7"/>
          <p:cNvSpPr/>
          <p:nvPr/>
        </p:nvSpPr>
        <p:spPr>
          <a:xfrm>
            <a:off x="506689" y="2411685"/>
            <a:ext cx="5040000" cy="309634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CC">
              <a:alpha val="5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pt-BR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function User(name) {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pt-BR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this.name = name;</a:t>
            </a:r>
            <a:endParaRPr lang="ru-RU" dirty="0"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endParaRPr lang="pt-BR" dirty="0"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pt-BR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this.sayHi = function() {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pt-BR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alert( "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Меня зовут: " + </a:t>
            </a:r>
            <a:r>
              <a:rPr lang="pt-BR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this.name );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pt-BR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};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endParaRPr lang="ru-RU" dirty="0"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pt-BR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}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endParaRPr lang="ru-RU" dirty="0"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pt-BR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let vasya = new User("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Вася");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pt-BR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vasya.sayHi(); // 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Меня зовут: Вася</a:t>
            </a:r>
            <a:endParaRPr lang="pt-BR" sz="1800" i="0" u="none" strike="noStrike" baseline="0" dirty="0">
              <a:ln>
                <a:noFill/>
              </a:ln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1763613"/>
            <a:ext cx="4655120" cy="34851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1">
            <a:spAutoFit/>
          </a:bodyPr>
          <a:lstStyle/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b="1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Создание методов в конструкторе</a:t>
            </a:r>
            <a:endParaRPr lang="pt-BR" sz="1800" b="1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3863933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266022"/>
            <a:ext cx="9069480" cy="583237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/>
            <a:r>
              <a:rPr lang="pt-BR" dirty="0"/>
              <a:t>JavaScript. </a:t>
            </a:r>
            <a:r>
              <a:rPr lang="ru-RU" dirty="0"/>
              <a:t>Строки</a:t>
            </a:r>
            <a:endParaRPr lang="pt-BR" dirty="0"/>
          </a:p>
        </p:txBody>
      </p:sp>
      <p:sp>
        <p:nvSpPr>
          <p:cNvPr id="8" name="Полилиния 7"/>
          <p:cNvSpPr/>
          <p:nvPr/>
        </p:nvSpPr>
        <p:spPr>
          <a:xfrm>
            <a:off x="521577" y="3059757"/>
            <a:ext cx="5040000" cy="1080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CC">
              <a:alpha val="5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ru-RU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let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</a:t>
            </a:r>
            <a:r>
              <a:rPr lang="ru-RU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str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= `</a:t>
            </a:r>
            <a:r>
              <a:rPr lang="ru-RU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Hello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`;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// получаем первый символ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ru-RU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alert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( </a:t>
            </a:r>
            <a:r>
              <a:rPr lang="ru-RU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str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[0] ); // H</a:t>
            </a:r>
            <a:endParaRPr lang="pt-BR" sz="1800" i="0" u="none" strike="noStrike" baseline="0" dirty="0">
              <a:ln>
                <a:noFill/>
              </a:ln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7865" y="1333640"/>
            <a:ext cx="9263632" cy="189432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1">
            <a:spAutoFit/>
          </a:bodyPr>
          <a:lstStyle/>
          <a:p>
            <a:pPr marL="342900" lvl="0" indent="-342900" hangingPunct="0">
              <a:lnSpc>
                <a:spcPct val="93000"/>
              </a:lnSpc>
              <a:buAutoNum type="arabicPeriod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В </a:t>
            </a:r>
            <a:r>
              <a:rPr lang="ru-RU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JavaScript</a:t>
            </a: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любые текстовые данные являются строками. </a:t>
            </a:r>
          </a:p>
          <a:p>
            <a:pPr marL="342900" lvl="0" indent="-342900" hangingPunct="0">
              <a:lnSpc>
                <a:spcPct val="93000"/>
              </a:lnSpc>
              <a:buAutoNum type="arabicPeriod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Не существует отдельного типа «символ»</a:t>
            </a:r>
          </a:p>
          <a:p>
            <a:pPr marL="342900" lvl="0" indent="-342900" hangingPunct="0">
              <a:lnSpc>
                <a:spcPct val="93000"/>
              </a:lnSpc>
              <a:buAutoNum type="arabicPeriod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Внутренний формат для строк — всегда UTF-16 страницы.</a:t>
            </a:r>
          </a:p>
          <a:p>
            <a:pPr marL="342900" lvl="0" indent="-342900" hangingPunct="0">
              <a:lnSpc>
                <a:spcPct val="93000"/>
              </a:lnSpc>
              <a:buAutoNum type="arabicPeriod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Свойство </a:t>
            </a:r>
            <a:r>
              <a:rPr lang="ru-RU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length</a:t>
            </a: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содержит длину строки</a:t>
            </a:r>
          </a:p>
          <a:p>
            <a:pPr marL="342900" lvl="0" indent="-342900" hangingPunct="0">
              <a:lnSpc>
                <a:spcPct val="93000"/>
              </a:lnSpc>
              <a:buAutoNum type="arabicPeriod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Получить символ, который занимает позицию </a:t>
            </a:r>
            <a:r>
              <a:rPr lang="ru-RU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pos</a:t>
            </a: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, можно с помощью квадратных скобок: [</a:t>
            </a:r>
            <a:r>
              <a:rPr lang="ru-RU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pos</a:t>
            </a: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]</a:t>
            </a:r>
          </a:p>
          <a:p>
            <a:pPr marL="342900" lvl="0" indent="-342900" hangingPunct="0">
              <a:lnSpc>
                <a:spcPct val="93000"/>
              </a:lnSpc>
              <a:buAutoNum type="arabicPeriod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endParaRPr lang="pt-BR" sz="180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62163136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266022"/>
            <a:ext cx="9069480" cy="583237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/>
            <a:r>
              <a:rPr lang="pt-BR" dirty="0"/>
              <a:t>JavaScript. </a:t>
            </a:r>
            <a:r>
              <a:rPr lang="ru-RU" dirty="0"/>
              <a:t>Строки</a:t>
            </a:r>
            <a:endParaRPr lang="pt-BR" dirty="0"/>
          </a:p>
        </p:txBody>
      </p:sp>
      <p:sp>
        <p:nvSpPr>
          <p:cNvPr id="8" name="Полилиния 7"/>
          <p:cNvSpPr/>
          <p:nvPr/>
        </p:nvSpPr>
        <p:spPr>
          <a:xfrm>
            <a:off x="521577" y="1939788"/>
            <a:ext cx="5040000" cy="407229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CC">
              <a:alpha val="5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let </a:t>
            </a:r>
            <a:r>
              <a:rPr lang="en-US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str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= 'Hi';</a:t>
            </a:r>
            <a:endParaRPr lang="ru-RU" dirty="0"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en-US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str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[0] = 'h'; // 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ошибка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alert( </a:t>
            </a:r>
            <a:r>
              <a:rPr lang="en-US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str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[0] ); // 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не работает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endParaRPr lang="ru-RU" sz="1800" i="0" u="none" strike="noStrike" baseline="0" dirty="0">
              <a:ln>
                <a:noFill/>
              </a:ln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endParaRPr lang="ru-RU" sz="1800" i="0" u="none" strike="noStrike" baseline="0" dirty="0">
              <a:ln>
                <a:noFill/>
              </a:ln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pt-BR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let str = 'Hi';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pt-BR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str = 'h' + str[1]; // 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заменяем строку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pt-BR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alert( str ); // hi</a:t>
            </a:r>
            <a:endParaRPr lang="pt-BR" sz="1800" i="0" u="none" strike="noStrike" baseline="0" dirty="0">
              <a:ln>
                <a:noFill/>
              </a:ln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7865" y="1333640"/>
            <a:ext cx="9263632" cy="60614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1">
            <a:spAutoFit/>
          </a:bodyPr>
          <a:lstStyle/>
          <a:p>
            <a:pPr marL="342900" lvl="0" indent="-342900" hangingPunct="0">
              <a:lnSpc>
                <a:spcPct val="93000"/>
              </a:lnSpc>
              <a:buAutoNum type="arabicPeriod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Строки неизменяемы</a:t>
            </a:r>
          </a:p>
          <a:p>
            <a:pPr marL="342900" lvl="0" indent="-342900" hangingPunct="0">
              <a:lnSpc>
                <a:spcPct val="93000"/>
              </a:lnSpc>
              <a:buAutoNum type="arabicPeriod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endParaRPr lang="pt-BR" sz="180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25577002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266022"/>
            <a:ext cx="9069480" cy="583237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/>
            <a:r>
              <a:rPr lang="pt-BR" dirty="0"/>
              <a:t>JavaScript. </a:t>
            </a:r>
            <a:r>
              <a:rPr lang="ru-RU" dirty="0"/>
              <a:t>Строки</a:t>
            </a:r>
            <a:endParaRPr lang="pt-BR" dirty="0"/>
          </a:p>
        </p:txBody>
      </p:sp>
      <p:sp>
        <p:nvSpPr>
          <p:cNvPr id="8" name="Полилиния 7"/>
          <p:cNvSpPr/>
          <p:nvPr/>
        </p:nvSpPr>
        <p:spPr>
          <a:xfrm>
            <a:off x="520602" y="2987749"/>
            <a:ext cx="8840189" cy="407229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CC">
              <a:alpha val="5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let </a:t>
            </a:r>
            <a:r>
              <a:rPr lang="en-US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str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= 'Widget with id';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alert( </a:t>
            </a:r>
            <a:r>
              <a:rPr lang="en-US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str.indexOf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('Widget') ); // 0, 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потому что подстрока '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Widget' 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найдена в начале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endParaRPr lang="ru-RU" sz="1800" i="0" u="none" strike="noStrike" baseline="0" dirty="0">
              <a:ln>
                <a:noFill/>
              </a:ln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endParaRPr lang="ru-RU" dirty="0"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let </a:t>
            </a:r>
            <a:r>
              <a:rPr lang="en-US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str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= 'Widget with id';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alert( </a:t>
            </a:r>
            <a:r>
              <a:rPr lang="en-US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str.indexOf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('id', 2) ) // 12</a:t>
            </a:r>
            <a:endParaRPr lang="pt-BR" sz="1800" i="0" u="none" strike="noStrike" baseline="0" dirty="0">
              <a:ln>
                <a:noFill/>
              </a:ln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5451" y="1331565"/>
            <a:ext cx="9263632" cy="1121417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1">
            <a:spAutoFit/>
          </a:bodyPr>
          <a:lstStyle/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Поиск подстроки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endParaRPr lang="ru-RU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en-US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str.indexOf</a:t>
            </a:r>
            <a:r>
              <a:rPr lang="en-US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pos</a:t>
            </a:r>
            <a:r>
              <a:rPr lang="en-US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)</a:t>
            </a:r>
            <a:endParaRPr lang="ru-RU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endParaRPr lang="pt-BR" sz="180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137920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266022"/>
            <a:ext cx="9069480" cy="583237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/>
            <a:r>
              <a:rPr lang="pt-BR" dirty="0"/>
              <a:t>JavaScript. </a:t>
            </a:r>
            <a:r>
              <a:rPr lang="ru-RU" dirty="0"/>
              <a:t>Строки</a:t>
            </a:r>
            <a:endParaRPr lang="pt-BR" dirty="0"/>
          </a:p>
        </p:txBody>
      </p:sp>
      <p:sp>
        <p:nvSpPr>
          <p:cNvPr id="8" name="Полилиния 7"/>
          <p:cNvSpPr/>
          <p:nvPr/>
        </p:nvSpPr>
        <p:spPr>
          <a:xfrm>
            <a:off x="520602" y="2987749"/>
            <a:ext cx="8840189" cy="407229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CC">
              <a:alpha val="5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let </a:t>
            </a:r>
            <a:r>
              <a:rPr lang="en-US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str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= 'Widget with id';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alert( </a:t>
            </a:r>
            <a:r>
              <a:rPr lang="en-US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str.indexOf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('Widget') ); // 0, 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потому что подстрока '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Widget' 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найдена в начале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endParaRPr lang="ru-RU" sz="1800" i="0" u="none" strike="noStrike" baseline="0" dirty="0">
              <a:ln>
                <a:noFill/>
              </a:ln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endParaRPr lang="ru-RU" dirty="0"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let </a:t>
            </a:r>
            <a:r>
              <a:rPr lang="en-US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str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= 'Widget with id';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alert( </a:t>
            </a:r>
            <a:r>
              <a:rPr lang="en-US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str.indexOf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('id', 2) ) // 12</a:t>
            </a:r>
            <a:endParaRPr lang="pt-BR" sz="1800" i="0" u="none" strike="noStrike" baseline="0" dirty="0">
              <a:ln>
                <a:noFill/>
              </a:ln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5451" y="1331565"/>
            <a:ext cx="9263632" cy="86378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1">
            <a:spAutoFit/>
          </a:bodyPr>
          <a:lstStyle/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Поиск подстроки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endParaRPr lang="ru-RU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en-US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str.lastIndexOf</a:t>
            </a:r>
            <a:r>
              <a:rPr lang="en-US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, position)</a:t>
            </a:r>
            <a:endParaRPr lang="pt-BR" sz="180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6783455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266022"/>
            <a:ext cx="9069480" cy="583237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/>
            <a:r>
              <a:rPr lang="pt-BR" dirty="0"/>
              <a:t>JavaScript. </a:t>
            </a:r>
            <a:r>
              <a:rPr lang="ru-RU" dirty="0"/>
              <a:t>Строки</a:t>
            </a:r>
            <a:endParaRPr lang="pt-BR" dirty="0"/>
          </a:p>
        </p:txBody>
      </p:sp>
      <p:sp>
        <p:nvSpPr>
          <p:cNvPr id="8" name="Полилиния 7"/>
          <p:cNvSpPr/>
          <p:nvPr/>
        </p:nvSpPr>
        <p:spPr>
          <a:xfrm>
            <a:off x="520602" y="2987749"/>
            <a:ext cx="8840189" cy="407229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CC">
              <a:alpha val="5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alert( "Widget with </a:t>
            </a:r>
            <a:r>
              <a:rPr lang="en-US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id".includes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("Widget") ); // true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alert( "</a:t>
            </a:r>
            <a:r>
              <a:rPr lang="en-US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Hello".includes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("Bye") ); // false</a:t>
            </a:r>
            <a:endParaRPr lang="ru-RU" dirty="0"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endParaRPr lang="ru-RU" sz="1800" i="0" u="none" strike="noStrike" baseline="0" dirty="0">
              <a:ln>
                <a:noFill/>
              </a:ln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pt-BR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alert( "Midget".includes("id") ); // true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pt-BR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alert( "Midget".includes("id", 3) ); // false, 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поиск начат с позиции 3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endParaRPr lang="ru-RU" sz="1800" i="0" u="none" strike="noStrike" baseline="0" dirty="0">
              <a:ln>
                <a:noFill/>
              </a:ln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pt-BR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alert( "Widget".startsWith("Wid") ); // true, "Wid" — 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начало "</a:t>
            </a:r>
            <a:r>
              <a:rPr lang="pt-BR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Widget"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pt-BR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alert( "Widget".endsWith("get") ); // true, "get" — 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окончание "</a:t>
            </a:r>
            <a:r>
              <a:rPr lang="pt-BR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Widget"</a:t>
            </a:r>
            <a:endParaRPr lang="pt-BR" sz="1800" i="0" u="none" strike="noStrike" baseline="0" dirty="0">
              <a:ln>
                <a:noFill/>
              </a:ln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5451" y="1331565"/>
            <a:ext cx="9263632" cy="86378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1">
            <a:spAutoFit/>
          </a:bodyPr>
          <a:lstStyle/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Поиск подстроки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endParaRPr lang="ru-RU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en-US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includes, </a:t>
            </a:r>
            <a:r>
              <a:rPr lang="en-US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startsWith</a:t>
            </a:r>
            <a:r>
              <a:rPr lang="en-US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endsWith</a:t>
            </a:r>
            <a:endParaRPr lang="pt-BR" sz="180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610908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266022"/>
            <a:ext cx="9069480" cy="583237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/>
            <a:r>
              <a:rPr lang="pt-BR" dirty="0"/>
              <a:t>JavaScript. </a:t>
            </a:r>
            <a:r>
              <a:rPr lang="ru-RU" dirty="0"/>
              <a:t>Строки</a:t>
            </a:r>
            <a:endParaRPr lang="pt-BR" dirty="0"/>
          </a:p>
        </p:txBody>
      </p:sp>
      <p:sp>
        <p:nvSpPr>
          <p:cNvPr id="8" name="Полилиния 7"/>
          <p:cNvSpPr/>
          <p:nvPr/>
        </p:nvSpPr>
        <p:spPr>
          <a:xfrm>
            <a:off x="617565" y="2915741"/>
            <a:ext cx="8840189" cy="407229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CC">
              <a:alpha val="5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ru-RU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let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</a:t>
            </a:r>
            <a:r>
              <a:rPr lang="ru-RU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str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= "</a:t>
            </a:r>
            <a:r>
              <a:rPr lang="ru-RU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stringify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";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// '</a:t>
            </a:r>
            <a:r>
              <a:rPr lang="ru-RU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strin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', символы от 0 до 5 (не включая 5)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ru-RU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alert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( </a:t>
            </a:r>
            <a:r>
              <a:rPr lang="ru-RU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str.slice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(0, 5) );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// 's', от 0 до 1, не включая 1, т. е. только один символ на позиции 0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ru-RU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alert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( </a:t>
            </a:r>
            <a:r>
              <a:rPr lang="ru-RU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str.slice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(0, 1) );</a:t>
            </a:r>
            <a:endParaRPr lang="pt-BR" sz="1800" i="0" u="none" strike="noStrike" baseline="0" dirty="0">
              <a:ln>
                <a:noFill/>
              </a:ln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5451" y="1331565"/>
            <a:ext cx="9263632" cy="137905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1">
            <a:spAutoFit/>
          </a:bodyPr>
          <a:lstStyle/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Получение подстроки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endParaRPr lang="ru-RU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В </a:t>
            </a:r>
            <a:r>
              <a:rPr lang="ru-RU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JavaScript</a:t>
            </a: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есть 3 метода для получения подстроки: </a:t>
            </a:r>
            <a:r>
              <a:rPr lang="ru-RU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substring</a:t>
            </a: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, </a:t>
            </a:r>
            <a:r>
              <a:rPr lang="ru-RU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substr</a:t>
            </a: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и </a:t>
            </a:r>
            <a:r>
              <a:rPr lang="ru-RU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slice</a:t>
            </a: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.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endParaRPr lang="ru-RU" sz="180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pt-BR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str.slice(start [, end])</a:t>
            </a: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- </a:t>
            </a:r>
            <a:r>
              <a:rPr lang="ru-RU" dirty="0">
                <a:solidFill>
                  <a:srgbClr val="000000"/>
                </a:solidFill>
                <a:latin typeface="+mj-lt"/>
                <a:ea typeface="Droid Sans Fallback" pitchFamily="2"/>
                <a:cs typeface="Droid Sans Fallback" pitchFamily="2"/>
              </a:rPr>
              <a:t>Возвращает часть строки от </a:t>
            </a:r>
            <a:r>
              <a:rPr lang="ru-RU" dirty="0" err="1">
                <a:solidFill>
                  <a:srgbClr val="000000"/>
                </a:solidFill>
                <a:latin typeface="+mj-lt"/>
                <a:ea typeface="Droid Sans Fallback" pitchFamily="2"/>
                <a:cs typeface="Droid Sans Fallback" pitchFamily="2"/>
              </a:rPr>
              <a:t>start</a:t>
            </a:r>
            <a:r>
              <a:rPr lang="ru-RU" dirty="0">
                <a:solidFill>
                  <a:srgbClr val="000000"/>
                </a:solidFill>
                <a:latin typeface="+mj-lt"/>
                <a:ea typeface="Droid Sans Fallback" pitchFamily="2"/>
                <a:cs typeface="Droid Sans Fallback" pitchFamily="2"/>
              </a:rPr>
              <a:t> до (не включая) </a:t>
            </a:r>
            <a:r>
              <a:rPr lang="ru-RU" dirty="0" err="1">
                <a:solidFill>
                  <a:srgbClr val="000000"/>
                </a:solidFill>
                <a:latin typeface="+mj-lt"/>
                <a:ea typeface="Droid Sans Fallback" pitchFamily="2"/>
                <a:cs typeface="Droid Sans Fallback" pitchFamily="2"/>
              </a:rPr>
              <a:t>end</a:t>
            </a:r>
            <a:r>
              <a:rPr lang="ru-RU" dirty="0">
                <a:solidFill>
                  <a:srgbClr val="000000"/>
                </a:solidFill>
                <a:latin typeface="+mj-lt"/>
                <a:ea typeface="Droid Sans Fallback" pitchFamily="2"/>
                <a:cs typeface="Droid Sans Fallback" pitchFamily="2"/>
              </a:rPr>
              <a:t> </a:t>
            </a:r>
            <a:r>
              <a:rPr lang="ru-RU" i="1" dirty="0">
                <a:solidFill>
                  <a:srgbClr val="000000"/>
                </a:solidFill>
                <a:latin typeface="+mj-lt"/>
                <a:ea typeface="Droid Sans Fallback" pitchFamily="2"/>
                <a:cs typeface="Droid Sans Fallback" pitchFamily="2"/>
              </a:rPr>
              <a:t>.</a:t>
            </a:r>
            <a:endParaRPr lang="pt-BR" sz="1800" i="1" u="none" strike="noStrike" baseline="0" dirty="0">
              <a:ln>
                <a:noFill/>
              </a:ln>
              <a:solidFill>
                <a:srgbClr val="000000"/>
              </a:solidFill>
              <a:latin typeface="+mj-lt"/>
              <a:ea typeface="Droid Sans Fallback" pitchFamily="2"/>
              <a:cs typeface="Droid Sans Fallback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665733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-30600"/>
            <a:ext cx="9069480" cy="117648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pt-BR"/>
              <a:t>JavaScript. Введение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000" y="1440000"/>
            <a:ext cx="9051622" cy="730349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3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Справочники и спецификации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3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514350" marR="0" lvl="0" indent="-51435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AutoNum type="arabicParenR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3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Спецификация ECMA-262 </a:t>
            </a:r>
            <a:endParaRPr lang="ru-RU" sz="3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R="0" lvl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3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- </a:t>
            </a:r>
            <a:r>
              <a:rPr lang="pt-BR" sz="3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  <a:hlinkClick r:id="rId3"/>
              </a:rPr>
              <a:t>https://www.ecma-international.org/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3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publications/standards/Ecma-262.htm;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ru-RU" sz="3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3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2) </a:t>
            </a:r>
            <a:r>
              <a:rPr lang="ru-RU" sz="3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Шестое</a:t>
            </a:r>
            <a:r>
              <a:rPr lang="ru-RU" sz="3200" b="0" i="0" u="none" strike="noStrike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издание  </a:t>
            </a:r>
            <a:r>
              <a:rPr lang="en-US" sz="3200" b="0" i="0" u="none" strike="noStrike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ECMA-262 (ES6, ES2015,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3200" baseline="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ES Harmony) – 2015 </a:t>
            </a:r>
            <a:r>
              <a:rPr lang="ru-RU" sz="3200" baseline="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год. </a:t>
            </a:r>
            <a:r>
              <a:rPr lang="ru-RU" sz="32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Поддержка всеми 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ru-RU" sz="32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браузерами.</a:t>
            </a:r>
            <a:endParaRPr lang="ru-RU" sz="3200" baseline="0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ru-RU" sz="3200" b="0" i="0" u="none" strike="noStrike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ru-RU" sz="3200" baseline="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3) Существует</a:t>
            </a:r>
            <a:r>
              <a:rPr lang="ru-RU" sz="32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ES7, ES8, </a:t>
            </a:r>
            <a:r>
              <a:rPr lang="ru-RU" sz="32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дорабатывается </a:t>
            </a:r>
            <a:r>
              <a:rPr lang="en-US" sz="32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ES9</a:t>
            </a:r>
            <a:endParaRPr lang="pt-BR" sz="3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3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3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4) MDN (Mozilla) JavaScript Reference;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266022"/>
            <a:ext cx="9069480" cy="583237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/>
            <a:r>
              <a:rPr lang="pt-BR" dirty="0"/>
              <a:t>JavaScript. </a:t>
            </a:r>
            <a:r>
              <a:rPr lang="ru-RU" dirty="0"/>
              <a:t>Строки</a:t>
            </a:r>
            <a:endParaRPr lang="pt-BR" dirty="0"/>
          </a:p>
        </p:txBody>
      </p:sp>
      <p:sp>
        <p:nvSpPr>
          <p:cNvPr id="8" name="Полилиния 7"/>
          <p:cNvSpPr/>
          <p:nvPr/>
        </p:nvSpPr>
        <p:spPr>
          <a:xfrm>
            <a:off x="617565" y="2915741"/>
            <a:ext cx="8840189" cy="407229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CC">
              <a:alpha val="5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let </a:t>
            </a:r>
            <a:r>
              <a:rPr lang="en-US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str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= "</a:t>
            </a:r>
            <a:r>
              <a:rPr lang="en-US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stringify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";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// 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для 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substring 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эти два примера — одинаковы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alert( </a:t>
            </a:r>
            <a:r>
              <a:rPr lang="en-US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str.substring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(2, 6) ); // "ring"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alert( </a:t>
            </a:r>
            <a:r>
              <a:rPr lang="en-US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str.substring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(6, 2) ); // "ring"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// ...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но не для 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slice: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alert( </a:t>
            </a:r>
            <a:r>
              <a:rPr lang="en-US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str.slice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(2, 6) ); // "ring" (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то же самое)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alert( </a:t>
            </a:r>
            <a:r>
              <a:rPr lang="en-US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str.slice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(6, 2) ); // "" (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пустая строка)</a:t>
            </a:r>
            <a:endParaRPr lang="pt-BR" sz="1800" i="0" u="none" strike="noStrike" baseline="0" dirty="0">
              <a:ln>
                <a:noFill/>
              </a:ln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6588" y="1331565"/>
            <a:ext cx="9263632" cy="137905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1">
            <a:spAutoFit/>
          </a:bodyPr>
          <a:lstStyle/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Получение подстроки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endParaRPr lang="ru-RU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en-US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str.substring</a:t>
            </a:r>
            <a:r>
              <a:rPr lang="en-US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(start [, end])</a:t>
            </a:r>
            <a:endParaRPr lang="ru-RU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endParaRPr lang="ru-RU" sz="1800" i="1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i="1" dirty="0">
                <a:solidFill>
                  <a:srgbClr val="000000"/>
                </a:solidFill>
                <a:latin typeface="+mj-lt"/>
                <a:ea typeface="Droid Sans Fallback" pitchFamily="2"/>
                <a:cs typeface="Droid Sans Fallback" pitchFamily="2"/>
              </a:rPr>
              <a:t>Возвращает часть строки между </a:t>
            </a:r>
            <a:r>
              <a:rPr lang="ru-RU" i="1" dirty="0" err="1">
                <a:solidFill>
                  <a:srgbClr val="000000"/>
                </a:solidFill>
                <a:latin typeface="+mj-lt"/>
                <a:ea typeface="Droid Sans Fallback" pitchFamily="2"/>
                <a:cs typeface="Droid Sans Fallback" pitchFamily="2"/>
              </a:rPr>
              <a:t>start</a:t>
            </a:r>
            <a:r>
              <a:rPr lang="ru-RU" i="1" dirty="0">
                <a:solidFill>
                  <a:srgbClr val="000000"/>
                </a:solidFill>
                <a:latin typeface="+mj-lt"/>
                <a:ea typeface="Droid Sans Fallback" pitchFamily="2"/>
                <a:cs typeface="Droid Sans Fallback" pitchFamily="2"/>
              </a:rPr>
              <a:t> и </a:t>
            </a:r>
            <a:r>
              <a:rPr lang="ru-RU" i="1" dirty="0" err="1">
                <a:solidFill>
                  <a:srgbClr val="000000"/>
                </a:solidFill>
                <a:latin typeface="+mj-lt"/>
                <a:ea typeface="Droid Sans Fallback" pitchFamily="2"/>
                <a:cs typeface="Droid Sans Fallback" pitchFamily="2"/>
              </a:rPr>
              <a:t>end</a:t>
            </a:r>
            <a:r>
              <a:rPr lang="ru-RU" i="1" dirty="0">
                <a:solidFill>
                  <a:srgbClr val="000000"/>
                </a:solidFill>
                <a:latin typeface="+mj-lt"/>
                <a:ea typeface="Droid Sans Fallback" pitchFamily="2"/>
                <a:cs typeface="Droid Sans Fallback" pitchFamily="2"/>
              </a:rPr>
              <a:t> .</a:t>
            </a:r>
            <a:endParaRPr lang="pt-BR" sz="1800" i="1" u="none" strike="noStrike" baseline="0" dirty="0">
              <a:ln>
                <a:noFill/>
              </a:ln>
              <a:solidFill>
                <a:srgbClr val="000000"/>
              </a:solidFill>
              <a:latin typeface="+mj-lt"/>
              <a:ea typeface="Droid Sans Fallback" pitchFamily="2"/>
              <a:cs typeface="Droid Sans Fallback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1949523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266022"/>
            <a:ext cx="9069480" cy="583237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/>
            <a:r>
              <a:rPr lang="pt-BR" dirty="0"/>
              <a:t>JavaScript. </a:t>
            </a:r>
            <a:r>
              <a:rPr lang="ru-RU" dirty="0"/>
              <a:t>Строки</a:t>
            </a:r>
            <a:endParaRPr lang="pt-BR" dirty="0"/>
          </a:p>
        </p:txBody>
      </p:sp>
      <p:sp>
        <p:nvSpPr>
          <p:cNvPr id="8" name="Полилиния 7"/>
          <p:cNvSpPr/>
          <p:nvPr/>
        </p:nvSpPr>
        <p:spPr>
          <a:xfrm>
            <a:off x="617565" y="2915741"/>
            <a:ext cx="8840189" cy="407229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CC">
              <a:alpha val="5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let </a:t>
            </a:r>
            <a:r>
              <a:rPr lang="en-US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str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= "</a:t>
            </a:r>
            <a:r>
              <a:rPr lang="en-US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stringify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";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// ring, 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получаем 4 символа, начиная с позиции 2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alert( </a:t>
            </a:r>
            <a:r>
              <a:rPr lang="en-US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str.substr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(2, 4) );</a:t>
            </a:r>
            <a:endParaRPr lang="pt-BR" sz="1800" i="0" u="none" strike="noStrike" baseline="0" dirty="0">
              <a:ln>
                <a:noFill/>
              </a:ln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6588" y="1331565"/>
            <a:ext cx="9263632" cy="137905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1">
            <a:spAutoFit/>
          </a:bodyPr>
          <a:lstStyle/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Получение подстроки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endParaRPr lang="ru-RU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en-US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str.substr</a:t>
            </a:r>
            <a:r>
              <a:rPr lang="en-US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(start [, length])</a:t>
            </a:r>
            <a:endParaRPr lang="ru-RU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endParaRPr lang="ru-RU" sz="1800" i="1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i="1" dirty="0">
                <a:solidFill>
                  <a:srgbClr val="000000"/>
                </a:solidFill>
                <a:latin typeface="+mj-lt"/>
                <a:ea typeface="Droid Sans Fallback" pitchFamily="2"/>
                <a:cs typeface="Droid Sans Fallback" pitchFamily="2"/>
              </a:rPr>
              <a:t>Возвращает часть строки от </a:t>
            </a:r>
            <a:r>
              <a:rPr lang="ru-RU" i="1" dirty="0" err="1">
                <a:solidFill>
                  <a:srgbClr val="000000"/>
                </a:solidFill>
                <a:latin typeface="+mj-lt"/>
                <a:ea typeface="Droid Sans Fallback" pitchFamily="2"/>
                <a:cs typeface="Droid Sans Fallback" pitchFamily="2"/>
              </a:rPr>
              <a:t>start</a:t>
            </a:r>
            <a:r>
              <a:rPr lang="ru-RU" i="1" dirty="0">
                <a:solidFill>
                  <a:srgbClr val="000000"/>
                </a:solidFill>
                <a:latin typeface="+mj-lt"/>
                <a:ea typeface="Droid Sans Fallback" pitchFamily="2"/>
                <a:cs typeface="Droid Sans Fallback" pitchFamily="2"/>
              </a:rPr>
              <a:t> длины </a:t>
            </a:r>
            <a:r>
              <a:rPr lang="ru-RU" i="1" dirty="0" err="1">
                <a:solidFill>
                  <a:srgbClr val="000000"/>
                </a:solidFill>
                <a:latin typeface="+mj-lt"/>
                <a:ea typeface="Droid Sans Fallback" pitchFamily="2"/>
                <a:cs typeface="Droid Sans Fallback" pitchFamily="2"/>
              </a:rPr>
              <a:t>length</a:t>
            </a:r>
            <a:r>
              <a:rPr lang="ru-RU" i="1" dirty="0">
                <a:solidFill>
                  <a:srgbClr val="000000"/>
                </a:solidFill>
                <a:latin typeface="+mj-lt"/>
                <a:ea typeface="Droid Sans Fallback" pitchFamily="2"/>
                <a:cs typeface="Droid Sans Fallback" pitchFamily="2"/>
              </a:rPr>
              <a:t> .</a:t>
            </a:r>
            <a:endParaRPr lang="pt-BR" sz="1800" i="1" u="none" strike="noStrike" baseline="0" dirty="0">
              <a:ln>
                <a:noFill/>
              </a:ln>
              <a:solidFill>
                <a:srgbClr val="000000"/>
              </a:solidFill>
              <a:latin typeface="+mj-lt"/>
              <a:ea typeface="Droid Sans Fallback" pitchFamily="2"/>
              <a:cs typeface="Droid Sans Fallback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823517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266022"/>
            <a:ext cx="9069480" cy="583237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/>
            <a:r>
              <a:rPr lang="pt-BR" dirty="0"/>
              <a:t>JavaScript. </a:t>
            </a:r>
            <a:r>
              <a:rPr lang="ru-RU" dirty="0"/>
              <a:t>Строки</a:t>
            </a:r>
            <a:endParaRPr lang="pt-BR" dirty="0"/>
          </a:p>
        </p:txBody>
      </p:sp>
      <p:sp>
        <p:nvSpPr>
          <p:cNvPr id="8" name="Полилиния 7"/>
          <p:cNvSpPr/>
          <p:nvPr/>
        </p:nvSpPr>
        <p:spPr>
          <a:xfrm>
            <a:off x="617565" y="2915741"/>
            <a:ext cx="8840189" cy="407229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CC">
              <a:alpha val="5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for (let char of "Hello") {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alert(char); // </a:t>
            </a:r>
            <a:r>
              <a:rPr lang="en-US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H,e,l,l,o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(char — 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сначала "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H", 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потом "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e", 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потом "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l" 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и т.д.)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}</a:t>
            </a:r>
            <a:endParaRPr lang="pt-BR" sz="1800" i="0" u="none" strike="noStrike" baseline="0" dirty="0">
              <a:ln>
                <a:noFill/>
              </a:ln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6588" y="1331565"/>
            <a:ext cx="9263632" cy="5488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1">
            <a:spAutoFit/>
          </a:bodyPr>
          <a:lstStyle/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sz="32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Цикл </a:t>
            </a:r>
            <a:r>
              <a:rPr lang="en-US" sz="32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for … of</a:t>
            </a:r>
            <a:endParaRPr lang="pt-BR" sz="1800" i="1" u="none" strike="noStrike" baseline="0" dirty="0">
              <a:ln>
                <a:noFill/>
              </a:ln>
              <a:solidFill>
                <a:srgbClr val="000000"/>
              </a:solidFill>
              <a:latin typeface="+mj-lt"/>
              <a:ea typeface="Droid Sans Fallback" pitchFamily="2"/>
              <a:cs typeface="Droid Sans Fallback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65815512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266022"/>
            <a:ext cx="9069480" cy="583237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/>
            <a:r>
              <a:rPr lang="pt-BR" dirty="0"/>
              <a:t>JavaScript. </a:t>
            </a:r>
            <a:r>
              <a:rPr lang="ru-RU" dirty="0"/>
              <a:t>Строки</a:t>
            </a:r>
            <a:endParaRPr lang="pt-BR" dirty="0"/>
          </a:p>
        </p:txBody>
      </p:sp>
      <p:sp>
        <p:nvSpPr>
          <p:cNvPr id="8" name="Полилиния 7"/>
          <p:cNvSpPr/>
          <p:nvPr/>
        </p:nvSpPr>
        <p:spPr>
          <a:xfrm>
            <a:off x="617565" y="2915741"/>
            <a:ext cx="8840189" cy="407229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CC">
              <a:alpha val="5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alert( 'Interface'.</a:t>
            </a:r>
            <a:r>
              <a:rPr lang="en-US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toUpperCase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() ); // INTERFACE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alert( 'Interface'.</a:t>
            </a:r>
            <a:r>
              <a:rPr lang="en-US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toLowerCase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() ); // interface</a:t>
            </a:r>
            <a:endParaRPr lang="pt-BR" sz="1800" i="0" u="none" strike="noStrike" baseline="0" dirty="0">
              <a:ln>
                <a:noFill/>
              </a:ln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6588" y="1331565"/>
            <a:ext cx="9263632" cy="1522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1">
            <a:spAutoFit/>
          </a:bodyPr>
          <a:lstStyle/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sz="32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Изменение регистра символов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endParaRPr lang="en-US" sz="3200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+mj-lt"/>
                <a:ea typeface="Droid Sans Fallback" pitchFamily="2"/>
                <a:cs typeface="Droid Sans Fallback" pitchFamily="2"/>
              </a:rPr>
              <a:t>Методы </a:t>
            </a:r>
            <a:r>
              <a:rPr lang="pt-BR" dirty="0">
                <a:solidFill>
                  <a:srgbClr val="000000"/>
                </a:solidFill>
                <a:latin typeface="+mj-lt"/>
                <a:ea typeface="Droid Sans Fallback" pitchFamily="2"/>
                <a:cs typeface="Droid Sans Fallback" pitchFamily="2"/>
              </a:rPr>
              <a:t>toLowerCase() </a:t>
            </a:r>
            <a:r>
              <a:rPr lang="ru-RU" dirty="0">
                <a:solidFill>
                  <a:srgbClr val="000000"/>
                </a:solidFill>
                <a:latin typeface="+mj-lt"/>
                <a:ea typeface="Droid Sans Fallback" pitchFamily="2"/>
                <a:cs typeface="Droid Sans Fallback" pitchFamily="2"/>
              </a:rPr>
              <a:t> </a:t>
            </a:r>
            <a:r>
              <a:rPr lang="pt-BR" dirty="0">
                <a:solidFill>
                  <a:srgbClr val="000000"/>
                </a:solidFill>
                <a:latin typeface="+mj-lt"/>
                <a:ea typeface="Droid Sans Fallback" pitchFamily="2"/>
                <a:cs typeface="Droid Sans Fallback" pitchFamily="2"/>
              </a:rPr>
              <a:t>toUpperCase() 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+mj-lt"/>
                <a:ea typeface="Droid Sans Fallback" pitchFamily="2"/>
                <a:cs typeface="Droid Sans Fallback" pitchFamily="2"/>
              </a:rPr>
              <a:t>меняют регистр символов</a:t>
            </a:r>
            <a:endParaRPr lang="pt-BR" sz="1800" u="none" strike="noStrike" baseline="0" dirty="0">
              <a:ln>
                <a:noFill/>
              </a:ln>
              <a:solidFill>
                <a:srgbClr val="000000"/>
              </a:solidFill>
              <a:latin typeface="+mj-lt"/>
              <a:ea typeface="Droid Sans Fallback" pitchFamily="2"/>
              <a:cs typeface="Droid Sans Fallback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8422472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266022"/>
            <a:ext cx="9069480" cy="583237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/>
            <a:r>
              <a:rPr lang="pt-BR" dirty="0"/>
              <a:t>JavaScript. </a:t>
            </a:r>
            <a:r>
              <a:rPr lang="ru-RU" dirty="0"/>
              <a:t>Строки</a:t>
            </a:r>
            <a:endParaRPr lang="pt-BR" dirty="0"/>
          </a:p>
        </p:txBody>
      </p:sp>
      <p:sp>
        <p:nvSpPr>
          <p:cNvPr id="10" name="TextBox 9"/>
          <p:cNvSpPr txBox="1"/>
          <p:nvPr/>
        </p:nvSpPr>
        <p:spPr>
          <a:xfrm>
            <a:off x="616588" y="1331565"/>
            <a:ext cx="9263632" cy="229494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1">
            <a:spAutoFit/>
          </a:bodyPr>
          <a:lstStyle/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sz="32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Сравнение строк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endParaRPr lang="en-US" sz="3200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+mj-lt"/>
                <a:ea typeface="Droid Sans Fallback" pitchFamily="2"/>
                <a:cs typeface="Droid Sans Fallback" pitchFamily="2"/>
              </a:rPr>
              <a:t>Вызов </a:t>
            </a:r>
            <a:r>
              <a:rPr lang="ru-RU" dirty="0" err="1">
                <a:solidFill>
                  <a:srgbClr val="000000"/>
                </a:solidFill>
                <a:latin typeface="+mj-lt"/>
                <a:ea typeface="Droid Sans Fallback" pitchFamily="2"/>
                <a:cs typeface="Droid Sans Fallback" pitchFamily="2"/>
              </a:rPr>
              <a:t>str.localeCompare</a:t>
            </a:r>
            <a:r>
              <a:rPr lang="ru-RU" dirty="0">
                <a:solidFill>
                  <a:srgbClr val="000000"/>
                </a:solidFill>
                <a:latin typeface="+mj-lt"/>
                <a:ea typeface="Droid Sans Fallback" pitchFamily="2"/>
                <a:cs typeface="Droid Sans Fallback" pitchFamily="2"/>
              </a:rPr>
              <a:t>(str2)  возвращает число, которое показывает, какая строка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+mj-lt"/>
                <a:ea typeface="Droid Sans Fallback" pitchFamily="2"/>
                <a:cs typeface="Droid Sans Fallback" pitchFamily="2"/>
              </a:rPr>
              <a:t>больше в соответствии с правилами языка: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+mj-lt"/>
                <a:ea typeface="Droid Sans Fallback" pitchFamily="2"/>
                <a:cs typeface="Droid Sans Fallback" pitchFamily="2"/>
              </a:rPr>
              <a:t>- Отрицательное число, если </a:t>
            </a:r>
            <a:r>
              <a:rPr lang="ru-RU" dirty="0" err="1">
                <a:solidFill>
                  <a:srgbClr val="000000"/>
                </a:solidFill>
                <a:latin typeface="+mj-lt"/>
                <a:ea typeface="Droid Sans Fallback" pitchFamily="2"/>
                <a:cs typeface="Droid Sans Fallback" pitchFamily="2"/>
              </a:rPr>
              <a:t>str</a:t>
            </a:r>
            <a:r>
              <a:rPr lang="ru-RU" dirty="0">
                <a:solidFill>
                  <a:srgbClr val="000000"/>
                </a:solidFill>
                <a:latin typeface="+mj-lt"/>
                <a:ea typeface="Droid Sans Fallback" pitchFamily="2"/>
                <a:cs typeface="Droid Sans Fallback" pitchFamily="2"/>
              </a:rPr>
              <a:t> меньше str2 .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+mj-lt"/>
                <a:ea typeface="Droid Sans Fallback" pitchFamily="2"/>
                <a:cs typeface="Droid Sans Fallback" pitchFamily="2"/>
              </a:rPr>
              <a:t>- Положительное число, если </a:t>
            </a:r>
            <a:r>
              <a:rPr lang="ru-RU" dirty="0" err="1">
                <a:solidFill>
                  <a:srgbClr val="000000"/>
                </a:solidFill>
                <a:latin typeface="+mj-lt"/>
                <a:ea typeface="Droid Sans Fallback" pitchFamily="2"/>
                <a:cs typeface="Droid Sans Fallback" pitchFamily="2"/>
              </a:rPr>
              <a:t>str</a:t>
            </a:r>
            <a:r>
              <a:rPr lang="ru-RU" dirty="0">
                <a:solidFill>
                  <a:srgbClr val="000000"/>
                </a:solidFill>
                <a:latin typeface="+mj-lt"/>
                <a:ea typeface="Droid Sans Fallback" pitchFamily="2"/>
                <a:cs typeface="Droid Sans Fallback" pitchFamily="2"/>
              </a:rPr>
              <a:t> больше str2 .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+mj-lt"/>
                <a:ea typeface="Droid Sans Fallback" pitchFamily="2"/>
                <a:cs typeface="Droid Sans Fallback" pitchFamily="2"/>
              </a:rPr>
              <a:t>- 0 , если строки равны.</a:t>
            </a:r>
            <a:endParaRPr lang="pt-BR" sz="1800" u="none" strike="noStrike" baseline="0" dirty="0">
              <a:ln>
                <a:noFill/>
              </a:ln>
              <a:solidFill>
                <a:srgbClr val="000000"/>
              </a:solidFill>
              <a:latin typeface="+mj-lt"/>
              <a:ea typeface="Droid Sans Fallback" pitchFamily="2"/>
              <a:cs typeface="Droid Sans Fallback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9320769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266022"/>
            <a:ext cx="9069480" cy="583237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/>
            <a:r>
              <a:rPr lang="pt-BR" dirty="0"/>
              <a:t>JavaScript. </a:t>
            </a:r>
            <a:r>
              <a:rPr lang="ru-RU" dirty="0"/>
              <a:t>Массивы</a:t>
            </a:r>
            <a:endParaRPr lang="pt-BR" dirty="0"/>
          </a:p>
        </p:txBody>
      </p:sp>
      <p:sp>
        <p:nvSpPr>
          <p:cNvPr id="8" name="Полилиния 7"/>
          <p:cNvSpPr/>
          <p:nvPr/>
        </p:nvSpPr>
        <p:spPr>
          <a:xfrm>
            <a:off x="616588" y="2123653"/>
            <a:ext cx="8840189" cy="115212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CC">
              <a:alpha val="5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let </a:t>
            </a:r>
            <a:r>
              <a:rPr lang="en-US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arr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= new Array();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let </a:t>
            </a:r>
            <a:r>
              <a:rPr lang="en-US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arr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= [];</a:t>
            </a:r>
            <a:endParaRPr lang="pt-BR" sz="1800" i="0" u="none" strike="noStrike" baseline="0" dirty="0">
              <a:ln>
                <a:noFill/>
              </a:ln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6588" y="1331565"/>
            <a:ext cx="9263632" cy="60614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1">
            <a:spAutoFit/>
          </a:bodyPr>
          <a:lstStyle/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Создание массива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endParaRPr lang="ru-RU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14293221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266022"/>
            <a:ext cx="9069480" cy="583237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/>
            <a:r>
              <a:rPr lang="pt-BR" dirty="0"/>
              <a:t>JavaScript. </a:t>
            </a:r>
            <a:r>
              <a:rPr lang="ru-RU" dirty="0"/>
              <a:t>Массивы</a:t>
            </a:r>
            <a:endParaRPr lang="pt-BR" dirty="0"/>
          </a:p>
        </p:txBody>
      </p:sp>
      <p:sp>
        <p:nvSpPr>
          <p:cNvPr id="8" name="Полилиния 7"/>
          <p:cNvSpPr/>
          <p:nvPr/>
        </p:nvSpPr>
        <p:spPr>
          <a:xfrm>
            <a:off x="616588" y="2123653"/>
            <a:ext cx="8840189" cy="115212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CC">
              <a:alpha val="5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let fruits = ["</a:t>
            </a:r>
            <a:r>
              <a:rPr lang="en-US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Яблоко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", "</a:t>
            </a:r>
            <a:r>
              <a:rPr lang="en-US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Апельсин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", "</a:t>
            </a:r>
            <a:r>
              <a:rPr lang="en-US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Слива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"];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alert( </a:t>
            </a:r>
            <a:r>
              <a:rPr lang="en-US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fruits.length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); // 3</a:t>
            </a:r>
            <a:endParaRPr lang="pt-BR" sz="1800" i="0" u="none" strike="noStrike" baseline="0" dirty="0">
              <a:ln>
                <a:noFill/>
              </a:ln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6588" y="1331565"/>
            <a:ext cx="9263632" cy="34851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1">
            <a:spAutoFit/>
          </a:bodyPr>
          <a:lstStyle/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Общее число элементов массива содержится в его свойстве </a:t>
            </a:r>
            <a:r>
              <a:rPr lang="ru-RU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length</a:t>
            </a:r>
            <a:endParaRPr lang="ru-RU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86526848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266022"/>
            <a:ext cx="9069480" cy="583237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/>
            <a:r>
              <a:rPr lang="pt-BR" dirty="0"/>
              <a:t>JavaScript. </a:t>
            </a:r>
            <a:r>
              <a:rPr lang="ru-RU" dirty="0"/>
              <a:t>Массивы</a:t>
            </a:r>
            <a:endParaRPr lang="pt-BR" dirty="0"/>
          </a:p>
        </p:txBody>
      </p:sp>
      <p:sp>
        <p:nvSpPr>
          <p:cNvPr id="8" name="Полилиния 7"/>
          <p:cNvSpPr/>
          <p:nvPr/>
        </p:nvSpPr>
        <p:spPr>
          <a:xfrm>
            <a:off x="616588" y="2123653"/>
            <a:ext cx="8840189" cy="208823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CC">
              <a:alpha val="5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// разные типы значений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let </a:t>
            </a:r>
            <a:r>
              <a:rPr lang="en-US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arr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= [ '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Яблоко', { 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name: '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Джон' }, 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true, function() { alert('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привет'); } ];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// получить элемент с индексом 1 (объект) и затем показать его свойство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alert( </a:t>
            </a:r>
            <a:r>
              <a:rPr lang="en-US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arr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[1].name ); // 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Джон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// получить элемент с индексом 3 (функция) и выполнить её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en-US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arr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[3](); // 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привет</a:t>
            </a:r>
            <a:endParaRPr lang="pt-BR" sz="1800" i="0" u="none" strike="noStrike" baseline="0" dirty="0">
              <a:ln>
                <a:noFill/>
              </a:ln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6588" y="1331565"/>
            <a:ext cx="9263632" cy="34851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1">
            <a:spAutoFit/>
          </a:bodyPr>
          <a:lstStyle/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В массиве могут храниться элементы любого типа.</a:t>
            </a:r>
          </a:p>
        </p:txBody>
      </p:sp>
      <p:sp>
        <p:nvSpPr>
          <p:cNvPr id="5" name="Полилиния 4"/>
          <p:cNvSpPr/>
          <p:nvPr/>
        </p:nvSpPr>
        <p:spPr>
          <a:xfrm>
            <a:off x="616588" y="4931965"/>
            <a:ext cx="8840189" cy="208823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CC">
              <a:alpha val="5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Массив следует считать особой структурой, позволяющей работать 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с упорядоченными данными. 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endParaRPr lang="ru-RU" dirty="0"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Массивы тщательно настроены в движках </a:t>
            </a:r>
            <a:r>
              <a:rPr lang="ru-RU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JavaScript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для работы с однотипными упорядоченными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172541005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266022"/>
            <a:ext cx="9069480" cy="583237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/>
            <a:r>
              <a:rPr lang="pt-BR" dirty="0"/>
              <a:t>JavaScript. </a:t>
            </a:r>
            <a:r>
              <a:rPr lang="ru-RU" dirty="0"/>
              <a:t>Массивы</a:t>
            </a:r>
            <a:endParaRPr lang="pt-BR" dirty="0"/>
          </a:p>
        </p:txBody>
      </p:sp>
      <p:sp>
        <p:nvSpPr>
          <p:cNvPr id="8" name="Полилиния 7"/>
          <p:cNvSpPr/>
          <p:nvPr/>
        </p:nvSpPr>
        <p:spPr>
          <a:xfrm>
            <a:off x="704784" y="4643933"/>
            <a:ext cx="8840189" cy="208823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CC">
              <a:alpha val="5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// разные типы значений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let </a:t>
            </a:r>
            <a:r>
              <a:rPr lang="en-US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arr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= [ '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Яблоко', { 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name: '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Джон' }, 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true, function() { alert('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привет'); } ];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// получить элемент с индексом 1 (объект) и затем показать его свойство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alert( </a:t>
            </a:r>
            <a:r>
              <a:rPr lang="en-US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arr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[1].name ); // 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Джон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// получить элемент с индексом 3 (функция) и выполнить её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en-US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arr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[3](); // 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привет</a:t>
            </a:r>
            <a:endParaRPr lang="pt-BR" sz="1800" i="0" u="none" strike="noStrike" baseline="0" dirty="0">
              <a:ln>
                <a:noFill/>
              </a:ln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6588" y="1331565"/>
            <a:ext cx="9263632" cy="2409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1">
            <a:spAutoFit/>
          </a:bodyPr>
          <a:lstStyle/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Методы </a:t>
            </a:r>
            <a:r>
              <a:rPr lang="en-US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pop/push, shift/</a:t>
            </a:r>
            <a:r>
              <a:rPr lang="en-US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unshift</a:t>
            </a:r>
            <a:endParaRPr lang="ru-RU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endParaRPr lang="ru-RU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- </a:t>
            </a:r>
            <a:r>
              <a:rPr lang="ru-RU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push</a:t>
            </a: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добавляет элемент в конец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endParaRPr lang="ru-RU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285750" lvl="0" indent="-285750" hangingPunct="0">
              <a:lnSpc>
                <a:spcPct val="93000"/>
              </a:lnSpc>
              <a:buFontTx/>
              <a:buChar char="-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shift</a:t>
            </a: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удаляет элемент в начале</a:t>
            </a:r>
            <a:r>
              <a:rPr lang="en-US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</a:t>
            </a: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и возвращает его, сдвигая очередь, так что второй элемент становится первым.</a:t>
            </a:r>
          </a:p>
          <a:p>
            <a:pPr marL="285750" lvl="0" indent="-285750" hangingPunct="0">
              <a:lnSpc>
                <a:spcPct val="93000"/>
              </a:lnSpc>
              <a:buFontTx/>
              <a:buChar char="-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en-US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p</a:t>
            </a:r>
            <a:r>
              <a:rPr lang="ru-RU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op</a:t>
            </a: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Удаляет последний элемент из массива и возвращает его</a:t>
            </a:r>
          </a:p>
          <a:p>
            <a:pPr marL="285750" lvl="0" indent="-285750" hangingPunct="0">
              <a:lnSpc>
                <a:spcPct val="93000"/>
              </a:lnSpc>
              <a:buFontTx/>
              <a:buChar char="-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en-US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u</a:t>
            </a:r>
            <a:r>
              <a:rPr lang="ru-RU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nshift</a:t>
            </a: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Добавляет элемент в начало массива</a:t>
            </a:r>
            <a:endParaRPr lang="en-US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285750" lvl="0" indent="-285750" hangingPunct="0">
              <a:lnSpc>
                <a:spcPct val="93000"/>
              </a:lnSpc>
              <a:buFontTx/>
              <a:buChar char="-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endParaRPr lang="ru-RU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9286933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266022"/>
            <a:ext cx="9069480" cy="583237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/>
            <a:r>
              <a:rPr lang="pt-BR" dirty="0"/>
              <a:t>JavaScript. </a:t>
            </a:r>
            <a:r>
              <a:rPr lang="ru-RU" dirty="0"/>
              <a:t>Массивы</a:t>
            </a:r>
            <a:endParaRPr lang="pt-BR" dirty="0"/>
          </a:p>
        </p:txBody>
      </p:sp>
      <p:sp>
        <p:nvSpPr>
          <p:cNvPr id="8" name="Полилиния 7"/>
          <p:cNvSpPr/>
          <p:nvPr/>
        </p:nvSpPr>
        <p:spPr>
          <a:xfrm>
            <a:off x="704784" y="2987749"/>
            <a:ext cx="8840189" cy="208823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CC">
              <a:alpha val="5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let fruits = ["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Банан"]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let </a:t>
            </a:r>
            <a:r>
              <a:rPr lang="en-US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arr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= fruits; // 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копируется по ссылке</a:t>
            </a:r>
            <a:endParaRPr lang="en-US" dirty="0"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(две переменные ссылаются на один и тот же массив)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alert( </a:t>
            </a:r>
            <a:r>
              <a:rPr lang="en-US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arr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=== fruits ); // true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en-US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arr.push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("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Груша"); // массив меняется по ссылке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alert( fruits ); // 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Банан, Груша - теперь два элемента</a:t>
            </a:r>
            <a:endParaRPr lang="pt-BR" sz="1800" i="0" u="none" strike="noStrike" baseline="0" dirty="0">
              <a:ln>
                <a:noFill/>
              </a:ln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6588" y="1331565"/>
            <a:ext cx="9263632" cy="34851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1">
            <a:spAutoFit/>
          </a:bodyPr>
          <a:lstStyle/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Массив является</a:t>
            </a:r>
            <a:r>
              <a:rPr lang="en-US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</a:t>
            </a: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объектом и, следовательно, ведёт себя как объект.</a:t>
            </a:r>
          </a:p>
        </p:txBody>
      </p:sp>
    </p:spTree>
    <p:extLst>
      <p:ext uri="{BB962C8B-B14F-4D97-AF65-F5344CB8AC3E}">
        <p14:creationId xmlns:p14="http://schemas.microsoft.com/office/powerpoint/2010/main" val="1790539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-30600"/>
            <a:ext cx="9069480" cy="117648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pt-BR" dirty="0"/>
              <a:t>JavaScript. Введение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000" y="1440000"/>
            <a:ext cx="7237151" cy="5013765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3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Редакторы кода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3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3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1) Visual Studio Code – пример IDE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3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2) Atom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3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3) Sublime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3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4) Notepad++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ru-RU" sz="32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5</a:t>
            </a:r>
            <a:r>
              <a:rPr lang="pt-BR" sz="32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) </a:t>
            </a:r>
            <a:r>
              <a:rPr lang="pt-BR" sz="3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А еще есть консоль разработчика </a:t>
            </a:r>
            <a:endParaRPr lang="ru-RU" sz="3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3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в каждом браузере</a:t>
            </a:r>
            <a:r>
              <a:rPr lang="pt-BR" sz="32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.</a:t>
            </a:r>
            <a:r>
              <a:rPr lang="ru-RU" sz="32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(</a:t>
            </a:r>
            <a:r>
              <a:rPr lang="en-US" sz="3200" b="0" i="0" u="none" strike="noStrike" baseline="0" dirty="0" err="1" smtClean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DevTools</a:t>
            </a:r>
            <a:r>
              <a:rPr lang="en-US" sz="32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)</a:t>
            </a:r>
            <a:endParaRPr lang="pt-BR" sz="3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266022"/>
            <a:ext cx="9069480" cy="583237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/>
            <a:r>
              <a:rPr lang="pt-BR" dirty="0"/>
              <a:t>JavaScript. </a:t>
            </a:r>
            <a:r>
              <a:rPr lang="ru-RU" dirty="0"/>
              <a:t>Массивы</a:t>
            </a:r>
            <a:endParaRPr lang="pt-BR" dirty="0"/>
          </a:p>
        </p:txBody>
      </p:sp>
      <p:sp>
        <p:nvSpPr>
          <p:cNvPr id="8" name="Полилиния 7"/>
          <p:cNvSpPr/>
          <p:nvPr/>
        </p:nvSpPr>
        <p:spPr>
          <a:xfrm>
            <a:off x="704784" y="2987749"/>
            <a:ext cx="8840189" cy="208823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CC">
              <a:alpha val="5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let fruits = ["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Банан"]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let </a:t>
            </a:r>
            <a:r>
              <a:rPr lang="en-US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arr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= fruits; // 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копируется по ссылке</a:t>
            </a:r>
            <a:endParaRPr lang="en-US" dirty="0"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(две переменные ссылаются на один и тот же массив)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alert( </a:t>
            </a:r>
            <a:r>
              <a:rPr lang="en-US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arr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=== fruits ); // true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en-US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arr.push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("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Груша"); // массив меняется по ссылке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alert( fruits ); // 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Банан, Груша - теперь два элемента</a:t>
            </a:r>
            <a:endParaRPr lang="pt-BR" sz="1800" i="0" u="none" strike="noStrike" baseline="0" dirty="0">
              <a:ln>
                <a:noFill/>
              </a:ln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6588" y="1331565"/>
            <a:ext cx="9263632" cy="189432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1">
            <a:spAutoFit/>
          </a:bodyPr>
          <a:lstStyle/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Перебор элементов массива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endParaRPr lang="ru-RU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285750" lvl="0" indent="-285750" hangingPunct="0">
              <a:lnSpc>
                <a:spcPct val="93000"/>
              </a:lnSpc>
              <a:buFontTx/>
              <a:buChar char="-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цикл </a:t>
            </a:r>
            <a:r>
              <a:rPr lang="ru-RU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for</a:t>
            </a: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по цифровым индексам</a:t>
            </a:r>
          </a:p>
          <a:p>
            <a:pPr marL="285750" lvl="0" indent="-285750" hangingPunct="0">
              <a:lnSpc>
                <a:spcPct val="93000"/>
              </a:lnSpc>
              <a:buFontTx/>
              <a:buChar char="-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en-US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for..of</a:t>
            </a: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– доступ только к значению элемента массива</a:t>
            </a:r>
          </a:p>
          <a:p>
            <a:pPr marL="285750" lvl="0" indent="-285750" hangingPunct="0">
              <a:lnSpc>
                <a:spcPct val="93000"/>
              </a:lnSpc>
              <a:buFontTx/>
              <a:buChar char="-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en-US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for … in – </a:t>
            </a: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плохой способ!!!</a:t>
            </a:r>
          </a:p>
          <a:p>
            <a:pPr marL="285750" lvl="0" indent="-285750" hangingPunct="0">
              <a:lnSpc>
                <a:spcPct val="93000"/>
              </a:lnSpc>
              <a:buFontTx/>
              <a:buChar char="-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endParaRPr lang="en-US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285750" lvl="0" indent="-285750" hangingPunct="0">
              <a:lnSpc>
                <a:spcPct val="93000"/>
              </a:lnSpc>
              <a:buFontTx/>
              <a:buChar char="-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endParaRPr lang="ru-RU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0441854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266022"/>
            <a:ext cx="9069480" cy="583237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/>
            <a:r>
              <a:rPr lang="pt-BR" dirty="0"/>
              <a:t>JavaScript. </a:t>
            </a:r>
            <a:r>
              <a:rPr lang="ru-RU" dirty="0"/>
              <a:t>Массивы</a:t>
            </a:r>
            <a:endParaRPr lang="pt-BR" dirty="0"/>
          </a:p>
        </p:txBody>
      </p:sp>
      <p:sp>
        <p:nvSpPr>
          <p:cNvPr id="8" name="Полилиния 7"/>
          <p:cNvSpPr/>
          <p:nvPr/>
        </p:nvSpPr>
        <p:spPr>
          <a:xfrm>
            <a:off x="703283" y="3741156"/>
            <a:ext cx="8840189" cy="111880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CC">
              <a:alpha val="5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let </a:t>
            </a:r>
            <a:r>
              <a:rPr lang="en-US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arr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= ["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Я", "изучаю", "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JavaScript"];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en-US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arr.splice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(1, 1); // 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начиная с индекса 1, удалить 1 элемент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alert( </a:t>
            </a:r>
            <a:r>
              <a:rPr lang="en-US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arr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); // 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осталось ["Я", "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JavaScript"]</a:t>
            </a:r>
            <a:endParaRPr lang="pt-BR" sz="1800" i="0" u="none" strike="noStrike" baseline="0" dirty="0">
              <a:ln>
                <a:noFill/>
              </a:ln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6588" y="1331565"/>
            <a:ext cx="9263632" cy="215195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1">
            <a:spAutoFit/>
          </a:bodyPr>
          <a:lstStyle/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Методы массивов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endParaRPr lang="ru-RU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285750" lvl="0" indent="-285750" hangingPunct="0">
              <a:lnSpc>
                <a:spcPct val="93000"/>
              </a:lnSpc>
              <a:buFontTx/>
              <a:buChar char="-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en-US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arr.splice</a:t>
            </a:r>
            <a:r>
              <a:rPr lang="en-US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(start[, </a:t>
            </a:r>
            <a:r>
              <a:rPr lang="en-US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deleteCount</a:t>
            </a:r>
            <a:r>
              <a:rPr lang="en-US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, elem1, ..., </a:t>
            </a:r>
            <a:r>
              <a:rPr lang="en-US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elemN</a:t>
            </a:r>
            <a:r>
              <a:rPr lang="en-US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])</a:t>
            </a:r>
            <a:endParaRPr lang="ru-RU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285750" lvl="0" indent="-285750" hangingPunct="0">
              <a:lnSpc>
                <a:spcPct val="93000"/>
              </a:lnSpc>
              <a:buFontTx/>
              <a:buChar char="-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endParaRPr lang="ru-RU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Он изменяет </a:t>
            </a:r>
            <a:r>
              <a:rPr lang="ru-RU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arr</a:t>
            </a: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начиная с индекса </a:t>
            </a:r>
            <a:r>
              <a:rPr lang="ru-RU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start</a:t>
            </a: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: удаляет </a:t>
            </a:r>
            <a:r>
              <a:rPr lang="ru-RU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deleteCount</a:t>
            </a: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элементов 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и затем вставляет elem1, ..., </a:t>
            </a:r>
            <a:r>
              <a:rPr lang="ru-RU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elemN</a:t>
            </a: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на их место. 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Возвращает массив из удалённых элементов.</a:t>
            </a:r>
            <a:endParaRPr lang="en-US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285750" lvl="0" indent="-285750" hangingPunct="0">
              <a:lnSpc>
                <a:spcPct val="93000"/>
              </a:lnSpc>
              <a:buFontTx/>
              <a:buChar char="-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endParaRPr lang="ru-RU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04829536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266022"/>
            <a:ext cx="9069480" cy="583237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/>
            <a:r>
              <a:rPr lang="pt-BR" dirty="0"/>
              <a:t>JavaScript. </a:t>
            </a:r>
            <a:r>
              <a:rPr lang="ru-RU" dirty="0"/>
              <a:t>Массивы</a:t>
            </a:r>
            <a:endParaRPr lang="pt-BR" dirty="0"/>
          </a:p>
        </p:txBody>
      </p:sp>
      <p:sp>
        <p:nvSpPr>
          <p:cNvPr id="8" name="Полилиния 7"/>
          <p:cNvSpPr/>
          <p:nvPr/>
        </p:nvSpPr>
        <p:spPr>
          <a:xfrm>
            <a:off x="703283" y="3741156"/>
            <a:ext cx="8840189" cy="205490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CC">
              <a:alpha val="5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ru-RU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let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</a:t>
            </a:r>
            <a:r>
              <a:rPr lang="ru-RU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arr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= ["Я", "изучаю", "</a:t>
            </a:r>
            <a:r>
              <a:rPr lang="ru-RU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JavaScript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", "прямо", "сейчас"];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// удалить 3 первых элемента и заменить их другими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ru-RU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arr.splice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(0, 3, "Давай", "танцевать");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ru-RU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alert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( </a:t>
            </a:r>
            <a:r>
              <a:rPr lang="ru-RU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arr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) // теперь ["Давай", "танцевать", "прямо", "сейчас"]</a:t>
            </a:r>
            <a:endParaRPr lang="pt-BR" sz="1800" i="0" u="none" strike="noStrike" baseline="0" dirty="0">
              <a:ln>
                <a:noFill/>
              </a:ln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6588" y="1331565"/>
            <a:ext cx="9263632" cy="215195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1">
            <a:spAutoFit/>
          </a:bodyPr>
          <a:lstStyle/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Методы массивов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endParaRPr lang="ru-RU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285750" lvl="0" indent="-285750" hangingPunct="0">
              <a:lnSpc>
                <a:spcPct val="93000"/>
              </a:lnSpc>
              <a:buFontTx/>
              <a:buChar char="-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en-US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arr.splice</a:t>
            </a:r>
            <a:r>
              <a:rPr lang="en-US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(start[, </a:t>
            </a:r>
            <a:r>
              <a:rPr lang="en-US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deleteCount</a:t>
            </a:r>
            <a:r>
              <a:rPr lang="en-US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, elem1, ..., </a:t>
            </a:r>
            <a:r>
              <a:rPr lang="en-US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elemN</a:t>
            </a:r>
            <a:r>
              <a:rPr lang="en-US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])</a:t>
            </a:r>
            <a:endParaRPr lang="ru-RU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285750" lvl="0" indent="-285750" hangingPunct="0">
              <a:lnSpc>
                <a:spcPct val="93000"/>
              </a:lnSpc>
              <a:buFontTx/>
              <a:buChar char="-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endParaRPr lang="ru-RU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Он изменяет </a:t>
            </a:r>
            <a:r>
              <a:rPr lang="ru-RU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arr</a:t>
            </a: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начиная с индекса </a:t>
            </a:r>
            <a:r>
              <a:rPr lang="ru-RU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start</a:t>
            </a: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: удаляет </a:t>
            </a:r>
            <a:r>
              <a:rPr lang="ru-RU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deleteCount</a:t>
            </a: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элементов 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и затем вставляет elem1, ..., </a:t>
            </a:r>
            <a:r>
              <a:rPr lang="ru-RU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elemN</a:t>
            </a: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на их место. 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Возвращает массив из удалённых элементов.</a:t>
            </a:r>
            <a:endParaRPr lang="en-US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285750" lvl="0" indent="-285750" hangingPunct="0">
              <a:lnSpc>
                <a:spcPct val="93000"/>
              </a:lnSpc>
              <a:buFontTx/>
              <a:buChar char="-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endParaRPr lang="ru-RU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262176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266022"/>
            <a:ext cx="9069480" cy="583237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/>
            <a:r>
              <a:rPr lang="pt-BR" dirty="0"/>
              <a:t>JavaScript. </a:t>
            </a:r>
            <a:r>
              <a:rPr lang="ru-RU" dirty="0"/>
              <a:t>Массивы</a:t>
            </a:r>
            <a:endParaRPr lang="pt-BR" dirty="0"/>
          </a:p>
        </p:txBody>
      </p:sp>
      <p:sp>
        <p:nvSpPr>
          <p:cNvPr id="8" name="Полилиния 7"/>
          <p:cNvSpPr/>
          <p:nvPr/>
        </p:nvSpPr>
        <p:spPr>
          <a:xfrm>
            <a:off x="703283" y="3741156"/>
            <a:ext cx="8840189" cy="205490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CC">
              <a:alpha val="5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let </a:t>
            </a:r>
            <a:r>
              <a:rPr lang="en-US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arr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= ["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Я", "изучаю", "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JavaScript"];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// 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с индекса 2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// удалить 0 элементов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// вставить "сложный", "язык"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en-US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arr.splice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(2, 0, "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сложный", "язык");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alert( </a:t>
            </a:r>
            <a:r>
              <a:rPr lang="en-US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arr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); // "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Я", "изучаю", "сложный", "язык", "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JavaScript"</a:t>
            </a:r>
            <a:endParaRPr lang="pt-BR" sz="1800" i="0" u="none" strike="noStrike" baseline="0" dirty="0">
              <a:ln>
                <a:noFill/>
              </a:ln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6588" y="1331565"/>
            <a:ext cx="9263632" cy="215195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1">
            <a:spAutoFit/>
          </a:bodyPr>
          <a:lstStyle/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Методы массивов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endParaRPr lang="ru-RU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285750" lvl="0" indent="-285750" hangingPunct="0">
              <a:lnSpc>
                <a:spcPct val="93000"/>
              </a:lnSpc>
              <a:buFontTx/>
              <a:buChar char="-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en-US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arr.splice</a:t>
            </a:r>
            <a:r>
              <a:rPr lang="en-US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(start[, </a:t>
            </a:r>
            <a:r>
              <a:rPr lang="en-US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deleteCount</a:t>
            </a:r>
            <a:r>
              <a:rPr lang="en-US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, elem1, ..., </a:t>
            </a:r>
            <a:r>
              <a:rPr lang="en-US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elemN</a:t>
            </a:r>
            <a:r>
              <a:rPr lang="en-US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])</a:t>
            </a:r>
            <a:endParaRPr lang="ru-RU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285750" lvl="0" indent="-285750" hangingPunct="0">
              <a:lnSpc>
                <a:spcPct val="93000"/>
              </a:lnSpc>
              <a:buFontTx/>
              <a:buChar char="-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endParaRPr lang="ru-RU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Он изменяет </a:t>
            </a:r>
            <a:r>
              <a:rPr lang="ru-RU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arr</a:t>
            </a: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начиная с индекса </a:t>
            </a:r>
            <a:r>
              <a:rPr lang="ru-RU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start</a:t>
            </a: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: удаляет </a:t>
            </a:r>
            <a:r>
              <a:rPr lang="ru-RU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deleteCount</a:t>
            </a: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элементов 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и затем вставляет elem1, ..., </a:t>
            </a:r>
            <a:r>
              <a:rPr lang="ru-RU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elemN</a:t>
            </a: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на их место. 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Возвращает массив из удалённых элементов.</a:t>
            </a:r>
            <a:endParaRPr lang="en-US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285750" lvl="0" indent="-285750" hangingPunct="0">
              <a:lnSpc>
                <a:spcPct val="93000"/>
              </a:lnSpc>
              <a:buFontTx/>
              <a:buChar char="-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endParaRPr lang="ru-RU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90149294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266022"/>
            <a:ext cx="9069480" cy="583237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/>
            <a:r>
              <a:rPr lang="pt-BR" dirty="0"/>
              <a:t>JavaScript. </a:t>
            </a:r>
            <a:r>
              <a:rPr lang="ru-RU" dirty="0"/>
              <a:t>Массивы</a:t>
            </a:r>
            <a:endParaRPr lang="pt-BR" dirty="0"/>
          </a:p>
        </p:txBody>
      </p:sp>
      <p:sp>
        <p:nvSpPr>
          <p:cNvPr id="8" name="Полилиния 7"/>
          <p:cNvSpPr/>
          <p:nvPr/>
        </p:nvSpPr>
        <p:spPr>
          <a:xfrm>
            <a:off x="703283" y="3741156"/>
            <a:ext cx="8840189" cy="205490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CC">
              <a:alpha val="5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let </a:t>
            </a:r>
            <a:r>
              <a:rPr lang="en-US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arr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= ["t", "e", "s", "t"];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alert( </a:t>
            </a:r>
            <a:r>
              <a:rPr lang="en-US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arr.slice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(1, 3) ); // </a:t>
            </a:r>
            <a:r>
              <a:rPr lang="en-US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e,s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(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копирует с 1 до 3)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alert( </a:t>
            </a:r>
            <a:r>
              <a:rPr lang="en-US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arr.slice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(-2) ); // </a:t>
            </a:r>
            <a:r>
              <a:rPr lang="en-US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s,t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(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копирует с -2 до конца)</a:t>
            </a:r>
            <a:endParaRPr lang="pt-BR" sz="1800" i="0" u="none" strike="noStrike" baseline="0" dirty="0">
              <a:ln>
                <a:noFill/>
              </a:ln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6588" y="1331565"/>
            <a:ext cx="9263632" cy="215195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1">
            <a:spAutoFit/>
          </a:bodyPr>
          <a:lstStyle/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Методы массивов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endParaRPr lang="ru-RU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285750" lvl="0" indent="-285750" hangingPunct="0">
              <a:lnSpc>
                <a:spcPct val="93000"/>
              </a:lnSpc>
              <a:buFontTx/>
              <a:buChar char="-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en-US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arr.slice</a:t>
            </a:r>
            <a:r>
              <a:rPr lang="en-US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([start], [end])</a:t>
            </a:r>
            <a:endParaRPr lang="ru-RU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endParaRPr lang="ru-RU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Он возвращает новый массив, в который копирует все элементы 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с индекса </a:t>
            </a:r>
            <a:r>
              <a:rPr lang="ru-RU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start</a:t>
            </a: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до </a:t>
            </a:r>
            <a:r>
              <a:rPr lang="ru-RU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end</a:t>
            </a: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(не включая </a:t>
            </a:r>
            <a:r>
              <a:rPr lang="ru-RU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end</a:t>
            </a: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). 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start</a:t>
            </a: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и </a:t>
            </a:r>
            <a:r>
              <a:rPr lang="ru-RU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end</a:t>
            </a: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могут быть отрицательными, 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в этом случае отсчёт позиции будет вестись с конца массива.</a:t>
            </a:r>
          </a:p>
        </p:txBody>
      </p:sp>
    </p:spTree>
    <p:extLst>
      <p:ext uri="{BB962C8B-B14F-4D97-AF65-F5344CB8AC3E}">
        <p14:creationId xmlns:p14="http://schemas.microsoft.com/office/powerpoint/2010/main" val="69243946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266022"/>
            <a:ext cx="9069480" cy="583237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/>
            <a:r>
              <a:rPr lang="pt-BR" dirty="0"/>
              <a:t>JavaScript. </a:t>
            </a:r>
            <a:r>
              <a:rPr lang="ru-RU" dirty="0"/>
              <a:t>Массивы</a:t>
            </a:r>
            <a:endParaRPr lang="pt-BR" dirty="0"/>
          </a:p>
        </p:txBody>
      </p:sp>
      <p:sp>
        <p:nvSpPr>
          <p:cNvPr id="8" name="Полилиния 7"/>
          <p:cNvSpPr/>
          <p:nvPr/>
        </p:nvSpPr>
        <p:spPr>
          <a:xfrm>
            <a:off x="703283" y="3741156"/>
            <a:ext cx="8840189" cy="313502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CC">
              <a:alpha val="5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ru-RU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let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</a:t>
            </a:r>
            <a:r>
              <a:rPr lang="ru-RU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arr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= [1, 2];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endParaRPr lang="ru-RU" dirty="0"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// создать массив из: </a:t>
            </a:r>
            <a:r>
              <a:rPr lang="ru-RU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arr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и [3,4]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ru-RU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alert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( </a:t>
            </a:r>
            <a:r>
              <a:rPr lang="ru-RU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arr.concat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([3, 4]) ); // 1,2,3,4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endParaRPr lang="ru-RU" dirty="0"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// создать массив из: </a:t>
            </a:r>
            <a:r>
              <a:rPr lang="ru-RU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arr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и [3,4] и [5,6]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ru-RU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alert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( </a:t>
            </a:r>
            <a:r>
              <a:rPr lang="ru-RU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arr.concat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([3, 4], [5, 6]) ); // 1,2,3,4,5,6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endParaRPr lang="ru-RU" dirty="0"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// создать массив из: </a:t>
            </a:r>
            <a:r>
              <a:rPr lang="ru-RU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arr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и [3,4], потом добавить значения 5 и 6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ru-RU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alert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( </a:t>
            </a:r>
            <a:r>
              <a:rPr lang="ru-RU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arr.concat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([3, 4], 5, 6) ); // 1,2,3,4,5,6</a:t>
            </a:r>
            <a:endParaRPr lang="pt-BR" sz="1800" i="0" u="none" strike="noStrike" baseline="0" dirty="0">
              <a:ln>
                <a:noFill/>
              </a:ln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6588" y="1331565"/>
            <a:ext cx="9263632" cy="1636687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1">
            <a:spAutoFit/>
          </a:bodyPr>
          <a:lstStyle/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Методы массивов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endParaRPr lang="ru-RU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285750" lvl="0" indent="-285750" hangingPunct="0">
              <a:lnSpc>
                <a:spcPct val="93000"/>
              </a:lnSpc>
              <a:buFontTx/>
              <a:buChar char="-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en-US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arr.concat</a:t>
            </a:r>
            <a:r>
              <a:rPr lang="en-US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(arg1, arg2...)</a:t>
            </a:r>
            <a:endParaRPr lang="ru-RU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285750" lvl="0" indent="-285750" hangingPunct="0">
              <a:lnSpc>
                <a:spcPct val="93000"/>
              </a:lnSpc>
              <a:buFontTx/>
              <a:buChar char="-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endParaRPr lang="ru-RU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Метод </a:t>
            </a:r>
            <a:r>
              <a:rPr lang="ru-RU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arr.concat</a:t>
            </a: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создаёт новый массив, 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в который копирует данные из других массивов и дополнительные значения.</a:t>
            </a:r>
          </a:p>
        </p:txBody>
      </p:sp>
    </p:spTree>
    <p:extLst>
      <p:ext uri="{BB962C8B-B14F-4D97-AF65-F5344CB8AC3E}">
        <p14:creationId xmlns:p14="http://schemas.microsoft.com/office/powerpoint/2010/main" val="411875166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266022"/>
            <a:ext cx="9069480" cy="583237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/>
            <a:r>
              <a:rPr lang="pt-BR" dirty="0"/>
              <a:t>JavaScript. </a:t>
            </a:r>
            <a:r>
              <a:rPr lang="ru-RU" dirty="0"/>
              <a:t>Массивы</a:t>
            </a:r>
            <a:endParaRPr lang="pt-BR" dirty="0"/>
          </a:p>
        </p:txBody>
      </p:sp>
      <p:sp>
        <p:nvSpPr>
          <p:cNvPr id="8" name="Полилиния 7"/>
          <p:cNvSpPr/>
          <p:nvPr/>
        </p:nvSpPr>
        <p:spPr>
          <a:xfrm>
            <a:off x="703283" y="3741156"/>
            <a:ext cx="8840189" cy="104679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CC">
              <a:alpha val="5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// Вызов </a:t>
            </a:r>
            <a:r>
              <a:rPr lang="ru-RU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alert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для каждого элемента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["</a:t>
            </a:r>
            <a:r>
              <a:rPr lang="ru-RU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Бильбо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", "</a:t>
            </a:r>
            <a:r>
              <a:rPr lang="ru-RU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Гэндальф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", "</a:t>
            </a:r>
            <a:r>
              <a:rPr lang="ru-RU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Назгул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"].</a:t>
            </a:r>
            <a:r>
              <a:rPr lang="ru-RU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forEach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(</a:t>
            </a:r>
            <a:r>
              <a:rPr lang="ru-RU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alert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);</a:t>
            </a:r>
            <a:endParaRPr lang="pt-BR" sz="1800" i="0" u="none" strike="noStrike" baseline="0" dirty="0">
              <a:ln>
                <a:noFill/>
              </a:ln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6588" y="1331565"/>
            <a:ext cx="9263632" cy="215195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1">
            <a:spAutoFit/>
          </a:bodyPr>
          <a:lstStyle/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Методы массивов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endParaRPr lang="ru-RU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285750" lvl="0" indent="-285750" hangingPunct="0">
              <a:lnSpc>
                <a:spcPct val="93000"/>
              </a:lnSpc>
              <a:buFontTx/>
              <a:buChar char="-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Метод </a:t>
            </a:r>
            <a:r>
              <a:rPr lang="ru-RU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arr.forEach</a:t>
            </a: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позволяет запускать функцию для каждого элемента массива.</a:t>
            </a:r>
          </a:p>
          <a:p>
            <a:pPr marL="285750" lvl="0" indent="-285750" hangingPunct="0">
              <a:lnSpc>
                <a:spcPct val="93000"/>
              </a:lnSpc>
              <a:buFontTx/>
              <a:buChar char="-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endParaRPr lang="ru-RU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en-US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arr.forEach</a:t>
            </a:r>
            <a:r>
              <a:rPr lang="en-US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(function(item, index, array) {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	</a:t>
            </a:r>
            <a:r>
              <a:rPr lang="en-US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// ... </a:t>
            </a: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делать что-то с </a:t>
            </a:r>
            <a:r>
              <a:rPr lang="en-US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item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en-US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});</a:t>
            </a:r>
            <a:endParaRPr lang="ru-RU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23750566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266022"/>
            <a:ext cx="9069480" cy="583237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/>
            <a:r>
              <a:rPr lang="pt-BR" dirty="0"/>
              <a:t>JavaScript. </a:t>
            </a:r>
            <a:r>
              <a:rPr lang="ru-RU" dirty="0"/>
              <a:t>Массивы</a:t>
            </a:r>
            <a:endParaRPr lang="pt-BR" dirty="0"/>
          </a:p>
        </p:txBody>
      </p:sp>
      <p:sp>
        <p:nvSpPr>
          <p:cNvPr id="8" name="Полилиния 7"/>
          <p:cNvSpPr/>
          <p:nvPr/>
        </p:nvSpPr>
        <p:spPr>
          <a:xfrm>
            <a:off x="703283" y="3741156"/>
            <a:ext cx="8840189" cy="155084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CC">
              <a:alpha val="5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["</a:t>
            </a:r>
            <a:r>
              <a:rPr lang="ru-RU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Бильбо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", "</a:t>
            </a:r>
            <a:r>
              <a:rPr lang="ru-RU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Гэндальф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", "</a:t>
            </a:r>
            <a:r>
              <a:rPr lang="ru-RU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Назгул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"].</a:t>
            </a:r>
            <a:r>
              <a:rPr lang="en-US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forEach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((item, index, array) =&gt; {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alert(`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У ${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item} 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индекс ${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index} 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в ${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array}`);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});</a:t>
            </a:r>
            <a:endParaRPr lang="pt-BR" sz="1800" i="0" u="none" strike="noStrike" baseline="0" dirty="0">
              <a:ln>
                <a:noFill/>
              </a:ln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6588" y="1331565"/>
            <a:ext cx="9263632" cy="215195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1">
            <a:spAutoFit/>
          </a:bodyPr>
          <a:lstStyle/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Методы массивов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endParaRPr lang="ru-RU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285750" lvl="0" indent="-285750" hangingPunct="0">
              <a:lnSpc>
                <a:spcPct val="93000"/>
              </a:lnSpc>
              <a:buFontTx/>
              <a:buChar char="-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Метод </a:t>
            </a:r>
            <a:r>
              <a:rPr lang="ru-RU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arr.forEach</a:t>
            </a: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позволяет запускать функцию для каждого элемента массива.</a:t>
            </a:r>
          </a:p>
          <a:p>
            <a:pPr marL="285750" lvl="0" indent="-285750" hangingPunct="0">
              <a:lnSpc>
                <a:spcPct val="93000"/>
              </a:lnSpc>
              <a:buFontTx/>
              <a:buChar char="-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endParaRPr lang="ru-RU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en-US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arr.forEach</a:t>
            </a:r>
            <a:r>
              <a:rPr lang="en-US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(function(item, index, array) {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	</a:t>
            </a:r>
            <a:r>
              <a:rPr lang="en-US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// ... </a:t>
            </a: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делать что-то с </a:t>
            </a:r>
            <a:r>
              <a:rPr lang="en-US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item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en-US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});</a:t>
            </a:r>
            <a:endParaRPr lang="ru-RU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56024246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266022"/>
            <a:ext cx="9069480" cy="583237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/>
            <a:r>
              <a:rPr lang="pt-BR" dirty="0"/>
              <a:t>JavaScript. </a:t>
            </a:r>
            <a:r>
              <a:rPr lang="ru-RU" dirty="0"/>
              <a:t>Массивы</a:t>
            </a:r>
            <a:endParaRPr lang="pt-BR" dirty="0"/>
          </a:p>
        </p:txBody>
      </p:sp>
      <p:sp>
        <p:nvSpPr>
          <p:cNvPr id="8" name="Полилиния 7"/>
          <p:cNvSpPr/>
          <p:nvPr/>
        </p:nvSpPr>
        <p:spPr>
          <a:xfrm>
            <a:off x="703810" y="4355901"/>
            <a:ext cx="8840189" cy="223224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CC">
              <a:alpha val="5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let </a:t>
            </a:r>
            <a:r>
              <a:rPr lang="en-US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arr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= [1, 0, false];</a:t>
            </a:r>
            <a:endParaRPr lang="ru-RU" dirty="0"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endParaRPr lang="en-US" dirty="0"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alert( </a:t>
            </a:r>
            <a:r>
              <a:rPr lang="en-US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arr.indexOf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(0) ); // 1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alert( </a:t>
            </a:r>
            <a:r>
              <a:rPr lang="en-US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arr.indexOf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(false) ); // 2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alert( </a:t>
            </a:r>
            <a:r>
              <a:rPr lang="en-US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arr.indexOf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(null) ); // -1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alert( </a:t>
            </a:r>
            <a:r>
              <a:rPr lang="en-US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arr.includes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(1) ); // true</a:t>
            </a:r>
            <a:endParaRPr lang="pt-BR" sz="1800" i="0" u="none" strike="noStrike" baseline="0" dirty="0">
              <a:ln>
                <a:noFill/>
              </a:ln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6588" y="1331565"/>
            <a:ext cx="9263632" cy="2667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1">
            <a:spAutoFit/>
          </a:bodyPr>
          <a:lstStyle/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Методы массивов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endParaRPr lang="ru-RU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285750" lvl="0" indent="-285750" hangingPunct="0">
              <a:lnSpc>
                <a:spcPct val="93000"/>
              </a:lnSpc>
              <a:buFontTx/>
              <a:buChar char="-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Поиск в массиве.</a:t>
            </a:r>
          </a:p>
          <a:p>
            <a:pPr marL="285750" lvl="0" indent="-285750" hangingPunct="0">
              <a:lnSpc>
                <a:spcPct val="93000"/>
              </a:lnSpc>
              <a:buFontTx/>
              <a:buChar char="-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endParaRPr lang="ru-RU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en-US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arr.indexOf</a:t>
            </a:r>
            <a:r>
              <a:rPr lang="en-US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(item, from) </a:t>
            </a: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ищет </a:t>
            </a:r>
            <a:r>
              <a:rPr lang="en-US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item </a:t>
            </a: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начиная с индекса </a:t>
            </a:r>
            <a:r>
              <a:rPr lang="en-US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from </a:t>
            </a:r>
            <a:endParaRPr lang="ru-RU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и возвращает номер индекса, на котором был найден искомый элемент, 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в противном случае -1 .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endParaRPr lang="ru-RU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en-US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arr.includes</a:t>
            </a:r>
            <a:r>
              <a:rPr lang="en-US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(item, from) </a:t>
            </a: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ищет </a:t>
            </a:r>
            <a:r>
              <a:rPr lang="en-US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item </a:t>
            </a: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начиная с индекса </a:t>
            </a:r>
            <a:r>
              <a:rPr lang="en-US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from </a:t>
            </a:r>
            <a:endParaRPr lang="ru-RU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и возвращает </a:t>
            </a:r>
            <a:r>
              <a:rPr lang="en-US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true , </a:t>
            </a: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если поиск успешен.</a:t>
            </a:r>
          </a:p>
        </p:txBody>
      </p:sp>
    </p:spTree>
    <p:extLst>
      <p:ext uri="{BB962C8B-B14F-4D97-AF65-F5344CB8AC3E}">
        <p14:creationId xmlns:p14="http://schemas.microsoft.com/office/powerpoint/2010/main" val="321440333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266022"/>
            <a:ext cx="9069480" cy="583237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/>
            <a:r>
              <a:rPr lang="pt-BR" dirty="0"/>
              <a:t>JavaScript. </a:t>
            </a:r>
            <a:r>
              <a:rPr lang="ru-RU" dirty="0"/>
              <a:t>Массивы</a:t>
            </a:r>
            <a:endParaRPr lang="pt-BR" dirty="0"/>
          </a:p>
        </p:txBody>
      </p:sp>
      <p:sp>
        <p:nvSpPr>
          <p:cNvPr id="8" name="Полилиния 7"/>
          <p:cNvSpPr/>
          <p:nvPr/>
        </p:nvSpPr>
        <p:spPr>
          <a:xfrm>
            <a:off x="502920" y="3491805"/>
            <a:ext cx="8840189" cy="122413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CC">
              <a:alpha val="5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en-US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const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</a:t>
            </a:r>
            <a:r>
              <a:rPr lang="en-US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arr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= [</a:t>
            </a:r>
            <a:r>
              <a:rPr lang="en-US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NaN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];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alert( </a:t>
            </a:r>
            <a:r>
              <a:rPr lang="en-US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arr.indexOf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(</a:t>
            </a:r>
            <a:r>
              <a:rPr lang="en-US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NaN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) ); // -1 (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неверно, должен быть 0)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alert( </a:t>
            </a:r>
            <a:r>
              <a:rPr lang="en-US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arr.includes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(</a:t>
            </a:r>
            <a:r>
              <a:rPr lang="en-US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NaN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) );// true (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верно)</a:t>
            </a:r>
            <a:endParaRPr lang="pt-BR" sz="1800" i="0" u="none" strike="noStrike" baseline="0" dirty="0">
              <a:ln>
                <a:noFill/>
              </a:ln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6588" y="1331565"/>
            <a:ext cx="9263632" cy="189432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1">
            <a:spAutoFit/>
          </a:bodyPr>
          <a:lstStyle/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Методы массивов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endParaRPr lang="ru-RU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285750" lvl="0" indent="-285750" hangingPunct="0">
              <a:lnSpc>
                <a:spcPct val="93000"/>
              </a:lnSpc>
              <a:buFontTx/>
              <a:buChar char="-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Поиск в массиве.</a:t>
            </a:r>
          </a:p>
          <a:p>
            <a:pPr marL="285750" lvl="0" indent="-285750" hangingPunct="0">
              <a:lnSpc>
                <a:spcPct val="93000"/>
              </a:lnSpc>
              <a:buFontTx/>
              <a:buChar char="-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endParaRPr lang="ru-RU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Методы используют строгое сравнение ===.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endParaRPr lang="ru-RU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includes</a:t>
            </a: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– он правильно обрабатывает </a:t>
            </a:r>
            <a:r>
              <a:rPr lang="ru-RU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NaN</a:t>
            </a: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, в отличие от </a:t>
            </a:r>
            <a:r>
              <a:rPr lang="ru-RU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indexOf</a:t>
            </a: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8383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266022"/>
            <a:ext cx="9069480" cy="583237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pt-BR" dirty="0">
                <a:latin typeface="Shonar Bangla" panose="020B0502040204020203" pitchFamily="34" charset="0"/>
                <a:cs typeface="Shonar Bangla" panose="020B0502040204020203" pitchFamily="34" charset="0"/>
              </a:rPr>
              <a:t>JAVASCRIPT</a:t>
            </a:r>
            <a:r>
              <a:rPr lang="ru-RU" dirty="0">
                <a:cs typeface="Shonar Bangla" panose="020B0502040204020203" pitchFamily="34" charset="0"/>
              </a:rPr>
              <a:t> и </a:t>
            </a:r>
            <a:r>
              <a:rPr lang="en-US" dirty="0">
                <a:latin typeface="Shonar Bangla" panose="020B0502040204020203" pitchFamily="34" charset="0"/>
                <a:cs typeface="Shonar Bangla" panose="020B0502040204020203" pitchFamily="34" charset="0"/>
              </a:rPr>
              <a:t>HTML</a:t>
            </a:r>
            <a:endParaRPr lang="pt-BR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0000" y="1440000"/>
            <a:ext cx="6753557" cy="507141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4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1) </a:t>
            </a:r>
            <a:r>
              <a:rPr lang="ru-RU" sz="48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Внутри </a:t>
            </a:r>
            <a:r>
              <a:rPr lang="en-US" sz="48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html</a:t>
            </a:r>
            <a:r>
              <a:rPr lang="ru-RU" sz="48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-тега</a:t>
            </a:r>
            <a:endParaRPr lang="pt-BR" sz="48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48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2) </a:t>
            </a:r>
            <a:r>
              <a:rPr lang="ru-RU" sz="48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Элемент </a:t>
            </a:r>
            <a:r>
              <a:rPr lang="en-US" sz="48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&lt;script&gt;</a:t>
            </a:r>
            <a:endParaRPr lang="pt-BR" sz="48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ru-RU" sz="4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- внутренний сценарий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ru-RU" sz="4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- внешний файл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ru-RU" sz="4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3)</a:t>
            </a:r>
            <a:r>
              <a:rPr lang="pt-BR" sz="4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</a:t>
            </a:r>
            <a:r>
              <a:rPr lang="ru-RU" sz="4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Элемент</a:t>
            </a:r>
            <a:r>
              <a:rPr lang="ru-RU" sz="4800" b="0" i="0" u="none" strike="noStrike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</a:t>
            </a:r>
            <a:r>
              <a:rPr lang="en-US" sz="4800" b="0" i="0" u="none" strike="noStrike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&lt;link&gt;</a:t>
            </a:r>
            <a:endParaRPr lang="en-US" sz="6000" b="0" i="0" u="none" strike="noStrike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36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36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36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2527777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266022"/>
            <a:ext cx="9069480" cy="583237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/>
            <a:r>
              <a:rPr lang="pt-BR" dirty="0"/>
              <a:t>JavaScript. </a:t>
            </a:r>
            <a:r>
              <a:rPr lang="ru-RU" dirty="0"/>
              <a:t>Массивы</a:t>
            </a:r>
            <a:endParaRPr lang="pt-BR" dirty="0"/>
          </a:p>
        </p:txBody>
      </p:sp>
      <p:sp>
        <p:nvSpPr>
          <p:cNvPr id="8" name="Полилиния 7"/>
          <p:cNvSpPr/>
          <p:nvPr/>
        </p:nvSpPr>
        <p:spPr>
          <a:xfrm>
            <a:off x="617565" y="4256425"/>
            <a:ext cx="8840189" cy="254774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CC">
              <a:alpha val="5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let users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= [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		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{id: 1,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name: "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Маша"},</a:t>
            </a:r>
          </a:p>
          <a:p>
            <a:pPr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		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{id: 2,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name: "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Вася"},</a:t>
            </a:r>
          </a:p>
          <a:p>
            <a:pPr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		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{id: 3,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name: "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Петя"},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];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endParaRPr lang="ru-RU" dirty="0"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let user = </a:t>
            </a:r>
            <a:r>
              <a:rPr lang="en-US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users.find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(item =&gt; item.id == 1);</a:t>
            </a:r>
            <a:endParaRPr lang="pt-BR" sz="1800" i="0" u="none" strike="noStrike" baseline="0" dirty="0">
              <a:ln>
                <a:noFill/>
              </a:ln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6588" y="1331565"/>
            <a:ext cx="9263632" cy="29248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1">
            <a:spAutoFit/>
          </a:bodyPr>
          <a:lstStyle/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Методы массивов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endParaRPr lang="ru-RU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285750" lvl="0" indent="-285750" hangingPunct="0">
              <a:lnSpc>
                <a:spcPct val="93000"/>
              </a:lnSpc>
              <a:buFontTx/>
              <a:buChar char="-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Поиск в массиве объектов.</a:t>
            </a:r>
          </a:p>
          <a:p>
            <a:pPr marL="285750" lvl="0" indent="-285750" hangingPunct="0">
              <a:lnSpc>
                <a:spcPct val="93000"/>
              </a:lnSpc>
              <a:buFontTx/>
              <a:buChar char="-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endParaRPr lang="ru-RU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en-US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let result = </a:t>
            </a:r>
            <a:r>
              <a:rPr lang="en-US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arr.find</a:t>
            </a:r>
            <a:r>
              <a:rPr lang="en-US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(function(item, index, array) {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en-US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// </a:t>
            </a: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если </a:t>
            </a:r>
            <a:r>
              <a:rPr lang="en-US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true - </a:t>
            </a: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возвращается текущий элемент и перебор прерывается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// если все итерации оказались ложными, возвращается </a:t>
            </a:r>
            <a:r>
              <a:rPr lang="en-US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undefined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en-US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});</a:t>
            </a:r>
            <a:endParaRPr lang="ru-RU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endParaRPr lang="ru-RU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Если функция возвращает </a:t>
            </a:r>
            <a:r>
              <a:rPr lang="ru-RU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true</a:t>
            </a: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, поиск прерывается и возвращается </a:t>
            </a:r>
            <a:r>
              <a:rPr lang="ru-RU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item</a:t>
            </a: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. Если ничего не найдено, возвращается </a:t>
            </a:r>
            <a:r>
              <a:rPr lang="ru-RU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undefined</a:t>
            </a: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93502996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266022"/>
            <a:ext cx="9069480" cy="583237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/>
            <a:r>
              <a:rPr lang="pt-BR" dirty="0"/>
              <a:t>JavaScript. </a:t>
            </a:r>
            <a:r>
              <a:rPr lang="ru-RU" dirty="0"/>
              <a:t>Массивы</a:t>
            </a:r>
            <a:endParaRPr lang="pt-BR" dirty="0"/>
          </a:p>
        </p:txBody>
      </p:sp>
      <p:sp>
        <p:nvSpPr>
          <p:cNvPr id="8" name="Полилиния 7"/>
          <p:cNvSpPr/>
          <p:nvPr/>
        </p:nvSpPr>
        <p:spPr>
          <a:xfrm>
            <a:off x="617565" y="4256425"/>
            <a:ext cx="8840189" cy="254774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CC">
              <a:alpha val="5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let users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= [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		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{id: 1,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name: "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Маша"},</a:t>
            </a:r>
          </a:p>
          <a:p>
            <a:pPr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		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{id: 2,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name: "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Вася"},</a:t>
            </a:r>
          </a:p>
          <a:p>
            <a:pPr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		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{id: 3,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name: "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Петя"},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];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endParaRPr lang="ru-RU" dirty="0"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// Найти индекс первого Васи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alert(</a:t>
            </a:r>
            <a:r>
              <a:rPr lang="en-US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users.findIndex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(user =&gt; user.name == '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Вася')); //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6588" y="1331565"/>
            <a:ext cx="9263632" cy="2409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1">
            <a:spAutoFit/>
          </a:bodyPr>
          <a:lstStyle/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Методы массивов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endParaRPr lang="ru-RU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285750" lvl="0" indent="-285750" hangingPunct="0">
              <a:lnSpc>
                <a:spcPct val="93000"/>
              </a:lnSpc>
              <a:buFontTx/>
              <a:buChar char="-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Поиск в массиве объектов.</a:t>
            </a:r>
          </a:p>
          <a:p>
            <a:pPr marL="285750" lvl="0" indent="-285750" hangingPunct="0">
              <a:lnSpc>
                <a:spcPct val="93000"/>
              </a:lnSpc>
              <a:buFontTx/>
              <a:buChar char="-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endParaRPr lang="ru-RU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У метода </a:t>
            </a:r>
            <a:r>
              <a:rPr lang="ru-RU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arr.findIndex</a:t>
            </a: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 такой же синтаксис, но он возвращает индекс, 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на котором был найден элемент, а не сам элемент. 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Значение -1 возвращается, если ничего не найдено.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endParaRPr lang="ru-RU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Метод </a:t>
            </a:r>
            <a:r>
              <a:rPr lang="ru-RU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arr.findLastIndex</a:t>
            </a: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похож на  </a:t>
            </a:r>
            <a:r>
              <a:rPr lang="ru-RU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lastIndexOf</a:t>
            </a: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289255463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266022"/>
            <a:ext cx="9069480" cy="583237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/>
            <a:r>
              <a:rPr lang="pt-BR" dirty="0"/>
              <a:t>JavaScript. </a:t>
            </a:r>
            <a:r>
              <a:rPr lang="ru-RU" dirty="0"/>
              <a:t>Массивы</a:t>
            </a:r>
            <a:endParaRPr lang="pt-BR" dirty="0"/>
          </a:p>
        </p:txBody>
      </p:sp>
      <p:sp>
        <p:nvSpPr>
          <p:cNvPr id="8" name="Полилиния 7"/>
          <p:cNvSpPr/>
          <p:nvPr/>
        </p:nvSpPr>
        <p:spPr>
          <a:xfrm>
            <a:off x="617565" y="4256425"/>
            <a:ext cx="8840189" cy="254774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CC">
              <a:alpha val="5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let users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= [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		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{id: 1,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name: "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Маша"},</a:t>
            </a:r>
          </a:p>
          <a:p>
            <a:pPr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		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{id: 2,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name: "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Вася"},</a:t>
            </a:r>
          </a:p>
          <a:p>
            <a:pPr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		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{id: 3,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name: "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Петя"},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];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endParaRPr lang="ru-RU" dirty="0"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// возвращает массив, состоящий из двух первых пользователей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ru-RU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let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</a:t>
            </a:r>
            <a:r>
              <a:rPr lang="ru-RU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someUsers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= </a:t>
            </a:r>
            <a:r>
              <a:rPr lang="ru-RU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users.filter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(</a:t>
            </a:r>
            <a:r>
              <a:rPr lang="ru-RU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item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=&gt; item.id &lt; 3);</a:t>
            </a:r>
            <a:endParaRPr lang="pt-BR" sz="1800" i="0" u="none" strike="noStrike" baseline="0" dirty="0">
              <a:ln>
                <a:noFill/>
              </a:ln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6588" y="1331565"/>
            <a:ext cx="9263632" cy="29248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1">
            <a:spAutoFit/>
          </a:bodyPr>
          <a:lstStyle/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Методы массивов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endParaRPr lang="ru-RU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285750" lvl="0" indent="-285750" hangingPunct="0">
              <a:lnSpc>
                <a:spcPct val="93000"/>
              </a:lnSpc>
              <a:buFontTx/>
              <a:buChar char="-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Поиск в массиве объектов.</a:t>
            </a:r>
          </a:p>
          <a:p>
            <a:pPr marL="285750" lvl="0" indent="-285750" hangingPunct="0">
              <a:lnSpc>
                <a:spcPct val="93000"/>
              </a:lnSpc>
              <a:buFontTx/>
              <a:buChar char="-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endParaRPr lang="ru-RU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let</a:t>
            </a: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results</a:t>
            </a: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= </a:t>
            </a:r>
            <a:r>
              <a:rPr lang="ru-RU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arr.filter</a:t>
            </a: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(</a:t>
            </a:r>
            <a:r>
              <a:rPr lang="ru-RU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function</a:t>
            </a: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(</a:t>
            </a:r>
            <a:r>
              <a:rPr lang="ru-RU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item</a:t>
            </a: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, </a:t>
            </a:r>
            <a:r>
              <a:rPr lang="ru-RU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index</a:t>
            </a: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, </a:t>
            </a:r>
            <a:r>
              <a:rPr lang="ru-RU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array</a:t>
            </a: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) {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// если `</a:t>
            </a:r>
            <a:r>
              <a:rPr lang="ru-RU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true</a:t>
            </a: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` -- элемент добавляется к </a:t>
            </a:r>
            <a:r>
              <a:rPr lang="ru-RU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results</a:t>
            </a: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и перебор продолжается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// возвращается пустой массив в случае, если ничего не найдено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});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endParaRPr lang="ru-RU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Синтаксис схож с </a:t>
            </a:r>
            <a:r>
              <a:rPr lang="ru-RU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find</a:t>
            </a: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, но </a:t>
            </a:r>
            <a:r>
              <a:rPr lang="ru-RU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filter</a:t>
            </a: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возвращает массив 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из всех подходящих элементов.</a:t>
            </a:r>
          </a:p>
        </p:txBody>
      </p:sp>
    </p:spTree>
    <p:extLst>
      <p:ext uri="{BB962C8B-B14F-4D97-AF65-F5344CB8AC3E}">
        <p14:creationId xmlns:p14="http://schemas.microsoft.com/office/powerpoint/2010/main" val="237816049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266022"/>
            <a:ext cx="9069480" cy="583237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/>
            <a:r>
              <a:rPr lang="pt-BR" dirty="0"/>
              <a:t>JavaScript. </a:t>
            </a:r>
            <a:r>
              <a:rPr lang="ru-RU" dirty="0"/>
              <a:t>Массивы</a:t>
            </a:r>
            <a:endParaRPr lang="pt-BR" dirty="0"/>
          </a:p>
        </p:txBody>
      </p:sp>
      <p:sp>
        <p:nvSpPr>
          <p:cNvPr id="8" name="Полилиния 7"/>
          <p:cNvSpPr/>
          <p:nvPr/>
        </p:nvSpPr>
        <p:spPr>
          <a:xfrm>
            <a:off x="617565" y="4256425"/>
            <a:ext cx="8840189" cy="96357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CC">
              <a:alpha val="5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let lengths = ["</a:t>
            </a:r>
            <a:r>
              <a:rPr lang="ru-RU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Бильбо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", "</a:t>
            </a:r>
            <a:r>
              <a:rPr lang="ru-RU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Гэндальф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", "</a:t>
            </a:r>
            <a:r>
              <a:rPr lang="ru-RU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Назгул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"].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map(item =&gt; </a:t>
            </a:r>
            <a:r>
              <a:rPr lang="en-US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item.length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);</a:t>
            </a:r>
          </a:p>
          <a:p>
            <a:pPr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alert(lengths); // 6,8,6</a:t>
            </a:r>
            <a:endParaRPr lang="pt-BR" sz="1800" i="0" u="none" strike="noStrike" baseline="0" dirty="0">
              <a:ln>
                <a:noFill/>
              </a:ln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6588" y="1331565"/>
            <a:ext cx="9263632" cy="2667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1">
            <a:spAutoFit/>
          </a:bodyPr>
          <a:lstStyle/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Методы массивов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endParaRPr lang="ru-RU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285750" lvl="0" indent="-285750" hangingPunct="0">
              <a:lnSpc>
                <a:spcPct val="93000"/>
              </a:lnSpc>
              <a:buFontTx/>
              <a:buChar char="-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Преобразование массива.</a:t>
            </a:r>
          </a:p>
          <a:p>
            <a:pPr marL="285750" lvl="0" indent="-285750" hangingPunct="0">
              <a:lnSpc>
                <a:spcPct val="93000"/>
              </a:lnSpc>
              <a:buFontTx/>
              <a:buChar char="-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endParaRPr lang="ru-RU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en-US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let result = </a:t>
            </a:r>
            <a:r>
              <a:rPr lang="en-US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arr.map</a:t>
            </a:r>
            <a:r>
              <a:rPr lang="en-US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(function(item, index, array) {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en-US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// </a:t>
            </a: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возвращается новое значение вместо элемента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});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endParaRPr lang="ru-RU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Он вызывает функцию для каждого элемента массива 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и возвращает массив результатов выполнения этой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410722113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266022"/>
            <a:ext cx="9069480" cy="583237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/>
            <a:r>
              <a:rPr lang="pt-BR" dirty="0"/>
              <a:t>JavaScript. </a:t>
            </a:r>
            <a:r>
              <a:rPr lang="ru-RU" dirty="0"/>
              <a:t>Массивы</a:t>
            </a:r>
            <a:endParaRPr lang="pt-BR" dirty="0"/>
          </a:p>
        </p:txBody>
      </p:sp>
      <p:sp>
        <p:nvSpPr>
          <p:cNvPr id="8" name="Полилиния 7"/>
          <p:cNvSpPr/>
          <p:nvPr/>
        </p:nvSpPr>
        <p:spPr>
          <a:xfrm>
            <a:off x="502920" y="4787949"/>
            <a:ext cx="8840189" cy="187220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CC">
              <a:alpha val="5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let </a:t>
            </a:r>
            <a:r>
              <a:rPr lang="en-US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arr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= [ 1, 2, 15 ];</a:t>
            </a:r>
          </a:p>
          <a:p>
            <a:pPr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// 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метод сортирует содержимое </a:t>
            </a:r>
            <a:r>
              <a:rPr lang="en-US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arr</a:t>
            </a:r>
            <a:endParaRPr lang="en-US" dirty="0"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en-US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arr.sort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();</a:t>
            </a:r>
          </a:p>
          <a:p>
            <a:pPr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alert( </a:t>
            </a:r>
            <a:r>
              <a:rPr lang="en-US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arr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);</a:t>
            </a:r>
          </a:p>
          <a:p>
            <a:pPr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// 1, 15, 2</a:t>
            </a:r>
            <a:endParaRPr lang="pt-BR" sz="1800" i="0" u="none" strike="noStrike" baseline="0" dirty="0">
              <a:ln>
                <a:noFill/>
              </a:ln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6588" y="1331565"/>
            <a:ext cx="9263632" cy="29248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1">
            <a:spAutoFit/>
          </a:bodyPr>
          <a:lstStyle/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Методы массивов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endParaRPr lang="ru-RU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285750" lvl="0" indent="-285750" hangingPunct="0">
              <a:lnSpc>
                <a:spcPct val="93000"/>
              </a:lnSpc>
              <a:buFontTx/>
              <a:buChar char="-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Преобразование массива.</a:t>
            </a:r>
          </a:p>
          <a:p>
            <a:pPr marL="285750" lvl="0" indent="-285750" hangingPunct="0">
              <a:lnSpc>
                <a:spcPct val="93000"/>
              </a:lnSpc>
              <a:buFontTx/>
              <a:buChar char="-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endParaRPr lang="ru-RU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Вызов </a:t>
            </a:r>
            <a:r>
              <a:rPr lang="ru-RU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arr.sort</a:t>
            </a: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() - сортирует массив на месте, меняя в нём порядок элементов.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Он также возвращает отсортированный массив, 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но обычно возвращаемое значение игнорируется, так как изменяется сам </a:t>
            </a:r>
            <a:r>
              <a:rPr lang="ru-RU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arr</a:t>
            </a: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.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endParaRPr lang="ru-RU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По умолчанию элементы сортируются как строки.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endParaRPr lang="ru-RU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endParaRPr lang="ru-RU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26039115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266022"/>
            <a:ext cx="9069480" cy="583237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/>
            <a:r>
              <a:rPr lang="pt-BR" dirty="0"/>
              <a:t>JavaScript. </a:t>
            </a:r>
            <a:r>
              <a:rPr lang="ru-RU" dirty="0"/>
              <a:t>Массивы</a:t>
            </a:r>
            <a:endParaRPr lang="pt-BR" dirty="0"/>
          </a:p>
        </p:txBody>
      </p:sp>
      <p:sp>
        <p:nvSpPr>
          <p:cNvPr id="8" name="Полилиния 7"/>
          <p:cNvSpPr/>
          <p:nvPr/>
        </p:nvSpPr>
        <p:spPr>
          <a:xfrm>
            <a:off x="502920" y="3563813"/>
            <a:ext cx="8840189" cy="309634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CC">
              <a:alpha val="5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function </a:t>
            </a:r>
            <a:r>
              <a:rPr lang="en-US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compareNumeric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(a, b) {</a:t>
            </a:r>
          </a:p>
          <a:p>
            <a:pPr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		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if (a &gt; b) return 1;</a:t>
            </a:r>
          </a:p>
          <a:p>
            <a:pPr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		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if (a == b) return 0;</a:t>
            </a:r>
          </a:p>
          <a:p>
            <a:pPr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		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if (a &lt; b) return -1;</a:t>
            </a:r>
          </a:p>
          <a:p>
            <a:pPr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}</a:t>
            </a:r>
            <a:endParaRPr lang="ru-RU"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endParaRPr lang="en-US" dirty="0"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let </a:t>
            </a:r>
            <a:r>
              <a:rPr lang="en-US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arr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= [ 1, 2, 15 ];</a:t>
            </a:r>
          </a:p>
          <a:p>
            <a:pPr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en-US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arr.sort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(</a:t>
            </a:r>
            <a:r>
              <a:rPr lang="en-US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compareNumeric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);</a:t>
            </a:r>
          </a:p>
          <a:p>
            <a:pPr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alert(</a:t>
            </a:r>
            <a:r>
              <a:rPr lang="en-US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arr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);</a:t>
            </a:r>
          </a:p>
          <a:p>
            <a:pPr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// 1, 2, 15</a:t>
            </a:r>
            <a:endParaRPr lang="pt-BR" sz="1800" i="0" u="none" strike="noStrike" baseline="0" dirty="0">
              <a:ln>
                <a:noFill/>
              </a:ln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6588" y="1331565"/>
            <a:ext cx="9263632" cy="2409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1">
            <a:spAutoFit/>
          </a:bodyPr>
          <a:lstStyle/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Методы массивов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endParaRPr lang="ru-RU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marL="285750" lvl="0" indent="-285750" hangingPunct="0">
              <a:lnSpc>
                <a:spcPct val="93000"/>
              </a:lnSpc>
              <a:buFontTx/>
              <a:buChar char="-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Преобразование массива.</a:t>
            </a:r>
          </a:p>
          <a:p>
            <a:pPr marL="285750" lvl="0" indent="-285750" hangingPunct="0">
              <a:lnSpc>
                <a:spcPct val="93000"/>
              </a:lnSpc>
              <a:buFontTx/>
              <a:buChar char="-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endParaRPr lang="ru-RU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Вызов </a:t>
            </a:r>
            <a:r>
              <a:rPr lang="ru-RU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arr.sort</a:t>
            </a: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() - сортирует массив на месте, меняя в нём порядок элементов.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endParaRPr lang="ru-RU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Чтобы использовать наш собственный порядок сортировки, нам нужно предоставить функцию в качестве аргумента </a:t>
            </a:r>
            <a:r>
              <a:rPr lang="ru-RU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arr.sort</a:t>
            </a: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() .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endParaRPr lang="ru-RU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53589754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266022"/>
            <a:ext cx="9069480" cy="583237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/>
            <a:r>
              <a:rPr lang="pt-BR" dirty="0"/>
              <a:t>JavaScript. </a:t>
            </a:r>
            <a:r>
              <a:rPr lang="ru-RU" dirty="0"/>
              <a:t>Массивы</a:t>
            </a:r>
            <a:endParaRPr lang="pt-BR" dirty="0"/>
          </a:p>
        </p:txBody>
      </p:sp>
      <p:sp>
        <p:nvSpPr>
          <p:cNvPr id="8" name="Полилиния 7"/>
          <p:cNvSpPr/>
          <p:nvPr/>
        </p:nvSpPr>
        <p:spPr>
          <a:xfrm>
            <a:off x="581169" y="2411685"/>
            <a:ext cx="8840189" cy="122413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CC">
              <a:alpha val="5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da-DK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let arr = [1, 2, 3, 4, 5];</a:t>
            </a:r>
          </a:p>
          <a:p>
            <a:pPr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da-DK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arr.reverse();</a:t>
            </a:r>
          </a:p>
          <a:p>
            <a:pPr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da-DK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alert( arr ); // 5,4,3,2,1</a:t>
            </a:r>
            <a:endParaRPr lang="pt-BR" sz="1800" i="0" u="none" strike="noStrike" baseline="0" dirty="0">
              <a:ln>
                <a:noFill/>
              </a:ln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6588" y="1331565"/>
            <a:ext cx="9263632" cy="137905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1">
            <a:spAutoFit/>
          </a:bodyPr>
          <a:lstStyle/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Методы массивов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endParaRPr lang="ru-RU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Метод </a:t>
            </a:r>
            <a:r>
              <a:rPr lang="ru-RU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arr.reverse</a:t>
            </a:r>
            <a:r>
              <a:rPr lang="en-US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 - </a:t>
            </a: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меняет порядок элементов в </a:t>
            </a:r>
            <a:r>
              <a:rPr lang="ru-RU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arr</a:t>
            </a: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на обратный.</a:t>
            </a:r>
            <a:endParaRPr lang="en-US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ru-RU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92783676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266022"/>
            <a:ext cx="9069480" cy="583237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/>
            <a:r>
              <a:rPr lang="pt-BR" dirty="0"/>
              <a:t>JavaScript. </a:t>
            </a:r>
            <a:r>
              <a:rPr lang="ru-RU" dirty="0"/>
              <a:t>Массивы</a:t>
            </a:r>
            <a:endParaRPr lang="pt-BR" dirty="0"/>
          </a:p>
        </p:txBody>
      </p:sp>
      <p:sp>
        <p:nvSpPr>
          <p:cNvPr id="8" name="Полилиния 7"/>
          <p:cNvSpPr/>
          <p:nvPr/>
        </p:nvSpPr>
        <p:spPr>
          <a:xfrm>
            <a:off x="728313" y="3129087"/>
            <a:ext cx="9151907" cy="245094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CC">
              <a:alpha val="5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da-DK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let names = '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Вася, Петя, Маша';</a:t>
            </a:r>
          </a:p>
          <a:p>
            <a:pPr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endParaRPr lang="ru-RU" dirty="0"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da-DK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let arr = names.split(', ');</a:t>
            </a:r>
            <a:endParaRPr lang="ru-RU" dirty="0"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endParaRPr lang="da-DK" dirty="0"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da-DK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for (let name of arr) {</a:t>
            </a:r>
          </a:p>
          <a:p>
            <a:pPr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da-DK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alert( `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Сообщение получат: ${</a:t>
            </a:r>
            <a:r>
              <a:rPr lang="da-DK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name}.` ); // 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Сообщение получат: Вася (и другие имена)</a:t>
            </a:r>
          </a:p>
          <a:p>
            <a:pPr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}</a:t>
            </a:r>
            <a:endParaRPr lang="pt-BR" sz="1800" i="0" u="none" strike="noStrike" baseline="0" dirty="0">
              <a:ln>
                <a:noFill/>
              </a:ln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6588" y="1331565"/>
            <a:ext cx="9263632" cy="2409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1">
            <a:spAutoFit/>
          </a:bodyPr>
          <a:lstStyle/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Методы массивов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endParaRPr lang="ru-RU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Методы </a:t>
            </a:r>
            <a:r>
              <a:rPr lang="en-US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split </a:t>
            </a: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и </a:t>
            </a:r>
            <a:r>
              <a:rPr lang="en-US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join</a:t>
            </a:r>
            <a:endParaRPr lang="ru-RU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ru-RU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Метод </a:t>
            </a:r>
            <a:r>
              <a:rPr lang="ru-RU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str.split</a:t>
            </a: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(</a:t>
            </a:r>
            <a:r>
              <a:rPr lang="ru-RU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delim</a:t>
            </a: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) разбивает строку на массив по заданному разделителю </a:t>
            </a:r>
            <a:r>
              <a:rPr lang="ru-RU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delim</a:t>
            </a: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.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ru-RU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ru-RU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ru-RU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7545896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266022"/>
            <a:ext cx="9069480" cy="583237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/>
            <a:r>
              <a:rPr lang="pt-BR" dirty="0"/>
              <a:t>JavaScript. </a:t>
            </a:r>
            <a:r>
              <a:rPr lang="ru-RU" dirty="0"/>
              <a:t>Массивы</a:t>
            </a:r>
            <a:endParaRPr lang="pt-BR" dirty="0"/>
          </a:p>
        </p:txBody>
      </p:sp>
      <p:sp>
        <p:nvSpPr>
          <p:cNvPr id="8" name="Полилиния 7"/>
          <p:cNvSpPr/>
          <p:nvPr/>
        </p:nvSpPr>
        <p:spPr>
          <a:xfrm>
            <a:off x="728313" y="3129087"/>
            <a:ext cx="9151907" cy="245094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CC">
              <a:alpha val="5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da-DK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let arr = ['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Вася', 'Петя', 'Маша'];</a:t>
            </a:r>
          </a:p>
          <a:p>
            <a:pPr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endParaRPr lang="ru-RU" dirty="0"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da-DK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let str = arr.join(';'); // </a:t>
            </a:r>
            <a:r>
              <a:rPr lang="ru-RU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объединить массив в строку через ;</a:t>
            </a:r>
          </a:p>
          <a:p>
            <a:pPr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endParaRPr lang="ru-RU" dirty="0"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da-DK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alert( str ); // </a:t>
            </a:r>
            <a:r>
              <a:rPr lang="ru-RU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Вася;Петя;Маша</a:t>
            </a:r>
            <a:endParaRPr lang="pt-BR" sz="1800" i="0" u="none" strike="noStrike" baseline="0" dirty="0">
              <a:ln>
                <a:noFill/>
              </a:ln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6588" y="1331565"/>
            <a:ext cx="9263632" cy="2409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1">
            <a:spAutoFit/>
          </a:bodyPr>
          <a:lstStyle/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Методы массивов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endParaRPr lang="ru-RU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Методы </a:t>
            </a:r>
            <a:r>
              <a:rPr lang="en-US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split </a:t>
            </a: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и </a:t>
            </a:r>
            <a:r>
              <a:rPr lang="en-US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join</a:t>
            </a:r>
            <a:endParaRPr lang="ru-RU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ru-RU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Вызов </a:t>
            </a:r>
            <a:r>
              <a:rPr lang="ru-RU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arr.join</a:t>
            </a: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(</a:t>
            </a:r>
            <a:r>
              <a:rPr lang="ru-RU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glue</a:t>
            </a: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) создаёт строку из элементов </a:t>
            </a:r>
            <a:r>
              <a:rPr lang="ru-RU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arr</a:t>
            </a: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, вставляя </a:t>
            </a:r>
            <a:r>
              <a:rPr lang="ru-RU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glue</a:t>
            </a: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между ними.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ru-RU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ru-RU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ru-RU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493413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2920" y="266022"/>
            <a:ext cx="9069480" cy="583237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/>
            <a:r>
              <a:rPr lang="pt-BR" dirty="0"/>
              <a:t>JavaScript. </a:t>
            </a:r>
            <a:r>
              <a:rPr lang="ru-RU" dirty="0"/>
              <a:t>Массивы</a:t>
            </a:r>
            <a:endParaRPr lang="pt-BR" dirty="0"/>
          </a:p>
        </p:txBody>
      </p:sp>
      <p:sp>
        <p:nvSpPr>
          <p:cNvPr id="8" name="Полилиния 7"/>
          <p:cNvSpPr/>
          <p:nvPr/>
        </p:nvSpPr>
        <p:spPr>
          <a:xfrm>
            <a:off x="728313" y="4571925"/>
            <a:ext cx="9151907" cy="245094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CC">
              <a:alpha val="5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let </a:t>
            </a:r>
            <a:r>
              <a:rPr lang="en-US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arr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 = [1, 2, 3, 4, 5];</a:t>
            </a:r>
            <a:endParaRPr lang="ru-RU" dirty="0"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endParaRPr lang="en-US" dirty="0"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let result = </a:t>
            </a:r>
            <a:r>
              <a:rPr lang="en-US" dirty="0" err="1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arr.reduce</a:t>
            </a: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((sum, current) =&gt; sum + current, 0);</a:t>
            </a:r>
            <a:endParaRPr lang="ru-RU" dirty="0"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endParaRPr lang="en-US" dirty="0"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>
                <a:solidFill>
                  <a:srgbClr val="FF3333"/>
                </a:solidFill>
              </a:defRPr>
            </a:pPr>
            <a:r>
              <a:rPr lang="en-US" dirty="0">
                <a:solidFill>
                  <a:srgbClr val="FF3333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alert(result); // 15</a:t>
            </a:r>
            <a:endParaRPr lang="pt-BR" sz="1800" i="0" u="none" strike="noStrike" baseline="0" dirty="0">
              <a:ln>
                <a:noFill/>
              </a:ln>
              <a:solidFill>
                <a:srgbClr val="FF3333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8313" y="1331565"/>
            <a:ext cx="9263632" cy="318249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1">
            <a:spAutoFit/>
          </a:bodyPr>
          <a:lstStyle/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Методы массивов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endParaRPr lang="ru-RU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Методы </a:t>
            </a:r>
            <a:r>
              <a:rPr lang="en-US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reduce/</a:t>
            </a:r>
            <a:r>
              <a:rPr lang="en-US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reduceRight</a:t>
            </a:r>
            <a:endParaRPr lang="ru-RU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ru-RU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ru-RU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Они используются для вычисления единого значения на основе всего массива.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ru-RU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let value = </a:t>
            </a:r>
            <a:r>
              <a:rPr lang="en-US" dirty="0" err="1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arr.reduce</a:t>
            </a:r>
            <a:r>
              <a:rPr lang="en-US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(function(accumulator, item, index, array) {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// ...</a:t>
            </a: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}, [initial]);</a:t>
            </a:r>
            <a:endParaRPr lang="ru-RU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ru-RU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  <a:p>
            <a:pPr lvl="0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ru-RU" dirty="0"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320039055"/>
      </p:ext>
    </p:extLst>
  </p:cSld>
  <p:clrMapOvr>
    <a:masterClrMapping/>
  </p:clrMapOvr>
</p:sld>
</file>

<file path=ppt/theme/theme1.xml><?xml version="1.0" encoding="utf-8"?>
<a:theme xmlns:a="http://schemas.openxmlformats.org/drawingml/2006/main" name="Бочик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Бочик2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1757</TotalTime>
  <Words>6067</Words>
  <Application>Microsoft Office PowerPoint</Application>
  <PresentationFormat>Произвольный</PresentationFormat>
  <Paragraphs>1379</Paragraphs>
  <Slides>100</Slides>
  <Notes>100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100</vt:i4>
      </vt:variant>
    </vt:vector>
  </HeadingPairs>
  <TitlesOfParts>
    <vt:vector size="110" baseType="lpstr">
      <vt:lpstr>Arial</vt:lpstr>
      <vt:lpstr>Calibri</vt:lpstr>
      <vt:lpstr>DejaVu Sans</vt:lpstr>
      <vt:lpstr>Droid Sans Fallback</vt:lpstr>
      <vt:lpstr>Shonar Bangla</vt:lpstr>
      <vt:lpstr>StarSymbol</vt:lpstr>
      <vt:lpstr>Times New Roman</vt:lpstr>
      <vt:lpstr>Ubuntu</vt:lpstr>
      <vt:lpstr>Бочик</vt:lpstr>
      <vt:lpstr>Бочик2</vt:lpstr>
      <vt:lpstr>Веб-программирование Лекция 8. JavaScript</vt:lpstr>
      <vt:lpstr>JavaScript. Введение</vt:lpstr>
      <vt:lpstr>JavaScript. Введение</vt:lpstr>
      <vt:lpstr>JavaScript. Введение</vt:lpstr>
      <vt:lpstr>JavaScript. Введение</vt:lpstr>
      <vt:lpstr>JavaScript. Введение</vt:lpstr>
      <vt:lpstr>JavaScript. Введение</vt:lpstr>
      <vt:lpstr>JavaScript. Введение</vt:lpstr>
      <vt:lpstr>JAVASCRIPT и HTML</vt:lpstr>
      <vt:lpstr>JavaScript. Основы</vt:lpstr>
      <vt:lpstr>JavaScript. Основы</vt:lpstr>
      <vt:lpstr>JavaScript. Основы</vt:lpstr>
      <vt:lpstr>JavaScript. Основы</vt:lpstr>
      <vt:lpstr>JavaScript. Основы</vt:lpstr>
      <vt:lpstr>JavaScript. Основы</vt:lpstr>
      <vt:lpstr>JavaScript. Основы</vt:lpstr>
      <vt:lpstr>JavaScript. Основы</vt:lpstr>
      <vt:lpstr>JavaScript. Основы</vt:lpstr>
      <vt:lpstr>JavaScript. Основы</vt:lpstr>
      <vt:lpstr>JavaScript. Основы</vt:lpstr>
      <vt:lpstr>JavaScript. Основы</vt:lpstr>
      <vt:lpstr>JavaScript. Основы</vt:lpstr>
      <vt:lpstr>JavaScript. Основы</vt:lpstr>
      <vt:lpstr>JavaScript. Основы</vt:lpstr>
      <vt:lpstr>JavaScript. Основы</vt:lpstr>
      <vt:lpstr>JavaScript. Основы</vt:lpstr>
      <vt:lpstr>JavaScript. Основы</vt:lpstr>
      <vt:lpstr>JavaScript. Основы</vt:lpstr>
      <vt:lpstr>JavaScript. Основы</vt:lpstr>
      <vt:lpstr>JavaScript. Основы</vt:lpstr>
      <vt:lpstr>JavaScript. Основы</vt:lpstr>
      <vt:lpstr>JavaScript. Основы</vt:lpstr>
      <vt:lpstr>JavaScript. Основы</vt:lpstr>
      <vt:lpstr>JavaScript. Основы</vt:lpstr>
      <vt:lpstr>JavaScript. Основы</vt:lpstr>
      <vt:lpstr>JavaScript. Основы</vt:lpstr>
      <vt:lpstr>JavaScript. Основы</vt:lpstr>
      <vt:lpstr>JavaScript. Основы</vt:lpstr>
      <vt:lpstr>JavaScript. Основы</vt:lpstr>
      <vt:lpstr>JavaScript. Основы</vt:lpstr>
      <vt:lpstr>JavaScript. Основы</vt:lpstr>
      <vt:lpstr>JavaScript. Основы</vt:lpstr>
      <vt:lpstr>JavaScript. Функции</vt:lpstr>
      <vt:lpstr>JavaScript. Функции</vt:lpstr>
      <vt:lpstr>JavaScript. Функции</vt:lpstr>
      <vt:lpstr>JavaScript. Функции</vt:lpstr>
      <vt:lpstr>JavaScript. Функции</vt:lpstr>
      <vt:lpstr>JavaScript. Функции</vt:lpstr>
      <vt:lpstr>JavaScript. Функции</vt:lpstr>
      <vt:lpstr>JavaScript. Функции</vt:lpstr>
      <vt:lpstr>JavaScript. Функции</vt:lpstr>
      <vt:lpstr>JavaScript. Функции</vt:lpstr>
      <vt:lpstr>JavaScript. Функции</vt:lpstr>
      <vt:lpstr>JavaScript. Функции</vt:lpstr>
      <vt:lpstr>JavaScript. Функции</vt:lpstr>
      <vt:lpstr>JavaScript. Функции</vt:lpstr>
      <vt:lpstr>JavaScript. Функции</vt:lpstr>
      <vt:lpstr>JavaScript. Функции</vt:lpstr>
      <vt:lpstr>JavaScript. Функции</vt:lpstr>
      <vt:lpstr>JavaScript. Объекты</vt:lpstr>
      <vt:lpstr>JavaScript. Объекты</vt:lpstr>
      <vt:lpstr>JavaScript. Объекты</vt:lpstr>
      <vt:lpstr>JavaScript. Объекты</vt:lpstr>
      <vt:lpstr>JavaScript. Строки</vt:lpstr>
      <vt:lpstr>JavaScript. Строки</vt:lpstr>
      <vt:lpstr>JavaScript. Строки</vt:lpstr>
      <vt:lpstr>JavaScript. Строки</vt:lpstr>
      <vt:lpstr>JavaScript. Строки</vt:lpstr>
      <vt:lpstr>JavaScript. Строки</vt:lpstr>
      <vt:lpstr>JavaScript. Строки</vt:lpstr>
      <vt:lpstr>JavaScript. Строки</vt:lpstr>
      <vt:lpstr>JavaScript. Строки</vt:lpstr>
      <vt:lpstr>JavaScript. Строки</vt:lpstr>
      <vt:lpstr>JavaScript. Строки</vt:lpstr>
      <vt:lpstr>JavaScript. Массивы</vt:lpstr>
      <vt:lpstr>JavaScript. Массивы</vt:lpstr>
      <vt:lpstr>JavaScript. Массивы</vt:lpstr>
      <vt:lpstr>JavaScript. Массивы</vt:lpstr>
      <vt:lpstr>JavaScript. Массивы</vt:lpstr>
      <vt:lpstr>JavaScript. Массивы</vt:lpstr>
      <vt:lpstr>JavaScript. Массивы</vt:lpstr>
      <vt:lpstr>JavaScript. Массивы</vt:lpstr>
      <vt:lpstr>JavaScript. Массивы</vt:lpstr>
      <vt:lpstr>JavaScript. Массивы</vt:lpstr>
      <vt:lpstr>JavaScript. Массивы</vt:lpstr>
      <vt:lpstr>JavaScript. Массивы</vt:lpstr>
      <vt:lpstr>JavaScript. Массивы</vt:lpstr>
      <vt:lpstr>JavaScript. Массивы</vt:lpstr>
      <vt:lpstr>JavaScript. Массивы</vt:lpstr>
      <vt:lpstr>JavaScript. Массивы</vt:lpstr>
      <vt:lpstr>JavaScript. Массивы</vt:lpstr>
      <vt:lpstr>JavaScript. Массивы</vt:lpstr>
      <vt:lpstr>JavaScript. Массивы</vt:lpstr>
      <vt:lpstr>JavaScript. Массивы</vt:lpstr>
      <vt:lpstr>JavaScript. Массивы</vt:lpstr>
      <vt:lpstr>JavaScript. Массивы</vt:lpstr>
      <vt:lpstr>JavaScript. Массивы</vt:lpstr>
      <vt:lpstr>JavaScript. Массивы</vt:lpstr>
      <vt:lpstr>JavaScript. Массивы</vt:lpstr>
      <vt:lpstr>JavaScript. Объект Math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Веб-программирование Лекция 4 JavaScript</dc:title>
  <dc:creator>gorbachev</dc:creator>
  <cp:lastModifiedBy>Ivan Plank</cp:lastModifiedBy>
  <cp:revision>211</cp:revision>
  <dcterms:created xsi:type="dcterms:W3CDTF">2021-10-13T17:23:34Z</dcterms:created>
  <dcterms:modified xsi:type="dcterms:W3CDTF">2025-09-10T15:03:03Z</dcterms:modified>
</cp:coreProperties>
</file>