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12" r:id="rId2"/>
    <p:sldId id="257" r:id="rId3"/>
    <p:sldId id="314" r:id="rId4"/>
    <p:sldId id="315" r:id="rId5"/>
    <p:sldId id="316" r:id="rId6"/>
    <p:sldId id="317" r:id="rId7"/>
    <p:sldId id="318" r:id="rId8"/>
    <p:sldId id="319" r:id="rId9"/>
    <p:sldId id="320" r:id="rId10"/>
    <p:sldId id="321" r:id="rId11"/>
    <p:sldId id="322" r:id="rId12"/>
    <p:sldId id="256" r:id="rId13"/>
    <p:sldId id="313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  <p:sldId id="270" r:id="rId27"/>
    <p:sldId id="273" r:id="rId28"/>
    <p:sldId id="274" r:id="rId29"/>
    <p:sldId id="275" r:id="rId30"/>
    <p:sldId id="323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7" r:id="rId42"/>
    <p:sldId id="288" r:id="rId43"/>
    <p:sldId id="290" r:id="rId44"/>
    <p:sldId id="291" r:id="rId45"/>
    <p:sldId id="292" r:id="rId46"/>
    <p:sldId id="293" r:id="rId47"/>
    <p:sldId id="295" r:id="rId48"/>
    <p:sldId id="296" r:id="rId49"/>
    <p:sldId id="297" r:id="rId50"/>
    <p:sldId id="301" r:id="rId51"/>
    <p:sldId id="302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</p:sldIdLst>
  <p:sldSz cx="10287000" cy="10287000"/>
  <p:notesSz cx="10287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078" autoAdjust="0"/>
    <p:restoredTop sz="97489" autoAdjust="0"/>
  </p:normalViewPr>
  <p:slideViewPr>
    <p:cSldViewPr>
      <p:cViewPr varScale="1">
        <p:scale>
          <a:sx n="111" d="100"/>
          <a:sy n="111" d="100"/>
        </p:scale>
        <p:origin x="3924" y="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71525" y="3188970"/>
            <a:ext cx="874395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543050" y="5760720"/>
            <a:ext cx="72009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14350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297805" y="2366010"/>
            <a:ext cx="4474845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2081" y="1702384"/>
            <a:ext cx="7388225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rgbClr val="C81D4A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2081" y="3433953"/>
            <a:ext cx="8580120" cy="5671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97580" y="9566910"/>
            <a:ext cx="32918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1435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406640" y="9566910"/>
            <a:ext cx="236601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0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20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5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validator.w3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jigsaw.w3.org/css-validator/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4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58618"/>
            <a:ext cx="8743315" cy="2198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7100" spc="-10" dirty="0" smtClean="0">
                <a:solidFill>
                  <a:srgbClr val="FFFFFF"/>
                </a:solidFill>
              </a:rPr>
              <a:t>Форматы изображений</a:t>
            </a:r>
            <a:endParaRPr sz="7100" dirty="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35977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34201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5400" spc="-10" dirty="0" smtClean="0"/>
              <a:t>Работа с изображениями</a:t>
            </a:r>
            <a:endParaRPr sz="5400" spc="-10" dirty="0"/>
          </a:p>
        </p:txBody>
      </p:sp>
      <p:pic>
        <p:nvPicPr>
          <p:cNvPr id="3" name="object 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8" name="img-width-height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259181" y="3166197"/>
            <a:ext cx="9684919" cy="57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949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76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  <p:video>
              <p:cMediaNode vol="80000">
                <p:cTn id="12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34201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5400" spc="-10" dirty="0" smtClean="0"/>
              <a:t>Свойство </a:t>
            </a:r>
            <a:r>
              <a:rPr lang="en-US" sz="5400" spc="-10" dirty="0" smtClean="0"/>
              <a:t>background</a:t>
            </a:r>
            <a:endParaRPr sz="54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3116238"/>
            <a:ext cx="9860336" cy="1196362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75" y="4565164"/>
            <a:ext cx="9881350" cy="2034934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415" y="7277100"/>
            <a:ext cx="9881350" cy="1774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347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58618"/>
            <a:ext cx="8743315" cy="110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100" spc="-10" dirty="0">
                <a:solidFill>
                  <a:srgbClr val="FFFFFF"/>
                </a:solidFill>
              </a:rPr>
              <a:t>Позиционирование</a:t>
            </a:r>
            <a:endParaRPr sz="71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Поток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382137"/>
            <a:ext cx="7133590" cy="25285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13999"/>
              </a:lnSpc>
              <a:spcBef>
                <a:spcPts val="105"/>
              </a:spcBef>
            </a:pPr>
            <a:r>
              <a:rPr sz="2400" spc="-20" dirty="0">
                <a:latin typeface="Microsoft Sans Serif"/>
                <a:cs typeface="Microsoft Sans Serif"/>
              </a:rPr>
              <a:t>Потоком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веб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spc="-10" dirty="0">
                <a:latin typeface="Microsoft Sans Serif"/>
                <a:cs typeface="Microsoft Sans Serif"/>
              </a:rPr>
              <a:t>вёрстке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называют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порядок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вывода </a:t>
            </a:r>
            <a:r>
              <a:rPr sz="2400" dirty="0">
                <a:latin typeface="Microsoft Sans Serif"/>
                <a:cs typeface="Microsoft Sans Serif"/>
              </a:rPr>
              <a:t>объектов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веб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dirty="0">
                <a:latin typeface="Microsoft Sans Serif"/>
                <a:cs typeface="Microsoft Sans Serif"/>
              </a:rPr>
              <a:t>страницу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основе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написанного </a:t>
            </a:r>
            <a:r>
              <a:rPr sz="2400" spc="-25" dirty="0">
                <a:latin typeface="Arial MT"/>
                <a:cs typeface="Arial MT"/>
              </a:rPr>
              <a:t>HTML-</a:t>
            </a:r>
            <a:r>
              <a:rPr sz="2400" spc="-10" dirty="0">
                <a:latin typeface="Microsoft Sans Serif"/>
                <a:cs typeface="Microsoft Sans Serif"/>
              </a:rPr>
              <a:t>кода.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1392555">
              <a:lnSpc>
                <a:spcPct val="1137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умолчанию,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такой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вывод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происходит </a:t>
            </a:r>
            <a:r>
              <a:rPr sz="2400" dirty="0">
                <a:latin typeface="Microsoft Sans Serif"/>
                <a:cs typeface="Microsoft Sans Serif"/>
              </a:rPr>
              <a:t>сверху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вниз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слева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направо.</a:t>
            </a:r>
            <a:endParaRPr sz="2400">
              <a:latin typeface="Microsoft Sans Serif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135719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Поток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382137"/>
            <a:ext cx="8128000" cy="37801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13999"/>
              </a:lnSpc>
              <a:spcBef>
                <a:spcPts val="105"/>
              </a:spcBef>
            </a:pPr>
            <a:r>
              <a:rPr sz="2400" spc="-20" dirty="0">
                <a:latin typeface="Microsoft Sans Serif"/>
                <a:cs typeface="Microsoft Sans Serif"/>
              </a:rPr>
              <a:t>Потоком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веб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spc="-10" dirty="0">
                <a:latin typeface="Microsoft Sans Serif"/>
                <a:cs typeface="Microsoft Sans Serif"/>
              </a:rPr>
              <a:t>вёрстке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называют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порядок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вывода </a:t>
            </a:r>
            <a:r>
              <a:rPr sz="2400" dirty="0">
                <a:latin typeface="Microsoft Sans Serif"/>
                <a:cs typeface="Microsoft Sans Serif"/>
              </a:rPr>
              <a:t>объектов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веб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dirty="0">
                <a:latin typeface="Microsoft Sans Serif"/>
                <a:cs typeface="Microsoft Sans Serif"/>
              </a:rPr>
              <a:t>страницу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основе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написанного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HTML</a:t>
            </a:r>
            <a:r>
              <a:rPr sz="2400" spc="-10" dirty="0">
                <a:latin typeface="Arial MT"/>
                <a:cs typeface="Arial MT"/>
              </a:rPr>
              <a:t>- </a:t>
            </a:r>
            <a:r>
              <a:rPr sz="2400" spc="-10" dirty="0">
                <a:latin typeface="Microsoft Sans Serif"/>
                <a:cs typeface="Microsoft Sans Serif"/>
              </a:rPr>
              <a:t>кода.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 marR="2386965">
              <a:lnSpc>
                <a:spcPct val="113700"/>
              </a:lnSpc>
              <a:spcBef>
                <a:spcPts val="5"/>
              </a:spcBef>
            </a:pPr>
            <a:r>
              <a:rPr sz="2400" dirty="0">
                <a:latin typeface="Microsoft Sans Serif"/>
                <a:cs typeface="Microsoft Sans Serif"/>
              </a:rPr>
              <a:t>По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умолчанию,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такой</a:t>
            </a:r>
            <a:r>
              <a:rPr sz="2400" spc="-9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вывод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происходит </a:t>
            </a:r>
            <a:r>
              <a:rPr sz="2400" dirty="0">
                <a:latin typeface="Microsoft Sans Serif"/>
                <a:cs typeface="Microsoft Sans Serif"/>
              </a:rPr>
              <a:t>сверху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вниз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слева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направо.</a:t>
            </a:r>
            <a:endParaRPr sz="24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65"/>
              </a:spcBef>
            </a:pP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Arial"/>
                <a:cs typeface="Arial"/>
              </a:rPr>
              <a:t>Позиционирование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spc="969" dirty="0">
                <a:latin typeface="Microsoft Sans Serif"/>
                <a:cs typeface="Microsoft Sans Serif"/>
              </a:rPr>
              <a:t>—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это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способ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“сломать”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поток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располагать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элементы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усмотрение</a:t>
            </a:r>
            <a:r>
              <a:rPr sz="2400" spc="-6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верстальщика.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35" dirty="0"/>
              <a:t> </a:t>
            </a:r>
            <a:r>
              <a:rPr spc="-10" dirty="0"/>
              <a:t>position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193179"/>
            <a:ext cx="1955800" cy="592582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static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spc="-10" dirty="0">
                <a:latin typeface="Microsoft Sans Serif"/>
                <a:cs typeface="Microsoft Sans Serif"/>
              </a:rPr>
              <a:t>Статичное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relative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Относительное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absolute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100" spc="-10" dirty="0">
                <a:latin typeface="Microsoft Sans Serif"/>
                <a:cs typeface="Microsoft Sans Serif"/>
              </a:rPr>
              <a:t>Абсолютное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fixed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25" dirty="0">
                <a:latin typeface="Microsoft Sans Serif"/>
                <a:cs typeface="Microsoft Sans Serif"/>
              </a:rPr>
              <a:t>Фиксированное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sticky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“Липкое”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410711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654296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5897879"/>
            <a:ext cx="248412" cy="2484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327" y="7139940"/>
            <a:ext cx="248412" cy="2499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9327" y="8383523"/>
            <a:ext cx="248412" cy="24841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position:</a:t>
            </a:r>
            <a:r>
              <a:rPr spc="-20" dirty="0"/>
              <a:t> </a:t>
            </a:r>
            <a:r>
              <a:rPr spc="-10" dirty="0"/>
              <a:t>static;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433953"/>
            <a:ext cx="5300345" cy="2060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Значение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умолчанию.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400">
              <a:latin typeface="Arial"/>
              <a:cs typeface="Arial"/>
            </a:endParaRPr>
          </a:p>
          <a:p>
            <a:pPr marL="12700" marR="212090">
              <a:lnSpc>
                <a:spcPct val="114199"/>
              </a:lnSpc>
            </a:pPr>
            <a:r>
              <a:rPr sz="2400" spc="-10" dirty="0">
                <a:latin typeface="Microsoft Sans Serif"/>
                <a:cs typeface="Microsoft Sans Serif"/>
              </a:rPr>
              <a:t>Означает,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что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элемент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не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является позиционированным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отображается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как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обычно,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потоке</a:t>
            </a:r>
            <a:endParaRPr sz="240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position:</a:t>
            </a:r>
            <a:r>
              <a:rPr spc="-20" dirty="0"/>
              <a:t> </a:t>
            </a:r>
            <a:r>
              <a:rPr spc="-10" dirty="0"/>
              <a:t>relative;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6111240"/>
            <a:ext cx="248412" cy="24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6806183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7575804"/>
            <a:ext cx="248412" cy="24841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02081" y="3433953"/>
            <a:ext cx="8010525" cy="52139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Относительное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позиционирование.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15"/>
              </a:spcBef>
            </a:pP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4199"/>
              </a:lnSpc>
            </a:pPr>
            <a:r>
              <a:rPr sz="2400" dirty="0">
                <a:latin typeface="Microsoft Sans Serif"/>
                <a:cs typeface="Microsoft Sans Serif"/>
              </a:rPr>
              <a:t>Элемент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остается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потоке,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однако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его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можно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сдвигать, </a:t>
            </a:r>
            <a:r>
              <a:rPr sz="2400" dirty="0">
                <a:latin typeface="Microsoft Sans Serif"/>
                <a:cs typeface="Microsoft Sans Serif"/>
              </a:rPr>
              <a:t>не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меняя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этом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его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позицию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в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потоке,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с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помощью</a:t>
            </a:r>
            <a:endParaRPr sz="24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409"/>
              </a:spcBef>
            </a:pPr>
            <a:r>
              <a:rPr sz="2400" spc="-10" dirty="0">
                <a:latin typeface="Microsoft Sans Serif"/>
                <a:cs typeface="Microsoft Sans Serif"/>
              </a:rPr>
              <a:t>свойств:</a:t>
            </a:r>
            <a:endParaRPr sz="2400">
              <a:latin typeface="Microsoft Sans Serif"/>
              <a:cs typeface="Microsoft Sans Serif"/>
            </a:endParaRPr>
          </a:p>
          <a:p>
            <a:pPr marL="548005" marR="6776084">
              <a:lnSpc>
                <a:spcPct val="190200"/>
              </a:lnSpc>
              <a:spcBef>
                <a:spcPts val="1760"/>
              </a:spcBef>
            </a:pPr>
            <a:r>
              <a:rPr sz="2400" b="1" spc="-20" dirty="0">
                <a:latin typeface="Arial"/>
                <a:cs typeface="Arial"/>
              </a:rPr>
              <a:t>left </a:t>
            </a:r>
            <a:r>
              <a:rPr sz="2400" b="1" spc="-10" dirty="0">
                <a:latin typeface="Arial"/>
                <a:cs typeface="Arial"/>
              </a:rPr>
              <a:t>right</a:t>
            </a:r>
            <a:endParaRPr sz="2400">
              <a:latin typeface="Arial"/>
              <a:cs typeface="Arial"/>
            </a:endParaRPr>
          </a:p>
          <a:p>
            <a:pPr marL="548005" marR="6421120">
              <a:lnSpc>
                <a:spcPct val="210300"/>
              </a:lnSpc>
            </a:pPr>
            <a:r>
              <a:rPr sz="2400" b="1" spc="-25" dirty="0">
                <a:latin typeface="Arial"/>
                <a:cs typeface="Arial"/>
              </a:rPr>
              <a:t>top </a:t>
            </a:r>
            <a:r>
              <a:rPr sz="2400" b="1" spc="-10" dirty="0">
                <a:latin typeface="Arial"/>
                <a:cs typeface="Arial"/>
              </a:rPr>
              <a:t>bottom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" y="8345423"/>
            <a:ext cx="248412" cy="248412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position:</a:t>
            </a:r>
            <a:r>
              <a:rPr spc="-30" dirty="0"/>
              <a:t> </a:t>
            </a:r>
            <a:r>
              <a:rPr spc="-10" dirty="0"/>
              <a:t>absolute;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6568440"/>
            <a:ext cx="248412" cy="24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7263383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" y="8033004"/>
            <a:ext cx="248412" cy="2484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Абсолютное</a:t>
            </a:r>
            <a:r>
              <a:rPr spc="-130" dirty="0"/>
              <a:t> </a:t>
            </a:r>
            <a:r>
              <a:rPr spc="-10" dirty="0"/>
              <a:t>позиционирование.</a:t>
            </a: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pc="-10" dirty="0"/>
          </a:p>
          <a:p>
            <a:pPr marL="12700" marR="5080">
              <a:lnSpc>
                <a:spcPct val="113999"/>
              </a:lnSpc>
              <a:spcBef>
                <a:spcPts val="5"/>
              </a:spcBef>
            </a:pPr>
            <a:r>
              <a:rPr b="0" dirty="0">
                <a:latin typeface="Microsoft Sans Serif"/>
                <a:cs typeface="Microsoft Sans Serif"/>
              </a:rPr>
              <a:t>Элемент</a:t>
            </a:r>
            <a:r>
              <a:rPr b="0" spc="-7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полностью</a:t>
            </a:r>
            <a:r>
              <a:rPr b="0" spc="-5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“вырывается”</a:t>
            </a:r>
            <a:r>
              <a:rPr b="0" spc="-7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из</a:t>
            </a:r>
            <a:r>
              <a:rPr b="0" spc="-70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потока</a:t>
            </a:r>
            <a:r>
              <a:rPr b="0" spc="-6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и</a:t>
            </a:r>
            <a:r>
              <a:rPr b="0" spc="-7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размещается </a:t>
            </a:r>
            <a:r>
              <a:rPr b="0" dirty="0">
                <a:latin typeface="Microsoft Sans Serif"/>
                <a:cs typeface="Microsoft Sans Serif"/>
              </a:rPr>
              <a:t>в</a:t>
            </a:r>
            <a:r>
              <a:rPr b="0" spc="-5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соответствии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с</a:t>
            </a:r>
            <a:r>
              <a:rPr b="0" spc="-45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положением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относительно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родительского </a:t>
            </a:r>
            <a:r>
              <a:rPr b="0" dirty="0">
                <a:latin typeface="Microsoft Sans Serif"/>
                <a:cs typeface="Microsoft Sans Serif"/>
              </a:rPr>
              <a:t>элемента</a:t>
            </a:r>
            <a:r>
              <a:rPr b="0" spc="-5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с</a:t>
            </a:r>
            <a:r>
              <a:rPr b="0" spc="-60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нестатическим</a:t>
            </a:r>
            <a:r>
              <a:rPr b="0" spc="-45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позиционированием</a:t>
            </a:r>
            <a:r>
              <a:rPr b="0" spc="-45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либо </a:t>
            </a:r>
            <a:r>
              <a:rPr b="0" spc="-10" dirty="0">
                <a:latin typeface="Microsoft Sans Serif"/>
                <a:cs typeface="Microsoft Sans Serif"/>
              </a:rPr>
              <a:t>относительно</a:t>
            </a:r>
            <a:r>
              <a:rPr b="0" spc="-95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краёв</a:t>
            </a:r>
            <a:r>
              <a:rPr b="0" spc="-10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веб</a:t>
            </a:r>
            <a:r>
              <a:rPr b="0" spc="-10" dirty="0">
                <a:latin typeface="Arial MT"/>
                <a:cs typeface="Arial MT"/>
              </a:rPr>
              <a:t>-</a:t>
            </a:r>
            <a:r>
              <a:rPr b="0" spc="-10" dirty="0">
                <a:latin typeface="Microsoft Sans Serif"/>
                <a:cs typeface="Microsoft Sans Serif"/>
              </a:rPr>
              <a:t>страницы.</a:t>
            </a:r>
          </a:p>
          <a:p>
            <a:pPr marL="548005" marR="7346315">
              <a:lnSpc>
                <a:spcPct val="190100"/>
              </a:lnSpc>
              <a:spcBef>
                <a:spcPts val="2085"/>
              </a:spcBef>
            </a:pPr>
            <a:r>
              <a:rPr spc="-20" dirty="0"/>
              <a:t>left </a:t>
            </a:r>
            <a:r>
              <a:rPr spc="-10" dirty="0"/>
              <a:t>right</a:t>
            </a:r>
          </a:p>
          <a:p>
            <a:pPr marL="548005" marR="6991350">
              <a:lnSpc>
                <a:spcPct val="210300"/>
              </a:lnSpc>
            </a:pPr>
            <a:r>
              <a:rPr spc="-25" dirty="0"/>
              <a:t>top </a:t>
            </a:r>
            <a:r>
              <a:rPr spc="-10" dirty="0"/>
              <a:t>bottom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127" y="8802623"/>
            <a:ext cx="248412" cy="248412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position:</a:t>
            </a:r>
            <a:r>
              <a:rPr spc="-30" dirty="0"/>
              <a:t> </a:t>
            </a:r>
            <a:r>
              <a:rPr spc="-10" dirty="0"/>
              <a:t>fixed;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6568440"/>
            <a:ext cx="248412" cy="24993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7263383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" y="8033004"/>
            <a:ext cx="248412" cy="248412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Фиксированное</a:t>
            </a:r>
            <a:r>
              <a:rPr spc="-85" dirty="0"/>
              <a:t> </a:t>
            </a:r>
            <a:r>
              <a:rPr spc="-10" dirty="0"/>
              <a:t>позиционирование.</a:t>
            </a:r>
          </a:p>
          <a:p>
            <a:pPr>
              <a:lnSpc>
                <a:spcPct val="100000"/>
              </a:lnSpc>
              <a:spcBef>
                <a:spcPts val="520"/>
              </a:spcBef>
            </a:pPr>
            <a:endParaRPr spc="-10" dirty="0"/>
          </a:p>
          <a:p>
            <a:pPr marL="12700" marR="5080">
              <a:lnSpc>
                <a:spcPct val="113999"/>
              </a:lnSpc>
              <a:spcBef>
                <a:spcPts val="5"/>
              </a:spcBef>
            </a:pPr>
            <a:r>
              <a:rPr b="0" dirty="0">
                <a:latin typeface="Microsoft Sans Serif"/>
                <a:cs typeface="Microsoft Sans Serif"/>
              </a:rPr>
              <a:t>Элемент</a:t>
            </a:r>
            <a:r>
              <a:rPr b="0" spc="-7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полностью</a:t>
            </a:r>
            <a:r>
              <a:rPr b="0" spc="-5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“вырывается”</a:t>
            </a:r>
            <a:r>
              <a:rPr b="0" spc="-7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из</a:t>
            </a:r>
            <a:r>
              <a:rPr b="0" spc="-70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потока</a:t>
            </a:r>
            <a:r>
              <a:rPr b="0" spc="-6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и</a:t>
            </a:r>
            <a:r>
              <a:rPr b="0" spc="-7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размещается </a:t>
            </a:r>
            <a:r>
              <a:rPr b="0" dirty="0">
                <a:latin typeface="Microsoft Sans Serif"/>
                <a:cs typeface="Microsoft Sans Serif"/>
              </a:rPr>
              <a:t>в</a:t>
            </a:r>
            <a:r>
              <a:rPr b="0" spc="-5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соответствии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с</a:t>
            </a:r>
            <a:r>
              <a:rPr b="0" spc="-45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положением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относительно</a:t>
            </a:r>
            <a:r>
              <a:rPr b="0" spc="-3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родительского </a:t>
            </a:r>
            <a:r>
              <a:rPr b="0" dirty="0">
                <a:latin typeface="Microsoft Sans Serif"/>
                <a:cs typeface="Microsoft Sans Serif"/>
              </a:rPr>
              <a:t>элемента</a:t>
            </a:r>
            <a:r>
              <a:rPr b="0" spc="-4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с</a:t>
            </a:r>
            <a:r>
              <a:rPr b="0" spc="-50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фиксированным</a:t>
            </a:r>
            <a:r>
              <a:rPr b="0" spc="-40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позиционированием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либо </a:t>
            </a:r>
            <a:r>
              <a:rPr b="0" spc="-10" dirty="0">
                <a:latin typeface="Microsoft Sans Serif"/>
                <a:cs typeface="Microsoft Sans Serif"/>
              </a:rPr>
              <a:t>относительно</a:t>
            </a:r>
            <a:r>
              <a:rPr b="0" spc="-100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краёв</a:t>
            </a:r>
            <a:r>
              <a:rPr b="0" spc="-110" dirty="0">
                <a:latin typeface="Microsoft Sans Serif"/>
                <a:cs typeface="Microsoft Sans Serif"/>
              </a:rPr>
              <a:t> </a:t>
            </a:r>
            <a:r>
              <a:rPr b="0" spc="-20" dirty="0">
                <a:latin typeface="Microsoft Sans Serif"/>
                <a:cs typeface="Microsoft Sans Serif"/>
              </a:rPr>
              <a:t>окна</a:t>
            </a:r>
            <a:r>
              <a:rPr b="0" spc="-105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браузера.</a:t>
            </a:r>
          </a:p>
          <a:p>
            <a:pPr marL="548005" marR="7346315">
              <a:lnSpc>
                <a:spcPct val="190100"/>
              </a:lnSpc>
              <a:spcBef>
                <a:spcPts val="2085"/>
              </a:spcBef>
            </a:pPr>
            <a:r>
              <a:rPr spc="-20" dirty="0"/>
              <a:t>left </a:t>
            </a:r>
            <a:r>
              <a:rPr spc="-10" dirty="0"/>
              <a:t>right</a:t>
            </a:r>
          </a:p>
          <a:p>
            <a:pPr marL="548005" marR="6991350">
              <a:lnSpc>
                <a:spcPct val="210300"/>
              </a:lnSpc>
            </a:pPr>
            <a:r>
              <a:rPr spc="-25" dirty="0"/>
              <a:t>top </a:t>
            </a:r>
            <a:r>
              <a:rPr spc="-10" dirty="0"/>
              <a:t>bottom</a:t>
            </a:r>
          </a:p>
        </p:txBody>
      </p:sp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127" y="8802623"/>
            <a:ext cx="248412" cy="2484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3420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 smtClean="0"/>
              <a:t>Форматы изображений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0" y="3382137"/>
            <a:ext cx="9418219" cy="16754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Растровая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пиксельная) графика (фоновые изображение, контент)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ru-RU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Векторная графика (иконки)</a:t>
            </a:r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Позиционирование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352545"/>
            <a:ext cx="6377305" cy="3672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умолчанию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—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position: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static;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400">
              <a:latin typeface="Arial"/>
              <a:cs typeface="Arial"/>
            </a:endParaRPr>
          </a:p>
          <a:p>
            <a:pPr marL="12700" marR="1423670">
              <a:lnSpc>
                <a:spcPct val="110000"/>
              </a:lnSpc>
            </a:pPr>
            <a:r>
              <a:rPr sz="2400" b="1" dirty="0">
                <a:latin typeface="Arial"/>
                <a:cs typeface="Arial"/>
              </a:rPr>
              <a:t>“Вырвать”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из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потока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— </a:t>
            </a:r>
            <a:r>
              <a:rPr sz="2400" b="1" dirty="0">
                <a:latin typeface="Arial"/>
                <a:cs typeface="Arial"/>
              </a:rPr>
              <a:t>position: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absolute;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100"/>
              </a:lnSpc>
            </a:pPr>
            <a:r>
              <a:rPr sz="2400" b="1" dirty="0">
                <a:latin typeface="Arial"/>
                <a:cs typeface="Arial"/>
              </a:rPr>
              <a:t>Абсолютно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позиционированный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 </a:t>
            </a:r>
            <a:r>
              <a:rPr sz="2400" b="1" dirty="0">
                <a:latin typeface="Arial"/>
                <a:cs typeface="Arial"/>
              </a:rPr>
              <a:t>размещается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относительно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родителя</a:t>
            </a:r>
            <a:endParaRPr sz="2400">
              <a:latin typeface="Arial"/>
              <a:cs typeface="Arial"/>
            </a:endParaRPr>
          </a:p>
          <a:p>
            <a:pPr marL="12700" marR="620395">
              <a:lnSpc>
                <a:spcPct val="110000"/>
              </a:lnSpc>
            </a:pPr>
            <a:r>
              <a:rPr sz="2400" b="1" dirty="0">
                <a:latin typeface="Arial"/>
                <a:cs typeface="Arial"/>
              </a:rPr>
              <a:t>с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нестатическим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позиционированием </a:t>
            </a:r>
            <a:r>
              <a:rPr sz="2400" b="1" dirty="0">
                <a:latin typeface="Arial"/>
                <a:cs typeface="Arial"/>
              </a:rPr>
              <a:t>либо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относительно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веб-</a:t>
            </a:r>
            <a:r>
              <a:rPr sz="2400" b="1" spc="-10" dirty="0">
                <a:latin typeface="Arial"/>
                <a:cs typeface="Arial"/>
              </a:rPr>
              <a:t>страницы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441191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290059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5515355"/>
            <a:ext cx="248412" cy="2499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Позиционирование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352545"/>
            <a:ext cx="6377305" cy="4856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По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умолчанию</a:t>
            </a:r>
            <a:r>
              <a:rPr sz="2400" b="1" spc="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—</a:t>
            </a:r>
            <a:r>
              <a:rPr sz="2400" b="1" spc="-2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position: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static;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45"/>
              </a:spcBef>
            </a:pPr>
            <a:endParaRPr sz="2400">
              <a:latin typeface="Arial"/>
              <a:cs typeface="Arial"/>
            </a:endParaRPr>
          </a:p>
          <a:p>
            <a:pPr marL="12700" marR="1423670">
              <a:lnSpc>
                <a:spcPct val="110000"/>
              </a:lnSpc>
            </a:pPr>
            <a:r>
              <a:rPr sz="2400" b="1" dirty="0">
                <a:latin typeface="Arial"/>
                <a:cs typeface="Arial"/>
              </a:rPr>
              <a:t>“Вырвать”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элемент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из</a:t>
            </a:r>
            <a:r>
              <a:rPr sz="2400" b="1" spc="-9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потока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spc="-50" dirty="0">
                <a:latin typeface="Arial"/>
                <a:cs typeface="Arial"/>
              </a:rPr>
              <a:t>— </a:t>
            </a:r>
            <a:r>
              <a:rPr sz="2400" b="1" dirty="0">
                <a:latin typeface="Arial"/>
                <a:cs typeface="Arial"/>
              </a:rPr>
              <a:t>position:</a:t>
            </a:r>
            <a:r>
              <a:rPr sz="2400" b="1" spc="-3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absolute;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60"/>
              </a:spcBef>
            </a:pP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10100"/>
              </a:lnSpc>
            </a:pPr>
            <a:r>
              <a:rPr sz="2400" b="1" dirty="0">
                <a:latin typeface="Arial"/>
                <a:cs typeface="Arial"/>
              </a:rPr>
              <a:t>Абсолютно</a:t>
            </a:r>
            <a:r>
              <a:rPr sz="2400" b="1" spc="-10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позиционированный</a:t>
            </a:r>
            <a:r>
              <a:rPr sz="2400" b="1" spc="-13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 </a:t>
            </a:r>
            <a:r>
              <a:rPr sz="2400" b="1" dirty="0">
                <a:latin typeface="Arial"/>
                <a:cs typeface="Arial"/>
              </a:rPr>
              <a:t>размещается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относительно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родителя</a:t>
            </a:r>
            <a:endParaRPr sz="2400">
              <a:latin typeface="Arial"/>
              <a:cs typeface="Arial"/>
            </a:endParaRPr>
          </a:p>
          <a:p>
            <a:pPr marL="12700" marR="620395">
              <a:lnSpc>
                <a:spcPct val="110000"/>
              </a:lnSpc>
            </a:pPr>
            <a:r>
              <a:rPr sz="2400" b="1" dirty="0">
                <a:latin typeface="Arial"/>
                <a:cs typeface="Arial"/>
              </a:rPr>
              <a:t>с</a:t>
            </a:r>
            <a:r>
              <a:rPr sz="2400" b="1" spc="-8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нестатическим</a:t>
            </a:r>
            <a:r>
              <a:rPr sz="2400" b="1" spc="-4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позиционированием </a:t>
            </a:r>
            <a:r>
              <a:rPr sz="2400" b="1" dirty="0">
                <a:latin typeface="Arial"/>
                <a:cs typeface="Arial"/>
              </a:rPr>
              <a:t>либо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относительно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веб-</a:t>
            </a:r>
            <a:r>
              <a:rPr sz="2400" b="1" spc="-10" dirty="0">
                <a:latin typeface="Arial"/>
                <a:cs typeface="Arial"/>
              </a:rPr>
              <a:t>страницы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2400">
              <a:latin typeface="Arial"/>
              <a:cs typeface="Arial"/>
            </a:endParaRPr>
          </a:p>
          <a:p>
            <a:pPr marL="12700" marR="170180">
              <a:lnSpc>
                <a:spcPct val="110000"/>
              </a:lnSpc>
            </a:pPr>
            <a:r>
              <a:rPr sz="2400" b="1" dirty="0">
                <a:latin typeface="Arial"/>
                <a:cs typeface="Arial"/>
              </a:rPr>
              <a:t>Зафиксировать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блок</a:t>
            </a:r>
            <a:r>
              <a:rPr sz="2400" b="1" spc="-8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относительно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spc="-20" dirty="0">
                <a:latin typeface="Arial"/>
                <a:cs typeface="Arial"/>
              </a:rPr>
              <a:t>окна </a:t>
            </a:r>
            <a:r>
              <a:rPr sz="2400" b="1" dirty="0">
                <a:latin typeface="Arial"/>
                <a:cs typeface="Arial"/>
              </a:rPr>
              <a:t>браузера</a:t>
            </a:r>
            <a:r>
              <a:rPr sz="2400" b="1" spc="-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—</a:t>
            </a:r>
            <a:r>
              <a:rPr sz="2400" b="1" spc="-4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position: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fixed;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441191"/>
            <a:ext cx="248412" cy="24993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290059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5515355"/>
            <a:ext cx="248412" cy="249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327" y="7504176"/>
            <a:ext cx="248412" cy="24993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7623809" cy="3780790"/>
          </a:xfrm>
          <a:prstGeom prst="rect">
            <a:avLst/>
          </a:prstGeom>
        </p:spPr>
        <p:txBody>
          <a:bodyPr vert="horz" wrap="square" lIns="0" tIns="163195" rIns="0" bIns="0" rtlCol="0">
            <a:spAutoFit/>
          </a:bodyPr>
          <a:lstStyle/>
          <a:p>
            <a:pPr marL="12700" marR="1400175">
              <a:lnSpc>
                <a:spcPts val="9510"/>
              </a:lnSpc>
              <a:spcBef>
                <a:spcPts val="1285"/>
              </a:spcBef>
            </a:pPr>
            <a:r>
              <a:rPr sz="8800" spc="-10" dirty="0">
                <a:solidFill>
                  <a:srgbClr val="FFFFFF"/>
                </a:solidFill>
              </a:rPr>
              <a:t>Обтекание, скролл</a:t>
            </a:r>
            <a:endParaRPr sz="8800" dirty="0"/>
          </a:p>
          <a:p>
            <a:pPr marL="12700">
              <a:lnSpc>
                <a:spcPts val="9360"/>
              </a:lnSpc>
            </a:pPr>
            <a:r>
              <a:rPr sz="8800" dirty="0">
                <a:solidFill>
                  <a:srgbClr val="FFFFFF"/>
                </a:solidFill>
              </a:rPr>
              <a:t>и</a:t>
            </a:r>
            <a:r>
              <a:rPr sz="8800" spc="-55" dirty="0">
                <a:solidFill>
                  <a:srgbClr val="FFFFFF"/>
                </a:solidFill>
              </a:rPr>
              <a:t> </a:t>
            </a:r>
            <a:r>
              <a:rPr sz="8800" spc="-10" dirty="0">
                <a:solidFill>
                  <a:srgbClr val="FFFFFF"/>
                </a:solidFill>
              </a:rPr>
              <a:t>управление</a:t>
            </a:r>
            <a:endParaRPr sz="8800" dirty="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4428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Обтекание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382137"/>
            <a:ext cx="7867650" cy="861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199"/>
              </a:lnSpc>
              <a:spcBef>
                <a:spcPts val="100"/>
              </a:spcBef>
            </a:pPr>
            <a:r>
              <a:rPr sz="2400" b="1" dirty="0">
                <a:latin typeface="Arial"/>
                <a:cs typeface="Arial"/>
              </a:rPr>
              <a:t>Обтекание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—</a:t>
            </a:r>
            <a:r>
              <a:rPr sz="2400" b="1" spc="-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это</a:t>
            </a:r>
            <a:r>
              <a:rPr sz="2400" b="1" spc="-6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состояние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элемента,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при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котором </a:t>
            </a:r>
            <a:r>
              <a:rPr sz="2400" b="1" dirty="0">
                <a:latin typeface="Arial"/>
                <a:cs typeface="Arial"/>
              </a:rPr>
              <a:t>он</a:t>
            </a:r>
            <a:r>
              <a:rPr sz="2400" b="1" spc="-7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выстраивается</a:t>
            </a:r>
            <a:r>
              <a:rPr sz="2400" b="1" spc="-3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вокруг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другого</a:t>
            </a:r>
            <a:r>
              <a:rPr sz="2400" b="1" spc="-55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элемента.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3890" y="5496305"/>
            <a:ext cx="8403590" cy="3218815"/>
          </a:xfrm>
          <a:prstGeom prst="rect">
            <a:avLst/>
          </a:prstGeom>
          <a:ln w="19050">
            <a:solidFill>
              <a:srgbClr val="252525"/>
            </a:solidFill>
          </a:ln>
        </p:spPr>
        <p:txBody>
          <a:bodyPr vert="horz" wrap="square" lIns="0" tIns="153670" rIns="0" bIns="0" rtlCol="0">
            <a:spAutoFit/>
          </a:bodyPr>
          <a:lstStyle/>
          <a:p>
            <a:pPr marL="227329">
              <a:lnSpc>
                <a:spcPct val="100000"/>
              </a:lnSpc>
              <a:spcBef>
                <a:spcPts val="1210"/>
              </a:spcBef>
            </a:pPr>
            <a:r>
              <a:rPr sz="2400" dirty="0">
                <a:latin typeface="Microsoft Sans Serif"/>
                <a:cs typeface="Microsoft Sans Serif"/>
              </a:rPr>
              <a:t>Вот</a:t>
            </a:r>
            <a:r>
              <a:rPr sz="2400" spc="-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текст,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длинный,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очень</a:t>
            </a:r>
            <a:r>
              <a:rPr sz="2400" spc="-20" dirty="0">
                <a:latin typeface="Arial MT"/>
                <a:cs typeface="Arial MT"/>
              </a:rPr>
              <a:t>-</a:t>
            </a:r>
            <a:r>
              <a:rPr sz="2400" dirty="0">
                <a:latin typeface="Microsoft Sans Serif"/>
                <a:cs typeface="Microsoft Sans Serif"/>
              </a:rPr>
              <a:t>очень</a:t>
            </a:r>
            <a:r>
              <a:rPr sz="2400" spc="-2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длинный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текст</a:t>
            </a:r>
            <a:r>
              <a:rPr sz="2400" spc="-55" dirty="0">
                <a:latin typeface="Microsoft Sans Serif"/>
                <a:cs typeface="Microsoft Sans Serif"/>
              </a:rPr>
              <a:t> </a:t>
            </a:r>
            <a:r>
              <a:rPr sz="2400" spc="-50" dirty="0">
                <a:latin typeface="Microsoft Sans Serif"/>
                <a:cs typeface="Microsoft Sans Serif"/>
              </a:rPr>
              <a:t>о</a:t>
            </a:r>
            <a:endParaRPr sz="2400">
              <a:latin typeface="Microsoft Sans Serif"/>
              <a:cs typeface="Microsoft Sans Serif"/>
            </a:endParaRPr>
          </a:p>
          <a:p>
            <a:pPr marL="2056764" marR="198755">
              <a:lnSpc>
                <a:spcPct val="113700"/>
              </a:lnSpc>
              <a:spcBef>
                <a:spcPts val="20"/>
              </a:spcBef>
            </a:pPr>
            <a:r>
              <a:rPr sz="2400" spc="-45" dirty="0">
                <a:latin typeface="Microsoft Sans Serif"/>
                <a:cs typeface="Microsoft Sans Serif"/>
              </a:rPr>
              <a:t>чём</a:t>
            </a:r>
            <a:r>
              <a:rPr sz="2400" spc="-45" dirty="0">
                <a:latin typeface="Arial MT"/>
                <a:cs typeface="Arial MT"/>
              </a:rPr>
              <a:t>-</a:t>
            </a:r>
            <a:r>
              <a:rPr sz="2400" dirty="0">
                <a:latin typeface="Microsoft Sans Serif"/>
                <a:cs typeface="Microsoft Sans Serif"/>
              </a:rPr>
              <a:t>то,</a:t>
            </a:r>
            <a:r>
              <a:rPr sz="2400" spc="-8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наверное,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невероятно</a:t>
            </a:r>
            <a:r>
              <a:rPr sz="2400" spc="-5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интересном, который</a:t>
            </a:r>
            <a:r>
              <a:rPr sz="2400" spc="-1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обтекает</a:t>
            </a:r>
            <a:r>
              <a:rPr sz="2400" spc="-13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изображение,</a:t>
            </a:r>
            <a:endParaRPr sz="2400">
              <a:latin typeface="Microsoft Sans Serif"/>
              <a:cs typeface="Microsoft Sans Serif"/>
            </a:endParaRPr>
          </a:p>
          <a:p>
            <a:pPr marL="2056764" marR="453390">
              <a:lnSpc>
                <a:spcPct val="114199"/>
              </a:lnSpc>
            </a:pPr>
            <a:r>
              <a:rPr sz="2400" dirty="0">
                <a:latin typeface="Microsoft Sans Serif"/>
                <a:cs typeface="Microsoft Sans Serif"/>
              </a:rPr>
              <a:t>выстраивается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вокруг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него.</a:t>
            </a:r>
            <a:r>
              <a:rPr sz="2400" spc="-6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Это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20" dirty="0">
                <a:latin typeface="Microsoft Sans Serif"/>
                <a:cs typeface="Microsoft Sans Serif"/>
              </a:rPr>
              <a:t>есть </a:t>
            </a:r>
            <a:r>
              <a:rPr sz="2400" spc="-10" dirty="0">
                <a:latin typeface="Microsoft Sans Serif"/>
                <a:cs typeface="Microsoft Sans Serif"/>
              </a:rPr>
              <a:t>обтекание,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оно</a:t>
            </a:r>
            <a:r>
              <a:rPr sz="2400" spc="-8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так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и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работает.</a:t>
            </a:r>
            <a:r>
              <a:rPr sz="2400" spc="-70" dirty="0">
                <a:latin typeface="Microsoft Sans Serif"/>
                <a:cs typeface="Microsoft Sans Serif"/>
              </a:rPr>
              <a:t> </a:t>
            </a:r>
            <a:r>
              <a:rPr sz="2400" spc="-35" dirty="0">
                <a:latin typeface="Microsoft Sans Serif"/>
                <a:cs typeface="Microsoft Sans Serif"/>
              </a:rPr>
              <a:t>Далее</a:t>
            </a:r>
            <a:r>
              <a:rPr sz="2400" spc="-75" dirty="0">
                <a:latin typeface="Microsoft Sans Serif"/>
                <a:cs typeface="Microsoft Sans Serif"/>
              </a:rPr>
              <a:t> </a:t>
            </a:r>
            <a:r>
              <a:rPr sz="2400" spc="-25" dirty="0">
                <a:latin typeface="Microsoft Sans Serif"/>
                <a:cs typeface="Microsoft Sans Serif"/>
              </a:rPr>
              <a:t>мы</a:t>
            </a:r>
            <a:endParaRPr sz="2400">
              <a:latin typeface="Microsoft Sans Serif"/>
              <a:cs typeface="Microsoft Sans Serif"/>
            </a:endParaRPr>
          </a:p>
          <a:p>
            <a:pPr marL="227329">
              <a:lnSpc>
                <a:spcPct val="100000"/>
              </a:lnSpc>
              <a:spcBef>
                <a:spcPts val="395"/>
              </a:spcBef>
            </a:pPr>
            <a:r>
              <a:rPr sz="2400" spc="-45" dirty="0">
                <a:latin typeface="Microsoft Sans Serif"/>
                <a:cs typeface="Microsoft Sans Serif"/>
              </a:rPr>
              <a:t>покажем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на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примере,</a:t>
            </a:r>
            <a:r>
              <a:rPr sz="2400" spc="-30" dirty="0">
                <a:latin typeface="Microsoft Sans Serif"/>
                <a:cs typeface="Microsoft Sans Serif"/>
              </a:rPr>
              <a:t> </a:t>
            </a:r>
            <a:r>
              <a:rPr sz="2400" spc="-70" dirty="0">
                <a:latin typeface="Microsoft Sans Serif"/>
                <a:cs typeface="Microsoft Sans Serif"/>
              </a:rPr>
              <a:t>как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это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делается</a:t>
            </a:r>
            <a:r>
              <a:rPr sz="2400" spc="-40" dirty="0">
                <a:latin typeface="Microsoft Sans Serif"/>
                <a:cs typeface="Microsoft Sans Serif"/>
              </a:rPr>
              <a:t> </a:t>
            </a:r>
            <a:r>
              <a:rPr sz="2400" dirty="0">
                <a:latin typeface="Microsoft Sans Serif"/>
                <a:cs typeface="Microsoft Sans Serif"/>
              </a:rPr>
              <a:t>при</a:t>
            </a:r>
            <a:r>
              <a:rPr sz="2400" spc="-45" dirty="0">
                <a:latin typeface="Microsoft Sans Serif"/>
                <a:cs typeface="Microsoft Sans Serif"/>
              </a:rPr>
              <a:t> </a:t>
            </a:r>
            <a:r>
              <a:rPr sz="2400" spc="-10" dirty="0">
                <a:latin typeface="Microsoft Sans Serif"/>
                <a:cs typeface="Microsoft Sans Serif"/>
              </a:rPr>
              <a:t>помощи</a:t>
            </a:r>
            <a:endParaRPr sz="2400">
              <a:latin typeface="Microsoft Sans Serif"/>
              <a:cs typeface="Microsoft Sans Serif"/>
            </a:endParaRPr>
          </a:p>
          <a:p>
            <a:pPr marL="227329">
              <a:lnSpc>
                <a:spcPct val="100000"/>
              </a:lnSpc>
              <a:spcBef>
                <a:spcPts val="409"/>
              </a:spcBef>
            </a:pPr>
            <a:r>
              <a:rPr sz="2400" spc="-20" dirty="0">
                <a:latin typeface="Arial MT"/>
                <a:cs typeface="Arial MT"/>
              </a:rPr>
              <a:t>CSS.</a:t>
            </a:r>
            <a:endParaRPr sz="2400">
              <a:latin typeface="Arial MT"/>
              <a:cs typeface="Arial MT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866965" y="6229921"/>
            <a:ext cx="1600835" cy="1337310"/>
            <a:chOff x="866965" y="6229921"/>
            <a:chExt cx="1600835" cy="1337310"/>
          </a:xfrm>
        </p:grpSpPr>
        <p:sp>
          <p:nvSpPr>
            <p:cNvPr id="7" name="object 7"/>
            <p:cNvSpPr/>
            <p:nvPr/>
          </p:nvSpPr>
          <p:spPr>
            <a:xfrm>
              <a:off x="871727" y="6234684"/>
              <a:ext cx="1591310" cy="1327785"/>
            </a:xfrm>
            <a:custGeom>
              <a:avLst/>
              <a:gdLst/>
              <a:ahLst/>
              <a:cxnLst/>
              <a:rect l="l" t="t" r="r" b="b"/>
              <a:pathLst>
                <a:path w="1591310" h="1327784">
                  <a:moveTo>
                    <a:pt x="1591056" y="0"/>
                  </a:moveTo>
                  <a:lnTo>
                    <a:pt x="0" y="0"/>
                  </a:lnTo>
                  <a:lnTo>
                    <a:pt x="0" y="1327403"/>
                  </a:lnTo>
                  <a:lnTo>
                    <a:pt x="1591056" y="1327403"/>
                  </a:lnTo>
                  <a:lnTo>
                    <a:pt x="1591056" y="0"/>
                  </a:lnTo>
                  <a:close/>
                </a:path>
              </a:pathLst>
            </a:custGeom>
            <a:solidFill>
              <a:srgbClr val="C71C4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1727" y="6234684"/>
              <a:ext cx="1591310" cy="1327785"/>
            </a:xfrm>
            <a:custGeom>
              <a:avLst/>
              <a:gdLst/>
              <a:ahLst/>
              <a:cxnLst/>
              <a:rect l="l" t="t" r="r" b="b"/>
              <a:pathLst>
                <a:path w="1591310" h="1327784">
                  <a:moveTo>
                    <a:pt x="0" y="1327403"/>
                  </a:moveTo>
                  <a:lnTo>
                    <a:pt x="1591056" y="1327403"/>
                  </a:lnTo>
                  <a:lnTo>
                    <a:pt x="1591056" y="0"/>
                  </a:lnTo>
                  <a:lnTo>
                    <a:pt x="0" y="0"/>
                  </a:lnTo>
                  <a:lnTo>
                    <a:pt x="0" y="1327403"/>
                  </a:lnTo>
                  <a:close/>
                </a:path>
              </a:pathLst>
            </a:custGeom>
            <a:ln w="9525">
              <a:solidFill>
                <a:srgbClr val="252525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83409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25" dirty="0"/>
              <a:t> </a:t>
            </a:r>
            <a:r>
              <a:rPr spc="-10" dirty="0"/>
              <a:t>float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193179"/>
            <a:ext cx="2304415" cy="343979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20" dirty="0">
                <a:latin typeface="Arial"/>
                <a:cs typeface="Arial"/>
              </a:rPr>
              <a:t>left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spc="-10" dirty="0">
                <a:latin typeface="Microsoft Sans Serif"/>
                <a:cs typeface="Microsoft Sans Serif"/>
              </a:rPr>
              <a:t>Обтекание</a:t>
            </a:r>
            <a:r>
              <a:rPr sz="2100" spc="-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справа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right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Обтекание</a:t>
            </a:r>
            <a:r>
              <a:rPr sz="2100" spc="-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слева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Arial"/>
                <a:cs typeface="Arial"/>
              </a:rPr>
              <a:t>none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100" dirty="0">
                <a:latin typeface="Microsoft Sans Serif"/>
                <a:cs typeface="Microsoft Sans Serif"/>
              </a:rPr>
              <a:t>Без</a:t>
            </a:r>
            <a:r>
              <a:rPr sz="2100" spc="-10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обтекания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410711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654296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5897879"/>
            <a:ext cx="248412" cy="248412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98068" y="7378065"/>
            <a:ext cx="6139815" cy="132842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12700" marR="5080">
              <a:lnSpc>
                <a:spcPts val="4860"/>
              </a:lnSpc>
              <a:spcBef>
                <a:spcPts val="710"/>
              </a:spcBef>
            </a:pPr>
            <a:r>
              <a:rPr sz="4500" b="1" dirty="0">
                <a:solidFill>
                  <a:srgbClr val="C81D4A"/>
                </a:solidFill>
                <a:latin typeface="Arial"/>
                <a:cs typeface="Arial"/>
              </a:rPr>
              <a:t>Теперь</a:t>
            </a:r>
            <a:r>
              <a:rPr sz="4500" b="1" spc="-40" dirty="0">
                <a:solidFill>
                  <a:srgbClr val="C81D4A"/>
                </a:solidFill>
                <a:latin typeface="Arial"/>
                <a:cs typeface="Arial"/>
              </a:rPr>
              <a:t> </a:t>
            </a:r>
            <a:r>
              <a:rPr sz="4500" b="1" spc="-10" dirty="0">
                <a:solidFill>
                  <a:srgbClr val="C81D4A"/>
                </a:solidFill>
                <a:latin typeface="Arial"/>
                <a:cs typeface="Arial"/>
              </a:rPr>
              <a:t>используется </a:t>
            </a:r>
            <a:r>
              <a:rPr sz="4500" b="1" dirty="0">
                <a:solidFill>
                  <a:srgbClr val="C81D4A"/>
                </a:solidFill>
                <a:latin typeface="Arial"/>
                <a:cs typeface="Arial"/>
              </a:rPr>
              <a:t>технология</a:t>
            </a:r>
            <a:r>
              <a:rPr sz="4500" b="1" spc="-80" dirty="0">
                <a:solidFill>
                  <a:srgbClr val="C81D4A"/>
                </a:solidFill>
                <a:latin typeface="Arial"/>
                <a:cs typeface="Arial"/>
              </a:rPr>
              <a:t> </a:t>
            </a:r>
            <a:r>
              <a:rPr sz="4500" b="1" spc="-10" dirty="0">
                <a:solidFill>
                  <a:srgbClr val="C81D4A"/>
                </a:solidFill>
                <a:latin typeface="Arial"/>
                <a:cs typeface="Arial"/>
              </a:rPr>
              <a:t>flexbox</a:t>
            </a:r>
            <a:endParaRPr sz="45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38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25" dirty="0"/>
              <a:t> </a:t>
            </a:r>
            <a:r>
              <a:rPr spc="-10" dirty="0"/>
              <a:t>overflow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193179"/>
            <a:ext cx="7085965" cy="468249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visible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умолчанию,</a:t>
            </a:r>
            <a:r>
              <a:rPr sz="2100" spc="-2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содержимое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будет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выходить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за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пределы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hidden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20" dirty="0">
                <a:latin typeface="Microsoft Sans Serif"/>
                <a:cs typeface="Microsoft Sans Serif"/>
              </a:rPr>
              <a:t>Обрезка</a:t>
            </a:r>
            <a:r>
              <a:rPr sz="2100" spc="-8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контента,</a:t>
            </a:r>
            <a:r>
              <a:rPr sz="2100" spc="-8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выходящего</a:t>
            </a:r>
            <a:r>
              <a:rPr sz="2100" spc="-9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за</a:t>
            </a:r>
            <a:r>
              <a:rPr sz="2100" spc="-8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пределы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scroll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5"/>
              </a:spcBef>
            </a:pPr>
            <a:r>
              <a:rPr sz="2100" spc="-20" dirty="0">
                <a:latin typeface="Microsoft Sans Serif"/>
                <a:cs typeface="Microsoft Sans Serif"/>
              </a:rPr>
              <a:t>Обрезка</a:t>
            </a:r>
            <a:r>
              <a:rPr sz="2100" spc="-6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контента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и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появление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скролла</a:t>
            </a:r>
            <a:r>
              <a:rPr sz="2100" spc="-7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(всегда)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20" dirty="0">
                <a:latin typeface="Arial"/>
                <a:cs typeface="Arial"/>
              </a:rPr>
              <a:t>auto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Появление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скролла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при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выходе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за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пределы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410711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654296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5897879"/>
            <a:ext cx="248412" cy="2484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327" y="7139940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8091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10" dirty="0"/>
              <a:t> </a:t>
            </a:r>
            <a:r>
              <a:rPr spc="-20" dirty="0"/>
              <a:t>z-</a:t>
            </a:r>
            <a:r>
              <a:rPr spc="-10" dirty="0"/>
              <a:t>index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193179"/>
            <a:ext cx="5187315" cy="262445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20" dirty="0">
                <a:latin typeface="Arial"/>
                <a:cs typeface="Arial"/>
              </a:rPr>
              <a:t>auto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умолчанию,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spc="-20" dirty="0">
                <a:latin typeface="Microsoft Sans Serif"/>
                <a:cs typeface="Microsoft Sans Serif"/>
              </a:rPr>
              <a:t>порядок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обычный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i="1" spc="-10" dirty="0">
                <a:latin typeface="Arial"/>
                <a:cs typeface="Arial"/>
              </a:rPr>
              <a:t>число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33800"/>
              </a:lnSpc>
              <a:spcBef>
                <a:spcPts val="40"/>
              </a:spcBef>
            </a:pPr>
            <a:r>
              <a:rPr sz="2100" dirty="0">
                <a:latin typeface="Microsoft Sans Serif"/>
                <a:cs typeface="Microsoft Sans Serif"/>
              </a:rPr>
              <a:t>Чем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больше</a:t>
            </a:r>
            <a:r>
              <a:rPr sz="2100" spc="-2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число,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тем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выше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будет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spc="-20" dirty="0">
                <a:latin typeface="Microsoft Sans Serif"/>
                <a:cs typeface="Microsoft Sans Serif"/>
              </a:rPr>
              <a:t>слой </a:t>
            </a:r>
            <a:r>
              <a:rPr sz="2100" dirty="0">
                <a:latin typeface="Microsoft Sans Serif"/>
                <a:cs typeface="Microsoft Sans Serif"/>
              </a:rPr>
              <a:t>Пример: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Courier New"/>
                <a:cs typeface="Courier New"/>
              </a:rPr>
              <a:t>z-</a:t>
            </a:r>
            <a:r>
              <a:rPr sz="2100" dirty="0">
                <a:latin typeface="Courier New"/>
                <a:cs typeface="Courier New"/>
              </a:rPr>
              <a:t>index:</a:t>
            </a:r>
            <a:r>
              <a:rPr sz="2100" spc="-100" dirty="0">
                <a:latin typeface="Courier New"/>
                <a:cs typeface="Courier New"/>
              </a:rPr>
              <a:t> </a:t>
            </a:r>
            <a:r>
              <a:rPr sz="2100" spc="-20" dirty="0">
                <a:latin typeface="Courier New"/>
                <a:cs typeface="Courier New"/>
              </a:rPr>
              <a:t>100;</a:t>
            </a:r>
            <a:endParaRPr sz="2100">
              <a:latin typeface="Courier New"/>
              <a:cs typeface="Courier New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410711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654296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3408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Нюансы</a:t>
            </a:r>
            <a:r>
              <a:rPr spc="5" dirty="0"/>
              <a:t> </a:t>
            </a:r>
            <a:r>
              <a:rPr spc="-10" dirty="0"/>
              <a:t>z-index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28700" y="3310699"/>
            <a:ext cx="8580120" cy="5671184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5"/>
              </a:spcBef>
            </a:pPr>
            <a:r>
              <a:rPr dirty="0"/>
              <a:t>Не</a:t>
            </a:r>
            <a:r>
              <a:rPr spc="-75" dirty="0"/>
              <a:t> </a:t>
            </a:r>
            <a:r>
              <a:rPr dirty="0"/>
              <a:t>работает,</a:t>
            </a:r>
            <a:r>
              <a:rPr spc="-15" dirty="0"/>
              <a:t> </a:t>
            </a:r>
            <a:r>
              <a:rPr dirty="0"/>
              <a:t>если</a:t>
            </a:r>
            <a:r>
              <a:rPr spc="-65" dirty="0"/>
              <a:t> </a:t>
            </a:r>
            <a:r>
              <a:rPr dirty="0"/>
              <a:t>у</a:t>
            </a:r>
            <a:r>
              <a:rPr spc="-65" dirty="0"/>
              <a:t> </a:t>
            </a:r>
            <a:r>
              <a:rPr dirty="0"/>
              <a:t>элемента</a:t>
            </a:r>
            <a:r>
              <a:rPr spc="-50" dirty="0"/>
              <a:t> </a:t>
            </a:r>
            <a:r>
              <a:rPr dirty="0"/>
              <a:t>нет</a:t>
            </a:r>
            <a:r>
              <a:rPr spc="-65" dirty="0"/>
              <a:t> </a:t>
            </a:r>
            <a:r>
              <a:rPr spc="-10" dirty="0"/>
              <a:t>заданного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dirty="0"/>
              <a:t>позиционирования</a:t>
            </a:r>
            <a:r>
              <a:rPr spc="-75" dirty="0"/>
              <a:t> </a:t>
            </a:r>
            <a:r>
              <a:rPr b="0" spc="969" dirty="0">
                <a:latin typeface="Microsoft Sans Serif"/>
                <a:cs typeface="Microsoft Sans Serif"/>
              </a:rPr>
              <a:t>—</a:t>
            </a:r>
            <a:r>
              <a:rPr b="0" spc="-4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absolute,</a:t>
            </a:r>
            <a:r>
              <a:rPr b="0" spc="-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relative</a:t>
            </a:r>
            <a:r>
              <a:rPr b="0" spc="-1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или</a:t>
            </a:r>
            <a:r>
              <a:rPr b="0" spc="-35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fixed</a:t>
            </a:r>
          </a:p>
          <a:p>
            <a:pPr>
              <a:lnSpc>
                <a:spcPct val="100000"/>
              </a:lnSpc>
              <a:spcBef>
                <a:spcPts val="1025"/>
              </a:spcBef>
            </a:pPr>
            <a:endParaRPr b="0" spc="-1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/>
              <a:t>Задавать</a:t>
            </a:r>
            <a:r>
              <a:rPr spc="-80" dirty="0"/>
              <a:t> </a:t>
            </a:r>
            <a:r>
              <a:rPr dirty="0"/>
              <a:t>отрицательный</a:t>
            </a:r>
            <a:r>
              <a:rPr spc="-55" dirty="0"/>
              <a:t> </a:t>
            </a:r>
            <a:r>
              <a:rPr spc="-10" dirty="0"/>
              <a:t>z-</a:t>
            </a:r>
            <a:r>
              <a:rPr dirty="0"/>
              <a:t>index</a:t>
            </a:r>
            <a:r>
              <a:rPr spc="-120" dirty="0"/>
              <a:t> </a:t>
            </a:r>
            <a:r>
              <a:rPr spc="-10" dirty="0"/>
              <a:t>нельзя,</a:t>
            </a: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b="0" dirty="0">
                <a:latin typeface="Microsoft Sans Serif"/>
                <a:cs typeface="Microsoft Sans Serif"/>
              </a:rPr>
              <a:t>это</a:t>
            </a:r>
            <a:r>
              <a:rPr b="0" spc="-95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снижает</a:t>
            </a:r>
            <a:r>
              <a:rPr b="0" spc="-90" dirty="0">
                <a:latin typeface="Microsoft Sans Serif"/>
                <a:cs typeface="Microsoft Sans Serif"/>
              </a:rPr>
              <a:t> </a:t>
            </a:r>
            <a:r>
              <a:rPr b="0" dirty="0">
                <a:latin typeface="Microsoft Sans Serif"/>
                <a:cs typeface="Microsoft Sans Serif"/>
              </a:rPr>
              <a:t>производительность</a:t>
            </a:r>
            <a:r>
              <a:rPr b="0" spc="-85" dirty="0">
                <a:latin typeface="Microsoft Sans Serif"/>
                <a:cs typeface="Microsoft Sans Serif"/>
              </a:rPr>
              <a:t> </a:t>
            </a:r>
            <a:r>
              <a:rPr b="0" spc="-10" dirty="0">
                <a:latin typeface="Microsoft Sans Serif"/>
                <a:cs typeface="Microsoft Sans Serif"/>
              </a:rPr>
              <a:t>сайта</a:t>
            </a:r>
          </a:p>
          <a:p>
            <a:pPr>
              <a:lnSpc>
                <a:spcPct val="100000"/>
              </a:lnSpc>
              <a:spcBef>
                <a:spcPts val="730"/>
              </a:spcBef>
            </a:pPr>
            <a:endParaRPr b="0" spc="-10" dirty="0">
              <a:latin typeface="Microsoft Sans Serif"/>
              <a:cs typeface="Microsoft Sans Serif"/>
            </a:endParaRPr>
          </a:p>
          <a:p>
            <a:pPr marL="12700" marR="251460">
              <a:lnSpc>
                <a:spcPct val="110000"/>
              </a:lnSpc>
              <a:spcBef>
                <a:spcPts val="5"/>
              </a:spcBef>
            </a:pPr>
            <a:r>
              <a:rPr dirty="0"/>
              <a:t>Задавать</a:t>
            </a:r>
            <a:r>
              <a:rPr spc="-50" dirty="0"/>
              <a:t> </a:t>
            </a:r>
            <a:r>
              <a:rPr dirty="0"/>
              <a:t>слишком</a:t>
            </a:r>
            <a:r>
              <a:rPr spc="-75" dirty="0"/>
              <a:t> </a:t>
            </a:r>
            <a:r>
              <a:rPr dirty="0"/>
              <a:t>большой</a:t>
            </a:r>
            <a:r>
              <a:rPr spc="-90" dirty="0"/>
              <a:t> </a:t>
            </a:r>
            <a:r>
              <a:rPr dirty="0"/>
              <a:t>(999999)</a:t>
            </a:r>
            <a:r>
              <a:rPr spc="-60" dirty="0"/>
              <a:t> </a:t>
            </a:r>
            <a:r>
              <a:rPr spc="-10" dirty="0"/>
              <a:t>индекс </a:t>
            </a:r>
            <a:r>
              <a:rPr dirty="0"/>
              <a:t>не</a:t>
            </a:r>
            <a:r>
              <a:rPr spc="-45" dirty="0"/>
              <a:t> </a:t>
            </a:r>
            <a:r>
              <a:rPr spc="-10" dirty="0"/>
              <a:t>рекомендуется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410711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654296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5897879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24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31185"/>
            <a:ext cx="6824980" cy="369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805"/>
              </a:lnSpc>
              <a:spcBef>
                <a:spcPts val="100"/>
              </a:spcBef>
            </a:pPr>
            <a:r>
              <a:rPr sz="8600" spc="-10" dirty="0">
                <a:solidFill>
                  <a:srgbClr val="FFFFFF"/>
                </a:solidFill>
              </a:rPr>
              <a:t>Стилизация.</a:t>
            </a:r>
            <a:endParaRPr sz="8600"/>
          </a:p>
          <a:p>
            <a:pPr marL="12700" marR="2072005">
              <a:lnSpc>
                <a:spcPts val="9290"/>
              </a:lnSpc>
              <a:spcBef>
                <a:spcPts val="615"/>
              </a:spcBef>
            </a:pPr>
            <a:r>
              <a:rPr sz="8600" dirty="0">
                <a:solidFill>
                  <a:srgbClr val="FFFFFF"/>
                </a:solidFill>
              </a:rPr>
              <a:t>Работа</a:t>
            </a:r>
            <a:r>
              <a:rPr sz="8600" spc="-25" dirty="0">
                <a:solidFill>
                  <a:srgbClr val="FFFFFF"/>
                </a:solidFill>
              </a:rPr>
              <a:t> </a:t>
            </a:r>
            <a:r>
              <a:rPr sz="8600" spc="-50" dirty="0">
                <a:solidFill>
                  <a:srgbClr val="FFFFFF"/>
                </a:solidFill>
              </a:rPr>
              <a:t>с </a:t>
            </a:r>
            <a:r>
              <a:rPr sz="8600" spc="-10" dirty="0">
                <a:solidFill>
                  <a:srgbClr val="FFFFFF"/>
                </a:solidFill>
              </a:rPr>
              <a:t>цветом</a:t>
            </a:r>
            <a:endParaRPr sz="86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0097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35" dirty="0"/>
              <a:t> </a:t>
            </a:r>
            <a:r>
              <a:rPr spc="-10" dirty="0"/>
              <a:t>color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193179"/>
            <a:ext cx="4408170" cy="5925820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Ключевое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spc="-10" dirty="0">
                <a:latin typeface="Arial"/>
                <a:cs typeface="Arial"/>
              </a:rPr>
              <a:t>слово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Arial MT"/>
                <a:cs typeface="Arial MT"/>
              </a:rPr>
              <a:t>red,</a:t>
            </a:r>
            <a:r>
              <a:rPr sz="2100" spc="-2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yellow,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white,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black,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blue,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spc="-10" dirty="0">
                <a:latin typeface="Arial MT"/>
                <a:cs typeface="Arial MT"/>
              </a:rPr>
              <a:t>green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90"/>
              </a:spcBef>
            </a:pPr>
            <a:endParaRPr sz="2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Шестнадцатеричный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код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Arial MT"/>
                <a:cs typeface="Arial MT"/>
              </a:rPr>
              <a:t>#000000,</a:t>
            </a:r>
            <a:r>
              <a:rPr sz="2100" spc="-6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#FFFFFF,</a:t>
            </a:r>
            <a:r>
              <a:rPr sz="2100" spc="-3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#000,</a:t>
            </a:r>
            <a:r>
              <a:rPr sz="2100" spc="-60" dirty="0">
                <a:latin typeface="Arial MT"/>
                <a:cs typeface="Arial MT"/>
              </a:rPr>
              <a:t> </a:t>
            </a:r>
            <a:r>
              <a:rPr sz="2100" spc="-20" dirty="0">
                <a:latin typeface="Arial MT"/>
                <a:cs typeface="Arial MT"/>
              </a:rPr>
              <a:t>#FFF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2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dirty="0">
                <a:latin typeface="Arial"/>
                <a:cs typeface="Arial"/>
              </a:rPr>
              <a:t>В</a:t>
            </a:r>
            <a:r>
              <a:rPr sz="2400" b="1" spc="-5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формате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RGB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Arial MT"/>
                <a:cs typeface="Arial MT"/>
              </a:rPr>
              <a:t>rgb(0,</a:t>
            </a:r>
            <a:r>
              <a:rPr sz="2100" spc="-2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0,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0),</a:t>
            </a:r>
            <a:r>
              <a:rPr sz="2100" spc="-10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rgba(255,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255,</a:t>
            </a:r>
            <a:r>
              <a:rPr sz="2100" spc="-15" dirty="0">
                <a:latin typeface="Arial MT"/>
                <a:cs typeface="Arial MT"/>
              </a:rPr>
              <a:t> </a:t>
            </a:r>
            <a:r>
              <a:rPr sz="2100" dirty="0">
                <a:latin typeface="Arial MT"/>
                <a:cs typeface="Arial MT"/>
              </a:rPr>
              <a:t>255,</a:t>
            </a:r>
            <a:r>
              <a:rPr sz="2100" spc="-35" dirty="0">
                <a:latin typeface="Arial MT"/>
                <a:cs typeface="Arial MT"/>
              </a:rPr>
              <a:t> </a:t>
            </a:r>
            <a:r>
              <a:rPr sz="2100" spc="-20" dirty="0">
                <a:latin typeface="Arial MT"/>
                <a:cs typeface="Arial MT"/>
              </a:rPr>
              <a:t>128)</a:t>
            </a:r>
            <a:endParaRPr sz="21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085"/>
              </a:spcBef>
            </a:pPr>
            <a:endParaRPr sz="2100" dirty="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initial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Значение</a:t>
            </a:r>
            <a:r>
              <a:rPr sz="2100" spc="-9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7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умолчанию,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black</a:t>
            </a:r>
            <a:endParaRPr sz="2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Arial"/>
                <a:cs typeface="Arial"/>
              </a:rPr>
              <a:t>inherit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Наследуется</a:t>
            </a:r>
            <a:r>
              <a:rPr sz="2100" spc="-2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от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родителя</a:t>
            </a:r>
            <a:endParaRPr sz="21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410711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654296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5897879"/>
            <a:ext cx="248412" cy="2484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327" y="7139940"/>
            <a:ext cx="248412" cy="24993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9327" y="8383523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43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3420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 smtClean="0"/>
              <a:t>Растровая графика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60" y="4305300"/>
            <a:ext cx="9949860" cy="29350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3194" y="8877300"/>
            <a:ext cx="39661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Расширения: 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jpeg, </a:t>
            </a:r>
            <a:r>
              <a:rPr lang="en-US" sz="28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44950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31185"/>
            <a:ext cx="6824980" cy="3696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805"/>
              </a:lnSpc>
              <a:spcBef>
                <a:spcPts val="100"/>
              </a:spcBef>
            </a:pPr>
            <a:r>
              <a:rPr sz="8600" spc="-10" dirty="0">
                <a:solidFill>
                  <a:srgbClr val="FFFFFF"/>
                </a:solidFill>
              </a:rPr>
              <a:t>Стилизация.</a:t>
            </a:r>
            <a:endParaRPr sz="8600" dirty="0"/>
          </a:p>
          <a:p>
            <a:pPr marL="12700" marR="2072005">
              <a:lnSpc>
                <a:spcPts val="9290"/>
              </a:lnSpc>
              <a:spcBef>
                <a:spcPts val="615"/>
              </a:spcBef>
            </a:pPr>
            <a:r>
              <a:rPr sz="8600" dirty="0">
                <a:solidFill>
                  <a:srgbClr val="FFFFFF"/>
                </a:solidFill>
              </a:rPr>
              <a:t>Работа</a:t>
            </a:r>
            <a:r>
              <a:rPr sz="8600" spc="-25" dirty="0">
                <a:solidFill>
                  <a:srgbClr val="FFFFFF"/>
                </a:solidFill>
              </a:rPr>
              <a:t> </a:t>
            </a:r>
            <a:r>
              <a:rPr sz="8600" spc="-50" dirty="0">
                <a:solidFill>
                  <a:srgbClr val="FFFFFF"/>
                </a:solidFill>
              </a:rPr>
              <a:t>с </a:t>
            </a:r>
            <a:r>
              <a:rPr lang="ru-RU" sz="8600" spc="-10" dirty="0" smtClean="0">
                <a:solidFill>
                  <a:srgbClr val="FFFFFF"/>
                </a:solidFill>
              </a:rPr>
              <a:t>текстом</a:t>
            </a:r>
            <a:endParaRPr sz="8600" dirty="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032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5533390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Свойство</a:t>
            </a:r>
          </a:p>
          <a:p>
            <a:pPr marL="12700">
              <a:lnSpc>
                <a:spcPts val="6840"/>
              </a:lnSpc>
            </a:pPr>
            <a:r>
              <a:rPr spc="-30" dirty="0"/>
              <a:t>text-</a:t>
            </a:r>
            <a:r>
              <a:rPr spc="-10" dirty="0"/>
              <a:t>decoration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4054600"/>
            <a:ext cx="5597525" cy="4683760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b="1" spc="-20" dirty="0">
                <a:latin typeface="Arial"/>
                <a:cs typeface="Arial"/>
              </a:rPr>
              <a:t>none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Значение</a:t>
            </a:r>
            <a:r>
              <a:rPr sz="2100" spc="-9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8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умолчанию,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без</a:t>
            </a:r>
            <a:r>
              <a:rPr sz="2100" spc="-8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декорирования</a:t>
            </a:r>
            <a:endParaRPr sz="2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underline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Подчёркивание,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линия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снизу</a:t>
            </a:r>
            <a:endParaRPr sz="2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overline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spc="-10" dirty="0">
                <a:latin typeface="Microsoft Sans Serif"/>
                <a:cs typeface="Microsoft Sans Serif"/>
              </a:rPr>
              <a:t>Надчёркивание,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линия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сверху</a:t>
            </a:r>
            <a:endParaRPr sz="2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line-through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20" dirty="0">
                <a:latin typeface="Microsoft Sans Serif"/>
                <a:cs typeface="Microsoft Sans Serif"/>
              </a:rPr>
              <a:t>Зачёркивание,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линия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через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текст</a:t>
            </a:r>
            <a:endParaRPr sz="21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273296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516879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6758940"/>
            <a:ext cx="248412" cy="249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327" y="8002523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301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5533390" cy="176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Свойство</a:t>
            </a:r>
          </a:p>
          <a:p>
            <a:pPr marL="12700">
              <a:lnSpc>
                <a:spcPts val="6840"/>
              </a:lnSpc>
            </a:pPr>
            <a:r>
              <a:rPr spc="-30" dirty="0"/>
              <a:t>text-</a:t>
            </a:r>
            <a:r>
              <a:rPr spc="-10" dirty="0"/>
              <a:t>decoration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4026807"/>
            <a:ext cx="3801110" cy="219646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initial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Значение</a:t>
            </a:r>
            <a:r>
              <a:rPr sz="2100" spc="-9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7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умолчанию,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spc="-20" dirty="0">
                <a:latin typeface="Microsoft Sans Serif"/>
                <a:cs typeface="Microsoft Sans Serif"/>
              </a:rPr>
              <a:t>none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inherit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Наследуется</a:t>
            </a:r>
            <a:r>
              <a:rPr sz="2100" spc="-2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от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родителя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244340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487923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4049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47700" y="1709926"/>
            <a:ext cx="874395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10" dirty="0"/>
              <a:t> </a:t>
            </a:r>
            <a:r>
              <a:rPr spc="-10" dirty="0"/>
              <a:t>text-align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269742"/>
            <a:ext cx="939800" cy="2978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0" dirty="0">
                <a:latin typeface="Arial"/>
                <a:cs typeface="Arial"/>
              </a:rPr>
              <a:t>left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235700"/>
              </a:lnSpc>
            </a:pPr>
            <a:r>
              <a:rPr sz="2400" b="1" spc="-10" dirty="0">
                <a:latin typeface="Arial"/>
                <a:cs typeface="Arial"/>
              </a:rPr>
              <a:t>right center justify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358896"/>
            <a:ext cx="248412" cy="2484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221479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5082540"/>
            <a:ext cx="248412" cy="249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5945123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190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570619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Свойство </a:t>
            </a:r>
            <a:r>
              <a:rPr spc="-30" dirty="0"/>
              <a:t>text-</a:t>
            </a:r>
            <a:r>
              <a:rPr spc="-10" dirty="0"/>
              <a:t>transform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978764"/>
            <a:ext cx="7171690" cy="468312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20" dirty="0">
                <a:latin typeface="Arial"/>
                <a:cs typeface="Arial"/>
              </a:rPr>
              <a:t>none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Значение</a:t>
            </a:r>
            <a:r>
              <a:rPr sz="2100" spc="-9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8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умолчанию,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без</a:t>
            </a:r>
            <a:r>
              <a:rPr sz="2100" spc="-8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трансформирования</a:t>
            </a:r>
            <a:endParaRPr sz="2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Arial"/>
                <a:cs typeface="Arial"/>
              </a:rPr>
              <a:t>capitalize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Преобразует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первый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символ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символ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верхнего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регистра</a:t>
            </a:r>
            <a:endParaRPr sz="2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uppercase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Преобразует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все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символы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символы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верхнего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регистра</a:t>
            </a:r>
            <a:endParaRPr sz="2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Arial"/>
                <a:cs typeface="Arial"/>
              </a:rPr>
              <a:t>lowercase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Преобразует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все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символы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символы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нижнего</a:t>
            </a:r>
            <a:r>
              <a:rPr sz="2100" spc="-6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регистра</a:t>
            </a:r>
            <a:endParaRPr sz="21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197096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440679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6682740"/>
            <a:ext cx="248412" cy="249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327" y="7926323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580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65621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15" dirty="0"/>
              <a:t> </a:t>
            </a:r>
            <a:r>
              <a:rPr spc="-10" dirty="0"/>
              <a:t>line-height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217055"/>
            <a:ext cx="5178425" cy="219646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normal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Значение</a:t>
            </a:r>
            <a:r>
              <a:rPr sz="2100" spc="-8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умолчанию,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примерно</a:t>
            </a:r>
            <a:r>
              <a:rPr sz="2100" spc="-80" dirty="0">
                <a:latin typeface="Microsoft Sans Serif"/>
                <a:cs typeface="Microsoft Sans Serif"/>
              </a:rPr>
              <a:t> </a:t>
            </a:r>
            <a:r>
              <a:rPr sz="2100" spc="-20" dirty="0">
                <a:latin typeface="Microsoft Sans Serif"/>
                <a:cs typeface="Microsoft Sans Serif"/>
              </a:rPr>
              <a:t>120%</a:t>
            </a:r>
            <a:endParaRPr sz="2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i="1" spc="-10" dirty="0">
                <a:latin typeface="Arial"/>
                <a:cs typeface="Arial"/>
              </a:rPr>
              <a:t>значение</a:t>
            </a:r>
            <a:endParaRPr sz="2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Например, </a:t>
            </a:r>
            <a:r>
              <a:rPr sz="2100" dirty="0">
                <a:latin typeface="Microsoft Sans Serif"/>
                <a:cs typeface="Microsoft Sans Serif"/>
              </a:rPr>
              <a:t>200%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или </a:t>
            </a:r>
            <a:r>
              <a:rPr sz="2100" spc="-20" dirty="0">
                <a:latin typeface="Microsoft Sans Serif"/>
                <a:cs typeface="Microsoft Sans Serif"/>
              </a:rPr>
              <a:t>12px</a:t>
            </a:r>
            <a:endParaRPr sz="21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435096"/>
            <a:ext cx="248412" cy="2484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678679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3508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342019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 err="1"/>
              <a:t>Свойство</a:t>
            </a:r>
            <a:r>
              <a:rPr spc="-35" dirty="0"/>
              <a:t> </a:t>
            </a:r>
            <a:r>
              <a:rPr spc="-10" dirty="0" smtClean="0"/>
              <a:t>letter-spacing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902564"/>
            <a:ext cx="3295650" cy="219646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Значение</a:t>
            </a:r>
            <a:r>
              <a:rPr sz="2100" spc="-7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6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умолчанию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i="1" spc="-10" dirty="0">
                <a:latin typeface="Arial"/>
                <a:cs typeface="Arial"/>
              </a:rPr>
              <a:t>значение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spc="-10" dirty="0">
                <a:latin typeface="Microsoft Sans Serif"/>
                <a:cs typeface="Microsoft Sans Serif"/>
              </a:rPr>
              <a:t>Например, </a:t>
            </a:r>
            <a:r>
              <a:rPr sz="2100" dirty="0">
                <a:latin typeface="Microsoft Sans Serif"/>
                <a:cs typeface="Microsoft Sans Serif"/>
              </a:rPr>
              <a:t>200%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или </a:t>
            </a:r>
            <a:r>
              <a:rPr sz="2100" spc="-20" dirty="0">
                <a:latin typeface="Microsoft Sans Serif"/>
                <a:cs typeface="Microsoft Sans Serif"/>
              </a:rPr>
              <a:t>12px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120896"/>
            <a:ext cx="248412" cy="24841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364479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581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58001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10" dirty="0"/>
              <a:t> </a:t>
            </a:r>
            <a:r>
              <a:rPr spc="-10" dirty="0"/>
              <a:t>text-indent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164604"/>
            <a:ext cx="2012314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i="1" spc="-10" dirty="0" err="1" smtClean="0">
                <a:latin typeface="Arial"/>
                <a:cs typeface="Arial"/>
              </a:rPr>
              <a:t>значение</a:t>
            </a:r>
            <a:endParaRPr sz="2400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spc="-10" dirty="0" err="1" smtClean="0">
                <a:latin typeface="Microsoft Sans Serif"/>
                <a:cs typeface="Microsoft Sans Serif"/>
              </a:rPr>
              <a:t>Например</a:t>
            </a:r>
            <a:r>
              <a:rPr sz="2100" spc="-10" dirty="0" smtClean="0">
                <a:latin typeface="Microsoft Sans Serif"/>
                <a:cs typeface="Microsoft Sans Serif"/>
              </a:rPr>
              <a:t>,</a:t>
            </a:r>
            <a:r>
              <a:rPr sz="2100" spc="-55" dirty="0" smtClean="0">
                <a:latin typeface="Microsoft Sans Serif"/>
                <a:cs typeface="Microsoft Sans Serif"/>
              </a:rPr>
              <a:t> </a:t>
            </a:r>
            <a:r>
              <a:rPr sz="2100" spc="-20" dirty="0" smtClean="0">
                <a:latin typeface="Microsoft Sans Serif"/>
                <a:cs typeface="Microsoft Sans Serif"/>
              </a:rPr>
              <a:t>12px</a:t>
            </a:r>
            <a:endParaRPr sz="2100" dirty="0">
              <a:latin typeface="Microsoft Sans Serif"/>
              <a:cs typeface="Microsoft Sans Serif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95300" y="4639524"/>
            <a:ext cx="85956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Определяет размер отступа (пустого места) перед строкой в текстовом блоке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52812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037219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5" dirty="0"/>
              <a:t> </a:t>
            </a:r>
            <a:r>
              <a:rPr spc="-10" dirty="0"/>
              <a:t>white-space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44798" y="3133916"/>
            <a:ext cx="8580120" cy="5671184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pc="-10" dirty="0"/>
              <a:t>normal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b="0" dirty="0">
                <a:latin typeface="Microsoft Sans Serif"/>
                <a:cs typeface="Microsoft Sans Serif"/>
              </a:rPr>
              <a:t>Значение</a:t>
            </a:r>
            <a:r>
              <a:rPr sz="2100" b="0" spc="-9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по</a:t>
            </a:r>
            <a:r>
              <a:rPr sz="2100" b="0" spc="-8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умолчанию,</a:t>
            </a:r>
            <a:r>
              <a:rPr sz="2100" b="0" spc="-6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перенос</a:t>
            </a:r>
            <a:r>
              <a:rPr sz="2100" b="0" spc="-9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происходит</a:t>
            </a:r>
            <a:r>
              <a:rPr sz="2100" b="0" spc="-85" dirty="0">
                <a:latin typeface="Microsoft Sans Serif"/>
                <a:cs typeface="Microsoft Sans Serif"/>
              </a:rPr>
              <a:t> </a:t>
            </a:r>
            <a:r>
              <a:rPr sz="2100" b="0" spc="-50" dirty="0">
                <a:latin typeface="Microsoft Sans Serif"/>
                <a:cs typeface="Microsoft Sans Serif"/>
              </a:rPr>
              <a:t>как</a:t>
            </a:r>
            <a:r>
              <a:rPr sz="2100" b="0" spc="-8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обычно</a:t>
            </a:r>
            <a:endParaRPr sz="2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pc="-10" dirty="0"/>
              <a:t>nowrap</a:t>
            </a: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b="0" dirty="0">
                <a:latin typeface="Microsoft Sans Serif"/>
                <a:cs typeface="Microsoft Sans Serif"/>
              </a:rPr>
              <a:t>Перенос</a:t>
            </a:r>
            <a:r>
              <a:rPr sz="2100" b="0" spc="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полностью</a:t>
            </a:r>
            <a:r>
              <a:rPr sz="2100" b="0" spc="15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запрещён</a:t>
            </a:r>
            <a:endParaRPr sz="2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0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pc="-25" dirty="0"/>
              <a:t>pre</a:t>
            </a:r>
          </a:p>
          <a:p>
            <a:pPr marL="12700" marR="1521460">
              <a:lnSpc>
                <a:spcPct val="133800"/>
              </a:lnSpc>
              <a:spcBef>
                <a:spcPts val="40"/>
              </a:spcBef>
            </a:pPr>
            <a:r>
              <a:rPr sz="2100" b="0" dirty="0">
                <a:latin typeface="Microsoft Sans Serif"/>
                <a:cs typeface="Microsoft Sans Serif"/>
              </a:rPr>
              <a:t>Сохраняются</a:t>
            </a:r>
            <a:r>
              <a:rPr sz="2100" b="0" spc="1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все</a:t>
            </a:r>
            <a:r>
              <a:rPr sz="2100" b="0" spc="-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пробелы</a:t>
            </a:r>
            <a:r>
              <a:rPr sz="2100" b="0" spc="-1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и</a:t>
            </a:r>
            <a:r>
              <a:rPr sz="2100" b="0" spc="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переносы</a:t>
            </a:r>
            <a:r>
              <a:rPr sz="2100" b="0" spc="5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строк, </a:t>
            </a:r>
            <a:r>
              <a:rPr sz="2100" b="0" dirty="0">
                <a:latin typeface="Microsoft Sans Serif"/>
                <a:cs typeface="Microsoft Sans Serif"/>
              </a:rPr>
              <a:t>аналог</a:t>
            </a:r>
            <a:r>
              <a:rPr sz="2100" b="0" spc="-4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тэга</a:t>
            </a:r>
            <a:r>
              <a:rPr sz="2100" b="0" spc="-45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&lt;pre&gt;</a:t>
            </a:r>
            <a:endParaRPr sz="2100" dirty="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358896"/>
            <a:ext cx="248412" cy="24841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602479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5844540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5444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113419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 err="1"/>
              <a:t>Свойство</a:t>
            </a:r>
            <a:r>
              <a:rPr spc="-35" dirty="0"/>
              <a:t> </a:t>
            </a:r>
            <a:r>
              <a:rPr spc="-10" dirty="0" smtClean="0"/>
              <a:t>word-spacing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435096"/>
            <a:ext cx="248412" cy="24841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214119" y="3217055"/>
            <a:ext cx="3056890" cy="219646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normal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Значение</a:t>
            </a:r>
            <a:r>
              <a:rPr sz="2100" spc="-7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6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умолчанию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i="1" spc="-10" dirty="0">
                <a:latin typeface="Arial"/>
                <a:cs typeface="Arial"/>
              </a:rPr>
              <a:t>значение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Например,</a:t>
            </a:r>
            <a:r>
              <a:rPr sz="2100" spc="-55" dirty="0">
                <a:latin typeface="Microsoft Sans Serif"/>
                <a:cs typeface="Microsoft Sans Serif"/>
              </a:rPr>
              <a:t> </a:t>
            </a:r>
            <a:r>
              <a:rPr sz="2100" spc="-20" dirty="0">
                <a:latin typeface="Microsoft Sans Serif"/>
                <a:cs typeface="Microsoft Sans Serif"/>
              </a:rPr>
              <a:t>12px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678679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53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3420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 smtClean="0"/>
              <a:t>Растровая графика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4196D35-3540-416D-AF5A-2FE6C15D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083324"/>
              </p:ext>
            </p:extLst>
          </p:nvPr>
        </p:nvGraphicFramePr>
        <p:xfrm>
          <a:off x="114300" y="3848100"/>
          <a:ext cx="4973052" cy="20849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73052">
                  <a:extLst>
                    <a:ext uri="{9D8B030D-6E8A-4147-A177-3AD203B41FA5}">
                      <a16:colId xmlns:a16="http://schemas.microsoft.com/office/drawing/2014/main" val="713971894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EF682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57477"/>
                  </a:ext>
                </a:extLst>
              </a:tr>
              <a:tr h="79833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Создание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изображений с любым количеством деталей и широкой цветовой гаммой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49024"/>
                  </a:ext>
                </a:extLst>
              </a:tr>
              <a:tr h="721706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Работать с растровой графикой проще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35973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94196D35-3540-416D-AF5A-2FE6C15D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1054385"/>
              </p:ext>
            </p:extLst>
          </p:nvPr>
        </p:nvGraphicFramePr>
        <p:xfrm>
          <a:off x="5219700" y="3854408"/>
          <a:ext cx="4973052" cy="20849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73052">
                  <a:extLst>
                    <a:ext uri="{9D8B030D-6E8A-4147-A177-3AD203B41FA5}">
                      <a16:colId xmlns:a16="http://schemas.microsoft.com/office/drawing/2014/main" val="713971894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57477"/>
                  </a:ext>
                </a:extLst>
              </a:tr>
              <a:tr h="79833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Большой занимаемый объем памяти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49024"/>
                  </a:ext>
                </a:extLst>
              </a:tr>
              <a:tr h="721706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Сложно масштабировать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35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7348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0287000" cy="10287000"/>
          </a:xfrm>
          <a:custGeom>
            <a:avLst/>
            <a:gdLst/>
            <a:ahLst/>
            <a:cxnLst/>
            <a:rect l="l" t="t" r="r" b="b"/>
            <a:pathLst>
              <a:path w="10287000" h="10287000">
                <a:moveTo>
                  <a:pt x="10287000" y="0"/>
                </a:moveTo>
                <a:lnTo>
                  <a:pt x="0" y="0"/>
                </a:lnTo>
                <a:lnTo>
                  <a:pt x="0" y="10287000"/>
                </a:lnTo>
                <a:lnTo>
                  <a:pt x="10287000" y="10287000"/>
                </a:lnTo>
                <a:lnTo>
                  <a:pt x="10287000" y="0"/>
                </a:lnTo>
                <a:close/>
              </a:path>
            </a:pathLst>
          </a:custGeom>
          <a:solidFill>
            <a:srgbClr val="C81D4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30427" y="2628138"/>
            <a:ext cx="7729220" cy="3780790"/>
          </a:xfrm>
          <a:prstGeom prst="rect">
            <a:avLst/>
          </a:prstGeom>
        </p:spPr>
        <p:txBody>
          <a:bodyPr vert="horz" wrap="square" lIns="0" tIns="160655" rIns="0" bIns="0" rtlCol="0">
            <a:spAutoFit/>
          </a:bodyPr>
          <a:lstStyle/>
          <a:p>
            <a:pPr marL="12700" marR="5080">
              <a:lnSpc>
                <a:spcPts val="9500"/>
              </a:lnSpc>
              <a:spcBef>
                <a:spcPts val="1265"/>
              </a:spcBef>
            </a:pPr>
            <a:r>
              <a:rPr sz="8800" spc="-10" dirty="0">
                <a:solidFill>
                  <a:srgbClr val="FFFFFF"/>
                </a:solidFill>
              </a:rPr>
              <a:t>Стилизация. </a:t>
            </a:r>
            <a:r>
              <a:rPr sz="8800" dirty="0">
                <a:solidFill>
                  <a:srgbClr val="FFFFFF"/>
                </a:solidFill>
              </a:rPr>
              <a:t>Фон,</a:t>
            </a:r>
            <a:r>
              <a:rPr sz="8800" spc="-210" dirty="0">
                <a:solidFill>
                  <a:srgbClr val="FFFFFF"/>
                </a:solidFill>
              </a:rPr>
              <a:t> </a:t>
            </a:r>
            <a:r>
              <a:rPr sz="8800" spc="-10" dirty="0">
                <a:solidFill>
                  <a:srgbClr val="FFFFFF"/>
                </a:solidFill>
              </a:rPr>
              <a:t>границы </a:t>
            </a:r>
            <a:r>
              <a:rPr sz="8800" dirty="0">
                <a:solidFill>
                  <a:srgbClr val="FFFFFF"/>
                </a:solidFill>
              </a:rPr>
              <a:t>и</a:t>
            </a:r>
            <a:r>
              <a:rPr sz="8800" spc="-55" dirty="0">
                <a:solidFill>
                  <a:srgbClr val="FFFFFF"/>
                </a:solidFill>
              </a:rPr>
              <a:t> </a:t>
            </a:r>
            <a:r>
              <a:rPr sz="8800" spc="-20" dirty="0">
                <a:solidFill>
                  <a:srgbClr val="FFFFFF"/>
                </a:solidFill>
              </a:rPr>
              <a:t>тени</a:t>
            </a:r>
            <a:endParaRPr sz="8800"/>
          </a:p>
        </p:txBody>
      </p:sp>
      <p:grpSp>
        <p:nvGrpSpPr>
          <p:cNvPr id="4" name="object 4"/>
          <p:cNvGrpSpPr/>
          <p:nvPr/>
        </p:nvGrpSpPr>
        <p:grpSpPr>
          <a:xfrm>
            <a:off x="434340" y="271272"/>
            <a:ext cx="1950720" cy="975360"/>
            <a:chOff x="434340" y="271272"/>
            <a:chExt cx="1950720" cy="97536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4548" y="370332"/>
              <a:ext cx="1659636" cy="7269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40" y="271272"/>
              <a:ext cx="1950720" cy="975359"/>
            </a:xfrm>
            <a:prstGeom prst="rect">
              <a:avLst/>
            </a:prstGeom>
          </p:spPr>
        </p:pic>
      </p:grp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558028" y="114298"/>
            <a:ext cx="4728972" cy="1005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769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25" dirty="0"/>
              <a:t> </a:t>
            </a:r>
            <a:r>
              <a:rPr spc="-10" dirty="0"/>
              <a:t>border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57980"/>
            <a:ext cx="606425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urier New"/>
                <a:cs typeface="Courier New"/>
              </a:rPr>
              <a:t>border:</a:t>
            </a:r>
            <a:r>
              <a:rPr sz="3600" spc="-12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1px</a:t>
            </a:r>
            <a:r>
              <a:rPr sz="3600" spc="-12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solid</a:t>
            </a:r>
            <a:r>
              <a:rPr sz="3600" spc="-120" dirty="0">
                <a:latin typeface="Courier New"/>
                <a:cs typeface="Courier New"/>
              </a:rPr>
              <a:t> </a:t>
            </a:r>
            <a:r>
              <a:rPr sz="3600" spc="-20" dirty="0">
                <a:latin typeface="Courier New"/>
                <a:cs typeface="Courier New"/>
              </a:rPr>
              <a:t>red;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37919" y="4640178"/>
            <a:ext cx="1320165" cy="95440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2400" b="1" spc="-10" dirty="0">
                <a:latin typeface="Arial"/>
                <a:cs typeface="Arial"/>
              </a:rPr>
              <a:t>solid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Сплошная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858511"/>
            <a:ext cx="248412" cy="24993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137919" y="5884804"/>
            <a:ext cx="1202690" cy="95250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2400" b="1" spc="-10" dirty="0">
                <a:latin typeface="Arial"/>
                <a:cs typeface="Arial"/>
              </a:rPr>
              <a:t>dotted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spc="-10" dirty="0">
                <a:latin typeface="Microsoft Sans Serif"/>
                <a:cs typeface="Microsoft Sans Serif"/>
              </a:rPr>
              <a:t>Точечная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6102096"/>
            <a:ext cx="248412" cy="24841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406646" y="4602371"/>
            <a:ext cx="1474470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dashed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spc="-10" dirty="0">
                <a:latin typeface="Microsoft Sans Serif"/>
                <a:cs typeface="Microsoft Sans Serif"/>
              </a:rPr>
              <a:t>Пунктирная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10584" y="4820411"/>
            <a:ext cx="249936" cy="24841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4406646" y="5845574"/>
            <a:ext cx="1086485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double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spc="-25" dirty="0">
                <a:latin typeface="Microsoft Sans Serif"/>
                <a:cs typeface="Microsoft Sans Serif"/>
              </a:rPr>
              <a:t>Двойная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10584" y="6063996"/>
            <a:ext cx="249936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4100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Свойство</a:t>
            </a:r>
            <a:r>
              <a:rPr spc="-25" dirty="0"/>
              <a:t> </a:t>
            </a:r>
            <a:r>
              <a:rPr spc="-10" dirty="0"/>
              <a:t>border- radius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4266438"/>
            <a:ext cx="7165975" cy="3444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5800"/>
              </a:lnSpc>
              <a:spcBef>
                <a:spcPts val="100"/>
              </a:spcBef>
            </a:pPr>
            <a:r>
              <a:rPr sz="3600" spc="-30" dirty="0">
                <a:latin typeface="Courier New"/>
                <a:cs typeface="Courier New"/>
              </a:rPr>
              <a:t>border-top-left-</a:t>
            </a:r>
            <a:r>
              <a:rPr sz="3600" spc="-10" dirty="0">
                <a:latin typeface="Courier New"/>
                <a:cs typeface="Courier New"/>
              </a:rPr>
              <a:t>radius </a:t>
            </a:r>
            <a:r>
              <a:rPr sz="3600" spc="-30" dirty="0">
                <a:latin typeface="Courier New"/>
                <a:cs typeface="Courier New"/>
              </a:rPr>
              <a:t>border-top-right-</a:t>
            </a:r>
            <a:r>
              <a:rPr sz="3600" spc="-10" dirty="0">
                <a:latin typeface="Courier New"/>
                <a:cs typeface="Courier New"/>
              </a:rPr>
              <a:t>radius </a:t>
            </a:r>
            <a:r>
              <a:rPr sz="3600" spc="-30" dirty="0">
                <a:latin typeface="Courier New"/>
                <a:cs typeface="Courier New"/>
              </a:rPr>
              <a:t>border-bottom-right-</a:t>
            </a:r>
            <a:r>
              <a:rPr sz="3600" spc="-10" dirty="0">
                <a:latin typeface="Courier New"/>
                <a:cs typeface="Courier New"/>
              </a:rPr>
              <a:t>radius </a:t>
            </a:r>
            <a:r>
              <a:rPr sz="3600" spc="-30" dirty="0">
                <a:latin typeface="Courier New"/>
                <a:cs typeface="Courier New"/>
              </a:rPr>
              <a:t>border-bottom-left-</a:t>
            </a:r>
            <a:r>
              <a:rPr sz="3600" spc="-10" dirty="0">
                <a:latin typeface="Courier New"/>
                <a:cs typeface="Courier New"/>
              </a:rPr>
              <a:t>radius</a:t>
            </a:r>
            <a:endParaRPr sz="36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2760250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83379" y="1562100"/>
            <a:ext cx="8743950" cy="216027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Свойство</a:t>
            </a:r>
            <a:r>
              <a:rPr spc="-25" dirty="0"/>
              <a:t> </a:t>
            </a:r>
            <a:r>
              <a:rPr spc="-20" dirty="0"/>
              <a:t>box- </a:t>
            </a:r>
            <a:r>
              <a:rPr spc="-10" dirty="0"/>
              <a:t>shadow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62" y="3924300"/>
            <a:ext cx="863048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8157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02080" y="1702384"/>
            <a:ext cx="8961020" cy="950901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b="1" dirty="0" err="1">
                <a:solidFill>
                  <a:srgbClr val="C81D4A"/>
                </a:solidFill>
                <a:latin typeface="Arial"/>
                <a:cs typeface="Arial"/>
              </a:rPr>
              <a:t>Свойство</a:t>
            </a:r>
            <a:r>
              <a:rPr sz="6000" b="1" spc="-25" dirty="0">
                <a:solidFill>
                  <a:srgbClr val="C81D4A"/>
                </a:solidFill>
                <a:latin typeface="Arial"/>
                <a:cs typeface="Arial"/>
              </a:rPr>
              <a:t> </a:t>
            </a:r>
            <a:r>
              <a:rPr sz="6000" b="1" spc="-10" dirty="0" smtClean="0">
                <a:solidFill>
                  <a:srgbClr val="C81D4A"/>
                </a:solidFill>
                <a:latin typeface="Arial"/>
                <a:cs typeface="Arial"/>
              </a:rPr>
              <a:t>text-shadow</a:t>
            </a:r>
            <a:endParaRPr sz="6000" dirty="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433" y="4000500"/>
            <a:ext cx="6763694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8363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89610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Управление</a:t>
            </a:r>
            <a:r>
              <a:rPr spc="-40" dirty="0"/>
              <a:t> </a:t>
            </a:r>
            <a:r>
              <a:rPr spc="-10" dirty="0"/>
              <a:t>фоном: </a:t>
            </a:r>
            <a:r>
              <a:rPr dirty="0"/>
              <a:t>фоновый </a:t>
            </a:r>
            <a:r>
              <a:rPr spc="-20" dirty="0"/>
              <a:t>цвет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634237" y="4222339"/>
          <a:ext cx="8604249" cy="1524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62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85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59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7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03555">
                <a:tc>
                  <a:txBody>
                    <a:bodyPr/>
                    <a:lstStyle/>
                    <a:p>
                      <a:pPr marR="89535" algn="ctr">
                        <a:lnSpc>
                          <a:spcPts val="3504"/>
                        </a:lnSpc>
                      </a:pPr>
                      <a:r>
                        <a:rPr sz="3400" spc="-10" dirty="0">
                          <a:latin typeface="Courier New"/>
                          <a:cs typeface="Courier New"/>
                        </a:rPr>
                        <a:t>background-color: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504"/>
                        </a:lnSpc>
                      </a:pPr>
                      <a:r>
                        <a:rPr sz="3400" spc="-20" dirty="0">
                          <a:latin typeface="Courier New"/>
                          <a:cs typeface="Courier New"/>
                        </a:rPr>
                        <a:t>red;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89535" algn="ctr">
                        <a:lnSpc>
                          <a:spcPts val="3625"/>
                        </a:lnSpc>
                      </a:pPr>
                      <a:r>
                        <a:rPr sz="3400" spc="-10" dirty="0">
                          <a:latin typeface="Courier New"/>
                          <a:cs typeface="Courier New"/>
                        </a:rPr>
                        <a:t>background-color: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625"/>
                        </a:lnSpc>
                      </a:pPr>
                      <a:r>
                        <a:rPr sz="3400" spc="-10" dirty="0">
                          <a:latin typeface="Courier New"/>
                          <a:cs typeface="Courier New"/>
                        </a:rPr>
                        <a:t>#FF0000;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2920">
                <a:tc>
                  <a:txBody>
                    <a:bodyPr/>
                    <a:lstStyle/>
                    <a:p>
                      <a:pPr marR="89535" algn="ctr">
                        <a:lnSpc>
                          <a:spcPts val="3625"/>
                        </a:lnSpc>
                      </a:pPr>
                      <a:r>
                        <a:rPr sz="3400" spc="-10" dirty="0">
                          <a:latin typeface="Courier New"/>
                          <a:cs typeface="Courier New"/>
                        </a:rPr>
                        <a:t>background-color: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625"/>
                        </a:lnSpc>
                      </a:pPr>
                      <a:r>
                        <a:rPr sz="3400" spc="-10" dirty="0">
                          <a:latin typeface="Courier New"/>
                          <a:cs typeface="Courier New"/>
                        </a:rPr>
                        <a:t>rgb(255,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625"/>
                        </a:lnSpc>
                      </a:pPr>
                      <a:r>
                        <a:rPr sz="3400" spc="-25" dirty="0">
                          <a:latin typeface="Courier New"/>
                          <a:cs typeface="Courier New"/>
                        </a:rPr>
                        <a:t>0,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8905">
                        <a:lnSpc>
                          <a:spcPts val="3625"/>
                        </a:lnSpc>
                      </a:pPr>
                      <a:r>
                        <a:rPr sz="3400" spc="-25" dirty="0">
                          <a:latin typeface="Courier New"/>
                          <a:cs typeface="Courier New"/>
                        </a:rPr>
                        <a:t>0);</a:t>
                      </a:r>
                      <a:endParaRPr sz="3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653287" y="6210427"/>
            <a:ext cx="7791450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latin typeface="Courier New"/>
                <a:cs typeface="Courier New"/>
              </a:rPr>
              <a:t>background-</a:t>
            </a:r>
            <a:r>
              <a:rPr sz="3400" dirty="0">
                <a:latin typeface="Courier New"/>
                <a:cs typeface="Courier New"/>
              </a:rPr>
              <a:t>color:</a:t>
            </a:r>
            <a:r>
              <a:rPr sz="3400" spc="50" dirty="0">
                <a:latin typeface="Courier New"/>
                <a:cs typeface="Courier New"/>
              </a:rPr>
              <a:t> </a:t>
            </a:r>
            <a:r>
              <a:rPr sz="3400" spc="-10" dirty="0">
                <a:latin typeface="Courier New"/>
                <a:cs typeface="Courier New"/>
              </a:rPr>
              <a:t>transparent;</a:t>
            </a:r>
            <a:endParaRPr sz="3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57730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1896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3639185" algn="l"/>
              </a:tabLst>
            </a:pPr>
            <a:r>
              <a:rPr dirty="0"/>
              <a:t>Управление</a:t>
            </a:r>
            <a:r>
              <a:rPr spc="-40" dirty="0"/>
              <a:t> </a:t>
            </a:r>
            <a:r>
              <a:rPr spc="-10" dirty="0"/>
              <a:t>фоном: фоновое</a:t>
            </a:r>
            <a:r>
              <a:rPr dirty="0"/>
              <a:t>	</a:t>
            </a:r>
            <a:r>
              <a:rPr spc="-10" dirty="0"/>
              <a:t>изображение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3287" y="4137405"/>
            <a:ext cx="856805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latin typeface="Courier New"/>
                <a:cs typeface="Courier New"/>
              </a:rPr>
              <a:t>background-</a:t>
            </a:r>
            <a:r>
              <a:rPr sz="3400" dirty="0">
                <a:latin typeface="Courier New"/>
                <a:cs typeface="Courier New"/>
              </a:rPr>
              <a:t>image:</a:t>
            </a:r>
            <a:r>
              <a:rPr sz="3400" spc="50" dirty="0">
                <a:latin typeface="Courier New"/>
                <a:cs typeface="Courier New"/>
              </a:rPr>
              <a:t> </a:t>
            </a:r>
            <a:r>
              <a:rPr sz="3400" spc="-10" dirty="0">
                <a:latin typeface="Courier New"/>
                <a:cs typeface="Courier New"/>
              </a:rPr>
              <a:t>none;</a:t>
            </a:r>
            <a:endParaRPr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34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400" spc="-10" dirty="0">
                <a:latin typeface="Courier New"/>
                <a:cs typeface="Courier New"/>
              </a:rPr>
              <a:t>background-</a:t>
            </a:r>
            <a:r>
              <a:rPr sz="3400" dirty="0">
                <a:latin typeface="Courier New"/>
                <a:cs typeface="Courier New"/>
              </a:rPr>
              <a:t>image:</a:t>
            </a:r>
            <a:r>
              <a:rPr sz="3400" spc="50" dirty="0">
                <a:latin typeface="Courier New"/>
                <a:cs typeface="Courier New"/>
              </a:rPr>
              <a:t> </a:t>
            </a:r>
            <a:r>
              <a:rPr sz="3400" spc="-10" dirty="0">
                <a:latin typeface="Courier New"/>
                <a:cs typeface="Courier New"/>
              </a:rPr>
              <a:t>url('add.png');</a:t>
            </a:r>
            <a:endParaRPr sz="3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4001231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7230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3639185" algn="l"/>
              </a:tabLst>
            </a:pPr>
            <a:r>
              <a:rPr dirty="0"/>
              <a:t>Управление</a:t>
            </a:r>
            <a:r>
              <a:rPr spc="-40" dirty="0"/>
              <a:t> </a:t>
            </a:r>
            <a:r>
              <a:rPr spc="-10" dirty="0"/>
              <a:t>фоном: фоновое</a:t>
            </a:r>
            <a:r>
              <a:rPr dirty="0"/>
              <a:t>	</a:t>
            </a:r>
            <a:r>
              <a:rPr spc="-10" dirty="0"/>
              <a:t>изображение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3287" y="4137405"/>
            <a:ext cx="8568055" cy="1579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latin typeface="Courier New"/>
                <a:cs typeface="Courier New"/>
              </a:rPr>
              <a:t>background-</a:t>
            </a:r>
            <a:r>
              <a:rPr sz="3400" dirty="0">
                <a:latin typeface="Courier New"/>
                <a:cs typeface="Courier New"/>
              </a:rPr>
              <a:t>image:</a:t>
            </a:r>
            <a:r>
              <a:rPr sz="3400" spc="50" dirty="0">
                <a:latin typeface="Courier New"/>
                <a:cs typeface="Courier New"/>
              </a:rPr>
              <a:t> </a:t>
            </a:r>
            <a:r>
              <a:rPr sz="3400" spc="-10" dirty="0">
                <a:latin typeface="Courier New"/>
                <a:cs typeface="Courier New"/>
              </a:rPr>
              <a:t>url('add.png');</a:t>
            </a:r>
            <a:endParaRPr sz="34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3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400" spc="-10" dirty="0">
                <a:latin typeface="Courier New"/>
                <a:cs typeface="Courier New"/>
              </a:rPr>
              <a:t>background-</a:t>
            </a:r>
            <a:r>
              <a:rPr sz="3400" dirty="0">
                <a:latin typeface="Courier New"/>
                <a:cs typeface="Courier New"/>
              </a:rPr>
              <a:t>position:</a:t>
            </a:r>
            <a:r>
              <a:rPr sz="3400" spc="10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top</a:t>
            </a:r>
            <a:r>
              <a:rPr sz="3400" spc="10" dirty="0">
                <a:latin typeface="Courier New"/>
                <a:cs typeface="Courier New"/>
              </a:rPr>
              <a:t> </a:t>
            </a:r>
            <a:r>
              <a:rPr sz="3400" spc="-10" dirty="0">
                <a:latin typeface="Courier New"/>
                <a:cs typeface="Courier New"/>
              </a:rPr>
              <a:t>right;</a:t>
            </a:r>
            <a:endParaRPr sz="34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4604582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4182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3639185" algn="l"/>
              </a:tabLst>
            </a:pPr>
            <a:r>
              <a:rPr dirty="0"/>
              <a:t>Управление</a:t>
            </a:r>
            <a:r>
              <a:rPr spc="-40" dirty="0"/>
              <a:t> </a:t>
            </a:r>
            <a:r>
              <a:rPr spc="-10" dirty="0"/>
              <a:t>фоном: фоновое</a:t>
            </a:r>
            <a:r>
              <a:rPr dirty="0"/>
              <a:t>	</a:t>
            </a:r>
            <a:r>
              <a:rPr spc="-10" dirty="0"/>
              <a:t>изображение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3287" y="4137405"/>
            <a:ext cx="8568055" cy="2098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latin typeface="Courier New"/>
                <a:cs typeface="Courier New"/>
              </a:rPr>
              <a:t>background-</a:t>
            </a:r>
            <a:r>
              <a:rPr sz="3400" dirty="0">
                <a:latin typeface="Courier New"/>
                <a:cs typeface="Courier New"/>
              </a:rPr>
              <a:t>image:</a:t>
            </a:r>
            <a:r>
              <a:rPr sz="3400" spc="50" dirty="0">
                <a:latin typeface="Courier New"/>
                <a:cs typeface="Courier New"/>
              </a:rPr>
              <a:t> </a:t>
            </a:r>
            <a:r>
              <a:rPr sz="3400" spc="-10" dirty="0">
                <a:latin typeface="Courier New"/>
                <a:cs typeface="Courier New"/>
              </a:rPr>
              <a:t>url('add.png');</a:t>
            </a:r>
            <a:endParaRPr sz="34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9"/>
              </a:spcBef>
            </a:pPr>
            <a:endParaRPr sz="3400" dirty="0">
              <a:latin typeface="Courier New"/>
              <a:cs typeface="Courier New"/>
            </a:endParaRPr>
          </a:p>
          <a:p>
            <a:pPr marL="12700" marR="5080">
              <a:lnSpc>
                <a:spcPct val="100000"/>
              </a:lnSpc>
            </a:pPr>
            <a:r>
              <a:rPr sz="3400" spc="-10" dirty="0">
                <a:latin typeface="Courier New"/>
                <a:cs typeface="Courier New"/>
              </a:rPr>
              <a:t>background-</a:t>
            </a:r>
            <a:r>
              <a:rPr sz="3400" dirty="0">
                <a:latin typeface="Courier New"/>
                <a:cs typeface="Courier New"/>
              </a:rPr>
              <a:t>position: bottom</a:t>
            </a:r>
            <a:r>
              <a:rPr sz="3400" spc="5" dirty="0">
                <a:latin typeface="Courier New"/>
                <a:cs typeface="Courier New"/>
              </a:rPr>
              <a:t> </a:t>
            </a:r>
            <a:r>
              <a:rPr sz="3400" spc="-10" dirty="0">
                <a:latin typeface="Courier New"/>
                <a:cs typeface="Courier New"/>
              </a:rPr>
              <a:t>left; background-</a:t>
            </a:r>
            <a:r>
              <a:rPr sz="3400" dirty="0">
                <a:latin typeface="Courier New"/>
                <a:cs typeface="Courier New"/>
              </a:rPr>
              <a:t>position:</a:t>
            </a:r>
            <a:r>
              <a:rPr sz="3400" spc="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20px</a:t>
            </a:r>
            <a:r>
              <a:rPr sz="3400" spc="10" dirty="0">
                <a:latin typeface="Courier New"/>
                <a:cs typeface="Courier New"/>
              </a:rPr>
              <a:t> </a:t>
            </a:r>
            <a:r>
              <a:rPr sz="3400" spc="-10" dirty="0">
                <a:latin typeface="Courier New"/>
                <a:cs typeface="Courier New"/>
              </a:rPr>
              <a:t>15px;</a:t>
            </a:r>
            <a:endParaRPr sz="3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0137335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684919" cy="178446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  <a:tabLst>
                <a:tab pos="3639185" algn="l"/>
              </a:tabLst>
            </a:pPr>
            <a:r>
              <a:rPr dirty="0"/>
              <a:t>Управление</a:t>
            </a:r>
            <a:r>
              <a:rPr spc="-40" dirty="0"/>
              <a:t> </a:t>
            </a:r>
            <a:r>
              <a:rPr spc="-10" dirty="0"/>
              <a:t>фоном: фоновое</a:t>
            </a:r>
            <a:r>
              <a:rPr dirty="0"/>
              <a:t>	</a:t>
            </a:r>
            <a:r>
              <a:rPr spc="-10" dirty="0"/>
              <a:t>изображение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53287" y="4137405"/>
            <a:ext cx="8568055" cy="26282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latin typeface="Courier New"/>
                <a:cs typeface="Courier New"/>
              </a:rPr>
              <a:t>background-</a:t>
            </a:r>
            <a:r>
              <a:rPr sz="3400" dirty="0">
                <a:latin typeface="Courier New"/>
                <a:cs typeface="Courier New"/>
              </a:rPr>
              <a:t>image:</a:t>
            </a:r>
            <a:r>
              <a:rPr sz="3400" spc="50" dirty="0">
                <a:latin typeface="Courier New"/>
                <a:cs typeface="Courier New"/>
              </a:rPr>
              <a:t> </a:t>
            </a:r>
            <a:r>
              <a:rPr sz="3400" spc="-10" dirty="0">
                <a:latin typeface="Courier New"/>
                <a:cs typeface="Courier New"/>
              </a:rPr>
              <a:t>url('add.png');</a:t>
            </a:r>
            <a:endParaRPr sz="3400" dirty="0">
              <a:latin typeface="Courier New"/>
              <a:cs typeface="Courier New"/>
            </a:endParaRPr>
          </a:p>
          <a:p>
            <a:pPr marL="12700" marR="522605">
              <a:lnSpc>
                <a:spcPct val="200000"/>
              </a:lnSpc>
              <a:spcBef>
                <a:spcPts val="5"/>
              </a:spcBef>
            </a:pPr>
            <a:r>
              <a:rPr sz="3400" spc="-10" dirty="0">
                <a:latin typeface="Courier New"/>
                <a:cs typeface="Courier New"/>
              </a:rPr>
              <a:t>background-</a:t>
            </a:r>
            <a:r>
              <a:rPr sz="3400" dirty="0">
                <a:latin typeface="Courier New"/>
                <a:cs typeface="Courier New"/>
              </a:rPr>
              <a:t>position:</a:t>
            </a:r>
            <a:r>
              <a:rPr sz="3400" spc="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20px</a:t>
            </a:r>
            <a:r>
              <a:rPr sz="3400" spc="10" dirty="0">
                <a:latin typeface="Courier New"/>
                <a:cs typeface="Courier New"/>
              </a:rPr>
              <a:t> </a:t>
            </a:r>
            <a:r>
              <a:rPr sz="3400" spc="-10" dirty="0">
                <a:latin typeface="Courier New"/>
                <a:cs typeface="Courier New"/>
              </a:rPr>
              <a:t>15px; background-</a:t>
            </a:r>
            <a:r>
              <a:rPr sz="3400" dirty="0">
                <a:latin typeface="Courier New"/>
                <a:cs typeface="Courier New"/>
              </a:rPr>
              <a:t>size:</a:t>
            </a:r>
            <a:r>
              <a:rPr sz="3400" spc="15" dirty="0">
                <a:latin typeface="Courier New"/>
                <a:cs typeface="Courier New"/>
              </a:rPr>
              <a:t> </a:t>
            </a:r>
            <a:r>
              <a:rPr sz="3400" dirty="0">
                <a:latin typeface="Courier New"/>
                <a:cs typeface="Courier New"/>
              </a:rPr>
              <a:t>50px</a:t>
            </a:r>
            <a:r>
              <a:rPr sz="3400" spc="20" dirty="0">
                <a:latin typeface="Courier New"/>
                <a:cs typeface="Courier New"/>
              </a:rPr>
              <a:t> </a:t>
            </a:r>
            <a:r>
              <a:rPr sz="3400" spc="-20" dirty="0" err="1">
                <a:latin typeface="Courier New"/>
                <a:cs typeface="Courier New"/>
              </a:rPr>
              <a:t>50px</a:t>
            </a:r>
            <a:r>
              <a:rPr sz="3400" spc="-20" dirty="0" smtClean="0">
                <a:latin typeface="Courier New"/>
                <a:cs typeface="Courier New"/>
              </a:rPr>
              <a:t>;</a:t>
            </a:r>
            <a:r>
              <a:rPr lang="en-US" sz="3400" spc="-20" dirty="0" smtClean="0">
                <a:latin typeface="Courier New"/>
                <a:cs typeface="Courier New"/>
              </a:rPr>
              <a:t> </a:t>
            </a:r>
            <a:endParaRPr sz="3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46615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3420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 smtClean="0"/>
              <a:t>Векторная графика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9" name="Picture 4" descr="Пример изображения векторной график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" y="4229100"/>
            <a:ext cx="3901441" cy="39014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8300" y="4152900"/>
            <a:ext cx="4164771" cy="3901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1334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078220" cy="176403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Свойство background-</a:t>
            </a:r>
            <a:r>
              <a:rPr spc="-20" dirty="0"/>
              <a:t>size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37919" y="3878978"/>
            <a:ext cx="6010910" cy="549211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20" dirty="0">
                <a:latin typeface="Arial"/>
                <a:cs typeface="Arial"/>
              </a:rPr>
              <a:t>auto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умолчанию,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исходный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размер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изображения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i="1" spc="-10" dirty="0">
                <a:latin typeface="Arial"/>
                <a:cs typeface="Arial"/>
              </a:rPr>
              <a:t>значение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spc="-10" dirty="0">
                <a:latin typeface="Microsoft Sans Serif"/>
                <a:cs typeface="Microsoft Sans Serif"/>
              </a:rPr>
              <a:t>Например,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10px</a:t>
            </a:r>
            <a:r>
              <a:rPr sz="2100" spc="-1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20px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spc="865" dirty="0">
                <a:latin typeface="Microsoft Sans Serif"/>
                <a:cs typeface="Microsoft Sans Serif"/>
              </a:rPr>
              <a:t>—</a:t>
            </a:r>
            <a:r>
              <a:rPr sz="2100" spc="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для ширины</a:t>
            </a:r>
            <a:r>
              <a:rPr sz="2100" spc="-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и</a:t>
            </a:r>
            <a:r>
              <a:rPr sz="2100" spc="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высоты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cover</a:t>
            </a:r>
            <a:endParaRPr sz="2400">
              <a:latin typeface="Arial"/>
              <a:cs typeface="Arial"/>
            </a:endParaRPr>
          </a:p>
          <a:p>
            <a:pPr marL="12700" marR="1054100">
              <a:lnSpc>
                <a:spcPct val="110000"/>
              </a:lnSpc>
              <a:spcBef>
                <a:spcPts val="1045"/>
              </a:spcBef>
            </a:pPr>
            <a:r>
              <a:rPr sz="2100" dirty="0">
                <a:latin typeface="Microsoft Sans Serif"/>
                <a:cs typeface="Microsoft Sans Serif"/>
              </a:rPr>
              <a:t>Растягивание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фона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на</a:t>
            </a:r>
            <a:r>
              <a:rPr sz="2100" spc="-3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весь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блок,</a:t>
            </a:r>
            <a:r>
              <a:rPr sz="2100" spc="-2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части </a:t>
            </a:r>
            <a:r>
              <a:rPr sz="2100" dirty="0">
                <a:latin typeface="Microsoft Sans Serif"/>
                <a:cs typeface="Microsoft Sans Serif"/>
              </a:rPr>
              <a:t>фона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могут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быть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скрыты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за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блоком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b="1" spc="-10" dirty="0">
                <a:latin typeface="Arial"/>
                <a:cs typeface="Arial"/>
              </a:rPr>
              <a:t>contain</a:t>
            </a:r>
            <a:endParaRPr sz="2400">
              <a:latin typeface="Arial"/>
              <a:cs typeface="Arial"/>
            </a:endParaRPr>
          </a:p>
          <a:p>
            <a:pPr marL="12700" marR="5080">
              <a:lnSpc>
                <a:spcPct val="133800"/>
              </a:lnSpc>
              <a:spcBef>
                <a:spcPts val="35"/>
              </a:spcBef>
            </a:pPr>
            <a:r>
              <a:rPr sz="2100" dirty="0">
                <a:latin typeface="Microsoft Sans Serif"/>
                <a:cs typeface="Microsoft Sans Serif"/>
              </a:rPr>
              <a:t>Масштабирование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фона</a:t>
            </a:r>
            <a:r>
              <a:rPr sz="2100" spc="-4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так,</a:t>
            </a:r>
            <a:r>
              <a:rPr sz="2100" spc="-2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чтобы</a:t>
            </a:r>
            <a:r>
              <a:rPr sz="2100" spc="-2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он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целиком </a:t>
            </a:r>
            <a:r>
              <a:rPr sz="2100" dirty="0">
                <a:latin typeface="Microsoft Sans Serif"/>
                <a:cs typeface="Microsoft Sans Serif"/>
              </a:rPr>
              <a:t>поместился</a:t>
            </a:r>
            <a:r>
              <a:rPr sz="2100" spc="-8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внутри</a:t>
            </a:r>
            <a:r>
              <a:rPr sz="2100" spc="-7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блока,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могут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20" dirty="0">
                <a:latin typeface="Microsoft Sans Serif"/>
                <a:cs typeface="Microsoft Sans Serif"/>
              </a:rPr>
              <a:t>возникать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spc="-20" dirty="0">
                <a:latin typeface="Microsoft Sans Serif"/>
                <a:cs typeface="Microsoft Sans Serif"/>
              </a:rPr>
              <a:t>поля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3127" y="4096511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43127" y="5340096"/>
            <a:ext cx="248412" cy="24841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43127" y="6583680"/>
            <a:ext cx="248412" cy="248412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3127" y="8206740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31487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98093" y="1714500"/>
            <a:ext cx="8743950" cy="216027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pc="-10" dirty="0"/>
              <a:t>Свойство background-repeat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98093" y="4165473"/>
            <a:ext cx="7533005" cy="543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400" spc="-10" dirty="0">
                <a:latin typeface="Courier New"/>
                <a:cs typeface="Courier New"/>
              </a:rPr>
              <a:t>background-</a:t>
            </a:r>
            <a:r>
              <a:rPr sz="3400" dirty="0">
                <a:latin typeface="Courier New"/>
                <a:cs typeface="Courier New"/>
              </a:rPr>
              <a:t>repeat:</a:t>
            </a:r>
            <a:r>
              <a:rPr sz="3400" spc="70" dirty="0">
                <a:latin typeface="Courier New"/>
                <a:cs typeface="Courier New"/>
              </a:rPr>
              <a:t> </a:t>
            </a:r>
            <a:r>
              <a:rPr sz="3400" spc="-10" dirty="0">
                <a:latin typeface="Courier New"/>
                <a:cs typeface="Courier New"/>
              </a:rPr>
              <a:t>no-repeat;</a:t>
            </a:r>
            <a:endParaRPr sz="34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97119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69691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25" dirty="0"/>
              <a:t> </a:t>
            </a:r>
            <a:r>
              <a:rPr spc="-10" dirty="0"/>
              <a:t>visibility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193179"/>
            <a:ext cx="4406900" cy="219646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spc="-10" dirty="0">
                <a:latin typeface="Arial"/>
                <a:cs typeface="Arial"/>
              </a:rPr>
              <a:t>visible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5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умолчанию,</a:t>
            </a:r>
            <a:r>
              <a:rPr sz="2100" spc="-2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элемент</a:t>
            </a:r>
            <a:r>
              <a:rPr sz="2100" spc="-35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видим</a:t>
            </a:r>
            <a:endParaRPr sz="210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1125"/>
              </a:spcBef>
            </a:pPr>
            <a:endParaRPr sz="210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sz="2400" b="1" spc="-10" dirty="0">
                <a:latin typeface="Arial"/>
                <a:cs typeface="Arial"/>
              </a:rPr>
              <a:t>hidden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90"/>
              </a:spcBef>
            </a:pPr>
            <a:r>
              <a:rPr sz="2100" dirty="0">
                <a:latin typeface="Microsoft Sans Serif"/>
                <a:cs typeface="Microsoft Sans Serif"/>
              </a:rPr>
              <a:t>Элемент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скрыт,</a:t>
            </a:r>
            <a:r>
              <a:rPr sz="2100" spc="-70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но</a:t>
            </a:r>
            <a:r>
              <a:rPr sz="2100" spc="-6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занимает</a:t>
            </a:r>
            <a:r>
              <a:rPr sz="2100" spc="-60" dirty="0">
                <a:latin typeface="Microsoft Sans Serif"/>
                <a:cs typeface="Microsoft Sans Serif"/>
              </a:rPr>
              <a:t> </a:t>
            </a:r>
            <a:r>
              <a:rPr sz="2100" spc="-10" dirty="0">
                <a:latin typeface="Microsoft Sans Serif"/>
                <a:cs typeface="Microsoft Sans Serif"/>
              </a:rPr>
              <a:t>место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3410711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4654296"/>
            <a:ext cx="248412" cy="248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44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dirty="0"/>
              <a:t>Свойство</a:t>
            </a:r>
            <a:r>
              <a:rPr spc="-25" dirty="0"/>
              <a:t> </a:t>
            </a:r>
            <a:r>
              <a:rPr spc="-10" dirty="0"/>
              <a:t>opacity (непрозрачность)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214119" y="3955178"/>
            <a:ext cx="2837815" cy="95313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400" b="1" dirty="0">
                <a:latin typeface="Arial"/>
                <a:cs typeface="Arial"/>
              </a:rPr>
              <a:t>число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от</a:t>
            </a:r>
            <a:r>
              <a:rPr sz="2400" b="1" spc="-2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0.0</a:t>
            </a:r>
            <a:r>
              <a:rPr sz="2400" b="1" spc="-1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до</a:t>
            </a:r>
            <a:r>
              <a:rPr sz="2400" b="1" spc="-15" dirty="0">
                <a:latin typeface="Arial"/>
                <a:cs typeface="Arial"/>
              </a:rPr>
              <a:t> </a:t>
            </a:r>
            <a:r>
              <a:rPr sz="2400" b="1" spc="-25" dirty="0">
                <a:latin typeface="Arial"/>
                <a:cs typeface="Arial"/>
              </a:rPr>
              <a:t>1.0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dirty="0">
                <a:latin typeface="Microsoft Sans Serif"/>
                <a:cs typeface="Microsoft Sans Serif"/>
              </a:rPr>
              <a:t>По</a:t>
            </a:r>
            <a:r>
              <a:rPr sz="2100" spc="-45" dirty="0">
                <a:latin typeface="Microsoft Sans Serif"/>
                <a:cs typeface="Microsoft Sans Serif"/>
              </a:rPr>
              <a:t> </a:t>
            </a:r>
            <a:r>
              <a:rPr sz="2100" dirty="0">
                <a:latin typeface="Microsoft Sans Serif"/>
                <a:cs typeface="Microsoft Sans Serif"/>
              </a:rPr>
              <a:t>умолчанию,</a:t>
            </a:r>
            <a:r>
              <a:rPr sz="2100" spc="-20" dirty="0">
                <a:latin typeface="Microsoft Sans Serif"/>
                <a:cs typeface="Microsoft Sans Serif"/>
              </a:rPr>
              <a:t> </a:t>
            </a:r>
            <a:r>
              <a:rPr sz="2100" spc="-25" dirty="0">
                <a:latin typeface="Microsoft Sans Serif"/>
                <a:cs typeface="Microsoft Sans Serif"/>
              </a:rPr>
              <a:t>1.0</a:t>
            </a:r>
            <a:endParaRPr sz="2100">
              <a:latin typeface="Microsoft Sans Serif"/>
              <a:cs typeface="Microsoft Sans Serif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172711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96502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574548" y="2051367"/>
            <a:ext cx="874395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10" dirty="0"/>
              <a:t> </a:t>
            </a:r>
            <a:r>
              <a:rPr spc="-10" dirty="0"/>
              <a:t>list-style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4574" y="3636962"/>
            <a:ext cx="469265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0" dirty="0">
                <a:latin typeface="Courier New"/>
                <a:cs typeface="Courier New"/>
              </a:rPr>
              <a:t>list-</a:t>
            </a:r>
            <a:r>
              <a:rPr sz="3600" dirty="0">
                <a:latin typeface="Courier New"/>
                <a:cs typeface="Courier New"/>
              </a:rPr>
              <a:t>style:</a:t>
            </a:r>
            <a:r>
              <a:rPr sz="3600" spc="-125" dirty="0">
                <a:latin typeface="Courier New"/>
                <a:cs typeface="Courier New"/>
              </a:rPr>
              <a:t> </a:t>
            </a:r>
            <a:r>
              <a:rPr sz="3600" spc="-10" dirty="0">
                <a:latin typeface="Courier New"/>
                <a:cs typeface="Courier New"/>
              </a:rPr>
              <a:t>none;</a:t>
            </a:r>
            <a:endParaRPr sz="3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93998249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48106" y="1943100"/>
            <a:ext cx="874395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25" dirty="0"/>
              <a:t> </a:t>
            </a:r>
            <a:r>
              <a:rPr spc="-10" dirty="0"/>
              <a:t>cursor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8106" y="3370021"/>
            <a:ext cx="4418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urier New"/>
                <a:cs typeface="Courier New"/>
              </a:rPr>
              <a:t>cursor:</a:t>
            </a:r>
            <a:r>
              <a:rPr sz="3600" spc="-185" dirty="0">
                <a:latin typeface="Courier New"/>
                <a:cs typeface="Courier New"/>
              </a:rPr>
              <a:t> </a:t>
            </a:r>
            <a:r>
              <a:rPr sz="3600" spc="-10" dirty="0">
                <a:latin typeface="Courier New"/>
                <a:cs typeface="Courier New"/>
              </a:rPr>
              <a:t>pointer;</a:t>
            </a:r>
            <a:endParaRPr sz="3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422998495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48106" y="1784426"/>
            <a:ext cx="8743950" cy="2160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Свойство</a:t>
            </a:r>
            <a:r>
              <a:rPr spc="-35" dirty="0"/>
              <a:t> </a:t>
            </a:r>
            <a:r>
              <a:rPr spc="-10" dirty="0"/>
              <a:t>outline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48106" y="3370021"/>
            <a:ext cx="63404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ourier New"/>
                <a:cs typeface="Courier New"/>
              </a:rPr>
              <a:t>outline:</a:t>
            </a:r>
            <a:r>
              <a:rPr sz="3600" spc="-135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1px</a:t>
            </a:r>
            <a:r>
              <a:rPr sz="3600" spc="-130" dirty="0">
                <a:latin typeface="Courier New"/>
                <a:cs typeface="Courier New"/>
              </a:rPr>
              <a:t> </a:t>
            </a:r>
            <a:r>
              <a:rPr sz="3600" dirty="0">
                <a:latin typeface="Courier New"/>
                <a:cs typeface="Courier New"/>
              </a:rPr>
              <a:t>solid</a:t>
            </a:r>
            <a:r>
              <a:rPr sz="3600" spc="-135" dirty="0">
                <a:latin typeface="Courier New"/>
                <a:cs typeface="Courier New"/>
              </a:rPr>
              <a:t> </a:t>
            </a:r>
            <a:r>
              <a:rPr sz="3600" spc="-20" dirty="0">
                <a:latin typeface="Courier New"/>
                <a:cs typeface="Courier New"/>
              </a:rPr>
              <a:t>red;</a:t>
            </a:r>
            <a:endParaRPr sz="3600" dirty="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42853507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Валидатор</a:t>
            </a:r>
            <a:r>
              <a:rPr spc="-25" dirty="0"/>
              <a:t> CSS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02081" y="3695700"/>
            <a:ext cx="31775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3"/>
              </a:rPr>
              <a:t>https://validator.w3.org/</a:t>
            </a:r>
            <a:endParaRPr sz="2400" dirty="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4548" y="4713827"/>
            <a:ext cx="4669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u="sng" spc="-10" dirty="0">
                <a:uFill>
                  <a:solidFill>
                    <a:srgbClr val="000000"/>
                  </a:solidFill>
                </a:uFill>
                <a:latin typeface="Arial MT"/>
                <a:cs typeface="Arial MT"/>
                <a:hlinkClick r:id="rId4"/>
              </a:rPr>
              <a:t>https://jigsaw.w3.org/css-validator/</a:t>
            </a:r>
            <a:endParaRPr sz="2400" dirty="0">
              <a:latin typeface="Arial MT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215385465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Правила</a:t>
            </a:r>
          </a:p>
          <a:p>
            <a:pPr marL="12700">
              <a:lnSpc>
                <a:spcPts val="6840"/>
              </a:lnSpc>
            </a:pPr>
            <a:r>
              <a:rPr dirty="0"/>
              <a:t>CSS</a:t>
            </a:r>
            <a:r>
              <a:rPr spc="-110" dirty="0"/>
              <a:t> </a:t>
            </a:r>
            <a:r>
              <a:rPr spc="-10" dirty="0"/>
              <a:t>code-style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28700" y="3793596"/>
            <a:ext cx="8580120" cy="5671184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/>
              <a:t>Порядок</a:t>
            </a:r>
            <a:r>
              <a:rPr spc="-50" dirty="0"/>
              <a:t> </a:t>
            </a:r>
            <a:r>
              <a:rPr spc="-10" dirty="0"/>
              <a:t>стилей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b="0" dirty="0">
                <a:latin typeface="Microsoft Sans Serif"/>
                <a:cs typeface="Microsoft Sans Serif"/>
              </a:rPr>
              <a:t>Сначала</a:t>
            </a:r>
            <a:r>
              <a:rPr sz="2100" b="0" spc="-3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позиционирование,</a:t>
            </a:r>
            <a:r>
              <a:rPr sz="2100" b="0" spc="-3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потом</a:t>
            </a:r>
            <a:r>
              <a:rPr sz="2100" b="0" spc="-3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свойства</a:t>
            </a:r>
            <a:r>
              <a:rPr sz="2100" b="0" spc="-5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блочной</a:t>
            </a: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00" b="0" dirty="0">
                <a:latin typeface="Microsoft Sans Serif"/>
                <a:cs typeface="Microsoft Sans Serif"/>
              </a:rPr>
              <a:t>модели,</a:t>
            </a:r>
            <a:r>
              <a:rPr sz="2100" b="0" spc="-4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затем</a:t>
            </a:r>
            <a:r>
              <a:rPr sz="2100" b="0" spc="-35" dirty="0">
                <a:latin typeface="Microsoft Sans Serif"/>
                <a:cs typeface="Microsoft Sans Serif"/>
              </a:rPr>
              <a:t> </a:t>
            </a:r>
            <a:r>
              <a:rPr sz="2100" b="0" spc="865" dirty="0">
                <a:latin typeface="Microsoft Sans Serif"/>
                <a:cs typeface="Microsoft Sans Serif"/>
              </a:rPr>
              <a:t>—</a:t>
            </a:r>
            <a:r>
              <a:rPr sz="2100" b="0" spc="-5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работа</a:t>
            </a:r>
            <a:r>
              <a:rPr sz="2100" b="0" spc="-6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со</a:t>
            </a:r>
            <a:r>
              <a:rPr sz="2100" b="0" spc="-5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шрифтом</a:t>
            </a:r>
            <a:r>
              <a:rPr sz="2100" b="0" spc="-4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и</a:t>
            </a:r>
            <a:r>
              <a:rPr sz="2100" b="0" spc="-6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текстом,</a:t>
            </a:r>
            <a:r>
              <a:rPr sz="2100" b="0" spc="-35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далее</a:t>
            </a: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00" b="0" spc="865" dirty="0">
                <a:latin typeface="Microsoft Sans Serif"/>
                <a:cs typeface="Microsoft Sans Serif"/>
              </a:rPr>
              <a:t>—</a:t>
            </a:r>
            <a:r>
              <a:rPr sz="2100" b="0" spc="-2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оформление,</a:t>
            </a:r>
            <a:r>
              <a:rPr sz="2100" b="0" spc="-2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и</a:t>
            </a:r>
            <a:r>
              <a:rPr sz="2100" b="0" spc="-2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в</a:t>
            </a:r>
            <a:r>
              <a:rPr sz="2100" b="0" spc="-3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самом</a:t>
            </a:r>
            <a:r>
              <a:rPr sz="2100" b="0" spc="-2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конце</a:t>
            </a:r>
            <a:r>
              <a:rPr sz="2100" b="0" spc="-15" dirty="0">
                <a:latin typeface="Microsoft Sans Serif"/>
                <a:cs typeface="Microsoft Sans Serif"/>
              </a:rPr>
              <a:t> </a:t>
            </a:r>
            <a:r>
              <a:rPr sz="2100" b="0" spc="865" dirty="0">
                <a:latin typeface="Microsoft Sans Serif"/>
                <a:cs typeface="Microsoft Sans Serif"/>
              </a:rPr>
              <a:t>—</a:t>
            </a:r>
            <a:r>
              <a:rPr sz="2100" b="0" spc="-25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анимации</a:t>
            </a:r>
            <a:endParaRPr sz="2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/>
              <a:t>Установка</a:t>
            </a:r>
            <a:r>
              <a:rPr spc="-60" dirty="0"/>
              <a:t> </a:t>
            </a:r>
            <a:r>
              <a:rPr dirty="0"/>
              <a:t>стилей</a:t>
            </a:r>
            <a:r>
              <a:rPr spc="-45" dirty="0"/>
              <a:t> </a:t>
            </a:r>
            <a:r>
              <a:rPr dirty="0"/>
              <a:t>при</a:t>
            </a:r>
            <a:r>
              <a:rPr spc="-65" dirty="0"/>
              <a:t> </a:t>
            </a:r>
            <a:r>
              <a:rPr dirty="0"/>
              <a:t>помощи</a:t>
            </a:r>
            <a:r>
              <a:rPr spc="-85" dirty="0"/>
              <a:t> </a:t>
            </a:r>
            <a:r>
              <a:rPr spc="-10" dirty="0"/>
              <a:t>классов</a:t>
            </a:r>
          </a:p>
          <a:p>
            <a:pPr marL="12700" marR="5080">
              <a:lnSpc>
                <a:spcPct val="110000"/>
              </a:lnSpc>
              <a:spcBef>
                <a:spcPts val="2550"/>
              </a:spcBef>
            </a:pPr>
            <a:r>
              <a:rPr dirty="0"/>
              <a:t>Имена</a:t>
            </a:r>
            <a:r>
              <a:rPr spc="-90" dirty="0"/>
              <a:t> </a:t>
            </a:r>
            <a:r>
              <a:rPr dirty="0"/>
              <a:t>классов</a:t>
            </a:r>
            <a:r>
              <a:rPr spc="-85" dirty="0"/>
              <a:t> </a:t>
            </a:r>
            <a:r>
              <a:rPr dirty="0"/>
              <a:t>должны</a:t>
            </a:r>
            <a:r>
              <a:rPr spc="-90" dirty="0"/>
              <a:t> </a:t>
            </a:r>
            <a:r>
              <a:rPr dirty="0"/>
              <a:t>соответствовать</a:t>
            </a:r>
            <a:r>
              <a:rPr spc="-40" dirty="0"/>
              <a:t> </a:t>
            </a:r>
            <a:r>
              <a:rPr spc="-20" dirty="0"/>
              <a:t>сути </a:t>
            </a:r>
            <a:r>
              <a:rPr dirty="0"/>
              <a:t>и</a:t>
            </a:r>
            <a:r>
              <a:rPr spc="-40" dirty="0"/>
              <a:t> </a:t>
            </a:r>
            <a:r>
              <a:rPr dirty="0"/>
              <a:t>быть</a:t>
            </a:r>
            <a:r>
              <a:rPr spc="-15" dirty="0"/>
              <a:t> </a:t>
            </a:r>
            <a:r>
              <a:rPr dirty="0"/>
              <a:t>на</a:t>
            </a:r>
            <a:r>
              <a:rPr spc="-30" dirty="0"/>
              <a:t> </a:t>
            </a:r>
            <a:r>
              <a:rPr dirty="0"/>
              <a:t>английском</a:t>
            </a:r>
            <a:r>
              <a:rPr spc="-40" dirty="0"/>
              <a:t> </a:t>
            </a:r>
            <a:r>
              <a:rPr spc="-10" dirty="0"/>
              <a:t>языке</a:t>
            </a: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Запрещается</a:t>
            </a:r>
            <a:r>
              <a:rPr spc="-60" dirty="0"/>
              <a:t> </a:t>
            </a:r>
            <a:r>
              <a:rPr dirty="0"/>
              <a:t>использовать</a:t>
            </a:r>
            <a:r>
              <a:rPr spc="-80" dirty="0"/>
              <a:t> </a:t>
            </a:r>
            <a:r>
              <a:rPr spc="-10" dirty="0"/>
              <a:t>!important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020311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882640"/>
            <a:ext cx="248412" cy="249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6608064"/>
            <a:ext cx="248412" cy="249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327" y="7741919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2761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6840"/>
              </a:lnSpc>
              <a:spcBef>
                <a:spcPts val="100"/>
              </a:spcBef>
            </a:pPr>
            <a:r>
              <a:rPr spc="-10" dirty="0"/>
              <a:t>Правила</a:t>
            </a:r>
          </a:p>
          <a:p>
            <a:pPr marL="12700">
              <a:lnSpc>
                <a:spcPts val="6840"/>
              </a:lnSpc>
            </a:pPr>
            <a:r>
              <a:rPr dirty="0"/>
              <a:t>CSS</a:t>
            </a:r>
            <a:r>
              <a:rPr spc="-110" dirty="0"/>
              <a:t> </a:t>
            </a:r>
            <a:r>
              <a:rPr spc="-10" dirty="0"/>
              <a:t>code-style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028700" y="3793596"/>
            <a:ext cx="8580120" cy="5671184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dirty="0"/>
              <a:t>Порядок</a:t>
            </a:r>
            <a:r>
              <a:rPr spc="-50" dirty="0"/>
              <a:t> </a:t>
            </a:r>
            <a:r>
              <a:rPr spc="-10" dirty="0"/>
              <a:t>стилей</a:t>
            </a: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2100" b="0" dirty="0">
                <a:latin typeface="Microsoft Sans Serif"/>
                <a:cs typeface="Microsoft Sans Serif"/>
              </a:rPr>
              <a:t>Сначала</a:t>
            </a:r>
            <a:r>
              <a:rPr sz="2100" b="0" spc="-3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позиционирование,</a:t>
            </a:r>
            <a:r>
              <a:rPr sz="2100" b="0" spc="-3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потом</a:t>
            </a:r>
            <a:r>
              <a:rPr sz="2100" b="0" spc="-3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свойства</a:t>
            </a:r>
            <a:r>
              <a:rPr sz="2100" b="0" spc="-5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блочной</a:t>
            </a: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00" b="0" dirty="0">
                <a:latin typeface="Microsoft Sans Serif"/>
                <a:cs typeface="Microsoft Sans Serif"/>
              </a:rPr>
              <a:t>модели,</a:t>
            </a:r>
            <a:r>
              <a:rPr sz="2100" b="0" spc="-4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затем</a:t>
            </a:r>
            <a:r>
              <a:rPr sz="2100" b="0" spc="-35" dirty="0">
                <a:latin typeface="Microsoft Sans Serif"/>
                <a:cs typeface="Microsoft Sans Serif"/>
              </a:rPr>
              <a:t> </a:t>
            </a:r>
            <a:r>
              <a:rPr sz="2100" b="0" spc="865" dirty="0">
                <a:latin typeface="Microsoft Sans Serif"/>
                <a:cs typeface="Microsoft Sans Serif"/>
              </a:rPr>
              <a:t>—</a:t>
            </a:r>
            <a:r>
              <a:rPr sz="2100" b="0" spc="-5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работа</a:t>
            </a:r>
            <a:r>
              <a:rPr sz="2100" b="0" spc="-6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со</a:t>
            </a:r>
            <a:r>
              <a:rPr sz="2100" b="0" spc="-5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шрифтом</a:t>
            </a:r>
            <a:r>
              <a:rPr sz="2100" b="0" spc="-4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и</a:t>
            </a:r>
            <a:r>
              <a:rPr sz="2100" b="0" spc="-6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текстом,</a:t>
            </a:r>
            <a:r>
              <a:rPr sz="2100" b="0" spc="-35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далее</a:t>
            </a: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  <a:spcBef>
                <a:spcPts val="254"/>
              </a:spcBef>
            </a:pPr>
            <a:r>
              <a:rPr sz="2100" b="0" spc="865" dirty="0">
                <a:latin typeface="Microsoft Sans Serif"/>
                <a:cs typeface="Microsoft Sans Serif"/>
              </a:rPr>
              <a:t>—</a:t>
            </a:r>
            <a:r>
              <a:rPr sz="2100" b="0" spc="-2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оформление,</a:t>
            </a:r>
            <a:r>
              <a:rPr sz="2100" b="0" spc="-2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и</a:t>
            </a:r>
            <a:r>
              <a:rPr sz="2100" b="0" spc="-25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в</a:t>
            </a:r>
            <a:r>
              <a:rPr sz="2100" b="0" spc="-30" dirty="0">
                <a:latin typeface="Microsoft Sans Serif"/>
                <a:cs typeface="Microsoft Sans Serif"/>
              </a:rPr>
              <a:t> </a:t>
            </a:r>
            <a:r>
              <a:rPr sz="2100" b="0" dirty="0">
                <a:latin typeface="Microsoft Sans Serif"/>
                <a:cs typeface="Microsoft Sans Serif"/>
              </a:rPr>
              <a:t>самом</a:t>
            </a:r>
            <a:r>
              <a:rPr sz="2100" b="0" spc="-20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конце</a:t>
            </a:r>
            <a:r>
              <a:rPr sz="2100" b="0" spc="-15" dirty="0">
                <a:latin typeface="Microsoft Sans Serif"/>
                <a:cs typeface="Microsoft Sans Serif"/>
              </a:rPr>
              <a:t> </a:t>
            </a:r>
            <a:r>
              <a:rPr sz="2100" b="0" spc="865" dirty="0">
                <a:latin typeface="Microsoft Sans Serif"/>
                <a:cs typeface="Microsoft Sans Serif"/>
              </a:rPr>
              <a:t>—</a:t>
            </a:r>
            <a:r>
              <a:rPr sz="2100" b="0" spc="-25" dirty="0">
                <a:latin typeface="Microsoft Sans Serif"/>
                <a:cs typeface="Microsoft Sans Serif"/>
              </a:rPr>
              <a:t> </a:t>
            </a:r>
            <a:r>
              <a:rPr sz="2100" b="0" spc="-10" dirty="0">
                <a:latin typeface="Microsoft Sans Serif"/>
                <a:cs typeface="Microsoft Sans Serif"/>
              </a:rPr>
              <a:t>анимации</a:t>
            </a:r>
            <a:endParaRPr sz="2100" dirty="0">
              <a:latin typeface="Microsoft Sans Serif"/>
              <a:cs typeface="Microsoft Sans Serif"/>
            </a:endParaRPr>
          </a:p>
          <a:p>
            <a:pPr>
              <a:lnSpc>
                <a:spcPct val="100000"/>
              </a:lnSpc>
              <a:spcBef>
                <a:spcPts val="450"/>
              </a:spcBef>
            </a:pPr>
            <a:endParaRPr sz="2100" dirty="0">
              <a:latin typeface="Microsoft Sans Serif"/>
              <a:cs typeface="Microsoft Sans Serif"/>
            </a:endParaRPr>
          </a:p>
          <a:p>
            <a:pPr marL="12700">
              <a:lnSpc>
                <a:spcPct val="100000"/>
              </a:lnSpc>
            </a:pPr>
            <a:r>
              <a:rPr dirty="0"/>
              <a:t>Установка</a:t>
            </a:r>
            <a:r>
              <a:rPr spc="-60" dirty="0"/>
              <a:t> </a:t>
            </a:r>
            <a:r>
              <a:rPr dirty="0"/>
              <a:t>стилей</a:t>
            </a:r>
            <a:r>
              <a:rPr spc="-45" dirty="0"/>
              <a:t> </a:t>
            </a:r>
            <a:r>
              <a:rPr dirty="0"/>
              <a:t>при</a:t>
            </a:r>
            <a:r>
              <a:rPr spc="-65" dirty="0"/>
              <a:t> </a:t>
            </a:r>
            <a:r>
              <a:rPr dirty="0"/>
              <a:t>помощи</a:t>
            </a:r>
            <a:r>
              <a:rPr spc="-85" dirty="0"/>
              <a:t> </a:t>
            </a:r>
            <a:r>
              <a:rPr spc="-10" dirty="0"/>
              <a:t>классов</a:t>
            </a:r>
          </a:p>
          <a:p>
            <a:pPr marL="12700" marR="5080">
              <a:lnSpc>
                <a:spcPct val="110000"/>
              </a:lnSpc>
              <a:spcBef>
                <a:spcPts val="2550"/>
              </a:spcBef>
            </a:pPr>
            <a:r>
              <a:rPr dirty="0"/>
              <a:t>Имена</a:t>
            </a:r>
            <a:r>
              <a:rPr spc="-90" dirty="0"/>
              <a:t> </a:t>
            </a:r>
            <a:r>
              <a:rPr dirty="0"/>
              <a:t>классов</a:t>
            </a:r>
            <a:r>
              <a:rPr spc="-85" dirty="0"/>
              <a:t> </a:t>
            </a:r>
            <a:r>
              <a:rPr dirty="0"/>
              <a:t>должны</a:t>
            </a:r>
            <a:r>
              <a:rPr spc="-90" dirty="0"/>
              <a:t> </a:t>
            </a:r>
            <a:r>
              <a:rPr dirty="0"/>
              <a:t>соответствовать</a:t>
            </a:r>
            <a:r>
              <a:rPr spc="-40" dirty="0"/>
              <a:t> </a:t>
            </a:r>
            <a:r>
              <a:rPr spc="-20" dirty="0"/>
              <a:t>сути </a:t>
            </a:r>
            <a:r>
              <a:rPr dirty="0"/>
              <a:t>и</a:t>
            </a:r>
            <a:r>
              <a:rPr spc="-40" dirty="0"/>
              <a:t> </a:t>
            </a:r>
            <a:r>
              <a:rPr dirty="0"/>
              <a:t>быть</a:t>
            </a:r>
            <a:r>
              <a:rPr spc="-15" dirty="0"/>
              <a:t> </a:t>
            </a:r>
            <a:r>
              <a:rPr dirty="0"/>
              <a:t>на</a:t>
            </a:r>
            <a:r>
              <a:rPr spc="-30" dirty="0"/>
              <a:t> </a:t>
            </a:r>
            <a:r>
              <a:rPr dirty="0"/>
              <a:t>английском</a:t>
            </a:r>
            <a:r>
              <a:rPr spc="-40" dirty="0"/>
              <a:t> </a:t>
            </a:r>
            <a:r>
              <a:rPr spc="-10" dirty="0"/>
              <a:t>языке</a:t>
            </a:r>
          </a:p>
          <a:p>
            <a:pPr>
              <a:lnSpc>
                <a:spcPct val="100000"/>
              </a:lnSpc>
              <a:spcBef>
                <a:spcPts val="114"/>
              </a:spcBef>
            </a:pPr>
            <a:endParaRPr spc="-10" dirty="0"/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pc="-10" dirty="0"/>
              <a:t>Запрещается</a:t>
            </a:r>
            <a:r>
              <a:rPr spc="-60" dirty="0"/>
              <a:t> </a:t>
            </a:r>
            <a:r>
              <a:rPr dirty="0"/>
              <a:t>использовать</a:t>
            </a:r>
            <a:r>
              <a:rPr spc="-80" dirty="0"/>
              <a:t> </a:t>
            </a:r>
            <a:r>
              <a:rPr spc="-10" dirty="0"/>
              <a:t>!important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327" y="4020311"/>
            <a:ext cx="248412" cy="24993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9327" y="5882640"/>
            <a:ext cx="248412" cy="24993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19327" y="6608064"/>
            <a:ext cx="248412" cy="24993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9327" y="7741919"/>
            <a:ext cx="248412" cy="24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54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3420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 smtClean="0"/>
              <a:t>Векторная графика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" y="4610100"/>
            <a:ext cx="9975444" cy="350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40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3420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 smtClean="0"/>
              <a:t>Векторная графика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94196D35-3540-416D-AF5A-2FE6C15D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111168"/>
              </p:ext>
            </p:extLst>
          </p:nvPr>
        </p:nvGraphicFramePr>
        <p:xfrm>
          <a:off x="114300" y="4686300"/>
          <a:ext cx="4973052" cy="20849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73052">
                  <a:extLst>
                    <a:ext uri="{9D8B030D-6E8A-4147-A177-3AD203B41FA5}">
                      <a16:colId xmlns:a16="http://schemas.microsoft.com/office/drawing/2014/main" val="713971894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Преимущества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0EF682">
                        <a:alpha val="49804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57477"/>
                  </a:ext>
                </a:extLst>
              </a:tr>
              <a:tr h="79833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Малый объем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занимаемой памяти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49024"/>
                  </a:ext>
                </a:extLst>
              </a:tr>
              <a:tr h="721706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Масштабирование без потери качества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35973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94196D35-3540-416D-AF5A-2FE6C15DE4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230943"/>
              </p:ext>
            </p:extLst>
          </p:nvPr>
        </p:nvGraphicFramePr>
        <p:xfrm>
          <a:off x="5273090" y="4701187"/>
          <a:ext cx="4973052" cy="208490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73052">
                  <a:extLst>
                    <a:ext uri="{9D8B030D-6E8A-4147-A177-3AD203B41FA5}">
                      <a16:colId xmlns:a16="http://schemas.microsoft.com/office/drawing/2014/main" val="713971894"/>
                    </a:ext>
                  </a:extLst>
                </a:gridCol>
              </a:tblGrid>
              <a:tr h="564871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Недостатки</a:t>
                      </a:r>
                      <a:endParaRPr lang="ru-RU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rgbClr val="C00000">
                        <a:alpha val="5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657477"/>
                  </a:ext>
                </a:extLst>
              </a:tr>
              <a:tr h="798330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Процесс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создания и редактирования векторной графики специфичен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049024"/>
                  </a:ext>
                </a:extLst>
              </a:tr>
              <a:tr h="721706">
                <a:tc>
                  <a:txBody>
                    <a:bodyPr/>
                    <a:lstStyle/>
                    <a:p>
                      <a:r>
                        <a:rPr lang="ru-RU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Не</a:t>
                      </a:r>
                      <a:r>
                        <a:rPr lang="ru-RU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все можно представить в графическом виде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2359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8971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34201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pc="-10" dirty="0" smtClean="0"/>
              <a:t>Форматы изображений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107" y="3695700"/>
            <a:ext cx="931199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Jpeg/jpg –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растровый формат, контентное изображение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PNG –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растровый формат, фоновые изображения и элементы дизайна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GIF –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растровый формат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SVG –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иконки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webP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растровый формат.</a:t>
            </a:r>
          </a:p>
          <a:p>
            <a:pPr marL="514350" indent="-514350">
              <a:buFont typeface="Arial" panose="020B0604020202020204" pitchFamily="34" charset="0"/>
              <a:buAutoNum type="arabicPeriod"/>
              <a:defRPr/>
            </a:pP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ru-RU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фавикон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392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2081" y="1702384"/>
            <a:ext cx="934201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5400" spc="-10" dirty="0" smtClean="0"/>
              <a:t>Работа с изображениями</a:t>
            </a:r>
            <a:endParaRPr sz="5400"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4548" y="370331"/>
            <a:ext cx="1659636" cy="7269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32107" y="3695700"/>
            <a:ext cx="9311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 умолчанию</a:t>
            </a:r>
            <a:endParaRPr lang="ru-RU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107" y="4381500"/>
            <a:ext cx="4659217" cy="106294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2586" y="6438900"/>
            <a:ext cx="5227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Настройка атрибутов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en-US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548" y="7491154"/>
            <a:ext cx="6348343" cy="807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384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</TotalTime>
  <Words>1159</Words>
  <Application>Microsoft Office PowerPoint</Application>
  <PresentationFormat>Произвольный</PresentationFormat>
  <Paragraphs>325</Paragraphs>
  <Slides>59</Slides>
  <Notes>0</Notes>
  <HiddenSlides>0</HiddenSlides>
  <MMClips>1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59</vt:i4>
      </vt:variant>
    </vt:vector>
  </HeadingPairs>
  <TitlesOfParts>
    <vt:vector size="65" baseType="lpstr">
      <vt:lpstr>Arial</vt:lpstr>
      <vt:lpstr>Arial MT</vt:lpstr>
      <vt:lpstr>Courier New</vt:lpstr>
      <vt:lpstr>Microsoft Sans Serif</vt:lpstr>
      <vt:lpstr>Times New Roman</vt:lpstr>
      <vt:lpstr>Office Theme</vt:lpstr>
      <vt:lpstr>Форматы изображений</vt:lpstr>
      <vt:lpstr>Форматы изображений</vt:lpstr>
      <vt:lpstr>Растровая графика</vt:lpstr>
      <vt:lpstr>Растровая графика</vt:lpstr>
      <vt:lpstr>Векторная графика</vt:lpstr>
      <vt:lpstr>Векторная графика</vt:lpstr>
      <vt:lpstr>Векторная графика</vt:lpstr>
      <vt:lpstr>Форматы изображений</vt:lpstr>
      <vt:lpstr>Работа с изображениями</vt:lpstr>
      <vt:lpstr>Работа с изображениями</vt:lpstr>
      <vt:lpstr>Свойство background</vt:lpstr>
      <vt:lpstr>Позиционирование</vt:lpstr>
      <vt:lpstr>Поток</vt:lpstr>
      <vt:lpstr>Поток</vt:lpstr>
      <vt:lpstr>Свойство position</vt:lpstr>
      <vt:lpstr>position: static;</vt:lpstr>
      <vt:lpstr>position: relative;</vt:lpstr>
      <vt:lpstr>position: absolute;</vt:lpstr>
      <vt:lpstr>position: fixed;</vt:lpstr>
      <vt:lpstr>Позиционирование</vt:lpstr>
      <vt:lpstr>Позиционирование</vt:lpstr>
      <vt:lpstr>Обтекание, скролл и управление</vt:lpstr>
      <vt:lpstr>Обтекание</vt:lpstr>
      <vt:lpstr>Свойство float</vt:lpstr>
      <vt:lpstr>Свойство overflow</vt:lpstr>
      <vt:lpstr>Свойство z-index</vt:lpstr>
      <vt:lpstr>Нюансы z-index</vt:lpstr>
      <vt:lpstr>Стилизация. Работа с цветом</vt:lpstr>
      <vt:lpstr>Свойство color</vt:lpstr>
      <vt:lpstr>Стилизация. Работа с текстом</vt:lpstr>
      <vt:lpstr>Свойство text-decoration</vt:lpstr>
      <vt:lpstr>Свойство text-decoration</vt:lpstr>
      <vt:lpstr>Свойство text-align</vt:lpstr>
      <vt:lpstr>Свойство text-transform</vt:lpstr>
      <vt:lpstr>Свойство line-height</vt:lpstr>
      <vt:lpstr>Свойство letter-spacing</vt:lpstr>
      <vt:lpstr>Свойство text-indent</vt:lpstr>
      <vt:lpstr>Свойство white-space</vt:lpstr>
      <vt:lpstr>Свойство word-spacing</vt:lpstr>
      <vt:lpstr>Стилизация. Фон, границы и тени</vt:lpstr>
      <vt:lpstr>Свойство border</vt:lpstr>
      <vt:lpstr>Свойство border- radius</vt:lpstr>
      <vt:lpstr>Свойство box- shadow</vt:lpstr>
      <vt:lpstr>Презентация PowerPoint</vt:lpstr>
      <vt:lpstr>Управление фоном: фоновый цвет</vt:lpstr>
      <vt:lpstr>Управление фоном: фоновое изображение</vt:lpstr>
      <vt:lpstr>Управление фоном: фоновое изображение</vt:lpstr>
      <vt:lpstr>Управление фоном: фоновое изображение</vt:lpstr>
      <vt:lpstr>Управление фоном: фоновое изображение</vt:lpstr>
      <vt:lpstr>Свойство background-size</vt:lpstr>
      <vt:lpstr>Свойство background-repeat</vt:lpstr>
      <vt:lpstr>Свойство visibility</vt:lpstr>
      <vt:lpstr>Свойство opacity (непрозрачность)</vt:lpstr>
      <vt:lpstr>Свойство list-style</vt:lpstr>
      <vt:lpstr>Свойство cursor</vt:lpstr>
      <vt:lpstr>Свойство outline</vt:lpstr>
      <vt:lpstr>Валидатор CSS</vt:lpstr>
      <vt:lpstr>Правила CSS code-style</vt:lpstr>
      <vt:lpstr>Правила CSS code-style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Позиционирование</dc:title>
  <dc:creator>artur</dc:creator>
  <cp:lastModifiedBy>Ivan Plank</cp:lastModifiedBy>
  <cp:revision>7</cp:revision>
  <dcterms:created xsi:type="dcterms:W3CDTF">2025-09-04T12:29:02Z</dcterms:created>
  <dcterms:modified xsi:type="dcterms:W3CDTF">2025-09-04T18:46:06Z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2023-05-21T00:00:00Z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2025-09-04T00:00:00Z</vt:filetime>
  </property>
  <property fmtid="{D5CDD505-2E9C-101B-9397-08002B2CF9AE}" pid="5" name="Producer">
    <vt:lpwstr>Microsoft® PowerPoint® 2016</vt:lpwstr>
  </property>
</Properties>
</file>