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20" r:id="rId60"/>
  </p:sldIdLst>
  <p:sldSz cx="10287000" cy="10287000"/>
  <p:notesSz cx="10287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78" autoAdjust="0"/>
    <p:restoredTop sz="97489" autoAdjust="0"/>
  </p:normalViewPr>
  <p:slideViewPr>
    <p:cSldViewPr>
      <p:cViewPr varScale="1">
        <p:scale>
          <a:sx n="111" d="100"/>
          <a:sy n="111" d="100"/>
        </p:scale>
        <p:origin x="3924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2081" y="1702384"/>
            <a:ext cx="890905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81" y="1702384"/>
            <a:ext cx="861250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281" y="3252683"/>
            <a:ext cx="7679690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95325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Ключевые </a:t>
            </a:r>
            <a:r>
              <a:rPr sz="8800" dirty="0">
                <a:solidFill>
                  <a:srgbClr val="FFFFFF"/>
                </a:solidFill>
              </a:rPr>
              <a:t>слова</a:t>
            </a:r>
            <a:r>
              <a:rPr sz="8800" spc="-175" dirty="0">
                <a:solidFill>
                  <a:srgbClr val="FFFFFF"/>
                </a:solidFill>
              </a:rPr>
              <a:t> </a:t>
            </a: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150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Псевдокласс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:focus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20280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установить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элемента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которых </a:t>
            </a:r>
            <a:r>
              <a:rPr sz="2400" dirty="0">
                <a:latin typeface="Microsoft Sans Serif"/>
                <a:cs typeface="Microsoft Sans Serif"/>
              </a:rPr>
              <a:t>находится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фокус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5437632"/>
            <a:ext cx="8810625" cy="215519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824865" marR="4556125" indent="-733425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.link:focus</a:t>
            </a:r>
            <a:r>
              <a:rPr sz="3200" b="1" spc="-24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outline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7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none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blue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582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Псевдокласс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:active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51395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установить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элементам,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которые </a:t>
            </a:r>
            <a:r>
              <a:rPr sz="2400" dirty="0">
                <a:latin typeface="Microsoft Sans Serif"/>
                <a:cs typeface="Microsoft Sans Serif"/>
              </a:rPr>
              <a:t>осуществлено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нажатие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удержания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мыши.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сути, </a:t>
            </a:r>
            <a:r>
              <a:rPr sz="2400" dirty="0">
                <a:latin typeface="Microsoft Sans Serif"/>
                <a:cs typeface="Microsoft Sans Serif"/>
              </a:rPr>
              <a:t>срабатывает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процессе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нажатия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5894832"/>
            <a:ext cx="8810625" cy="215519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824865" marR="4556125" indent="-733425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.link:active</a:t>
            </a:r>
            <a:r>
              <a:rPr sz="3200" b="1" spc="-27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outline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7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none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green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23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Псевдокласс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:checked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695261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установить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чекбоксам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радио</a:t>
            </a:r>
            <a:r>
              <a:rPr sz="2400" spc="-10" dirty="0">
                <a:latin typeface="Arial MT"/>
                <a:cs typeface="Arial MT"/>
              </a:rPr>
              <a:t>- </a:t>
            </a:r>
            <a:r>
              <a:rPr sz="2400" spc="-55" dirty="0">
                <a:latin typeface="Microsoft Sans Serif"/>
                <a:cs typeface="Microsoft Sans Serif"/>
              </a:rPr>
              <a:t>кнопкам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активном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(выбранном)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состоянии.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8558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Псевдокласс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:disabled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54697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установить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неактивным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элементам </a:t>
            </a:r>
            <a:r>
              <a:rPr sz="2400" dirty="0">
                <a:latin typeface="Microsoft Sans Serif"/>
                <a:cs typeface="Microsoft Sans Serif"/>
              </a:rPr>
              <a:t>формы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тем,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которых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которых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установлен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icrosoft Sans Serif"/>
                <a:cs typeface="Microsoft Sans Serif"/>
              </a:rPr>
              <a:t>атрибут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disabled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1100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Псевдоклассы</a:t>
            </a:r>
          </a:p>
          <a:p>
            <a:pPr marL="12700">
              <a:lnSpc>
                <a:spcPts val="6840"/>
              </a:lnSpc>
            </a:pPr>
            <a:r>
              <a:rPr dirty="0"/>
              <a:t>:valid и</a:t>
            </a:r>
            <a:r>
              <a:rPr spc="-20" dirty="0"/>
              <a:t> </a:t>
            </a:r>
            <a:r>
              <a:rPr spc="-10" dirty="0"/>
              <a:t>:invalid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661909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Позволяют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задать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элементу,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он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прошёл </a:t>
            </a:r>
            <a:r>
              <a:rPr sz="2400" dirty="0">
                <a:latin typeface="Microsoft Sans Serif"/>
                <a:cs typeface="Microsoft Sans Serif"/>
              </a:rPr>
              <a:t>валидацию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(например,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поле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input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атрибутом </a:t>
            </a:r>
            <a:r>
              <a:rPr sz="2400" dirty="0">
                <a:latin typeface="Microsoft Sans Serif"/>
                <a:cs typeface="Microsoft Sans Serif"/>
              </a:rPr>
              <a:t>required ввели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какие</a:t>
            </a:r>
            <a:r>
              <a:rPr sz="2400" spc="-65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то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данные)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прошёл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(если </a:t>
            </a:r>
            <a:r>
              <a:rPr sz="2400" dirty="0">
                <a:latin typeface="Microsoft Sans Serif"/>
                <a:cs typeface="Microsoft Sans Serif"/>
              </a:rPr>
              <a:t>не ввели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ничего)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5491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Псевдокласс</a:t>
            </a:r>
            <a:r>
              <a:rPr spc="-50" dirty="0"/>
              <a:t> </a:t>
            </a:r>
            <a:r>
              <a:rPr spc="-10" dirty="0"/>
              <a:t>:nth- child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667639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выбрать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определённый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пределах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своего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родителя.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Например,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каждый </a:t>
            </a:r>
            <a:r>
              <a:rPr sz="2400" dirty="0">
                <a:latin typeface="Microsoft Sans Serif"/>
                <a:cs typeface="Microsoft Sans Serif"/>
              </a:rPr>
              <a:t>третий,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каждый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пятый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просто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третий: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5833871"/>
            <a:ext cx="852868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4450" rIns="0" bIns="0" rtlCol="0">
            <a:spAutoFit/>
          </a:bodyPr>
          <a:lstStyle/>
          <a:p>
            <a:pPr marL="824865" marR="2319020" indent="-733425">
              <a:lnSpc>
                <a:spcPct val="100000"/>
              </a:lnSpc>
              <a:spcBef>
                <a:spcPts val="350"/>
              </a:spcBef>
            </a:pPr>
            <a:r>
              <a:rPr sz="3200" b="1" spc="-30" dirty="0">
                <a:solidFill>
                  <a:srgbClr val="D6B97C"/>
                </a:solidFill>
                <a:latin typeface="Courier New"/>
                <a:cs typeface="Courier New"/>
              </a:rPr>
              <a:t>.child:nth-</a:t>
            </a: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child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)</a:t>
            </a:r>
            <a:r>
              <a:rPr sz="3200" b="1" spc="-8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background-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CE9178"/>
                </a:solidFill>
                <a:latin typeface="Courier New"/>
                <a:cs typeface="Courier New"/>
              </a:rPr>
              <a:t>red</a:t>
            </a:r>
            <a:r>
              <a:rPr sz="3200" b="1" spc="-2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962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Псевдоклассы</a:t>
            </a:r>
            <a:r>
              <a:rPr spc="-25" dirty="0"/>
              <a:t> </a:t>
            </a:r>
            <a:r>
              <a:rPr spc="-10" dirty="0"/>
              <a:t>:first- </a:t>
            </a:r>
            <a:r>
              <a:rPr dirty="0"/>
              <a:t>child</a:t>
            </a:r>
            <a:r>
              <a:rPr spc="-5" dirty="0"/>
              <a:t> </a:t>
            </a:r>
            <a:r>
              <a:rPr dirty="0"/>
              <a:t>и</a:t>
            </a:r>
            <a:r>
              <a:rPr spc="30" dirty="0"/>
              <a:t> </a:t>
            </a:r>
            <a:r>
              <a:rPr spc="-10" dirty="0"/>
              <a:t>:last-child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29869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Позволяют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обращаться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первому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последнему элементу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3727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6255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</a:t>
            </a:r>
            <a:r>
              <a:rPr spc="-50" dirty="0"/>
              <a:t> </a:t>
            </a:r>
            <a:r>
              <a:rPr spc="-20" dirty="0"/>
              <a:t>:not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127" y="5024628"/>
            <a:ext cx="8990330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824230" marR="2292985" indent="-733425">
              <a:lnSpc>
                <a:spcPct val="100000"/>
              </a:lnSpc>
              <a:spcBef>
                <a:spcPts val="345"/>
              </a:spcBef>
            </a:pPr>
            <a:r>
              <a:rPr sz="3200" b="1" spc="-30" dirty="0">
                <a:solidFill>
                  <a:srgbClr val="D6B97C"/>
                </a:solidFill>
                <a:latin typeface="Courier New"/>
                <a:cs typeface="Courier New"/>
              </a:rPr>
              <a:t>.child:not</a:t>
            </a:r>
            <a:r>
              <a:rPr sz="3200" b="1" spc="-3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30" dirty="0">
                <a:solidFill>
                  <a:srgbClr val="D6B97C"/>
                </a:solidFill>
                <a:latin typeface="Courier New"/>
                <a:cs typeface="Courier New"/>
              </a:rPr>
              <a:t>:nth-</a:t>
            </a: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child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))</a:t>
            </a:r>
            <a:r>
              <a:rPr sz="3200" b="1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background-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CE9178"/>
                </a:solidFill>
                <a:latin typeface="Courier New"/>
                <a:cs typeface="Courier New"/>
              </a:rPr>
              <a:t>red</a:t>
            </a:r>
            <a:r>
              <a:rPr sz="3200" b="1" spc="-2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281" y="3192017"/>
            <a:ext cx="7656830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задавать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отрицание.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Например,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вот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таким </a:t>
            </a:r>
            <a:r>
              <a:rPr sz="2400" dirty="0">
                <a:latin typeface="Microsoft Sans Serif"/>
                <a:cs typeface="Microsoft Sans Serif"/>
              </a:rPr>
              <a:t>образом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можно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установить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красный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фон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всем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icrosoft Sans Serif"/>
                <a:cs typeface="Microsoft Sans Serif"/>
              </a:rPr>
              <a:t>элементам,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кроме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третьего: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15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8805"/>
            <a:ext cx="5829300" cy="23996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marR="5080">
              <a:lnSpc>
                <a:spcPts val="8860"/>
              </a:lnSpc>
              <a:spcBef>
                <a:spcPts val="1170"/>
              </a:spcBef>
            </a:pPr>
            <a:r>
              <a:rPr sz="8200" spc="-10" dirty="0">
                <a:solidFill>
                  <a:srgbClr val="FFFFFF"/>
                </a:solidFill>
              </a:rPr>
              <a:t>Кастомные свойства</a:t>
            </a:r>
            <a:endParaRPr sz="82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4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Кастомные</a:t>
            </a:r>
            <a:r>
              <a:rPr spc="-40" dirty="0"/>
              <a:t> </a:t>
            </a:r>
            <a:r>
              <a:rPr spc="-10" dirty="0"/>
              <a:t>свойства </a:t>
            </a:r>
            <a:r>
              <a:rPr spc="-40" dirty="0"/>
              <a:t>(CSS-</a:t>
            </a:r>
            <a:r>
              <a:rPr spc="-10" dirty="0"/>
              <a:t>переменные)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2081" y="4000500"/>
            <a:ext cx="767969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pc="-20" dirty="0"/>
              <a:t>Предназначены</a:t>
            </a:r>
            <a:r>
              <a:rPr spc="-45" dirty="0"/>
              <a:t> </a:t>
            </a:r>
            <a:r>
              <a:rPr dirty="0"/>
              <a:t>для</a:t>
            </a:r>
            <a:r>
              <a:rPr spc="-80" dirty="0"/>
              <a:t> </a:t>
            </a:r>
            <a:r>
              <a:rPr dirty="0"/>
              <a:t>удобного</a:t>
            </a:r>
            <a:r>
              <a:rPr spc="-70" dirty="0"/>
              <a:t> </a:t>
            </a:r>
            <a:r>
              <a:rPr dirty="0"/>
              <a:t>хранения</a:t>
            </a:r>
            <a:r>
              <a:rPr spc="-45" dirty="0"/>
              <a:t> </a:t>
            </a:r>
            <a:r>
              <a:rPr dirty="0"/>
              <a:t>часто</a:t>
            </a:r>
            <a:r>
              <a:rPr spc="-70" dirty="0"/>
              <a:t> </a:t>
            </a:r>
            <a:r>
              <a:rPr spc="-10" dirty="0"/>
              <a:t>используемых </a:t>
            </a:r>
            <a:r>
              <a:rPr dirty="0"/>
              <a:t>параметров.</a:t>
            </a:r>
            <a:r>
              <a:rPr spc="-65" dirty="0"/>
              <a:t> </a:t>
            </a:r>
            <a:r>
              <a:rPr spc="-95" dirty="0"/>
              <a:t>Как</a:t>
            </a:r>
            <a:r>
              <a:rPr spc="-65" dirty="0"/>
              <a:t> </a:t>
            </a:r>
            <a:r>
              <a:rPr dirty="0"/>
              <a:t>правило,</a:t>
            </a:r>
            <a:r>
              <a:rPr spc="-70" dirty="0"/>
              <a:t> </a:t>
            </a:r>
            <a:r>
              <a:rPr dirty="0"/>
              <a:t>это</a:t>
            </a:r>
            <a:r>
              <a:rPr spc="-75" dirty="0"/>
              <a:t> </a:t>
            </a:r>
            <a:r>
              <a:rPr dirty="0"/>
              <a:t>цвета,</a:t>
            </a:r>
            <a:r>
              <a:rPr spc="-65" dirty="0"/>
              <a:t> </a:t>
            </a:r>
            <a:r>
              <a:rPr spc="-20" dirty="0"/>
              <a:t>размеры</a:t>
            </a:r>
            <a:r>
              <a:rPr spc="-80" dirty="0"/>
              <a:t> </a:t>
            </a:r>
            <a:r>
              <a:rPr dirty="0"/>
              <a:t>отступов</a:t>
            </a:r>
            <a:r>
              <a:rPr spc="-60" dirty="0"/>
              <a:t> </a:t>
            </a:r>
            <a:r>
              <a:rPr spc="-10" dirty="0"/>
              <a:t>(если </a:t>
            </a:r>
            <a:r>
              <a:rPr dirty="0"/>
              <a:t>они</a:t>
            </a:r>
            <a:r>
              <a:rPr spc="-105" dirty="0"/>
              <a:t> </a:t>
            </a:r>
            <a:r>
              <a:rPr dirty="0"/>
              <a:t>раз</a:t>
            </a:r>
            <a:r>
              <a:rPr spc="-110" dirty="0"/>
              <a:t> </a:t>
            </a:r>
            <a:r>
              <a:rPr dirty="0"/>
              <a:t>за</a:t>
            </a:r>
            <a:r>
              <a:rPr spc="-114" dirty="0"/>
              <a:t> </a:t>
            </a:r>
            <a:r>
              <a:rPr spc="-10" dirty="0"/>
              <a:t>разом</a:t>
            </a:r>
            <a:r>
              <a:rPr spc="-105" dirty="0"/>
              <a:t> </a:t>
            </a:r>
            <a:r>
              <a:rPr dirty="0"/>
              <a:t>повторяются),</a:t>
            </a:r>
            <a:r>
              <a:rPr spc="-105" dirty="0"/>
              <a:t> </a:t>
            </a:r>
            <a:r>
              <a:rPr dirty="0"/>
              <a:t>размер</a:t>
            </a:r>
            <a:r>
              <a:rPr spc="-100" dirty="0"/>
              <a:t> </a:t>
            </a:r>
            <a:r>
              <a:rPr spc="-10" dirty="0"/>
              <a:t>контейнера,</a:t>
            </a:r>
            <a:r>
              <a:rPr spc="-110" dirty="0"/>
              <a:t> </a:t>
            </a:r>
            <a:r>
              <a:rPr spc="-10" dirty="0"/>
              <a:t>размеры </a:t>
            </a:r>
            <a:r>
              <a:rPr dirty="0"/>
              <a:t>шрифтов</a:t>
            </a:r>
            <a:r>
              <a:rPr spc="-70" dirty="0"/>
              <a:t> </a:t>
            </a:r>
            <a:r>
              <a:rPr dirty="0"/>
              <a:t>и</a:t>
            </a:r>
            <a:r>
              <a:rPr spc="-65" dirty="0"/>
              <a:t> </a:t>
            </a:r>
            <a:r>
              <a:rPr dirty="0"/>
              <a:t>так</a:t>
            </a:r>
            <a:r>
              <a:rPr spc="-60" dirty="0"/>
              <a:t> </a:t>
            </a:r>
            <a:r>
              <a:rPr spc="-10" dirty="0"/>
              <a:t>далее.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pc="-10" dirty="0"/>
          </a:p>
          <a:p>
            <a:pPr marL="12700" marR="40005" algn="just">
              <a:lnSpc>
                <a:spcPct val="110000"/>
              </a:lnSpc>
              <a:spcBef>
                <a:spcPts val="5"/>
              </a:spcBef>
            </a:pPr>
            <a:r>
              <a:rPr dirty="0"/>
              <a:t>Переменная</a:t>
            </a:r>
            <a:r>
              <a:rPr spc="-20" dirty="0"/>
              <a:t> </a:t>
            </a:r>
            <a:r>
              <a:rPr spc="969" dirty="0"/>
              <a:t>—</a:t>
            </a:r>
            <a:r>
              <a:rPr spc="-50" dirty="0"/>
              <a:t> </a:t>
            </a:r>
            <a:r>
              <a:rPr dirty="0"/>
              <a:t>это</a:t>
            </a:r>
            <a:r>
              <a:rPr spc="-40" dirty="0"/>
              <a:t> </a:t>
            </a:r>
            <a:r>
              <a:rPr dirty="0"/>
              <a:t>определенная</a:t>
            </a:r>
            <a:r>
              <a:rPr spc="-25" dirty="0"/>
              <a:t> </a:t>
            </a:r>
            <a:r>
              <a:rPr dirty="0"/>
              <a:t>область</a:t>
            </a:r>
            <a:r>
              <a:rPr spc="-45" dirty="0"/>
              <a:t> </a:t>
            </a:r>
            <a:r>
              <a:rPr dirty="0"/>
              <a:t>памяти,</a:t>
            </a:r>
            <a:r>
              <a:rPr spc="-50" dirty="0"/>
              <a:t> </a:t>
            </a:r>
            <a:r>
              <a:rPr dirty="0"/>
              <a:t>в</a:t>
            </a:r>
            <a:r>
              <a:rPr spc="-50" dirty="0"/>
              <a:t> </a:t>
            </a:r>
            <a:r>
              <a:rPr spc="-10" dirty="0"/>
              <a:t>которой </a:t>
            </a:r>
            <a:r>
              <a:rPr dirty="0"/>
              <a:t>хранится</a:t>
            </a:r>
            <a:r>
              <a:rPr spc="-15" dirty="0"/>
              <a:t> </a:t>
            </a:r>
            <a:r>
              <a:rPr dirty="0"/>
              <a:t>то</a:t>
            </a:r>
            <a:r>
              <a:rPr spc="-25" dirty="0"/>
              <a:t> </a:t>
            </a:r>
            <a:r>
              <a:rPr dirty="0"/>
              <a:t>или</a:t>
            </a:r>
            <a:r>
              <a:rPr spc="-35" dirty="0"/>
              <a:t> </a:t>
            </a:r>
            <a:r>
              <a:rPr dirty="0"/>
              <a:t>иное</a:t>
            </a:r>
            <a:r>
              <a:rPr spc="-30" dirty="0"/>
              <a:t> </a:t>
            </a:r>
            <a:r>
              <a:rPr spc="-10" dirty="0"/>
              <a:t>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2301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Откуда</a:t>
            </a:r>
            <a:r>
              <a:rPr spc="-35" dirty="0"/>
              <a:t> </a:t>
            </a:r>
            <a:r>
              <a:rPr dirty="0"/>
              <a:t>берутся</a:t>
            </a:r>
            <a:r>
              <a:rPr spc="-35" dirty="0"/>
              <a:t> </a:t>
            </a:r>
            <a:r>
              <a:rPr spc="-10" dirty="0"/>
              <a:t>стили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6519" y="3391916"/>
            <a:ext cx="5323205" cy="207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каждого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CSS-</a:t>
            </a:r>
            <a:r>
              <a:rPr sz="2400" b="1" dirty="0">
                <a:latin typeface="Arial"/>
                <a:cs typeface="Arial"/>
              </a:rPr>
              <a:t>свойства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есть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свои </a:t>
            </a:r>
            <a:r>
              <a:rPr sz="2400" b="1" spc="-10" dirty="0">
                <a:latin typeface="Arial"/>
                <a:cs typeface="Arial"/>
              </a:rPr>
              <a:t>начальные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стили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400">
              <a:latin typeface="Arial"/>
              <a:cs typeface="Arial"/>
            </a:endParaRPr>
          </a:p>
          <a:p>
            <a:pPr marL="12700" marR="194310">
              <a:lnSpc>
                <a:spcPct val="110100"/>
              </a:lnSpc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каждом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браузере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есть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стили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по </a:t>
            </a:r>
            <a:r>
              <a:rPr sz="2400" b="1" spc="-10" dirty="0">
                <a:latin typeface="Arial"/>
                <a:cs typeface="Arial"/>
              </a:rPr>
              <a:t>умолчанию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727" y="3523488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727" y="4744211"/>
            <a:ext cx="248412" cy="2499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Кастомные</a:t>
            </a:r>
            <a:r>
              <a:rPr spc="-40" dirty="0"/>
              <a:t> </a:t>
            </a:r>
            <a:r>
              <a:rPr spc="-10" dirty="0"/>
              <a:t>свойства </a:t>
            </a:r>
            <a:r>
              <a:rPr spc="-40" dirty="0"/>
              <a:t>(CSS-</a:t>
            </a:r>
            <a:r>
              <a:rPr spc="-10" dirty="0"/>
              <a:t>переменные)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183126"/>
            <a:ext cx="748030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Переменные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могут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задаваться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локальной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области </a:t>
            </a:r>
            <a:r>
              <a:rPr sz="2400" dirty="0">
                <a:latin typeface="Microsoft Sans Serif"/>
                <a:cs typeface="Microsoft Sans Serif"/>
              </a:rPr>
              <a:t>видимости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10" dirty="0">
                <a:latin typeface="Microsoft Sans Serif"/>
                <a:cs typeface="Microsoft Sans Serif"/>
              </a:rPr>
              <a:t> глобальной.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613410">
              <a:lnSpc>
                <a:spcPct val="110100"/>
              </a:lnSpc>
            </a:pPr>
            <a:r>
              <a:rPr sz="2400" spc="-20" dirty="0">
                <a:latin typeface="Microsoft Sans Serif"/>
                <a:cs typeface="Microsoft Sans Serif"/>
              </a:rPr>
              <a:t>Для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глобального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использования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стилях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нужно </a:t>
            </a:r>
            <a:r>
              <a:rPr sz="2400" dirty="0">
                <a:latin typeface="Microsoft Sans Serif"/>
                <a:cs typeface="Microsoft Sans Serif"/>
              </a:rPr>
              <a:t>использовать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псевдокласс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Arial"/>
                <a:cs typeface="Arial"/>
              </a:rPr>
              <a:t>:root</a:t>
            </a:r>
            <a:r>
              <a:rPr sz="2400" spc="-1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6787895"/>
            <a:ext cx="869759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:root</a:t>
            </a:r>
            <a:r>
              <a:rPr sz="3200" b="1" spc="-11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--white-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#fff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11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Кастомные</a:t>
            </a:r>
            <a:r>
              <a:rPr spc="-40" dirty="0"/>
              <a:t> </a:t>
            </a:r>
            <a:r>
              <a:rPr spc="-10" dirty="0"/>
              <a:t>свойства </a:t>
            </a:r>
            <a:r>
              <a:rPr spc="-40" dirty="0"/>
              <a:t>(CSS-</a:t>
            </a:r>
            <a:r>
              <a:rPr spc="-10" dirty="0"/>
              <a:t>переменные)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183126"/>
            <a:ext cx="850773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40" dirty="0">
                <a:latin typeface="Microsoft Sans Serif"/>
                <a:cs typeface="Microsoft Sans Serif"/>
              </a:rPr>
              <a:t>Также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можете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объявить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переменную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прямо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внутри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2400" spc="-10" dirty="0">
                <a:latin typeface="Microsoft Sans Serif"/>
                <a:cs typeface="Microsoft Sans Serif"/>
              </a:rPr>
              <a:t>класса,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этом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будет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недоступна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пределами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этого класса: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5949696"/>
            <a:ext cx="869759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</a:t>
            </a:r>
            <a:r>
              <a:rPr sz="3200" b="1" spc="-17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--white-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#fff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194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239634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4979035" algn="l"/>
              </a:tabLst>
            </a:pPr>
            <a:r>
              <a:rPr spc="-10" dirty="0"/>
              <a:t>Использование переменных</a:t>
            </a:r>
            <a:r>
              <a:rPr dirty="0"/>
              <a:t>	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372" y="5873496"/>
            <a:ext cx="869759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:root</a:t>
            </a:r>
            <a:r>
              <a:rPr sz="3200" b="1" spc="-11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--white-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#fff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944" y="7970519"/>
            <a:ext cx="869759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</a:t>
            </a:r>
            <a:r>
              <a:rPr sz="3200" b="1" spc="-17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30" dirty="0">
                <a:solidFill>
                  <a:srgbClr val="DCDCAA"/>
                </a:solidFill>
                <a:latin typeface="Courier New"/>
                <a:cs typeface="Courier New"/>
              </a:rPr>
              <a:t>var</a:t>
            </a:r>
            <a:r>
              <a:rPr sz="3200" b="1" spc="-3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--white-</a:t>
            </a:r>
            <a:r>
              <a:rPr sz="3200" b="1" spc="-10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281" y="3802126"/>
            <a:ext cx="846010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Задав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переменную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один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раз,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можете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использовать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её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стилях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сколько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угодно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раз,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используя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функцию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var.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при </a:t>
            </a:r>
            <a:r>
              <a:rPr sz="2400" spc="-10" dirty="0">
                <a:latin typeface="Microsoft Sans Serif"/>
                <a:cs typeface="Microsoft Sans Serif"/>
              </a:rPr>
              <a:t>необходимости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изменить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её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значение,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можно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делать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одном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месте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кода.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Пример: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1546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40092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Что</a:t>
            </a:r>
            <a:r>
              <a:rPr spc="-15" dirty="0"/>
              <a:t> </a:t>
            </a:r>
            <a:r>
              <a:rPr dirty="0"/>
              <a:t>можно</a:t>
            </a:r>
            <a:r>
              <a:rPr spc="-10" dirty="0"/>
              <a:t> хранить </a:t>
            </a:r>
            <a:r>
              <a:rPr dirty="0"/>
              <a:t>в </a:t>
            </a:r>
            <a:r>
              <a:rPr spc="-10" dirty="0"/>
              <a:t>переменных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372" y="5721096"/>
            <a:ext cx="869759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:root</a:t>
            </a:r>
            <a:r>
              <a:rPr sz="3200" b="1" spc="-114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--font-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size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10px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944" y="7818119"/>
            <a:ext cx="8697595" cy="1663064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</a:t>
            </a:r>
            <a:r>
              <a:rPr sz="3200" b="1" spc="-17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  <a:spcBef>
                <a:spcPts val="5"/>
              </a:spcBef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font-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size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30" dirty="0">
                <a:solidFill>
                  <a:srgbClr val="DCDCAA"/>
                </a:solidFill>
                <a:latin typeface="Courier New"/>
                <a:cs typeface="Courier New"/>
              </a:rPr>
              <a:t>var</a:t>
            </a:r>
            <a:r>
              <a:rPr sz="3200" b="1" spc="-3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--font-</a:t>
            </a:r>
            <a:r>
              <a:rPr sz="3200" b="1" spc="-10" dirty="0">
                <a:solidFill>
                  <a:srgbClr val="9CDCFD"/>
                </a:solidFill>
                <a:latin typeface="Courier New"/>
                <a:cs typeface="Courier New"/>
              </a:rPr>
              <a:t>size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281" y="4067302"/>
            <a:ext cx="836549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Можно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хранить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цвета,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размеры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шрифтов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многое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другое.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Пример: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96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Переменные</a:t>
            </a:r>
            <a:r>
              <a:rPr spc="-25" dirty="0"/>
              <a:t> </a:t>
            </a:r>
            <a:r>
              <a:rPr spc="-10" dirty="0"/>
              <a:t>можно </a:t>
            </a:r>
            <a:r>
              <a:rPr dirty="0"/>
              <a:t>менять</a:t>
            </a:r>
            <a:r>
              <a:rPr spc="-40" dirty="0"/>
              <a:t> </a:t>
            </a:r>
            <a:r>
              <a:rPr dirty="0"/>
              <a:t>из</a:t>
            </a:r>
            <a:r>
              <a:rPr spc="-35" dirty="0"/>
              <a:t> </a:t>
            </a:r>
            <a:r>
              <a:rPr spc="-10" dirty="0"/>
              <a:t>JavaScript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372" y="5017008"/>
            <a:ext cx="8943340" cy="341693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3000" b="1" dirty="0">
                <a:solidFill>
                  <a:srgbClr val="559CD5"/>
                </a:solidFill>
                <a:latin typeface="Courier New"/>
                <a:cs typeface="Courier New"/>
              </a:rPr>
              <a:t>let</a:t>
            </a:r>
            <a:r>
              <a:rPr sz="3000" b="1" spc="-15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9CDCFD"/>
                </a:solidFill>
                <a:latin typeface="Courier New"/>
                <a:cs typeface="Courier New"/>
              </a:rPr>
              <a:t>root</a:t>
            </a:r>
            <a:r>
              <a:rPr sz="3000" b="1" spc="-15" dirty="0">
                <a:solidFill>
                  <a:srgbClr val="9CDCFD"/>
                </a:solidFill>
                <a:latin typeface="Courier New"/>
                <a:cs typeface="Courier New"/>
              </a:rPr>
              <a:t> </a:t>
            </a:r>
            <a:r>
              <a:rPr sz="3000" b="1" spc="-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endParaRPr sz="3000">
              <a:latin typeface="Courier New"/>
              <a:cs typeface="Courier New"/>
            </a:endParaRPr>
          </a:p>
          <a:p>
            <a:pPr marL="91440" marR="612140" indent="914400">
              <a:lnSpc>
                <a:spcPct val="100000"/>
              </a:lnSpc>
            </a:pPr>
            <a:r>
              <a:rPr sz="3000" b="1" spc="-10" dirty="0">
                <a:solidFill>
                  <a:srgbClr val="9CDCFD"/>
                </a:solidFill>
                <a:latin typeface="Courier New"/>
                <a:cs typeface="Courier New"/>
              </a:rPr>
              <a:t>document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3000" b="1" spc="-10" dirty="0">
                <a:solidFill>
                  <a:srgbClr val="DCDCAA"/>
                </a:solidFill>
                <a:latin typeface="Courier New"/>
                <a:cs typeface="Courier New"/>
              </a:rPr>
              <a:t>querySelector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000" b="1" spc="-10" dirty="0">
                <a:solidFill>
                  <a:srgbClr val="CE9178"/>
                </a:solidFill>
                <a:latin typeface="Courier New"/>
                <a:cs typeface="Courier New"/>
              </a:rPr>
              <a:t>':root'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); </a:t>
            </a:r>
            <a:r>
              <a:rPr sz="3000" b="1" dirty="0">
                <a:solidFill>
                  <a:srgbClr val="559CD5"/>
                </a:solidFill>
                <a:latin typeface="Courier New"/>
                <a:cs typeface="Courier New"/>
              </a:rPr>
              <a:t>let</a:t>
            </a:r>
            <a:r>
              <a:rPr sz="3000" b="1" spc="-30" dirty="0">
                <a:solidFill>
                  <a:srgbClr val="559CD5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9CDCFD"/>
                </a:solidFill>
                <a:latin typeface="Courier New"/>
                <a:cs typeface="Courier New"/>
              </a:rPr>
              <a:t>rootStyles</a:t>
            </a:r>
            <a:r>
              <a:rPr sz="3000" b="1" spc="-25" dirty="0">
                <a:solidFill>
                  <a:srgbClr val="9CDCFD"/>
                </a:solidFill>
                <a:latin typeface="Courier New"/>
                <a:cs typeface="Courier New"/>
              </a:rPr>
              <a:t> </a:t>
            </a:r>
            <a:r>
              <a:rPr sz="3000" b="1" spc="-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endParaRPr sz="3000">
              <a:latin typeface="Courier New"/>
              <a:cs typeface="Courier New"/>
            </a:endParaRPr>
          </a:p>
          <a:p>
            <a:pPr marL="91440" marR="2669540" indent="914400">
              <a:lnSpc>
                <a:spcPct val="100000"/>
              </a:lnSpc>
              <a:tabLst>
                <a:tab pos="1006475" algn="l"/>
                <a:tab pos="3978275" algn="l"/>
              </a:tabLst>
            </a:pPr>
            <a:r>
              <a:rPr sz="3000" b="1" spc="-10" dirty="0">
                <a:solidFill>
                  <a:srgbClr val="DCDCAA"/>
                </a:solidFill>
                <a:latin typeface="Courier New"/>
                <a:cs typeface="Courier New"/>
              </a:rPr>
              <a:t>getComputedStyle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000" b="1" spc="-10" dirty="0">
                <a:solidFill>
                  <a:srgbClr val="9CDCFD"/>
                </a:solidFill>
                <a:latin typeface="Courier New"/>
                <a:cs typeface="Courier New"/>
              </a:rPr>
              <a:t>root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); </a:t>
            </a:r>
            <a:r>
              <a:rPr sz="3000" b="1" spc="-25" dirty="0">
                <a:solidFill>
                  <a:srgbClr val="559CD5"/>
                </a:solidFill>
                <a:latin typeface="Courier New"/>
                <a:cs typeface="Courier New"/>
              </a:rPr>
              <a:t>let</a:t>
            </a:r>
            <a:r>
              <a:rPr sz="3000" b="1" dirty="0">
                <a:solidFill>
                  <a:srgbClr val="559CD5"/>
                </a:solidFill>
                <a:latin typeface="Courier New"/>
                <a:cs typeface="Courier New"/>
              </a:rPr>
              <a:t>	</a:t>
            </a:r>
            <a:r>
              <a:rPr sz="3000" b="1" dirty="0">
                <a:solidFill>
                  <a:srgbClr val="9CDCFD"/>
                </a:solidFill>
                <a:latin typeface="Courier New"/>
                <a:cs typeface="Courier New"/>
              </a:rPr>
              <a:t>mainColor</a:t>
            </a:r>
            <a:r>
              <a:rPr sz="3000" b="1" spc="-50" dirty="0">
                <a:solidFill>
                  <a:srgbClr val="9CDCFD"/>
                </a:solidFill>
                <a:latin typeface="Courier New"/>
                <a:cs typeface="Courier New"/>
              </a:rPr>
              <a:t> </a:t>
            </a:r>
            <a:r>
              <a:rPr sz="3000" b="1" spc="-50" dirty="0">
                <a:solidFill>
                  <a:srgbClr val="D3D3D3"/>
                </a:solidFill>
                <a:latin typeface="Courier New"/>
                <a:cs typeface="Courier New"/>
              </a:rPr>
              <a:t>=</a:t>
            </a:r>
            <a:r>
              <a:rPr sz="3000" b="1" dirty="0">
                <a:solidFill>
                  <a:srgbClr val="D3D3D3"/>
                </a:solidFill>
                <a:latin typeface="Courier New"/>
                <a:cs typeface="Courier New"/>
              </a:rPr>
              <a:t>	</a:t>
            </a:r>
            <a:r>
              <a:rPr sz="3000" b="1" spc="-10" dirty="0">
                <a:solidFill>
                  <a:srgbClr val="9CDCFD"/>
                </a:solidFill>
                <a:latin typeface="Courier New"/>
                <a:cs typeface="Courier New"/>
              </a:rPr>
              <a:t>rootStyles</a:t>
            </a:r>
            <a:endParaRPr sz="3000">
              <a:latin typeface="Courier New"/>
              <a:cs typeface="Courier New"/>
            </a:endParaRPr>
          </a:p>
          <a:p>
            <a:pPr marL="91440" marR="154940" indent="914400">
              <a:lnSpc>
                <a:spcPct val="100000"/>
              </a:lnSpc>
              <a:spcBef>
                <a:spcPts val="5"/>
              </a:spcBef>
            </a:pP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3000" b="1" spc="-10" dirty="0">
                <a:solidFill>
                  <a:srgbClr val="DCDCAA"/>
                </a:solidFill>
                <a:latin typeface="Courier New"/>
                <a:cs typeface="Courier New"/>
              </a:rPr>
              <a:t>getPropertyValue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000" b="1" spc="-10" dirty="0">
                <a:solidFill>
                  <a:srgbClr val="CE9178"/>
                </a:solidFill>
                <a:latin typeface="Courier New"/>
                <a:cs typeface="Courier New"/>
              </a:rPr>
              <a:t>'--main-color'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); </a:t>
            </a:r>
            <a:r>
              <a:rPr sz="3000" b="1" spc="-10" dirty="0">
                <a:solidFill>
                  <a:srgbClr val="DCDCAA"/>
                </a:solidFill>
                <a:latin typeface="Courier New"/>
                <a:cs typeface="Courier New"/>
              </a:rPr>
              <a:t>alert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000" b="1" spc="-10" dirty="0">
                <a:solidFill>
                  <a:srgbClr val="9CDCFD"/>
                </a:solidFill>
                <a:latin typeface="Courier New"/>
                <a:cs typeface="Courier New"/>
              </a:rPr>
              <a:t>mainColor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281" y="4067302"/>
            <a:ext cx="8489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Пример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получения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значения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CSS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spc="-10" dirty="0">
                <a:latin typeface="Microsoft Sans Serif"/>
                <a:cs typeface="Microsoft Sans Serif"/>
              </a:rPr>
              <a:t>переменной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JavaScript: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3516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8805"/>
            <a:ext cx="7489190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dirty="0">
                <a:solidFill>
                  <a:srgbClr val="FFFFFF"/>
                </a:solidFill>
              </a:rPr>
              <a:t>CSS</a:t>
            </a:r>
            <a:r>
              <a:rPr sz="8200" spc="-170" dirty="0">
                <a:solidFill>
                  <a:srgbClr val="FFFFFF"/>
                </a:solidFill>
              </a:rPr>
              <a:t> </a:t>
            </a:r>
            <a:r>
              <a:rPr sz="8200" spc="-10" dirty="0">
                <a:solidFill>
                  <a:srgbClr val="FFFFFF"/>
                </a:solidFill>
              </a:rPr>
              <a:t>Transition</a:t>
            </a:r>
            <a:endParaRPr sz="82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87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CSS-свойство transition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57364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анимировать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те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иные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действия,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то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есть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выполнять,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например,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смену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цвета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элемента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сразу,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плавно,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течением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времени.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66481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CSS-свойство transition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41489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latin typeface="Microsoft Sans Serif"/>
                <a:cs typeface="Microsoft Sans Serif"/>
              </a:rPr>
              <a:t>Реализовывать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плавные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переходы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между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2400" spc="-20" dirty="0">
                <a:latin typeface="Microsoft Sans Serif"/>
                <a:cs typeface="Microsoft Sans Serif"/>
              </a:rPr>
              <a:t>различными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состояниями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элементов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можно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как </a:t>
            </a:r>
            <a:r>
              <a:rPr sz="2400" spc="-25" dirty="0">
                <a:latin typeface="Microsoft Sans Serif"/>
                <a:cs typeface="Microsoft Sans Serif"/>
              </a:rPr>
              <a:t>при </a:t>
            </a:r>
            <a:r>
              <a:rPr sz="2400" dirty="0">
                <a:latin typeface="Microsoft Sans Serif"/>
                <a:cs typeface="Microsoft Sans Serif"/>
              </a:rPr>
              <a:t>помощи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JavaScript,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так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помощью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CSS.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25945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Универсальное свойство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896048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5994">
              <a:lnSpc>
                <a:spcPct val="11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CSS-</a:t>
            </a:r>
            <a:r>
              <a:rPr sz="2400" dirty="0">
                <a:latin typeface="Microsoft Sans Serif"/>
                <a:cs typeface="Microsoft Sans Serif"/>
              </a:rPr>
              <a:t>свойство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transition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является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универсальным.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его </a:t>
            </a:r>
            <a:r>
              <a:rPr sz="2400" dirty="0">
                <a:latin typeface="Microsoft Sans Serif"/>
                <a:cs typeface="Microsoft Sans Serif"/>
              </a:rPr>
              <a:t>помощью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можно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задавать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несколько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других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свойств.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2400" spc="-50" dirty="0">
                <a:latin typeface="Microsoft Sans Serif"/>
                <a:cs typeface="Microsoft Sans Serif"/>
              </a:rPr>
              <a:t>Два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варианта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стилей,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представленные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следующем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слайде, </a:t>
            </a:r>
            <a:r>
              <a:rPr sz="2400" dirty="0">
                <a:latin typeface="Microsoft Sans Serif"/>
                <a:cs typeface="Microsoft Sans Serif"/>
              </a:rPr>
              <a:t>полностью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эквивалентны.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329870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Универсальное свойство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083" y="4005071"/>
            <a:ext cx="8943340" cy="320230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50800" rIns="0" bIns="0" rtlCol="0">
            <a:spAutoFit/>
          </a:bodyPr>
          <a:lstStyle/>
          <a:p>
            <a:pPr marL="730250" marR="5438140" indent="-638810">
              <a:lnSpc>
                <a:spcPct val="100000"/>
              </a:lnSpc>
              <a:spcBef>
                <a:spcPts val="400"/>
              </a:spcBef>
            </a:pPr>
            <a:r>
              <a:rPr sz="28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2800" b="1" spc="-10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blue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730250" marR="757555">
              <a:lnSpc>
                <a:spcPct val="100000"/>
              </a:lnSpc>
            </a:pP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property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color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duration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B5CEA8"/>
                </a:solidFill>
                <a:latin typeface="Courier New"/>
                <a:cs typeface="Courier New"/>
              </a:rPr>
              <a:t>0.5s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transition-timing-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function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linear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delay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B5CEA8"/>
                </a:solidFill>
                <a:latin typeface="Courier New"/>
                <a:cs typeface="Courier New"/>
              </a:rPr>
              <a:t>0.3s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083" y="7597140"/>
            <a:ext cx="8943340" cy="203327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6990" rIns="0" bIns="0" rtlCol="0">
            <a:spAutoFit/>
          </a:bodyPr>
          <a:lstStyle/>
          <a:p>
            <a:pPr marL="777875" marR="5184775" indent="-686435">
              <a:lnSpc>
                <a:spcPct val="100000"/>
              </a:lnSpc>
              <a:spcBef>
                <a:spcPts val="370"/>
              </a:spcBef>
              <a:tabLst>
                <a:tab pos="2378075" algn="l"/>
              </a:tabLst>
            </a:pPr>
            <a:r>
              <a:rPr sz="30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000" b="1" spc="-7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0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000" b="1" spc="-10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000" b="1" dirty="0">
                <a:solidFill>
                  <a:srgbClr val="D3D3D3"/>
                </a:solidFill>
                <a:latin typeface="Courier New"/>
                <a:cs typeface="Courier New"/>
              </a:rPr>
              <a:t>	</a:t>
            </a:r>
            <a:r>
              <a:rPr sz="3000" b="1" spc="-10" dirty="0">
                <a:solidFill>
                  <a:srgbClr val="CE9178"/>
                </a:solidFill>
                <a:latin typeface="Courier New"/>
                <a:cs typeface="Courier New"/>
              </a:rPr>
              <a:t>blue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9CDCFD"/>
                </a:solidFill>
                <a:latin typeface="Courier New"/>
                <a:cs typeface="Courier New"/>
              </a:rPr>
              <a:t>transition</a:t>
            </a:r>
            <a:r>
              <a:rPr sz="30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000" b="1" spc="-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CE9178"/>
                </a:solidFill>
                <a:latin typeface="Courier New"/>
                <a:cs typeface="Courier New"/>
              </a:rPr>
              <a:t>color</a:t>
            </a:r>
            <a:r>
              <a:rPr sz="3000" b="1" spc="-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B5CEA8"/>
                </a:solidFill>
                <a:latin typeface="Courier New"/>
                <a:cs typeface="Courier New"/>
              </a:rPr>
              <a:t>0.5s</a:t>
            </a:r>
            <a:r>
              <a:rPr sz="3000" b="1" spc="-25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CE9178"/>
                </a:solidFill>
                <a:latin typeface="Courier New"/>
                <a:cs typeface="Courier New"/>
              </a:rPr>
              <a:t>linear</a:t>
            </a:r>
            <a:r>
              <a:rPr sz="3000" b="1" spc="-3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3000" b="1" spc="-10" dirty="0">
                <a:solidFill>
                  <a:srgbClr val="B5CEA8"/>
                </a:solidFill>
                <a:latin typeface="Courier New"/>
                <a:cs typeface="Courier New"/>
              </a:rPr>
              <a:t>0.3s</a:t>
            </a:r>
            <a:r>
              <a:rPr sz="30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0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16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Ключевое</a:t>
            </a:r>
            <a:r>
              <a:rPr spc="-10" dirty="0"/>
              <a:t> </a:t>
            </a:r>
            <a:r>
              <a:rPr dirty="0"/>
              <a:t>слово</a:t>
            </a:r>
            <a:r>
              <a:rPr spc="-10" dirty="0"/>
              <a:t> initial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252683"/>
            <a:ext cx="748982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dirty="0">
                <a:latin typeface="Microsoft Sans Serif"/>
                <a:cs typeface="Microsoft Sans Serif"/>
              </a:rPr>
              <a:t>Возвращает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своему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начальному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значению </a:t>
            </a:r>
            <a:r>
              <a:rPr sz="2400" dirty="0">
                <a:latin typeface="Microsoft Sans Serif"/>
                <a:cs typeface="Microsoft Sans Serif"/>
              </a:rPr>
              <a:t>Например,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элемента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div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lang="ru-RU" sz="2400" spc="-10" dirty="0" smtClean="0">
                <a:latin typeface="Microsoft Sans Serif"/>
                <a:cs typeface="Microsoft Sans Serif"/>
              </a:rPr>
              <a:t>значение</a:t>
            </a:r>
            <a:r>
              <a:rPr sz="2400" spc="-55" dirty="0" smtClean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свойства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display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умолчанию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равен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inline,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а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block.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84212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transition-property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5146547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275832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7479792"/>
            <a:ext cx="248412" cy="2499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8281" y="4067302"/>
            <a:ext cx="4505960" cy="411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Microsoft Sans Serif"/>
                <a:cs typeface="Microsoft Sans Serif"/>
              </a:rPr>
              <a:t>Возможные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значения: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9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Microsoft Sans Serif"/>
                <a:cs typeface="Microsoft Sans Serif"/>
              </a:rPr>
              <a:t>Все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свойства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сути,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 сброс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transition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определённые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свойства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Microsoft Sans Serif"/>
                <a:cs typeface="Microsoft Sans Serif"/>
              </a:rPr>
              <a:t>Например,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color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1612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transition-duration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7700" y="4000500"/>
            <a:ext cx="767969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pc="-95" dirty="0"/>
              <a:t>Как</a:t>
            </a:r>
            <a:r>
              <a:rPr spc="-45" dirty="0"/>
              <a:t> </a:t>
            </a:r>
            <a:r>
              <a:rPr dirty="0"/>
              <a:t>правило,</a:t>
            </a:r>
            <a:r>
              <a:rPr spc="-45" dirty="0"/>
              <a:t> </a:t>
            </a:r>
            <a:r>
              <a:rPr spc="-10" dirty="0"/>
              <a:t>задаётся</a:t>
            </a:r>
            <a:r>
              <a:rPr spc="-45" dirty="0"/>
              <a:t> </a:t>
            </a:r>
            <a:r>
              <a:rPr dirty="0"/>
              <a:t>в</a:t>
            </a:r>
            <a:r>
              <a:rPr spc="-50" dirty="0"/>
              <a:t> </a:t>
            </a:r>
            <a:r>
              <a:rPr spc="-10" dirty="0"/>
              <a:t>секундах </a:t>
            </a:r>
            <a:r>
              <a:rPr dirty="0"/>
              <a:t>или</a:t>
            </a:r>
            <a:r>
              <a:rPr spc="-45" dirty="0"/>
              <a:t> </a:t>
            </a:r>
            <a:r>
              <a:rPr spc="-10" dirty="0"/>
              <a:t>миллисекундах,</a:t>
            </a:r>
            <a:r>
              <a:rPr spc="-55" dirty="0"/>
              <a:t> </a:t>
            </a:r>
            <a:r>
              <a:rPr spc="-10" dirty="0"/>
              <a:t>например: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1" spc="-20" dirty="0">
                <a:latin typeface="Arial"/>
                <a:cs typeface="Arial"/>
              </a:rPr>
              <a:t>0.2s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1" spc="-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-25" dirty="0"/>
              <a:t>или</a:t>
            </a: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200ms</a:t>
            </a:r>
          </a:p>
        </p:txBody>
      </p:sp>
    </p:spTree>
    <p:extLst>
      <p:ext uri="{BB962C8B-B14F-4D97-AF65-F5344CB8AC3E}">
        <p14:creationId xmlns:p14="http://schemas.microsoft.com/office/powerpoint/2010/main" val="2187572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570039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transition-delay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67302"/>
            <a:ext cx="7749540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установить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задержку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перед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анимацией.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2400" spc="-95" dirty="0">
                <a:latin typeface="Microsoft Sans Serif"/>
                <a:cs typeface="Microsoft Sans Serif"/>
              </a:rPr>
              <a:t>Как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transition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duration,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как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правило,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устанавливается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секундах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latin typeface="Arial"/>
                <a:cs typeface="Arial"/>
              </a:rPr>
              <a:t>миллисекундах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79864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3908"/>
            <a:ext cx="9180195" cy="17354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900"/>
              </a:spcBef>
              <a:tabLst>
                <a:tab pos="1470025" algn="l"/>
              </a:tabLst>
            </a:pPr>
            <a:r>
              <a:rPr sz="5900" spc="-25" dirty="0"/>
              <a:t>Как</a:t>
            </a:r>
            <a:r>
              <a:rPr sz="5900" dirty="0"/>
              <a:t>	задать </a:t>
            </a:r>
            <a:r>
              <a:rPr sz="5900" spc="-10" dirty="0"/>
              <a:t>transition</a:t>
            </a:r>
            <a:r>
              <a:rPr sz="5900" spc="1475" dirty="0"/>
              <a:t> </a:t>
            </a:r>
            <a:r>
              <a:rPr sz="5900" dirty="0"/>
              <a:t>для</a:t>
            </a:r>
            <a:r>
              <a:rPr sz="5900" spc="-35" dirty="0"/>
              <a:t> </a:t>
            </a:r>
            <a:r>
              <a:rPr sz="5900" dirty="0"/>
              <a:t>нескольких</a:t>
            </a:r>
            <a:r>
              <a:rPr sz="5900" spc="-55" dirty="0"/>
              <a:t> </a:t>
            </a:r>
            <a:r>
              <a:rPr sz="5900" spc="-10" dirty="0"/>
              <a:t>свойств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127" y="4741164"/>
            <a:ext cx="8990330" cy="492569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50800" rIns="0" bIns="0" rtlCol="0">
            <a:spAutoFit/>
          </a:bodyPr>
          <a:lstStyle/>
          <a:p>
            <a:pPr marL="729615" marR="6124575" indent="-639445">
              <a:lnSpc>
                <a:spcPct val="100000"/>
              </a:lnSpc>
              <a:spcBef>
                <a:spcPts val="400"/>
              </a:spcBef>
            </a:pPr>
            <a:r>
              <a:rPr sz="2800" b="1" dirty="0">
                <a:solidFill>
                  <a:srgbClr val="D6B97C"/>
                </a:solidFill>
                <a:latin typeface="Courier New"/>
                <a:cs typeface="Courier New"/>
              </a:rPr>
              <a:t>.btn:hover</a:t>
            </a:r>
            <a:r>
              <a:rPr sz="2800" b="1" spc="-6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border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2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2800" b="1" spc="-25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#333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D6B97C"/>
                </a:solidFill>
                <a:latin typeface="Courier New"/>
                <a:cs typeface="Courier New"/>
              </a:rPr>
              <a:t>.btn</a:t>
            </a:r>
            <a:r>
              <a:rPr sz="2800" b="1" spc="-4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padding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B5CEA8"/>
                </a:solidFill>
                <a:latin typeface="Courier New"/>
                <a:cs typeface="Courier New"/>
              </a:rPr>
              <a:t>5px</a:t>
            </a:r>
            <a:r>
              <a:rPr sz="2800" b="1" spc="-4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B5CEA8"/>
                </a:solidFill>
                <a:latin typeface="Courier New"/>
                <a:cs typeface="Courier New"/>
              </a:rPr>
              <a:t>10px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729615" marR="805180">
              <a:lnSpc>
                <a:spcPct val="100000"/>
              </a:lnSpc>
            </a:pP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property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CE9178"/>
                </a:solidFill>
                <a:latin typeface="Courier New"/>
                <a:cs typeface="Courier New"/>
              </a:rPr>
              <a:t>color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2800" b="1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border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duration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B5CEA8"/>
                </a:solidFill>
                <a:latin typeface="Courier New"/>
                <a:cs typeface="Courier New"/>
              </a:rPr>
              <a:t>0.3s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800" b="1" spc="-10" dirty="0">
                <a:solidFill>
                  <a:srgbClr val="9CDCFD"/>
                </a:solidFill>
                <a:latin typeface="Courier New"/>
                <a:cs typeface="Courier New"/>
              </a:rPr>
              <a:t>transition-timing-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function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ease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1" y="3936238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Вариант</a:t>
            </a:r>
            <a:r>
              <a:rPr sz="2400" b="1" spc="-50" dirty="0"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625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3908"/>
            <a:ext cx="9180195" cy="17354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900"/>
              </a:spcBef>
              <a:tabLst>
                <a:tab pos="1470025" algn="l"/>
              </a:tabLst>
            </a:pPr>
            <a:r>
              <a:rPr sz="5900" spc="-25" dirty="0"/>
              <a:t>Как</a:t>
            </a:r>
            <a:r>
              <a:rPr sz="5900" dirty="0"/>
              <a:t>	задать </a:t>
            </a:r>
            <a:r>
              <a:rPr sz="5900" spc="-10" dirty="0"/>
              <a:t>transition</a:t>
            </a:r>
            <a:r>
              <a:rPr sz="5900" spc="1475" dirty="0"/>
              <a:t> </a:t>
            </a:r>
            <a:r>
              <a:rPr sz="5900" dirty="0"/>
              <a:t>для</a:t>
            </a:r>
            <a:r>
              <a:rPr sz="5900" spc="-35" dirty="0"/>
              <a:t> </a:t>
            </a:r>
            <a:r>
              <a:rPr sz="5900" dirty="0"/>
              <a:t>нескольких</a:t>
            </a:r>
            <a:r>
              <a:rPr sz="5900" spc="-55" dirty="0"/>
              <a:t> </a:t>
            </a:r>
            <a:r>
              <a:rPr sz="5900" spc="-10" dirty="0"/>
              <a:t>свойств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127" y="4741164"/>
            <a:ext cx="8990330" cy="449580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50800" rIns="0" bIns="0" rtlCol="0">
            <a:spAutoFit/>
          </a:bodyPr>
          <a:lstStyle/>
          <a:p>
            <a:pPr marL="729615" marR="6124575" indent="-639445">
              <a:lnSpc>
                <a:spcPct val="100000"/>
              </a:lnSpc>
              <a:spcBef>
                <a:spcPts val="400"/>
              </a:spcBef>
            </a:pPr>
            <a:r>
              <a:rPr sz="2800" b="1" dirty="0">
                <a:solidFill>
                  <a:srgbClr val="D6B97C"/>
                </a:solidFill>
                <a:latin typeface="Courier New"/>
                <a:cs typeface="Courier New"/>
              </a:rPr>
              <a:t>.btn:hover</a:t>
            </a:r>
            <a:r>
              <a:rPr sz="2800" b="1" spc="-6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border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2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2800" b="1" spc="-25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</a:pP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#333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D6B97C"/>
                </a:solidFill>
                <a:latin typeface="Courier New"/>
                <a:cs typeface="Courier New"/>
              </a:rPr>
              <a:t>.btn</a:t>
            </a:r>
            <a:r>
              <a:rPr sz="2800" b="1" spc="-4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729615" marR="2294255">
              <a:lnSpc>
                <a:spcPct val="100000"/>
              </a:lnSpc>
            </a:pP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padding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B5CEA8"/>
                </a:solidFill>
                <a:latin typeface="Courier New"/>
                <a:cs typeface="Courier New"/>
              </a:rPr>
              <a:t>5px</a:t>
            </a:r>
            <a:r>
              <a:rPr sz="2800" b="1" spc="-4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B5CEA8"/>
                </a:solidFill>
                <a:latin typeface="Courier New"/>
                <a:cs typeface="Courier New"/>
              </a:rPr>
              <a:t>10px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800" b="1" dirty="0">
                <a:solidFill>
                  <a:srgbClr val="9CDCFD"/>
                </a:solidFill>
                <a:latin typeface="Courier New"/>
                <a:cs typeface="Courier New"/>
              </a:rPr>
              <a:t>transition</a:t>
            </a:r>
            <a:r>
              <a:rPr sz="28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800" b="1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CE9178"/>
                </a:solidFill>
                <a:latin typeface="Courier New"/>
                <a:cs typeface="Courier New"/>
              </a:rPr>
              <a:t>color</a:t>
            </a:r>
            <a:r>
              <a:rPr sz="2800" b="1" spc="-4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B5CEA8"/>
                </a:solidFill>
                <a:latin typeface="Courier New"/>
                <a:cs typeface="Courier New"/>
              </a:rPr>
              <a:t>0.3s</a:t>
            </a:r>
            <a:r>
              <a:rPr sz="2800" b="1" spc="-5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E9178"/>
                </a:solidFill>
                <a:latin typeface="Courier New"/>
                <a:cs typeface="Courier New"/>
              </a:rPr>
              <a:t>ease</a:t>
            </a:r>
            <a:r>
              <a:rPr sz="2800" b="1" spc="-1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endParaRPr sz="2800" dirty="0">
              <a:latin typeface="Courier New"/>
              <a:cs typeface="Courier New"/>
            </a:endParaRPr>
          </a:p>
          <a:p>
            <a:pPr marL="1463040">
              <a:lnSpc>
                <a:spcPct val="100000"/>
              </a:lnSpc>
            </a:pPr>
            <a:r>
              <a:rPr sz="2800" b="1" dirty="0">
                <a:solidFill>
                  <a:srgbClr val="CE9178"/>
                </a:solidFill>
                <a:latin typeface="Courier New"/>
                <a:cs typeface="Courier New"/>
              </a:rPr>
              <a:t>border</a:t>
            </a:r>
            <a:r>
              <a:rPr sz="2800" b="1" spc="-3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B5CEA8"/>
                </a:solidFill>
                <a:latin typeface="Courier New"/>
                <a:cs typeface="Courier New"/>
              </a:rPr>
              <a:t>0.3s</a:t>
            </a:r>
            <a:r>
              <a:rPr sz="2800" b="1" spc="-4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2800" b="1" spc="-20" dirty="0">
                <a:solidFill>
                  <a:srgbClr val="CE9178"/>
                </a:solidFill>
                <a:latin typeface="Courier New"/>
                <a:cs typeface="Courier New"/>
              </a:rPr>
              <a:t>ease</a:t>
            </a:r>
            <a:endParaRPr sz="2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8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1" y="3936238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Вариант</a:t>
            </a:r>
            <a:r>
              <a:rPr sz="2400" b="1" spc="-50" dirty="0">
                <a:latin typeface="Arial"/>
                <a:cs typeface="Arial"/>
              </a:rPr>
              <a:t> 2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9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8805"/>
            <a:ext cx="7603490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dirty="0">
                <a:solidFill>
                  <a:srgbClr val="FFFFFF"/>
                </a:solidFill>
              </a:rPr>
              <a:t>CSS</a:t>
            </a:r>
            <a:r>
              <a:rPr sz="8200" spc="-170" dirty="0">
                <a:solidFill>
                  <a:srgbClr val="FFFFFF"/>
                </a:solidFill>
              </a:rPr>
              <a:t> </a:t>
            </a:r>
            <a:r>
              <a:rPr sz="8200" spc="-10" dirty="0">
                <a:solidFill>
                  <a:srgbClr val="FFFFFF"/>
                </a:solidFill>
              </a:rPr>
              <a:t>Transform</a:t>
            </a:r>
            <a:endParaRPr sz="82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16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-10" dirty="0"/>
              <a:t> Transform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2610">
              <a:lnSpc>
                <a:spcPct val="110000"/>
              </a:lnSpc>
              <a:spcBef>
                <a:spcPts val="95"/>
              </a:spcBef>
            </a:pPr>
            <a:r>
              <a:rPr dirty="0"/>
              <a:t>Свойства</a:t>
            </a:r>
            <a:r>
              <a:rPr spc="-95" dirty="0"/>
              <a:t> </a:t>
            </a:r>
            <a:r>
              <a:rPr dirty="0"/>
              <a:t>transform</a:t>
            </a:r>
            <a:r>
              <a:rPr spc="-110" dirty="0"/>
              <a:t> </a:t>
            </a:r>
            <a:r>
              <a:rPr dirty="0"/>
              <a:t>позволяет</a:t>
            </a:r>
            <a:r>
              <a:rPr spc="-100" dirty="0"/>
              <a:t> </a:t>
            </a:r>
            <a:r>
              <a:rPr spc="-10" dirty="0"/>
              <a:t>трансформировать </a:t>
            </a:r>
            <a:r>
              <a:rPr dirty="0"/>
              <a:t>элементы</a:t>
            </a:r>
            <a:r>
              <a:rPr spc="-75" dirty="0"/>
              <a:t> </a:t>
            </a:r>
            <a:r>
              <a:rPr spc="985" dirty="0"/>
              <a:t>—</a:t>
            </a:r>
            <a:r>
              <a:rPr spc="-75" dirty="0"/>
              <a:t> </a:t>
            </a:r>
            <a:r>
              <a:rPr dirty="0"/>
              <a:t>сдвигать,</a:t>
            </a:r>
            <a:r>
              <a:rPr spc="-90" dirty="0"/>
              <a:t> </a:t>
            </a:r>
            <a:r>
              <a:rPr spc="-10" dirty="0"/>
              <a:t>поворачивать,</a:t>
            </a:r>
            <a:r>
              <a:rPr spc="-55" dirty="0"/>
              <a:t> </a:t>
            </a:r>
            <a:r>
              <a:rPr spc="-10" dirty="0"/>
              <a:t>видоизменять</a:t>
            </a:r>
            <a:r>
              <a:rPr spc="-75" dirty="0"/>
              <a:t> </a:t>
            </a:r>
            <a:r>
              <a:rPr spc="-25" dirty="0"/>
              <a:t>их </a:t>
            </a:r>
            <a:r>
              <a:rPr spc="-10" dirty="0"/>
              <a:t>разными</a:t>
            </a:r>
            <a:r>
              <a:rPr spc="-100" dirty="0"/>
              <a:t> </a:t>
            </a:r>
            <a:r>
              <a:rPr spc="-10" dirty="0"/>
              <a:t>способами.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pc="-10" dirty="0"/>
          </a:p>
          <a:p>
            <a:pPr marL="12700" marR="5080">
              <a:lnSpc>
                <a:spcPct val="110000"/>
              </a:lnSpc>
            </a:pPr>
            <a:r>
              <a:rPr dirty="0"/>
              <a:t>Это</a:t>
            </a:r>
            <a:r>
              <a:rPr spc="-60" dirty="0"/>
              <a:t> </a:t>
            </a:r>
            <a:r>
              <a:rPr dirty="0"/>
              <a:t>свойство</a:t>
            </a:r>
            <a:r>
              <a:rPr spc="-60" dirty="0"/>
              <a:t> </a:t>
            </a:r>
            <a:r>
              <a:rPr spc="-20" dirty="0"/>
              <a:t>изменяет</a:t>
            </a:r>
            <a:r>
              <a:rPr spc="-60" dirty="0"/>
              <a:t> </a:t>
            </a:r>
            <a:r>
              <a:rPr dirty="0"/>
              <a:t>элементы</a:t>
            </a:r>
            <a:r>
              <a:rPr spc="-55" dirty="0"/>
              <a:t> </a:t>
            </a:r>
            <a:r>
              <a:rPr dirty="0"/>
              <a:t>без</a:t>
            </a:r>
            <a:r>
              <a:rPr spc="-60" dirty="0"/>
              <a:t> </a:t>
            </a:r>
            <a:r>
              <a:rPr dirty="0"/>
              <a:t>влияния</a:t>
            </a:r>
            <a:r>
              <a:rPr spc="-65" dirty="0"/>
              <a:t> </a:t>
            </a:r>
            <a:r>
              <a:rPr dirty="0"/>
              <a:t>на</a:t>
            </a:r>
            <a:r>
              <a:rPr spc="-65" dirty="0"/>
              <a:t> </a:t>
            </a:r>
            <a:r>
              <a:rPr spc="-10" dirty="0"/>
              <a:t>поток,</a:t>
            </a:r>
            <a:r>
              <a:rPr spc="-50" dirty="0"/>
              <a:t> </a:t>
            </a:r>
            <a:r>
              <a:rPr spc="-25" dirty="0"/>
              <a:t>то </a:t>
            </a:r>
            <a:r>
              <a:rPr dirty="0"/>
              <a:t>есть,</a:t>
            </a:r>
            <a:r>
              <a:rPr spc="-70" dirty="0"/>
              <a:t> </a:t>
            </a:r>
            <a:r>
              <a:rPr spc="-10" dirty="0"/>
              <a:t>например,</a:t>
            </a:r>
            <a:r>
              <a:rPr spc="-70" dirty="0"/>
              <a:t> </a:t>
            </a:r>
            <a:r>
              <a:rPr dirty="0"/>
              <a:t>при</a:t>
            </a:r>
            <a:r>
              <a:rPr spc="-75" dirty="0"/>
              <a:t> </a:t>
            </a:r>
            <a:r>
              <a:rPr dirty="0"/>
              <a:t>увеличении</a:t>
            </a:r>
            <a:r>
              <a:rPr spc="-80" dirty="0"/>
              <a:t> </a:t>
            </a:r>
            <a:r>
              <a:rPr dirty="0"/>
              <a:t>элемента</a:t>
            </a:r>
            <a:r>
              <a:rPr spc="-70" dirty="0"/>
              <a:t> </a:t>
            </a:r>
            <a:r>
              <a:rPr dirty="0"/>
              <a:t>через</a:t>
            </a:r>
            <a:r>
              <a:rPr spc="-60" dirty="0"/>
              <a:t> </a:t>
            </a:r>
            <a:r>
              <a:rPr spc="-25" dirty="0"/>
              <a:t>это </a:t>
            </a:r>
            <a:r>
              <a:rPr dirty="0"/>
              <a:t>свойство</a:t>
            </a:r>
            <a:r>
              <a:rPr spc="-50" dirty="0"/>
              <a:t> </a:t>
            </a:r>
            <a:r>
              <a:rPr dirty="0"/>
              <a:t>его</a:t>
            </a:r>
            <a:r>
              <a:rPr spc="-60" dirty="0"/>
              <a:t> </a:t>
            </a:r>
            <a:r>
              <a:rPr dirty="0"/>
              <a:t>соседние</a:t>
            </a:r>
            <a:r>
              <a:rPr spc="-45" dirty="0"/>
              <a:t> </a:t>
            </a:r>
            <a:r>
              <a:rPr dirty="0"/>
              <a:t>элементы</a:t>
            </a:r>
            <a:r>
              <a:rPr spc="-60" dirty="0"/>
              <a:t> </a:t>
            </a:r>
            <a:r>
              <a:rPr dirty="0"/>
              <a:t>не</a:t>
            </a:r>
            <a:r>
              <a:rPr spc="-55" dirty="0"/>
              <a:t> </a:t>
            </a:r>
            <a:r>
              <a:rPr spc="-10" dirty="0"/>
              <a:t>сдвинутся.</a:t>
            </a: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pc="-10" dirty="0"/>
          </a:p>
          <a:p>
            <a:pPr marL="12700" marR="269875">
              <a:lnSpc>
                <a:spcPct val="110000"/>
              </a:lnSpc>
            </a:pPr>
            <a:r>
              <a:rPr spc="-20" dirty="0"/>
              <a:t>Для</a:t>
            </a:r>
            <a:r>
              <a:rPr spc="-100" dirty="0"/>
              <a:t> </a:t>
            </a:r>
            <a:r>
              <a:rPr spc="-10" dirty="0"/>
              <a:t>создания</a:t>
            </a:r>
            <a:r>
              <a:rPr spc="-110" dirty="0"/>
              <a:t> </a:t>
            </a:r>
            <a:r>
              <a:rPr dirty="0"/>
              <a:t>анимаций</a:t>
            </a:r>
            <a:r>
              <a:rPr spc="-110" dirty="0"/>
              <a:t> </a:t>
            </a:r>
            <a:r>
              <a:rPr dirty="0"/>
              <a:t>лучше</a:t>
            </a:r>
            <a:r>
              <a:rPr spc="-105" dirty="0"/>
              <a:t> </a:t>
            </a:r>
            <a:r>
              <a:rPr dirty="0"/>
              <a:t>использовать</a:t>
            </a:r>
            <a:r>
              <a:rPr spc="-105" dirty="0"/>
              <a:t> </a:t>
            </a:r>
            <a:r>
              <a:rPr dirty="0"/>
              <a:t>именно</a:t>
            </a:r>
            <a:r>
              <a:rPr spc="-105" dirty="0"/>
              <a:t> </a:t>
            </a:r>
            <a:r>
              <a:rPr spc="-25" dirty="0"/>
              <a:t>это </a:t>
            </a:r>
            <a:r>
              <a:rPr dirty="0"/>
              <a:t>свойство,</a:t>
            </a:r>
            <a:r>
              <a:rPr spc="-30" dirty="0"/>
              <a:t> поскольку </a:t>
            </a:r>
            <a:r>
              <a:rPr dirty="0"/>
              <a:t>оно</a:t>
            </a:r>
            <a:r>
              <a:rPr spc="-20" dirty="0"/>
              <a:t> </a:t>
            </a:r>
            <a:r>
              <a:rPr dirty="0"/>
              <a:t>более</a:t>
            </a:r>
            <a:r>
              <a:rPr spc="-30" dirty="0"/>
              <a:t> </a:t>
            </a:r>
            <a:r>
              <a:rPr spc="-10" dirty="0"/>
              <a:t>производительно,</a:t>
            </a:r>
            <a:r>
              <a:rPr spc="-30" dirty="0"/>
              <a:t> </a:t>
            </a:r>
            <a:r>
              <a:rPr spc="-25" dirty="0"/>
              <a:t>чем </a:t>
            </a:r>
            <a:r>
              <a:rPr dirty="0"/>
              <a:t>анимации,</a:t>
            </a:r>
            <a:r>
              <a:rPr spc="-130" dirty="0"/>
              <a:t> </a:t>
            </a:r>
            <a:r>
              <a:rPr spc="-10" dirty="0"/>
              <a:t>созданные</a:t>
            </a:r>
            <a:r>
              <a:rPr spc="-105" dirty="0"/>
              <a:t> </a:t>
            </a:r>
            <a:r>
              <a:rPr dirty="0"/>
              <a:t>через</a:t>
            </a:r>
            <a:r>
              <a:rPr spc="-100" dirty="0"/>
              <a:t> </a:t>
            </a:r>
            <a:r>
              <a:rPr spc="-10" dirty="0"/>
              <a:t>JavaScript.</a:t>
            </a:r>
          </a:p>
        </p:txBody>
      </p:sp>
    </p:spTree>
    <p:extLst>
      <p:ext uri="{BB962C8B-B14F-4D97-AF65-F5344CB8AC3E}">
        <p14:creationId xmlns:p14="http://schemas.microsoft.com/office/powerpoint/2010/main" val="195145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transform: </a:t>
            </a:r>
            <a:r>
              <a:rPr spc="-10" dirty="0"/>
              <a:t>translate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152647"/>
            <a:ext cx="647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сдвигать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элементы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осям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X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Y: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127" y="4123944"/>
            <a:ext cx="8990330" cy="560260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824230">
              <a:lnSpc>
                <a:spcPct val="100000"/>
              </a:lnSpc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8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DCDCAA"/>
                </a:solidFill>
                <a:latin typeface="Courier New"/>
                <a:cs typeface="Courier New"/>
              </a:rPr>
              <a:t>translate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B5CEA8"/>
                </a:solidFill>
                <a:latin typeface="Courier New"/>
                <a:cs typeface="Courier New"/>
              </a:rPr>
              <a:t>5px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3200" b="1" spc="-27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10px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824230">
              <a:lnSpc>
                <a:spcPct val="100000"/>
              </a:lnSpc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translateX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5px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824230">
              <a:lnSpc>
                <a:spcPct val="100000"/>
              </a:lnSpc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translateY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10px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3221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transform: </a:t>
            </a:r>
            <a:r>
              <a:rPr spc="-10" dirty="0"/>
              <a:t>scale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2964013"/>
            <a:ext cx="766254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увеличивать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(растягивать)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уменьшать (сжимать)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элементы: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172" y="4035552"/>
            <a:ext cx="9019540" cy="560260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DCDCAA"/>
                </a:solidFill>
                <a:latin typeface="Courier New"/>
                <a:cs typeface="Courier New"/>
              </a:rPr>
              <a:t>scale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3200" b="1" spc="-2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0.3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3200" dirty="0">
              <a:latin typeface="Courier New"/>
              <a:cs typeface="Courier New"/>
            </a:endParaRPr>
          </a:p>
          <a:p>
            <a:pPr marL="335280" marR="3056255" indent="-243840">
              <a:lnSpc>
                <a:spcPct val="100000"/>
              </a:lnSpc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scaleX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0.5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3200" dirty="0">
              <a:latin typeface="Courier New"/>
              <a:cs typeface="Courier New"/>
            </a:endParaRPr>
          </a:p>
          <a:p>
            <a:pPr marL="335280" marR="3056255" indent="-243840">
              <a:lnSpc>
                <a:spcPct val="100000"/>
              </a:lnSpc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scaleY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0.3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297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transform: </a:t>
            </a:r>
            <a:r>
              <a:rPr spc="-10" dirty="0"/>
              <a:t>rotate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3116412"/>
            <a:ext cx="6776084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поворачивать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элементы.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Например, </a:t>
            </a:r>
            <a:r>
              <a:rPr sz="2400" dirty="0">
                <a:latin typeface="Microsoft Sans Serif"/>
                <a:cs typeface="Microsoft Sans Serif"/>
              </a:rPr>
              <a:t>следующий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стиль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повернёт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180° </a:t>
            </a:r>
            <a:r>
              <a:rPr sz="2400" dirty="0">
                <a:latin typeface="Microsoft Sans Serif"/>
                <a:cs typeface="Microsoft Sans Serif"/>
              </a:rPr>
              <a:t>(перевернёт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вверх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ногами):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127" y="4911852"/>
            <a:ext cx="8933815" cy="166116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824230">
              <a:lnSpc>
                <a:spcPct val="100000"/>
              </a:lnSpc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rotate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180deg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17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Ключевое</a:t>
            </a:r>
            <a:r>
              <a:rPr spc="-10" dirty="0"/>
              <a:t> </a:t>
            </a:r>
            <a:r>
              <a:rPr dirty="0"/>
              <a:t>слово</a:t>
            </a:r>
            <a:r>
              <a:rPr spc="-10" dirty="0"/>
              <a:t> inherit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288918"/>
            <a:ext cx="8239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отнаследовать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родительского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элемента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transform: </a:t>
            </a:r>
            <a:r>
              <a:rPr spc="-20" dirty="0"/>
              <a:t>skew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2964013"/>
            <a:ext cx="707199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dirty="0">
                <a:latin typeface="Microsoft Sans Serif"/>
                <a:cs typeface="Microsoft Sans Serif"/>
              </a:rPr>
              <a:t>Позволяет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наклонять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разные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стороны, </a:t>
            </a:r>
            <a:r>
              <a:rPr sz="2400" spc="-80" dirty="0">
                <a:latin typeface="Microsoft Sans Serif"/>
                <a:cs typeface="Microsoft Sans Serif"/>
              </a:rPr>
              <a:t>как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оси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X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так,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оси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Y.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172" y="4050791"/>
            <a:ext cx="9019540" cy="560260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824865">
              <a:lnSpc>
                <a:spcPct val="100000"/>
              </a:lnSpc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30" dirty="0">
                <a:solidFill>
                  <a:srgbClr val="DCDCAA"/>
                </a:solidFill>
                <a:latin typeface="Courier New"/>
                <a:cs typeface="Courier New"/>
              </a:rPr>
              <a:t>skew</a:t>
            </a:r>
            <a:r>
              <a:rPr sz="3200" b="1" spc="-3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30" dirty="0">
                <a:solidFill>
                  <a:srgbClr val="B5CEA8"/>
                </a:solidFill>
                <a:latin typeface="Courier New"/>
                <a:cs typeface="Courier New"/>
              </a:rPr>
              <a:t>-</a:t>
            </a:r>
            <a:r>
              <a:rPr sz="3200" b="1" dirty="0">
                <a:solidFill>
                  <a:srgbClr val="B5CEA8"/>
                </a:solidFill>
                <a:latin typeface="Courier New"/>
                <a:cs typeface="Courier New"/>
              </a:rPr>
              <a:t>35deg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3200" b="1" spc="-1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50deg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3200" dirty="0">
              <a:latin typeface="Courier New"/>
              <a:cs typeface="Courier New"/>
            </a:endParaRPr>
          </a:p>
          <a:p>
            <a:pPr marL="824865" marR="2322195" indent="-733425">
              <a:lnSpc>
                <a:spcPct val="100000"/>
              </a:lnSpc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r>
              <a:rPr sz="3200" b="1" spc="8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skewX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15deg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3200" dirty="0">
              <a:latin typeface="Courier New"/>
              <a:cs typeface="Courier New"/>
            </a:endParaRPr>
          </a:p>
          <a:p>
            <a:pPr marL="824865" marR="2322195" indent="-733425">
              <a:lnSpc>
                <a:spcPct val="100000"/>
              </a:lnSpc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0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r>
              <a:rPr sz="3200" b="1" spc="8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skewY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35deg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4495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59563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</a:t>
            </a:r>
            <a:r>
              <a:rPr spc="-40" dirty="0"/>
              <a:t>transform-</a:t>
            </a:r>
            <a:r>
              <a:rPr spc="-10" dirty="0"/>
              <a:t>origin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550672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Свойство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управляет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тем,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откуда </a:t>
            </a:r>
            <a:r>
              <a:rPr sz="2400" dirty="0">
                <a:latin typeface="Microsoft Sans Serif"/>
                <a:cs typeface="Microsoft Sans Serif"/>
              </a:rPr>
              <a:t>выполнять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трансформацию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элемента: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5376671"/>
            <a:ext cx="8846820" cy="215519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.element:hover</a:t>
            </a:r>
            <a:r>
              <a:rPr sz="3200" b="1" spc="-325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824865" marR="141668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transform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rotate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45deg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 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transform-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origin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8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CE9178"/>
                </a:solidFill>
                <a:latin typeface="Courier New"/>
                <a:cs typeface="Courier New"/>
              </a:rPr>
              <a:t>left</a:t>
            </a:r>
            <a:r>
              <a:rPr sz="3200" b="1" spc="-8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CE9178"/>
                </a:solidFill>
                <a:latin typeface="Courier New"/>
                <a:cs typeface="Courier New"/>
              </a:rPr>
              <a:t>top</a:t>
            </a:r>
            <a:r>
              <a:rPr sz="3200" b="1" spc="-2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1207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8805"/>
            <a:ext cx="8068309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spc="-50" dirty="0">
                <a:solidFill>
                  <a:srgbClr val="FFFFFF"/>
                </a:solidFill>
              </a:rPr>
              <a:t>CSS-</a:t>
            </a:r>
            <a:r>
              <a:rPr sz="8200" spc="-10" dirty="0">
                <a:solidFill>
                  <a:srgbClr val="FFFFFF"/>
                </a:solidFill>
              </a:rPr>
              <a:t>градиенты</a:t>
            </a:r>
            <a:endParaRPr sz="82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5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Виды</a:t>
            </a:r>
            <a:r>
              <a:rPr spc="-170" dirty="0"/>
              <a:t> </a:t>
            </a:r>
            <a:r>
              <a:rPr spc="-10" dirty="0"/>
              <a:t>градиентов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267047"/>
            <a:ext cx="5730875" cy="19602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spc="-10" dirty="0">
                <a:latin typeface="Arial"/>
                <a:cs typeface="Arial"/>
              </a:rPr>
              <a:t>Линейный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Microsoft Sans Serif"/>
                <a:cs typeface="Microsoft Sans Serif"/>
              </a:rPr>
              <a:t>От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одного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конца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другому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Радиальный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Microsoft Sans Serif"/>
                <a:cs typeface="Microsoft Sans Serif"/>
              </a:rPr>
              <a:t>От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центра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краям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(используется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редко)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393947"/>
            <a:ext cx="248412" cy="2484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5232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Синтаксис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127" y="3112007"/>
            <a:ext cx="8990330" cy="313944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824230" marR="4980940" indent="-733425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.gradient</a:t>
            </a:r>
            <a:r>
              <a:rPr sz="3200" b="1" spc="-20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width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300px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824230" marR="3759835">
              <a:lnSpc>
                <a:spcPct val="100000"/>
              </a:lnSpc>
              <a:spcBef>
                <a:spcPts val="5"/>
              </a:spcBef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min-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height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14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300px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background-</a:t>
            </a:r>
            <a:r>
              <a:rPr sz="3200" b="1" spc="-10" dirty="0">
                <a:solidFill>
                  <a:srgbClr val="9CDCFD"/>
                </a:solidFill>
                <a:latin typeface="Courier New"/>
                <a:cs typeface="Courier New"/>
              </a:rPr>
              <a:t>image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3200">
              <a:latin typeface="Courier New"/>
              <a:cs typeface="Courier New"/>
            </a:endParaRPr>
          </a:p>
          <a:p>
            <a:pPr marL="1557020">
              <a:lnSpc>
                <a:spcPct val="100000"/>
              </a:lnSpc>
            </a:pPr>
            <a:r>
              <a:rPr sz="3200" b="1" spc="-30" dirty="0">
                <a:solidFill>
                  <a:srgbClr val="DCDCAA"/>
                </a:solidFill>
                <a:latin typeface="Courier New"/>
                <a:cs typeface="Courier New"/>
              </a:rPr>
              <a:t>linear-</a:t>
            </a:r>
            <a:r>
              <a:rPr sz="3200" b="1" dirty="0">
                <a:solidFill>
                  <a:srgbClr val="DCDCAA"/>
                </a:solidFill>
                <a:latin typeface="Courier New"/>
                <a:cs typeface="Courier New"/>
              </a:rPr>
              <a:t>gradient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3200" b="1" dirty="0">
                <a:solidFill>
                  <a:srgbClr val="CE9178"/>
                </a:solidFill>
                <a:latin typeface="Courier New"/>
                <a:cs typeface="Courier New"/>
              </a:rPr>
              <a:t>red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3200" b="1" spc="-2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blue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5832" y="6405371"/>
            <a:ext cx="3357371" cy="33573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748849" y="6586537"/>
            <a:ext cx="1925320" cy="1995805"/>
            <a:chOff x="3748849" y="6586537"/>
            <a:chExt cx="1925320" cy="1995805"/>
          </a:xfrm>
        </p:grpSpPr>
        <p:sp>
          <p:nvSpPr>
            <p:cNvPr id="7" name="object 7"/>
            <p:cNvSpPr/>
            <p:nvPr/>
          </p:nvSpPr>
          <p:spPr>
            <a:xfrm>
              <a:off x="3753611" y="6591300"/>
              <a:ext cx="1915795" cy="1986280"/>
            </a:xfrm>
            <a:custGeom>
              <a:avLst/>
              <a:gdLst/>
              <a:ahLst/>
              <a:cxnLst/>
              <a:rect l="l" t="t" r="r" b="b"/>
              <a:pathLst>
                <a:path w="1915795" h="1986279">
                  <a:moveTo>
                    <a:pt x="478916" y="0"/>
                  </a:moveTo>
                  <a:lnTo>
                    <a:pt x="0" y="0"/>
                  </a:lnTo>
                  <a:lnTo>
                    <a:pt x="0" y="908176"/>
                  </a:lnTo>
                  <a:lnTo>
                    <a:pt x="1326" y="955740"/>
                  </a:lnTo>
                  <a:lnTo>
                    <a:pt x="5260" y="1002607"/>
                  </a:lnTo>
                  <a:lnTo>
                    <a:pt x="11729" y="1048708"/>
                  </a:lnTo>
                  <a:lnTo>
                    <a:pt x="20664" y="1093971"/>
                  </a:lnTo>
                  <a:lnTo>
                    <a:pt x="31992" y="1138326"/>
                  </a:lnTo>
                  <a:lnTo>
                    <a:pt x="45644" y="1181702"/>
                  </a:lnTo>
                  <a:lnTo>
                    <a:pt x="61549" y="1224028"/>
                  </a:lnTo>
                  <a:lnTo>
                    <a:pt x="79636" y="1265234"/>
                  </a:lnTo>
                  <a:lnTo>
                    <a:pt x="99833" y="1305248"/>
                  </a:lnTo>
                  <a:lnTo>
                    <a:pt x="122071" y="1344000"/>
                  </a:lnTo>
                  <a:lnTo>
                    <a:pt x="146278" y="1381420"/>
                  </a:lnTo>
                  <a:lnTo>
                    <a:pt x="172384" y="1417436"/>
                  </a:lnTo>
                  <a:lnTo>
                    <a:pt x="200318" y="1451977"/>
                  </a:lnTo>
                  <a:lnTo>
                    <a:pt x="230008" y="1484973"/>
                  </a:lnTo>
                  <a:lnTo>
                    <a:pt x="261385" y="1516353"/>
                  </a:lnTo>
                  <a:lnTo>
                    <a:pt x="294378" y="1546047"/>
                  </a:lnTo>
                  <a:lnTo>
                    <a:pt x="328915" y="1573983"/>
                  </a:lnTo>
                  <a:lnTo>
                    <a:pt x="364926" y="1600091"/>
                  </a:lnTo>
                  <a:lnTo>
                    <a:pt x="402340" y="1624300"/>
                  </a:lnTo>
                  <a:lnTo>
                    <a:pt x="441086" y="1646539"/>
                  </a:lnTo>
                  <a:lnTo>
                    <a:pt x="481094" y="1666738"/>
                  </a:lnTo>
                  <a:lnTo>
                    <a:pt x="522292" y="1684825"/>
                  </a:lnTo>
                  <a:lnTo>
                    <a:pt x="564611" y="1700731"/>
                  </a:lnTo>
                  <a:lnTo>
                    <a:pt x="607978" y="1714383"/>
                  </a:lnTo>
                  <a:lnTo>
                    <a:pt x="652323" y="1725712"/>
                  </a:lnTo>
                  <a:lnTo>
                    <a:pt x="697576" y="1734647"/>
                  </a:lnTo>
                  <a:lnTo>
                    <a:pt x="743666" y="1741116"/>
                  </a:lnTo>
                  <a:lnTo>
                    <a:pt x="790522" y="1745050"/>
                  </a:lnTo>
                  <a:lnTo>
                    <a:pt x="838073" y="1746377"/>
                  </a:lnTo>
                  <a:lnTo>
                    <a:pt x="1436751" y="1746250"/>
                  </a:lnTo>
                  <a:lnTo>
                    <a:pt x="1436751" y="1985772"/>
                  </a:lnTo>
                  <a:lnTo>
                    <a:pt x="1915667" y="1506855"/>
                  </a:lnTo>
                  <a:lnTo>
                    <a:pt x="1436751" y="1027938"/>
                  </a:lnTo>
                  <a:lnTo>
                    <a:pt x="1436751" y="1267460"/>
                  </a:lnTo>
                  <a:lnTo>
                    <a:pt x="838073" y="1267460"/>
                  </a:lnTo>
                  <a:lnTo>
                    <a:pt x="789333" y="1264179"/>
                  </a:lnTo>
                  <a:lnTo>
                    <a:pt x="742588" y="1254622"/>
                  </a:lnTo>
                  <a:lnTo>
                    <a:pt x="698265" y="1239218"/>
                  </a:lnTo>
                  <a:lnTo>
                    <a:pt x="656792" y="1218395"/>
                  </a:lnTo>
                  <a:lnTo>
                    <a:pt x="618595" y="1192582"/>
                  </a:lnTo>
                  <a:lnTo>
                    <a:pt x="584104" y="1162208"/>
                  </a:lnTo>
                  <a:lnTo>
                    <a:pt x="553746" y="1127701"/>
                  </a:lnTo>
                  <a:lnTo>
                    <a:pt x="527948" y="1089490"/>
                  </a:lnTo>
                  <a:lnTo>
                    <a:pt x="507138" y="1048003"/>
                  </a:lnTo>
                  <a:lnTo>
                    <a:pt x="491745" y="1003670"/>
                  </a:lnTo>
                  <a:lnTo>
                    <a:pt x="482195" y="956918"/>
                  </a:lnTo>
                  <a:lnTo>
                    <a:pt x="478916" y="908176"/>
                  </a:lnTo>
                  <a:lnTo>
                    <a:pt x="4789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3611" y="6591300"/>
              <a:ext cx="1915795" cy="1986280"/>
            </a:xfrm>
            <a:custGeom>
              <a:avLst/>
              <a:gdLst/>
              <a:ahLst/>
              <a:cxnLst/>
              <a:rect l="l" t="t" r="r" b="b"/>
              <a:pathLst>
                <a:path w="1915795" h="1986279">
                  <a:moveTo>
                    <a:pt x="0" y="0"/>
                  </a:moveTo>
                  <a:lnTo>
                    <a:pt x="0" y="908176"/>
                  </a:lnTo>
                  <a:lnTo>
                    <a:pt x="1326" y="955740"/>
                  </a:lnTo>
                  <a:lnTo>
                    <a:pt x="5260" y="1002607"/>
                  </a:lnTo>
                  <a:lnTo>
                    <a:pt x="11729" y="1048708"/>
                  </a:lnTo>
                  <a:lnTo>
                    <a:pt x="20664" y="1093971"/>
                  </a:lnTo>
                  <a:lnTo>
                    <a:pt x="31992" y="1138326"/>
                  </a:lnTo>
                  <a:lnTo>
                    <a:pt x="45644" y="1181702"/>
                  </a:lnTo>
                  <a:lnTo>
                    <a:pt x="61549" y="1224028"/>
                  </a:lnTo>
                  <a:lnTo>
                    <a:pt x="79636" y="1265234"/>
                  </a:lnTo>
                  <a:lnTo>
                    <a:pt x="99833" y="1305248"/>
                  </a:lnTo>
                  <a:lnTo>
                    <a:pt x="122071" y="1344000"/>
                  </a:lnTo>
                  <a:lnTo>
                    <a:pt x="146278" y="1381420"/>
                  </a:lnTo>
                  <a:lnTo>
                    <a:pt x="172384" y="1417436"/>
                  </a:lnTo>
                  <a:lnTo>
                    <a:pt x="200318" y="1451977"/>
                  </a:lnTo>
                  <a:lnTo>
                    <a:pt x="230008" y="1484973"/>
                  </a:lnTo>
                  <a:lnTo>
                    <a:pt x="261385" y="1516353"/>
                  </a:lnTo>
                  <a:lnTo>
                    <a:pt x="294378" y="1546047"/>
                  </a:lnTo>
                  <a:lnTo>
                    <a:pt x="328915" y="1573983"/>
                  </a:lnTo>
                  <a:lnTo>
                    <a:pt x="364926" y="1600091"/>
                  </a:lnTo>
                  <a:lnTo>
                    <a:pt x="402340" y="1624300"/>
                  </a:lnTo>
                  <a:lnTo>
                    <a:pt x="441086" y="1646539"/>
                  </a:lnTo>
                  <a:lnTo>
                    <a:pt x="481094" y="1666738"/>
                  </a:lnTo>
                  <a:lnTo>
                    <a:pt x="522292" y="1684825"/>
                  </a:lnTo>
                  <a:lnTo>
                    <a:pt x="564611" y="1700731"/>
                  </a:lnTo>
                  <a:lnTo>
                    <a:pt x="607978" y="1714383"/>
                  </a:lnTo>
                  <a:lnTo>
                    <a:pt x="652323" y="1725712"/>
                  </a:lnTo>
                  <a:lnTo>
                    <a:pt x="697576" y="1734647"/>
                  </a:lnTo>
                  <a:lnTo>
                    <a:pt x="743666" y="1741116"/>
                  </a:lnTo>
                  <a:lnTo>
                    <a:pt x="790522" y="1745050"/>
                  </a:lnTo>
                  <a:lnTo>
                    <a:pt x="838073" y="1746377"/>
                  </a:lnTo>
                  <a:lnTo>
                    <a:pt x="1436751" y="1746250"/>
                  </a:lnTo>
                  <a:lnTo>
                    <a:pt x="1436751" y="1985772"/>
                  </a:lnTo>
                  <a:lnTo>
                    <a:pt x="1915667" y="1506855"/>
                  </a:lnTo>
                  <a:lnTo>
                    <a:pt x="1436751" y="1027938"/>
                  </a:lnTo>
                  <a:lnTo>
                    <a:pt x="1436751" y="1267460"/>
                  </a:lnTo>
                  <a:lnTo>
                    <a:pt x="838073" y="1267460"/>
                  </a:lnTo>
                  <a:lnTo>
                    <a:pt x="789333" y="1264179"/>
                  </a:lnTo>
                  <a:lnTo>
                    <a:pt x="742588" y="1254622"/>
                  </a:lnTo>
                  <a:lnTo>
                    <a:pt x="698265" y="1239218"/>
                  </a:lnTo>
                  <a:lnTo>
                    <a:pt x="656792" y="1218395"/>
                  </a:lnTo>
                  <a:lnTo>
                    <a:pt x="618595" y="1192582"/>
                  </a:lnTo>
                  <a:lnTo>
                    <a:pt x="584104" y="1162208"/>
                  </a:lnTo>
                  <a:lnTo>
                    <a:pt x="553746" y="1127701"/>
                  </a:lnTo>
                  <a:lnTo>
                    <a:pt x="527948" y="1089490"/>
                  </a:lnTo>
                  <a:lnTo>
                    <a:pt x="507138" y="1048003"/>
                  </a:lnTo>
                  <a:lnTo>
                    <a:pt x="491745" y="1003670"/>
                  </a:lnTo>
                  <a:lnTo>
                    <a:pt x="482195" y="956918"/>
                  </a:lnTo>
                  <a:lnTo>
                    <a:pt x="478916" y="908176"/>
                  </a:lnTo>
                  <a:lnTo>
                    <a:pt x="47891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4238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02932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Более</a:t>
            </a:r>
            <a:r>
              <a:rPr spc="-20" dirty="0"/>
              <a:t> </a:t>
            </a:r>
            <a:r>
              <a:rPr spc="-10" dirty="0"/>
              <a:t>сложные градиенты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127" y="3970020"/>
            <a:ext cx="8990330" cy="511048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824230" marR="4980940" indent="-733425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.gradient</a:t>
            </a:r>
            <a:r>
              <a:rPr sz="3200" b="1" spc="-20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width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300px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  <a:p>
            <a:pPr marL="824230" marR="3759835">
              <a:lnSpc>
                <a:spcPct val="100000"/>
              </a:lnSpc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min-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height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B5CEA8"/>
                </a:solidFill>
                <a:latin typeface="Courier New"/>
                <a:cs typeface="Courier New"/>
              </a:rPr>
              <a:t>300px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background-</a:t>
            </a:r>
            <a:r>
              <a:rPr sz="3200" b="1" spc="-10" dirty="0">
                <a:solidFill>
                  <a:srgbClr val="9CDCFD"/>
                </a:solidFill>
                <a:latin typeface="Courier New"/>
                <a:cs typeface="Courier New"/>
              </a:rPr>
              <a:t>image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3200">
              <a:latin typeface="Courier New"/>
              <a:cs typeface="Courier New"/>
            </a:endParaRPr>
          </a:p>
          <a:p>
            <a:pPr marL="2778125" marR="3270885" indent="-977265">
              <a:lnSpc>
                <a:spcPct val="100000"/>
              </a:lnSpc>
            </a:pPr>
            <a:r>
              <a:rPr sz="3200" b="1" spc="-30" dirty="0">
                <a:solidFill>
                  <a:srgbClr val="DCDCAA"/>
                </a:solidFill>
                <a:latin typeface="Courier New"/>
                <a:cs typeface="Courier New"/>
              </a:rPr>
              <a:t>linear-</a:t>
            </a:r>
            <a:r>
              <a:rPr sz="3200" b="1" spc="-10" dirty="0">
                <a:solidFill>
                  <a:srgbClr val="DCDCAA"/>
                </a:solidFill>
                <a:latin typeface="Courier New"/>
                <a:cs typeface="Courier New"/>
              </a:rPr>
              <a:t>gradient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( </a:t>
            </a:r>
            <a:r>
              <a:rPr sz="3200" b="1" dirty="0">
                <a:solidFill>
                  <a:srgbClr val="CE9178"/>
                </a:solidFill>
                <a:latin typeface="Courier New"/>
                <a:cs typeface="Courier New"/>
              </a:rPr>
              <a:t>wheat</a:t>
            </a:r>
            <a:r>
              <a:rPr sz="3200" b="1" spc="-1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B5CEA8"/>
                </a:solidFill>
                <a:latin typeface="Courier New"/>
                <a:cs typeface="Courier New"/>
              </a:rPr>
              <a:t>25%</a:t>
            </a:r>
            <a:r>
              <a:rPr sz="3200" b="1" spc="-2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endParaRPr sz="3200">
              <a:latin typeface="Courier New"/>
              <a:cs typeface="Courier New"/>
            </a:endParaRPr>
          </a:p>
          <a:p>
            <a:pPr marL="2778125">
              <a:lnSpc>
                <a:spcPct val="100000"/>
              </a:lnSpc>
            </a:pPr>
            <a:r>
              <a:rPr sz="3200" b="1" dirty="0">
                <a:solidFill>
                  <a:srgbClr val="CE9178"/>
                </a:solidFill>
                <a:latin typeface="Courier New"/>
                <a:cs typeface="Courier New"/>
              </a:rPr>
              <a:t>crimson</a:t>
            </a:r>
            <a:r>
              <a:rPr sz="3200" b="1" spc="-10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B5CEA8"/>
                </a:solidFill>
                <a:latin typeface="Courier New"/>
                <a:cs typeface="Courier New"/>
              </a:rPr>
              <a:t>25%</a:t>
            </a:r>
            <a:r>
              <a:rPr sz="3200" b="1" spc="-110" dirty="0">
                <a:solidFill>
                  <a:srgbClr val="B5CEA8"/>
                </a:solidFill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B5CEA8"/>
                </a:solidFill>
                <a:latin typeface="Courier New"/>
                <a:cs typeface="Courier New"/>
              </a:rPr>
              <a:t>50%</a:t>
            </a:r>
            <a:r>
              <a:rPr sz="3200" b="1" spc="-2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endParaRPr sz="3200">
              <a:latin typeface="Courier New"/>
              <a:cs typeface="Courier New"/>
            </a:endParaRPr>
          </a:p>
          <a:p>
            <a:pPr marL="2778125">
              <a:lnSpc>
                <a:spcPct val="100000"/>
              </a:lnSpc>
            </a:pPr>
            <a:r>
              <a:rPr sz="3200" b="1" dirty="0">
                <a:solidFill>
                  <a:srgbClr val="CE9178"/>
                </a:solidFill>
                <a:latin typeface="Courier New"/>
                <a:cs typeface="Courier New"/>
              </a:rPr>
              <a:t>navy</a:t>
            </a:r>
            <a:r>
              <a:rPr sz="3200" b="1" spc="-8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3200" b="1" spc="-25" dirty="0">
                <a:solidFill>
                  <a:srgbClr val="B5CEA8"/>
                </a:solidFill>
                <a:latin typeface="Courier New"/>
                <a:cs typeface="Courier New"/>
              </a:rPr>
              <a:t>25%</a:t>
            </a:r>
            <a:endParaRPr sz="3200">
              <a:latin typeface="Courier New"/>
              <a:cs typeface="Courier New"/>
            </a:endParaRPr>
          </a:p>
          <a:p>
            <a:pPr marL="1801495">
              <a:lnSpc>
                <a:spcPct val="100000"/>
              </a:lnSpc>
              <a:spcBef>
                <a:spcPts val="5"/>
              </a:spcBef>
            </a:pPr>
            <a:r>
              <a:rPr sz="3200" b="1" spc="-25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1" y="9318752"/>
            <a:ext cx="5339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См.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результат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следующем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слайде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38147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02932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Более</a:t>
            </a:r>
            <a:r>
              <a:rPr spc="-20" dirty="0"/>
              <a:t> </a:t>
            </a:r>
            <a:r>
              <a:rPr spc="-10" dirty="0"/>
              <a:t>сложные градиенты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7321" y="9318752"/>
            <a:ext cx="4574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См.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код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предыдущем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слайде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3602" y="3995483"/>
            <a:ext cx="4932680" cy="4932680"/>
            <a:chOff x="633602" y="3995483"/>
            <a:chExt cx="4932680" cy="49326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4005072"/>
              <a:ext cx="4913376" cy="49133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8365" y="4000246"/>
              <a:ext cx="4923155" cy="4923155"/>
            </a:xfrm>
            <a:custGeom>
              <a:avLst/>
              <a:gdLst/>
              <a:ahLst/>
              <a:cxnLst/>
              <a:rect l="l" t="t" r="r" b="b"/>
              <a:pathLst>
                <a:path w="4923155" h="4923155">
                  <a:moveTo>
                    <a:pt x="0" y="4922901"/>
                  </a:moveTo>
                  <a:lnTo>
                    <a:pt x="4922901" y="4922901"/>
                  </a:lnTo>
                  <a:lnTo>
                    <a:pt x="4922901" y="0"/>
                  </a:lnTo>
                  <a:lnTo>
                    <a:pt x="0" y="0"/>
                  </a:lnTo>
                  <a:lnTo>
                    <a:pt x="0" y="4922901"/>
                  </a:lnTo>
                  <a:close/>
                </a:path>
              </a:pathLst>
            </a:custGeom>
            <a:ln w="952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4694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Поворот</a:t>
            </a:r>
            <a:r>
              <a:rPr spc="-45" dirty="0"/>
              <a:t> </a:t>
            </a:r>
            <a:r>
              <a:rPr spc="-10" dirty="0"/>
              <a:t>градиента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152647"/>
            <a:ext cx="415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Устанавливается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градусах: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19" y="4005071"/>
            <a:ext cx="8943340" cy="240220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55244" rIns="0" bIns="0" rtlCol="0">
            <a:spAutoFit/>
          </a:bodyPr>
          <a:lstStyle/>
          <a:p>
            <a:pPr marL="640715" marR="5920740" indent="-54864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solidFill>
                  <a:srgbClr val="D6B97C"/>
                </a:solidFill>
                <a:latin typeface="Courier New"/>
                <a:cs typeface="Courier New"/>
              </a:rPr>
              <a:t>.gradient</a:t>
            </a:r>
            <a:r>
              <a:rPr sz="2400" b="1" spc="-6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2400" b="1" spc="-50" dirty="0">
                <a:solidFill>
                  <a:srgbClr val="D3D3D3"/>
                </a:solidFill>
                <a:latin typeface="Courier New"/>
                <a:cs typeface="Courier New"/>
              </a:rPr>
              <a:t>{ </a:t>
            </a:r>
            <a:r>
              <a:rPr sz="2400" b="1" dirty="0">
                <a:solidFill>
                  <a:srgbClr val="9CDCFD"/>
                </a:solidFill>
                <a:latin typeface="Courier New"/>
                <a:cs typeface="Courier New"/>
              </a:rPr>
              <a:t>width</a:t>
            </a:r>
            <a:r>
              <a:rPr sz="24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400" b="1" spc="-4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B5CEA8"/>
                </a:solidFill>
                <a:latin typeface="Courier New"/>
                <a:cs typeface="Courier New"/>
              </a:rPr>
              <a:t>300px</a:t>
            </a:r>
            <a:r>
              <a:rPr sz="2400" b="1" spc="-1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640715" marR="500761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9CDCFD"/>
                </a:solidFill>
                <a:latin typeface="Courier New"/>
                <a:cs typeface="Courier New"/>
              </a:rPr>
              <a:t>min-</a:t>
            </a:r>
            <a:r>
              <a:rPr sz="2400" b="1" dirty="0">
                <a:solidFill>
                  <a:srgbClr val="9CDCFD"/>
                </a:solidFill>
                <a:latin typeface="Courier New"/>
                <a:cs typeface="Courier New"/>
              </a:rPr>
              <a:t>height</a:t>
            </a:r>
            <a:r>
              <a:rPr sz="24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2400" b="1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B5CEA8"/>
                </a:solidFill>
                <a:latin typeface="Courier New"/>
                <a:cs typeface="Courier New"/>
              </a:rPr>
              <a:t>300px</a:t>
            </a:r>
            <a:r>
              <a:rPr sz="24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2400" b="1" spc="-10" dirty="0">
                <a:solidFill>
                  <a:srgbClr val="9CDCFD"/>
                </a:solidFill>
                <a:latin typeface="Courier New"/>
                <a:cs typeface="Courier New"/>
              </a:rPr>
              <a:t>background-image</a:t>
            </a:r>
            <a:r>
              <a:rPr sz="2400" b="1" spc="-1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  <a:p>
            <a:pPr marL="1370965">
              <a:lnSpc>
                <a:spcPct val="100000"/>
              </a:lnSpc>
            </a:pPr>
            <a:r>
              <a:rPr sz="2400" b="1" spc="-10" dirty="0">
                <a:solidFill>
                  <a:srgbClr val="DCDCAA"/>
                </a:solidFill>
                <a:latin typeface="Courier New"/>
                <a:cs typeface="Courier New"/>
              </a:rPr>
              <a:t>linear-</a:t>
            </a:r>
            <a:r>
              <a:rPr sz="2400" b="1" dirty="0">
                <a:solidFill>
                  <a:srgbClr val="DCDCAA"/>
                </a:solidFill>
                <a:latin typeface="Courier New"/>
                <a:cs typeface="Courier New"/>
              </a:rPr>
              <a:t>gradient</a:t>
            </a:r>
            <a:r>
              <a:rPr sz="2400" b="1" dirty="0">
                <a:solidFill>
                  <a:srgbClr val="D3D3D3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solidFill>
                  <a:srgbClr val="B5CEA8"/>
                </a:solidFill>
                <a:latin typeface="Courier New"/>
                <a:cs typeface="Courier New"/>
              </a:rPr>
              <a:t>45deg</a:t>
            </a:r>
            <a:r>
              <a:rPr sz="24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2400" b="1" spc="-7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CE9178"/>
                </a:solidFill>
                <a:latin typeface="Courier New"/>
                <a:cs typeface="Courier New"/>
              </a:rPr>
              <a:t>wheat</a:t>
            </a:r>
            <a:r>
              <a:rPr sz="2400" b="1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2400" b="1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CE9178"/>
                </a:solidFill>
                <a:latin typeface="Courier New"/>
                <a:cs typeface="Courier New"/>
              </a:rPr>
              <a:t>crimson</a:t>
            </a:r>
            <a:r>
              <a:rPr sz="2400" b="1" spc="-10" dirty="0">
                <a:solidFill>
                  <a:srgbClr val="D3D3D3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6811" y="6652259"/>
            <a:ext cx="3101340" cy="311200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48849" y="6738937"/>
            <a:ext cx="1925320" cy="1997075"/>
            <a:chOff x="3748849" y="6738937"/>
            <a:chExt cx="1925320" cy="1997075"/>
          </a:xfrm>
        </p:grpSpPr>
        <p:sp>
          <p:nvSpPr>
            <p:cNvPr id="8" name="object 8"/>
            <p:cNvSpPr/>
            <p:nvPr/>
          </p:nvSpPr>
          <p:spPr>
            <a:xfrm>
              <a:off x="3753611" y="6743700"/>
              <a:ext cx="1915795" cy="1987550"/>
            </a:xfrm>
            <a:custGeom>
              <a:avLst/>
              <a:gdLst/>
              <a:ahLst/>
              <a:cxnLst/>
              <a:rect l="l" t="t" r="r" b="b"/>
              <a:pathLst>
                <a:path w="1915795" h="1987550">
                  <a:moveTo>
                    <a:pt x="478916" y="0"/>
                  </a:moveTo>
                  <a:lnTo>
                    <a:pt x="0" y="0"/>
                  </a:lnTo>
                  <a:lnTo>
                    <a:pt x="0" y="909701"/>
                  </a:lnTo>
                  <a:lnTo>
                    <a:pt x="1326" y="957263"/>
                  </a:lnTo>
                  <a:lnTo>
                    <a:pt x="5260" y="1004130"/>
                  </a:lnTo>
                  <a:lnTo>
                    <a:pt x="11729" y="1050228"/>
                  </a:lnTo>
                  <a:lnTo>
                    <a:pt x="20664" y="1095489"/>
                  </a:lnTo>
                  <a:lnTo>
                    <a:pt x="31992" y="1139840"/>
                  </a:lnTo>
                  <a:lnTo>
                    <a:pt x="45644" y="1183212"/>
                  </a:lnTo>
                  <a:lnTo>
                    <a:pt x="61549" y="1225534"/>
                  </a:lnTo>
                  <a:lnTo>
                    <a:pt x="79636" y="1266734"/>
                  </a:lnTo>
                  <a:lnTo>
                    <a:pt x="99833" y="1306743"/>
                  </a:lnTo>
                  <a:lnTo>
                    <a:pt x="122071" y="1345490"/>
                  </a:lnTo>
                  <a:lnTo>
                    <a:pt x="146278" y="1382903"/>
                  </a:lnTo>
                  <a:lnTo>
                    <a:pt x="172384" y="1418912"/>
                  </a:lnTo>
                  <a:lnTo>
                    <a:pt x="200318" y="1453447"/>
                  </a:lnTo>
                  <a:lnTo>
                    <a:pt x="230008" y="1486437"/>
                  </a:lnTo>
                  <a:lnTo>
                    <a:pt x="261385" y="1517811"/>
                  </a:lnTo>
                  <a:lnTo>
                    <a:pt x="294378" y="1547498"/>
                  </a:lnTo>
                  <a:lnTo>
                    <a:pt x="328915" y="1575427"/>
                  </a:lnTo>
                  <a:lnTo>
                    <a:pt x="364926" y="1601529"/>
                  </a:lnTo>
                  <a:lnTo>
                    <a:pt x="402340" y="1625732"/>
                  </a:lnTo>
                  <a:lnTo>
                    <a:pt x="441086" y="1647965"/>
                  </a:lnTo>
                  <a:lnTo>
                    <a:pt x="481094" y="1668158"/>
                  </a:lnTo>
                  <a:lnTo>
                    <a:pt x="522292" y="1686241"/>
                  </a:lnTo>
                  <a:lnTo>
                    <a:pt x="564611" y="1702142"/>
                  </a:lnTo>
                  <a:lnTo>
                    <a:pt x="607978" y="1715790"/>
                  </a:lnTo>
                  <a:lnTo>
                    <a:pt x="652323" y="1727116"/>
                  </a:lnTo>
                  <a:lnTo>
                    <a:pt x="697576" y="1736047"/>
                  </a:lnTo>
                  <a:lnTo>
                    <a:pt x="743666" y="1742515"/>
                  </a:lnTo>
                  <a:lnTo>
                    <a:pt x="790522" y="1746447"/>
                  </a:lnTo>
                  <a:lnTo>
                    <a:pt x="838073" y="1747774"/>
                  </a:lnTo>
                  <a:lnTo>
                    <a:pt x="1436751" y="1747774"/>
                  </a:lnTo>
                  <a:lnTo>
                    <a:pt x="1436751" y="1987296"/>
                  </a:lnTo>
                  <a:lnTo>
                    <a:pt x="1915667" y="1508379"/>
                  </a:lnTo>
                  <a:lnTo>
                    <a:pt x="1436751" y="1029462"/>
                  </a:lnTo>
                  <a:lnTo>
                    <a:pt x="1436751" y="1268857"/>
                  </a:lnTo>
                  <a:lnTo>
                    <a:pt x="838073" y="1268857"/>
                  </a:lnTo>
                  <a:lnTo>
                    <a:pt x="789333" y="1265578"/>
                  </a:lnTo>
                  <a:lnTo>
                    <a:pt x="742588" y="1256028"/>
                  </a:lnTo>
                  <a:lnTo>
                    <a:pt x="698265" y="1240635"/>
                  </a:lnTo>
                  <a:lnTo>
                    <a:pt x="656792" y="1219825"/>
                  </a:lnTo>
                  <a:lnTo>
                    <a:pt x="618595" y="1194027"/>
                  </a:lnTo>
                  <a:lnTo>
                    <a:pt x="584104" y="1163669"/>
                  </a:lnTo>
                  <a:lnTo>
                    <a:pt x="553746" y="1129178"/>
                  </a:lnTo>
                  <a:lnTo>
                    <a:pt x="527948" y="1090981"/>
                  </a:lnTo>
                  <a:lnTo>
                    <a:pt x="507138" y="1049508"/>
                  </a:lnTo>
                  <a:lnTo>
                    <a:pt x="491745" y="1005185"/>
                  </a:lnTo>
                  <a:lnTo>
                    <a:pt x="482195" y="958440"/>
                  </a:lnTo>
                  <a:lnTo>
                    <a:pt x="478916" y="909701"/>
                  </a:lnTo>
                  <a:lnTo>
                    <a:pt x="478916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3611" y="6743700"/>
              <a:ext cx="1915795" cy="1987550"/>
            </a:xfrm>
            <a:custGeom>
              <a:avLst/>
              <a:gdLst/>
              <a:ahLst/>
              <a:cxnLst/>
              <a:rect l="l" t="t" r="r" b="b"/>
              <a:pathLst>
                <a:path w="1915795" h="1987550">
                  <a:moveTo>
                    <a:pt x="0" y="0"/>
                  </a:moveTo>
                  <a:lnTo>
                    <a:pt x="0" y="909701"/>
                  </a:lnTo>
                  <a:lnTo>
                    <a:pt x="1326" y="957263"/>
                  </a:lnTo>
                  <a:lnTo>
                    <a:pt x="5260" y="1004130"/>
                  </a:lnTo>
                  <a:lnTo>
                    <a:pt x="11729" y="1050228"/>
                  </a:lnTo>
                  <a:lnTo>
                    <a:pt x="20664" y="1095489"/>
                  </a:lnTo>
                  <a:lnTo>
                    <a:pt x="31992" y="1139840"/>
                  </a:lnTo>
                  <a:lnTo>
                    <a:pt x="45644" y="1183212"/>
                  </a:lnTo>
                  <a:lnTo>
                    <a:pt x="61549" y="1225534"/>
                  </a:lnTo>
                  <a:lnTo>
                    <a:pt x="79636" y="1266734"/>
                  </a:lnTo>
                  <a:lnTo>
                    <a:pt x="99833" y="1306743"/>
                  </a:lnTo>
                  <a:lnTo>
                    <a:pt x="122071" y="1345490"/>
                  </a:lnTo>
                  <a:lnTo>
                    <a:pt x="146278" y="1382903"/>
                  </a:lnTo>
                  <a:lnTo>
                    <a:pt x="172384" y="1418912"/>
                  </a:lnTo>
                  <a:lnTo>
                    <a:pt x="200318" y="1453447"/>
                  </a:lnTo>
                  <a:lnTo>
                    <a:pt x="230008" y="1486437"/>
                  </a:lnTo>
                  <a:lnTo>
                    <a:pt x="261385" y="1517811"/>
                  </a:lnTo>
                  <a:lnTo>
                    <a:pt x="294378" y="1547498"/>
                  </a:lnTo>
                  <a:lnTo>
                    <a:pt x="328915" y="1575427"/>
                  </a:lnTo>
                  <a:lnTo>
                    <a:pt x="364926" y="1601529"/>
                  </a:lnTo>
                  <a:lnTo>
                    <a:pt x="402340" y="1625732"/>
                  </a:lnTo>
                  <a:lnTo>
                    <a:pt x="441086" y="1647965"/>
                  </a:lnTo>
                  <a:lnTo>
                    <a:pt x="481094" y="1668158"/>
                  </a:lnTo>
                  <a:lnTo>
                    <a:pt x="522292" y="1686241"/>
                  </a:lnTo>
                  <a:lnTo>
                    <a:pt x="564611" y="1702142"/>
                  </a:lnTo>
                  <a:lnTo>
                    <a:pt x="607978" y="1715790"/>
                  </a:lnTo>
                  <a:lnTo>
                    <a:pt x="652323" y="1727116"/>
                  </a:lnTo>
                  <a:lnTo>
                    <a:pt x="697576" y="1736047"/>
                  </a:lnTo>
                  <a:lnTo>
                    <a:pt x="743666" y="1742515"/>
                  </a:lnTo>
                  <a:lnTo>
                    <a:pt x="790522" y="1746447"/>
                  </a:lnTo>
                  <a:lnTo>
                    <a:pt x="838073" y="1747774"/>
                  </a:lnTo>
                  <a:lnTo>
                    <a:pt x="1436751" y="1747774"/>
                  </a:lnTo>
                  <a:lnTo>
                    <a:pt x="1436751" y="1987296"/>
                  </a:lnTo>
                  <a:lnTo>
                    <a:pt x="1915667" y="1508379"/>
                  </a:lnTo>
                  <a:lnTo>
                    <a:pt x="1436751" y="1029462"/>
                  </a:lnTo>
                  <a:lnTo>
                    <a:pt x="1436751" y="1268857"/>
                  </a:lnTo>
                  <a:lnTo>
                    <a:pt x="838073" y="1268857"/>
                  </a:lnTo>
                  <a:lnTo>
                    <a:pt x="789333" y="1265578"/>
                  </a:lnTo>
                  <a:lnTo>
                    <a:pt x="742588" y="1256028"/>
                  </a:lnTo>
                  <a:lnTo>
                    <a:pt x="698265" y="1240635"/>
                  </a:lnTo>
                  <a:lnTo>
                    <a:pt x="656792" y="1219825"/>
                  </a:lnTo>
                  <a:lnTo>
                    <a:pt x="618595" y="1194027"/>
                  </a:lnTo>
                  <a:lnTo>
                    <a:pt x="584104" y="1163669"/>
                  </a:lnTo>
                  <a:lnTo>
                    <a:pt x="553746" y="1129178"/>
                  </a:lnTo>
                  <a:lnTo>
                    <a:pt x="527948" y="1090981"/>
                  </a:lnTo>
                  <a:lnTo>
                    <a:pt x="507138" y="1049508"/>
                  </a:lnTo>
                  <a:lnTo>
                    <a:pt x="491745" y="1005185"/>
                  </a:lnTo>
                  <a:lnTo>
                    <a:pt x="482195" y="958440"/>
                  </a:lnTo>
                  <a:lnTo>
                    <a:pt x="478916" y="909701"/>
                  </a:lnTo>
                  <a:lnTo>
                    <a:pt x="47891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3440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8805"/>
            <a:ext cx="7073900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spc="-50" dirty="0">
                <a:solidFill>
                  <a:srgbClr val="FFFFFF"/>
                </a:solidFill>
              </a:rPr>
              <a:t>CSS-</a:t>
            </a:r>
            <a:r>
              <a:rPr sz="8200" spc="-10" dirty="0">
                <a:solidFill>
                  <a:srgbClr val="FFFFFF"/>
                </a:solidFill>
              </a:rPr>
              <a:t>функции</a:t>
            </a:r>
            <a:endParaRPr sz="82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7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 </a:t>
            </a:r>
            <a:r>
              <a:rPr spc="-10" dirty="0"/>
              <a:t>функции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132581"/>
            <a:ext cx="8354059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45" dirty="0">
                <a:latin typeface="Microsoft Sans Serif"/>
                <a:cs typeface="Microsoft Sans Serif"/>
              </a:rPr>
              <a:t>Функции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блоки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программного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кода,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которые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выполняют </a:t>
            </a:r>
            <a:r>
              <a:rPr sz="2400" dirty="0">
                <a:latin typeface="Microsoft Sans Serif"/>
                <a:cs typeface="Microsoft Sans Serif"/>
              </a:rPr>
              <a:t>тот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или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иной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функционал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CSS.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Пример: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функция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linear</a:t>
            </a:r>
            <a:r>
              <a:rPr sz="2400" spc="-25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gradient()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предыдущего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урока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241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Ключевое</a:t>
            </a:r>
            <a:r>
              <a:rPr spc="-10" dirty="0"/>
              <a:t> </a:t>
            </a:r>
            <a:r>
              <a:rPr dirty="0"/>
              <a:t>слово</a:t>
            </a:r>
            <a:r>
              <a:rPr spc="-10" dirty="0"/>
              <a:t> unset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59" y="5489447"/>
            <a:ext cx="249936" cy="248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/>
              <a:t>Работает</a:t>
            </a:r>
            <a:r>
              <a:rPr spc="-45" dirty="0"/>
              <a:t> </a:t>
            </a:r>
            <a:r>
              <a:rPr dirty="0"/>
              <a:t>в</a:t>
            </a:r>
            <a:r>
              <a:rPr spc="-40" dirty="0"/>
              <a:t> </a:t>
            </a:r>
            <a:r>
              <a:rPr spc="-10" dirty="0"/>
              <a:t>зависимости</a:t>
            </a:r>
            <a:r>
              <a:rPr spc="-80" dirty="0"/>
              <a:t> </a:t>
            </a:r>
            <a:r>
              <a:rPr dirty="0"/>
              <a:t>от</a:t>
            </a:r>
            <a:r>
              <a:rPr spc="-40" dirty="0"/>
              <a:t> </a:t>
            </a:r>
            <a:r>
              <a:rPr dirty="0"/>
              <a:t>типа</a:t>
            </a:r>
            <a:r>
              <a:rPr spc="-45" dirty="0"/>
              <a:t> </a:t>
            </a:r>
            <a:r>
              <a:rPr dirty="0"/>
              <a:t>свойства,</a:t>
            </a:r>
            <a:r>
              <a:rPr spc="-45" dirty="0"/>
              <a:t> </a:t>
            </a:r>
            <a:r>
              <a:rPr dirty="0"/>
              <a:t>к</a:t>
            </a:r>
            <a:r>
              <a:rPr spc="-55" dirty="0"/>
              <a:t> </a:t>
            </a:r>
            <a:r>
              <a:rPr spc="-10" dirty="0"/>
              <a:t>которому применено.</a:t>
            </a: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В</a:t>
            </a:r>
            <a:r>
              <a:rPr spc="-10" dirty="0"/>
              <a:t> </a:t>
            </a:r>
            <a:r>
              <a:rPr dirty="0"/>
              <a:t>CSS</a:t>
            </a:r>
            <a:r>
              <a:rPr spc="-10" dirty="0"/>
              <a:t> </a:t>
            </a:r>
            <a:r>
              <a:rPr dirty="0"/>
              <a:t>есть</a:t>
            </a:r>
            <a:r>
              <a:rPr spc="-10" dirty="0"/>
              <a:t> </a:t>
            </a:r>
            <a:r>
              <a:rPr dirty="0"/>
              <a:t>два</a:t>
            </a:r>
            <a:r>
              <a:rPr spc="-20" dirty="0"/>
              <a:t> </a:t>
            </a:r>
            <a:r>
              <a:rPr dirty="0"/>
              <a:t>типа</a:t>
            </a:r>
            <a:r>
              <a:rPr spc="-15" dirty="0"/>
              <a:t> </a:t>
            </a:r>
            <a:r>
              <a:rPr spc="-10" dirty="0"/>
              <a:t>свойств:</a:t>
            </a: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pc="-10" dirty="0"/>
          </a:p>
          <a:p>
            <a:pPr marL="538480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Arial"/>
                <a:cs typeface="Arial"/>
              </a:rPr>
              <a:t>Наследуемые</a:t>
            </a:r>
          </a:p>
          <a:p>
            <a:pPr marL="538480">
              <a:lnSpc>
                <a:spcPct val="100000"/>
              </a:lnSpc>
              <a:spcBef>
                <a:spcPts val="285"/>
              </a:spcBef>
            </a:pPr>
            <a:r>
              <a:rPr spc="-20" dirty="0"/>
              <a:t>Для</a:t>
            </a:r>
            <a:r>
              <a:rPr spc="-105" dirty="0"/>
              <a:t> </a:t>
            </a:r>
            <a:r>
              <a:rPr dirty="0"/>
              <a:t>них</a:t>
            </a:r>
            <a:r>
              <a:rPr spc="-90" dirty="0"/>
              <a:t> </a:t>
            </a:r>
            <a:r>
              <a:rPr dirty="0"/>
              <a:t>unset</a:t>
            </a:r>
            <a:r>
              <a:rPr spc="-75" dirty="0"/>
              <a:t> </a:t>
            </a:r>
            <a:r>
              <a:rPr dirty="0"/>
              <a:t>работает</a:t>
            </a:r>
            <a:r>
              <a:rPr spc="-75" dirty="0"/>
              <a:t> </a:t>
            </a:r>
            <a:r>
              <a:rPr dirty="0"/>
              <a:t>так</a:t>
            </a:r>
            <a:r>
              <a:rPr spc="-75" dirty="0"/>
              <a:t> </a:t>
            </a:r>
            <a:r>
              <a:rPr dirty="0"/>
              <a:t>же</a:t>
            </a:r>
            <a:r>
              <a:rPr spc="-85" dirty="0"/>
              <a:t> </a:t>
            </a:r>
            <a:r>
              <a:rPr spc="-90" dirty="0"/>
              <a:t>как</a:t>
            </a:r>
            <a:r>
              <a:rPr spc="-70" dirty="0"/>
              <a:t> </a:t>
            </a:r>
            <a:r>
              <a:rPr spc="-10" dirty="0"/>
              <a:t>inherit</a:t>
            </a: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pc="-10" dirty="0"/>
          </a:p>
          <a:p>
            <a:pPr marL="538480">
              <a:lnSpc>
                <a:spcPct val="100000"/>
              </a:lnSpc>
            </a:pPr>
            <a:r>
              <a:rPr b="1" spc="-10" dirty="0">
                <a:latin typeface="Arial"/>
                <a:cs typeface="Arial"/>
              </a:rPr>
              <a:t>Ненаследуемые</a:t>
            </a:r>
          </a:p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pc="-20" dirty="0"/>
              <a:t>Для</a:t>
            </a:r>
            <a:r>
              <a:rPr spc="-105" dirty="0"/>
              <a:t> </a:t>
            </a:r>
            <a:r>
              <a:rPr dirty="0"/>
              <a:t>них</a:t>
            </a:r>
            <a:r>
              <a:rPr spc="-90" dirty="0"/>
              <a:t> </a:t>
            </a:r>
            <a:r>
              <a:rPr dirty="0"/>
              <a:t>unset</a:t>
            </a:r>
            <a:r>
              <a:rPr spc="-75" dirty="0"/>
              <a:t> </a:t>
            </a:r>
            <a:r>
              <a:rPr dirty="0"/>
              <a:t>работает</a:t>
            </a:r>
            <a:r>
              <a:rPr spc="-75" dirty="0"/>
              <a:t> </a:t>
            </a:r>
            <a:r>
              <a:rPr dirty="0"/>
              <a:t>так</a:t>
            </a:r>
            <a:r>
              <a:rPr spc="-75" dirty="0"/>
              <a:t> </a:t>
            </a:r>
            <a:r>
              <a:rPr dirty="0"/>
              <a:t>же</a:t>
            </a:r>
            <a:r>
              <a:rPr spc="-85" dirty="0"/>
              <a:t> </a:t>
            </a:r>
            <a:r>
              <a:rPr spc="-90" dirty="0"/>
              <a:t>как</a:t>
            </a:r>
            <a:r>
              <a:rPr spc="-70" dirty="0"/>
              <a:t> </a:t>
            </a:r>
            <a:r>
              <a:rPr spc="-10" dirty="0"/>
              <a:t>initial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659" y="6728459"/>
            <a:ext cx="249936" cy="24841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Функция</a:t>
            </a:r>
            <a:r>
              <a:rPr spc="-25" dirty="0"/>
              <a:t> </a:t>
            </a:r>
            <a:r>
              <a:rPr spc="-10" dirty="0"/>
              <a:t>calc()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Позволяет</a:t>
            </a:r>
            <a:r>
              <a:rPr spc="-125" dirty="0"/>
              <a:t> </a:t>
            </a:r>
            <a:r>
              <a:rPr dirty="0"/>
              <a:t>производить</a:t>
            </a:r>
            <a:r>
              <a:rPr spc="-125" dirty="0"/>
              <a:t> </a:t>
            </a:r>
            <a:r>
              <a:rPr dirty="0"/>
              <a:t>различные</a:t>
            </a:r>
            <a:r>
              <a:rPr spc="-135" dirty="0"/>
              <a:t> </a:t>
            </a:r>
            <a:r>
              <a:rPr spc="-10" dirty="0"/>
              <a:t>вычисления.</a:t>
            </a: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pc="-10" dirty="0"/>
          </a:p>
          <a:p>
            <a:pPr marL="12700" marR="293370">
              <a:lnSpc>
                <a:spcPct val="110000"/>
              </a:lnSpc>
            </a:pPr>
            <a:r>
              <a:rPr dirty="0"/>
              <a:t>Принимает</a:t>
            </a:r>
            <a:r>
              <a:rPr spc="-35" dirty="0"/>
              <a:t> </a:t>
            </a:r>
            <a:r>
              <a:rPr dirty="0"/>
              <a:t>любые</a:t>
            </a:r>
            <a:r>
              <a:rPr spc="-45" dirty="0"/>
              <a:t> </a:t>
            </a:r>
            <a:r>
              <a:rPr spc="-10" dirty="0"/>
              <a:t>доступные</a:t>
            </a:r>
            <a:r>
              <a:rPr spc="-40" dirty="0"/>
              <a:t> </a:t>
            </a:r>
            <a:r>
              <a:rPr dirty="0"/>
              <a:t>в</a:t>
            </a:r>
            <a:r>
              <a:rPr spc="-30" dirty="0"/>
              <a:t> </a:t>
            </a:r>
            <a:r>
              <a:rPr dirty="0"/>
              <a:t>CSS</a:t>
            </a:r>
            <a:r>
              <a:rPr spc="-25" dirty="0"/>
              <a:t> </a:t>
            </a:r>
            <a:r>
              <a:rPr dirty="0"/>
              <a:t>единицы</a:t>
            </a:r>
            <a:r>
              <a:rPr spc="-50" dirty="0"/>
              <a:t> </a:t>
            </a:r>
            <a:r>
              <a:rPr spc="-10" dirty="0"/>
              <a:t>измерения: </a:t>
            </a:r>
            <a:r>
              <a:rPr dirty="0"/>
              <a:t>проценты,</a:t>
            </a:r>
            <a:r>
              <a:rPr spc="-55" dirty="0"/>
              <a:t> </a:t>
            </a:r>
            <a:r>
              <a:rPr spc="-10" dirty="0"/>
              <a:t>пиксели,</a:t>
            </a:r>
            <a:r>
              <a:rPr spc="-75" dirty="0"/>
              <a:t> </a:t>
            </a:r>
            <a:r>
              <a:rPr dirty="0"/>
              <a:t>rem,</a:t>
            </a:r>
            <a:r>
              <a:rPr spc="-70" dirty="0"/>
              <a:t> </a:t>
            </a:r>
            <a:r>
              <a:rPr dirty="0"/>
              <a:t>em,</a:t>
            </a:r>
            <a:r>
              <a:rPr spc="-55" dirty="0"/>
              <a:t> </a:t>
            </a:r>
            <a:r>
              <a:rPr spc="-10" dirty="0"/>
              <a:t>относительные</a:t>
            </a:r>
            <a:r>
              <a:rPr spc="-55" dirty="0"/>
              <a:t> </a:t>
            </a:r>
            <a:r>
              <a:rPr spc="-10" dirty="0"/>
              <a:t>значения, </a:t>
            </a:r>
            <a:r>
              <a:rPr dirty="0"/>
              <a:t>просто</a:t>
            </a:r>
            <a:r>
              <a:rPr spc="-25" dirty="0"/>
              <a:t> </a:t>
            </a:r>
            <a:r>
              <a:rPr dirty="0"/>
              <a:t>числа,</a:t>
            </a:r>
            <a:r>
              <a:rPr spc="-40" dirty="0"/>
              <a:t> </a:t>
            </a:r>
            <a:r>
              <a:rPr dirty="0"/>
              <a:t>на</a:t>
            </a:r>
            <a:r>
              <a:rPr spc="-40" dirty="0"/>
              <a:t> </a:t>
            </a:r>
            <a:r>
              <a:rPr spc="-20" dirty="0"/>
              <a:t>которые</a:t>
            </a:r>
            <a:r>
              <a:rPr spc="-35" dirty="0"/>
              <a:t> </a:t>
            </a:r>
            <a:r>
              <a:rPr spc="-20" dirty="0"/>
              <a:t>можно</a:t>
            </a:r>
            <a:r>
              <a:rPr spc="-40" dirty="0"/>
              <a:t> </a:t>
            </a:r>
            <a:r>
              <a:rPr dirty="0"/>
              <a:t>делить</a:t>
            </a:r>
            <a:r>
              <a:rPr spc="-55" dirty="0"/>
              <a:t> </a:t>
            </a:r>
            <a:r>
              <a:rPr dirty="0"/>
              <a:t>или</a:t>
            </a:r>
            <a:r>
              <a:rPr spc="-45" dirty="0"/>
              <a:t> </a:t>
            </a:r>
            <a:r>
              <a:rPr spc="-10" dirty="0"/>
              <a:t>умножать.</a:t>
            </a: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В</a:t>
            </a:r>
            <a:r>
              <a:rPr spc="-70" dirty="0"/>
              <a:t> </a:t>
            </a:r>
            <a:r>
              <a:rPr spc="-10" dirty="0"/>
              <a:t>функции</a:t>
            </a:r>
            <a:r>
              <a:rPr spc="-90" dirty="0"/>
              <a:t> </a:t>
            </a:r>
            <a:r>
              <a:rPr dirty="0"/>
              <a:t>calc()</a:t>
            </a:r>
            <a:r>
              <a:rPr spc="-60" dirty="0"/>
              <a:t> </a:t>
            </a:r>
            <a:r>
              <a:rPr dirty="0"/>
              <a:t>могут</a:t>
            </a:r>
            <a:r>
              <a:rPr spc="-75" dirty="0"/>
              <a:t> </a:t>
            </a:r>
            <a:r>
              <a:rPr dirty="0"/>
              <a:t>использоваться</a:t>
            </a:r>
            <a:r>
              <a:rPr spc="-60" dirty="0"/>
              <a:t> </a:t>
            </a:r>
            <a:r>
              <a:rPr dirty="0"/>
              <a:t>все</a:t>
            </a:r>
            <a:r>
              <a:rPr spc="-65" dirty="0"/>
              <a:t> </a:t>
            </a:r>
            <a:r>
              <a:rPr spc="-10" dirty="0"/>
              <a:t>стандартные</a:t>
            </a:r>
          </a:p>
          <a:p>
            <a:pPr marL="12700" marR="5080">
              <a:lnSpc>
                <a:spcPct val="110000"/>
              </a:lnSpc>
            </a:pPr>
            <a:r>
              <a:rPr spc="-10" dirty="0"/>
              <a:t>арифметические</a:t>
            </a:r>
            <a:r>
              <a:rPr spc="-114" dirty="0"/>
              <a:t> </a:t>
            </a:r>
            <a:r>
              <a:rPr dirty="0"/>
              <a:t>операции:</a:t>
            </a:r>
            <a:r>
              <a:rPr spc="-95" dirty="0"/>
              <a:t> </a:t>
            </a:r>
            <a:r>
              <a:rPr spc="-20" dirty="0"/>
              <a:t>умножение,</a:t>
            </a:r>
            <a:r>
              <a:rPr spc="-90" dirty="0"/>
              <a:t> </a:t>
            </a:r>
            <a:r>
              <a:rPr dirty="0"/>
              <a:t>сложение,</a:t>
            </a:r>
            <a:r>
              <a:rPr spc="-95" dirty="0"/>
              <a:t> </a:t>
            </a:r>
            <a:r>
              <a:rPr spc="-10" dirty="0"/>
              <a:t>деление </a:t>
            </a:r>
            <a:r>
              <a:rPr dirty="0"/>
              <a:t>и</a:t>
            </a:r>
            <a:r>
              <a:rPr spc="30" dirty="0"/>
              <a:t> </a:t>
            </a:r>
            <a:r>
              <a:rPr spc="-10" dirty="0"/>
              <a:t>вычитание.</a:t>
            </a:r>
          </a:p>
        </p:txBody>
      </p:sp>
    </p:spTree>
    <p:extLst>
      <p:ext uri="{BB962C8B-B14F-4D97-AF65-F5344CB8AC3E}">
        <p14:creationId xmlns:p14="http://schemas.microsoft.com/office/powerpoint/2010/main" val="36858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Функция</a:t>
            </a:r>
            <a:r>
              <a:rPr spc="-25" dirty="0"/>
              <a:t> </a:t>
            </a:r>
            <a:r>
              <a:rPr spc="-10" dirty="0"/>
              <a:t>filter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016072"/>
            <a:ext cx="843661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latin typeface="Microsoft Sans Serif"/>
                <a:cs typeface="Microsoft Sans Serif"/>
              </a:rPr>
              <a:t>Функция </a:t>
            </a:r>
            <a:r>
              <a:rPr lang="ru-RU" sz="2400" dirty="0" err="1" smtClean="0">
                <a:latin typeface="Microsoft Sans Serif"/>
                <a:cs typeface="Microsoft Sans Serif"/>
              </a:rPr>
              <a:t>filter</a:t>
            </a:r>
            <a:r>
              <a:rPr lang="ru-RU" sz="2400" dirty="0" smtClean="0">
                <a:latin typeface="Microsoft Sans Serif"/>
                <a:cs typeface="Microsoft Sans Serif"/>
              </a:rPr>
              <a:t> в CSS применяется к элементам для добавления визуальных эффектов, таких как размытие, изменение цвета, яркости, контрастности и других, аналогично фильтрам в </a:t>
            </a:r>
            <a:r>
              <a:rPr lang="ru-RU" sz="2400" dirty="0" err="1" smtClean="0">
                <a:latin typeface="Microsoft Sans Serif"/>
                <a:cs typeface="Microsoft Sans Serif"/>
              </a:rPr>
              <a:t>Photoshop</a:t>
            </a:r>
            <a:r>
              <a:rPr lang="ru-RU" sz="2400" dirty="0" smtClean="0">
                <a:latin typeface="Microsoft Sans Serif"/>
                <a:cs typeface="Microsoft Sans Serif"/>
              </a:rPr>
              <a:t>. Эта функция позволяет применять предопределённые эффекты через свои значения, например, </a:t>
            </a:r>
            <a:r>
              <a:rPr lang="ru-RU" sz="2400" dirty="0" err="1" smtClean="0">
                <a:latin typeface="Microsoft Sans Serif"/>
                <a:cs typeface="Microsoft Sans Serif"/>
              </a:rPr>
              <a:t>blur</a:t>
            </a:r>
            <a:r>
              <a:rPr lang="ru-RU" sz="2400" dirty="0" smtClean="0">
                <a:latin typeface="Microsoft Sans Serif"/>
                <a:cs typeface="Microsoft Sans Serif"/>
              </a:rPr>
              <a:t>() для размытия или </a:t>
            </a:r>
            <a:r>
              <a:rPr lang="ru-RU" sz="2400" dirty="0" err="1" smtClean="0">
                <a:latin typeface="Microsoft Sans Serif"/>
                <a:cs typeface="Microsoft Sans Serif"/>
              </a:rPr>
              <a:t>grayscale</a:t>
            </a:r>
            <a:r>
              <a:rPr lang="ru-RU" sz="2400" dirty="0" smtClean="0">
                <a:latin typeface="Microsoft Sans Serif"/>
                <a:cs typeface="Microsoft Sans Serif"/>
              </a:rPr>
              <a:t>() для обесцвечивания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55198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filter: </a:t>
            </a:r>
            <a:r>
              <a:rPr spc="-20" dirty="0"/>
              <a:t>blur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016072"/>
            <a:ext cx="5330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Microsoft Sans Serif"/>
                <a:cs typeface="Microsoft Sans Serif"/>
              </a:rPr>
              <a:t>Функция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которая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размывает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762500"/>
            <a:ext cx="3614859" cy="39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3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filter: </a:t>
            </a:r>
            <a:r>
              <a:rPr spc="-10" dirty="0"/>
              <a:t>grayscale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016072"/>
            <a:ext cx="689990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Microsoft Sans Serif"/>
                <a:cs typeface="Microsoft Sans Serif"/>
              </a:rPr>
              <a:t>Функция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превращающая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контент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 err="1" smtClean="0">
                <a:latin typeface="Microsoft Sans Serif"/>
                <a:cs typeface="Microsoft Sans Serif"/>
              </a:rPr>
              <a:t>чёрно</a:t>
            </a:r>
            <a:r>
              <a:rPr sz="2400" spc="-25" dirty="0" err="1" smtClean="0">
                <a:latin typeface="Arial MT"/>
                <a:cs typeface="Arial MT"/>
              </a:rPr>
              <a:t>-</a:t>
            </a:r>
            <a:r>
              <a:rPr sz="2400" spc="-10" dirty="0" err="1" smtClean="0">
                <a:latin typeface="Microsoft Sans Serif"/>
                <a:cs typeface="Microsoft Sans Serif"/>
              </a:rPr>
              <a:t>белый</a:t>
            </a:r>
            <a:endParaRPr lang="ru-RU" sz="2400" spc="-10" dirty="0" smtClean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400" spc="-10" dirty="0" smtClean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latin typeface="Microsoft Sans Serif"/>
                <a:cs typeface="Microsoft Sans Serif"/>
              </a:rPr>
              <a:t>filter: grayscale(50%)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5067300"/>
            <a:ext cx="3638675" cy="40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73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filter:invert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016072"/>
            <a:ext cx="4763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Microsoft Sans Serif"/>
                <a:cs typeface="Microsoft Sans Serif"/>
              </a:rPr>
              <a:t>Функция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инвертирующая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контент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305300"/>
            <a:ext cx="4052730" cy="46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1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80" y="1702384"/>
            <a:ext cx="9037219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1" dirty="0">
                <a:solidFill>
                  <a:srgbClr val="C81D4A"/>
                </a:solidFill>
                <a:latin typeface="Arial"/>
                <a:cs typeface="Arial"/>
              </a:rPr>
              <a:t>Функции</a:t>
            </a:r>
            <a:r>
              <a:rPr sz="6000" b="1" spc="-10" dirty="0">
                <a:solidFill>
                  <a:srgbClr val="C81D4A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C81D4A"/>
                </a:solidFill>
                <a:latin typeface="Arial"/>
                <a:cs typeface="Arial"/>
              </a:rPr>
              <a:t>min</a:t>
            </a:r>
            <a:r>
              <a:rPr sz="6000" b="1" spc="-5" dirty="0">
                <a:solidFill>
                  <a:srgbClr val="C81D4A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rgbClr val="C81D4A"/>
                </a:solidFill>
                <a:latin typeface="Arial"/>
                <a:cs typeface="Arial"/>
              </a:rPr>
              <a:t>и</a:t>
            </a:r>
            <a:r>
              <a:rPr sz="6000" b="1" spc="-20" dirty="0">
                <a:solidFill>
                  <a:srgbClr val="C81D4A"/>
                </a:solidFill>
                <a:latin typeface="Arial"/>
                <a:cs typeface="Arial"/>
              </a:rPr>
              <a:t> </a:t>
            </a:r>
            <a:r>
              <a:rPr sz="6000" b="1" spc="-25" dirty="0">
                <a:solidFill>
                  <a:srgbClr val="C81D4A"/>
                </a:solidFill>
                <a:latin typeface="Arial"/>
                <a:cs typeface="Arial"/>
              </a:rPr>
              <a:t>max ()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661028"/>
            <a:ext cx="711327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45" dirty="0">
                <a:latin typeface="Microsoft Sans Serif"/>
                <a:cs typeface="Microsoft Sans Serif"/>
              </a:rPr>
              <a:t>Функции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принимают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два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значения: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отдают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либо </a:t>
            </a:r>
            <a:r>
              <a:rPr sz="2400" dirty="0">
                <a:latin typeface="Microsoft Sans Serif"/>
                <a:cs typeface="Microsoft Sans Serif"/>
              </a:rPr>
              <a:t>наименьшее,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либо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наибольшее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876515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Функция</a:t>
            </a:r>
            <a:r>
              <a:rPr spc="-15" dirty="0"/>
              <a:t> </a:t>
            </a:r>
            <a:r>
              <a:rPr dirty="0"/>
              <a:t>clamp</a:t>
            </a:r>
            <a:r>
              <a:rPr spc="-10" dirty="0"/>
              <a:t> </a:t>
            </a:r>
            <a:r>
              <a:rPr spc="-25" dirty="0"/>
              <a:t>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661028"/>
            <a:ext cx="7702550" cy="2895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Обьеденяет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min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max.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Следующий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блок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будет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иметь </a:t>
            </a:r>
            <a:r>
              <a:rPr sz="2400" dirty="0">
                <a:latin typeface="Microsoft Sans Serif"/>
                <a:cs typeface="Microsoft Sans Serif"/>
              </a:rPr>
              <a:t>ширину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менее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480px,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более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1000px, 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этом </a:t>
            </a:r>
            <a:r>
              <a:rPr sz="2400" spc="-10" dirty="0">
                <a:latin typeface="Microsoft Sans Serif"/>
                <a:cs typeface="Microsoft Sans Serif"/>
              </a:rPr>
              <a:t>диапазоне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будет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иметь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ширину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50%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относительно </a:t>
            </a:r>
            <a:r>
              <a:rPr sz="2400" spc="-10" dirty="0" err="1">
                <a:latin typeface="Microsoft Sans Serif"/>
                <a:cs typeface="Microsoft Sans Serif"/>
              </a:rPr>
              <a:t>родительского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0" dirty="0" err="1" smtClean="0">
                <a:latin typeface="Microsoft Sans Serif"/>
                <a:cs typeface="Microsoft Sans Serif"/>
              </a:rPr>
              <a:t>элемента</a:t>
            </a:r>
            <a:endParaRPr lang="en-US" sz="2400" spc="-10" dirty="0" smtClean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en-US" sz="2400" spc="-1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en-US" sz="2400" spc="-10" dirty="0" smtClean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400" dirty="0" smtClean="0">
                <a:latin typeface="Microsoft Sans Serif"/>
                <a:cs typeface="Microsoft Sans Serif"/>
              </a:rPr>
              <a:t>width: clamp(10px, 4em, 80px);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22949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8805"/>
            <a:ext cx="6885940" cy="239966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marR="5080">
              <a:lnSpc>
                <a:spcPts val="8860"/>
              </a:lnSpc>
              <a:spcBef>
                <a:spcPts val="1170"/>
              </a:spcBef>
            </a:pPr>
            <a:r>
              <a:rPr sz="8200" spc="-10" dirty="0">
                <a:solidFill>
                  <a:srgbClr val="FFFFFF"/>
                </a:solidFill>
              </a:rPr>
              <a:t>Методология </a:t>
            </a:r>
            <a:r>
              <a:rPr sz="8200" dirty="0">
                <a:solidFill>
                  <a:srgbClr val="FFFFFF"/>
                </a:solidFill>
              </a:rPr>
              <a:t>БЭМ.</a:t>
            </a:r>
            <a:r>
              <a:rPr sz="8200" spc="-210" dirty="0">
                <a:solidFill>
                  <a:srgbClr val="FFFFFF"/>
                </a:solidFill>
              </a:rPr>
              <a:t> </a:t>
            </a:r>
            <a:r>
              <a:rPr sz="8200" spc="-10" dirty="0">
                <a:solidFill>
                  <a:srgbClr val="FFFFFF"/>
                </a:solidFill>
              </a:rPr>
              <a:t>Теория</a:t>
            </a:r>
            <a:endParaRPr sz="82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8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856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Методология</a:t>
            </a:r>
            <a:r>
              <a:rPr spc="-45" dirty="0"/>
              <a:t> </a:t>
            </a:r>
            <a:r>
              <a:rPr spc="-25" dirty="0"/>
              <a:t>БЭМ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10277"/>
            <a:ext cx="2910840" cy="49784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400" b="1" spc="-20" dirty="0">
                <a:latin typeface="Arial"/>
                <a:cs typeface="Arial"/>
              </a:rPr>
              <a:t>Блок</a:t>
            </a:r>
            <a:endParaRPr sz="2400">
              <a:latin typeface="Arial"/>
              <a:cs typeface="Arial"/>
            </a:endParaRPr>
          </a:p>
          <a:p>
            <a:pPr marL="12700" marR="1126490">
              <a:lnSpc>
                <a:spcPct val="133800"/>
              </a:lnSpc>
              <a:spcBef>
                <a:spcPts val="5"/>
              </a:spcBef>
            </a:pPr>
            <a:r>
              <a:rPr sz="2100" spc="-10" dirty="0">
                <a:latin typeface="Courier New"/>
                <a:cs typeface="Courier New"/>
              </a:rPr>
              <a:t>title </a:t>
            </a:r>
            <a:r>
              <a:rPr sz="2100" spc="-25" dirty="0">
                <a:latin typeface="Courier New"/>
                <a:cs typeface="Courier New"/>
              </a:rPr>
              <a:t>search-</a:t>
            </a:r>
            <a:r>
              <a:rPr sz="2100" spc="-20" dirty="0">
                <a:latin typeface="Courier New"/>
                <a:cs typeface="Courier New"/>
              </a:rPr>
              <a:t>form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1127125">
              <a:lnSpc>
                <a:spcPct val="131700"/>
              </a:lnSpc>
              <a:tabLst>
                <a:tab pos="972185" algn="l"/>
                <a:tab pos="1134110" algn="l"/>
              </a:tabLst>
            </a:pPr>
            <a:r>
              <a:rPr sz="2400" b="1" spc="-10" dirty="0">
                <a:latin typeface="Arial"/>
                <a:cs typeface="Arial"/>
              </a:rPr>
              <a:t>Элемент </a:t>
            </a:r>
            <a:r>
              <a:rPr sz="2100" spc="-10" dirty="0">
                <a:latin typeface="Courier New"/>
                <a:cs typeface="Courier New"/>
              </a:rPr>
              <a:t>title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2100" spc="-20" dirty="0">
                <a:latin typeface="Courier New"/>
                <a:cs typeface="Courier New"/>
              </a:rPr>
              <a:t>text form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Courier New"/>
                <a:cs typeface="Courier New"/>
              </a:rPr>
              <a:t>input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Модификатор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32400"/>
              </a:lnSpc>
              <a:spcBef>
                <a:spcPts val="75"/>
              </a:spcBef>
              <a:tabLst>
                <a:tab pos="972185" algn="l"/>
              </a:tabLst>
            </a:pPr>
            <a:r>
              <a:rPr sz="2100" spc="-20" dirty="0">
                <a:latin typeface="Courier New"/>
                <a:cs typeface="Courier New"/>
              </a:rPr>
              <a:t>menu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-20" dirty="0">
                <a:latin typeface="Courier New"/>
                <a:cs typeface="Courier New"/>
              </a:rPr>
              <a:t>item-</a:t>
            </a:r>
            <a:r>
              <a:rPr sz="2100" spc="-25" dirty="0">
                <a:latin typeface="Courier New"/>
                <a:cs typeface="Courier New"/>
              </a:rPr>
              <a:t>-</a:t>
            </a:r>
            <a:r>
              <a:rPr sz="2100" spc="-10" dirty="0">
                <a:latin typeface="Courier New"/>
                <a:cs typeface="Courier New"/>
              </a:rPr>
              <a:t>active </a:t>
            </a:r>
            <a:r>
              <a:rPr sz="2100" spc="-20" dirty="0">
                <a:latin typeface="Courier New"/>
                <a:cs typeface="Courier New"/>
              </a:rPr>
              <a:t>menu</a:t>
            </a:r>
            <a:r>
              <a:rPr sz="2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00" spc="-10" dirty="0">
                <a:latin typeface="Courier New"/>
                <a:cs typeface="Courier New"/>
              </a:rPr>
              <a:t>item_active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523488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285232"/>
            <a:ext cx="248412" cy="249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7129271"/>
            <a:ext cx="248412" cy="2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37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Принципы</a:t>
            </a:r>
          </a:p>
          <a:p>
            <a:pPr marL="12700">
              <a:lnSpc>
                <a:spcPts val="6840"/>
              </a:lnSpc>
            </a:pPr>
            <a:r>
              <a:rPr dirty="0"/>
              <a:t>методологии</a:t>
            </a:r>
            <a:r>
              <a:rPr spc="-25" dirty="0"/>
              <a:t> БЭМ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28700" y="4076700"/>
            <a:ext cx="767969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Блоки</a:t>
            </a:r>
            <a:r>
              <a:rPr spc="-55" dirty="0"/>
              <a:t> </a:t>
            </a:r>
            <a:r>
              <a:rPr dirty="0"/>
              <a:t>можно</a:t>
            </a:r>
            <a:r>
              <a:rPr spc="-70" dirty="0"/>
              <a:t> </a:t>
            </a:r>
            <a:r>
              <a:rPr dirty="0"/>
              <a:t>вкладывать</a:t>
            </a:r>
            <a:r>
              <a:rPr spc="-30" dirty="0"/>
              <a:t> </a:t>
            </a:r>
            <a:r>
              <a:rPr dirty="0"/>
              <a:t>друг</a:t>
            </a:r>
            <a:r>
              <a:rPr spc="-35" dirty="0"/>
              <a:t> </a:t>
            </a:r>
            <a:r>
              <a:rPr dirty="0"/>
              <a:t>в</a:t>
            </a:r>
            <a:r>
              <a:rPr spc="-60" dirty="0"/>
              <a:t> </a:t>
            </a:r>
            <a:r>
              <a:rPr spc="-10" dirty="0"/>
              <a:t>друга</a:t>
            </a:r>
          </a:p>
          <a:p>
            <a:pPr marL="12700" marR="280035">
              <a:lnSpc>
                <a:spcPts val="5890"/>
              </a:lnSpc>
              <a:spcBef>
                <a:spcPts val="695"/>
              </a:spcBef>
            </a:pPr>
            <a:r>
              <a:rPr dirty="0"/>
              <a:t>Блоки</a:t>
            </a:r>
            <a:r>
              <a:rPr spc="-50" dirty="0"/>
              <a:t> </a:t>
            </a:r>
            <a:r>
              <a:rPr dirty="0"/>
              <a:t>не</a:t>
            </a:r>
            <a:r>
              <a:rPr spc="-60" dirty="0"/>
              <a:t> </a:t>
            </a:r>
            <a:r>
              <a:rPr dirty="0"/>
              <a:t>должны</a:t>
            </a:r>
            <a:r>
              <a:rPr spc="-45" dirty="0"/>
              <a:t> </a:t>
            </a:r>
            <a:r>
              <a:rPr dirty="0"/>
              <a:t>иметь</a:t>
            </a:r>
            <a:r>
              <a:rPr spc="-30" dirty="0"/>
              <a:t> </a:t>
            </a:r>
            <a:r>
              <a:rPr dirty="0"/>
              <a:t>внешние</a:t>
            </a:r>
            <a:r>
              <a:rPr spc="-50" dirty="0"/>
              <a:t> </a:t>
            </a:r>
            <a:r>
              <a:rPr spc="-10" dirty="0"/>
              <a:t>отступы </a:t>
            </a:r>
            <a:r>
              <a:rPr dirty="0"/>
              <a:t>Вложенность</a:t>
            </a:r>
            <a:r>
              <a:rPr spc="-40" dirty="0"/>
              <a:t> </a:t>
            </a:r>
            <a:r>
              <a:rPr dirty="0"/>
              <a:t>блоков</a:t>
            </a:r>
            <a:r>
              <a:rPr spc="-60" dirty="0"/>
              <a:t> </a:t>
            </a:r>
            <a:r>
              <a:rPr dirty="0"/>
              <a:t>может</a:t>
            </a:r>
            <a:r>
              <a:rPr spc="-70" dirty="0"/>
              <a:t> </a:t>
            </a:r>
            <a:r>
              <a:rPr spc="-20" dirty="0"/>
              <a:t>быть</a:t>
            </a:r>
          </a:p>
          <a:p>
            <a:pPr marL="12700">
              <a:lnSpc>
                <a:spcPts val="2395"/>
              </a:lnSpc>
            </a:pPr>
            <a:r>
              <a:rPr spc="-10" dirty="0"/>
              <a:t>любая</a:t>
            </a:r>
          </a:p>
          <a:p>
            <a:pPr marL="12700">
              <a:lnSpc>
                <a:spcPts val="2800"/>
              </a:lnSpc>
            </a:pPr>
            <a:r>
              <a:rPr dirty="0"/>
              <a:t>Вложенность</a:t>
            </a:r>
            <a:r>
              <a:rPr spc="-40" dirty="0"/>
              <a:t> </a:t>
            </a:r>
            <a:r>
              <a:rPr dirty="0"/>
              <a:t>в</a:t>
            </a:r>
            <a:r>
              <a:rPr spc="-65" dirty="0"/>
              <a:t> </a:t>
            </a:r>
            <a:r>
              <a:rPr dirty="0"/>
              <a:t>CSS</a:t>
            </a:r>
            <a:r>
              <a:rPr spc="-50" dirty="0"/>
              <a:t> </a:t>
            </a:r>
            <a:r>
              <a:rPr spc="-10" dirty="0"/>
              <a:t>запрещена</a:t>
            </a:r>
          </a:p>
          <a:p>
            <a:pPr marL="12700" marR="5080">
              <a:lnSpc>
                <a:spcPts val="5890"/>
              </a:lnSpc>
              <a:spcBef>
                <a:spcPts val="500"/>
              </a:spcBef>
            </a:pPr>
            <a:r>
              <a:rPr dirty="0"/>
              <a:t>Элементы</a:t>
            </a:r>
            <a:r>
              <a:rPr spc="-60" dirty="0"/>
              <a:t> </a:t>
            </a:r>
            <a:r>
              <a:rPr dirty="0"/>
              <a:t>можно</a:t>
            </a:r>
            <a:r>
              <a:rPr spc="-80" dirty="0"/>
              <a:t> </a:t>
            </a:r>
            <a:r>
              <a:rPr dirty="0"/>
              <a:t>вкладывать</a:t>
            </a:r>
            <a:r>
              <a:rPr spc="-55" dirty="0"/>
              <a:t> </a:t>
            </a:r>
            <a:r>
              <a:rPr dirty="0"/>
              <a:t>друг</a:t>
            </a:r>
            <a:r>
              <a:rPr spc="-65" dirty="0"/>
              <a:t> </a:t>
            </a:r>
            <a:r>
              <a:rPr dirty="0"/>
              <a:t>в</a:t>
            </a:r>
            <a:r>
              <a:rPr spc="-85" dirty="0"/>
              <a:t> </a:t>
            </a:r>
            <a:r>
              <a:rPr spc="-20" dirty="0"/>
              <a:t>друга </a:t>
            </a:r>
            <a:r>
              <a:rPr dirty="0"/>
              <a:t>Вложенность</a:t>
            </a:r>
            <a:r>
              <a:rPr spc="-65" dirty="0"/>
              <a:t> </a:t>
            </a:r>
            <a:r>
              <a:rPr dirty="0"/>
              <a:t>элементов</a:t>
            </a:r>
            <a:r>
              <a:rPr spc="-60" dirty="0"/>
              <a:t> </a:t>
            </a:r>
            <a:r>
              <a:rPr dirty="0"/>
              <a:t>может</a:t>
            </a:r>
            <a:r>
              <a:rPr spc="-95" dirty="0"/>
              <a:t> </a:t>
            </a:r>
            <a:r>
              <a:rPr dirty="0"/>
              <a:t>быть</a:t>
            </a:r>
            <a:r>
              <a:rPr spc="-70" dirty="0"/>
              <a:t> </a:t>
            </a:r>
            <a:r>
              <a:rPr spc="-10" dirty="0"/>
              <a:t>любая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55947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904232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650991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6399276"/>
            <a:ext cx="248412" cy="2499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147559"/>
            <a:ext cx="248412" cy="2499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327" y="789584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Ключевое</a:t>
            </a:r>
            <a:r>
              <a:rPr spc="-10" dirty="0"/>
              <a:t> </a:t>
            </a:r>
            <a:r>
              <a:rPr dirty="0"/>
              <a:t>слово</a:t>
            </a:r>
            <a:r>
              <a:rPr spc="-10" dirty="0"/>
              <a:t> revert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252683"/>
            <a:ext cx="708215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dirty="0">
                <a:latin typeface="Microsoft Sans Serif"/>
                <a:cs typeface="Microsoft Sans Serif"/>
              </a:rPr>
              <a:t>Работает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аналогично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свойству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unset,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но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только </a:t>
            </a:r>
            <a:r>
              <a:rPr sz="2400" dirty="0">
                <a:latin typeface="Microsoft Sans Serif"/>
                <a:cs typeface="Microsoft Sans Serif"/>
              </a:rPr>
              <a:t>сбрасывает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к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начальным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значениям,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к </a:t>
            </a:r>
            <a:r>
              <a:rPr sz="2400" spc="-10" dirty="0">
                <a:latin typeface="Microsoft Sans Serif"/>
                <a:cs typeface="Microsoft Sans Serif"/>
              </a:rPr>
              <a:t>браузерным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умолчанию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7818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solidFill>
                  <a:srgbClr val="FFFFFF"/>
                </a:solidFill>
              </a:rPr>
              <a:t>Псевдоклассы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56261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Псевдоклассы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3192017"/>
            <a:ext cx="773303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Специальные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ключевые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слова,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которые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применяются </a:t>
            </a:r>
            <a:r>
              <a:rPr sz="2400" dirty="0">
                <a:latin typeface="Microsoft Sans Serif"/>
                <a:cs typeface="Microsoft Sans Serif"/>
              </a:rPr>
              <a:t>для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бы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придать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им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особое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состояние.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позволяют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дополнительно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стилизовать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элементы, </a:t>
            </a:r>
            <a:r>
              <a:rPr sz="2400" dirty="0">
                <a:latin typeface="Microsoft Sans Serif"/>
                <a:cs typeface="Microsoft Sans Serif"/>
              </a:rPr>
              <a:t>основываясь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различных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внешних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факторах.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96367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Псевдокласс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:hover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030726"/>
            <a:ext cx="773430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Отвечает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изменение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стилей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наведению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курсора </a:t>
            </a:r>
            <a:r>
              <a:rPr sz="2400" dirty="0">
                <a:latin typeface="Microsoft Sans Serif"/>
                <a:cs typeface="Microsoft Sans Serif"/>
              </a:rPr>
              <a:t>мыши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элемент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72" y="5437632"/>
            <a:ext cx="8810625" cy="2155190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3200" b="1" dirty="0">
                <a:solidFill>
                  <a:srgbClr val="D6B97C"/>
                </a:solidFill>
                <a:latin typeface="Courier New"/>
                <a:cs typeface="Courier New"/>
              </a:rPr>
              <a:t>.link:hover</a:t>
            </a:r>
            <a:r>
              <a:rPr sz="3200" b="1" spc="-240" dirty="0">
                <a:solidFill>
                  <a:srgbClr val="D6B97C"/>
                </a:solidFill>
                <a:latin typeface="Courier New"/>
                <a:cs typeface="Courier New"/>
              </a:rPr>
              <a:t> </a:t>
            </a: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824865" marR="1379855">
              <a:lnSpc>
                <a:spcPct val="100000"/>
              </a:lnSpc>
            </a:pPr>
            <a:r>
              <a:rPr sz="3200" b="1" spc="-30" dirty="0">
                <a:solidFill>
                  <a:srgbClr val="9CDCFD"/>
                </a:solidFill>
                <a:latin typeface="Courier New"/>
                <a:cs typeface="Courier New"/>
              </a:rPr>
              <a:t>text-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decoration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204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E9178"/>
                </a:solidFill>
                <a:latin typeface="Courier New"/>
                <a:cs typeface="Courier New"/>
              </a:rPr>
              <a:t>underline</a:t>
            </a:r>
            <a:r>
              <a:rPr sz="3200" b="1" spc="-10" dirty="0">
                <a:solidFill>
                  <a:srgbClr val="D3D3D3"/>
                </a:solidFill>
                <a:latin typeface="Courier New"/>
                <a:cs typeface="Courier New"/>
              </a:rPr>
              <a:t>; </a:t>
            </a:r>
            <a:r>
              <a:rPr sz="3200" b="1" dirty="0">
                <a:solidFill>
                  <a:srgbClr val="9CDCFD"/>
                </a:solidFill>
                <a:latin typeface="Courier New"/>
                <a:cs typeface="Courier New"/>
              </a:rPr>
              <a:t>color</a:t>
            </a:r>
            <a:r>
              <a:rPr sz="3200" b="1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r>
              <a:rPr sz="3200" b="1" spc="-1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CE9178"/>
                </a:solidFill>
                <a:latin typeface="Courier New"/>
                <a:cs typeface="Courier New"/>
              </a:rPr>
              <a:t>red</a:t>
            </a:r>
            <a:r>
              <a:rPr sz="3200" b="1" spc="-20" dirty="0">
                <a:solidFill>
                  <a:srgbClr val="D3D3D3"/>
                </a:solidFill>
                <a:latin typeface="Courier New"/>
                <a:cs typeface="Courier New"/>
              </a:rPr>
              <a:t>;</a:t>
            </a:r>
            <a:endParaRPr sz="32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200" b="1" spc="-50" dirty="0">
                <a:solidFill>
                  <a:srgbClr val="D3D3D3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255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1484</Words>
  <Application>Microsoft Office PowerPoint</Application>
  <PresentationFormat>Произвольный</PresentationFormat>
  <Paragraphs>292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5" baseType="lpstr">
      <vt:lpstr>Arial</vt:lpstr>
      <vt:lpstr>Arial MT</vt:lpstr>
      <vt:lpstr>Courier New</vt:lpstr>
      <vt:lpstr>Microsoft Sans Serif</vt:lpstr>
      <vt:lpstr>Times New Roman</vt:lpstr>
      <vt:lpstr>Office Theme</vt:lpstr>
      <vt:lpstr>Ключевые слова в CSS</vt:lpstr>
      <vt:lpstr>Откуда берутся стили</vt:lpstr>
      <vt:lpstr>Ключевое слово initial</vt:lpstr>
      <vt:lpstr>Ключевое слово inherit</vt:lpstr>
      <vt:lpstr>Ключевое слово unset</vt:lpstr>
      <vt:lpstr>Ключевое слово revert</vt:lpstr>
      <vt:lpstr>Псевдоклассы</vt:lpstr>
      <vt:lpstr>Псевдоклассы</vt:lpstr>
      <vt:lpstr>Псевдокласс :hover</vt:lpstr>
      <vt:lpstr>Псевдокласс :focus</vt:lpstr>
      <vt:lpstr>Псевдокласс :active</vt:lpstr>
      <vt:lpstr>Псевдокласс :checked</vt:lpstr>
      <vt:lpstr>Псевдокласс :disabled</vt:lpstr>
      <vt:lpstr>Псевдоклассы :valid и :invalid</vt:lpstr>
      <vt:lpstr>Псевдокласс :nth- child</vt:lpstr>
      <vt:lpstr>Псевдоклассы :first- child и :last-child</vt:lpstr>
      <vt:lpstr>Псевдокласс :not</vt:lpstr>
      <vt:lpstr>Кастомные свойства</vt:lpstr>
      <vt:lpstr>Кастомные свойства (CSS-переменные)</vt:lpstr>
      <vt:lpstr>Кастомные свойства (CSS-переменные)</vt:lpstr>
      <vt:lpstr>Кастомные свойства (CSS-переменные)</vt:lpstr>
      <vt:lpstr>Использование переменных в CSS</vt:lpstr>
      <vt:lpstr>Что можно хранить в переменных</vt:lpstr>
      <vt:lpstr>Переменные можно менять из JavaScript</vt:lpstr>
      <vt:lpstr>CSS Transition</vt:lpstr>
      <vt:lpstr>CSS-свойство transition</vt:lpstr>
      <vt:lpstr>CSS-свойство transition</vt:lpstr>
      <vt:lpstr>Универсальное свойство</vt:lpstr>
      <vt:lpstr>Универсальное свойство</vt:lpstr>
      <vt:lpstr>Свойство transition-property</vt:lpstr>
      <vt:lpstr>Свойство transition-duration</vt:lpstr>
      <vt:lpstr>Свойство transition-delay</vt:lpstr>
      <vt:lpstr>Как задать transition для нескольких свойств</vt:lpstr>
      <vt:lpstr>Как задать transition для нескольких свойств</vt:lpstr>
      <vt:lpstr>CSS Transform</vt:lpstr>
      <vt:lpstr>CSS Transform</vt:lpstr>
      <vt:lpstr>transform: translate</vt:lpstr>
      <vt:lpstr>transform: scale</vt:lpstr>
      <vt:lpstr>transform: rotate</vt:lpstr>
      <vt:lpstr>transform: skew</vt:lpstr>
      <vt:lpstr>Свойство transform-origin</vt:lpstr>
      <vt:lpstr>CSS-градиенты</vt:lpstr>
      <vt:lpstr>Виды градиентов</vt:lpstr>
      <vt:lpstr>Синтаксис</vt:lpstr>
      <vt:lpstr>Более сложные градиенты</vt:lpstr>
      <vt:lpstr>Более сложные градиенты</vt:lpstr>
      <vt:lpstr>Поворот градиента</vt:lpstr>
      <vt:lpstr>CSS-функции</vt:lpstr>
      <vt:lpstr>CSS функции</vt:lpstr>
      <vt:lpstr>Функция calc()</vt:lpstr>
      <vt:lpstr>Функция filter</vt:lpstr>
      <vt:lpstr>filter: blur</vt:lpstr>
      <vt:lpstr>filter: grayscale</vt:lpstr>
      <vt:lpstr>filter:invert</vt:lpstr>
      <vt:lpstr>Презентация PowerPoint</vt:lpstr>
      <vt:lpstr>Функция clamp ()</vt:lpstr>
      <vt:lpstr>Методология БЭМ. Теория</vt:lpstr>
      <vt:lpstr>Методология БЭМ</vt:lpstr>
      <vt:lpstr>Принципы методологии БЭМ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Ключевые слова в CSS</dc:title>
  <dc:creator>artur</dc:creator>
  <cp:lastModifiedBy>Ivan Plank</cp:lastModifiedBy>
  <cp:revision>7</cp:revision>
  <dcterms:created xsi:type="dcterms:W3CDTF">2025-09-04T12:32:38Z</dcterms:created>
  <dcterms:modified xsi:type="dcterms:W3CDTF">2025-09-04T20:35:19Z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2025-09-04T00:00:00Z</vt:filetime>
  </property>
  <property fmtid="{D5CDD505-2E9C-101B-9397-08002B2CF9AE}" pid="5" name="Producer">
    <vt:lpwstr>Microsoft® PowerPoint® 2016</vt:lpwstr>
  </property>
</Properties>
</file>