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83"/>
  </p:notesMasterIdLst>
  <p:sldIdLst>
    <p:sldId id="297" r:id="rId2"/>
    <p:sldId id="298" r:id="rId3"/>
    <p:sldId id="362" r:id="rId4"/>
    <p:sldId id="382" r:id="rId5"/>
    <p:sldId id="393" r:id="rId6"/>
    <p:sldId id="383" r:id="rId7"/>
    <p:sldId id="384" r:id="rId8"/>
    <p:sldId id="385" r:id="rId9"/>
    <p:sldId id="332" r:id="rId10"/>
    <p:sldId id="395" r:id="rId11"/>
    <p:sldId id="396" r:id="rId12"/>
    <p:sldId id="364" r:id="rId13"/>
    <p:sldId id="390" r:id="rId14"/>
    <p:sldId id="352" r:id="rId15"/>
    <p:sldId id="355" r:id="rId16"/>
    <p:sldId id="405" r:id="rId17"/>
    <p:sldId id="357" r:id="rId18"/>
    <p:sldId id="358" r:id="rId19"/>
    <p:sldId id="397" r:id="rId20"/>
    <p:sldId id="402" r:id="rId21"/>
    <p:sldId id="365" r:id="rId22"/>
    <p:sldId id="366" r:id="rId23"/>
    <p:sldId id="367" r:id="rId24"/>
    <p:sldId id="368" r:id="rId25"/>
    <p:sldId id="403" r:id="rId26"/>
    <p:sldId id="406" r:id="rId27"/>
    <p:sldId id="374" r:id="rId28"/>
    <p:sldId id="371" r:id="rId29"/>
    <p:sldId id="372" r:id="rId30"/>
    <p:sldId id="378" r:id="rId31"/>
    <p:sldId id="404" r:id="rId32"/>
    <p:sldId id="347" r:id="rId33"/>
    <p:sldId id="379" r:id="rId34"/>
    <p:sldId id="380" r:id="rId35"/>
    <p:sldId id="381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443" r:id="rId73"/>
    <p:sldId id="444" r:id="rId74"/>
    <p:sldId id="445" r:id="rId75"/>
    <p:sldId id="446" r:id="rId76"/>
    <p:sldId id="447" r:id="rId77"/>
    <p:sldId id="448" r:id="rId78"/>
    <p:sldId id="449" r:id="rId79"/>
    <p:sldId id="450" r:id="rId80"/>
    <p:sldId id="451" r:id="rId81"/>
    <p:sldId id="452" r:id="rId8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>
      <p:cViewPr varScale="1">
        <p:scale>
          <a:sx n="165" d="100"/>
          <a:sy n="165" d="100"/>
        </p:scale>
        <p:origin x="160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BBD4-DF2A-466B-9C02-819997BF5FCB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24E2-C814-4D75-AACF-890EFECD78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C2BC-DA77-4FB2-9C28-F4CE65B5DC8B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7B87-D0EA-475C-B1DA-6169488F98DA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59CF-9DEB-4171-B6F0-7F9354DF8DD5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1913-ADE6-45F1-9CE7-8F58EB7486E0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2845A-E3E9-442F-AA1C-7982FEE5BD17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01C6-FA55-43A8-B9DC-9B709B6C0DBC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9417-2E9F-4771-925F-6FF59E5096C5}" type="datetime1">
              <a:rPr lang="ru-RU" smtClean="0"/>
              <a:t>01.10.2025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8723-CEF0-4DB4-8F03-E53EFF596E2D}" type="datetime1">
              <a:rPr lang="ru-RU" smtClean="0"/>
              <a:t>01.10.2025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6E6-575B-4089-9A20-FE290B790291}" type="datetime1">
              <a:rPr lang="ru-RU" smtClean="0"/>
              <a:t>01.10.2025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D658-7A63-4665-88B1-72B4E5502D6E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6B0-E621-4456-BAE8-A3FEFED59598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3AB0-36F3-496C-83CC-121D071CC288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405F-7A8E-4392-8689-8912801FE4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 smtClean="0"/>
              <a:t>Основные понятия теории</a:t>
            </a:r>
          </a:p>
          <a:p>
            <a:pPr marL="0" indent="0" algn="ctr">
              <a:buNone/>
            </a:pPr>
            <a:r>
              <a:rPr lang="ru-RU" sz="4400" b="1" dirty="0" smtClean="0"/>
              <a:t>реляционных баз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7180" y="188640"/>
            <a:ext cx="8229600" cy="259228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RELATION </a:t>
            </a:r>
            <a:r>
              <a:rPr lang="ru-RU" b="1" dirty="0" smtClean="0"/>
              <a:t>(ОТНОШЕНИЕ)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Отношение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(заданное на некотором наборе множеств) -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декартово произведение </a:t>
            </a:r>
            <a:r>
              <a:rPr lang="ru-RU" dirty="0" smtClean="0"/>
              <a:t>множеств, каждое </a:t>
            </a:r>
            <a:br>
              <a:rPr lang="ru-RU" dirty="0" smtClean="0"/>
            </a:br>
            <a:r>
              <a:rPr lang="ru-RU" dirty="0" smtClean="0"/>
              <a:t>из которых является подмножеством некоторого множества из исходного набора.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400600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8625" y="5229200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/>
              <a:t>Каждая </a:t>
            </a:r>
            <a:r>
              <a:rPr lang="ru-RU" sz="2400" b="1" i="1" u="sng" dirty="0"/>
              <a:t>сущность</a:t>
            </a:r>
            <a:r>
              <a:rPr lang="ru-RU" sz="2400" b="1" i="1" dirty="0"/>
              <a:t> (класс объектов) </a:t>
            </a:r>
            <a:br>
              <a:rPr lang="ru-RU" sz="2400" b="1" i="1" dirty="0"/>
            </a:br>
            <a:r>
              <a:rPr lang="ru-RU" sz="2400" b="1" i="1" dirty="0"/>
              <a:t>некоторой предметной </a:t>
            </a:r>
            <a:r>
              <a:rPr lang="ru-RU" sz="2400" b="1" i="1" dirty="0" smtClean="0"/>
              <a:t>области (части </a:t>
            </a:r>
            <a:r>
              <a:rPr lang="ru-RU" sz="2400" b="1" i="1" dirty="0"/>
              <a:t>реального мира) </a:t>
            </a:r>
            <a:r>
              <a:rPr lang="ru-RU" sz="2400" b="1" i="1" dirty="0" smtClean="0"/>
              <a:t/>
            </a:r>
            <a:br>
              <a:rPr lang="ru-RU" sz="2400" b="1" i="1" dirty="0" smtClean="0"/>
            </a:br>
            <a:r>
              <a:rPr lang="ru-RU" sz="2400" b="1" i="1" dirty="0" smtClean="0"/>
              <a:t>представляется </a:t>
            </a:r>
            <a:r>
              <a:rPr lang="ru-RU" sz="2400" b="1" i="1" dirty="0"/>
              <a:t>отношением</a:t>
            </a:r>
            <a:r>
              <a:rPr lang="ru-RU" sz="2400" b="1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58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043" y="188640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Каждая </a:t>
            </a:r>
            <a:r>
              <a:rPr lang="ru-RU" sz="2800" b="1" i="1" u="sng" dirty="0" smtClean="0"/>
              <a:t>сущность</a:t>
            </a:r>
            <a:r>
              <a:rPr lang="ru-RU" sz="2800" b="1" i="1" dirty="0" smtClean="0"/>
              <a:t> некоторой </a:t>
            </a:r>
            <a:r>
              <a:rPr lang="ru-RU" sz="2800" b="1" i="1" dirty="0"/>
              <a:t>предметной </a:t>
            </a:r>
            <a:r>
              <a:rPr lang="ru-RU" sz="2800" b="1" i="1" dirty="0" smtClean="0"/>
              <a:t>области может быть представлена отношением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2988"/>
              </p:ext>
            </p:extLst>
          </p:nvPr>
        </p:nvGraphicFramePr>
        <p:xfrm>
          <a:off x="501421" y="1268760"/>
          <a:ext cx="8215368" cy="24110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3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20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+mn-lt"/>
                          <a:ea typeface="Times New Roman"/>
                        </a:rPr>
                        <a:t>ПРИМЕР: Сущность реального мира  СОТРУДНИК 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err="1" smtClean="0"/>
                        <a:t>Номер_сотрудника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/>
                        <a:t>Фамилия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/>
                        <a:t>Должность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err="1"/>
                        <a:t>Номер_отдела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/>
                        <a:t>1</a:t>
                      </a:r>
                      <a:endParaRPr lang="ru-RU" sz="240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/>
                        <a:t>Иванов</a:t>
                      </a:r>
                      <a:endParaRPr lang="ru-RU" sz="240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+mn-lt"/>
                          <a:ea typeface="+mn-ea"/>
                        </a:rPr>
                        <a:t>инженер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/>
                        <a:t>1</a:t>
                      </a:r>
                      <a:endParaRPr lang="ru-RU" sz="240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/>
                        <a:t>2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/>
                        <a:t>Петров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/>
                        <a:t>программист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/>
                        <a:t>2</a:t>
                      </a:r>
                      <a:endParaRPr lang="ru-RU" sz="240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/>
                        <a:t>3</a:t>
                      </a:r>
                      <a:endParaRPr lang="ru-RU" sz="240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/>
                        <a:t>Сидоров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 smtClean="0"/>
                        <a:t>аналитик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/>
                        <a:t>1</a:t>
                      </a:r>
                      <a:endParaRPr lang="ru-RU" sz="2400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1365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/>
              <a:t>Совокупность отношений описывает  </a:t>
            </a:r>
            <a:br>
              <a:rPr lang="ru-RU" sz="2400" b="1" i="1" dirty="0" smtClean="0"/>
            </a:br>
            <a:r>
              <a:rPr lang="ru-RU" sz="2400" b="1" i="1" dirty="0" smtClean="0"/>
              <a:t>некоторую предметную область </a:t>
            </a:r>
            <a:br>
              <a:rPr lang="ru-RU" sz="2400" b="1" i="1" dirty="0" smtClean="0"/>
            </a:br>
            <a:r>
              <a:rPr lang="ru-RU" sz="2400" b="1" i="1" dirty="0" smtClean="0"/>
              <a:t>(является моделью фрагмента реального мира). </a:t>
            </a:r>
            <a:endParaRPr lang="ru-RU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0043" y="5589240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/>
              <a:t>Реляционная модель данных основана </a:t>
            </a:r>
            <a:br>
              <a:rPr lang="ru-RU" sz="2800" b="1" i="1" dirty="0" smtClean="0"/>
            </a:br>
            <a:r>
              <a:rPr lang="ru-RU" sz="2800" b="1" i="1" dirty="0" smtClean="0"/>
              <a:t>на </a:t>
            </a:r>
            <a:r>
              <a:rPr lang="ru-RU" sz="2800" b="1" i="1" u="sng" dirty="0"/>
              <a:t>алгебре </a:t>
            </a:r>
            <a:r>
              <a:rPr lang="ru-RU" sz="2800" b="1" i="1" u="sng" dirty="0" smtClean="0"/>
              <a:t>отношений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  </a:t>
            </a:r>
            <a:r>
              <a:rPr lang="ru-RU" sz="2800" b="1" i="1" dirty="0" smtClean="0"/>
              <a:t>(реляционной алгебре)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886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3200" b="1" dirty="0" smtClean="0"/>
              <a:t>Основные понятия </a:t>
            </a:r>
            <a:br>
              <a:rPr lang="ru-RU" sz="3200" b="1" dirty="0" smtClean="0"/>
            </a:br>
            <a:r>
              <a:rPr lang="ru-RU" sz="3200" b="1" dirty="0" smtClean="0"/>
              <a:t>реляционной модели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7199" y="1556792"/>
            <a:ext cx="8208912" cy="370100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Отношение</a:t>
            </a:r>
          </a:p>
          <a:p>
            <a:r>
              <a:rPr lang="ru-RU" dirty="0"/>
              <a:t>Атрибут</a:t>
            </a:r>
          </a:p>
          <a:p>
            <a:r>
              <a:rPr lang="ru-RU" dirty="0" smtClean="0"/>
              <a:t>Тип данных (</a:t>
            </a:r>
            <a:r>
              <a:rPr lang="ru-RU" dirty="0" smtClean="0"/>
              <a:t>форма</a:t>
            </a:r>
            <a:r>
              <a:rPr lang="en-US" dirty="0" smtClean="0"/>
              <a:t> </a:t>
            </a:r>
            <a:r>
              <a:rPr lang="ru-RU" dirty="0" err="1" smtClean="0"/>
              <a:t>представления+действия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Домен</a:t>
            </a:r>
            <a:endParaRPr lang="ru-RU" dirty="0"/>
          </a:p>
          <a:p>
            <a:r>
              <a:rPr lang="ru-RU" dirty="0"/>
              <a:t>Кортеж</a:t>
            </a:r>
          </a:p>
          <a:p>
            <a:r>
              <a:rPr lang="ru-RU" dirty="0" smtClean="0"/>
              <a:t>Ключ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126142" y="1125522"/>
            <a:ext cx="8982362" cy="5687854"/>
            <a:chOff x="126142" y="908720"/>
            <a:chExt cx="8982362" cy="568785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42" y="908720"/>
              <a:ext cx="8982362" cy="5687854"/>
            </a:xfrm>
            <a:prstGeom prst="rect">
              <a:avLst/>
            </a:prstGeom>
          </p:spPr>
        </p:pic>
        <p:sp>
          <p:nvSpPr>
            <p:cNvPr id="5" name="Овал 4"/>
            <p:cNvSpPr/>
            <p:nvPr/>
          </p:nvSpPr>
          <p:spPr>
            <a:xfrm>
              <a:off x="3419872" y="908720"/>
              <a:ext cx="1872208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3394720" y="2348880"/>
              <a:ext cx="1872208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7236296" y="4005064"/>
              <a:ext cx="1872208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827584" y="4365104"/>
              <a:ext cx="576064" cy="22314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39552" y="3689572"/>
              <a:ext cx="1872208" cy="4955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9552" y="188640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 </a:t>
            </a:r>
            <a:r>
              <a:rPr lang="ru-RU" b="1" dirty="0"/>
              <a:t> </a:t>
            </a:r>
            <a:r>
              <a:rPr lang="ru-RU" b="1" dirty="0" smtClean="0"/>
              <a:t>ОПИСАНИЯ МОДЕЛИ ДАННЫХ </a:t>
            </a:r>
            <a:br>
              <a:rPr lang="ru-RU" b="1" dirty="0" smtClean="0"/>
            </a:br>
            <a:r>
              <a:rPr lang="ru-RU" b="1" dirty="0" smtClean="0"/>
              <a:t>ДЛЯ КОНКРЕТНОЙ ПРЕДМЕТНОЙ ОБЛАСТИ</a:t>
            </a:r>
            <a:endParaRPr lang="ru-RU" b="1" dirty="0"/>
          </a:p>
        </p:txBody>
      </p:sp>
      <p:sp>
        <p:nvSpPr>
          <p:cNvPr id="14" name="Овал 13"/>
          <p:cNvSpPr/>
          <p:nvPr/>
        </p:nvSpPr>
        <p:spPr>
          <a:xfrm>
            <a:off x="7884368" y="4626530"/>
            <a:ext cx="288032" cy="1970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4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88640"/>
            <a:ext cx="8640960" cy="6480720"/>
          </a:xfrm>
        </p:spPr>
        <p:txBody>
          <a:bodyPr>
            <a:noAutofit/>
          </a:bodyPr>
          <a:lstStyle/>
          <a:p>
            <a:r>
              <a:rPr lang="ru-RU" sz="2800" dirty="0"/>
              <a:t>Отношение </a:t>
            </a:r>
            <a:r>
              <a:rPr lang="ru-RU" sz="2800" dirty="0" smtClean="0"/>
              <a:t>(</a:t>
            </a:r>
            <a:r>
              <a:rPr lang="ru-RU" sz="2800" b="1" dirty="0" smtClean="0"/>
              <a:t>сущность</a:t>
            </a:r>
            <a:r>
              <a:rPr lang="ru-RU" sz="2800" dirty="0" smtClean="0"/>
              <a:t>) может быть представлено двумерной прямоугольной  таблицей, имеющей </a:t>
            </a:r>
            <a:r>
              <a:rPr lang="ru-RU" sz="2800" dirty="0"/>
              <a:t>уникальное </a:t>
            </a:r>
            <a:r>
              <a:rPr lang="ru-RU" sz="2800" dirty="0" smtClean="0"/>
              <a:t>имя. Строки (</a:t>
            </a:r>
            <a:r>
              <a:rPr lang="ru-RU" sz="2800" b="1" dirty="0" smtClean="0"/>
              <a:t>кортежи</a:t>
            </a:r>
            <a:r>
              <a:rPr lang="ru-RU" sz="2800" dirty="0" smtClean="0"/>
              <a:t>) соответствуют </a:t>
            </a:r>
            <a:r>
              <a:rPr lang="ru-RU" sz="2800" b="1" dirty="0"/>
              <a:t>экземплярам сущности</a:t>
            </a:r>
            <a:r>
              <a:rPr lang="ru-RU" sz="2800" dirty="0"/>
              <a:t>, </a:t>
            </a:r>
            <a:r>
              <a:rPr lang="ru-RU" sz="2800" dirty="0" smtClean="0"/>
              <a:t>столбцы (</a:t>
            </a:r>
            <a:r>
              <a:rPr lang="ru-RU" sz="2800" b="1" dirty="0" smtClean="0"/>
              <a:t>атрибуты</a:t>
            </a:r>
            <a:r>
              <a:rPr lang="ru-RU" sz="2800" dirty="0" smtClean="0"/>
              <a:t>) соответствуют  отдельным признакам сущности.</a:t>
            </a:r>
          </a:p>
          <a:p>
            <a:r>
              <a:rPr lang="ru-RU" sz="2800" dirty="0"/>
              <a:t>Отношения используются для представления </a:t>
            </a:r>
            <a:r>
              <a:rPr lang="ru-RU" sz="2800" b="1" i="1" dirty="0"/>
              <a:t>сущностей</a:t>
            </a:r>
            <a:r>
              <a:rPr lang="ru-RU" sz="2800" dirty="0"/>
              <a:t>, а </a:t>
            </a:r>
            <a:r>
              <a:rPr lang="ru-RU" sz="2800" i="1" dirty="0"/>
              <a:t>также для представления </a:t>
            </a:r>
            <a:r>
              <a:rPr lang="ru-RU" sz="2800" b="1" i="1" dirty="0"/>
              <a:t>связей</a:t>
            </a:r>
            <a:r>
              <a:rPr lang="ru-RU" sz="2800" i="1" dirty="0"/>
              <a:t> между сущностями.</a:t>
            </a:r>
          </a:p>
          <a:p>
            <a:r>
              <a:rPr lang="ru-RU" sz="2800" b="1" dirty="0" smtClean="0"/>
              <a:t>Атрибут</a:t>
            </a:r>
            <a:r>
              <a:rPr lang="ru-RU" sz="2800" dirty="0" smtClean="0"/>
              <a:t> — именованный </a:t>
            </a:r>
            <a:r>
              <a:rPr lang="ru-RU" sz="2800" dirty="0"/>
              <a:t>столбец отношения. </a:t>
            </a:r>
            <a:r>
              <a:rPr lang="ru-RU" sz="2800" i="1" dirty="0"/>
              <a:t>Порядок следования атрибутов </a:t>
            </a:r>
            <a:r>
              <a:rPr lang="ru-RU" sz="2800" i="1" dirty="0" smtClean="0"/>
              <a:t>в </a:t>
            </a:r>
            <a:r>
              <a:rPr lang="ru-RU" sz="2800" i="1" dirty="0"/>
              <a:t>отношении </a:t>
            </a:r>
            <a:r>
              <a:rPr lang="ru-RU" sz="2800" i="1" dirty="0" smtClean="0"/>
              <a:t/>
            </a:r>
            <a:br>
              <a:rPr lang="ru-RU" sz="2800" i="1" dirty="0" smtClean="0"/>
            </a:br>
            <a:r>
              <a:rPr lang="ru-RU" i="1" u="sng" dirty="0" smtClean="0"/>
              <a:t>не </a:t>
            </a:r>
            <a:r>
              <a:rPr lang="ru-RU" i="1" u="sng" dirty="0"/>
              <a:t>важен</a:t>
            </a:r>
            <a:r>
              <a:rPr lang="ru-RU" sz="2800" i="1" u="sng" dirty="0" smtClean="0"/>
              <a:t>. </a:t>
            </a:r>
            <a:r>
              <a:rPr lang="ru-RU" sz="2800" i="1" dirty="0" smtClean="0"/>
              <a:t>Свойства сущности определяются </a:t>
            </a:r>
            <a:r>
              <a:rPr lang="ru-RU" sz="2800" i="1" dirty="0"/>
              <a:t>значениями </a:t>
            </a:r>
            <a:r>
              <a:rPr lang="ru-RU" sz="2800" i="1" dirty="0" smtClean="0"/>
              <a:t>атрибутов. </a:t>
            </a:r>
          </a:p>
          <a:p>
            <a:r>
              <a:rPr lang="ru-RU" sz="2800" b="1" dirty="0" smtClean="0"/>
              <a:t>Схемой</a:t>
            </a:r>
            <a:r>
              <a:rPr lang="ru-RU" sz="2800" dirty="0" smtClean="0"/>
              <a:t> </a:t>
            </a:r>
            <a:r>
              <a:rPr lang="ru-RU" sz="2800" dirty="0"/>
              <a:t>отношения </a:t>
            </a:r>
            <a:r>
              <a:rPr lang="en-US" sz="2800" dirty="0"/>
              <a:t>R</a:t>
            </a:r>
            <a:r>
              <a:rPr lang="ru-RU" sz="2800" dirty="0" smtClean="0"/>
              <a:t> </a:t>
            </a:r>
            <a:r>
              <a:rPr lang="ru-RU" sz="2800" dirty="0"/>
              <a:t>называется </a:t>
            </a:r>
            <a:r>
              <a:rPr lang="ru-RU" sz="2800" u="sng" dirty="0" smtClean="0"/>
              <a:t>множество</a:t>
            </a:r>
            <a:r>
              <a:rPr lang="ru-RU" sz="2800" dirty="0" smtClean="0"/>
              <a:t> </a:t>
            </a:r>
            <a:r>
              <a:rPr lang="ru-RU" sz="2800" dirty="0"/>
              <a:t>имен </a:t>
            </a:r>
            <a:r>
              <a:rPr lang="ru-RU" sz="2800" dirty="0" smtClean="0"/>
              <a:t>его атрибутов R </a:t>
            </a:r>
            <a:r>
              <a:rPr lang="ru-RU" sz="2800" dirty="0"/>
              <a:t>= {A</a:t>
            </a:r>
            <a:r>
              <a:rPr lang="ru-RU" sz="2800" baseline="-25000" dirty="0"/>
              <a:t>1</a:t>
            </a:r>
            <a:r>
              <a:rPr lang="ru-RU" sz="2800" dirty="0"/>
              <a:t>, A</a:t>
            </a:r>
            <a:r>
              <a:rPr lang="ru-RU" sz="2800" baseline="-25000" dirty="0"/>
              <a:t>2</a:t>
            </a:r>
            <a:r>
              <a:rPr lang="ru-RU" sz="2800" dirty="0"/>
              <a:t>, ... </a:t>
            </a:r>
            <a:r>
              <a:rPr lang="ru-RU" sz="2800" dirty="0" err="1"/>
              <a:t>А</a:t>
            </a:r>
            <a:r>
              <a:rPr lang="ru-RU" sz="2800" baseline="-25000" dirty="0" err="1"/>
              <a:t>n</a:t>
            </a:r>
            <a:r>
              <a:rPr lang="ru-RU" sz="2800" dirty="0"/>
              <a:t>}.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4373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548680"/>
            <a:ext cx="8445624" cy="604867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Каждому имени атрибута </a:t>
            </a:r>
            <a:r>
              <a:rPr lang="ru-RU" b="1" dirty="0" err="1"/>
              <a:t>А</a:t>
            </a:r>
            <a:r>
              <a:rPr lang="ru-RU" b="1" baseline="-25000" dirty="0" err="1"/>
              <a:t>i</a:t>
            </a:r>
            <a:r>
              <a:rPr lang="ru-RU" dirty="0"/>
              <a:t>, </a:t>
            </a:r>
            <a:r>
              <a:rPr lang="ru-RU" dirty="0" smtClean="0"/>
              <a:t>(1 </a:t>
            </a:r>
            <a:r>
              <a:rPr lang="en-US" dirty="0" smtClean="0"/>
              <a:t>≤</a:t>
            </a:r>
            <a:r>
              <a:rPr lang="ru-RU" dirty="0" smtClean="0"/>
              <a:t> </a:t>
            </a:r>
            <a:r>
              <a:rPr lang="ru-RU" dirty="0"/>
              <a:t>i </a:t>
            </a:r>
            <a:r>
              <a:rPr lang="ru-RU" dirty="0" smtClean="0"/>
              <a:t>≤ n) </a:t>
            </a:r>
            <a:r>
              <a:rPr lang="ru-RU" dirty="0"/>
              <a:t>ставится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соответствие </a:t>
            </a:r>
            <a:r>
              <a:rPr lang="ru-RU" dirty="0" smtClean="0"/>
              <a:t>множество </a:t>
            </a:r>
            <a:r>
              <a:rPr lang="ru-RU" b="1" dirty="0" err="1"/>
              <a:t>D</a:t>
            </a:r>
            <a:r>
              <a:rPr lang="ru-RU" b="1" baseline="-25000" dirty="0" err="1"/>
              <a:t>i</a:t>
            </a:r>
            <a:r>
              <a:rPr lang="ru-RU" b="1" baseline="-25000" dirty="0"/>
              <a:t> </a:t>
            </a:r>
            <a:r>
              <a:rPr lang="ru-RU" b="1" baseline="-25000" dirty="0" smtClean="0"/>
              <a:t> </a:t>
            </a:r>
            <a:r>
              <a:rPr lang="ru-RU" dirty="0" smtClean="0"/>
              <a:t>допустимых </a:t>
            </a:r>
            <a:r>
              <a:rPr lang="ru-RU" dirty="0"/>
              <a:t>значений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(для </a:t>
            </a:r>
            <a:r>
              <a:rPr lang="ru-RU" dirty="0"/>
              <a:t>соответствующего </a:t>
            </a:r>
            <a:r>
              <a:rPr lang="ru-RU" dirty="0" smtClean="0"/>
              <a:t>столбца). </a:t>
            </a:r>
            <a:br>
              <a:rPr lang="ru-RU" dirty="0" smtClean="0"/>
            </a:br>
            <a:r>
              <a:rPr lang="ru-RU" dirty="0" smtClean="0"/>
              <a:t>Это множество </a:t>
            </a:r>
            <a:r>
              <a:rPr lang="ru-RU" dirty="0"/>
              <a:t>называется </a:t>
            </a:r>
            <a:r>
              <a:rPr lang="ru-RU" b="1" dirty="0"/>
              <a:t>доменом</a:t>
            </a:r>
            <a:r>
              <a:rPr lang="ru-RU" dirty="0"/>
              <a:t> данного </a:t>
            </a:r>
            <a:r>
              <a:rPr lang="ru-RU" dirty="0" smtClean="0"/>
              <a:t>атрибута.</a:t>
            </a:r>
            <a:endParaRPr lang="en-US" dirty="0" smtClean="0"/>
          </a:p>
          <a:p>
            <a:r>
              <a:rPr lang="ru-RU" dirty="0" smtClean="0"/>
              <a:t>Каждый </a:t>
            </a:r>
            <a:r>
              <a:rPr lang="ru-RU" b="1" dirty="0" smtClean="0"/>
              <a:t>экземпляр сущности </a:t>
            </a:r>
            <a:r>
              <a:rPr lang="ru-RU" dirty="0" smtClean="0"/>
              <a:t>(строка таблицы, </a:t>
            </a:r>
            <a:r>
              <a:rPr lang="ru-RU" b="1" dirty="0" smtClean="0"/>
              <a:t>кортеж</a:t>
            </a:r>
            <a:r>
              <a:rPr lang="ru-RU" dirty="0" smtClean="0"/>
              <a:t>) представлен множеством </a:t>
            </a:r>
            <a:r>
              <a:rPr lang="ru-RU" dirty="0"/>
              <a:t>значений,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взятых </a:t>
            </a:r>
            <a:r>
              <a:rPr lang="ru-RU" i="1" u="sng" dirty="0" smtClean="0"/>
              <a:t>по</a:t>
            </a:r>
            <a:r>
              <a:rPr lang="en-US" i="1" u="sng" dirty="0" smtClean="0"/>
              <a:t> </a:t>
            </a:r>
            <a:r>
              <a:rPr lang="ru-RU" i="1" u="sng" dirty="0" smtClean="0"/>
              <a:t>одному </a:t>
            </a:r>
            <a:r>
              <a:rPr lang="ru-RU" dirty="0"/>
              <a:t>из домена каждого </a:t>
            </a:r>
            <a:r>
              <a:rPr lang="ru-RU" dirty="0" smtClean="0"/>
              <a:t>атрибута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/>
              <a:t>Ключ</a:t>
            </a:r>
            <a:r>
              <a:rPr lang="ru-RU" dirty="0"/>
              <a:t> – набор имён </a:t>
            </a:r>
            <a:r>
              <a:rPr lang="ru-RU" dirty="0" smtClean="0"/>
              <a:t>атрибутов, </a:t>
            </a:r>
            <a:r>
              <a:rPr lang="ru-RU" dirty="0"/>
              <a:t>совокупность значений </a:t>
            </a:r>
            <a:r>
              <a:rPr lang="ru-RU" dirty="0" smtClean="0"/>
              <a:t>которых </a:t>
            </a:r>
            <a:r>
              <a:rPr lang="ru-RU" i="1" dirty="0" smtClean="0"/>
              <a:t>однозначно </a:t>
            </a:r>
            <a:r>
              <a:rPr lang="ru-RU" i="1" dirty="0"/>
              <a:t>определяет экземпляр сущности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dirty="0" smtClean="0"/>
              <a:t>(</a:t>
            </a:r>
            <a:r>
              <a:rPr lang="ru-RU" dirty="0"/>
              <a:t>кортеж отношения или строку таблицы)</a:t>
            </a:r>
          </a:p>
          <a:p>
            <a:pPr marL="0" indent="0" algn="ctr">
              <a:buNone/>
            </a:pPr>
            <a:r>
              <a:rPr lang="ru-RU" sz="4300" b="1" dirty="0" smtClean="0"/>
              <a:t>Реляционная </a:t>
            </a:r>
            <a:r>
              <a:rPr lang="ru-RU" sz="4300" b="1" dirty="0"/>
              <a:t>база данных представляет собой набор </a:t>
            </a:r>
            <a:r>
              <a:rPr lang="ru-RU" sz="4300" b="1" dirty="0" smtClean="0"/>
              <a:t>отношений </a:t>
            </a: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9682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88640"/>
            <a:ext cx="748883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ПРИМЕР:    СХЕМА </a:t>
            </a:r>
            <a:r>
              <a:rPr lang="ru-RU" b="1" dirty="0" smtClean="0"/>
              <a:t>учебной БАЗЫ 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51296"/>
            <a:ext cx="7831906" cy="55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1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u="sng" dirty="0" smtClean="0"/>
              <a:t>Отношения   </a:t>
            </a:r>
            <a:r>
              <a:rPr lang="en-US" i="1" u="sng" dirty="0" smtClean="0"/>
              <a:t>versus  </a:t>
            </a:r>
            <a:r>
              <a:rPr lang="ru-RU" u="sng" dirty="0" smtClean="0"/>
              <a:t>таблицы</a:t>
            </a:r>
            <a:endParaRPr lang="ru-RU" u="sng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13396"/>
              </p:ext>
            </p:extLst>
          </p:nvPr>
        </p:nvGraphicFramePr>
        <p:xfrm>
          <a:off x="467544" y="1052736"/>
          <a:ext cx="8286808" cy="5383530"/>
        </p:xfrm>
        <a:graphic>
          <a:graphicData uri="http://schemas.openxmlformats.org/drawingml/2006/table">
            <a:tbl>
              <a:tblPr/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Реляционный термин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«Табличный»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термин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База данных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Набор таблиц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Схема базы данных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Набор заголовков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таблиц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Отношение</a:t>
                      </a:r>
                      <a:endParaRPr lang="ru-RU" sz="2400" b="1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Таблица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Имя отношения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Заголовок таблицы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Тело отношения</a:t>
                      </a:r>
                      <a:endParaRPr lang="ru-RU" sz="2400" b="1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Тело таблицы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Атрибут отношения</a:t>
                      </a:r>
                      <a:endParaRPr lang="ru-RU" sz="2400" b="1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Наименование столбца таблицы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Кортеж отношения</a:t>
                      </a:r>
                      <a:endParaRPr lang="ru-RU" sz="2400" b="1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Строка таблицы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Степень (-арность) отношения</a:t>
                      </a:r>
                      <a:endParaRPr lang="ru-RU" sz="2400" b="1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Количество столбцов таблицы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Мощность отношения</a:t>
                      </a:r>
                      <a:endParaRPr lang="ru-RU" sz="2400" b="1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Количество строк таблицы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Типы данных и домены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Типы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данных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в ячейках </a:t>
                      </a: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таблицы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/>
                      </a:r>
                      <a:br>
                        <a:rPr lang="en-US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</a:br>
                      <a:r>
                        <a:rPr lang="ru-RU" sz="24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и множество допустимых значений</a:t>
                      </a:r>
                      <a:endParaRPr lang="ru-RU" sz="2400" b="1" dirty="0">
                        <a:latin typeface="+mn-lt"/>
                        <a:ea typeface="Times New Roman"/>
                      </a:endParaRPr>
                    </a:p>
                  </a:txBody>
                  <a:tcPr marL="28575" marR="28575" marT="28575" marB="285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8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dirty="0"/>
              <a:t>Отношения   </a:t>
            </a:r>
            <a:r>
              <a:rPr lang="en-US" sz="4000" i="1" dirty="0" err="1"/>
              <a:t>vs</a:t>
            </a:r>
            <a:r>
              <a:rPr lang="ru-RU" sz="4000" dirty="0"/>
              <a:t>    таблицы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048672"/>
          </a:xfrm>
        </p:spPr>
        <p:txBody>
          <a:bodyPr>
            <a:noAutofit/>
          </a:bodyPr>
          <a:lstStyle/>
          <a:p>
            <a:pPr lvl="0"/>
            <a:r>
              <a:rPr lang="ru-RU" sz="2400" b="1" dirty="0" smtClean="0"/>
              <a:t>В отношении </a:t>
            </a:r>
            <a:r>
              <a:rPr lang="ru-RU" b="1" i="1" dirty="0"/>
              <a:t>нет одинаковых кортежей</a:t>
            </a:r>
            <a:r>
              <a:rPr lang="ru-RU" sz="2400" b="1" dirty="0" smtClean="0"/>
              <a:t>. </a:t>
            </a:r>
            <a:br>
              <a:rPr lang="ru-RU" sz="2400" b="1" dirty="0" smtClean="0"/>
            </a:br>
            <a:r>
              <a:rPr lang="ru-RU" sz="2400" dirty="0" smtClean="0"/>
              <a:t>Таблицы могут содержать одинаковые строки</a:t>
            </a:r>
          </a:p>
          <a:p>
            <a:pPr lvl="0"/>
            <a:r>
              <a:rPr lang="ru-RU" sz="2400" b="1" i="1" dirty="0" smtClean="0"/>
              <a:t>Кортежи </a:t>
            </a:r>
            <a:r>
              <a:rPr lang="ru-RU" b="1" i="1" dirty="0"/>
              <a:t>не упорядочены </a:t>
            </a:r>
            <a:r>
              <a:rPr lang="ru-RU" sz="2400" b="1" i="1" dirty="0" smtClean="0"/>
              <a:t>(сверху вниз)</a:t>
            </a:r>
            <a:r>
              <a:rPr lang="ru-RU" sz="2400" b="1" dirty="0" smtClean="0"/>
              <a:t>. </a:t>
            </a:r>
            <a:br>
              <a:rPr lang="ru-RU" sz="2400" b="1" dirty="0" smtClean="0"/>
            </a:br>
            <a:r>
              <a:rPr lang="ru-RU" sz="2400" dirty="0" smtClean="0"/>
              <a:t>Одно и то же отношение может быть </a:t>
            </a:r>
            <a:r>
              <a:rPr lang="ru-RU" sz="2400" i="1" dirty="0" smtClean="0"/>
              <a:t>представлено </a:t>
            </a:r>
            <a:r>
              <a:rPr lang="ru-RU" sz="2400" dirty="0" smtClean="0"/>
              <a:t>разными таблицами, в которых </a:t>
            </a:r>
            <a:r>
              <a:rPr lang="ru-RU" sz="2400" i="1" dirty="0" smtClean="0"/>
              <a:t>строки расположены </a:t>
            </a:r>
            <a:br>
              <a:rPr lang="ru-RU" sz="2400" i="1" dirty="0" smtClean="0"/>
            </a:br>
            <a:r>
              <a:rPr lang="ru-RU" sz="2400" i="1" dirty="0" smtClean="0"/>
              <a:t>в различном порядке</a:t>
            </a:r>
            <a:endParaRPr lang="ru-RU" sz="2400" dirty="0" smtClean="0"/>
          </a:p>
          <a:p>
            <a:pPr lvl="0"/>
            <a:r>
              <a:rPr lang="ru-RU" sz="2400" b="1" i="1" dirty="0" smtClean="0"/>
              <a:t>Атрибуты </a:t>
            </a:r>
            <a:r>
              <a:rPr lang="ru-RU" b="1" i="1" dirty="0"/>
              <a:t>не упорядочены </a:t>
            </a:r>
            <a:r>
              <a:rPr lang="ru-RU" sz="2400" b="1" i="1" dirty="0" smtClean="0"/>
              <a:t>(слева направо)</a:t>
            </a:r>
            <a:r>
              <a:rPr lang="ru-RU" sz="2400" b="1" dirty="0" smtClean="0"/>
              <a:t>. </a:t>
            </a:r>
            <a:br>
              <a:rPr lang="ru-RU" sz="2400" b="1" dirty="0" smtClean="0"/>
            </a:br>
            <a:r>
              <a:rPr lang="ru-RU" sz="2400" dirty="0" smtClean="0"/>
              <a:t>Одно и то же отношение может быть </a:t>
            </a:r>
            <a:r>
              <a:rPr lang="ru-RU" sz="2400" i="1" dirty="0"/>
              <a:t>представлено </a:t>
            </a:r>
            <a:r>
              <a:rPr lang="ru-RU" sz="2400" dirty="0" smtClean="0"/>
              <a:t>разными таблицами, в которых </a:t>
            </a:r>
            <a:r>
              <a:rPr lang="ru-RU" sz="2400" i="1" dirty="0" smtClean="0"/>
              <a:t>столбцы </a:t>
            </a:r>
            <a:r>
              <a:rPr lang="ru-RU" sz="2400" i="1" dirty="0"/>
              <a:t>расположены </a:t>
            </a:r>
            <a:r>
              <a:rPr lang="ru-RU" sz="2400" i="1" dirty="0" smtClean="0"/>
              <a:t/>
            </a:r>
            <a:br>
              <a:rPr lang="ru-RU" sz="2400" i="1" dirty="0" smtClean="0"/>
            </a:br>
            <a:r>
              <a:rPr lang="ru-RU" sz="2400" i="1" dirty="0" smtClean="0"/>
              <a:t>в различном порядке</a:t>
            </a:r>
            <a:endParaRPr lang="ru-RU" sz="2400" dirty="0" smtClean="0"/>
          </a:p>
          <a:p>
            <a:pPr lvl="0"/>
            <a:r>
              <a:rPr lang="ru-RU" sz="2400" b="1" i="1" dirty="0" smtClean="0"/>
              <a:t>Все значения атрибутов </a:t>
            </a:r>
            <a:r>
              <a:rPr lang="ru-RU" b="1" i="1" dirty="0" err="1" smtClean="0"/>
              <a:t>атомарны</a:t>
            </a:r>
            <a:r>
              <a:rPr lang="ru-RU" sz="2400" b="1" dirty="0" smtClean="0"/>
              <a:t>. </a:t>
            </a:r>
            <a:br>
              <a:rPr lang="ru-RU" sz="2400" b="1" dirty="0" smtClean="0"/>
            </a:br>
            <a:r>
              <a:rPr lang="ru-RU" sz="2400" dirty="0" smtClean="0"/>
              <a:t>В ячейки таблиц можно поместить что угодно - массивы, структуры, другие таблицы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59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78729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/>
              <a:t>Возможный (потенциальный) ключ </a:t>
            </a:r>
            <a:r>
              <a:rPr lang="ru-RU" sz="2800" dirty="0" smtClean="0"/>
              <a:t>отношения </a:t>
            </a:r>
            <a:r>
              <a:rPr lang="en-US" sz="2800" dirty="0" smtClean="0"/>
              <a:t>R – </a:t>
            </a:r>
            <a:endParaRPr lang="ru-RU" sz="2800" dirty="0" smtClean="0"/>
          </a:p>
          <a:p>
            <a:r>
              <a:rPr lang="ru-RU" sz="2800" dirty="0" smtClean="0"/>
              <a:t>множество атрибутов  </a:t>
            </a:r>
            <a:r>
              <a:rPr lang="en-US" sz="2800" dirty="0" smtClean="0"/>
              <a:t>K</a:t>
            </a:r>
            <a:r>
              <a:rPr lang="ru-RU" sz="2800" dirty="0" smtClean="0"/>
              <a:t>, от которого </a:t>
            </a:r>
            <a:r>
              <a:rPr lang="ru-RU" sz="2800" b="1" dirty="0" smtClean="0">
                <a:solidFill>
                  <a:srgbClr val="FF0000"/>
                </a:solidFill>
              </a:rPr>
              <a:t>функционально зависят </a:t>
            </a:r>
            <a:r>
              <a:rPr lang="ru-RU" sz="2800" i="1" dirty="0" smtClean="0"/>
              <a:t>все прочие атрибуты </a:t>
            </a:r>
            <a:r>
              <a:rPr lang="ru-RU" sz="2800" dirty="0"/>
              <a:t>отношения </a:t>
            </a:r>
            <a:r>
              <a:rPr lang="en-US" sz="2800" dirty="0"/>
              <a:t>R 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380813"/>
            <a:ext cx="84969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/>
              <a:t>Функциональная зависимость атрибутов: </a:t>
            </a:r>
          </a:p>
          <a:p>
            <a:endParaRPr lang="ru-RU" sz="800" dirty="0" smtClean="0"/>
          </a:p>
          <a:p>
            <a:r>
              <a:rPr lang="ru-RU" sz="2800" dirty="0" smtClean="0"/>
              <a:t>Пусть </a:t>
            </a:r>
            <a:r>
              <a:rPr lang="en-US" sz="2800" dirty="0" smtClean="0"/>
              <a:t>X, Y – </a:t>
            </a:r>
            <a:r>
              <a:rPr lang="ru-RU" sz="2800" dirty="0" smtClean="0"/>
              <a:t>множества атрибутов отношения </a:t>
            </a:r>
            <a:r>
              <a:rPr lang="en-US" sz="2800" dirty="0" smtClean="0"/>
              <a:t>R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r>
              <a:rPr lang="en-US" sz="2800" dirty="0" smtClean="0"/>
              <a:t>Y </a:t>
            </a:r>
            <a:r>
              <a:rPr lang="ru-RU" sz="2800" i="1" dirty="0" smtClean="0"/>
              <a:t>функционально зависит от  </a:t>
            </a:r>
            <a:r>
              <a:rPr lang="en-US" sz="2800" dirty="0" smtClean="0"/>
              <a:t>X</a:t>
            </a:r>
            <a:r>
              <a:rPr lang="ru-RU" sz="2800" dirty="0"/>
              <a:t> </a:t>
            </a:r>
            <a:r>
              <a:rPr lang="ru-RU" sz="2800" dirty="0" smtClean="0"/>
              <a:t>     </a:t>
            </a:r>
            <a:r>
              <a:rPr lang="en-US" sz="2800" dirty="0" smtClean="0"/>
              <a:t>(X </a:t>
            </a:r>
            <a:r>
              <a:rPr lang="en-US" sz="2800" dirty="0">
                <a:sym typeface="Symbol"/>
              </a:rPr>
              <a:t> </a:t>
            </a:r>
            <a:r>
              <a:rPr lang="en-US" sz="2800" dirty="0" smtClean="0"/>
              <a:t>Y)</a:t>
            </a:r>
            <a:r>
              <a:rPr lang="ru-RU" sz="2800" dirty="0" smtClean="0"/>
              <a:t>,</a:t>
            </a:r>
            <a:endParaRPr lang="ru-RU" sz="2800" dirty="0"/>
          </a:p>
          <a:p>
            <a:r>
              <a:rPr lang="ru-RU" sz="2800" dirty="0" smtClean="0"/>
              <a:t>если </a:t>
            </a:r>
            <a:r>
              <a:rPr lang="ru-RU" sz="2800" b="1" u="sng" dirty="0" smtClean="0"/>
              <a:t>для любой комбинации </a:t>
            </a:r>
            <a:r>
              <a:rPr lang="ru-RU" sz="2800" b="1" u="sng" dirty="0"/>
              <a:t>значений</a:t>
            </a:r>
            <a:endParaRPr lang="ru-RU" sz="2800" b="1" u="sng" dirty="0" smtClean="0"/>
          </a:p>
          <a:p>
            <a:r>
              <a:rPr lang="ru-RU" sz="2800" dirty="0" smtClean="0"/>
              <a:t>атрибутов множества</a:t>
            </a:r>
            <a:r>
              <a:rPr lang="en-US" sz="2800" dirty="0" smtClean="0"/>
              <a:t> X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существует </a:t>
            </a:r>
            <a:r>
              <a:rPr lang="ru-RU" sz="2800" b="1" u="sng" dirty="0" smtClean="0"/>
              <a:t>не более одной </a:t>
            </a:r>
            <a:r>
              <a:rPr lang="ru-RU" sz="2800" b="1" u="sng" dirty="0"/>
              <a:t>комбинации значений</a:t>
            </a:r>
            <a:endParaRPr lang="ru-RU" sz="2800" b="1" u="sng" dirty="0" smtClean="0"/>
          </a:p>
          <a:p>
            <a:r>
              <a:rPr lang="ru-RU" sz="2800" dirty="0" smtClean="0"/>
              <a:t>атрибутов множества</a:t>
            </a:r>
            <a:r>
              <a:rPr lang="en-US" sz="2800" dirty="0" smtClean="0"/>
              <a:t> Y</a:t>
            </a:r>
            <a:r>
              <a:rPr lang="ru-RU" sz="2800" dirty="0" smtClean="0"/>
              <a:t>.</a:t>
            </a:r>
          </a:p>
          <a:p>
            <a:endParaRPr lang="ru-RU" sz="800" dirty="0"/>
          </a:p>
          <a:p>
            <a:r>
              <a:rPr lang="ru-RU" sz="2800" dirty="0" smtClean="0"/>
              <a:t>Тривиальные зависимости: </a:t>
            </a:r>
            <a:r>
              <a:rPr lang="en-US" sz="2800" dirty="0" smtClean="0"/>
              <a:t>Y </a:t>
            </a:r>
            <a:r>
              <a:rPr lang="en-US" sz="2800" dirty="0">
                <a:sym typeface="Symbol"/>
              </a:rPr>
              <a:t> </a:t>
            </a:r>
            <a:r>
              <a:rPr lang="en-US" sz="2800" dirty="0" smtClean="0"/>
              <a:t>Y</a:t>
            </a:r>
            <a:r>
              <a:rPr lang="ru-RU" sz="2800" dirty="0"/>
              <a:t>;</a:t>
            </a:r>
            <a:r>
              <a:rPr lang="ru-RU" sz="2800" dirty="0" smtClean="0"/>
              <a:t> если </a:t>
            </a:r>
            <a:r>
              <a:rPr lang="en-US" sz="2800" dirty="0" smtClean="0"/>
              <a:t>Y </a:t>
            </a:r>
            <a:r>
              <a:rPr lang="en-US" sz="2800" dirty="0" smtClean="0">
                <a:sym typeface="Symbol"/>
              </a:rPr>
              <a:t> X</a:t>
            </a:r>
            <a:r>
              <a:rPr lang="ru-RU" sz="2800" dirty="0" smtClean="0">
                <a:sym typeface="Symbol"/>
              </a:rPr>
              <a:t>, то </a:t>
            </a:r>
            <a:r>
              <a:rPr lang="en-US" sz="2800" dirty="0"/>
              <a:t>X </a:t>
            </a:r>
            <a:r>
              <a:rPr lang="en-US" sz="2800" dirty="0">
                <a:sym typeface="Symbol"/>
              </a:rPr>
              <a:t> </a:t>
            </a:r>
            <a:r>
              <a:rPr lang="en-US" sz="2800" dirty="0" smtClean="0"/>
              <a:t>Y</a:t>
            </a:r>
            <a:endParaRPr lang="ru-RU" sz="2800" dirty="0" smtClean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5536" y="91039"/>
            <a:ext cx="8229600" cy="52964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Ключ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9674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424936" cy="554461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База данных (БД) – </a:t>
            </a:r>
            <a:r>
              <a:rPr lang="ru-RU" i="1" dirty="0" smtClean="0"/>
              <a:t>определённая совокупность постоянно хранимых данных, используемых прикладными системами </a:t>
            </a:r>
            <a:r>
              <a:rPr lang="en-US" sz="2100" i="1" dirty="0" smtClean="0"/>
              <a:t>[</a:t>
            </a:r>
            <a:r>
              <a:rPr lang="ru-RU" sz="2100" i="1" dirty="0" smtClean="0"/>
              <a:t>в некоторой организации</a:t>
            </a:r>
            <a:r>
              <a:rPr lang="en-US" sz="2100" i="1" dirty="0" smtClean="0"/>
              <a:t>}</a:t>
            </a:r>
            <a:endParaRPr lang="ru-RU" sz="2100" i="1" dirty="0" smtClean="0"/>
          </a:p>
          <a:p>
            <a:pPr marL="0" indent="0">
              <a:buNone/>
            </a:pPr>
            <a:endParaRPr lang="ru-RU" sz="1800" i="1" dirty="0"/>
          </a:p>
          <a:p>
            <a:r>
              <a:rPr lang="ru-RU" b="1" dirty="0" smtClean="0"/>
              <a:t>СУБД</a:t>
            </a:r>
            <a:r>
              <a:rPr lang="ru-RU" dirty="0" smtClean="0"/>
              <a:t> – комплекс программных средств, который обеспечивают управление </a:t>
            </a:r>
            <a:r>
              <a:rPr lang="ru-RU" dirty="0"/>
              <a:t>доступом к базе данных. </a:t>
            </a:r>
          </a:p>
          <a:p>
            <a:r>
              <a:rPr lang="ru-RU" b="1" dirty="0" smtClean="0"/>
              <a:t>Основное назначение СУБД </a:t>
            </a:r>
            <a:r>
              <a:rPr lang="ru-RU" dirty="0"/>
              <a:t>– предоставление пользователю БД возможности работать </a:t>
            </a:r>
            <a:r>
              <a:rPr lang="ru-RU" dirty="0" smtClean="0"/>
              <a:t>с </a:t>
            </a:r>
            <a:r>
              <a:rPr lang="ru-RU" dirty="0"/>
              <a:t>данными,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800" i="1" dirty="0" smtClean="0">
                <a:solidFill>
                  <a:srgbClr val="FF0000"/>
                </a:solidFill>
              </a:rPr>
              <a:t>не </a:t>
            </a:r>
            <a:r>
              <a:rPr lang="ru-RU" sz="3800" i="1" dirty="0">
                <a:solidFill>
                  <a:srgbClr val="FF0000"/>
                </a:solidFill>
              </a:rPr>
              <a:t>вникая в детали </a:t>
            </a:r>
            <a:r>
              <a:rPr lang="ru-RU" sz="3800" i="1" dirty="0" smtClean="0">
                <a:solidFill>
                  <a:srgbClr val="FF0000"/>
                </a:solidFill>
              </a:rPr>
              <a:t>их размещения </a:t>
            </a:r>
            <a:r>
              <a:rPr lang="ru-RU" sz="3800" dirty="0" smtClean="0">
                <a:solidFill>
                  <a:srgbClr val="FF0000"/>
                </a:solidFill>
              </a:rPr>
              <a:t>на носителях </a:t>
            </a:r>
          </a:p>
          <a:p>
            <a:pPr marL="0" indent="0">
              <a:buNone/>
            </a:pPr>
            <a:endParaRPr lang="ru-RU" sz="3800" dirty="0">
              <a:solidFill>
                <a:srgbClr val="FF0000"/>
              </a:solidFill>
            </a:endParaRPr>
          </a:p>
          <a:p>
            <a:pPr lvl="0"/>
            <a:r>
              <a:rPr lang="ru-RU" dirty="0" smtClean="0"/>
              <a:t>Пользователи:</a:t>
            </a:r>
          </a:p>
          <a:p>
            <a:pPr marL="0" indent="0">
              <a:buNone/>
            </a:pPr>
            <a:r>
              <a:rPr lang="ru-RU" dirty="0" smtClean="0"/>
              <a:t>	- </a:t>
            </a:r>
            <a:r>
              <a:rPr lang="ru-RU" dirty="0"/>
              <a:t>Администраторы </a:t>
            </a:r>
            <a:r>
              <a:rPr lang="ru-RU" dirty="0" smtClean="0"/>
              <a:t>БД</a:t>
            </a:r>
          </a:p>
          <a:p>
            <a:pPr marL="0" lvl="0" indent="0">
              <a:buNone/>
            </a:pPr>
            <a:r>
              <a:rPr lang="ru-RU" sz="2500" b="1" dirty="0"/>
              <a:t> </a:t>
            </a:r>
            <a:r>
              <a:rPr lang="ru-RU" sz="2500" b="1" dirty="0" smtClean="0"/>
              <a:t>                </a:t>
            </a:r>
            <a:r>
              <a:rPr lang="ru-RU" sz="2500" b="1" dirty="0" smtClean="0">
                <a:solidFill>
                  <a:srgbClr val="0070C0"/>
                </a:solidFill>
              </a:rPr>
              <a:t>-  </a:t>
            </a:r>
            <a:r>
              <a:rPr lang="ru-RU" b="1" dirty="0" smtClean="0">
                <a:solidFill>
                  <a:srgbClr val="0070C0"/>
                </a:solidFill>
              </a:rPr>
              <a:t>Прикладные </a:t>
            </a:r>
            <a:r>
              <a:rPr lang="ru-RU" b="1" dirty="0">
                <a:solidFill>
                  <a:srgbClr val="0070C0"/>
                </a:solidFill>
              </a:rPr>
              <a:t>программисты</a:t>
            </a:r>
          </a:p>
          <a:p>
            <a:pPr marL="0" lvl="0" indent="0">
              <a:buNone/>
            </a:pPr>
            <a:r>
              <a:rPr lang="ru-RU" dirty="0" smtClean="0"/>
              <a:t>	- Конечные пользователи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6064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cs typeface="Aharoni" pitchFamily="2" charset="-79"/>
              </a:rPr>
              <a:t>2.1. ОБЩЕЕ ПРЕДСТАВЛЕНИЕ О БАЗАХ ДАННЫХ</a:t>
            </a:r>
            <a:endParaRPr lang="ru-RU" sz="2400" b="1" dirty="0"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br>
              <a:rPr lang="ru-RU" dirty="0" smtClean="0"/>
            </a:br>
            <a:r>
              <a:rPr lang="ru-RU" dirty="0" smtClean="0"/>
              <a:t>(отношение – сотрудники отдела)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80620"/>
              </p:ext>
            </p:extLst>
          </p:nvPr>
        </p:nvGraphicFramePr>
        <p:xfrm>
          <a:off x="899592" y="1772816"/>
          <a:ext cx="7488834" cy="3181614"/>
        </p:xfrm>
        <a:graphic>
          <a:graphicData uri="http://schemas.openxmlformats.org/drawingml/2006/table">
            <a:tbl>
              <a:tblPr/>
              <a:tblGrid>
                <a:gridCol w="24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Табельный 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Зарплата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Сидоров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4939" y="5186289"/>
            <a:ext cx="669674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(Табельный номер  + фамилия)    ?????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4939" y="5949280"/>
            <a:ext cx="669674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Фамилия    ?????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0366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Ключ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040560"/>
          </a:xfrm>
        </p:spPr>
        <p:txBody>
          <a:bodyPr>
            <a:normAutofit fontScale="55000" lnSpcReduction="20000"/>
          </a:bodyPr>
          <a:lstStyle/>
          <a:p>
            <a:r>
              <a:rPr lang="ru-RU" sz="5100" dirty="0" smtClean="0"/>
              <a:t>В любом отношении есть по крайней мере один возможный ключ.</a:t>
            </a:r>
          </a:p>
          <a:p>
            <a:r>
              <a:rPr lang="ru-RU" sz="5100" dirty="0" smtClean="0"/>
              <a:t>В отношении </a:t>
            </a:r>
            <a:r>
              <a:rPr lang="ru-RU" sz="5100" u="sng" dirty="0" smtClean="0"/>
              <a:t>не может быть </a:t>
            </a:r>
            <a:r>
              <a:rPr lang="ru-RU" sz="5100" dirty="0" smtClean="0"/>
              <a:t>двух различных кортежей с одинаковыми значениями атрибутов ключа.</a:t>
            </a:r>
          </a:p>
          <a:p>
            <a:r>
              <a:rPr lang="ru-RU" sz="5100" dirty="0" smtClean="0"/>
              <a:t>Возможный ключ</a:t>
            </a:r>
            <a:r>
              <a:rPr lang="ru-RU" sz="5100" dirty="0"/>
              <a:t> </a:t>
            </a:r>
            <a:r>
              <a:rPr lang="ru-RU" sz="5100" dirty="0" smtClean="0"/>
              <a:t>называют </a:t>
            </a:r>
            <a:r>
              <a:rPr lang="ru-RU" sz="5100" u="sng" dirty="0" smtClean="0"/>
              <a:t>минимальным ключом</a:t>
            </a:r>
            <a:r>
              <a:rPr lang="ru-RU" sz="5100" dirty="0" smtClean="0"/>
              <a:t>, если после удаления из него любого атрибута оставшееся множество атрибутов </a:t>
            </a:r>
            <a:br>
              <a:rPr lang="ru-RU" sz="5100" dirty="0" smtClean="0"/>
            </a:br>
            <a:r>
              <a:rPr lang="ru-RU" sz="5100" dirty="0" smtClean="0"/>
              <a:t>не является возможным ключом.</a:t>
            </a:r>
          </a:p>
          <a:p>
            <a:r>
              <a:rPr lang="ru-RU" sz="5100" dirty="0"/>
              <a:t>В отношении </a:t>
            </a:r>
            <a:r>
              <a:rPr lang="ru-RU" sz="5100" dirty="0" smtClean="0"/>
              <a:t>может </a:t>
            </a:r>
            <a:r>
              <a:rPr lang="ru-RU" sz="5100" dirty="0"/>
              <a:t>быть </a:t>
            </a:r>
            <a:r>
              <a:rPr lang="ru-RU" sz="5100" dirty="0" smtClean="0"/>
              <a:t>несколько минимальных ключей. Один из них выбирается в качестве </a:t>
            </a:r>
            <a:r>
              <a:rPr lang="ru-RU" sz="5100" u="sng" dirty="0" smtClean="0"/>
              <a:t>первичного ключа.</a:t>
            </a:r>
          </a:p>
          <a:p>
            <a:r>
              <a:rPr lang="ru-RU" sz="5100" dirty="0" smtClean="0"/>
              <a:t>Первичный ключ может быть </a:t>
            </a:r>
            <a:r>
              <a:rPr lang="ru-RU" sz="5100" u="sng" dirty="0" smtClean="0"/>
              <a:t>простым</a:t>
            </a:r>
            <a:r>
              <a:rPr lang="ru-RU" sz="5100" dirty="0" smtClean="0"/>
              <a:t> или </a:t>
            </a:r>
            <a:r>
              <a:rPr lang="ru-RU" sz="5100" u="sng" dirty="0" smtClean="0"/>
              <a:t>составным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5734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br>
              <a:rPr lang="ru-RU" dirty="0" smtClean="0"/>
            </a:br>
            <a:r>
              <a:rPr lang="ru-RU" dirty="0" smtClean="0"/>
              <a:t>(отношение – сотрудники отдела)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25416"/>
              </p:ext>
            </p:extLst>
          </p:nvPr>
        </p:nvGraphicFramePr>
        <p:xfrm>
          <a:off x="899592" y="1772816"/>
          <a:ext cx="7488834" cy="3181614"/>
        </p:xfrm>
        <a:graphic>
          <a:graphicData uri="http://schemas.openxmlformats.org/drawingml/2006/table">
            <a:tbl>
              <a:tblPr/>
              <a:tblGrid>
                <a:gridCol w="24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Табельный 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Зарплата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Сидоров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4939" y="5709509"/>
            <a:ext cx="6696744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(Табельный номер  + фамилия)    ?????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263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br>
              <a:rPr lang="ru-RU" dirty="0" smtClean="0"/>
            </a:br>
            <a:r>
              <a:rPr lang="ru-RU" dirty="0" smtClean="0"/>
              <a:t>(отношение – учебная группа)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93938"/>
              </p:ext>
            </p:extLst>
          </p:nvPr>
        </p:nvGraphicFramePr>
        <p:xfrm>
          <a:off x="899592" y="1772816"/>
          <a:ext cx="7056784" cy="3669294"/>
        </p:xfrm>
        <a:graphic>
          <a:graphicData uri="http://schemas.openxmlformats.org/drawingml/2006/table">
            <a:tbl>
              <a:tblPr/>
              <a:tblGrid>
                <a:gridCol w="232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 группы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 по списку группы 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Афанасьев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Борисов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Васильев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5661248"/>
            <a:ext cx="475252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Ключ ???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37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 </a:t>
            </a:r>
            <a:br>
              <a:rPr lang="ru-RU" sz="3200" dirty="0" smtClean="0"/>
            </a:br>
            <a:r>
              <a:rPr lang="ru-RU" sz="3200" dirty="0" smtClean="0"/>
              <a:t>(отношение – учебный поток)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81802"/>
              </p:ext>
            </p:extLst>
          </p:nvPr>
        </p:nvGraphicFramePr>
        <p:xfrm>
          <a:off x="971600" y="1484784"/>
          <a:ext cx="7056784" cy="5079170"/>
        </p:xfrm>
        <a:graphic>
          <a:graphicData uri="http://schemas.openxmlformats.org/drawingml/2006/table">
            <a:tbl>
              <a:tblPr/>
              <a:tblGrid>
                <a:gridCol w="232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 группы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 по списку</a:t>
                      </a:r>
                    </a:p>
                    <a:p>
                      <a:pPr algn="ctr"/>
                      <a:r>
                        <a:rPr lang="ru-RU" sz="3200" dirty="0" smtClean="0"/>
                        <a:t>группы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Афанасьев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Борисов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Васильев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…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…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38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Афанасьев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4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613" y="206067"/>
            <a:ext cx="7668852" cy="577575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l"/>
            <a:r>
              <a:rPr lang="ru-RU" sz="2800" b="1" dirty="0" smtClean="0"/>
              <a:t>Две сущности могут быть связаны </a:t>
            </a:r>
            <a:r>
              <a:rPr lang="ru-RU" sz="2800" b="1" u="sng" dirty="0" smtClean="0"/>
              <a:t>внешним</a:t>
            </a:r>
            <a:r>
              <a:rPr lang="ru-RU" sz="2800" b="1" dirty="0" smtClean="0"/>
              <a:t> ключом</a:t>
            </a:r>
            <a:endParaRPr lang="ru-RU" sz="28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65410"/>
              </p:ext>
            </p:extLst>
          </p:nvPr>
        </p:nvGraphicFramePr>
        <p:xfrm>
          <a:off x="1043608" y="1429330"/>
          <a:ext cx="5256584" cy="1800201"/>
        </p:xfrm>
        <a:graphic>
          <a:graphicData uri="http://schemas.openxmlformats.org/drawingml/2006/table">
            <a:tbl>
              <a:tblPr/>
              <a:tblGrid>
                <a:gridCol w="262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 отдела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Название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Бухгалтерия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Отдел</a:t>
                      </a:r>
                      <a:r>
                        <a:rPr lang="ru-RU" sz="3200" baseline="0" dirty="0" smtClean="0"/>
                        <a:t> кадров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885218"/>
              </p:ext>
            </p:extLst>
          </p:nvPr>
        </p:nvGraphicFramePr>
        <p:xfrm>
          <a:off x="755575" y="3861048"/>
          <a:ext cx="7632849" cy="2712720"/>
        </p:xfrm>
        <a:graphic>
          <a:graphicData uri="http://schemas.openxmlformats.org/drawingml/2006/table">
            <a:tbl>
              <a:tblPr/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8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Табельный 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Номер</a:t>
                      </a:r>
                      <a:r>
                        <a:rPr lang="ru-RU" sz="2000" baseline="0" dirty="0" smtClean="0"/>
                        <a:t> отдела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Сидоров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null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Васильев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7300527" y="2416198"/>
            <a:ext cx="1447938" cy="1465245"/>
            <a:chOff x="1907704" y="44624"/>
            <a:chExt cx="723969" cy="1465245"/>
          </a:xfrm>
        </p:grpSpPr>
        <p:sp>
          <p:nvSpPr>
            <p:cNvPr id="3" name="TextBox 2"/>
            <p:cNvSpPr txBox="1"/>
            <p:nvPr/>
          </p:nvSpPr>
          <p:spPr>
            <a:xfrm flipH="1">
              <a:off x="1907704" y="44624"/>
              <a:ext cx="7239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rgbClr val="7030A0"/>
                  </a:solidFill>
                </a:rPr>
                <a:t>Внешний ключ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>
              <a:off x="2195736" y="824922"/>
              <a:ext cx="0" cy="68494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306374" y="783642"/>
            <a:ext cx="1160282" cy="701142"/>
            <a:chOff x="2061145" y="307345"/>
            <a:chExt cx="580141" cy="901197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2061145" y="307345"/>
              <a:ext cx="558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rgbClr val="7030A0"/>
                  </a:solidFill>
                </a:rPr>
                <a:t>Ключ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2492769" y="707455"/>
              <a:ext cx="148517" cy="50108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83768" y="340983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</a:rPr>
              <a:t>дочернее</a:t>
            </a:r>
            <a:r>
              <a:rPr lang="en-US" sz="2800" i="1" dirty="0" smtClean="0">
                <a:solidFill>
                  <a:srgbClr val="FF0000"/>
                </a:solidFill>
              </a:rPr>
              <a:t>  R</a:t>
            </a:r>
            <a:endParaRPr lang="ru-RU" sz="28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553" y="78364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</a:rPr>
              <a:t>родительское</a:t>
            </a:r>
            <a:r>
              <a:rPr lang="en-US" sz="2800" i="1" dirty="0" smtClean="0">
                <a:solidFill>
                  <a:srgbClr val="FF0000"/>
                </a:solidFill>
              </a:rPr>
              <a:t>  S</a:t>
            </a:r>
            <a:endParaRPr lang="ru-RU" sz="2800" i="1" dirty="0">
              <a:solidFill>
                <a:srgbClr val="FF0000"/>
              </a:solidFill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36670" y="3324139"/>
            <a:ext cx="1160282" cy="701142"/>
            <a:chOff x="2061145" y="307345"/>
            <a:chExt cx="580141" cy="901197"/>
          </a:xfrm>
        </p:grpSpPr>
        <p:sp>
          <p:nvSpPr>
            <p:cNvPr id="19" name="TextBox 18"/>
            <p:cNvSpPr txBox="1"/>
            <p:nvPr/>
          </p:nvSpPr>
          <p:spPr>
            <a:xfrm flipH="1">
              <a:off x="2061145" y="307345"/>
              <a:ext cx="558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rgbClr val="7030A0"/>
                  </a:solidFill>
                </a:rPr>
                <a:t>Ключ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Прямая со стрелкой 19"/>
            <p:cNvCxnSpPr/>
            <p:nvPr/>
          </p:nvCxnSpPr>
          <p:spPr>
            <a:xfrm>
              <a:off x="2492769" y="707455"/>
              <a:ext cx="148517" cy="50108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/>
              <a:t>Внешний ключ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328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60000" indent="-360000"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dirty="0"/>
              <a:t>Внешний </a:t>
            </a:r>
            <a:r>
              <a:rPr lang="ru-RU" sz="2800" dirty="0" smtClean="0"/>
              <a:t>ключ – признак (набор атрибутов), определяющий связь двух отношений, </a:t>
            </a:r>
            <a:br>
              <a:rPr lang="ru-RU" sz="2800" dirty="0" smtClean="0"/>
            </a:br>
            <a:r>
              <a:rPr lang="ru-RU" sz="2800" dirty="0" smtClean="0"/>
              <a:t>одно из которых является  в некотором смысле ГЛАВНЫМ (родительским), </a:t>
            </a:r>
            <a:br>
              <a:rPr lang="ru-RU" sz="2800" dirty="0" smtClean="0"/>
            </a:br>
            <a:r>
              <a:rPr lang="ru-RU" sz="2800" dirty="0" smtClean="0"/>
              <a:t>другое – ПОДЧИНЁННЫМ (дочерним).</a:t>
            </a:r>
          </a:p>
          <a:p>
            <a:pPr marL="360000" indent="-360000"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dirty="0"/>
              <a:t>Это характеристика дочернего отношения</a:t>
            </a:r>
          </a:p>
          <a:p>
            <a:pPr marL="360000" indent="-360000"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dirty="0" smtClean="0"/>
              <a:t>В родительском отношении этот набор является ключом. </a:t>
            </a:r>
            <a:br>
              <a:rPr lang="ru-RU" sz="2800" dirty="0" smtClean="0"/>
            </a:br>
            <a:r>
              <a:rPr lang="ru-RU" sz="2800" dirty="0" smtClean="0"/>
              <a:t>В дочернем </a:t>
            </a:r>
            <a:r>
              <a:rPr lang="ru-RU" sz="2800" dirty="0"/>
              <a:t>этот набор </a:t>
            </a:r>
            <a:r>
              <a:rPr lang="ru-RU" sz="2800" dirty="0" smtClean="0"/>
              <a:t>может не быть ключом.</a:t>
            </a:r>
          </a:p>
          <a:p>
            <a:pPr marL="360000" indent="-360000"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dirty="0" smtClean="0"/>
              <a:t>Внешний ключ может принимать лишь те значения, которые встречаются в родительском отношении, или вообще не иметь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13763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/>
              <a:t>Внешний ключ (более строго)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845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Внешний ключ может</a:t>
            </a:r>
            <a:r>
              <a:rPr lang="ru-RU" i="1" dirty="0" smtClean="0"/>
              <a:t> быть </a:t>
            </a:r>
            <a:br>
              <a:rPr lang="ru-RU" i="1" dirty="0" smtClean="0"/>
            </a:br>
            <a:r>
              <a:rPr lang="ru-RU" dirty="0" smtClean="0"/>
              <a:t>простым или составным</a:t>
            </a:r>
          </a:p>
          <a:p>
            <a:pPr marL="360000">
              <a:lnSpc>
                <a:spcPct val="110000"/>
              </a:lnSpc>
              <a:spcBef>
                <a:spcPts val="1200"/>
              </a:spcBef>
            </a:pPr>
            <a:r>
              <a:rPr lang="ru-RU" dirty="0" smtClean="0"/>
              <a:t>Внешний </a:t>
            </a:r>
            <a:r>
              <a:rPr lang="ru-RU" dirty="0"/>
              <a:t>ключ </a:t>
            </a:r>
            <a:r>
              <a:rPr lang="ru-RU" i="1" dirty="0"/>
              <a:t>должен быть определен </a:t>
            </a:r>
            <a:r>
              <a:rPr lang="ru-RU" dirty="0"/>
              <a:t/>
            </a:r>
            <a:br>
              <a:rPr lang="ru-RU" dirty="0"/>
            </a:br>
            <a:r>
              <a:rPr lang="ru-RU" u="sng" dirty="0"/>
              <a:t>на тех же доменах</a:t>
            </a:r>
            <a:r>
              <a:rPr lang="ru-RU" dirty="0"/>
              <a:t>, что и соответствующий первичный ключ родительского отношения</a:t>
            </a:r>
          </a:p>
          <a:p>
            <a:r>
              <a:rPr lang="ru-RU" dirty="0"/>
              <a:t>Внешний ключ, как правило, </a:t>
            </a:r>
            <a:r>
              <a:rPr lang="ru-RU" u="sng" dirty="0"/>
              <a:t>не обладает свойством уникальности</a:t>
            </a:r>
            <a:r>
              <a:rPr lang="ru-RU" dirty="0"/>
              <a:t>, т.е. в дочернем отношении </a:t>
            </a:r>
            <a:r>
              <a:rPr lang="ru-RU" i="1" dirty="0"/>
              <a:t>может быть несколько </a:t>
            </a:r>
            <a:r>
              <a:rPr lang="ru-RU" dirty="0"/>
              <a:t>кортежей, ссылающихся на один и тот же кортеж родительского </a:t>
            </a:r>
            <a:r>
              <a:rPr lang="ru-RU" dirty="0" smtClean="0"/>
              <a:t>отношения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8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3204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200" b="1" dirty="0" smtClean="0"/>
              <a:t>Внешний ключ (формальное определение)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92696"/>
            <a:ext cx="8928992" cy="46085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S, R – </a:t>
            </a:r>
            <a:r>
              <a:rPr lang="ru-RU" sz="2400" dirty="0" smtClean="0"/>
              <a:t>отношения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Подмножество атрибутов </a:t>
            </a:r>
            <a:r>
              <a:rPr lang="en-US" sz="2400" dirty="0" smtClean="0"/>
              <a:t>FK </a:t>
            </a:r>
            <a:r>
              <a:rPr lang="ru-RU" sz="2400" b="1" dirty="0" smtClean="0"/>
              <a:t>отношения </a:t>
            </a:r>
            <a:r>
              <a:rPr lang="en-US" sz="2400" b="1" dirty="0" smtClean="0"/>
              <a:t>R</a:t>
            </a:r>
            <a:r>
              <a:rPr lang="en-US" sz="2400" dirty="0" smtClean="0"/>
              <a:t> </a:t>
            </a:r>
            <a:r>
              <a:rPr lang="ru-RU" sz="2400" dirty="0" smtClean="0"/>
              <a:t>называется </a:t>
            </a:r>
            <a:r>
              <a:rPr lang="ru-RU" sz="2400" b="1" i="1" dirty="0" smtClean="0"/>
              <a:t>внешним ключом</a:t>
            </a:r>
            <a:r>
              <a:rPr lang="ru-RU" sz="2400" dirty="0" smtClean="0"/>
              <a:t>, если: </a:t>
            </a:r>
          </a:p>
          <a:p>
            <a:r>
              <a:rPr lang="ru-RU" sz="2400" dirty="0" smtClean="0"/>
              <a:t>Существует некоторое отношение</a:t>
            </a:r>
            <a:r>
              <a:rPr lang="en-US" sz="2400" dirty="0" smtClean="0"/>
              <a:t> S</a:t>
            </a:r>
            <a:r>
              <a:rPr lang="ru-RU" sz="2400" dirty="0" smtClean="0"/>
              <a:t> с </a:t>
            </a:r>
            <a:r>
              <a:rPr lang="ru-RU" sz="2400" b="1" u="sng" dirty="0" smtClean="0"/>
              <a:t>минимальным ключом </a:t>
            </a:r>
            <a:r>
              <a:rPr lang="en-US" sz="2400" dirty="0" smtClean="0"/>
              <a:t>K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Значения</a:t>
            </a:r>
            <a:r>
              <a:rPr lang="en-US" sz="2400" dirty="0" smtClean="0"/>
              <a:t> </a:t>
            </a:r>
            <a:r>
              <a:rPr lang="ru-RU" sz="2400" dirty="0" smtClean="0"/>
              <a:t>полей </a:t>
            </a:r>
            <a:r>
              <a:rPr lang="en-US" sz="2400" dirty="0" smtClean="0"/>
              <a:t>FK </a:t>
            </a:r>
            <a:r>
              <a:rPr lang="ru-RU" sz="2400" dirty="0" smtClean="0"/>
              <a:t>в каждом кортеже отношения </a:t>
            </a:r>
            <a:r>
              <a:rPr lang="en-US" sz="2400" dirty="0" smtClean="0"/>
              <a:t>R </a:t>
            </a:r>
            <a:br>
              <a:rPr lang="en-US" sz="2400" dirty="0" smtClean="0"/>
            </a:br>
            <a:r>
              <a:rPr lang="ru-RU" sz="2400" b="1" u="sng" dirty="0" smtClean="0"/>
              <a:t>всегда</a:t>
            </a:r>
            <a:r>
              <a:rPr lang="ru-RU" sz="2400" u="sng" dirty="0" smtClean="0"/>
              <a:t> совпадают </a:t>
            </a:r>
            <a:r>
              <a:rPr lang="ru-RU" sz="2400" dirty="0" smtClean="0"/>
              <a:t>с соответствующими значениями полей минимального ключа К для некоторого кортежа из </a:t>
            </a:r>
            <a:r>
              <a:rPr lang="en-US" sz="2400" dirty="0" smtClean="0"/>
              <a:t>S</a:t>
            </a:r>
            <a:r>
              <a:rPr lang="ru-RU" sz="2400" dirty="0" smtClean="0"/>
              <a:t>, </a:t>
            </a:r>
            <a:br>
              <a:rPr lang="ru-RU" sz="2400" dirty="0" smtClean="0"/>
            </a:br>
            <a:r>
              <a:rPr lang="ru-RU" sz="2400" i="1" u="sng" dirty="0" smtClean="0"/>
              <a:t>либо является </a:t>
            </a:r>
            <a:r>
              <a:rPr lang="ru-RU" sz="2400" i="1" u="sng" dirty="0" err="1" smtClean="0"/>
              <a:t>null</a:t>
            </a:r>
            <a:r>
              <a:rPr lang="ru-RU" sz="2400" i="1" u="sng" dirty="0" smtClean="0"/>
              <a:t>-значением.</a:t>
            </a:r>
            <a:endParaRPr lang="ru-RU" sz="2400" i="1" u="sng" dirty="0"/>
          </a:p>
          <a:p>
            <a:pPr marL="0" indent="0">
              <a:buNone/>
            </a:pPr>
            <a:r>
              <a:rPr lang="ru-RU" sz="2400" dirty="0" smtClean="0"/>
              <a:t>В этом случае называют</a:t>
            </a:r>
          </a:p>
          <a:p>
            <a:pPr marL="0" indent="0">
              <a:buNone/>
            </a:pPr>
            <a:r>
              <a:rPr lang="en-US" sz="2400" dirty="0" smtClean="0"/>
              <a:t>S </a:t>
            </a:r>
            <a:r>
              <a:rPr lang="ru-RU" sz="2400" dirty="0" smtClean="0"/>
              <a:t>– </a:t>
            </a:r>
            <a:r>
              <a:rPr lang="ru-RU" sz="2400" b="1" i="1" dirty="0" smtClean="0"/>
              <a:t>родительским отношением</a:t>
            </a:r>
            <a:r>
              <a:rPr lang="ru-RU" sz="2400" dirty="0" smtClean="0"/>
              <a:t>, </a:t>
            </a:r>
            <a:br>
              <a:rPr lang="ru-RU" sz="2400" dirty="0" smtClean="0"/>
            </a:br>
            <a:r>
              <a:rPr lang="en-US" sz="2400" dirty="0" smtClean="0"/>
              <a:t>R </a:t>
            </a:r>
            <a:r>
              <a:rPr lang="ru-RU" sz="2400" dirty="0" smtClean="0"/>
              <a:t>– </a:t>
            </a:r>
            <a:r>
              <a:rPr lang="ru-RU" sz="2400" b="1" i="1" dirty="0" smtClean="0"/>
              <a:t>дочерним отношением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5517232"/>
            <a:ext cx="8016986" cy="1224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7092280" y="4581128"/>
            <a:ext cx="720080" cy="1548172"/>
          </a:xfrm>
          <a:prstGeom prst="straightConnector1">
            <a:avLst/>
          </a:prstGeom>
          <a:ln w="317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436" y="206067"/>
            <a:ext cx="8028044" cy="57757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l"/>
            <a:r>
              <a:rPr lang="ru-RU" sz="2800" b="1" dirty="0" smtClean="0"/>
              <a:t>Связь двух сущностей с помощью внешнего ключа</a:t>
            </a:r>
            <a:endParaRPr lang="ru-RU" sz="28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92131"/>
              </p:ext>
            </p:extLst>
          </p:nvPr>
        </p:nvGraphicFramePr>
        <p:xfrm>
          <a:off x="1043608" y="1429330"/>
          <a:ext cx="5256584" cy="1800201"/>
        </p:xfrm>
        <a:graphic>
          <a:graphicData uri="http://schemas.openxmlformats.org/drawingml/2006/table">
            <a:tbl>
              <a:tblPr/>
              <a:tblGrid>
                <a:gridCol w="262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Номер отдела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Название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Бухгалтерия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Отдел</a:t>
                      </a:r>
                      <a:r>
                        <a:rPr lang="ru-RU" sz="3200" baseline="0" dirty="0" smtClean="0"/>
                        <a:t> кадров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14299"/>
              </p:ext>
            </p:extLst>
          </p:nvPr>
        </p:nvGraphicFramePr>
        <p:xfrm>
          <a:off x="755575" y="3861048"/>
          <a:ext cx="7632849" cy="2712720"/>
        </p:xfrm>
        <a:graphic>
          <a:graphicData uri="http://schemas.openxmlformats.org/drawingml/2006/table">
            <a:tbl>
              <a:tblPr/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8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Табельный 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Номер</a:t>
                      </a:r>
                      <a:r>
                        <a:rPr lang="ru-RU" sz="2000" baseline="0" dirty="0" smtClean="0"/>
                        <a:t> отдела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Сидоров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null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Васильев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7300527" y="2416198"/>
            <a:ext cx="1447938" cy="1465245"/>
            <a:chOff x="1907704" y="44624"/>
            <a:chExt cx="723969" cy="1465245"/>
          </a:xfrm>
        </p:grpSpPr>
        <p:sp>
          <p:nvSpPr>
            <p:cNvPr id="3" name="TextBox 2"/>
            <p:cNvSpPr txBox="1"/>
            <p:nvPr/>
          </p:nvSpPr>
          <p:spPr>
            <a:xfrm flipH="1">
              <a:off x="1907704" y="44624"/>
              <a:ext cx="7239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rgbClr val="7030A0"/>
                  </a:solidFill>
                </a:rPr>
                <a:t>Внешний ключ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Прямая со стрелкой 9"/>
            <p:cNvCxnSpPr/>
            <p:nvPr/>
          </p:nvCxnSpPr>
          <p:spPr>
            <a:xfrm>
              <a:off x="2195736" y="824922"/>
              <a:ext cx="0" cy="684947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202016" y="898559"/>
            <a:ext cx="1264640" cy="586225"/>
            <a:chOff x="2008966" y="622317"/>
            <a:chExt cx="632320" cy="586225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2008966" y="622317"/>
              <a:ext cx="558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 smtClean="0">
                  <a:solidFill>
                    <a:srgbClr val="7030A0"/>
                  </a:solidFill>
                </a:rPr>
                <a:t>Ключ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>
              <a:off x="2177734" y="957998"/>
              <a:ext cx="463552" cy="250544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483768" y="340983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</a:rPr>
              <a:t>дочернее</a:t>
            </a:r>
            <a:r>
              <a:rPr lang="en-US" sz="2800" i="1" dirty="0" smtClean="0">
                <a:solidFill>
                  <a:srgbClr val="FF0000"/>
                </a:solidFill>
              </a:rPr>
              <a:t>  R</a:t>
            </a:r>
            <a:endParaRPr lang="ru-RU" sz="28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553" y="78364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rgbClr val="FF0000"/>
                </a:solidFill>
              </a:rPr>
              <a:t>родительское</a:t>
            </a:r>
            <a:r>
              <a:rPr lang="en-US" sz="2800" i="1" dirty="0" smtClean="0">
                <a:solidFill>
                  <a:srgbClr val="FF0000"/>
                </a:solidFill>
              </a:rPr>
              <a:t>  S</a:t>
            </a:r>
            <a:endParaRPr lang="ru-RU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5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Основные функции СУБД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4806866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1200"/>
              </a:spcBef>
            </a:pPr>
            <a:r>
              <a:rPr lang="ru-RU" b="1" dirty="0" smtClean="0"/>
              <a:t>Обработка запросов</a:t>
            </a:r>
            <a:r>
              <a:rPr lang="ru-RU" dirty="0" smtClean="0"/>
              <a:t> пользователя </a:t>
            </a:r>
            <a:br>
              <a:rPr lang="ru-RU" dirty="0" smtClean="0"/>
            </a:br>
            <a:r>
              <a:rPr lang="ru-RU" dirty="0" smtClean="0"/>
              <a:t>на </a:t>
            </a:r>
            <a:r>
              <a:rPr lang="ru-RU" i="1" dirty="0" smtClean="0"/>
              <a:t>выборку, изменение, удаление </a:t>
            </a:r>
            <a:r>
              <a:rPr lang="ru-RU" dirty="0" smtClean="0"/>
              <a:t>существующих данных или на </a:t>
            </a:r>
            <a:r>
              <a:rPr lang="ru-RU" i="1" dirty="0" smtClean="0"/>
              <a:t>добавление</a:t>
            </a:r>
            <a:r>
              <a:rPr lang="ru-RU" dirty="0" smtClean="0"/>
              <a:t> новых  данных</a:t>
            </a:r>
          </a:p>
          <a:p>
            <a:pPr lvl="0">
              <a:spcBef>
                <a:spcPts val="1200"/>
              </a:spcBef>
            </a:pPr>
            <a:r>
              <a:rPr lang="ru-RU" dirty="0" smtClean="0"/>
              <a:t>Поддержание </a:t>
            </a:r>
            <a:r>
              <a:rPr lang="ru-RU" b="1" dirty="0" smtClean="0"/>
              <a:t>целостности и </a:t>
            </a:r>
            <a:r>
              <a:rPr lang="ru-RU" b="1" dirty="0"/>
              <a:t>безопасности данных (</a:t>
            </a:r>
            <a:r>
              <a:rPr lang="ru-RU" dirty="0" smtClean="0"/>
              <a:t>контролировать пользовательские запросы и пресекать попытки нарушения правил безопасности и целостности, определенные  АБД)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ru-RU" dirty="0"/>
              <a:t>Поддержание </a:t>
            </a:r>
            <a:r>
              <a:rPr lang="ru-RU" b="1" dirty="0"/>
              <a:t>дублирования </a:t>
            </a:r>
            <a:r>
              <a:rPr lang="ru-RU" b="1" dirty="0" smtClean="0"/>
              <a:t>и </a:t>
            </a:r>
            <a:r>
              <a:rPr lang="ru-RU" b="1" dirty="0"/>
              <a:t>восстановления данных</a:t>
            </a:r>
            <a:r>
              <a:rPr lang="ru-RU" dirty="0"/>
              <a:t>. </a:t>
            </a:r>
          </a:p>
          <a:p>
            <a:pPr lvl="0">
              <a:spcBef>
                <a:spcPts val="12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7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300" b="1" u="sng" dirty="0" smtClean="0"/>
              <a:t>Некоторые</a:t>
            </a:r>
            <a:r>
              <a:rPr lang="ru-RU" sz="3300" b="1" dirty="0" smtClean="0"/>
              <a:t> правила целостности реляционной модели</a:t>
            </a:r>
            <a:endParaRPr lang="ru-RU" sz="33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39170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Атрибуты, входящие в состав некоторого потенциального ключа,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u="sng" dirty="0" smtClean="0"/>
              <a:t>не могут принимать </a:t>
            </a:r>
            <a:r>
              <a:rPr lang="ru-RU" u="sng" dirty="0" err="1" smtClean="0"/>
              <a:t>null</a:t>
            </a:r>
            <a:r>
              <a:rPr lang="ru-RU" u="sng" dirty="0" smtClean="0"/>
              <a:t>-значений.</a:t>
            </a:r>
            <a:endParaRPr lang="ru-RU" u="sng" dirty="0"/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/>
              <a:t>Для </a:t>
            </a:r>
            <a:r>
              <a:rPr lang="ru-RU" b="1" i="1" dirty="0"/>
              <a:t>каждого </a:t>
            </a:r>
            <a:r>
              <a:rPr lang="ru-RU" dirty="0"/>
              <a:t>значения внешнего ключа </a:t>
            </a:r>
            <a:r>
              <a:rPr lang="ru-RU" b="1" dirty="0"/>
              <a:t>должно</a:t>
            </a:r>
            <a:r>
              <a:rPr lang="ru-RU" dirty="0"/>
              <a:t> существовать соответствующее значение первичного ключа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родительском </a:t>
            </a:r>
            <a:r>
              <a:rPr lang="ru-RU" dirty="0" smtClean="0"/>
              <a:t>отношении.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9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86775"/>
            <a:ext cx="7668852" cy="47792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2400" b="1" dirty="0" smtClean="0"/>
              <a:t>Пример ограничения целостности по внешнему ключу</a:t>
            </a:r>
            <a:endParaRPr lang="ru-RU" sz="2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7523"/>
              </p:ext>
            </p:extLst>
          </p:nvPr>
        </p:nvGraphicFramePr>
        <p:xfrm>
          <a:off x="467544" y="1244756"/>
          <a:ext cx="5258335" cy="2400268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Номер отдела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Название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Бухгалтерия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Отдел</a:t>
                      </a:r>
                      <a:r>
                        <a:rPr lang="ru-RU" sz="3200" baseline="0" dirty="0" smtClean="0"/>
                        <a:t> кадров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Отдел</a:t>
                      </a:r>
                      <a:r>
                        <a:rPr lang="ru-RU" sz="3200" baseline="0" dirty="0" smtClean="0"/>
                        <a:t> снабжения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36907"/>
              </p:ext>
            </p:extLst>
          </p:nvPr>
        </p:nvGraphicFramePr>
        <p:xfrm>
          <a:off x="791579" y="3956640"/>
          <a:ext cx="7632849" cy="2712720"/>
        </p:xfrm>
        <a:graphic>
          <a:graphicData uri="http://schemas.openxmlformats.org/drawingml/2006/table">
            <a:tbl>
              <a:tblPr/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381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Табельный номер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Фамилия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Номер</a:t>
                      </a:r>
                      <a:r>
                        <a:rPr lang="ru-RU" sz="2000" baseline="0" dirty="0" smtClean="0"/>
                        <a:t> отдела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Иванов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Петров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3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Сидоров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null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8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Васильев</a:t>
                      </a:r>
                      <a:endParaRPr lang="ru-RU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40152" y="34917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solidFill>
                  <a:srgbClr val="FF0000"/>
                </a:solidFill>
              </a:rPr>
              <a:t>дочернее</a:t>
            </a:r>
            <a:r>
              <a:rPr lang="en-US" i="1" dirty="0" smtClean="0">
                <a:solidFill>
                  <a:srgbClr val="FF0000"/>
                </a:solidFill>
              </a:rPr>
              <a:t>  R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613" y="8274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FF0000"/>
                </a:solidFill>
              </a:rPr>
              <a:t>родительское</a:t>
            </a:r>
            <a:r>
              <a:rPr lang="en-US" i="1" dirty="0" smtClean="0">
                <a:solidFill>
                  <a:srgbClr val="FF0000"/>
                </a:solidFill>
              </a:rPr>
              <a:t>  S</a:t>
            </a:r>
            <a:endParaRPr lang="ru-RU" i="1" dirty="0">
              <a:solidFill>
                <a:srgbClr val="FF0000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67544" y="6381328"/>
            <a:ext cx="8280920" cy="0"/>
          </a:xfrm>
          <a:prstGeom prst="line">
            <a:avLst/>
          </a:prstGeom>
          <a:ln w="41275" cmpd="sng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Операции над отношениями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816424"/>
          </a:xfrm>
        </p:spPr>
        <p:txBody>
          <a:bodyPr>
            <a:normAutofit/>
          </a:bodyPr>
          <a:lstStyle/>
          <a:p>
            <a:r>
              <a:rPr lang="ru-RU" dirty="0" smtClean="0"/>
              <a:t>Теоретико-множественные операции</a:t>
            </a:r>
          </a:p>
          <a:p>
            <a:pPr lvl="1"/>
            <a:r>
              <a:rPr lang="ru-RU" dirty="0" smtClean="0"/>
              <a:t>объединение</a:t>
            </a:r>
          </a:p>
          <a:p>
            <a:pPr lvl="1"/>
            <a:r>
              <a:rPr lang="ru-RU" dirty="0" smtClean="0"/>
              <a:t>пересечение</a:t>
            </a:r>
          </a:p>
          <a:p>
            <a:pPr lvl="1"/>
            <a:r>
              <a:rPr lang="ru-RU" dirty="0" smtClean="0"/>
              <a:t>разность</a:t>
            </a:r>
          </a:p>
          <a:p>
            <a:r>
              <a:rPr lang="ru-RU" dirty="0" smtClean="0"/>
              <a:t>Специальные реляционные операции</a:t>
            </a:r>
          </a:p>
          <a:p>
            <a:pPr lvl="1"/>
            <a:r>
              <a:rPr lang="ru-RU" dirty="0" smtClean="0"/>
              <a:t>выборка по условию (ограничение)</a:t>
            </a:r>
          </a:p>
          <a:p>
            <a:pPr lvl="1"/>
            <a:r>
              <a:rPr lang="ru-RU" dirty="0" smtClean="0"/>
              <a:t>соединение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объединения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28596" y="1928802"/>
          <a:ext cx="3857652" cy="1752600"/>
        </p:xfrm>
        <a:graphic>
          <a:graphicData uri="http://schemas.openxmlformats.org/drawingml/2006/table">
            <a:tbl>
              <a:tblPr/>
              <a:tblGrid>
                <a:gridCol w="135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номер 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Петров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14083"/>
              </p:ext>
            </p:extLst>
          </p:nvPr>
        </p:nvGraphicFramePr>
        <p:xfrm>
          <a:off x="428596" y="4071942"/>
          <a:ext cx="3857653" cy="1862148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</a:t>
                      </a:r>
                      <a:r>
                        <a:rPr lang="ru-RU" sz="2000" b="1" i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Пушников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46417"/>
              </p:ext>
            </p:extLst>
          </p:nvPr>
        </p:nvGraphicFramePr>
        <p:xfrm>
          <a:off x="4786314" y="2500306"/>
          <a:ext cx="3929090" cy="2476500"/>
        </p:xfrm>
        <a:graphic>
          <a:graphicData uri="http://schemas.openxmlformats.org/drawingml/2006/table">
            <a:tbl>
              <a:tblPr/>
              <a:tblGrid>
                <a:gridCol w="142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номер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Петров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Пушников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пересечения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28596" y="1928802"/>
          <a:ext cx="3857652" cy="1752600"/>
        </p:xfrm>
        <a:graphic>
          <a:graphicData uri="http://schemas.openxmlformats.org/drawingml/2006/table">
            <a:tbl>
              <a:tblPr/>
              <a:tblGrid>
                <a:gridCol w="135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номер 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Петров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452471"/>
              </p:ext>
            </p:extLst>
          </p:nvPr>
        </p:nvGraphicFramePr>
        <p:xfrm>
          <a:off x="428596" y="4071942"/>
          <a:ext cx="3857653" cy="1862148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</a:t>
                      </a:r>
                      <a:r>
                        <a:rPr lang="ru-RU" sz="2000" b="1" i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Пушников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44952"/>
              </p:ext>
            </p:extLst>
          </p:nvPr>
        </p:nvGraphicFramePr>
        <p:xfrm>
          <a:off x="4786314" y="3000372"/>
          <a:ext cx="3929090" cy="1028700"/>
        </p:xfrm>
        <a:graphic>
          <a:graphicData uri="http://schemas.openxmlformats.org/drawingml/2006/table">
            <a:tbl>
              <a:tblPr/>
              <a:tblGrid>
                <a:gridCol w="142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номер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разности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28596" y="1928802"/>
          <a:ext cx="3857652" cy="1752600"/>
        </p:xfrm>
        <a:graphic>
          <a:graphicData uri="http://schemas.openxmlformats.org/drawingml/2006/table">
            <a:tbl>
              <a:tblPr/>
              <a:tblGrid>
                <a:gridCol w="135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номер 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i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Петров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14995"/>
              </p:ext>
            </p:extLst>
          </p:nvPr>
        </p:nvGraphicFramePr>
        <p:xfrm>
          <a:off x="428596" y="4071942"/>
          <a:ext cx="3857653" cy="1862148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4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</a:t>
                      </a:r>
                      <a:r>
                        <a:rPr lang="ru-RU" sz="2000" b="1" i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Иванов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Пушников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i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08267"/>
              </p:ext>
            </p:extLst>
          </p:nvPr>
        </p:nvGraphicFramePr>
        <p:xfrm>
          <a:off x="4786314" y="3000372"/>
          <a:ext cx="3929090" cy="1390650"/>
        </p:xfrm>
        <a:graphic>
          <a:graphicData uri="http://schemas.openxmlformats.org/drawingml/2006/table">
            <a:tbl>
              <a:tblPr/>
              <a:tblGrid>
                <a:gridCol w="142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Табельный номер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Зарплата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Петров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Сидоров</a:t>
                      </a:r>
                      <a:endParaRPr lang="ru-RU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28575" marB="28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84784"/>
            <a:ext cx="8229600" cy="2434282"/>
          </a:xfrm>
        </p:spPr>
        <p:txBody>
          <a:bodyPr>
            <a:normAutofit/>
          </a:bodyPr>
          <a:lstStyle/>
          <a:p>
            <a:r>
              <a:rPr lang="ru-RU" b="1" dirty="0" smtClean="0"/>
              <a:t>Основы </a:t>
            </a:r>
            <a:r>
              <a:rPr lang="ru-RU" b="1" dirty="0"/>
              <a:t>проектирования РБД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на </a:t>
            </a:r>
            <a:r>
              <a:rPr lang="ru-RU" b="1" dirty="0"/>
              <a:t>основе методологии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«</a:t>
            </a:r>
            <a:r>
              <a:rPr lang="ru-RU" b="1" dirty="0"/>
              <a:t>сущность – связь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19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388843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Проектирование</a:t>
            </a:r>
            <a:r>
              <a:rPr lang="ru-RU" dirty="0" smtClean="0"/>
              <a:t> – процесс создания информационной модели фрагмента предметной области. </a:t>
            </a:r>
          </a:p>
          <a:p>
            <a:pPr marL="0" indent="0">
              <a:buNone/>
            </a:pPr>
            <a:r>
              <a:rPr lang="ru-RU" b="1" dirty="0" smtClean="0"/>
              <a:t>Предметная область </a:t>
            </a:r>
            <a:r>
              <a:rPr lang="ru-RU" dirty="0" smtClean="0"/>
              <a:t>– часть реального мира.</a:t>
            </a:r>
          </a:p>
          <a:p>
            <a:pPr marL="0" indent="0">
              <a:buNone/>
            </a:pPr>
            <a:r>
              <a:rPr lang="ru-RU" dirty="0"/>
              <a:t>Предметная область </a:t>
            </a:r>
            <a:r>
              <a:rPr lang="ru-RU" dirty="0" smtClean="0"/>
              <a:t>определяется некоторому набором задач, связанных с хранением и обработкой информации.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508918"/>
          </a:xfrm>
        </p:spPr>
        <p:txBody>
          <a:bodyPr>
            <a:noAutofit/>
          </a:bodyPr>
          <a:lstStyle/>
          <a:p>
            <a:r>
              <a:rPr lang="ru-RU" sz="2800" b="1" i="1" dirty="0" smtClean="0"/>
              <a:t>Основные проблемы проектирования БД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ru-RU" u="sng" dirty="0" smtClean="0"/>
              <a:t>Проблема логического проектирования:</a:t>
            </a:r>
            <a:r>
              <a:rPr lang="ru-RU" sz="3000" dirty="0"/>
              <a:t/>
            </a:r>
            <a:br>
              <a:rPr lang="ru-RU" sz="3000" dirty="0"/>
            </a:br>
            <a:r>
              <a:rPr lang="ru-RU" dirty="0" smtClean="0"/>
              <a:t>Как </a:t>
            </a:r>
            <a:r>
              <a:rPr lang="ru-RU" dirty="0"/>
              <a:t>отобразить </a:t>
            </a:r>
            <a:r>
              <a:rPr lang="ru-RU" dirty="0" smtClean="0"/>
              <a:t>реальные объекты </a:t>
            </a:r>
            <a:br>
              <a:rPr lang="ru-RU" dirty="0" smtClean="0"/>
            </a:br>
            <a:r>
              <a:rPr lang="ru-RU" dirty="0" smtClean="0"/>
              <a:t>предметной </a:t>
            </a:r>
            <a:r>
              <a:rPr lang="ru-RU" dirty="0"/>
              <a:t>области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абстрактные объекты модели ?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требование – соответствие семантике предметной области)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u="sng" dirty="0"/>
              <a:t>Проблема</a:t>
            </a:r>
            <a:r>
              <a:rPr lang="ru-RU" u="sng" dirty="0" smtClean="0"/>
              <a:t> физического проектирования: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Как обеспечить эффективность </a:t>
            </a:r>
            <a:br>
              <a:rPr lang="ru-RU" dirty="0" smtClean="0"/>
            </a:br>
            <a:r>
              <a:rPr lang="ru-RU" dirty="0" smtClean="0"/>
              <a:t>компьютерного </a:t>
            </a:r>
            <a:r>
              <a:rPr lang="ru-RU" dirty="0"/>
              <a:t>хранения </a:t>
            </a:r>
            <a:r>
              <a:rPr lang="ru-RU" dirty="0" smtClean="0"/>
              <a:t>данных </a:t>
            </a:r>
            <a:br>
              <a:rPr lang="ru-RU" dirty="0" smtClean="0"/>
            </a:br>
            <a:r>
              <a:rPr lang="ru-RU" dirty="0" smtClean="0"/>
              <a:t>и эффективность выполнения запросов к БД?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schemeClr val="tx1"/>
                </a:solidFill>
              </a:rPr>
              <a:pPr/>
              <a:t>38</a:t>
            </a:fld>
            <a:endParaRPr lang="ru-RU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57606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 Уровни (этапы) проектирования БД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4848" y="836712"/>
            <a:ext cx="8229600" cy="2376264"/>
          </a:xfrm>
          <a:solidFill>
            <a:schemeClr val="bg1"/>
          </a:solidFill>
        </p:spPr>
        <p:txBody>
          <a:bodyPr/>
          <a:lstStyle/>
          <a:p>
            <a:r>
              <a:rPr lang="ru-RU" dirty="0" smtClean="0"/>
              <a:t>концептуальный </a:t>
            </a:r>
            <a:br>
              <a:rPr lang="ru-RU" dirty="0" smtClean="0"/>
            </a:br>
            <a:r>
              <a:rPr lang="ru-RU" dirty="0" smtClean="0"/>
              <a:t>(инфологический, семантический)</a:t>
            </a:r>
          </a:p>
          <a:p>
            <a:r>
              <a:rPr lang="ru-RU" dirty="0" smtClean="0"/>
              <a:t>логический (</a:t>
            </a:r>
            <a:r>
              <a:rPr lang="ru-RU" dirty="0" err="1" smtClean="0"/>
              <a:t>даталогический</a:t>
            </a:r>
            <a:r>
              <a:rPr lang="ru-RU" dirty="0" smtClean="0"/>
              <a:t>)</a:t>
            </a:r>
          </a:p>
          <a:p>
            <a:r>
              <a:rPr lang="ru-RU" dirty="0" smtClean="0"/>
              <a:t>физический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schemeClr val="tx1"/>
                </a:solidFill>
              </a:rPr>
              <a:pPr/>
              <a:t>39</a:t>
            </a:fld>
            <a:endParaRPr lang="ru-RU" sz="32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3429000"/>
            <a:ext cx="8712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Концептуальная модель — определение основных понятий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Логическая модель — описание структуры данных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/>
              <a:t>Физическая модель — реализация в конкретной </a:t>
            </a:r>
            <a:r>
              <a:rPr lang="ru-RU" sz="2800" dirty="0" smtClean="0"/>
              <a:t>СУБД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98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3888432"/>
          </a:xfrm>
        </p:spPr>
        <p:txBody>
          <a:bodyPr>
            <a:normAutofit lnSpcReduction="10000"/>
          </a:bodyPr>
          <a:lstStyle/>
          <a:p>
            <a:pPr hangingPunct="0"/>
            <a:r>
              <a:rPr lang="ru-RU" sz="2800" i="1" dirty="0" smtClean="0"/>
              <a:t>Модель данных </a:t>
            </a:r>
            <a:r>
              <a:rPr lang="ru-RU" sz="2800" dirty="0" smtClean="0"/>
              <a:t>– совокупность взаимосвязанных </a:t>
            </a:r>
            <a:r>
              <a:rPr lang="ru-RU" sz="2800" i="1" dirty="0" smtClean="0"/>
              <a:t>понятий и правил</a:t>
            </a:r>
            <a:r>
              <a:rPr lang="ru-RU" sz="2800" dirty="0" smtClean="0"/>
              <a:t>, предназначенных </a:t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i="1" dirty="0" smtClean="0"/>
              <a:t>описания структур</a:t>
            </a:r>
            <a:r>
              <a:rPr lang="en-US" sz="2800" i="1" dirty="0" smtClean="0"/>
              <a:t> </a:t>
            </a:r>
            <a:r>
              <a:rPr lang="ru-RU" sz="2800" i="1" dirty="0" smtClean="0"/>
              <a:t>и свойств </a:t>
            </a:r>
            <a:r>
              <a:rPr lang="ru-RU" sz="2800" dirty="0" smtClean="0"/>
              <a:t>данных, хранимых и обрабатываемых в информационной системе.</a:t>
            </a:r>
          </a:p>
          <a:p>
            <a:pPr hangingPunct="0"/>
            <a:r>
              <a:rPr lang="ru-RU" sz="2800" dirty="0" smtClean="0"/>
              <a:t>Самые известные (классические) модели:</a:t>
            </a:r>
            <a:br>
              <a:rPr lang="ru-RU" sz="2800" dirty="0" smtClean="0"/>
            </a:br>
            <a:r>
              <a:rPr lang="ru-RU" sz="2800" dirty="0" smtClean="0"/>
              <a:t>- иерархическая</a:t>
            </a:r>
            <a:br>
              <a:rPr lang="ru-RU" sz="2800" dirty="0" smtClean="0"/>
            </a:br>
            <a:r>
              <a:rPr lang="ru-RU" sz="2800" dirty="0" smtClean="0"/>
              <a:t>- сетевая</a:t>
            </a:r>
            <a:br>
              <a:rPr lang="ru-RU" sz="2800" dirty="0" smtClean="0"/>
            </a:br>
            <a:r>
              <a:rPr lang="ru-RU" sz="2800" dirty="0" smtClean="0"/>
              <a:t>- реляционная</a:t>
            </a:r>
          </a:p>
          <a:p>
            <a:pPr marL="0" indent="0" hangingPunct="0">
              <a:buNone/>
            </a:pPr>
            <a:endParaRPr lang="ru-RU" sz="2800" dirty="0" smtClean="0"/>
          </a:p>
          <a:p>
            <a:pPr hangingPunct="0"/>
            <a:endParaRPr lang="ru-RU" sz="2800" dirty="0" smtClean="0"/>
          </a:p>
          <a:p>
            <a:pPr hangingPunct="0"/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496944" cy="1440160"/>
          </a:xfrm>
          <a:noFill/>
        </p:spPr>
        <p:txBody>
          <a:bodyPr>
            <a:normAutofit/>
          </a:bodyPr>
          <a:lstStyle/>
          <a:p>
            <a:r>
              <a:rPr lang="ru-RU" sz="4000" b="1" dirty="0" smtClean="0"/>
              <a:t>В основе теории баз данных </a:t>
            </a:r>
            <a:br>
              <a:rPr lang="ru-RU" sz="4000" b="1" dirty="0" smtClean="0"/>
            </a:br>
            <a:r>
              <a:rPr lang="ru-RU" sz="4000" b="1" dirty="0" smtClean="0"/>
              <a:t>лежит понятие </a:t>
            </a:r>
            <a:r>
              <a:rPr lang="ru-RU" sz="4000" b="1" i="1" u="sng" dirty="0" smtClean="0"/>
              <a:t>модели данных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047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132857"/>
            <a:ext cx="8496944" cy="4176464"/>
          </a:xfrm>
          <a:noFill/>
        </p:spPr>
        <p:txBody>
          <a:bodyPr>
            <a:normAutofit fontScale="85000" lnSpcReduction="10000"/>
          </a:bodyPr>
          <a:lstStyle/>
          <a:p>
            <a:pPr marL="10972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i="1" dirty="0" smtClean="0"/>
              <a:t>Предметная область </a:t>
            </a:r>
            <a:r>
              <a:rPr lang="ru-RU" i="1" dirty="0" smtClean="0"/>
              <a:t>- </a:t>
            </a:r>
            <a:r>
              <a:rPr lang="ru-RU" dirty="0" smtClean="0"/>
              <a:t>часть </a:t>
            </a:r>
            <a:r>
              <a:rPr lang="ru-RU" dirty="0"/>
              <a:t>реального мира, </a:t>
            </a:r>
            <a:r>
              <a:rPr lang="ru-RU" dirty="0" smtClean="0"/>
              <a:t>которую следует представить в БД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 smtClean="0"/>
              <a:t>Описание предметной области</a:t>
            </a:r>
            <a:r>
              <a:rPr lang="ru-RU" dirty="0" smtClean="0"/>
              <a:t>: 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- текст на </a:t>
            </a:r>
            <a:r>
              <a:rPr lang="ru-RU" dirty="0"/>
              <a:t>естественном </a:t>
            </a:r>
            <a:r>
              <a:rPr lang="ru-RU" dirty="0" smtClean="0"/>
              <a:t>языке, 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– образцы </a:t>
            </a:r>
            <a:r>
              <a:rPr lang="ru-RU" dirty="0"/>
              <a:t>входных и выходных документов, </a:t>
            </a:r>
            <a:endParaRPr lang="ru-RU" dirty="0" smtClean="0"/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– математические формулы, </a:t>
            </a:r>
          </a:p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– таблицы, графики, рисунки </a:t>
            </a:r>
            <a:r>
              <a:rPr lang="ru-RU" dirty="0"/>
              <a:t>и </a:t>
            </a:r>
            <a:r>
              <a:rPr lang="ru-RU" dirty="0" smtClean="0"/>
              <a:t>другие средства,</a:t>
            </a:r>
            <a:br>
              <a:rPr lang="ru-RU" dirty="0" smtClean="0"/>
            </a:br>
            <a:r>
              <a:rPr lang="ru-RU" dirty="0" smtClean="0"/>
              <a:t>   понятные пользователям </a:t>
            </a:r>
            <a:r>
              <a:rPr lang="ru-RU" dirty="0"/>
              <a:t>и </a:t>
            </a:r>
            <a:r>
              <a:rPr lang="ru-RU" dirty="0" smtClean="0"/>
              <a:t>проектировщикам БД.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40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effectLst/>
              </a:rPr>
              <a:t>Концептуальный уровень проектирования</a:t>
            </a:r>
            <a:br>
              <a:rPr lang="ru-RU" sz="3600" dirty="0" smtClean="0">
                <a:effectLst/>
              </a:rPr>
            </a:br>
            <a:r>
              <a:rPr lang="ru-RU" sz="2700" dirty="0" smtClean="0">
                <a:effectLst/>
              </a:rPr>
              <a:t>(инфологическая </a:t>
            </a:r>
            <a:r>
              <a:rPr lang="ru-RU" sz="2700" dirty="0">
                <a:effectLst/>
              </a:rPr>
              <a:t>модель </a:t>
            </a:r>
            <a:r>
              <a:rPr lang="ru-RU" sz="2700" dirty="0" smtClean="0">
                <a:effectLst/>
              </a:rPr>
              <a:t>данных)</a:t>
            </a:r>
            <a:endParaRPr lang="ru-RU" sz="2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62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60648"/>
            <a:ext cx="9180512" cy="28083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 smtClean="0"/>
              <a:t>Проектирование БД </a:t>
            </a:r>
            <a:br>
              <a:rPr lang="ru-RU" sz="4000" dirty="0" smtClean="0"/>
            </a:br>
            <a:r>
              <a:rPr lang="ru-RU" sz="4000" dirty="0" smtClean="0"/>
              <a:t>с помощью модели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 smtClean="0"/>
              <a:t>«СУЩНОСТЬ – СВЯЗЬ»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smtClean="0"/>
              <a:t>(</a:t>
            </a:r>
            <a:r>
              <a:rPr lang="en-US" sz="4000" dirty="0" err="1" smtClean="0"/>
              <a:t>entiny</a:t>
            </a:r>
            <a:r>
              <a:rPr lang="en-US" sz="4000" dirty="0" smtClean="0"/>
              <a:t>-relationship, ER)</a:t>
            </a:r>
            <a:r>
              <a:rPr lang="ru-RU" sz="40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429" y="393305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prstClr val="black"/>
                </a:solidFill>
              </a:rPr>
              <a:t>Модель </a:t>
            </a:r>
            <a:r>
              <a:rPr lang="en-US" sz="3200" b="1" dirty="0" smtClean="0">
                <a:solidFill>
                  <a:prstClr val="black"/>
                </a:solidFill>
              </a:rPr>
              <a:t>ER – </a:t>
            </a:r>
            <a:r>
              <a:rPr lang="ru-RU" sz="3200" b="1" dirty="0" smtClean="0">
                <a:solidFill>
                  <a:prstClr val="black"/>
                </a:solidFill>
              </a:rPr>
              <a:t/>
            </a:r>
            <a:br>
              <a:rPr lang="ru-RU" sz="3200" b="1" dirty="0" smtClean="0">
                <a:solidFill>
                  <a:prstClr val="black"/>
                </a:solidFill>
              </a:rPr>
            </a:br>
            <a:r>
              <a:rPr lang="ru-RU" sz="3200" b="1" dirty="0" smtClean="0">
                <a:solidFill>
                  <a:prstClr val="black"/>
                </a:solidFill>
              </a:rPr>
              <a:t>метод наглядного представления </a:t>
            </a:r>
            <a:br>
              <a:rPr lang="ru-RU" sz="3200" b="1" dirty="0" smtClean="0">
                <a:solidFill>
                  <a:prstClr val="black"/>
                </a:solidFill>
              </a:rPr>
            </a:br>
            <a:r>
              <a:rPr lang="ru-RU" sz="3200" b="1" dirty="0" smtClean="0">
                <a:solidFill>
                  <a:prstClr val="black"/>
                </a:solidFill>
              </a:rPr>
              <a:t>некоторой предметной области.  </a:t>
            </a:r>
            <a:endParaRPr lang="ru-RU" sz="3200" b="1" dirty="0">
              <a:solidFill>
                <a:prstClr val="black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41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5616624"/>
          </a:xfrm>
        </p:spPr>
        <p:txBody>
          <a:bodyPr>
            <a:noAutofit/>
          </a:bodyPr>
          <a:lstStyle/>
          <a:p>
            <a:r>
              <a:rPr lang="ru-RU" sz="2800" dirty="0" smtClean="0"/>
              <a:t>Модель </a:t>
            </a:r>
            <a:r>
              <a:rPr lang="en-US" sz="2800" dirty="0" smtClean="0"/>
              <a:t>Entity-Relationship </a:t>
            </a:r>
            <a:r>
              <a:rPr lang="ru-RU" sz="2800" dirty="0" smtClean="0"/>
              <a:t>разработана в 1976 г. </a:t>
            </a:r>
            <a:br>
              <a:rPr lang="ru-RU" sz="2800" dirty="0" smtClean="0"/>
            </a:b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корпорации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IBM.</a:t>
            </a:r>
            <a:endParaRPr lang="ru-RU" sz="2800" dirty="0" smtClean="0"/>
          </a:p>
          <a:p>
            <a:r>
              <a:rPr lang="ru-RU" sz="2800" dirty="0" smtClean="0"/>
              <a:t>Моделирование предметной области основано</a:t>
            </a:r>
            <a:br>
              <a:rPr lang="ru-RU" sz="2800" dirty="0" smtClean="0"/>
            </a:br>
            <a:r>
              <a:rPr lang="ru-RU" sz="2800" dirty="0" smtClean="0"/>
              <a:t>на использовании </a:t>
            </a:r>
            <a:r>
              <a:rPr lang="ru-RU" sz="2800" b="1" dirty="0" smtClean="0"/>
              <a:t>диаграмм</a:t>
            </a:r>
            <a:r>
              <a:rPr lang="ru-RU" sz="2800" dirty="0" smtClean="0"/>
              <a:t>, включающих небольшое число типовых фигур</a:t>
            </a:r>
            <a:br>
              <a:rPr lang="ru-RU" sz="2800" dirty="0" smtClean="0"/>
            </a:br>
            <a:r>
              <a:rPr lang="ru-RU" sz="2800" dirty="0" smtClean="0"/>
              <a:t>(язык </a:t>
            </a:r>
            <a:r>
              <a:rPr lang="en-US" sz="2800" dirty="0" smtClean="0"/>
              <a:t>ER</a:t>
            </a:r>
            <a:r>
              <a:rPr lang="ru-RU" sz="2800" dirty="0" smtClean="0"/>
              <a:t>-диаграмм).</a:t>
            </a:r>
          </a:p>
          <a:p>
            <a:r>
              <a:rPr lang="ru-RU" sz="2800" dirty="0"/>
              <a:t>Б</a:t>
            </a:r>
            <a:r>
              <a:rPr lang="ru-RU" sz="2800" dirty="0" smtClean="0"/>
              <a:t>ольшинство современных подходов </a:t>
            </a:r>
            <a:br>
              <a:rPr lang="ru-RU" sz="2800" dirty="0" smtClean="0"/>
            </a:br>
            <a:r>
              <a:rPr lang="ru-RU" sz="2800" dirty="0" smtClean="0"/>
              <a:t>к проектированию баз данных основано </a:t>
            </a:r>
            <a:br>
              <a:rPr lang="ru-RU" sz="2800" dirty="0" smtClean="0"/>
            </a:br>
            <a:r>
              <a:rPr lang="ru-RU" sz="2800" dirty="0" smtClean="0"/>
              <a:t>на </a:t>
            </a:r>
            <a:r>
              <a:rPr lang="ru-RU" sz="2800" dirty="0"/>
              <a:t>использовании разновидностей ER-модели </a:t>
            </a:r>
            <a:endParaRPr lang="ru-RU" sz="2800" dirty="0" smtClean="0"/>
          </a:p>
          <a:p>
            <a:r>
              <a:rPr lang="ru-RU" sz="2800" dirty="0" smtClean="0"/>
              <a:t>Концептуальные схемы баз данных ER-модели получили широкое распространение в </a:t>
            </a:r>
            <a:r>
              <a:rPr lang="ru-RU" sz="2800" dirty="0" smtClean="0"/>
              <a:t>CASE-системах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42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43</a:t>
            </a:fld>
            <a:endParaRPr lang="ru-RU" sz="3200" b="1">
              <a:solidFill>
                <a:prstClr val="black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ysClr val="windowText" lastClr="000000"/>
                </a:solidFill>
                <a:latin typeface="Calibri"/>
              </a:rPr>
              <a:t>Пример: графическое представление </a:t>
            </a:r>
            <a:br>
              <a:rPr lang="ru-RU" sz="320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ru-RU" sz="3200" dirty="0" smtClean="0">
                <a:solidFill>
                  <a:sysClr val="windowText" lastClr="000000"/>
                </a:solidFill>
                <a:latin typeface="Calibri"/>
              </a:rPr>
              <a:t>БД на концептуальном уровне </a:t>
            </a:r>
            <a:endParaRPr lang="ru-RU" sz="3200" dirty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568952" cy="51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7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44</a:t>
            </a:fld>
            <a:endParaRPr lang="ru-RU" sz="3200" b="1">
              <a:solidFill>
                <a:prstClr val="black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4" t="19318" r="21468" b="10516"/>
          <a:stretch/>
        </p:blipFill>
        <p:spPr bwMode="auto">
          <a:xfrm>
            <a:off x="678872" y="1196752"/>
            <a:ext cx="7571063" cy="513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922114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ysClr val="windowText" lastClr="000000"/>
                </a:solidFill>
                <a:latin typeface="Calibri"/>
              </a:rPr>
              <a:t>Пример: графическое представление </a:t>
            </a:r>
            <a:br>
              <a:rPr lang="ru-RU" sz="3200" dirty="0" smtClean="0">
                <a:solidFill>
                  <a:sysClr val="windowText" lastClr="000000"/>
                </a:solidFill>
                <a:latin typeface="Calibri"/>
              </a:rPr>
            </a:br>
            <a:r>
              <a:rPr lang="ru-RU" sz="3200" dirty="0" smtClean="0">
                <a:solidFill>
                  <a:sysClr val="windowText" lastClr="000000"/>
                </a:solidFill>
                <a:latin typeface="Calibri"/>
              </a:rPr>
              <a:t>БД на логическом уровне </a:t>
            </a:r>
            <a:endParaRPr lang="ru-RU" sz="3200" dirty="0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25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507288" cy="3315824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/>
              <a:t>Сущность</a:t>
            </a:r>
            <a:r>
              <a:rPr lang="ru-RU" i="1" dirty="0"/>
              <a:t> </a:t>
            </a:r>
            <a:r>
              <a:rPr lang="ru-RU" dirty="0"/>
              <a:t>— </a:t>
            </a:r>
            <a:r>
              <a:rPr lang="ru-RU" dirty="0" smtClean="0"/>
              <a:t>класс объектов</a:t>
            </a:r>
          </a:p>
          <a:p>
            <a:r>
              <a:rPr lang="ru-RU" b="1" i="1" dirty="0"/>
              <a:t>Атрибут</a:t>
            </a:r>
            <a:r>
              <a:rPr lang="ru-RU" dirty="0"/>
              <a:t> — поименованная характеристика (свойство) сущности. </a:t>
            </a:r>
            <a:endParaRPr lang="ru-RU" dirty="0" smtClean="0"/>
          </a:p>
          <a:p>
            <a:r>
              <a:rPr lang="ru-RU" b="1" i="1" dirty="0"/>
              <a:t>Ключ</a:t>
            </a:r>
            <a:r>
              <a:rPr lang="ru-RU" dirty="0"/>
              <a:t> — </a:t>
            </a:r>
            <a:r>
              <a:rPr lang="ru-RU" b="1" u="sng" dirty="0"/>
              <a:t>минимальный набор </a:t>
            </a:r>
            <a:r>
              <a:rPr lang="ru-RU" dirty="0"/>
              <a:t>атрибутов,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</a:t>
            </a:r>
            <a:r>
              <a:rPr lang="ru-RU" dirty="0"/>
              <a:t>значениям которых можно однозначно найти требуемый экземпляр сущности</a:t>
            </a:r>
            <a:r>
              <a:rPr lang="ru-RU" dirty="0" smtClean="0"/>
              <a:t>.</a:t>
            </a:r>
          </a:p>
          <a:p>
            <a:r>
              <a:rPr lang="ru-RU" b="1" i="1" dirty="0"/>
              <a:t>Связь</a:t>
            </a:r>
            <a:r>
              <a:rPr lang="ru-RU" dirty="0"/>
              <a:t> — способ ассоциирования </a:t>
            </a:r>
            <a:r>
              <a:rPr lang="ru-RU" dirty="0" smtClean="0"/>
              <a:t>сущностей.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45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850106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2400" dirty="0">
                <a:effectLst/>
              </a:rPr>
              <a:t>Инфологическая модель </a:t>
            </a:r>
            <a:r>
              <a:rPr lang="ru-RU" sz="2400" dirty="0" smtClean="0">
                <a:effectLst/>
              </a:rPr>
              <a:t>данных (по методу </a:t>
            </a:r>
            <a:r>
              <a:rPr lang="en-US" sz="2400" dirty="0" smtClean="0">
                <a:effectLst/>
              </a:rPr>
              <a:t>ER)</a:t>
            </a:r>
            <a:r>
              <a:rPr lang="ru-RU" sz="2400" dirty="0" smtClean="0">
                <a:effectLst/>
              </a:rPr>
              <a:t>: 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ru-RU" sz="2400" dirty="0" smtClean="0">
                <a:effectLst/>
              </a:rPr>
              <a:t>основные конструктивные элементы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6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46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476672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u="sng" dirty="0"/>
              <a:t>Сущность</a:t>
            </a:r>
            <a:r>
              <a:rPr lang="ru-RU" sz="2000" dirty="0"/>
              <a:t> </a:t>
            </a:r>
            <a:r>
              <a:rPr lang="ru-RU" sz="2000" dirty="0" smtClean="0"/>
              <a:t>—</a:t>
            </a:r>
            <a:r>
              <a:rPr lang="en-US" sz="2000" dirty="0" smtClean="0"/>
              <a:t> </a:t>
            </a:r>
            <a:r>
              <a:rPr lang="ru-RU" sz="2000" dirty="0" smtClean="0"/>
              <a:t>класс </a:t>
            </a:r>
            <a:r>
              <a:rPr lang="ru-RU" sz="2000" dirty="0"/>
              <a:t>однотипных </a:t>
            </a:r>
            <a:r>
              <a:rPr lang="ru-RU" sz="2000" dirty="0" smtClean="0"/>
              <a:t>объектов, представляет </a:t>
            </a:r>
            <a:r>
              <a:rPr lang="ru-RU" sz="2000" dirty="0"/>
              <a:t>собой абстракцию реального объекта предметной области.</a:t>
            </a:r>
          </a:p>
          <a:p>
            <a:endParaRPr lang="ru-RU" sz="2000" dirty="0"/>
          </a:p>
          <a:p>
            <a:r>
              <a:rPr lang="ru-RU" sz="2000" dirty="0"/>
              <a:t>Основные </a:t>
            </a:r>
            <a:r>
              <a:rPr lang="ru-RU" sz="2000" dirty="0" smtClean="0"/>
              <a:t>характеристики сущности:</a:t>
            </a:r>
          </a:p>
          <a:p>
            <a:endParaRPr lang="ru-RU" sz="2000" dirty="0"/>
          </a:p>
          <a:p>
            <a:r>
              <a:rPr lang="ru-RU" sz="2000" b="1" dirty="0" smtClean="0"/>
              <a:t>ИМЯ</a:t>
            </a:r>
            <a:r>
              <a:rPr lang="ru-RU" sz="2000" dirty="0" smtClean="0"/>
              <a:t> - обозначается </a:t>
            </a:r>
            <a:r>
              <a:rPr lang="ru-RU" sz="2000" dirty="0"/>
              <a:t>существительным в единственном числе</a:t>
            </a:r>
          </a:p>
          <a:p>
            <a:r>
              <a:rPr lang="ru-RU" sz="2000" b="1" dirty="0" smtClean="0"/>
              <a:t>Уникальност</a:t>
            </a:r>
            <a:r>
              <a:rPr lang="ru-RU" sz="2000" dirty="0" smtClean="0"/>
              <a:t>ь </a:t>
            </a:r>
            <a:r>
              <a:rPr lang="ru-RU" sz="2000" dirty="0"/>
              <a:t>— каждый экземпляр сущности должен быть различим</a:t>
            </a:r>
          </a:p>
          <a:p>
            <a:r>
              <a:rPr lang="ru-RU" sz="2000" b="1" dirty="0" smtClean="0"/>
              <a:t>Атрибуты</a:t>
            </a:r>
            <a:r>
              <a:rPr lang="ru-RU" sz="2000" dirty="0" smtClean="0"/>
              <a:t> </a:t>
            </a:r>
            <a:r>
              <a:rPr lang="ru-RU" sz="2000" dirty="0"/>
              <a:t>— обладает набором </a:t>
            </a:r>
            <a:r>
              <a:rPr lang="ru-RU" sz="2000" dirty="0" smtClean="0"/>
              <a:t>характеристик (свойств)</a:t>
            </a:r>
          </a:p>
          <a:p>
            <a:r>
              <a:rPr lang="ru-RU" sz="2000" b="1" dirty="0" smtClean="0"/>
              <a:t>Связи</a:t>
            </a:r>
            <a:r>
              <a:rPr lang="ru-RU" sz="2000" dirty="0" smtClean="0"/>
              <a:t> </a:t>
            </a:r>
            <a:r>
              <a:rPr lang="ru-RU" sz="2000" dirty="0"/>
              <a:t>— может быть связана с другими сущностями</a:t>
            </a:r>
          </a:p>
          <a:p>
            <a:endParaRPr lang="ru-RU" sz="2000" dirty="0"/>
          </a:p>
          <a:p>
            <a:r>
              <a:rPr lang="ru-RU" sz="2000" i="1" dirty="0"/>
              <a:t>Примеры </a:t>
            </a:r>
            <a:r>
              <a:rPr lang="ru-RU" sz="2000" i="1" dirty="0" smtClean="0"/>
              <a:t>сущностей:</a:t>
            </a:r>
          </a:p>
          <a:p>
            <a:r>
              <a:rPr lang="ru-RU" sz="2000" dirty="0" smtClean="0"/>
              <a:t>Слушатель, учебная дисциплина, учебная группа</a:t>
            </a:r>
          </a:p>
          <a:p>
            <a:endParaRPr lang="ru-RU" sz="2000" dirty="0" smtClean="0"/>
          </a:p>
          <a:p>
            <a:endParaRPr lang="ru-RU" sz="2000" dirty="0"/>
          </a:p>
          <a:p>
            <a:pPr algn="ctr"/>
            <a:r>
              <a:rPr lang="ru-RU" sz="2000" b="1" dirty="0"/>
              <a:t>В ER-диаграммах сущность представляется </a:t>
            </a:r>
            <a:br>
              <a:rPr lang="ru-RU" sz="2000" b="1" dirty="0"/>
            </a:br>
            <a:r>
              <a:rPr lang="ru-RU" sz="2000" b="1" dirty="0"/>
              <a:t>в виде прямоугольника, </a:t>
            </a:r>
            <a:r>
              <a:rPr lang="ru-RU" sz="2000" b="1" dirty="0" smtClean="0"/>
              <a:t>содержащего </a:t>
            </a:r>
            <a:r>
              <a:rPr lang="ru-RU" sz="2000" b="1" dirty="0"/>
              <a:t>имя сущности</a:t>
            </a:r>
          </a:p>
          <a:p>
            <a:endParaRPr lang="ru-RU" sz="2000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08635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i="1" dirty="0" smtClean="0"/>
              <a:t>	Атрибут </a:t>
            </a:r>
            <a:r>
              <a:rPr lang="ru-RU" dirty="0" smtClean="0"/>
              <a:t> сущности – любая характеристика, представляемая некоторым значением, уточняющим состояние сущности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>
            <p:extLst/>
          </p:nvPr>
        </p:nvGraphicFramePr>
        <p:xfrm>
          <a:off x="2484438" y="4148138"/>
          <a:ext cx="40624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1808640" imgH="1284120" progId="Word.Picture.8">
                  <p:embed/>
                </p:oleObj>
              </mc:Choice>
              <mc:Fallback>
                <p:oleObj name="Picture" r:id="rId3" imgW="1808640" imgH="1284120" progId="Word.Picture.8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48138"/>
                        <a:ext cx="4062412" cy="2465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47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32048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Связь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245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Связь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упорядоченная последовательность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сущностей (графически изображается линией, соединяющей две сущности).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Может существовать между двумя разными сущностями или между сущностью и ей же самой (рекурсивная связь)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Связь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обладает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свойствами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степень,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направленность,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тип,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мощность,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обязательность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48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связи между сущностями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r>
              <a:rPr lang="ru-RU" dirty="0" smtClean="0"/>
              <a:t>Каждый </a:t>
            </a:r>
            <a:r>
              <a:rPr lang="ru-RU" cap="all" dirty="0" smtClean="0"/>
              <a:t>студент </a:t>
            </a:r>
            <a:r>
              <a:rPr lang="ru-RU" dirty="0" smtClean="0"/>
              <a:t>учится только в одной </a:t>
            </a:r>
            <a:r>
              <a:rPr lang="ru-RU" cap="all" dirty="0" smtClean="0"/>
              <a:t>группе</a:t>
            </a:r>
            <a:endParaRPr lang="ru-RU" dirty="0" smtClean="0"/>
          </a:p>
          <a:p>
            <a:r>
              <a:rPr lang="ru-RU" dirty="0" smtClean="0"/>
              <a:t>Любая ГРУППА состоит из одного или более СТУДЕНТОВ</a:t>
            </a:r>
          </a:p>
          <a:p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/>
          </p:nvPr>
        </p:nvGraphicFramePr>
        <p:xfrm>
          <a:off x="449796" y="1556792"/>
          <a:ext cx="824440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icture" r:id="rId3" imgW="4861560" imgH="563880" progId="Word.Picture.8">
                  <p:embed/>
                </p:oleObj>
              </mc:Choice>
              <mc:Fallback>
                <p:oleObj name="Picture" r:id="rId3" imgW="4861560" imgH="563880" progId="Word.Picture.8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96" y="1556792"/>
                        <a:ext cx="8244408" cy="11521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49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2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3888432"/>
          </a:xfrm>
        </p:spPr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sz="2800" dirty="0" smtClean="0"/>
              <a:t>В модели данных обычно выделяют </a:t>
            </a:r>
            <a:br>
              <a:rPr lang="ru-RU" sz="2800" dirty="0" smtClean="0"/>
            </a:br>
            <a:r>
              <a:rPr lang="ru-RU" sz="2800" dirty="0" smtClean="0"/>
              <a:t>три части, описывающие разные аспекты реализуемого подхода к моделированию предметной области:</a:t>
            </a:r>
          </a:p>
          <a:p>
            <a:pPr lvl="1" hangingPunct="0"/>
            <a:r>
              <a:rPr lang="ru-RU" dirty="0" smtClean="0"/>
              <a:t>структурная</a:t>
            </a:r>
          </a:p>
          <a:p>
            <a:pPr lvl="1" hangingPunct="0"/>
            <a:r>
              <a:rPr lang="ru-RU" dirty="0" smtClean="0"/>
              <a:t>манипуляционная</a:t>
            </a:r>
          </a:p>
          <a:p>
            <a:pPr lvl="1" hangingPunct="0"/>
            <a:r>
              <a:rPr lang="ru-RU" dirty="0" smtClean="0"/>
              <a:t>целостная</a:t>
            </a:r>
          </a:p>
          <a:p>
            <a:pPr>
              <a:buNone/>
            </a:pPr>
            <a:endParaRPr lang="ru-RU" sz="28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496944" cy="432048"/>
          </a:xfrm>
          <a:noFill/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В основе теории баз данных лежит понятие </a:t>
            </a:r>
            <a:r>
              <a:rPr lang="ru-RU" sz="2400" b="1" i="1" u="sng" dirty="0" smtClean="0"/>
              <a:t>модели данных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464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рекурсивной связи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717032"/>
            <a:ext cx="8229600" cy="248113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Каждый ЧЕЛОВЕК является сыном одного </a:t>
            </a:r>
            <a:br>
              <a:rPr lang="ru-RU" dirty="0" smtClean="0"/>
            </a:br>
            <a:r>
              <a:rPr lang="ru-RU" dirty="0" smtClean="0"/>
              <a:t>и только одного ЧЕЛОВЕКА</a:t>
            </a:r>
          </a:p>
          <a:p>
            <a:r>
              <a:rPr lang="ru-RU" dirty="0" smtClean="0"/>
              <a:t>Каждый ЧЕЛОВЕК может являться отцом для одного или более ЛЮДЕЙ ("ЧЕЛОВЕКОВ")</a:t>
            </a:r>
            <a:endParaRPr lang="ru-RU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0721" name="Object 1"/>
          <p:cNvGraphicFramePr>
            <a:graphicFrameLocks noChangeAspect="1"/>
          </p:cNvGraphicFramePr>
          <p:nvPr/>
        </p:nvGraphicFramePr>
        <p:xfrm>
          <a:off x="2195736" y="1484784"/>
          <a:ext cx="4507972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icture" r:id="rId3" imgW="2258568" imgH="1008888" progId="Word.Picture.8">
                  <p:embed/>
                </p:oleObj>
              </mc:Choice>
              <mc:Fallback>
                <p:oleObj name="Picture" r:id="rId3" imgW="2258568" imgH="1008888" progId="Word.Picture.8">
                  <p:embed/>
                  <p:pic>
                    <p:nvPicPr>
                      <p:cNvPr id="307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84784"/>
                        <a:ext cx="4507972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50</a:t>
            </a:fld>
            <a:endParaRPr lang="ru-RU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3205" y="1340768"/>
            <a:ext cx="8229600" cy="795544"/>
          </a:xfrm>
          <a:noFill/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ru-RU" b="1" dirty="0" smtClean="0"/>
              <a:t>между </a:t>
            </a:r>
            <a:r>
              <a:rPr lang="ru-RU" b="1" dirty="0"/>
              <a:t>двумя </a:t>
            </a:r>
            <a:r>
              <a:rPr lang="ru-RU" b="1" dirty="0" smtClean="0"/>
              <a:t>сущностями </a:t>
            </a:r>
          </a:p>
          <a:p>
            <a:pPr marL="109728" indent="0" algn="ctr">
              <a:buNone/>
            </a:pPr>
            <a:r>
              <a:rPr lang="ru-RU" b="1" dirty="0" smtClean="0"/>
              <a:t>возможны четыре типа связей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51</a:t>
            </a:fld>
            <a:endParaRPr lang="ru-RU">
              <a:solidFill>
                <a:prstClr val="black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8"/>
          <a:stretch/>
        </p:blipFill>
        <p:spPr bwMode="auto">
          <a:xfrm>
            <a:off x="2193200" y="2375489"/>
            <a:ext cx="4973623" cy="13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467544" y="3789040"/>
            <a:ext cx="8424936" cy="252028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Clr>
                <a:srgbClr val="2DA2BF"/>
              </a:buClr>
              <a:buNone/>
            </a:pPr>
            <a:r>
              <a:rPr lang="ru-RU" b="1" dirty="0">
                <a:solidFill>
                  <a:prstClr val="black"/>
                </a:solidFill>
              </a:rPr>
              <a:t>Первый тип </a:t>
            </a:r>
            <a:r>
              <a:rPr lang="ru-RU" dirty="0">
                <a:solidFill>
                  <a:prstClr val="black"/>
                </a:solidFill>
              </a:rPr>
              <a:t>— связь </a:t>
            </a:r>
            <a:r>
              <a:rPr lang="ru-RU" i="1" dirty="0" smtClean="0">
                <a:solidFill>
                  <a:prstClr val="black"/>
                </a:solidFill>
              </a:rPr>
              <a:t>"один-к-одному" </a:t>
            </a:r>
            <a:r>
              <a:rPr lang="ru-RU" i="1" dirty="0">
                <a:solidFill>
                  <a:prstClr val="black"/>
                </a:solidFill>
              </a:rPr>
              <a:t>(1:1)</a:t>
            </a:r>
            <a:r>
              <a:rPr lang="ru-RU" dirty="0">
                <a:solidFill>
                  <a:prstClr val="black"/>
                </a:solidFill>
              </a:rPr>
              <a:t>: в каждый момент времени </a:t>
            </a:r>
            <a:r>
              <a:rPr lang="ru-RU" dirty="0" smtClean="0">
                <a:solidFill>
                  <a:prstClr val="black"/>
                </a:solidFill>
              </a:rPr>
              <a:t>каждому </a:t>
            </a:r>
            <a:r>
              <a:rPr lang="ru-RU" dirty="0">
                <a:solidFill>
                  <a:prstClr val="black"/>
                </a:solidFill>
              </a:rPr>
              <a:t>представителю (экземпляру) сущности А соответствует 1 или 0 </a:t>
            </a:r>
            <a:r>
              <a:rPr lang="ru-RU" dirty="0" smtClean="0">
                <a:solidFill>
                  <a:prstClr val="black"/>
                </a:solidFill>
              </a:rPr>
              <a:t>представителей </a:t>
            </a:r>
            <a:r>
              <a:rPr lang="ru-RU" dirty="0">
                <a:solidFill>
                  <a:prstClr val="black"/>
                </a:solidFill>
              </a:rPr>
              <a:t>сущности Б. </a:t>
            </a:r>
            <a:endParaRPr lang="ru-RU" dirty="0" smtClean="0">
              <a:solidFill>
                <a:prstClr val="black"/>
              </a:solidFill>
            </a:endParaRPr>
          </a:p>
          <a:p>
            <a:pPr marL="109728" indent="0">
              <a:buClr>
                <a:srgbClr val="2DA2BF"/>
              </a:buClr>
              <a:buNone/>
            </a:pPr>
            <a:r>
              <a:rPr lang="ru-RU" dirty="0" smtClean="0">
                <a:solidFill>
                  <a:prstClr val="black"/>
                </a:solidFill>
              </a:rPr>
              <a:t>Студент </a:t>
            </a:r>
            <a:r>
              <a:rPr lang="ru-RU" dirty="0">
                <a:solidFill>
                  <a:prstClr val="black"/>
                </a:solidFill>
              </a:rPr>
              <a:t>может не </a:t>
            </a:r>
            <a:r>
              <a:rPr lang="ru-RU" dirty="0" smtClean="0">
                <a:solidFill>
                  <a:prstClr val="black"/>
                </a:solidFill>
              </a:rPr>
              <a:t>"заработать" стипендию</a:t>
            </a:r>
            <a:r>
              <a:rPr lang="ru-RU" dirty="0">
                <a:solidFill>
                  <a:prstClr val="black"/>
                </a:solidFill>
              </a:rPr>
              <a:t>, </a:t>
            </a:r>
            <a:r>
              <a:rPr lang="ru-RU" dirty="0" smtClean="0">
                <a:solidFill>
                  <a:prstClr val="black"/>
                </a:solidFill>
              </a:rPr>
              <a:t/>
            </a:r>
            <a:br>
              <a:rPr lang="ru-RU" dirty="0" smtClean="0">
                <a:solidFill>
                  <a:prstClr val="black"/>
                </a:solidFill>
              </a:rPr>
            </a:br>
            <a:r>
              <a:rPr lang="ru-RU" dirty="0" smtClean="0">
                <a:solidFill>
                  <a:prstClr val="black"/>
                </a:solidFill>
              </a:rPr>
              <a:t>получить </a:t>
            </a:r>
            <a:r>
              <a:rPr lang="ru-RU" dirty="0">
                <a:solidFill>
                  <a:prstClr val="black"/>
                </a:solidFill>
              </a:rPr>
              <a:t>обычную </a:t>
            </a:r>
            <a:r>
              <a:rPr lang="ru-RU" dirty="0" smtClean="0">
                <a:solidFill>
                  <a:prstClr val="black"/>
                </a:solidFill>
              </a:rPr>
              <a:t> или повышенную стипендию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effectLst/>
              </a:rPr>
              <a:t>Связи</a:t>
            </a:r>
            <a:r>
              <a:rPr lang="ru-RU" sz="3200" dirty="0" smtClean="0"/>
              <a:t> между сущностями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087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33264" y="908720"/>
            <a:ext cx="8712968" cy="194421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ru-RU" b="1" dirty="0"/>
              <a:t>Второй тип </a:t>
            </a:r>
            <a:r>
              <a:rPr lang="ru-RU" dirty="0"/>
              <a:t>— связь </a:t>
            </a:r>
            <a:r>
              <a:rPr lang="ru-RU" i="1" dirty="0" smtClean="0"/>
              <a:t>"один-ко-многим" </a:t>
            </a:r>
            <a:r>
              <a:rPr lang="ru-RU" i="1" dirty="0"/>
              <a:t>(1:М)</a:t>
            </a:r>
            <a:r>
              <a:rPr lang="ru-RU" dirty="0"/>
              <a:t>: одному представителю </a:t>
            </a:r>
            <a:r>
              <a:rPr lang="ru-RU" dirty="0" smtClean="0"/>
              <a:t>сущности </a:t>
            </a:r>
            <a:r>
              <a:rPr lang="ru-RU" dirty="0"/>
              <a:t>А </a:t>
            </a:r>
            <a:r>
              <a:rPr lang="ru-RU" dirty="0" smtClean="0"/>
              <a:t>соответствуют </a:t>
            </a:r>
            <a:r>
              <a:rPr lang="ru-RU" dirty="0"/>
              <a:t>0, 1 или несколько представителей сущности Б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квартира </a:t>
            </a:r>
            <a:r>
              <a:rPr lang="ru-RU" dirty="0"/>
              <a:t>может пустовать, в ней может жить один или несколько </a:t>
            </a:r>
            <a:r>
              <a:rPr lang="ru-RU" dirty="0" smtClean="0"/>
              <a:t>жильцов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52</a:t>
            </a:fld>
            <a:endParaRPr lang="ru-RU">
              <a:solidFill>
                <a:prstClr val="black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8"/>
          <a:stretch/>
        </p:blipFill>
        <p:spPr bwMode="auto">
          <a:xfrm>
            <a:off x="2051720" y="2852936"/>
            <a:ext cx="5106390" cy="134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5536" y="4725144"/>
            <a:ext cx="7920880" cy="10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800" b="1" dirty="0" smtClean="0"/>
              <a:t>Третий </a:t>
            </a:r>
            <a:r>
              <a:rPr lang="ru-RU" sz="2800" b="1" dirty="0"/>
              <a:t>тип </a:t>
            </a:r>
            <a:r>
              <a:rPr lang="ru-RU" sz="2500" dirty="0" smtClean="0">
                <a:solidFill>
                  <a:prstClr val="black"/>
                </a:solidFill>
              </a:rPr>
              <a:t>"</a:t>
            </a:r>
            <a:r>
              <a:rPr lang="ru-RU" sz="2500" i="1" dirty="0" smtClean="0">
                <a:solidFill>
                  <a:prstClr val="black"/>
                </a:solidFill>
              </a:rPr>
              <a:t>многие-к-одному</a:t>
            </a:r>
            <a:r>
              <a:rPr lang="ru-RU" sz="2500" dirty="0" smtClean="0">
                <a:solidFill>
                  <a:prstClr val="black"/>
                </a:solidFill>
              </a:rPr>
              <a:t>" </a:t>
            </a:r>
            <a:r>
              <a:rPr lang="ru-RU" sz="2500" dirty="0">
                <a:solidFill>
                  <a:prstClr val="black"/>
                </a:solidFill>
              </a:rPr>
              <a:t>(М:1) </a:t>
            </a:r>
            <a:r>
              <a:rPr lang="ru-RU" sz="2500" dirty="0" smtClean="0">
                <a:solidFill>
                  <a:prstClr val="black"/>
                </a:solidFill>
              </a:rPr>
              <a:t> </a:t>
            </a:r>
          </a:p>
          <a:p>
            <a:pPr marL="10972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800" b="1" dirty="0" smtClean="0"/>
              <a:t>Четвёртый тип </a:t>
            </a:r>
            <a:r>
              <a:rPr lang="ru-RU" sz="2500" dirty="0" smtClean="0">
                <a:solidFill>
                  <a:prstClr val="black"/>
                </a:solidFill>
              </a:rPr>
              <a:t>"</a:t>
            </a:r>
            <a:r>
              <a:rPr lang="ru-RU" sz="2500" i="1" dirty="0" smtClean="0">
                <a:solidFill>
                  <a:prstClr val="black"/>
                </a:solidFill>
              </a:rPr>
              <a:t>многие-ко-многим</a:t>
            </a:r>
            <a:r>
              <a:rPr lang="ru-RU" sz="2500" dirty="0" smtClean="0">
                <a:solidFill>
                  <a:prstClr val="black"/>
                </a:solidFill>
              </a:rPr>
              <a:t>" </a:t>
            </a:r>
            <a:r>
              <a:rPr lang="ru-RU" sz="2500" dirty="0">
                <a:solidFill>
                  <a:prstClr val="black"/>
                </a:solidFill>
              </a:rPr>
              <a:t>(М:М).</a:t>
            </a: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1100" dirty="0" smtClean="0">
                <a:effectLst/>
              </a:rPr>
              <a:t>Связи</a:t>
            </a:r>
            <a:r>
              <a:rPr lang="ru-RU" sz="1100" dirty="0" smtClean="0"/>
              <a:t> между сущностями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361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8270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3096344"/>
          </a:xfrm>
        </p:spPr>
        <p:txBody>
          <a:bodyPr>
            <a:normAutofit fontScale="55000" lnSpcReduction="20000"/>
          </a:bodyPr>
          <a:lstStyle/>
          <a:p>
            <a:pPr marL="10972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400" b="1" i="1" dirty="0" smtClean="0"/>
              <a:t>Между </a:t>
            </a:r>
            <a:r>
              <a:rPr lang="ru-RU" sz="4400" b="1" i="1" dirty="0"/>
              <a:t>одними и теми же </a:t>
            </a:r>
            <a:r>
              <a:rPr lang="ru-RU" sz="4400" b="1" i="1" dirty="0" smtClean="0"/>
              <a:t>сущностями могут быть разные связи: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400" b="1" dirty="0" smtClean="0"/>
              <a:t>пациент</a:t>
            </a:r>
            <a:r>
              <a:rPr lang="ru-RU" sz="4400" dirty="0"/>
              <a:t>, имея одного лечащего врача, может иметь также несколько </a:t>
            </a:r>
            <a:r>
              <a:rPr lang="ru-RU" sz="4400" dirty="0" smtClean="0"/>
              <a:t>врачей-консультантов</a:t>
            </a:r>
            <a:r>
              <a:rPr lang="ru-RU" sz="4400" dirty="0"/>
              <a:t>; </a:t>
            </a:r>
            <a:endParaRPr lang="ru-RU" sz="4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400" b="1" dirty="0" smtClean="0"/>
              <a:t>врач</a:t>
            </a:r>
            <a:r>
              <a:rPr lang="ru-RU" sz="4400" dirty="0" smtClean="0"/>
              <a:t> </a:t>
            </a:r>
            <a:r>
              <a:rPr lang="ru-RU" sz="4400" dirty="0"/>
              <a:t>может быть лечащим врачом нескольких пациентов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400" b="1" dirty="0"/>
              <a:t>врач</a:t>
            </a:r>
            <a:r>
              <a:rPr lang="ru-RU" sz="4400" dirty="0"/>
              <a:t> может одновременно консультировать несколько </a:t>
            </a:r>
            <a:r>
              <a:rPr lang="ru-RU" sz="4400" dirty="0" smtClean="0"/>
              <a:t>пациентов;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53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dirty="0" smtClean="0">
                <a:effectLst/>
              </a:rPr>
              <a:t>Сложные связи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32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14259" y="908720"/>
            <a:ext cx="8229600" cy="3672408"/>
          </a:xfrm>
        </p:spPr>
        <p:txBody>
          <a:bodyPr>
            <a:normAutofit/>
          </a:bodyPr>
          <a:lstStyle/>
          <a:p>
            <a:r>
              <a:rPr lang="ru-RU" b="1" dirty="0" smtClean="0"/>
              <a:t>врач</a:t>
            </a:r>
            <a:r>
              <a:rPr lang="ru-RU" dirty="0" smtClean="0"/>
              <a:t> </a:t>
            </a:r>
            <a:r>
              <a:rPr lang="ru-RU" dirty="0"/>
              <a:t>может назначить несколько </a:t>
            </a:r>
            <a:r>
              <a:rPr lang="ru-RU" b="1" dirty="0" smtClean="0"/>
              <a:t>пациентов</a:t>
            </a:r>
            <a:r>
              <a:rPr lang="ru-RU" dirty="0" smtClean="0"/>
              <a:t> на </a:t>
            </a:r>
            <a:r>
              <a:rPr lang="ru-RU" dirty="0"/>
              <a:t>несколько </a:t>
            </a:r>
            <a:r>
              <a:rPr lang="ru-RU" b="1" dirty="0"/>
              <a:t>анализов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b="1" dirty="0" smtClean="0"/>
              <a:t>анализ</a:t>
            </a:r>
            <a:r>
              <a:rPr lang="ru-RU" dirty="0" smtClean="0"/>
              <a:t> </a:t>
            </a:r>
            <a:r>
              <a:rPr lang="ru-RU" dirty="0"/>
              <a:t>может быть назначен несколькими </a:t>
            </a:r>
            <a:r>
              <a:rPr lang="ru-RU" b="1" dirty="0" smtClean="0"/>
              <a:t>врачами </a:t>
            </a:r>
            <a:r>
              <a:rPr lang="ru-RU" dirty="0" smtClean="0"/>
              <a:t>нескольким </a:t>
            </a:r>
            <a:r>
              <a:rPr lang="ru-RU" b="1" dirty="0"/>
              <a:t>пациентам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b="1" dirty="0" smtClean="0"/>
              <a:t>пациент</a:t>
            </a:r>
            <a:r>
              <a:rPr lang="ru-RU" dirty="0" smtClean="0"/>
              <a:t> </a:t>
            </a:r>
            <a:r>
              <a:rPr lang="ru-RU" dirty="0"/>
              <a:t>может быть назначен на несколько </a:t>
            </a:r>
            <a:r>
              <a:rPr lang="ru-RU" b="1" dirty="0" smtClean="0"/>
              <a:t>анализов</a:t>
            </a:r>
            <a:r>
              <a:rPr lang="ru-RU" dirty="0" smtClean="0"/>
              <a:t> </a:t>
            </a:r>
            <a:r>
              <a:rPr lang="ru-RU" dirty="0"/>
              <a:t>несколькими </a:t>
            </a:r>
            <a:r>
              <a:rPr lang="ru-RU" b="1" dirty="0"/>
              <a:t>врачами</a:t>
            </a:r>
            <a:r>
              <a:rPr lang="ru-RU" dirty="0"/>
              <a:t>;</a:t>
            </a:r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54</a:t>
            </a:fld>
            <a:endParaRPr lang="ru-RU">
              <a:solidFill>
                <a:prstClr val="black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064"/>
            <a:ext cx="905811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effectLst/>
              </a:rPr>
              <a:t>Сложные связи</a:t>
            </a:r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5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03244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Существуют различные способы графического представления ER-диаграмм,</a:t>
            </a:r>
            <a:endParaRPr lang="en-US" dirty="0" smtClean="0"/>
          </a:p>
          <a:p>
            <a:pPr lvl="2"/>
            <a:r>
              <a:rPr lang="ru-RU" dirty="0"/>
              <a:t>нотация </a:t>
            </a:r>
            <a:r>
              <a:rPr lang="ru-RU" dirty="0" err="1"/>
              <a:t>Чена</a:t>
            </a:r>
            <a:r>
              <a:rPr lang="ru-RU" dirty="0"/>
              <a:t>, </a:t>
            </a:r>
            <a:endParaRPr lang="en-US" dirty="0"/>
          </a:p>
          <a:p>
            <a:pPr lvl="2"/>
            <a:r>
              <a:rPr lang="ru-RU" dirty="0"/>
              <a:t>нотация Мартина,</a:t>
            </a:r>
          </a:p>
          <a:p>
            <a:pPr lvl="2"/>
            <a:r>
              <a:rPr lang="ru-RU" dirty="0"/>
              <a:t>нотация </a:t>
            </a:r>
            <a:r>
              <a:rPr lang="ru-RU" dirty="0" err="1"/>
              <a:t>Баркера</a:t>
            </a:r>
            <a:r>
              <a:rPr lang="ru-RU" dirty="0"/>
              <a:t>. </a:t>
            </a:r>
            <a:endParaRPr lang="en-US" dirty="0"/>
          </a:p>
          <a:p>
            <a:pPr lvl="2"/>
            <a:r>
              <a:rPr lang="ru-RU" b="1" dirty="0" smtClean="0"/>
              <a:t>нотация </a:t>
            </a:r>
            <a:r>
              <a:rPr lang="en-US" b="1" dirty="0"/>
              <a:t>IDEF1X</a:t>
            </a:r>
            <a:r>
              <a:rPr lang="en-US" dirty="0"/>
              <a:t>, </a:t>
            </a:r>
            <a:r>
              <a:rPr lang="en-US" dirty="0" smtClean="0"/>
              <a:t>(ICAM </a:t>
            </a:r>
            <a:r>
              <a:rPr lang="en-US" dirty="0"/>
              <a:t>definition method, integrated computer-aided </a:t>
            </a:r>
            <a:r>
              <a:rPr lang="en-US" dirty="0" smtClean="0"/>
              <a:t>manufacturing)</a:t>
            </a:r>
            <a:endParaRPr lang="ru-RU" dirty="0" smtClean="0"/>
          </a:p>
          <a:p>
            <a:pPr lvl="2"/>
            <a:endParaRPr lang="en-US" dirty="0"/>
          </a:p>
          <a:p>
            <a:r>
              <a:rPr lang="ru-RU" dirty="0" smtClean="0"/>
              <a:t>Эти нотации поддерживаются  различными  </a:t>
            </a:r>
            <a:r>
              <a:rPr lang="ru-RU" b="1" i="1" dirty="0"/>
              <a:t>CASE-средствами</a:t>
            </a:r>
            <a:r>
              <a:rPr lang="ru-RU" dirty="0"/>
              <a:t> </a:t>
            </a:r>
            <a:r>
              <a:rPr lang="ru-RU" dirty="0" smtClean="0"/>
              <a:t> разработки информационных систем 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ru-RU" dirty="0"/>
              <a:t>редакторами деловой графики. </a:t>
            </a:r>
            <a:endParaRPr lang="ru-RU" dirty="0" smtClean="0"/>
          </a:p>
          <a:p>
            <a:pPr lvl="2"/>
            <a:r>
              <a:rPr lang="en-US" dirty="0" smtClean="0"/>
              <a:t>ERWIN data modeler, </a:t>
            </a:r>
          </a:p>
          <a:p>
            <a:pPr lvl="2"/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/>
              <a:t>Visio</a:t>
            </a:r>
            <a:r>
              <a:rPr lang="ru-RU" dirty="0" smtClean="0"/>
              <a:t>.</a:t>
            </a:r>
          </a:p>
          <a:p>
            <a:pPr lvl="2"/>
            <a:r>
              <a:rPr lang="en-US" sz="2400" dirty="0"/>
              <a:t>MySQL Workbench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55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Инструменты создания </a:t>
            </a:r>
            <a:r>
              <a:rPr lang="en-US" sz="3200" dirty="0" smtClean="0"/>
              <a:t>ER-</a:t>
            </a:r>
            <a:r>
              <a:rPr lang="ru-RU" sz="3200" dirty="0" smtClean="0"/>
              <a:t>диаграмм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537321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400" b="1" dirty="0"/>
              <a:t>CASE</a:t>
            </a:r>
            <a:r>
              <a:rPr lang="ru-RU" sz="2400" b="1" dirty="0"/>
              <a:t> </a:t>
            </a:r>
            <a:r>
              <a:rPr lang="en-US" sz="2400" b="1" dirty="0"/>
              <a:t>-</a:t>
            </a:r>
            <a:r>
              <a:rPr lang="ru-RU" sz="2400" b="1" dirty="0"/>
              <a:t> </a:t>
            </a:r>
            <a:r>
              <a:rPr lang="en-US" sz="2400" b="1" dirty="0"/>
              <a:t>Computer Aided Software/System </a:t>
            </a:r>
            <a:r>
              <a:rPr lang="en-US" sz="2400" b="1" dirty="0" smtClean="0"/>
              <a:t>Engineering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7682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b="1" u="sng" dirty="0" smtClean="0"/>
              <a:t>Инфологическое проектирование:</a:t>
            </a:r>
          </a:p>
          <a:p>
            <a:pPr marL="365760" lvl="1" indent="0">
              <a:buNone/>
            </a:pPr>
            <a:r>
              <a:rPr lang="ru-RU" dirty="0" smtClean="0"/>
              <a:t>Выделение сущностей, атрибутов, связей, построение </a:t>
            </a:r>
            <a:r>
              <a:rPr lang="en-US" dirty="0" smtClean="0"/>
              <a:t>ER-</a:t>
            </a:r>
            <a:r>
              <a:rPr lang="ru-RU" dirty="0" smtClean="0"/>
              <a:t>диаграмм концептуальной модели.</a:t>
            </a:r>
          </a:p>
          <a:p>
            <a:pPr marL="365760" lvl="1" indent="0">
              <a:buNone/>
            </a:pPr>
            <a:endParaRPr lang="ru-RU" dirty="0"/>
          </a:p>
          <a:p>
            <a:pPr marL="109728" indent="0">
              <a:buNone/>
            </a:pPr>
            <a:r>
              <a:rPr lang="ru-RU" b="1" u="sng" dirty="0" err="1" smtClean="0"/>
              <a:t>Даталогическое</a:t>
            </a:r>
            <a:r>
              <a:rPr lang="ru-RU" b="1" u="sng" dirty="0" smtClean="0"/>
              <a:t> проектирование:</a:t>
            </a:r>
            <a:endParaRPr lang="ru-RU" b="1" u="sng" dirty="0"/>
          </a:p>
          <a:p>
            <a:pPr>
              <a:buClr>
                <a:schemeClr val="accent2"/>
              </a:buClr>
              <a:buSzPct val="100000"/>
            </a:pPr>
            <a:r>
              <a:rPr lang="ru-RU" dirty="0" smtClean="0"/>
              <a:t>преобразование </a:t>
            </a:r>
            <a:r>
              <a:rPr lang="ru-RU" dirty="0"/>
              <a:t>концептуальной модели данных в </a:t>
            </a:r>
            <a:r>
              <a:rPr lang="ru-RU" dirty="0" smtClean="0"/>
              <a:t>строго формализованную модель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i="1" dirty="0" smtClean="0"/>
              <a:t>результат — схема реляционной модели </a:t>
            </a:r>
            <a:r>
              <a:rPr lang="ru-RU" sz="2200" i="1" dirty="0"/>
              <a:t>данных;</a:t>
            </a:r>
          </a:p>
          <a:p>
            <a:pPr>
              <a:buClr>
                <a:schemeClr val="accent2"/>
              </a:buClr>
              <a:buSzPct val="100000"/>
            </a:pPr>
            <a:r>
              <a:rPr lang="ru-RU" i="1" dirty="0" smtClean="0">
                <a:solidFill>
                  <a:srgbClr val="FF0000"/>
                </a:solidFill>
              </a:rPr>
              <a:t>нормализация</a:t>
            </a:r>
            <a:r>
              <a:rPr lang="ru-RU" dirty="0" smtClean="0">
                <a:solidFill>
                  <a:srgbClr val="FF0000"/>
                </a:solidFill>
              </a:rPr>
              <a:t> отношений;</a:t>
            </a:r>
            <a:endParaRPr lang="ru-RU" dirty="0">
              <a:solidFill>
                <a:srgbClr val="FF0000"/>
              </a:solidFill>
            </a:endParaRPr>
          </a:p>
          <a:p>
            <a:pPr>
              <a:buClr>
                <a:schemeClr val="accent2"/>
              </a:buClr>
              <a:buSzPct val="100000"/>
            </a:pPr>
            <a:r>
              <a:rPr lang="ru-RU" dirty="0" smtClean="0"/>
              <a:t>условия целостности </a:t>
            </a:r>
            <a:r>
              <a:rPr lang="ru-RU" dirty="0"/>
              <a:t>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956376" y="6021288"/>
            <a:ext cx="1056656" cy="751781"/>
          </a:xfrm>
        </p:spPr>
        <p:txBody>
          <a:bodyPr/>
          <a:lstStyle/>
          <a:p>
            <a:fld id="{7E03FF67-A093-421E-994D-20E5D8787DF2}" type="slidenum">
              <a:rPr lang="ru-RU" sz="3200" b="1">
                <a:latin typeface="Calibri" pitchFamily="34" charset="0"/>
              </a:rPr>
              <a:pPr/>
              <a:t>56</a:t>
            </a:fld>
            <a:endParaRPr lang="ru-RU" sz="3200" b="1" dirty="0">
              <a:latin typeface="Calibri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effectLst/>
              </a:rPr>
              <a:t>Инфологическое и </a:t>
            </a:r>
            <a:r>
              <a:rPr lang="ru-RU" sz="2400" dirty="0" err="1" smtClean="0">
                <a:solidFill>
                  <a:schemeClr val="tx1"/>
                </a:solidFill>
                <a:effectLst/>
              </a:rPr>
              <a:t>даталогическое</a:t>
            </a:r>
            <a:r>
              <a:rPr lang="ru-RU" sz="2400" dirty="0" smtClean="0">
                <a:solidFill>
                  <a:schemeClr val="tx1"/>
                </a:solidFill>
                <a:effectLst/>
              </a:rPr>
              <a:t> проектирование</a:t>
            </a:r>
            <a:br>
              <a:rPr lang="ru-RU" sz="2400" dirty="0" smtClean="0">
                <a:solidFill>
                  <a:schemeClr val="tx1"/>
                </a:solidFill>
                <a:effectLst/>
              </a:rPr>
            </a:br>
            <a:r>
              <a:rPr lang="ru-RU" sz="2400" dirty="0" smtClean="0">
                <a:solidFill>
                  <a:schemeClr val="tx1"/>
                </a:solidFill>
                <a:effectLst/>
              </a:rPr>
              <a:t>(Концептуальное и логическое проектирование)</a:t>
            </a:r>
            <a:endParaRPr lang="ru-RU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06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3200" dirty="0" smtClean="0"/>
              <a:t>Физический уровень</a:t>
            </a:r>
            <a:r>
              <a:rPr lang="en-US" sz="3200" dirty="0" smtClean="0"/>
              <a:t> </a:t>
            </a:r>
            <a:r>
              <a:rPr lang="ru-RU" sz="3200" dirty="0" smtClean="0"/>
              <a:t>проектирования</a:t>
            </a:r>
            <a:br>
              <a:rPr lang="ru-RU" sz="3200" dirty="0" smtClean="0"/>
            </a:br>
            <a:r>
              <a:rPr lang="ru-RU" sz="3200" i="1" dirty="0" smtClean="0"/>
              <a:t>(</a:t>
            </a:r>
            <a:r>
              <a:rPr lang="en-US" sz="3200" i="1" dirty="0" smtClean="0"/>
              <a:t>TR-</a:t>
            </a:r>
            <a:r>
              <a:rPr lang="ru-RU" sz="3200" i="1" dirty="0" smtClean="0"/>
              <a:t>диаграммы)</a:t>
            </a:r>
            <a:endParaRPr lang="ru-RU" sz="32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496944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300" dirty="0" smtClean="0"/>
              <a:t>На уровне физической модели все сущности представлены таблицами, </a:t>
            </a:r>
          </a:p>
          <a:p>
            <a:pPr marL="0" indent="0">
              <a:buNone/>
            </a:pPr>
            <a:r>
              <a:rPr lang="ru-RU" sz="3300" dirty="0" smtClean="0"/>
              <a:t>указаны типы данных в столбцах таблицы, первичные и внешние ключи, индексы, </a:t>
            </a:r>
            <a:r>
              <a:rPr lang="ru-RU" sz="3300" dirty="0"/>
              <a:t>ограничения </a:t>
            </a:r>
            <a:r>
              <a:rPr lang="ru-RU" sz="3300" dirty="0" smtClean="0"/>
              <a:t>целостности и т.п.)</a:t>
            </a:r>
            <a:endParaRPr lang="en-US" sz="3300" dirty="0" smtClean="0"/>
          </a:p>
          <a:p>
            <a:pPr marL="0" indent="0">
              <a:buNone/>
            </a:pPr>
            <a:endParaRPr lang="ru-RU" sz="3300" dirty="0" smtClean="0"/>
          </a:p>
          <a:p>
            <a:pPr marL="0" indent="0">
              <a:buNone/>
            </a:pPr>
            <a:r>
              <a:rPr lang="ru-RU" sz="3300" dirty="0" smtClean="0"/>
              <a:t>Физическая модель – формальное представление БД в некоторой нотации, </a:t>
            </a:r>
            <a:br>
              <a:rPr lang="ru-RU" sz="3300" dirty="0" smtClean="0"/>
            </a:br>
            <a:r>
              <a:rPr lang="ru-RU" sz="3300" dirty="0" smtClean="0"/>
              <a:t>на основе которого </a:t>
            </a:r>
            <a:r>
              <a:rPr lang="ru-RU" sz="3300" b="1" i="1" dirty="0" smtClean="0"/>
              <a:t>автоматически генерируется программный код </a:t>
            </a:r>
            <a:r>
              <a:rPr lang="ru-RU" sz="3300" dirty="0" smtClean="0"/>
              <a:t/>
            </a:r>
            <a:br>
              <a:rPr lang="ru-RU" sz="3300" dirty="0" smtClean="0"/>
            </a:br>
            <a:r>
              <a:rPr lang="ru-RU" sz="3300" dirty="0" smtClean="0"/>
              <a:t>для создания БД.</a:t>
            </a:r>
            <a:endParaRPr lang="ru-RU" sz="3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3FC0405F-7A8E-4392-8689-8912801FE43B}" type="slidenum">
              <a:rPr lang="ru-RU" sz="2800" b="1">
                <a:solidFill>
                  <a:prstClr val="black"/>
                </a:solidFill>
                <a:latin typeface="Calibri" pitchFamily="34" charset="0"/>
              </a:rPr>
              <a:pPr/>
              <a:t>57</a:t>
            </a:fld>
            <a:endParaRPr lang="ru-RU" sz="2800" b="1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28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360" y="7354"/>
            <a:ext cx="8435280" cy="193022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Преобразование связи </a:t>
            </a:r>
            <a:r>
              <a:rPr lang="en-US" dirty="0" smtClean="0"/>
              <a:t>M:N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(</a:t>
            </a:r>
            <a:r>
              <a:rPr lang="ru-RU" dirty="0" smtClean="0"/>
              <a:t>многие-ко-многим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 физическом уровне</a:t>
            </a:r>
            <a:endParaRPr lang="ru-RU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>
            <p:extLst/>
          </p:nvPr>
        </p:nvGraphicFramePr>
        <p:xfrm>
          <a:off x="107504" y="2492896"/>
          <a:ext cx="8928992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icture" r:id="rId3" imgW="4779264" imgH="2090928" progId="Word.Picture.8">
                  <p:embed/>
                </p:oleObj>
              </mc:Choice>
              <mc:Fallback>
                <p:oleObj name="Picture" r:id="rId3" imgW="4779264" imgH="2090928" progId="Word.Picture.8">
                  <p:embed/>
                  <p:pic>
                    <p:nvPicPr>
                      <p:cNvPr id="604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492896"/>
                        <a:ext cx="8928992" cy="41044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3FC0405F-7A8E-4392-8689-8912801FE43B}" type="slidenum">
              <a:rPr lang="ru-RU" sz="2800" b="1">
                <a:solidFill>
                  <a:prstClr val="black"/>
                </a:solidFill>
                <a:latin typeface="Calibri" pitchFamily="34" charset="0"/>
              </a:rPr>
              <a:pPr/>
              <a:t>58</a:t>
            </a:fld>
            <a:endParaRPr lang="ru-RU" sz="2800" b="1">
              <a:solidFill>
                <a:prstClr val="black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2. Нормализация схемы БД</a:t>
            </a:r>
            <a:endParaRPr lang="ru-RU" sz="3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764704"/>
            <a:ext cx="777686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3000" dirty="0"/>
              <a:t>Нормализация отношений – пошаговый процесс </a:t>
            </a:r>
            <a:r>
              <a:rPr lang="ru-RU" sz="3000" dirty="0" smtClean="0"/>
              <a:t>декомпозиции </a:t>
            </a:r>
            <a:r>
              <a:rPr lang="ru-RU" sz="3000" dirty="0"/>
              <a:t>исходных отношений на более простые отношения </a:t>
            </a:r>
            <a:endParaRPr lang="ru-RU" sz="3000" dirty="0" smtClean="0"/>
          </a:p>
          <a:p>
            <a:r>
              <a:rPr lang="ru-RU" sz="3000" dirty="0" smtClean="0"/>
              <a:t>(</a:t>
            </a:r>
            <a:r>
              <a:rPr lang="ru-RU" sz="3000" dirty="0"/>
              <a:t>т.н. нормальные формы</a:t>
            </a:r>
            <a:r>
              <a:rPr lang="ru-RU" sz="3000" dirty="0" smtClean="0"/>
              <a:t>)</a:t>
            </a:r>
            <a:endParaRPr lang="ru-RU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98910" y="2924944"/>
            <a:ext cx="812156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3000" dirty="0"/>
              <a:t>Нормализация </a:t>
            </a:r>
            <a:r>
              <a:rPr lang="ru-RU" sz="3000" dirty="0" smtClean="0"/>
              <a:t>таблиц – </a:t>
            </a:r>
            <a:r>
              <a:rPr lang="ru-RU" sz="3000" dirty="0"/>
              <a:t>пошаговый процесс разложения </a:t>
            </a:r>
            <a:r>
              <a:rPr lang="ru-RU" sz="3000" dirty="0" smtClean="0"/>
              <a:t>(по определённым правилам) исходных таблиц </a:t>
            </a:r>
            <a:r>
              <a:rPr lang="ru-RU" sz="3000" b="1" i="1" dirty="0" smtClean="0"/>
              <a:t>на </a:t>
            </a:r>
            <a:r>
              <a:rPr lang="ru-RU" sz="3000" b="1" i="1" dirty="0"/>
              <a:t>более простые </a:t>
            </a:r>
            <a:r>
              <a:rPr lang="ru-RU" sz="3000" b="1" i="1" dirty="0" smtClean="0"/>
              <a:t>таблицы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725144"/>
            <a:ext cx="8121561" cy="193899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3000" dirty="0"/>
              <a:t>Нормализация </a:t>
            </a:r>
            <a:r>
              <a:rPr lang="ru-RU" sz="3000" dirty="0" smtClean="0"/>
              <a:t>позволяет минимизировать уровень избыточности (дублирования) данных, а также устранить ряд проблем, связанных с </a:t>
            </a:r>
            <a:r>
              <a:rPr lang="ru-RU" sz="3000" b="1" dirty="0" smtClean="0"/>
              <a:t>поддержанием целостности </a:t>
            </a:r>
            <a:r>
              <a:rPr lang="ru-RU" sz="3000" dirty="0" smtClean="0"/>
              <a:t>БД</a:t>
            </a:r>
            <a:endParaRPr lang="ru-RU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6624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Задает набор базовых типов данных </a:t>
            </a:r>
            <a:br>
              <a:rPr lang="ru-RU" b="1" dirty="0" smtClean="0"/>
            </a:br>
            <a:r>
              <a:rPr lang="ru-RU" b="1" dirty="0" smtClean="0"/>
              <a:t>и определяет способ построения </a:t>
            </a:r>
            <a:br>
              <a:rPr lang="ru-RU" b="1" dirty="0" smtClean="0"/>
            </a:br>
            <a:r>
              <a:rPr lang="ru-RU" b="1" dirty="0" smtClean="0"/>
              <a:t>более сложных конструкций из базовых типов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ru-RU" i="1" dirty="0" smtClean="0"/>
              <a:t>Аналогия с языками программирования: </a:t>
            </a:r>
          </a:p>
          <a:p>
            <a:pPr marL="0" indent="0">
              <a:buNone/>
            </a:pPr>
            <a:r>
              <a:rPr lang="ru-RU" i="1" dirty="0" smtClean="0"/>
              <a:t>в каждом ЯП имеются </a:t>
            </a:r>
          </a:p>
          <a:p>
            <a:pPr marL="0" indent="0">
              <a:buNone/>
            </a:pPr>
            <a:r>
              <a:rPr lang="ru-RU" b="1" i="1" u="sng" dirty="0" smtClean="0"/>
              <a:t>предопределённые типы данных: </a:t>
            </a:r>
          </a:p>
          <a:p>
            <a:pPr marL="0" indent="0">
              <a:buNone/>
            </a:pPr>
            <a:r>
              <a:rPr lang="ru-RU" b="1" i="1" u="sng" dirty="0" smtClean="0"/>
              <a:t/>
            </a:r>
            <a:br>
              <a:rPr lang="ru-RU" b="1" i="1" u="sng" dirty="0" smtClean="0"/>
            </a:br>
            <a:r>
              <a:rPr lang="ru-RU" i="1" dirty="0" smtClean="0"/>
              <a:t>скалярные данные, вектора, массивы, </a:t>
            </a:r>
            <a:r>
              <a:rPr lang="ru-RU" i="1" dirty="0" smtClean="0"/>
              <a:t>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59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481328"/>
            <a:ext cx="8435280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sz="2400" dirty="0"/>
              <a:t>Избыточность </a:t>
            </a:r>
            <a:r>
              <a:rPr lang="ru-RU" sz="2400" dirty="0" smtClean="0"/>
              <a:t>обусловлена дублированием данных, </a:t>
            </a:r>
            <a:endParaRPr lang="ru-RU" sz="2400" dirty="0"/>
          </a:p>
          <a:p>
            <a:pPr marL="109728" indent="0">
              <a:buNone/>
            </a:pPr>
            <a:r>
              <a:rPr lang="ru-RU" sz="2400" dirty="0" smtClean="0"/>
              <a:t>она ведет к </a:t>
            </a:r>
            <a:r>
              <a:rPr lang="ru-RU" sz="2400" dirty="0"/>
              <a:t>увеличению объема памяти, необходимого </a:t>
            </a:r>
            <a:r>
              <a:rPr lang="ru-RU" sz="2400" dirty="0" smtClean="0"/>
              <a:t>для физического </a:t>
            </a:r>
            <a:r>
              <a:rPr lang="ru-RU" sz="2400" dirty="0"/>
              <a:t>хранения </a:t>
            </a:r>
            <a:r>
              <a:rPr lang="ru-RU" sz="2400" dirty="0" smtClean="0"/>
              <a:t>данных, </a:t>
            </a:r>
            <a:br>
              <a:rPr lang="ru-RU" sz="2400" dirty="0" smtClean="0"/>
            </a:br>
            <a:r>
              <a:rPr lang="ru-RU" sz="2400" dirty="0" smtClean="0"/>
              <a:t>а также к повышению вероятности ошибок. </a:t>
            </a:r>
          </a:p>
          <a:p>
            <a:pPr marL="109728" indent="0">
              <a:buNone/>
            </a:pPr>
            <a:endParaRPr lang="ru-RU" sz="2400" dirty="0"/>
          </a:p>
          <a:p>
            <a:pPr marL="109728" indent="0">
              <a:buNone/>
            </a:pPr>
            <a:r>
              <a:rPr lang="ru-RU" dirty="0" smtClean="0"/>
              <a:t>Отношение </a:t>
            </a:r>
            <a:r>
              <a:rPr lang="ru-RU" b="1" dirty="0" smtClean="0"/>
              <a:t>СТУДЕНТ</a:t>
            </a:r>
          </a:p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FF67-A093-421E-994D-20E5D8787DF2}" type="slidenum">
              <a:rPr lang="ru-RU" smtClean="0">
                <a:solidFill>
                  <a:prstClr val="black"/>
                </a:solidFill>
              </a:rPr>
              <a:pPr/>
              <a:t>60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/>
              </a:rPr>
              <a:t>Избыточность </a:t>
            </a:r>
            <a:r>
              <a:rPr lang="ru-RU" dirty="0" smtClean="0">
                <a:effectLst/>
              </a:rPr>
              <a:t>данных в таблицах </a:t>
            </a:r>
            <a:endParaRPr lang="ru-RU" dirty="0">
              <a:effectLst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27962"/>
              </p:ext>
            </p:extLst>
          </p:nvPr>
        </p:nvGraphicFramePr>
        <p:xfrm>
          <a:off x="251520" y="4293096"/>
          <a:ext cx="8604448" cy="1744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91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err="1">
                          <a:effectLst/>
                        </a:rPr>
                        <a:t>Ном_зач_кн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err="1">
                          <a:effectLst/>
                        </a:rPr>
                        <a:t>ФИО_студента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err="1">
                          <a:effectLst/>
                        </a:rPr>
                        <a:t>Код_группы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err="1" smtClean="0">
                          <a:effectLst/>
                        </a:rPr>
                        <a:t>ФИО_староста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Куратор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733112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Иванов С.И.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Рябов В.С.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Доц. Фок И.И.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733122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Петров Я.Р.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Сизов</a:t>
                      </a:r>
                      <a:r>
                        <a:rPr lang="ru-RU" sz="1800" u="none" strike="noStrike" dirty="0">
                          <a:effectLst/>
                        </a:rPr>
                        <a:t> М.М.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 err="1" smtClean="0">
                          <a:effectLst/>
                        </a:rPr>
                        <a:t>Ст.пр</a:t>
                      </a:r>
                      <a:r>
                        <a:rPr lang="ru-RU" sz="1800" u="none" strike="noStrike" dirty="0" smtClean="0">
                          <a:effectLst/>
                        </a:rPr>
                        <a:t>. Бук </a:t>
                      </a:r>
                      <a:r>
                        <a:rPr lang="ru-RU" sz="1800" u="none" strike="noStrike" dirty="0">
                          <a:effectLst/>
                        </a:rPr>
                        <a:t>С.С.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733118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Рябов В.С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Рябов В.С.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Доц. Фок И.И.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91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733102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err="1">
                          <a:effectLst/>
                        </a:rPr>
                        <a:t>Сенова</a:t>
                      </a:r>
                      <a:r>
                        <a:rPr lang="ru-RU" sz="1800" u="none" strike="noStrike" dirty="0">
                          <a:effectLst/>
                        </a:rPr>
                        <a:t> А.Л.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Рябов В.С.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Доц. Фок И.И.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052736"/>
            <a:ext cx="8928992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выделить сущности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представить каждую сущность отношением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минимизировать избыточность данных </a:t>
            </a:r>
            <a:br>
              <a:rPr lang="ru-RU" sz="2800" b="1" dirty="0" smtClean="0"/>
            </a:br>
            <a:r>
              <a:rPr lang="ru-RU" sz="2800" b="1" dirty="0" smtClean="0"/>
              <a:t>в таблицах путём нормализации отношений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332656"/>
            <a:ext cx="7848872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Два подхода </a:t>
            </a:r>
            <a:r>
              <a:rPr lang="ru-RU" sz="2800" b="1" dirty="0"/>
              <a:t>к проектированию РБД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51519" y="3429000"/>
            <a:ext cx="8568951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определить </a:t>
            </a:r>
            <a:r>
              <a:rPr lang="ru-RU" sz="2800" b="1" dirty="0"/>
              <a:t>перечень </a:t>
            </a:r>
            <a:r>
              <a:rPr lang="ru-RU" sz="2800" b="1" u="sng" dirty="0" smtClean="0"/>
              <a:t>всех</a:t>
            </a:r>
            <a:r>
              <a:rPr lang="ru-RU" sz="2800" b="1" dirty="0" smtClean="0"/>
              <a:t> атрибутов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выявить </a:t>
            </a:r>
            <a:r>
              <a:rPr lang="ru-RU" sz="2800" b="1" dirty="0"/>
              <a:t>функциональные зависимости между </a:t>
            </a:r>
            <a:r>
              <a:rPr lang="ru-RU" sz="2800" b="1" dirty="0" smtClean="0"/>
              <a:t>ними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построить </a:t>
            </a:r>
            <a:r>
              <a:rPr lang="ru-RU" sz="2800" b="1" dirty="0"/>
              <a:t>отношения (таблицы), обладающие минимальной избыточностью. </a:t>
            </a:r>
          </a:p>
          <a:p>
            <a:r>
              <a:rPr lang="ru-RU" sz="2000" b="1" i="1" dirty="0" smtClean="0"/>
              <a:t>Имеются алгоритмы</a:t>
            </a:r>
            <a:r>
              <a:rPr lang="ru-RU" sz="2000" b="1" i="1" dirty="0"/>
              <a:t>, позволяющие получить приемлемые схемы РБД на основе списка атрибутов и функциональных зависимостей.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138349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нормализации (1/2)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Нормализация отношений</a:t>
            </a:r>
            <a:r>
              <a:rPr lang="ru-RU" b="1" dirty="0" smtClean="0"/>
              <a:t> </a:t>
            </a:r>
            <a:r>
              <a:rPr lang="ru-RU" dirty="0" smtClean="0"/>
              <a:t>– пошаговый процесс разложения (декомпозиции) исходных отношений на более простые отношения (т.н. </a:t>
            </a:r>
            <a:r>
              <a:rPr lang="ru-RU" b="1" i="1" dirty="0"/>
              <a:t>нормальные </a:t>
            </a:r>
            <a:r>
              <a:rPr lang="ru-RU" b="1" i="1" dirty="0" smtClean="0"/>
              <a:t>формы)</a:t>
            </a:r>
            <a:endParaRPr lang="ru-RU" b="1" dirty="0"/>
          </a:p>
          <a:p>
            <a:endParaRPr lang="ru-RU" dirty="0" smtClean="0"/>
          </a:p>
          <a:p>
            <a:r>
              <a:rPr lang="ru-RU" dirty="0" smtClean="0"/>
              <a:t>Каждая следующая нормальная форма обладает «лучшими» свойствами, </a:t>
            </a:r>
            <a:br>
              <a:rPr lang="ru-RU" dirty="0" smtClean="0"/>
            </a:br>
            <a:r>
              <a:rPr lang="ru-RU" dirty="0" smtClean="0"/>
              <a:t>чем предыдущая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62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нормализации (2/2)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92500"/>
          </a:bodyPr>
          <a:lstStyle/>
          <a:p>
            <a:r>
              <a:rPr lang="ru-RU" dirty="0" smtClean="0"/>
              <a:t>Каждой нормальной форме соответствует некоторый набор ограничений </a:t>
            </a:r>
          </a:p>
          <a:p>
            <a:r>
              <a:rPr lang="ru-RU" dirty="0" smtClean="0"/>
              <a:t>Отношение находится в определенной нормальной форме, если оно удовлетворяет соответствующему набору ограничений </a:t>
            </a:r>
          </a:p>
          <a:p>
            <a:r>
              <a:rPr lang="ru-RU" dirty="0" smtClean="0"/>
              <a:t>Преобразование отношения </a:t>
            </a:r>
            <a:br>
              <a:rPr lang="ru-RU" dirty="0" smtClean="0"/>
            </a:br>
            <a:r>
              <a:rPr lang="ru-RU" dirty="0" smtClean="0"/>
              <a:t>в нормальную форму более высокого порядка </a:t>
            </a:r>
            <a:r>
              <a:rPr lang="ru-RU" b="1" i="1" dirty="0" smtClean="0"/>
              <a:t>позволяет удалить из таблиц избыточные данные</a:t>
            </a:r>
          </a:p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63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36004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Пример нормализации отношения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t="47010" r="8080" b="32941"/>
          <a:stretch/>
        </p:blipFill>
        <p:spPr bwMode="auto">
          <a:xfrm>
            <a:off x="179512" y="692696"/>
            <a:ext cx="767185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7" b="73832"/>
          <a:stretch/>
        </p:blipFill>
        <p:spPr bwMode="auto">
          <a:xfrm>
            <a:off x="1331640" y="3107276"/>
            <a:ext cx="7245542" cy="158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47619" r="14500" b="28363"/>
          <a:stretch/>
        </p:blipFill>
        <p:spPr bwMode="auto">
          <a:xfrm>
            <a:off x="1475656" y="5085184"/>
            <a:ext cx="7489630" cy="145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Стрелка углом вверх 5"/>
          <p:cNvSpPr/>
          <p:nvPr/>
        </p:nvSpPr>
        <p:spPr>
          <a:xfrm rot="5400000">
            <a:off x="322738" y="2997742"/>
            <a:ext cx="1441739" cy="86409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углом вверх 8"/>
          <p:cNvSpPr/>
          <p:nvPr/>
        </p:nvSpPr>
        <p:spPr>
          <a:xfrm rot="5400000">
            <a:off x="1465" y="4593687"/>
            <a:ext cx="2254208" cy="86409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158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Функциональная зависимость атрибутов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373216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just"/>
            <a:r>
              <a:rPr lang="ru-RU" dirty="0" smtClean="0"/>
              <a:t>Атрибут B </a:t>
            </a:r>
            <a:r>
              <a:rPr lang="ru-RU" b="1" i="1" u="sng" dirty="0" smtClean="0"/>
              <a:t>функционально зависит </a:t>
            </a:r>
            <a:r>
              <a:rPr lang="ru-RU" dirty="0" smtClean="0"/>
              <a:t>от атрибута A (обозначается A-&gt;B), если в любой момент времени каждому значению атрибута A соответствует </a:t>
            </a:r>
            <a:r>
              <a:rPr lang="ru-RU" u="sng" dirty="0" smtClean="0"/>
              <a:t>не более одного значения </a:t>
            </a:r>
            <a:r>
              <a:rPr lang="ru-RU" dirty="0" smtClean="0"/>
              <a:t>атрибута B.</a:t>
            </a:r>
          </a:p>
          <a:p>
            <a:pPr algn="just"/>
            <a:r>
              <a:rPr lang="ru-RU" b="1" u="sng" dirty="0"/>
              <a:t>Функциональная зависимость </a:t>
            </a:r>
            <a:r>
              <a:rPr lang="ru-RU" dirty="0"/>
              <a:t>между столбцами </a:t>
            </a:r>
            <a:r>
              <a:rPr lang="ru-RU" dirty="0" smtClean="0"/>
              <a:t>таблицы (или </a:t>
            </a:r>
            <a:r>
              <a:rPr lang="ru-RU" dirty="0"/>
              <a:t>группами столбцов) означает, </a:t>
            </a:r>
            <a:r>
              <a:rPr lang="ru-RU" dirty="0" smtClean="0"/>
              <a:t> что значение </a:t>
            </a:r>
            <a:r>
              <a:rPr lang="ru-RU" dirty="0"/>
              <a:t>одного столбца </a:t>
            </a:r>
            <a:r>
              <a:rPr lang="ru-RU" dirty="0" smtClean="0"/>
              <a:t> (группы) однозначно </a:t>
            </a:r>
            <a:r>
              <a:rPr lang="ru-RU" dirty="0"/>
              <a:t>определяет значение другого </a:t>
            </a:r>
            <a:r>
              <a:rPr lang="ru-RU" dirty="0" smtClean="0"/>
              <a:t>столбца (группы).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65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36004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2400" dirty="0" smtClean="0"/>
              <a:t>Функциональная зависимость атрибутов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4104456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just"/>
            <a:r>
              <a:rPr lang="ru-RU" b="1" i="1" u="sng" dirty="0" smtClean="0"/>
              <a:t>Полная </a:t>
            </a:r>
            <a:r>
              <a:rPr lang="ru-RU" b="1" i="1" u="sng" dirty="0"/>
              <a:t>функциональная зависимость</a:t>
            </a:r>
            <a:r>
              <a:rPr lang="ru-RU" b="1" i="1" dirty="0"/>
              <a:t> </a:t>
            </a:r>
            <a:r>
              <a:rPr lang="ru-RU" i="1" dirty="0" err="1" smtClean="0"/>
              <a:t>неключевого</a:t>
            </a:r>
            <a:r>
              <a:rPr lang="ru-RU" b="1" i="1" dirty="0" smtClean="0"/>
              <a:t> </a:t>
            </a:r>
            <a:r>
              <a:rPr lang="ru-RU" dirty="0" smtClean="0"/>
              <a:t>атрибута </a:t>
            </a:r>
            <a:r>
              <a:rPr lang="ru-RU" dirty="0"/>
              <a:t>от составного </a:t>
            </a:r>
            <a:r>
              <a:rPr lang="ru-RU" dirty="0" smtClean="0"/>
              <a:t>ключа – если атрибут зависит </a:t>
            </a:r>
            <a:r>
              <a:rPr lang="ru-RU" b="1" u="sng" dirty="0" smtClean="0"/>
              <a:t>от всего составного ключа </a:t>
            </a:r>
            <a:r>
              <a:rPr lang="ru-RU" dirty="0" smtClean="0"/>
              <a:t>и не зависит от его частей.</a:t>
            </a:r>
          </a:p>
          <a:p>
            <a:pPr algn="just"/>
            <a:r>
              <a:rPr lang="ru-RU" dirty="0" smtClean="0"/>
              <a:t>Если атрибут </a:t>
            </a:r>
            <a:r>
              <a:rPr lang="en-US" dirty="0" smtClean="0"/>
              <a:t>B </a:t>
            </a:r>
            <a:r>
              <a:rPr lang="ru-RU" dirty="0" smtClean="0"/>
              <a:t>зависит от атрибута </a:t>
            </a:r>
            <a:r>
              <a:rPr lang="en-US" dirty="0" smtClean="0"/>
              <a:t>A</a:t>
            </a:r>
            <a:r>
              <a:rPr lang="ru-RU" dirty="0" smtClean="0"/>
              <a:t>, а </a:t>
            </a:r>
            <a:r>
              <a:rPr lang="en-US" dirty="0" smtClean="0"/>
              <a:t>C</a:t>
            </a:r>
            <a:r>
              <a:rPr lang="ru-RU" dirty="0" smtClean="0"/>
              <a:t> зависит от атрибута </a:t>
            </a:r>
            <a:r>
              <a:rPr lang="en-US" dirty="0" smtClean="0"/>
              <a:t>B</a:t>
            </a:r>
            <a:r>
              <a:rPr lang="ru-RU" dirty="0" smtClean="0"/>
              <a:t>, </a:t>
            </a:r>
            <a:r>
              <a:rPr lang="ru-RU" u="sng" dirty="0" smtClean="0"/>
              <a:t>но обратная зависимость отсутствует</a:t>
            </a:r>
            <a:r>
              <a:rPr lang="ru-RU" dirty="0" smtClean="0"/>
              <a:t>, значит, </a:t>
            </a:r>
            <a:br>
              <a:rPr lang="ru-RU" dirty="0" smtClean="0"/>
            </a:br>
            <a:r>
              <a:rPr lang="ru-RU" dirty="0" smtClean="0"/>
              <a:t>атрибут C зависит от A </a:t>
            </a:r>
            <a:r>
              <a:rPr lang="ru-RU" b="1" i="1" dirty="0" smtClean="0"/>
              <a:t>транзитивно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66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36004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sz="2400" b="1" dirty="0" smtClean="0"/>
              <a:t>Пример зависимостей</a:t>
            </a:r>
            <a:endParaRPr lang="ru-RU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7" b="73832"/>
          <a:stretch/>
        </p:blipFill>
        <p:spPr bwMode="auto">
          <a:xfrm>
            <a:off x="161461" y="4437112"/>
            <a:ext cx="82411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" t="47619" r="14500" b="28363"/>
          <a:stretch/>
        </p:blipFill>
        <p:spPr bwMode="auto">
          <a:xfrm>
            <a:off x="107504" y="1412776"/>
            <a:ext cx="890999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313583" y="908720"/>
            <a:ext cx="8229600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Полная</a:t>
            </a:r>
            <a:endParaRPr lang="ru-RU" sz="24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13583" y="3717032"/>
            <a:ext cx="8229600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Транзитивная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70383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3600" dirty="0" smtClean="0"/>
              <a:t>Последовательность нормальных форм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>
                <a:solidFill>
                  <a:srgbClr val="FF0000"/>
                </a:solidFill>
              </a:rPr>
              <a:t>Первая нормальная форма (1NF)</a:t>
            </a:r>
          </a:p>
          <a:p>
            <a:pPr lvl="0"/>
            <a:r>
              <a:rPr lang="ru-RU" dirty="0" smtClean="0">
                <a:solidFill>
                  <a:srgbClr val="FF0000"/>
                </a:solidFill>
              </a:rPr>
              <a:t>Вторая нормальная форма (2NF)</a:t>
            </a:r>
          </a:p>
          <a:p>
            <a:pPr lvl="0"/>
            <a:r>
              <a:rPr lang="ru-RU" dirty="0" smtClean="0">
                <a:solidFill>
                  <a:srgbClr val="FF0000"/>
                </a:solidFill>
              </a:rPr>
              <a:t>Третья нормальная форма (3NF)</a:t>
            </a:r>
          </a:p>
          <a:p>
            <a:pPr lvl="0"/>
            <a:r>
              <a:rPr lang="ru-RU" dirty="0" smtClean="0"/>
              <a:t>Нормальная форма </a:t>
            </a:r>
            <a:r>
              <a:rPr lang="ru-RU" dirty="0" err="1" smtClean="0"/>
              <a:t>Бойса-Кодда</a:t>
            </a:r>
            <a:r>
              <a:rPr lang="ru-RU" dirty="0" smtClean="0"/>
              <a:t> (BCNF)</a:t>
            </a:r>
          </a:p>
          <a:p>
            <a:pPr lvl="0"/>
            <a:r>
              <a:rPr lang="ru-RU" dirty="0" smtClean="0"/>
              <a:t>Четвертая нормальная форма (4NF)</a:t>
            </a:r>
          </a:p>
          <a:p>
            <a:pPr lvl="0"/>
            <a:r>
              <a:rPr lang="ru-RU" dirty="0" smtClean="0"/>
              <a:t>Пятая нормальная форма (5NF)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68</a:t>
            </a:fld>
            <a:endParaRPr lang="ru-RU" sz="3200" b="1">
              <a:solidFill>
                <a:prstClr val="black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8028384" y="1700808"/>
            <a:ext cx="504056" cy="360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16127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	Отношение находится в первой нормальной форме (1NF), если </a:t>
            </a:r>
            <a:br>
              <a:rPr lang="ru-RU" dirty="0" smtClean="0"/>
            </a:br>
            <a:r>
              <a:rPr lang="ru-RU" b="1" dirty="0" smtClean="0"/>
              <a:t>значения всех атрибутов </a:t>
            </a:r>
            <a:r>
              <a:rPr lang="ru-RU" sz="4400" b="1" dirty="0" err="1" smtClean="0"/>
              <a:t>атомарны</a:t>
            </a:r>
            <a:endParaRPr lang="ru-RU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69</a:t>
            </a:fld>
            <a:endParaRPr lang="ru-RU" sz="3200" b="1">
              <a:solidFill>
                <a:prstClr val="black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221088"/>
            <a:ext cx="7675563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7452320" y="2996952"/>
            <a:ext cx="648072" cy="1368152"/>
            <a:chOff x="7452320" y="2996952"/>
            <a:chExt cx="648072" cy="1368152"/>
          </a:xfrm>
        </p:grpSpPr>
        <p:sp>
          <p:nvSpPr>
            <p:cNvPr id="5" name="Стрелка вниз 4"/>
            <p:cNvSpPr/>
            <p:nvPr/>
          </p:nvSpPr>
          <p:spPr>
            <a:xfrm>
              <a:off x="7452320" y="3501008"/>
              <a:ext cx="648072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52320" y="299695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 smtClean="0"/>
                <a:t>?</a:t>
              </a:r>
              <a:endParaRPr lang="ru-RU" sz="3200" b="1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796136" y="2996952"/>
            <a:ext cx="648072" cy="1368152"/>
            <a:chOff x="7452320" y="2996952"/>
            <a:chExt cx="648072" cy="1368152"/>
          </a:xfrm>
        </p:grpSpPr>
        <p:sp>
          <p:nvSpPr>
            <p:cNvPr id="10" name="Стрелка вниз 9"/>
            <p:cNvSpPr/>
            <p:nvPr/>
          </p:nvSpPr>
          <p:spPr>
            <a:xfrm>
              <a:off x="7452320" y="3501008"/>
              <a:ext cx="648072" cy="8640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52320" y="299695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b="1" dirty="0" smtClean="0"/>
                <a:t>?</a:t>
              </a:r>
              <a:endParaRPr lang="ru-RU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4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Манипуляционная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88840"/>
            <a:ext cx="8363272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Задает набор операций, которые могут быть применены к объектам модели :</a:t>
            </a:r>
          </a:p>
          <a:p>
            <a:pPr lvl="1"/>
            <a:r>
              <a:rPr lang="ru-RU" i="1" dirty="0" smtClean="0"/>
              <a:t>создание</a:t>
            </a:r>
            <a:r>
              <a:rPr lang="ru-RU" dirty="0" smtClean="0"/>
              <a:t> и </a:t>
            </a:r>
            <a:r>
              <a:rPr lang="ru-RU" i="1" dirty="0"/>
              <a:t>модификация</a:t>
            </a:r>
            <a:r>
              <a:rPr lang="ru-RU" dirty="0" smtClean="0"/>
              <a:t> структур данных</a:t>
            </a:r>
          </a:p>
          <a:p>
            <a:pPr lvl="1"/>
            <a:r>
              <a:rPr lang="ru-RU" i="1" dirty="0"/>
              <a:t>внесение</a:t>
            </a:r>
            <a:r>
              <a:rPr lang="ru-RU" dirty="0" smtClean="0"/>
              <a:t> новых данных, </a:t>
            </a:r>
            <a:r>
              <a:rPr lang="ru-RU" i="1" dirty="0" smtClean="0"/>
              <a:t>удаление,</a:t>
            </a:r>
            <a:br>
              <a:rPr lang="ru-RU" i="1" dirty="0" smtClean="0"/>
            </a:br>
            <a:r>
              <a:rPr lang="ru-RU" i="1" dirty="0" smtClean="0"/>
              <a:t>модификация </a:t>
            </a:r>
            <a:r>
              <a:rPr lang="ru-RU" dirty="0" smtClean="0"/>
              <a:t>существующих данных</a:t>
            </a:r>
          </a:p>
          <a:p>
            <a:pPr lvl="1"/>
            <a:r>
              <a:rPr lang="ru-RU" i="1" dirty="0"/>
              <a:t>поиск</a:t>
            </a:r>
            <a:r>
              <a:rPr lang="ru-RU" dirty="0" smtClean="0"/>
              <a:t> данных по различным условиям</a:t>
            </a:r>
          </a:p>
        </p:txBody>
      </p:sp>
    </p:spTree>
    <p:extLst>
      <p:ext uri="{BB962C8B-B14F-4D97-AF65-F5344CB8AC3E}">
        <p14:creationId xmlns:p14="http://schemas.microsoft.com/office/powerpoint/2010/main" val="11463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5" y="4725144"/>
            <a:ext cx="8907463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7606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Вторая нормальная форма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73380" y="548680"/>
            <a:ext cx="8568952" cy="41764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Отношение находится во второй нормальной форме (</a:t>
            </a:r>
            <a:r>
              <a:rPr lang="ru-RU" dirty="0"/>
              <a:t>2NF) , </a:t>
            </a:r>
            <a:r>
              <a:rPr lang="ru-RU" dirty="0" smtClean="0"/>
              <a:t>если </a:t>
            </a:r>
          </a:p>
          <a:p>
            <a:pPr marL="0" indent="0">
              <a:buNone/>
            </a:pPr>
            <a:r>
              <a:rPr lang="ru-RU" dirty="0" smtClean="0"/>
              <a:t>1) выполняются ограничения первой </a:t>
            </a:r>
            <a:r>
              <a:rPr lang="ru-RU" dirty="0"/>
              <a:t>нормальной </a:t>
            </a:r>
            <a:r>
              <a:rPr lang="ru-RU" dirty="0" smtClean="0"/>
              <a:t>формы (</a:t>
            </a:r>
            <a:r>
              <a:rPr lang="ru-RU" dirty="0"/>
              <a:t>1NF)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+ </a:t>
            </a:r>
          </a:p>
          <a:p>
            <a:pPr marL="0" indent="0">
              <a:buNone/>
            </a:pPr>
            <a:r>
              <a:rPr lang="ru-RU" b="1" u="sng" dirty="0" smtClean="0"/>
              <a:t>2) каждый</a:t>
            </a:r>
            <a:r>
              <a:rPr lang="ru-RU" b="1" dirty="0" smtClean="0"/>
              <a:t> </a:t>
            </a:r>
            <a:r>
              <a:rPr lang="ru-RU" b="1" dirty="0" err="1" smtClean="0"/>
              <a:t>неключевой</a:t>
            </a:r>
            <a:r>
              <a:rPr lang="ru-RU" b="1" dirty="0" smtClean="0"/>
              <a:t> атрибут функционально полно (</a:t>
            </a:r>
            <a:r>
              <a:rPr lang="ru-RU" b="1" i="1" dirty="0" smtClean="0"/>
              <a:t>неприводимо</a:t>
            </a:r>
            <a:r>
              <a:rPr lang="ru-RU" b="1" dirty="0" smtClean="0"/>
              <a:t>) зависит от первичного ключа </a:t>
            </a:r>
            <a:br>
              <a:rPr lang="ru-RU" b="1" dirty="0" smtClean="0"/>
            </a:br>
            <a:r>
              <a:rPr lang="ru-RU" dirty="0" smtClean="0"/>
              <a:t>(первичный ключ может быть составным)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70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dirty="0"/>
              <a:t>Третья нормальная форма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43204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Отношение находится в третьей нормальной форме (3NF), если </a:t>
            </a:r>
            <a:br>
              <a:rPr lang="ru-RU" dirty="0" smtClean="0"/>
            </a:br>
            <a:r>
              <a:rPr lang="ru-RU" dirty="0" smtClean="0"/>
              <a:t>выполняются ограничения второй нормальной формы (2NF) и</a:t>
            </a:r>
            <a:br>
              <a:rPr lang="ru-RU" dirty="0" smtClean="0"/>
            </a:br>
            <a:r>
              <a:rPr lang="ru-RU" b="1" dirty="0" smtClean="0"/>
              <a:t>все </a:t>
            </a:r>
            <a:r>
              <a:rPr lang="ru-RU" b="1" dirty="0" err="1" smtClean="0"/>
              <a:t>неключевые</a:t>
            </a:r>
            <a:r>
              <a:rPr lang="ru-RU" b="1" dirty="0" smtClean="0"/>
              <a:t> атрибуты </a:t>
            </a:r>
            <a:r>
              <a:rPr lang="ru-RU" b="1" i="1" u="sng" dirty="0" smtClean="0"/>
              <a:t>взаимно независимы </a:t>
            </a:r>
          </a:p>
          <a:p>
            <a:pPr marL="0" indent="0" algn="ctr">
              <a:buNone/>
            </a:pPr>
            <a:endParaRPr lang="ru-RU" sz="1900" b="1" dirty="0" smtClean="0"/>
          </a:p>
          <a:p>
            <a:pPr marL="0" indent="0" algn="ctr">
              <a:buNone/>
            </a:pPr>
            <a:r>
              <a:rPr lang="ru-RU" sz="1900" b="1" dirty="0" smtClean="0"/>
              <a:t>ИЛИ</a:t>
            </a:r>
            <a:endParaRPr lang="ru-RU" sz="1900" b="1" dirty="0"/>
          </a:p>
          <a:p>
            <a:pPr marL="0" indent="0">
              <a:buNone/>
            </a:pPr>
            <a:r>
              <a:rPr lang="ru-RU" dirty="0" smtClean="0"/>
              <a:t>выполняются ограничения второй нормальной формы (2NF) и  </a:t>
            </a:r>
          </a:p>
          <a:p>
            <a:pPr marL="0" indent="0">
              <a:buNone/>
            </a:pPr>
            <a:r>
              <a:rPr lang="ru-RU" b="1" dirty="0" smtClean="0"/>
              <a:t>отсутствуют </a:t>
            </a:r>
            <a:r>
              <a:rPr lang="ru-RU" b="1" u="sng" dirty="0" smtClean="0"/>
              <a:t>транзитивные</a:t>
            </a:r>
            <a:r>
              <a:rPr lang="ru-RU" b="1" dirty="0" smtClean="0"/>
              <a:t> зависимости </a:t>
            </a:r>
            <a:r>
              <a:rPr lang="ru-RU" b="1" dirty="0" err="1" smtClean="0"/>
              <a:t>неключевых</a:t>
            </a:r>
            <a:r>
              <a:rPr lang="ru-RU" b="1" dirty="0" smtClean="0"/>
              <a:t> атрибутов от ключа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71</a:t>
            </a:fld>
            <a:endParaRPr lang="ru-RU" sz="3200" b="1">
              <a:solidFill>
                <a:prstClr val="black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57192"/>
            <a:ext cx="7248525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1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7" y="116632"/>
            <a:ext cx="8229600" cy="504056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 НОРМАЛИЗАЦИИ (1/6)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z="2000" b="1" smtClean="0">
                <a:solidFill>
                  <a:prstClr val="black"/>
                </a:solidFill>
              </a:rPr>
              <a:pPr/>
              <a:t>72</a:t>
            </a:fld>
            <a:endParaRPr lang="ru-RU" sz="2000" b="1">
              <a:solidFill>
                <a:prstClr val="black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7" t="29908" r="8080" b="32941"/>
          <a:stretch/>
        </p:blipFill>
        <p:spPr bwMode="auto">
          <a:xfrm>
            <a:off x="140506" y="620688"/>
            <a:ext cx="8856984" cy="48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низ 2"/>
          <p:cNvSpPr/>
          <p:nvPr/>
        </p:nvSpPr>
        <p:spPr>
          <a:xfrm>
            <a:off x="7439794" y="2385953"/>
            <a:ext cx="792088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940152" y="2385953"/>
            <a:ext cx="792088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73507" y="5661248"/>
            <a:ext cx="885698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u="sng" dirty="0" smtClean="0"/>
              <a:t>Переводим отношение в 1НФ:</a:t>
            </a:r>
          </a:p>
          <a:p>
            <a:pPr algn="ctr"/>
            <a:r>
              <a:rPr lang="ru-RU" sz="2400" i="1" dirty="0" smtClean="0"/>
              <a:t>Для выполнения условия атомарности добавим строки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7647034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10606" r="9307" b="9325"/>
          <a:stretch/>
        </p:blipFill>
        <p:spPr bwMode="auto">
          <a:xfrm>
            <a:off x="198304" y="620688"/>
            <a:ext cx="8712968" cy="585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z="2800" b="1" smtClean="0">
                <a:solidFill>
                  <a:prstClr val="black"/>
                </a:solidFill>
              </a:rPr>
              <a:pPr/>
              <a:t>73</a:t>
            </a:fld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39988" y="130622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ПРИМЕР НОРМАЛИЗАЦИИ (2/6)</a:t>
            </a:r>
            <a:endParaRPr lang="ru-RU" sz="1800" dirty="0"/>
          </a:p>
        </p:txBody>
      </p:sp>
      <p:sp>
        <p:nvSpPr>
          <p:cNvPr id="2" name="Стрелка влево 1"/>
          <p:cNvSpPr/>
          <p:nvPr/>
        </p:nvSpPr>
        <p:spPr>
          <a:xfrm>
            <a:off x="3929042" y="5481527"/>
            <a:ext cx="1507053" cy="432048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526896" y="5460063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Лишние зависимости порождают </a:t>
            </a:r>
            <a:r>
              <a:rPr lang="ru-RU" sz="2400" b="1" i="1" u="sng" dirty="0" smtClean="0"/>
              <a:t>аномалии обновления данных</a:t>
            </a:r>
            <a:endParaRPr lang="ru-RU" sz="2400" b="1" i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4835196"/>
            <a:ext cx="415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нарушение требования неприводимости зависимости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036028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z="2800" b="1" smtClean="0">
                <a:solidFill>
                  <a:prstClr val="black"/>
                </a:solidFill>
              </a:rPr>
              <a:pPr/>
              <a:t>74</a:t>
            </a:fld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431" y="692696"/>
            <a:ext cx="828092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Аномалии </a:t>
            </a:r>
            <a:r>
              <a:rPr lang="ru-RU" sz="2400" b="1" u="sng" dirty="0" smtClean="0">
                <a:solidFill>
                  <a:srgbClr val="7030A0"/>
                </a:solidFill>
              </a:rPr>
              <a:t>обновления</a:t>
            </a:r>
            <a:r>
              <a:rPr lang="en-US" sz="2400" b="1" u="sng" dirty="0" smtClean="0">
                <a:solidFill>
                  <a:srgbClr val="7030A0"/>
                </a:solidFill>
              </a:rPr>
              <a:t> </a:t>
            </a:r>
            <a:r>
              <a:rPr lang="ru-RU" sz="2400" b="1" u="sng" dirty="0" smtClean="0">
                <a:solidFill>
                  <a:srgbClr val="7030A0"/>
                </a:solidFill>
              </a:rPr>
              <a:t>для 1 НФ обусловлены </a:t>
            </a:r>
            <a:r>
              <a:rPr lang="ru-RU" sz="2400" b="1" u="sng" dirty="0">
                <a:solidFill>
                  <a:srgbClr val="7030A0"/>
                </a:solidFill>
              </a:rPr>
              <a:t>наличием </a:t>
            </a:r>
            <a:r>
              <a:rPr lang="ru-RU" sz="2400" b="1" u="sng" dirty="0" smtClean="0">
                <a:solidFill>
                  <a:srgbClr val="7030A0"/>
                </a:solidFill>
              </a:rPr>
              <a:t/>
            </a:r>
            <a:br>
              <a:rPr lang="ru-RU" sz="2400" b="1" u="sng" dirty="0" smtClean="0">
                <a:solidFill>
                  <a:srgbClr val="7030A0"/>
                </a:solidFill>
              </a:rPr>
            </a:br>
            <a:r>
              <a:rPr lang="ru-RU" sz="2400" b="1" u="sng" dirty="0" smtClean="0">
                <a:solidFill>
                  <a:srgbClr val="7030A0"/>
                </a:solidFill>
              </a:rPr>
              <a:t>«</a:t>
            </a:r>
            <a:r>
              <a:rPr lang="ru-RU" sz="2400" b="1" u="sng" dirty="0">
                <a:solidFill>
                  <a:srgbClr val="7030A0"/>
                </a:solidFill>
              </a:rPr>
              <a:t>лишних» функциональных зависимостей</a:t>
            </a:r>
            <a:r>
              <a:rPr lang="ru-RU" sz="2400" b="1" u="sng" dirty="0" smtClean="0">
                <a:solidFill>
                  <a:srgbClr val="7030A0"/>
                </a:solidFill>
              </a:rPr>
              <a:t>:</a:t>
            </a:r>
          </a:p>
          <a:p>
            <a:pPr algn="ctr"/>
            <a:endParaRPr lang="ru-RU" sz="2400" b="1" dirty="0">
              <a:solidFill>
                <a:srgbClr val="7030A0"/>
              </a:solidFill>
            </a:endParaRPr>
          </a:p>
          <a:p>
            <a:r>
              <a:rPr lang="ru-RU" sz="2400" b="1" i="1" dirty="0">
                <a:solidFill>
                  <a:prstClr val="black"/>
                </a:solidFill>
              </a:rPr>
              <a:t>Добавление кортежей</a:t>
            </a:r>
            <a:r>
              <a:rPr lang="ru-RU" sz="2400" b="1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как добавить данные о сотруднике, не участвующем в проектах ? 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900" dirty="0">
              <a:solidFill>
                <a:prstClr val="black"/>
              </a:solidFill>
            </a:endParaRPr>
          </a:p>
          <a:p>
            <a:r>
              <a:rPr lang="ru-RU" sz="2400" b="1" i="1" dirty="0">
                <a:solidFill>
                  <a:prstClr val="black"/>
                </a:solidFill>
              </a:rPr>
              <a:t>Удаление кортежей</a:t>
            </a:r>
            <a:r>
              <a:rPr lang="ru-RU" sz="2400" b="1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если сотрудник завершил работу </a:t>
            </a:r>
            <a:r>
              <a:rPr lang="ru-RU" sz="2400" dirty="0" smtClean="0">
                <a:solidFill>
                  <a:prstClr val="black"/>
                </a:solidFill>
              </a:rPr>
              <a:t/>
            </a:r>
            <a:br>
              <a:rPr lang="ru-RU" sz="2400" dirty="0" smtClean="0">
                <a:solidFill>
                  <a:prstClr val="black"/>
                </a:solidFill>
              </a:rPr>
            </a:br>
            <a:r>
              <a:rPr lang="ru-RU" sz="2400" dirty="0" smtClean="0">
                <a:solidFill>
                  <a:prstClr val="black"/>
                </a:solidFill>
              </a:rPr>
              <a:t>в </a:t>
            </a:r>
            <a:r>
              <a:rPr lang="ru-RU" sz="2400" dirty="0">
                <a:solidFill>
                  <a:prstClr val="black"/>
                </a:solidFill>
              </a:rPr>
              <a:t>проекте, ему нет места в таблице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</a:p>
          <a:p>
            <a:endParaRPr lang="ru-RU" sz="800" dirty="0">
              <a:solidFill>
                <a:prstClr val="black"/>
              </a:solidFill>
            </a:endParaRPr>
          </a:p>
          <a:p>
            <a:r>
              <a:rPr lang="ru-RU" sz="2400" b="1" i="1" dirty="0">
                <a:solidFill>
                  <a:prstClr val="black"/>
                </a:solidFill>
              </a:rPr>
              <a:t>Модификация кортежей</a:t>
            </a:r>
            <a:r>
              <a:rPr lang="ru-RU" sz="2400" b="1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если уровень сотрудника изменился, то в таблице необходимо модифицировать ВСЕ строки с его именем.</a:t>
            </a:r>
          </a:p>
          <a:p>
            <a:endParaRPr lang="ru-RU" sz="800" dirty="0" smtClean="0">
              <a:solidFill>
                <a:prstClr val="black"/>
              </a:solidFill>
            </a:endParaRPr>
          </a:p>
          <a:p>
            <a:pPr algn="ctr"/>
            <a:r>
              <a:rPr lang="ru-RU" sz="2800" b="1" i="1" dirty="0"/>
              <a:t>Эти проблемы исчезнут при переходе к 2 НФ 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путём </a:t>
            </a:r>
            <a:r>
              <a:rPr lang="ru-RU" sz="2800" b="1" i="1" dirty="0"/>
              <a:t>декомпозиции исходного отношения </a:t>
            </a:r>
            <a:r>
              <a:rPr lang="ru-RU" sz="2800" b="1" i="1" dirty="0" smtClean="0"/>
              <a:t/>
            </a:r>
            <a:br>
              <a:rPr lang="ru-RU" sz="2800" b="1" i="1" dirty="0" smtClean="0"/>
            </a:br>
            <a:r>
              <a:rPr lang="ru-RU" sz="2800" b="1" i="1" dirty="0" smtClean="0"/>
              <a:t>на два отношения</a:t>
            </a:r>
            <a:endParaRPr lang="ru-RU" sz="2800" b="1" i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9988" y="130622"/>
            <a:ext cx="8229600" cy="490066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ПРИМЕР НОРМАЛИЗАЦИИ (3/6)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05850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3FC0405F-7A8E-4392-8689-8912801FE43B}" type="slidenum">
              <a:rPr lang="ru-RU" sz="2800" b="1" smtClean="0">
                <a:solidFill>
                  <a:prstClr val="black"/>
                </a:solidFill>
              </a:rPr>
              <a:pPr/>
              <a:t>75</a:t>
            </a:fld>
            <a:endParaRPr lang="ru-RU" sz="2800" b="1" dirty="0">
              <a:solidFill>
                <a:prstClr val="black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t="9660" r="34853" b="12897"/>
          <a:stretch/>
        </p:blipFill>
        <p:spPr bwMode="auto">
          <a:xfrm>
            <a:off x="107504" y="476672"/>
            <a:ext cx="892899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9988" y="130622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1800" dirty="0" smtClean="0"/>
              <a:t>ПРИМЕР НОРМАЛИЗАЦИИ (4/6)</a:t>
            </a:r>
            <a:endParaRPr lang="ru-RU" sz="1800" dirty="0"/>
          </a:p>
        </p:txBody>
      </p:sp>
      <p:sp>
        <p:nvSpPr>
          <p:cNvPr id="2" name="Стрелка влево 1"/>
          <p:cNvSpPr/>
          <p:nvPr/>
        </p:nvSpPr>
        <p:spPr>
          <a:xfrm>
            <a:off x="4932040" y="2971783"/>
            <a:ext cx="1728192" cy="36004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431841" y="2131494"/>
            <a:ext cx="2677019" cy="120032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Транзитивная зависимость порождает аномалию обновления данных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448182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3FC0405F-7A8E-4392-8689-8912801FE43B}" type="slidenum">
              <a:rPr lang="ru-RU" sz="2800" b="1" smtClean="0">
                <a:solidFill>
                  <a:prstClr val="black"/>
                </a:solidFill>
              </a:rPr>
              <a:pPr/>
              <a:t>76</a:t>
            </a:fld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620688"/>
            <a:ext cx="856895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u="sng" dirty="0">
                <a:solidFill>
                  <a:srgbClr val="7030A0"/>
                </a:solidFill>
              </a:rPr>
              <a:t>Аномалии обновления </a:t>
            </a:r>
            <a:r>
              <a:rPr lang="ru-RU" sz="2400" b="1" u="sng" dirty="0" smtClean="0">
                <a:solidFill>
                  <a:srgbClr val="7030A0"/>
                </a:solidFill>
              </a:rPr>
              <a:t>для 2 НФ обусловлены </a:t>
            </a:r>
            <a:r>
              <a:rPr lang="ru-RU" sz="2400" b="1" u="sng" dirty="0">
                <a:solidFill>
                  <a:srgbClr val="7030A0"/>
                </a:solidFill>
              </a:rPr>
              <a:t>наличием </a:t>
            </a:r>
            <a:r>
              <a:rPr lang="ru-RU" sz="2400" b="1" u="sng" dirty="0" smtClean="0">
                <a:solidFill>
                  <a:srgbClr val="7030A0"/>
                </a:solidFill>
              </a:rPr>
              <a:t/>
            </a:r>
            <a:br>
              <a:rPr lang="ru-RU" sz="2400" b="1" u="sng" dirty="0" smtClean="0">
                <a:solidFill>
                  <a:srgbClr val="7030A0"/>
                </a:solidFill>
              </a:rPr>
            </a:br>
            <a:r>
              <a:rPr lang="ru-RU" sz="2400" b="1" u="sng" dirty="0" smtClean="0">
                <a:solidFill>
                  <a:srgbClr val="7030A0"/>
                </a:solidFill>
              </a:rPr>
              <a:t>транзитивной </a:t>
            </a:r>
            <a:r>
              <a:rPr lang="ru-RU" sz="2400" b="1" u="sng" dirty="0">
                <a:solidFill>
                  <a:srgbClr val="7030A0"/>
                </a:solidFill>
              </a:rPr>
              <a:t>функциональной </a:t>
            </a:r>
            <a:r>
              <a:rPr lang="ru-RU" sz="2400" b="1" u="sng" dirty="0" smtClean="0">
                <a:solidFill>
                  <a:srgbClr val="7030A0"/>
                </a:solidFill>
              </a:rPr>
              <a:t>зависимости:</a:t>
            </a:r>
          </a:p>
          <a:p>
            <a:endParaRPr lang="ru-RU" sz="800" dirty="0">
              <a:solidFill>
                <a:prstClr val="black"/>
              </a:solidFill>
            </a:endParaRPr>
          </a:p>
          <a:p>
            <a:r>
              <a:rPr lang="ru-RU" sz="2400" b="1" i="1" dirty="0">
                <a:solidFill>
                  <a:prstClr val="black"/>
                </a:solidFill>
              </a:rPr>
              <a:t>Добавление кортежей</a:t>
            </a:r>
            <a:r>
              <a:rPr lang="ru-RU" sz="2400" b="1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как добавить данные о новом уровне, </a:t>
            </a:r>
            <a:r>
              <a:rPr lang="ru-RU" sz="2400" dirty="0" smtClean="0">
                <a:solidFill>
                  <a:prstClr val="black"/>
                </a:solidFill>
              </a:rPr>
              <a:t>если он не присвоен ни одному сотруднику </a:t>
            </a:r>
            <a:r>
              <a:rPr lang="ru-RU" sz="2400" dirty="0">
                <a:solidFill>
                  <a:prstClr val="black"/>
                </a:solidFill>
              </a:rPr>
              <a:t>? 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800" u="sng" dirty="0">
              <a:solidFill>
                <a:prstClr val="black"/>
              </a:solidFill>
            </a:endParaRPr>
          </a:p>
          <a:p>
            <a:r>
              <a:rPr lang="ru-RU" sz="2400" b="1" i="1" dirty="0">
                <a:solidFill>
                  <a:prstClr val="black"/>
                </a:solidFill>
              </a:rPr>
              <a:t>Удаление кортежей</a:t>
            </a:r>
            <a:r>
              <a:rPr lang="ru-RU" sz="2400" b="1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если удалены все сотрудники с данным уровнем, то информация об этом уровне теряется</a:t>
            </a:r>
            <a:r>
              <a:rPr lang="ru-RU" sz="2400" dirty="0" smtClean="0">
                <a:solidFill>
                  <a:prstClr val="black"/>
                </a:solidFill>
              </a:rPr>
              <a:t>.</a:t>
            </a:r>
          </a:p>
          <a:p>
            <a:endParaRPr lang="ru-RU" sz="800" u="sng" dirty="0">
              <a:solidFill>
                <a:prstClr val="black"/>
              </a:solidFill>
            </a:endParaRPr>
          </a:p>
          <a:p>
            <a:r>
              <a:rPr lang="ru-RU" sz="2400" b="1" i="1" dirty="0">
                <a:solidFill>
                  <a:prstClr val="black"/>
                </a:solidFill>
              </a:rPr>
              <a:t>Модификация кортежей</a:t>
            </a:r>
            <a:r>
              <a:rPr lang="ru-RU" sz="2400" b="1" dirty="0">
                <a:solidFill>
                  <a:prstClr val="black"/>
                </a:solidFill>
              </a:rPr>
              <a:t>: </a:t>
            </a:r>
            <a:r>
              <a:rPr lang="ru-RU" sz="2400" dirty="0">
                <a:solidFill>
                  <a:prstClr val="black"/>
                </a:solidFill>
              </a:rPr>
              <a:t>если зарплата данного уровня изменена, то придётся модифицировать ВСЕ соответствующие кортежи отношения СОТРУДНИКИ. </a:t>
            </a:r>
          </a:p>
          <a:p>
            <a:endParaRPr lang="ru-RU" sz="800" u="sng" dirty="0">
              <a:solidFill>
                <a:prstClr val="black"/>
              </a:solidFill>
            </a:endParaRPr>
          </a:p>
          <a:p>
            <a:pPr algn="ctr"/>
            <a:r>
              <a:rPr lang="ru-RU" sz="2800" b="1" i="1" dirty="0"/>
              <a:t>Эти проблемы исчезнут при переходе к 3 НФ </a:t>
            </a:r>
            <a:endParaRPr lang="ru-RU" sz="2800" b="1" i="1" dirty="0" smtClean="0"/>
          </a:p>
          <a:p>
            <a:pPr algn="ctr"/>
            <a:r>
              <a:rPr lang="ru-RU" sz="2800" b="1" i="1" dirty="0" smtClean="0"/>
              <a:t>путём </a:t>
            </a:r>
            <a:r>
              <a:rPr lang="ru-RU" sz="2800" b="1" i="1" dirty="0"/>
              <a:t>декомпозиции </a:t>
            </a:r>
            <a:endParaRPr lang="ru-RU" sz="2800" b="1" i="1" dirty="0" smtClean="0"/>
          </a:p>
          <a:p>
            <a:pPr algn="ctr"/>
            <a:r>
              <a:rPr lang="ru-RU" sz="2800" b="1" i="1" dirty="0" smtClean="0"/>
              <a:t>исходного </a:t>
            </a:r>
            <a:r>
              <a:rPr lang="ru-RU" sz="2800" b="1" i="1" dirty="0"/>
              <a:t>отношения </a:t>
            </a:r>
            <a:r>
              <a:rPr lang="ru-RU" sz="2800" b="1" i="1" dirty="0" smtClean="0"/>
              <a:t>СОТРУДНИКИ </a:t>
            </a:r>
            <a:r>
              <a:rPr lang="ru-RU" sz="2800" b="1" i="1" dirty="0"/>
              <a:t>на 2 </a:t>
            </a:r>
            <a:r>
              <a:rPr lang="ru-RU" sz="2800" b="1" i="1" dirty="0" smtClean="0"/>
              <a:t>отношения</a:t>
            </a:r>
            <a:endParaRPr lang="ru-RU" sz="2800" b="1" i="1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39988" y="130622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1800" dirty="0" smtClean="0"/>
              <a:t>ПРИМЕР НОРМАЛИЗАЦИИ (5/6)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769129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3FC0405F-7A8E-4392-8689-8912801FE43B}" type="slidenum">
              <a:rPr lang="ru-RU" sz="2800" b="1" smtClean="0">
                <a:solidFill>
                  <a:prstClr val="black"/>
                </a:solidFill>
              </a:rPr>
              <a:pPr/>
              <a:t>77</a:t>
            </a:fld>
            <a:endParaRPr lang="ru-RU" sz="2800" b="1" dirty="0">
              <a:solidFill>
                <a:prstClr val="black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16762" r="46380" b="10322"/>
          <a:stretch/>
        </p:blipFill>
        <p:spPr bwMode="auto">
          <a:xfrm>
            <a:off x="395536" y="620688"/>
            <a:ext cx="7704856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39988" y="130622"/>
            <a:ext cx="8229600" cy="346050"/>
          </a:xfrm>
        </p:spPr>
        <p:txBody>
          <a:bodyPr>
            <a:normAutofit fontScale="90000"/>
          </a:bodyPr>
          <a:lstStyle/>
          <a:p>
            <a:pPr algn="r"/>
            <a:r>
              <a:rPr lang="ru-RU" sz="1800" dirty="0" smtClean="0"/>
              <a:t>ПРИМЕР НОРМАЛИЗАЦИИ (6/6)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9963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sz="3200" dirty="0" smtClean="0"/>
              <a:t>Зачем нормализация нужна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1"/>
            <a:ext cx="8784976" cy="20162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000" dirty="0"/>
              <a:t>Устранение возможной противоречивости данных</a:t>
            </a:r>
          </a:p>
          <a:p>
            <a:pPr>
              <a:spcBef>
                <a:spcPts val="0"/>
              </a:spcBef>
            </a:pPr>
            <a:r>
              <a:rPr lang="ru-RU" sz="3000" dirty="0"/>
              <a:t>Упрощение операций обновления и удаления данных</a:t>
            </a:r>
          </a:p>
          <a:p>
            <a:pPr>
              <a:spcBef>
                <a:spcPts val="0"/>
              </a:spcBef>
            </a:pPr>
            <a:r>
              <a:rPr lang="ru-RU" sz="3000" dirty="0" smtClean="0"/>
              <a:t>Уменьшение объема хранимых данных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1866" y="2895935"/>
            <a:ext cx="8229600" cy="634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prstClr val="black"/>
                </a:solidFill>
              </a:rPr>
              <a:t>Недостатки нормализации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81693" y="3609466"/>
            <a:ext cx="8568952" cy="2915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3000" dirty="0" smtClean="0">
                <a:solidFill>
                  <a:prstClr val="black"/>
                </a:solidFill>
              </a:rPr>
              <a:t>Возможное усложнение операций вставки и выборки данных:</a:t>
            </a:r>
          </a:p>
          <a:p>
            <a:pPr>
              <a:spcBef>
                <a:spcPts val="0"/>
              </a:spcBef>
            </a:pPr>
            <a:r>
              <a:rPr lang="ru-RU" sz="3000" dirty="0" smtClean="0">
                <a:solidFill>
                  <a:prstClr val="black"/>
                </a:solidFill>
              </a:rPr>
              <a:t>Структурное (более сложные запросы, хранимые процедуры)</a:t>
            </a:r>
          </a:p>
          <a:p>
            <a:pPr>
              <a:spcBef>
                <a:spcPts val="0"/>
              </a:spcBef>
            </a:pPr>
            <a:r>
              <a:rPr lang="ru-RU" sz="3000" dirty="0" smtClean="0">
                <a:solidFill>
                  <a:prstClr val="black"/>
                </a:solidFill>
              </a:rPr>
              <a:t>Временн</a:t>
            </a:r>
            <a:r>
              <a:rPr lang="ru-RU" sz="4000" i="1" dirty="0" smtClean="0">
                <a:solidFill>
                  <a:prstClr val="black"/>
                </a:solidFill>
              </a:rPr>
              <a:t>о</a:t>
            </a:r>
            <a:r>
              <a:rPr lang="ru-RU" sz="3000" dirty="0" smtClean="0">
                <a:solidFill>
                  <a:prstClr val="black"/>
                </a:solidFill>
              </a:rPr>
              <a:t>е (б</a:t>
            </a:r>
            <a:r>
              <a:rPr lang="ru-RU" sz="3000" b="1" i="1" dirty="0">
                <a:solidFill>
                  <a:prstClr val="black"/>
                </a:solidFill>
              </a:rPr>
              <a:t>о</a:t>
            </a:r>
            <a:r>
              <a:rPr lang="ru-RU" sz="3000" dirty="0" smtClean="0">
                <a:solidFill>
                  <a:prstClr val="black"/>
                </a:solidFill>
              </a:rPr>
              <a:t>льшее количество операций, блокировки)</a:t>
            </a:r>
          </a:p>
          <a:p>
            <a:pPr>
              <a:spcBef>
                <a:spcPts val="0"/>
              </a:spcBef>
            </a:pPr>
            <a:endParaRPr lang="ru-RU" sz="3000" dirty="0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78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Применение на практике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3924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Практический опыт разработки </a:t>
            </a:r>
            <a:br>
              <a:rPr lang="ru-RU" sz="3600" dirty="0" smtClean="0"/>
            </a:br>
            <a:r>
              <a:rPr lang="ru-RU" sz="3600" dirty="0" smtClean="0"/>
              <a:t>и эксплуатации РБД показал, </a:t>
            </a:r>
            <a:br>
              <a:rPr lang="ru-RU" sz="3600" dirty="0" smtClean="0"/>
            </a:br>
            <a:r>
              <a:rPr lang="ru-RU" sz="3600" dirty="0" smtClean="0"/>
              <a:t>что</a:t>
            </a:r>
          </a:p>
          <a:p>
            <a:pPr marL="0" indent="0" algn="ctr">
              <a:buNone/>
            </a:pPr>
            <a:r>
              <a:rPr lang="ru-RU" sz="3600" dirty="0" smtClean="0"/>
              <a:t>нормальные формы выше третьей (3NF)</a:t>
            </a:r>
            <a:br>
              <a:rPr lang="ru-RU" sz="3600" dirty="0" smtClean="0"/>
            </a:br>
            <a:r>
              <a:rPr lang="ru-RU" sz="3600" dirty="0" smtClean="0"/>
              <a:t>существенно затрудняют </a:t>
            </a:r>
            <a:br>
              <a:rPr lang="ru-RU" sz="3600" dirty="0" smtClean="0"/>
            </a:br>
            <a:r>
              <a:rPr lang="ru-RU" sz="3600" dirty="0" smtClean="0"/>
              <a:t>разработку структур данных </a:t>
            </a:r>
            <a:br>
              <a:rPr lang="ru-RU" sz="3600" dirty="0" smtClean="0"/>
            </a:br>
            <a:r>
              <a:rPr lang="ru-RU" sz="3600" dirty="0" smtClean="0"/>
              <a:t>и снижают функциональность БД</a:t>
            </a:r>
          </a:p>
          <a:p>
            <a:pPr algn="ctr"/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79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9208" y="260648"/>
            <a:ext cx="8229600" cy="3312368"/>
          </a:xfrm>
        </p:spPr>
        <p:txBody>
          <a:bodyPr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ru-RU" sz="4400" dirty="0">
                <a:latin typeface="+mj-lt"/>
                <a:ea typeface="+mj-ea"/>
                <a:cs typeface="+mj-cs"/>
              </a:rPr>
              <a:t>Целостная часть</a:t>
            </a:r>
          </a:p>
          <a:p>
            <a:pPr marL="0" indent="0">
              <a:buNone/>
            </a:pPr>
            <a:r>
              <a:rPr lang="ru-RU" dirty="0"/>
              <a:t>з</a:t>
            </a:r>
            <a:r>
              <a:rPr lang="ru-RU" dirty="0" smtClean="0"/>
              <a:t>адает набор общих </a:t>
            </a:r>
            <a:r>
              <a:rPr lang="ru-RU" b="1" u="sng" dirty="0" smtClean="0"/>
              <a:t>правил целостности</a:t>
            </a:r>
            <a:r>
              <a:rPr lang="ru-RU" dirty="0" smtClean="0"/>
              <a:t>, которые прямо или косвенно определяют </a:t>
            </a:r>
            <a:r>
              <a:rPr lang="ru-RU" b="1" u="sng" dirty="0" smtClean="0"/>
              <a:t>множество непротиворечивых состояний</a:t>
            </a:r>
            <a:r>
              <a:rPr lang="ru-RU" u="sng" dirty="0" smtClean="0"/>
              <a:t> </a:t>
            </a:r>
            <a:r>
              <a:rPr lang="ru-RU" dirty="0" smtClean="0"/>
              <a:t>БД и </a:t>
            </a:r>
            <a:r>
              <a:rPr lang="ru-RU" b="1" u="sng" dirty="0" smtClean="0"/>
              <a:t>множество допустимых изменений</a:t>
            </a:r>
            <a:r>
              <a:rPr lang="ru-RU" b="1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её состояния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717032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solidFill>
                  <a:prstClr val="black"/>
                </a:solidFill>
              </a:rPr>
              <a:t>Если база данных отражает предметную область </a:t>
            </a:r>
            <a:r>
              <a:rPr lang="ru-RU" sz="3600" i="1" dirty="0" smtClean="0">
                <a:solidFill>
                  <a:prstClr val="black"/>
                </a:solidFill>
              </a:rPr>
              <a:t/>
            </a:r>
            <a:br>
              <a:rPr lang="ru-RU" sz="3600" i="1" dirty="0" smtClean="0">
                <a:solidFill>
                  <a:prstClr val="black"/>
                </a:solidFill>
              </a:rPr>
            </a:br>
            <a:r>
              <a:rPr lang="ru-RU" sz="3600" i="1" dirty="0" smtClean="0">
                <a:solidFill>
                  <a:prstClr val="black"/>
                </a:solidFill>
              </a:rPr>
              <a:t>однозначно и </a:t>
            </a:r>
            <a:r>
              <a:rPr lang="ru-RU" sz="3600" i="1" dirty="0">
                <a:solidFill>
                  <a:prstClr val="black"/>
                </a:solidFill>
              </a:rPr>
              <a:t>непротиворечиво, </a:t>
            </a:r>
            <a:br>
              <a:rPr lang="ru-RU" sz="3600" i="1" dirty="0">
                <a:solidFill>
                  <a:prstClr val="black"/>
                </a:solidFill>
              </a:rPr>
            </a:br>
            <a:r>
              <a:rPr lang="ru-RU" sz="3600" i="1" dirty="0">
                <a:solidFill>
                  <a:prstClr val="black"/>
                </a:solidFill>
              </a:rPr>
              <a:t>то говорят, что </a:t>
            </a:r>
            <a:r>
              <a:rPr lang="ru-RU" sz="3600" i="1" dirty="0" smtClean="0">
                <a:solidFill>
                  <a:prstClr val="black"/>
                </a:solidFill>
              </a:rPr>
              <a:t>она </a:t>
            </a:r>
            <a:br>
              <a:rPr lang="ru-RU" sz="3600" i="1" dirty="0" smtClean="0">
                <a:solidFill>
                  <a:prstClr val="black"/>
                </a:solidFill>
              </a:rPr>
            </a:br>
            <a:r>
              <a:rPr lang="ru-RU" sz="3600" b="1" i="1" dirty="0" smtClean="0">
                <a:solidFill>
                  <a:prstClr val="black"/>
                </a:solidFill>
              </a:rPr>
              <a:t>удовлетворяет </a:t>
            </a:r>
            <a:r>
              <a:rPr lang="ru-RU" sz="3600" b="1" i="1" dirty="0">
                <a:solidFill>
                  <a:prstClr val="black"/>
                </a:solidFill>
              </a:rPr>
              <a:t>условию </a:t>
            </a:r>
            <a:r>
              <a:rPr lang="ru-RU" sz="3600" b="1" i="1" dirty="0" smtClean="0">
                <a:solidFill>
                  <a:prstClr val="black"/>
                </a:solidFill>
              </a:rPr>
              <a:t>целостности</a:t>
            </a:r>
            <a:endParaRPr lang="ru-RU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 </a:t>
            </a:r>
            <a:r>
              <a:rPr lang="ru-RU" sz="2800" u="sng" dirty="0" smtClean="0"/>
              <a:t>нормализованной схеме </a:t>
            </a:r>
            <a:r>
              <a:rPr lang="ru-RU" sz="2800" dirty="0" smtClean="0"/>
              <a:t>БД </a:t>
            </a:r>
            <a:br>
              <a:rPr lang="ru-RU" sz="2800" dirty="0" smtClean="0"/>
            </a:br>
            <a:r>
              <a:rPr lang="ru-RU" sz="2800" dirty="0" smtClean="0"/>
              <a:t>иногда специально предусматривают </a:t>
            </a:r>
            <a:br>
              <a:rPr lang="ru-RU" sz="2800" dirty="0" smtClean="0"/>
            </a:br>
            <a:r>
              <a:rPr lang="ru-RU" sz="2800" dirty="0" smtClean="0"/>
              <a:t>избыточные данные.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Цели </a:t>
            </a:r>
            <a:r>
              <a:rPr lang="ru-RU" sz="2800" dirty="0" err="1" smtClean="0"/>
              <a:t>денормализации</a:t>
            </a:r>
            <a:r>
              <a:rPr lang="ru-RU" sz="2800" dirty="0" smtClean="0"/>
              <a:t>:</a:t>
            </a:r>
          </a:p>
          <a:p>
            <a:r>
              <a:rPr lang="ru-RU" sz="2800" i="1" dirty="0"/>
              <a:t>Сохранение исторических данных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i="1" dirty="0" smtClean="0"/>
              <a:t>Снижение времени выполнения запросов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i="1" dirty="0"/>
              <a:t>Ускорение создания отчётов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i="1" dirty="0"/>
              <a:t>Предварительные вычисления часто запрашиваемых </a:t>
            </a:r>
            <a:r>
              <a:rPr lang="ru-RU" sz="2800" i="1" dirty="0" smtClean="0"/>
              <a:t>значений с целью снижения времени получения необходимых отчётов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112081"/>
            <a:ext cx="8229600" cy="634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 smtClean="0">
                <a:solidFill>
                  <a:prstClr val="black"/>
                </a:solidFill>
              </a:rPr>
              <a:t>Денормализация</a:t>
            </a:r>
            <a:endParaRPr lang="ru-RU" sz="3200" dirty="0">
              <a:solidFill>
                <a:prstClr val="black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FC0405F-7A8E-4392-8689-8912801FE43B}" type="slidenum">
              <a:rPr lang="ru-RU" sz="3200" b="1">
                <a:solidFill>
                  <a:prstClr val="black"/>
                </a:solidFill>
              </a:rPr>
              <a:pPr/>
              <a:t>80</a:t>
            </a:fld>
            <a:endParaRPr lang="ru-RU" sz="3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8729"/>
            <a:ext cx="8229600" cy="57536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Основные подмножества языка </a:t>
            </a:r>
            <a:r>
              <a:rPr lang="en-US" sz="2800" dirty="0" smtClean="0"/>
              <a:t>SQL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/>
          </p:nvPr>
        </p:nvGraphicFramePr>
        <p:xfrm>
          <a:off x="206063" y="1175196"/>
          <a:ext cx="8847785" cy="4868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1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 err="1" smtClean="0"/>
                        <a:t>Обозн</a:t>
                      </a:r>
                      <a:r>
                        <a:rPr lang="ru-RU" sz="1400" dirty="0" smtClean="0"/>
                        <a:t>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/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/>
                        <a:t>Действия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/>
                        <a:t>Основные команды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43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DDL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/>
                        <a:t>(Data Definition Language) 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язык </a:t>
                      </a:r>
                      <a:r>
                        <a:rPr lang="ru-RU" sz="2000" dirty="0"/>
                        <a:t>определения данных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/>
                        <a:t>Создание, </a:t>
                      </a:r>
                      <a:r>
                        <a:rPr lang="ru-RU" sz="2000" dirty="0" smtClean="0"/>
                        <a:t>изменение, </a:t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удаление </a:t>
                      </a:r>
                      <a:r>
                        <a:rPr lang="ru-RU" sz="2000" dirty="0"/>
                        <a:t>объектов </a:t>
                      </a:r>
                      <a:r>
                        <a:rPr lang="ru-RU" sz="2000" dirty="0" smtClean="0"/>
                        <a:t>БД (баз данных , таблиц,  индексов в базах)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CREATE, </a:t>
                      </a:r>
                      <a:endParaRPr lang="en-US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ALTER</a:t>
                      </a:r>
                      <a:r>
                        <a:rPr lang="en-US" sz="2000" b="1" dirty="0"/>
                        <a:t>, </a:t>
                      </a:r>
                      <a:endParaRPr lang="en-US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DROP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43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DML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/>
                        <a:t>(Data Manipulation Language</a:t>
                      </a:r>
                      <a:r>
                        <a:rPr lang="en-US" sz="2000" dirty="0" smtClean="0"/>
                        <a:t>)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язык </a:t>
                      </a:r>
                      <a:r>
                        <a:rPr lang="ru-RU" sz="2000" dirty="0"/>
                        <a:t>манипулирования данными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/>
                        <a:t>Вставка, </a:t>
                      </a:r>
                      <a:r>
                        <a:rPr lang="ru-RU" sz="2000" dirty="0" smtClean="0"/>
                        <a:t>изменение, </a:t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удаление </a:t>
                      </a:r>
                      <a:r>
                        <a:rPr lang="ru-RU" sz="2000" dirty="0"/>
                        <a:t>строк таблицы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INSERT, </a:t>
                      </a:r>
                      <a:r>
                        <a:rPr lang="en-US" sz="2000" b="1" dirty="0" smtClean="0"/>
                        <a:t>LOAD,</a:t>
                      </a:r>
                      <a:endParaRPr lang="ru-RU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UPDATE</a:t>
                      </a:r>
                      <a:r>
                        <a:rPr lang="en-US" sz="2000" b="1" dirty="0"/>
                        <a:t>, </a:t>
                      </a:r>
                      <a:endParaRPr lang="en-US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DELETE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DQL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/>
                        <a:t>(Data Query Language) 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язык </a:t>
                      </a:r>
                      <a:r>
                        <a:rPr lang="ru-RU" sz="2000" dirty="0"/>
                        <a:t>запросов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/>
                        <a:t>Выборка строк таблицы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SELECT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DCL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Data Control Language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)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</a:b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язык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управления данными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Управление доступом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GRANT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, 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REVOKE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TPL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(Transaction Processing Language)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язык обработки транзакций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Фиксация/откат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транзакции, сохранение промежуточной точки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COMMIT, ROLLBACK, SAVEPOINT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251520" y="2564904"/>
            <a:ext cx="8229600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 smtClean="0"/>
              <a:t>Реляционная </a:t>
            </a:r>
          </a:p>
          <a:p>
            <a:pPr marL="0" indent="0" algn="ctr">
              <a:buNone/>
            </a:pPr>
            <a:r>
              <a:rPr lang="ru-RU" sz="4400" b="1" dirty="0" smtClean="0"/>
              <a:t>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775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2221</Words>
  <Application>Microsoft Office PowerPoint</Application>
  <PresentationFormat>Экран (4:3)</PresentationFormat>
  <Paragraphs>733</Paragraphs>
  <Slides>81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90" baseType="lpstr">
      <vt:lpstr>Aharoni</vt:lpstr>
      <vt:lpstr>Arial</vt:lpstr>
      <vt:lpstr>Calibri</vt:lpstr>
      <vt:lpstr>Symbol</vt:lpstr>
      <vt:lpstr>Times New Roman</vt:lpstr>
      <vt:lpstr>Wingdings</vt:lpstr>
      <vt:lpstr>Wingdings 3</vt:lpstr>
      <vt:lpstr>Тема Office</vt:lpstr>
      <vt:lpstr>Picture</vt:lpstr>
      <vt:lpstr>Презентация PowerPoint</vt:lpstr>
      <vt:lpstr>Презентация PowerPoint</vt:lpstr>
      <vt:lpstr>Основные функции СУБД</vt:lpstr>
      <vt:lpstr>В основе теории баз данных  лежит понятие модели данных</vt:lpstr>
      <vt:lpstr>В основе теории баз данных лежит понятие модели данных</vt:lpstr>
      <vt:lpstr>Структурная часть</vt:lpstr>
      <vt:lpstr>Манипуляционная часть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понятия  реляционной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Отношения   versus  таблицы</vt:lpstr>
      <vt:lpstr>Отношения   vs    таблицы</vt:lpstr>
      <vt:lpstr>Ключ</vt:lpstr>
      <vt:lpstr>Пример  (отношение – сотрудники отдела)</vt:lpstr>
      <vt:lpstr>Ключ</vt:lpstr>
      <vt:lpstr>Пример  (отношение – сотрудники отдела)</vt:lpstr>
      <vt:lpstr>Пример  (отношение – учебная группа)</vt:lpstr>
      <vt:lpstr>Пример  (отношение – учебный поток)</vt:lpstr>
      <vt:lpstr>Две сущности могут быть связаны внешним ключом</vt:lpstr>
      <vt:lpstr>Внешний ключ</vt:lpstr>
      <vt:lpstr>Внешний ключ (более строго)</vt:lpstr>
      <vt:lpstr>Внешний ключ (формальное определение)</vt:lpstr>
      <vt:lpstr>Связь двух сущностей с помощью внешнего ключа</vt:lpstr>
      <vt:lpstr>Некоторые правила целостности реляционной модели</vt:lpstr>
      <vt:lpstr>Пример ограничения целостности по внешнему ключу</vt:lpstr>
      <vt:lpstr>Операции над отношениями</vt:lpstr>
      <vt:lpstr>Пример объединения</vt:lpstr>
      <vt:lpstr>Пример пересечения</vt:lpstr>
      <vt:lpstr>Пример разности</vt:lpstr>
      <vt:lpstr>Основы проектирования РБД  на основе методологии  «сущность – связь»</vt:lpstr>
      <vt:lpstr>Презентация PowerPoint</vt:lpstr>
      <vt:lpstr>Основные проблемы проектирования БД</vt:lpstr>
      <vt:lpstr> Уровни (этапы) проектирования БД</vt:lpstr>
      <vt:lpstr>Концептуальный уровень проектирования (инфологическая модель данных)</vt:lpstr>
      <vt:lpstr>Презентация PowerPoint</vt:lpstr>
      <vt:lpstr>Презентация PowerPoint</vt:lpstr>
      <vt:lpstr>Презентация PowerPoint</vt:lpstr>
      <vt:lpstr>Презентация PowerPoint</vt:lpstr>
      <vt:lpstr>Инфологическая модель данных (по методу ER):  основные конструктивные элементы</vt:lpstr>
      <vt:lpstr>Презентация PowerPoint</vt:lpstr>
      <vt:lpstr>Атрибут</vt:lpstr>
      <vt:lpstr>Связь</vt:lpstr>
      <vt:lpstr>Пример связи между сущностями</vt:lpstr>
      <vt:lpstr>Пример рекурсивной связи</vt:lpstr>
      <vt:lpstr>Связи между сущностями</vt:lpstr>
      <vt:lpstr>Связи между сущностями</vt:lpstr>
      <vt:lpstr>Сложные связи</vt:lpstr>
      <vt:lpstr>Сложные связи</vt:lpstr>
      <vt:lpstr>Инструменты создания ER-диаграмм</vt:lpstr>
      <vt:lpstr>Инфологическое и даталогическое проектирование (Концептуальное и логическое проектирование)</vt:lpstr>
      <vt:lpstr>Физический уровень проектирования (TR-диаграммы)</vt:lpstr>
      <vt:lpstr>Преобразование связи M:N (многие-ко-многим) на физическом уровне</vt:lpstr>
      <vt:lpstr>2. Нормализация схемы БД</vt:lpstr>
      <vt:lpstr>Избыточность данных в таблицах </vt:lpstr>
      <vt:lpstr>Презентация PowerPoint</vt:lpstr>
      <vt:lpstr>Процесс нормализации (1/2)</vt:lpstr>
      <vt:lpstr>Процесс нормализации (2/2)</vt:lpstr>
      <vt:lpstr>Пример нормализации отношения</vt:lpstr>
      <vt:lpstr>Функциональная зависимость атрибутов</vt:lpstr>
      <vt:lpstr>Функциональная зависимость атрибутов</vt:lpstr>
      <vt:lpstr>Пример зависимостей</vt:lpstr>
      <vt:lpstr>Последовательность нормальных форм</vt:lpstr>
      <vt:lpstr>Первая нормальная форма</vt:lpstr>
      <vt:lpstr>Вторая нормальная форма</vt:lpstr>
      <vt:lpstr>Третья нормальная форма</vt:lpstr>
      <vt:lpstr>ПРИМЕР  НОРМАЛИЗАЦИИ (1/6)</vt:lpstr>
      <vt:lpstr>ПРИМЕР НОРМАЛИЗАЦИИ (2/6)</vt:lpstr>
      <vt:lpstr>ПРИМЕР НОРМАЛИЗАЦИИ (3/6)</vt:lpstr>
      <vt:lpstr>ПРИМЕР НОРМАЛИЗАЦИИ (4/6)</vt:lpstr>
      <vt:lpstr>ПРИМЕР НОРМАЛИЗАЦИИ (5/6)</vt:lpstr>
      <vt:lpstr>ПРИМЕР НОРМАЛИЗАЦИИ (6/6)</vt:lpstr>
      <vt:lpstr>Зачем нормализация нужна</vt:lpstr>
      <vt:lpstr>Применение на практике</vt:lpstr>
      <vt:lpstr>Презентация PowerPoint</vt:lpstr>
      <vt:lpstr>Основные подмножества языка SQL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art</dc:creator>
  <cp:lastModifiedBy>Ivan Plank</cp:lastModifiedBy>
  <cp:revision>257</cp:revision>
  <dcterms:created xsi:type="dcterms:W3CDTF">2012-04-10T15:36:07Z</dcterms:created>
  <dcterms:modified xsi:type="dcterms:W3CDTF">2025-10-01T18:18:59Z</dcterms:modified>
</cp:coreProperties>
</file>