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39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5557-B127-40D6-B443-73400EDBE811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8F80-FFA2-4A44-9651-9FBD3676E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57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5557-B127-40D6-B443-73400EDBE811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8F80-FFA2-4A44-9651-9FBD3676E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20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5557-B127-40D6-B443-73400EDBE811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8F80-FFA2-4A44-9651-9FBD3676E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88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5557-B127-40D6-B443-73400EDBE811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8F80-FFA2-4A44-9651-9FBD3676E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5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5557-B127-40D6-B443-73400EDBE811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8F80-FFA2-4A44-9651-9FBD3676E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53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5557-B127-40D6-B443-73400EDBE811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8F80-FFA2-4A44-9651-9FBD3676E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04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5557-B127-40D6-B443-73400EDBE811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8F80-FFA2-4A44-9651-9FBD3676E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90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5557-B127-40D6-B443-73400EDBE811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8F80-FFA2-4A44-9651-9FBD3676E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50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5557-B127-40D6-B443-73400EDBE811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8F80-FFA2-4A44-9651-9FBD3676E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2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5557-B127-40D6-B443-73400EDBE811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8F80-FFA2-4A44-9651-9FBD3676E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10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5557-B127-40D6-B443-73400EDBE811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8F80-FFA2-4A44-9651-9FBD3676E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9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65557-B127-40D6-B443-73400EDBE811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48F80-FFA2-4A44-9651-9FBD3676E2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864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ql-academy.org/ru/guide/datetime-data-type#sposob-zadaniya-znachenij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5C2-8F30-4519-8AA8-238C746AA1A9}" type="slidenum">
              <a:rPr lang="ru-RU" smtClean="0">
                <a:solidFill>
                  <a:prstClr val="black">
                    <a:tint val="95000"/>
                  </a:prstClr>
                </a:solidFill>
              </a:rPr>
              <a:pPr/>
              <a:t>1</a:t>
            </a:fld>
            <a:endParaRPr lang="ru-RU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Объект 6"/>
          <p:cNvSpPr>
            <a:spLocks noGrp="1"/>
          </p:cNvSpPr>
          <p:nvPr>
            <p:ph idx="1"/>
          </p:nvPr>
        </p:nvSpPr>
        <p:spPr>
          <a:xfrm>
            <a:off x="1754065" y="68241"/>
            <a:ext cx="8625385" cy="6714699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2400" dirty="0"/>
              <a:t>SQL (язык структурированных запросов) – </a:t>
            </a:r>
            <a:r>
              <a:rPr lang="ru-RU" sz="2400" b="1" dirty="0"/>
              <a:t>декларативный</a:t>
            </a:r>
            <a:r>
              <a:rPr lang="ru-RU" sz="2400" dirty="0"/>
              <a:t> язык, применяемый для доступа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к реляционным базам данных.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Основан на </a:t>
            </a:r>
            <a:r>
              <a:rPr lang="ru-RU" sz="2400" b="1" dirty="0"/>
              <a:t>теории реляционных БД</a:t>
            </a:r>
            <a:r>
              <a:rPr lang="ru-RU" sz="2400" dirty="0"/>
              <a:t>.</a:t>
            </a:r>
          </a:p>
          <a:p>
            <a:pPr marL="109728" indent="0">
              <a:buNone/>
            </a:pPr>
            <a:endParaRPr lang="ru-RU" sz="2400" dirty="0"/>
          </a:p>
          <a:p>
            <a:r>
              <a:rPr lang="ru-RU" sz="2400" dirty="0"/>
              <a:t>Стандарты: </a:t>
            </a:r>
            <a:r>
              <a:rPr lang="en-US" sz="2400" dirty="0"/>
              <a:t>ANSI/ISO </a:t>
            </a:r>
            <a:endParaRPr lang="ru-RU" sz="2400" dirty="0"/>
          </a:p>
          <a:p>
            <a:pPr marL="109728" indent="0">
              <a:buNone/>
            </a:pPr>
            <a:r>
              <a:rPr lang="ru-RU" sz="2400" dirty="0"/>
              <a:t>1986</a:t>
            </a:r>
            <a:r>
              <a:rPr lang="en-US" sz="2400" dirty="0"/>
              <a:t>, </a:t>
            </a:r>
            <a:r>
              <a:rPr lang="ru-RU" sz="2400" dirty="0">
                <a:sym typeface="Symbol"/>
              </a:rPr>
              <a:t>1989, 1992, 1996, 1999, 2003, 2006, 2008, 2011, 2016, 2023</a:t>
            </a:r>
            <a:endParaRPr lang="en-US" sz="2400" dirty="0">
              <a:sym typeface="Symbol"/>
            </a:endParaRPr>
          </a:p>
          <a:p>
            <a:pPr marL="109728" indent="0">
              <a:buNone/>
            </a:pPr>
            <a:endParaRPr lang="ru-RU" sz="2400" dirty="0">
              <a:sym typeface="Symbol"/>
            </a:endParaRPr>
          </a:p>
          <a:p>
            <a:pPr hangingPunct="0"/>
            <a:r>
              <a:rPr lang="ru-RU" sz="2400" dirty="0"/>
              <a:t>Команды </a:t>
            </a:r>
            <a:r>
              <a:rPr lang="en-US" sz="2400" dirty="0"/>
              <a:t>SQL</a:t>
            </a:r>
            <a:r>
              <a:rPr lang="ru-RU" sz="2400" dirty="0"/>
              <a:t> указывают СУБД, </a:t>
            </a:r>
            <a:br>
              <a:rPr lang="ru-RU" sz="2400" dirty="0"/>
            </a:br>
            <a:r>
              <a:rPr lang="ru-RU" sz="2400" dirty="0"/>
              <a:t>ЧТО НАДО ПОЛУЧИТЬ </a:t>
            </a:r>
            <a:br>
              <a:rPr lang="ru-RU" sz="2400" dirty="0"/>
            </a:br>
            <a:r>
              <a:rPr lang="ru-RU" sz="2400" dirty="0"/>
              <a:t>(</a:t>
            </a:r>
            <a:r>
              <a:rPr lang="ru-RU" sz="2400" b="1" i="1" dirty="0"/>
              <a:t>какие</a:t>
            </a:r>
            <a:r>
              <a:rPr lang="ru-RU" sz="2400" dirty="0"/>
              <a:t> </a:t>
            </a:r>
            <a:r>
              <a:rPr lang="en-US" sz="2400" dirty="0"/>
              <a:t> </a:t>
            </a:r>
            <a:r>
              <a:rPr lang="ru-RU" sz="2400" dirty="0"/>
              <a:t>данные необходимо найти), </a:t>
            </a:r>
            <a:br>
              <a:rPr lang="ru-RU" sz="2400" dirty="0"/>
            </a:br>
            <a:r>
              <a:rPr lang="ru-RU" sz="2400" dirty="0"/>
              <a:t>но не определяют, </a:t>
            </a:r>
            <a:r>
              <a:rPr lang="ru-RU" sz="2400" b="1" i="1" dirty="0"/>
              <a:t>как</a:t>
            </a:r>
            <a:r>
              <a:rPr lang="ru-RU" sz="2400" i="1" dirty="0"/>
              <a:t> </a:t>
            </a:r>
            <a:r>
              <a:rPr lang="en-US" sz="2400" i="1" dirty="0"/>
              <a:t> </a:t>
            </a:r>
            <a:r>
              <a:rPr lang="ru-RU" sz="2400" dirty="0"/>
              <a:t>это должно происходить</a:t>
            </a:r>
          </a:p>
          <a:p>
            <a:pPr hangingPunct="0"/>
            <a:endParaRPr lang="ru-RU" sz="2400" dirty="0"/>
          </a:p>
          <a:p>
            <a:pPr hangingPunct="0"/>
            <a:r>
              <a:rPr lang="ru-RU" sz="2400" dirty="0"/>
              <a:t>Хорошо написанный </a:t>
            </a:r>
            <a:r>
              <a:rPr lang="en-US" sz="2400" dirty="0"/>
              <a:t>SQL</a:t>
            </a:r>
            <a:r>
              <a:rPr lang="ru-RU" sz="2400" dirty="0"/>
              <a:t> -запрос должен читаться почти также легко, как обычное предложение </a:t>
            </a:r>
            <a:br>
              <a:rPr lang="ru-RU" sz="2400" dirty="0"/>
            </a:br>
            <a:r>
              <a:rPr lang="ru-RU" sz="2400" dirty="0"/>
              <a:t>(на английском языке</a:t>
            </a:r>
            <a:r>
              <a:rPr lang="en-US" sz="2400" dirty="0"/>
              <a:t>)</a:t>
            </a:r>
            <a:endParaRPr lang="ru-RU" sz="2400" dirty="0"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6488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2961" y="165456"/>
            <a:ext cx="8229600" cy="639762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3600" b="1" dirty="0"/>
              <a:t>Строковые константы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49188" y="863221"/>
            <a:ext cx="8618561" cy="5578523"/>
          </a:xfrm>
        </p:spPr>
        <p:txBody>
          <a:bodyPr>
            <a:noAutofit/>
          </a:bodyPr>
          <a:lstStyle/>
          <a:p>
            <a:pPr hangingPunct="0"/>
            <a:r>
              <a:rPr lang="ru-RU" i="1" dirty="0"/>
              <a:t>Строковая константа</a:t>
            </a:r>
            <a:r>
              <a:rPr lang="ru-RU" dirty="0"/>
              <a:t> - произвольная совокупность символов, заключённая в кавычки (</a:t>
            </a:r>
            <a:r>
              <a:rPr lang="en-US" dirty="0"/>
              <a:t>‘…’</a:t>
            </a:r>
            <a:r>
              <a:rPr lang="ru-RU" dirty="0"/>
              <a:t> </a:t>
            </a:r>
            <a:r>
              <a:rPr lang="ru-RU" strike="sngStrike" dirty="0"/>
              <a:t>или </a:t>
            </a:r>
            <a:r>
              <a:rPr lang="en-US" strike="sngStrike" dirty="0"/>
              <a:t>“</a:t>
            </a:r>
            <a:r>
              <a:rPr lang="ru-RU" strike="sngStrike" dirty="0"/>
              <a:t>…</a:t>
            </a:r>
            <a:r>
              <a:rPr lang="en-US" strike="sngStrike" dirty="0"/>
              <a:t>”</a:t>
            </a:r>
            <a:r>
              <a:rPr lang="en-US" dirty="0"/>
              <a:t> ) </a:t>
            </a:r>
            <a:endParaRPr lang="ru-RU" dirty="0"/>
          </a:p>
          <a:p>
            <a:pPr hangingPunct="0"/>
            <a:r>
              <a:rPr lang="ru-RU" dirty="0"/>
              <a:t>Если в самой константе встречается</a:t>
            </a:r>
            <a:r>
              <a:rPr lang="en-US" dirty="0"/>
              <a:t> </a:t>
            </a:r>
            <a:r>
              <a:rPr lang="ru-RU" dirty="0"/>
              <a:t>знак </a:t>
            </a:r>
            <a:r>
              <a:rPr lang="en-US" dirty="0"/>
              <a:t>“ </a:t>
            </a:r>
            <a:r>
              <a:rPr lang="ru-RU" dirty="0"/>
              <a:t>или </a:t>
            </a:r>
            <a:r>
              <a:rPr lang="en-US" dirty="0"/>
              <a:t>‘</a:t>
            </a:r>
            <a:r>
              <a:rPr lang="ru-RU" dirty="0"/>
              <a:t>,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при её написании следует этот </a:t>
            </a:r>
            <a:r>
              <a:rPr lang="en-US" dirty="0"/>
              <a:t> </a:t>
            </a:r>
            <a:r>
              <a:rPr lang="ru-RU" dirty="0"/>
              <a:t>знак удвоить </a:t>
            </a:r>
          </a:p>
          <a:p>
            <a:pPr hangingPunct="0"/>
            <a:r>
              <a:rPr lang="ru-RU" b="1" dirty="0">
                <a:solidFill>
                  <a:srgbClr val="FF0000"/>
                </a:solidFill>
              </a:rPr>
              <a:t>Если строковая константа представлена </a:t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в кодировке </a:t>
            </a:r>
            <a:r>
              <a:rPr lang="en-US" b="1" dirty="0">
                <a:solidFill>
                  <a:srgbClr val="FF0000"/>
                </a:solidFill>
              </a:rPr>
              <a:t>Unicode</a:t>
            </a:r>
            <a:r>
              <a:rPr lang="ru-RU" b="1" dirty="0">
                <a:solidFill>
                  <a:srgbClr val="FF0000"/>
                </a:solidFill>
              </a:rPr>
              <a:t>, то ей должна предшествовать буква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endParaRPr lang="ru-RU" b="1" dirty="0">
              <a:solidFill>
                <a:srgbClr val="FF0000"/>
              </a:solidFill>
            </a:endParaRPr>
          </a:p>
          <a:p>
            <a:pPr algn="ctr" hangingPunct="0">
              <a:buNone/>
            </a:pPr>
            <a:r>
              <a:rPr lang="ru-RU" sz="2400" u="sng" dirty="0"/>
              <a:t>Примеры:</a:t>
            </a:r>
          </a:p>
          <a:p>
            <a:pPr algn="ctr" hangingPunct="0">
              <a:buNone/>
            </a:pPr>
            <a:r>
              <a:rPr lang="en-US" sz="2400" dirty="0"/>
              <a:t>'SQL/92'</a:t>
            </a:r>
            <a:endParaRPr lang="ru-RU" sz="2400" dirty="0"/>
          </a:p>
          <a:p>
            <a:pPr algn="ctr" hangingPunct="0">
              <a:buNone/>
            </a:pPr>
            <a:r>
              <a:rPr lang="en-US" sz="2400" dirty="0"/>
              <a:t>'</a:t>
            </a:r>
            <a:r>
              <a:rPr lang="en-US" sz="2400" dirty="0" err="1"/>
              <a:t>O''Reilly</a:t>
            </a:r>
            <a:r>
              <a:rPr lang="en-US" sz="2400" dirty="0"/>
              <a:t>'</a:t>
            </a:r>
            <a:endParaRPr lang="ru-RU" sz="2400" dirty="0"/>
          </a:p>
          <a:p>
            <a:pPr algn="ctr" hangingPunc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ru-RU" sz="2400" b="1" dirty="0">
                <a:solidFill>
                  <a:srgbClr val="FF0000"/>
                </a:solidFill>
              </a:rPr>
              <a:t>'Иванов'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1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5C2-8F30-4519-8AA8-238C746AA1A9}" type="slidenum">
              <a:rPr lang="ru-RU" smtClean="0">
                <a:solidFill>
                  <a:prstClr val="black">
                    <a:tint val="95000"/>
                  </a:prstClr>
                </a:solidFill>
              </a:rPr>
              <a:pPr/>
              <a:t>11</a:t>
            </a:fld>
            <a:endParaRPr lang="ru-RU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852411" y="673884"/>
            <a:ext cx="8229600" cy="704541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ru-RU" dirty="0" smtClean="0"/>
              <a:t>Базовые типы данных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760372" y="2060620"/>
            <a:ext cx="72782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целые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вещественные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строковые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дата/время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sz="3600" dirty="0"/>
          </a:p>
          <a:p>
            <a:pPr algn="ctr"/>
            <a:r>
              <a:rPr lang="en-US" sz="3600" dirty="0"/>
              <a:t>NULL</a:t>
            </a:r>
            <a:r>
              <a:rPr lang="ru-RU" sz="3600" dirty="0"/>
              <a:t> </a:t>
            </a:r>
            <a:r>
              <a:rPr lang="en-US" sz="3600" dirty="0"/>
              <a:t>???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3466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619534" y="1249509"/>
            <a:ext cx="8925636" cy="534236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b="1" i="1" dirty="0"/>
              <a:t>NULL</a:t>
            </a:r>
            <a:r>
              <a:rPr lang="ru-RU" dirty="0"/>
              <a:t> </a:t>
            </a:r>
            <a:r>
              <a:rPr lang="en-US" dirty="0"/>
              <a:t> </a:t>
            </a:r>
            <a:r>
              <a:rPr lang="ru-RU" dirty="0"/>
              <a:t>— специальное значение (</a:t>
            </a:r>
            <a:r>
              <a:rPr lang="ru-RU" dirty="0" err="1"/>
              <a:t>псевдозначение</a:t>
            </a:r>
            <a:r>
              <a:rPr lang="ru-RU" dirty="0"/>
              <a:t>), которое может быть записано в поле таблицы БД. 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Введено для того, чтобы различать в полях БД </a:t>
            </a:r>
            <a:r>
              <a:rPr lang="ru-RU" b="1" u="sng" dirty="0"/>
              <a:t>пустые</a:t>
            </a:r>
            <a:r>
              <a:rPr lang="ru-RU" u="sng" dirty="0"/>
              <a:t> </a:t>
            </a:r>
            <a:r>
              <a:rPr lang="ru-RU" b="1" u="sng" dirty="0"/>
              <a:t>значения</a:t>
            </a:r>
            <a:r>
              <a:rPr lang="ru-RU" u="sng" dirty="0"/>
              <a:t>  </a:t>
            </a:r>
            <a:br>
              <a:rPr lang="ru-RU" u="sng" dirty="0"/>
            </a:br>
            <a:r>
              <a:rPr lang="ru-RU" i="1" dirty="0">
                <a:solidFill>
                  <a:srgbClr val="0070C0"/>
                </a:solidFill>
              </a:rPr>
              <a:t>(визуально не отображаемые, например, строку нулевой длины)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dirty="0"/>
              <a:t>и </a:t>
            </a:r>
            <a:r>
              <a:rPr lang="ru-RU" b="1" u="sng" dirty="0"/>
              <a:t>отсутствующие</a:t>
            </a:r>
            <a:r>
              <a:rPr lang="ru-RU" u="sng" dirty="0"/>
              <a:t> </a:t>
            </a:r>
            <a:r>
              <a:rPr lang="ru-RU" b="1" u="sng" dirty="0"/>
              <a:t>значения</a:t>
            </a:r>
            <a:r>
              <a:rPr lang="ru-RU" u="sng" dirty="0"/>
              <a:t>  </a:t>
            </a:r>
            <a:br>
              <a:rPr lang="ru-RU" u="sng" dirty="0"/>
            </a:br>
            <a:r>
              <a:rPr lang="ru-RU" i="1" dirty="0">
                <a:solidFill>
                  <a:srgbClr val="0070C0"/>
                </a:solidFill>
              </a:rPr>
              <a:t>(в поле не записано никакого значения, </a:t>
            </a:r>
            <a:r>
              <a:rPr lang="en-US" i="1" dirty="0">
                <a:solidFill>
                  <a:srgbClr val="0070C0"/>
                </a:solidFill>
              </a:rPr>
              <a:t/>
            </a:r>
            <a:br>
              <a:rPr lang="en-US" i="1" dirty="0">
                <a:solidFill>
                  <a:srgbClr val="0070C0"/>
                </a:solidFill>
              </a:rPr>
            </a:br>
            <a:r>
              <a:rPr lang="ru-RU" i="1" dirty="0">
                <a:solidFill>
                  <a:srgbClr val="0070C0"/>
                </a:solidFill>
              </a:rPr>
              <a:t>даже пустого).</a:t>
            </a:r>
            <a:endParaRPr lang="en-US" i="1" dirty="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FF0000"/>
                </a:solidFill>
              </a:rPr>
              <a:t>NULL</a:t>
            </a:r>
            <a:r>
              <a:rPr lang="ru-RU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rgbClr val="FF0000"/>
                </a:solidFill>
              </a:rPr>
              <a:t>- </a:t>
            </a:r>
            <a:r>
              <a:rPr lang="ru-RU" sz="3600" b="1" i="1" dirty="0">
                <a:solidFill>
                  <a:srgbClr val="FF0000"/>
                </a:solidFill>
              </a:rPr>
              <a:t>это не тип данных </a:t>
            </a:r>
            <a:r>
              <a:rPr lang="ru-RU" sz="3600" b="1" dirty="0">
                <a:solidFill>
                  <a:srgbClr val="FF0000"/>
                </a:solidFill>
              </a:rPr>
              <a:t>!</a:t>
            </a:r>
          </a:p>
          <a:p>
            <a:pPr marL="0" indent="0">
              <a:spcBef>
                <a:spcPts val="0"/>
              </a:spcBef>
              <a:buNone/>
            </a:pPr>
            <a:endParaRPr lang="ru-RU" i="1" dirty="0">
              <a:solidFill>
                <a:srgbClr val="0070C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5C2-8F30-4519-8AA8-238C746AA1A9}" type="slidenum">
              <a:rPr lang="ru-RU" smtClean="0">
                <a:solidFill>
                  <a:prstClr val="black">
                    <a:tint val="95000"/>
                  </a:prstClr>
                </a:solidFill>
              </a:rPr>
              <a:pPr/>
              <a:t>12</a:t>
            </a:fld>
            <a:endParaRPr lang="ru-RU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55442" y="506459"/>
            <a:ext cx="8229600" cy="510973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NULL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19741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5C2-8F30-4519-8AA8-238C746AA1A9}" type="slidenum">
              <a:rPr lang="ru-RU" smtClean="0">
                <a:solidFill>
                  <a:prstClr val="black">
                    <a:tint val="95000"/>
                  </a:prstClr>
                </a:solidFill>
              </a:rPr>
              <a:pPr/>
              <a:t>13</a:t>
            </a:fld>
            <a:endParaRPr lang="ru-RU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2260979" y="192560"/>
            <a:ext cx="8229600" cy="1595297"/>
          </a:xfrm>
          <a:solidFill>
            <a:schemeClr val="bg2"/>
          </a:solidFill>
        </p:spPr>
        <p:txBody>
          <a:bodyPr>
            <a:noAutofit/>
          </a:bodyPr>
          <a:lstStyle/>
          <a:p>
            <a:pPr algn="ctr"/>
            <a:r>
              <a:rPr lang="ru-RU" sz="2800" dirty="0"/>
              <a:t>Обработка </a:t>
            </a:r>
            <a:r>
              <a:rPr lang="en-US" sz="2800" dirty="0"/>
              <a:t>NULL</a:t>
            </a:r>
            <a:r>
              <a:rPr lang="ru-RU" sz="2800" dirty="0"/>
              <a:t> в выражениях выполняется по правилам</a:t>
            </a:r>
            <a:br>
              <a:rPr lang="ru-RU" sz="2800" dirty="0"/>
            </a:br>
            <a:r>
              <a:rPr lang="ru-RU" sz="2800" dirty="0"/>
              <a:t>трёхзначной логики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04" t="40625" r="18560" b="16911"/>
          <a:stretch/>
        </p:blipFill>
        <p:spPr bwMode="auto">
          <a:xfrm>
            <a:off x="2116429" y="1682320"/>
            <a:ext cx="7984901" cy="4998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2015319" y="3384646"/>
            <a:ext cx="8475260" cy="3821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015319" y="4708479"/>
            <a:ext cx="8475260" cy="17742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91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35791" y="2690292"/>
            <a:ext cx="8229600" cy="748944"/>
          </a:xfrm>
        </p:spPr>
        <p:txBody>
          <a:bodyPr/>
          <a:lstStyle/>
          <a:p>
            <a:r>
              <a:rPr lang="ru-RU" b="1" dirty="0" smtClean="0"/>
              <a:t>Типы данных</a:t>
            </a: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6D62CA-E10C-4539-A66E-5B86005A1D2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95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5C2-8F30-4519-8AA8-238C746AA1A9}" type="slidenum">
              <a:rPr lang="ru-RU" smtClean="0">
                <a:solidFill>
                  <a:prstClr val="black">
                    <a:tint val="95000"/>
                  </a:prstClr>
                </a:solidFill>
              </a:rPr>
              <a:pPr/>
              <a:t>15</a:t>
            </a:fld>
            <a:endParaRPr lang="ru-RU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013397" y="184486"/>
            <a:ext cx="8229600" cy="402368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ru-RU" sz="2000" dirty="0"/>
              <a:t>Целые числа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2046682" y="1087508"/>
          <a:ext cx="8416344" cy="4643120"/>
        </p:xfrm>
        <a:graphic>
          <a:graphicData uri="http://schemas.openxmlformats.org/drawingml/2006/table">
            <a:tbl>
              <a:tblPr/>
              <a:tblGrid>
                <a:gridCol w="23856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9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005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Тип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Диапазон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Память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(байт)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4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Описание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2000" b="1">
                          <a:effectLst/>
                          <a:latin typeface="Courier New"/>
                          <a:ea typeface="Tahoma"/>
                        </a:rPr>
                        <a:t>TINYINT</a:t>
                      </a:r>
                      <a:r>
                        <a:rPr lang="ru-RU" sz="2000" b="1">
                          <a:effectLst/>
                          <a:latin typeface="Courier New"/>
                          <a:ea typeface="Tahoma"/>
                        </a:rPr>
                        <a:t>[(</a:t>
                      </a:r>
                      <a:r>
                        <a:rPr lang="en-US" sz="2000" b="1">
                          <a:effectLst/>
                          <a:latin typeface="Courier New"/>
                          <a:ea typeface="Tahoma"/>
                        </a:rPr>
                        <a:t>M</a:t>
                      </a:r>
                      <a:r>
                        <a:rPr lang="ru-RU" sz="2000" b="1">
                          <a:effectLst/>
                          <a:latin typeface="Courier New"/>
                          <a:ea typeface="Tahoma"/>
                        </a:rPr>
                        <a:t>)]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-127..128 или 0..255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1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Очень маленькие целые числа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2000" b="1">
                          <a:effectLst/>
                          <a:latin typeface="Courier New"/>
                          <a:ea typeface="Tahoma"/>
                        </a:rPr>
                        <a:t>BIT</a:t>
                      </a:r>
                      <a:endParaRPr lang="ru-RU" sz="2000" b="1">
                        <a:effectLst/>
                        <a:latin typeface="Courier New"/>
                        <a:ea typeface="Tahoma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 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1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Синоним TINYINT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2000" b="1">
                          <a:effectLst/>
                          <a:latin typeface="Courier New"/>
                          <a:ea typeface="Tahoma"/>
                        </a:rPr>
                        <a:t>BOOL</a:t>
                      </a:r>
                      <a:endParaRPr lang="ru-RU" sz="2000" b="1">
                        <a:effectLst/>
                        <a:latin typeface="Courier New"/>
                        <a:ea typeface="Tahoma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 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1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Синоним TINYINT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2000" b="1">
                          <a:effectLst/>
                          <a:latin typeface="Courier New"/>
                          <a:ea typeface="Tahoma"/>
                        </a:rPr>
                        <a:t>SMALLINT[(M)]</a:t>
                      </a:r>
                      <a:endParaRPr lang="ru-RU" sz="2000" b="1">
                        <a:effectLst/>
                        <a:latin typeface="Courier New"/>
                        <a:ea typeface="Tahoma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-32768..32767 или 0..65535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2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Маленькие целые числа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2000" b="1">
                          <a:effectLst/>
                          <a:latin typeface="Courier New"/>
                          <a:ea typeface="Tahoma"/>
                        </a:rPr>
                        <a:t>MEDIUMINT[(M)]</a:t>
                      </a:r>
                      <a:endParaRPr lang="ru-RU" sz="2000" b="1">
                        <a:effectLst/>
                        <a:latin typeface="Courier New"/>
                        <a:ea typeface="Tahoma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-8388608..8388607 или 0..16777215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3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Целые числа средней величины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2000" b="1" dirty="0">
                          <a:effectLst/>
                          <a:latin typeface="Courier New"/>
                          <a:ea typeface="Tahoma"/>
                        </a:rPr>
                        <a:t>INT[(M)]</a:t>
                      </a:r>
                      <a:endParaRPr lang="ru-RU" sz="2000" b="1" dirty="0">
                        <a:effectLst/>
                        <a:latin typeface="Courier New"/>
                        <a:ea typeface="Tahoma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2000" b="1" dirty="0" smtClean="0">
                          <a:effectLst/>
                          <a:latin typeface="Courier New"/>
                          <a:ea typeface="Tahoma"/>
                        </a:rPr>
                        <a:t>INTEGER</a:t>
                      </a:r>
                      <a:r>
                        <a:rPr lang="en-US" sz="2000" b="1" dirty="0">
                          <a:effectLst/>
                          <a:latin typeface="Courier New"/>
                          <a:ea typeface="Tahoma"/>
                        </a:rPr>
                        <a:t>[(M)]</a:t>
                      </a:r>
                      <a:endParaRPr lang="ru-RU" sz="2000" b="1" dirty="0">
                        <a:effectLst/>
                        <a:latin typeface="Courier New"/>
                        <a:ea typeface="Tahoma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-2</a:t>
                      </a:r>
                      <a:r>
                        <a:rPr lang="ru-RU" sz="2000" b="1" kern="50" baseline="30000">
                          <a:effectLst/>
                          <a:latin typeface="Times New Roman"/>
                          <a:ea typeface="Verdana"/>
                          <a:cs typeface="FreeSans"/>
                        </a:rPr>
                        <a:t>31</a:t>
                      </a:r>
                      <a:r>
                        <a:rPr lang="ru-RU" sz="20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..2</a:t>
                      </a:r>
                      <a:r>
                        <a:rPr lang="ru-RU" sz="2000" b="1" kern="50" baseline="30000">
                          <a:effectLst/>
                          <a:latin typeface="Times New Roman"/>
                          <a:ea typeface="Verdana"/>
                          <a:cs typeface="FreeSans"/>
                        </a:rPr>
                        <a:t>31</a:t>
                      </a:r>
                      <a:r>
                        <a:rPr lang="ru-RU" sz="20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-1 или 0..2</a:t>
                      </a:r>
                      <a:r>
                        <a:rPr lang="ru-RU" sz="2000" b="1" kern="50" baseline="30000">
                          <a:effectLst/>
                          <a:latin typeface="Times New Roman"/>
                          <a:ea typeface="Verdana"/>
                          <a:cs typeface="FreeSans"/>
                        </a:rPr>
                        <a:t>32</a:t>
                      </a:r>
                      <a:r>
                        <a:rPr lang="ru-RU" sz="20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-1  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4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Обычное целые числа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2000" b="1">
                          <a:effectLst/>
                          <a:latin typeface="Courier New"/>
                          <a:ea typeface="Tahoma"/>
                        </a:rPr>
                        <a:t>BIGINT[(M)]</a:t>
                      </a:r>
                      <a:endParaRPr lang="ru-RU" sz="2000" b="1">
                        <a:effectLst/>
                        <a:latin typeface="Courier New"/>
                        <a:ea typeface="Tahoma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-2</a:t>
                      </a:r>
                      <a:r>
                        <a:rPr lang="ru-RU" sz="2000" b="1" kern="50" baseline="3000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63</a:t>
                      </a:r>
                      <a:r>
                        <a:rPr lang="ru-RU" sz="20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..</a:t>
                      </a:r>
                      <a:r>
                        <a:rPr lang="ru-RU" sz="2000" b="1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2</a:t>
                      </a:r>
                      <a:r>
                        <a:rPr lang="ru-RU" sz="2000" b="1" kern="50" baseline="3000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63</a:t>
                      </a:r>
                      <a:r>
                        <a:rPr lang="ru-RU" sz="2000" b="1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-1или </a:t>
                      </a:r>
                      <a:r>
                        <a:rPr lang="ru-RU" sz="20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0..2</a:t>
                      </a:r>
                      <a:r>
                        <a:rPr lang="ru-RU" sz="2000" b="1" kern="50" baseline="3000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64</a:t>
                      </a:r>
                      <a:r>
                        <a:rPr lang="ru-RU" sz="20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-1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8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Большие целые числа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46515" y="5961413"/>
            <a:ext cx="6780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ru-RU" dirty="0"/>
              <a:t>– максимальная выводимая длина в столбце таблицы </a:t>
            </a:r>
          </a:p>
        </p:txBody>
      </p:sp>
    </p:spTree>
    <p:extLst>
      <p:ext uri="{BB962C8B-B14F-4D97-AF65-F5344CB8AC3E}">
        <p14:creationId xmlns:p14="http://schemas.microsoft.com/office/powerpoint/2010/main" val="398576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5C2-8F30-4519-8AA8-238C746AA1A9}" type="slidenum">
              <a:rPr lang="ru-RU" smtClean="0">
                <a:solidFill>
                  <a:prstClr val="black">
                    <a:tint val="95000"/>
                  </a:prstClr>
                </a:solidFill>
              </a:rPr>
              <a:pPr/>
              <a:t>16</a:t>
            </a:fld>
            <a:endParaRPr lang="ru-RU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1794457" y="192803"/>
            <a:ext cx="8229600" cy="450850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ru-RU" sz="2000" dirty="0"/>
              <a:t>Вещественные числа</a:t>
            </a:r>
            <a:r>
              <a:rPr lang="en-US" sz="2000" dirty="0"/>
              <a:t> </a:t>
            </a:r>
            <a:r>
              <a:rPr lang="ru-RU" sz="2000" dirty="0"/>
              <a:t>  с плавающей точкой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1981200" y="801922"/>
          <a:ext cx="8229600" cy="5173980"/>
        </p:xfrm>
        <a:graphic>
          <a:graphicData uri="http://schemas.openxmlformats.org/drawingml/2006/table">
            <a:tbl>
              <a:tblPr/>
              <a:tblGrid>
                <a:gridCol w="2149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9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3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430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Тип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Диапазон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Память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(байт)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Описание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6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 dirty="0" smtClean="0">
                          <a:effectLst/>
                          <a:latin typeface="Courier New"/>
                          <a:ea typeface="Tahoma"/>
                        </a:rPr>
                        <a:t>FLOAT[</a:t>
                      </a:r>
                      <a:r>
                        <a:rPr lang="en-US" sz="1400" b="1" dirty="0" smtClean="0">
                          <a:effectLst/>
                          <a:latin typeface="Courier New"/>
                          <a:ea typeface="Tahoma"/>
                        </a:rPr>
                        <a:t>(</a:t>
                      </a:r>
                      <a:r>
                        <a:rPr lang="en-US" sz="1400" b="1" dirty="0" err="1" smtClean="0">
                          <a:effectLst/>
                          <a:latin typeface="Courier New"/>
                          <a:ea typeface="Tahoma"/>
                        </a:rPr>
                        <a:t>точность</a:t>
                      </a:r>
                      <a:r>
                        <a:rPr lang="en-US" sz="1400" b="1" dirty="0" smtClean="0">
                          <a:effectLst/>
                          <a:latin typeface="Courier New"/>
                          <a:ea typeface="Tahoma"/>
                        </a:rPr>
                        <a:t>)</a:t>
                      </a:r>
                      <a:r>
                        <a:rPr kumimoji="0"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ahoma"/>
                          <a:cs typeface="+mn-cs"/>
                        </a:rPr>
                        <a:t>]</a:t>
                      </a:r>
                      <a:endParaRPr kumimoji="0" lang="ru-RU" sz="1800" b="1" kern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Tahoma"/>
                        <a:cs typeface="+mn-cs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Зависит от точности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400" b="1" kern="50" dirty="0">
                        <a:effectLst/>
                        <a:latin typeface="Times New Roman"/>
                        <a:ea typeface="Verdana"/>
                        <a:cs typeface="FreeSans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Числа с плавающей точкой одинарной или двойной точности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32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>
                          <a:effectLst/>
                          <a:latin typeface="Courier New"/>
                          <a:ea typeface="Tahoma"/>
                        </a:rPr>
                        <a:t>FLOAT</a:t>
                      </a:r>
                      <a:endParaRPr lang="ru-RU" sz="1800" b="1">
                        <a:effectLst/>
                        <a:latin typeface="Courier New"/>
                        <a:ea typeface="Tahoma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>
                          <a:effectLst/>
                          <a:latin typeface="Courier New"/>
                          <a:ea typeface="Tahoma"/>
                        </a:rPr>
                        <a:t>[(M,D)]</a:t>
                      </a:r>
                      <a:endParaRPr lang="ru-RU" sz="1800" b="1">
                        <a:effectLst/>
                        <a:latin typeface="Courier New"/>
                        <a:ea typeface="Tahoma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±1.175494351Е-38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±3.402823466Е+38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4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Эквивалентно FLOAT, но </a:t>
                      </a:r>
                      <a:r>
                        <a:rPr lang="ru-RU" sz="1800" b="1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/>
                      </a:r>
                      <a:br>
                        <a:rPr lang="ru-RU" sz="1800" b="1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</a:br>
                      <a:r>
                        <a:rPr lang="ru-RU" sz="1800" b="1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с </a:t>
                      </a:r>
                      <a:r>
                        <a:rPr lang="ru-RU" sz="18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указанной шириной отображения и количеством десятичных разрядов  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326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>
                          <a:effectLst/>
                          <a:latin typeface="Courier New"/>
                          <a:ea typeface="Tahoma"/>
                        </a:rPr>
                        <a:t>DOUBLE</a:t>
                      </a:r>
                      <a:endParaRPr lang="ru-RU" sz="1800" b="1">
                        <a:effectLst/>
                        <a:latin typeface="Courier New"/>
                        <a:ea typeface="Tahoma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>
                          <a:effectLst/>
                          <a:latin typeface="Courier New"/>
                          <a:ea typeface="Tahoma"/>
                        </a:rPr>
                        <a:t>[(M,D)]</a:t>
                      </a:r>
                      <a:endParaRPr lang="ru-RU" sz="1800" b="1">
                        <a:effectLst/>
                        <a:latin typeface="Courier New"/>
                        <a:ea typeface="Tahoma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±1.7976931348Е+308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±2.2250738585Е-308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8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Эквивалентно FLOAT, но </a:t>
                      </a:r>
                      <a:r>
                        <a:rPr lang="ru-RU" sz="1800" b="1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/>
                      </a:r>
                      <a:br>
                        <a:rPr lang="ru-RU" sz="1800" b="1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</a:br>
                      <a:r>
                        <a:rPr lang="ru-RU" sz="1800" b="1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с </a:t>
                      </a:r>
                      <a:r>
                        <a:rPr lang="ru-RU" sz="18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указанной шириной отображения и количеством десятичных разрядов  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65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>
                          <a:effectLst/>
                          <a:latin typeface="Courier New"/>
                          <a:ea typeface="Tahoma"/>
                        </a:rPr>
                        <a:t>DOUBLE</a:t>
                      </a:r>
                      <a:endParaRPr lang="ru-RU" sz="1800" b="1">
                        <a:effectLst/>
                        <a:latin typeface="Courier New"/>
                        <a:ea typeface="Tahoma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>
                          <a:effectLst/>
                          <a:latin typeface="Courier New"/>
                          <a:ea typeface="Tahoma"/>
                        </a:rPr>
                        <a:t>PRECISION[(M,D)]</a:t>
                      </a:r>
                      <a:endParaRPr lang="ru-RU" sz="1800" b="1">
                        <a:effectLst/>
                        <a:latin typeface="Courier New"/>
                        <a:ea typeface="Tahoma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±1.7976931348Е+308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±2.2250738585Е-308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8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Синоним DOUBLE[(M,D)]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40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>
                          <a:effectLst/>
                          <a:latin typeface="Courier New"/>
                          <a:ea typeface="Tahoma"/>
                        </a:rPr>
                        <a:t>REAL</a:t>
                      </a:r>
                      <a:endParaRPr lang="ru-RU" sz="1800" b="1">
                        <a:effectLst/>
                        <a:latin typeface="Courier New"/>
                        <a:ea typeface="Tahoma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>
                          <a:effectLst/>
                          <a:latin typeface="Courier New"/>
                          <a:ea typeface="Tahoma"/>
                        </a:rPr>
                        <a:t>[(M,D)]</a:t>
                      </a:r>
                      <a:endParaRPr lang="ru-RU" sz="1800" b="1">
                        <a:effectLst/>
                        <a:latin typeface="Courier New"/>
                        <a:ea typeface="Tahoma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±1.7976931348Е+308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±2.2250738585Е-308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8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Синоним DOUBLE[(M,D)]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46515" y="6016006"/>
            <a:ext cx="6780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</a:t>
            </a:r>
            <a:r>
              <a:rPr lang="ru-RU" dirty="0"/>
              <a:t>– максимальная выводимая длина в столбце таблицы</a:t>
            </a:r>
          </a:p>
          <a:p>
            <a:r>
              <a:rPr lang="en-US" dirty="0"/>
              <a:t>D </a:t>
            </a:r>
            <a:r>
              <a:rPr lang="ru-RU" dirty="0"/>
              <a:t>– количество десятичных разрядов после запятой </a:t>
            </a:r>
          </a:p>
        </p:txBody>
      </p:sp>
    </p:spTree>
    <p:extLst>
      <p:ext uri="{BB962C8B-B14F-4D97-AF65-F5344CB8AC3E}">
        <p14:creationId xmlns:p14="http://schemas.microsoft.com/office/powerpoint/2010/main" val="8791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5C2-8F30-4519-8AA8-238C746AA1A9}" type="slidenum">
              <a:rPr lang="ru-RU" smtClean="0">
                <a:solidFill>
                  <a:prstClr val="black">
                    <a:tint val="95000"/>
                  </a:prstClr>
                </a:solidFill>
              </a:rPr>
              <a:pPr/>
              <a:t>17</a:t>
            </a:fld>
            <a:endParaRPr lang="ru-RU">
              <a:solidFill>
                <a:prstClr val="black">
                  <a:tint val="95000"/>
                </a:prstClr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1991004" y="987896"/>
          <a:ext cx="8229600" cy="2748280"/>
        </p:xfrm>
        <a:graphic>
          <a:graphicData uri="http://schemas.openxmlformats.org/drawingml/2006/table">
            <a:tbl>
              <a:tblPr/>
              <a:tblGrid>
                <a:gridCol w="1723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4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4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13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ahoma"/>
                        </a:rPr>
                        <a:t>DECIMAL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Courier New"/>
                        <a:ea typeface="Tahoma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ahoma"/>
                        </a:rPr>
                        <a:t>[(M,D)]</a:t>
                      </a:r>
                      <a:endParaRPr lang="ru-RU" sz="1800" b="1" dirty="0">
                        <a:solidFill>
                          <a:schemeClr val="tx1"/>
                        </a:solidFill>
                        <a:effectLst/>
                        <a:latin typeface="Courier New"/>
                        <a:ea typeface="Tahoma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Verdana"/>
                          <a:cs typeface="FreeSans"/>
                        </a:rPr>
                        <a:t>Зависит от М, </a:t>
                      </a:r>
                      <a:r>
                        <a:rPr lang="en-US" sz="1800" b="1" kern="5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Verdana"/>
                          <a:cs typeface="FreeSans"/>
                        </a:rPr>
                        <a:t>D</a:t>
                      </a:r>
                      <a:r>
                        <a:rPr lang="en-US" sz="1800" b="1" kern="5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Verdana"/>
                          <a:cs typeface="FreeSans"/>
                        </a:rPr>
                        <a:t> </a:t>
                      </a:r>
                      <a:r>
                        <a:rPr lang="ru-RU" sz="1800" b="1" kern="5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Verdana"/>
                          <a:cs typeface="FreeSans"/>
                        </a:rPr>
                        <a:t>с учётом ограничений реализации</a:t>
                      </a:r>
                      <a:endParaRPr lang="ru-RU" sz="1800" b="1" kern="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Verdana"/>
                        <a:cs typeface="FreeSans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800" b="1" kern="5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Verdana"/>
                          <a:cs typeface="FreeSans"/>
                        </a:rPr>
                        <a:t>Зависит от М, </a:t>
                      </a:r>
                      <a:r>
                        <a:rPr lang="en-US" sz="1800" b="1" kern="5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Verdana"/>
                          <a:cs typeface="FreeSans"/>
                        </a:rPr>
                        <a:t>D</a:t>
                      </a:r>
                      <a:r>
                        <a:rPr lang="en-US" sz="1800" b="1" kern="5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Verdana"/>
                          <a:cs typeface="FreeSans"/>
                        </a:rPr>
                        <a:t> </a:t>
                      </a:r>
                      <a:endParaRPr lang="ru-RU" sz="1800" b="1" kern="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Verdana"/>
                        <a:cs typeface="FreeSans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Verdana"/>
                          <a:cs typeface="FreeSans"/>
                        </a:rPr>
                        <a:t>Целая</a:t>
                      </a:r>
                      <a:r>
                        <a:rPr lang="ru-RU" sz="1800" b="1" kern="50" baseline="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Verdana"/>
                          <a:cs typeface="FreeSans"/>
                        </a:rPr>
                        <a:t> и дробные части хранятся как целые числа</a:t>
                      </a:r>
                      <a:r>
                        <a:rPr lang="ru-RU" sz="1800" b="1" kern="5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Verdana"/>
                          <a:cs typeface="FreeSans"/>
                        </a:rPr>
                        <a:t>. </a:t>
                      </a:r>
                      <a:r>
                        <a:rPr lang="ru-RU" sz="1800" b="1" kern="5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Verdana"/>
                          <a:cs typeface="FreeSans"/>
                        </a:rPr>
                        <a:t>Диапазон </a:t>
                      </a:r>
                      <a:r>
                        <a:rPr lang="ru-RU" sz="1800" b="1" kern="50" dirty="0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Verdana"/>
                          <a:cs typeface="FreeSans"/>
                        </a:rPr>
                        <a:t>зависит </a:t>
                      </a:r>
                      <a:r>
                        <a:rPr lang="ru-RU" sz="1800" b="1" kern="5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Verdana"/>
                          <a:cs typeface="FreeSans"/>
                        </a:rPr>
                        <a:t>от М.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ahoma"/>
                        </a:rPr>
                        <a:t>NUMERIC</a:t>
                      </a:r>
                      <a:endParaRPr lang="ru-RU" sz="1800" b="1">
                        <a:solidFill>
                          <a:schemeClr val="tx1"/>
                        </a:solidFill>
                        <a:effectLst/>
                        <a:latin typeface="Courier New"/>
                        <a:ea typeface="Tahoma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ahoma"/>
                        </a:rPr>
                        <a:t>[(M,D)]</a:t>
                      </a:r>
                      <a:endParaRPr lang="ru-RU" sz="1800" b="1">
                        <a:solidFill>
                          <a:schemeClr val="tx1"/>
                        </a:solidFill>
                        <a:effectLst/>
                        <a:latin typeface="Courier New"/>
                        <a:ea typeface="Tahoma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800" b="1" kern="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Verdana"/>
                        <a:cs typeface="FreeSans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b="1" kern="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Verdana"/>
                        <a:cs typeface="FreeSans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Verdana"/>
                          <a:cs typeface="FreeSans"/>
                        </a:rPr>
                        <a:t>Синоним DECIMAL[(M,D)]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ahoma"/>
                        </a:rPr>
                        <a:t>DEC</a:t>
                      </a:r>
                      <a:endParaRPr lang="ru-RU" sz="1800" b="1">
                        <a:solidFill>
                          <a:schemeClr val="tx1"/>
                        </a:solidFill>
                        <a:effectLst/>
                        <a:latin typeface="Courier New"/>
                        <a:ea typeface="Tahoma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ahoma"/>
                        </a:rPr>
                        <a:t>[(M,D)]</a:t>
                      </a:r>
                      <a:endParaRPr lang="ru-RU" sz="1800" b="1">
                        <a:solidFill>
                          <a:schemeClr val="tx1"/>
                        </a:solidFill>
                        <a:effectLst/>
                        <a:latin typeface="Courier New"/>
                        <a:ea typeface="Tahoma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800" b="1" kern="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Verdana"/>
                        <a:cs typeface="FreeSans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b="1" kern="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Verdana"/>
                        <a:cs typeface="FreeSans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Verdana"/>
                          <a:cs typeface="FreeSans"/>
                        </a:rPr>
                        <a:t>Синоним DECIMAL[(M,D)]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ahoma"/>
                        </a:rPr>
                        <a:t>FIXED</a:t>
                      </a:r>
                      <a:endParaRPr lang="ru-RU" sz="1800" b="1">
                        <a:solidFill>
                          <a:schemeClr val="tx1"/>
                        </a:solidFill>
                        <a:effectLst/>
                        <a:latin typeface="Courier New"/>
                        <a:ea typeface="Tahoma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ahoma"/>
                        </a:rPr>
                        <a:t>[(M,D)]</a:t>
                      </a:r>
                      <a:endParaRPr lang="ru-RU" sz="1800" b="1">
                        <a:solidFill>
                          <a:schemeClr val="tx1"/>
                        </a:solidFill>
                        <a:effectLst/>
                        <a:latin typeface="Courier New"/>
                        <a:ea typeface="Tahoma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800" b="1" kern="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Verdana"/>
                        <a:cs typeface="FreeSans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ru-RU" sz="1800" b="1" kern="5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Verdana"/>
                        <a:cs typeface="FreeSans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Verdana"/>
                          <a:cs typeface="FreeSans"/>
                        </a:rPr>
                        <a:t>Синоним DECIMAL[(M,D)]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Заголовок 5"/>
          <p:cNvSpPr>
            <a:spLocks noGrp="1"/>
          </p:cNvSpPr>
          <p:nvPr>
            <p:ph type="title" idx="4294967295"/>
          </p:nvPr>
        </p:nvSpPr>
        <p:spPr>
          <a:xfrm>
            <a:off x="1794457" y="192803"/>
            <a:ext cx="8229600" cy="450850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ru-RU" sz="2000" dirty="0"/>
              <a:t>Вещественные числа</a:t>
            </a:r>
            <a:r>
              <a:rPr lang="en-US" sz="2000" dirty="0"/>
              <a:t> </a:t>
            </a:r>
            <a:r>
              <a:rPr lang="ru-RU" sz="2000" dirty="0"/>
              <a:t> с фиксированной точкой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28967" y="4080682"/>
            <a:ext cx="82432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Общее правило неявного приведения числовых типов</a:t>
            </a:r>
          </a:p>
          <a:p>
            <a:r>
              <a:rPr lang="ru-RU" sz="2000" dirty="0"/>
              <a:t> </a:t>
            </a:r>
          </a:p>
          <a:p>
            <a:r>
              <a:rPr lang="ru-RU" sz="2000" dirty="0"/>
              <a:t>– если в выражении присутствует тип DOUBLE, то все прочие типы преобразуются в этот тип;</a:t>
            </a:r>
          </a:p>
          <a:p>
            <a:r>
              <a:rPr lang="ru-RU" sz="2000" dirty="0"/>
              <a:t>– если тип DOUBLE отсутствует, но есть FLOAT, то все прочие типы преобразуются в FLOAT;</a:t>
            </a:r>
          </a:p>
          <a:p>
            <a:r>
              <a:rPr lang="ru-RU" sz="2000" dirty="0"/>
              <a:t>– если типы с плавающей точкой отсутствуют,  но есть </a:t>
            </a:r>
            <a:r>
              <a:rPr lang="en-US" sz="2000" dirty="0"/>
              <a:t>DECIMAL</a:t>
            </a:r>
            <a:r>
              <a:rPr lang="ru-RU" sz="2000" dirty="0"/>
              <a:t> и </a:t>
            </a:r>
            <a:r>
              <a:rPr lang="en-US" sz="2000" dirty="0"/>
              <a:t>INTEGER</a:t>
            </a:r>
            <a:r>
              <a:rPr lang="ru-RU" sz="2000" dirty="0"/>
              <a:t>, то все типы становятся </a:t>
            </a:r>
            <a:r>
              <a:rPr lang="en-US" sz="2000" dirty="0"/>
              <a:t>DECIMAL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40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5C2-8F30-4519-8AA8-238C746AA1A9}" type="slidenum">
              <a:rPr lang="ru-RU" smtClean="0">
                <a:solidFill>
                  <a:prstClr val="black">
                    <a:tint val="95000"/>
                  </a:prstClr>
                </a:solidFill>
              </a:rPr>
              <a:pPr/>
              <a:t>18</a:t>
            </a:fld>
            <a:endParaRPr lang="ru-RU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2013398" y="298919"/>
            <a:ext cx="8229600" cy="306388"/>
          </a:xfrm>
          <a:solidFill>
            <a:schemeClr val="bg2"/>
          </a:solidFill>
        </p:spPr>
        <p:txBody>
          <a:bodyPr>
            <a:noAutofit/>
          </a:bodyPr>
          <a:lstStyle/>
          <a:p>
            <a:pPr algn="ctr"/>
            <a:r>
              <a:rPr lang="ru-RU" sz="2400" b="1" dirty="0"/>
              <a:t>Строки символов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307" y="708339"/>
            <a:ext cx="7185049" cy="74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2019838" y="1478323"/>
          <a:ext cx="8229601" cy="3371850"/>
        </p:xfrm>
        <a:graphic>
          <a:graphicData uri="http://schemas.openxmlformats.org/drawingml/2006/table">
            <a:tbl>
              <a:tblPr/>
              <a:tblGrid>
                <a:gridCol w="2063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2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35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Тип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Максимальная длина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(в символах)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Описание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ahoma"/>
                          <a:cs typeface="+mn-cs"/>
                        </a:rPr>
                        <a:t>TINYBLOB</a:t>
                      </a:r>
                      <a:endParaRPr lang="ru-RU" sz="1800" b="1" kern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Tahoma"/>
                        <a:cs typeface="+mn-cs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2</a:t>
                      </a:r>
                      <a:r>
                        <a:rPr lang="ru-RU" sz="1800" b="1" kern="50" baseline="30000">
                          <a:effectLst/>
                          <a:latin typeface="Times New Roman"/>
                          <a:ea typeface="Verdana"/>
                          <a:cs typeface="FreeSans"/>
                        </a:rPr>
                        <a:t>8</a:t>
                      </a: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-1 (255)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Маленькое поле BLOB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ahoma"/>
                          <a:cs typeface="+mn-cs"/>
                        </a:rPr>
                        <a:t>TINYTEXT</a:t>
                      </a:r>
                      <a:endParaRPr lang="ru-RU" sz="1800" b="1" kern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Tahoma"/>
                        <a:cs typeface="+mn-cs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2</a:t>
                      </a:r>
                      <a:r>
                        <a:rPr lang="ru-RU" sz="1800" b="1" kern="50" baseline="3000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8</a:t>
                      </a:r>
                      <a:r>
                        <a:rPr lang="ru-RU" sz="18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-1 (255)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Маленькое поле TEXT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ahoma"/>
                          <a:cs typeface="+mn-cs"/>
                        </a:rPr>
                        <a:t>BLOB</a:t>
                      </a:r>
                      <a:endParaRPr lang="ru-RU" sz="1800" b="1" kern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Tahoma"/>
                        <a:cs typeface="+mn-cs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2</a:t>
                      </a:r>
                      <a:r>
                        <a:rPr lang="ru-RU" sz="1800" b="1" kern="50" baseline="30000">
                          <a:effectLst/>
                          <a:latin typeface="Times New Roman"/>
                          <a:ea typeface="Verdana"/>
                          <a:cs typeface="FreeSans"/>
                        </a:rPr>
                        <a:t>16</a:t>
                      </a: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-1 (65 535)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Нормальное поле BLOB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ahoma"/>
                          <a:cs typeface="+mn-cs"/>
                        </a:rPr>
                        <a:t>TEXT</a:t>
                      </a:r>
                      <a:endParaRPr lang="ru-RU" sz="1800" b="1" kern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Tahoma"/>
                        <a:cs typeface="+mn-cs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2</a:t>
                      </a:r>
                      <a:r>
                        <a:rPr lang="ru-RU" sz="1800" b="1" kern="50" baseline="30000">
                          <a:effectLst/>
                          <a:latin typeface="Times New Roman"/>
                          <a:ea typeface="Verdana"/>
                          <a:cs typeface="FreeSans"/>
                        </a:rPr>
                        <a:t>16</a:t>
                      </a: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-1 (65 535)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Нормальное поле TEXT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ahoma"/>
                          <a:cs typeface="+mn-cs"/>
                        </a:rPr>
                        <a:t>MEDIUMBLOB</a:t>
                      </a:r>
                      <a:endParaRPr lang="ru-RU" sz="1800" b="1" kern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Tahoma"/>
                        <a:cs typeface="+mn-cs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2</a:t>
                      </a:r>
                      <a:r>
                        <a:rPr lang="ru-RU" sz="1800" b="1" kern="50" baseline="30000">
                          <a:effectLst/>
                          <a:latin typeface="Times New Roman"/>
                          <a:ea typeface="Verdana"/>
                          <a:cs typeface="FreeSans"/>
                        </a:rPr>
                        <a:t>24</a:t>
                      </a: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-1 (16 777 215)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Среднее поле BLOB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ahoma"/>
                          <a:cs typeface="+mn-cs"/>
                        </a:rPr>
                        <a:t>MEDIUMTEXT</a:t>
                      </a:r>
                      <a:endParaRPr lang="ru-RU" sz="1800" b="1" kern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Tahoma"/>
                        <a:cs typeface="+mn-cs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2</a:t>
                      </a:r>
                      <a:r>
                        <a:rPr lang="ru-RU" sz="1800" b="1" kern="50" baseline="30000">
                          <a:effectLst/>
                          <a:latin typeface="Times New Roman"/>
                          <a:ea typeface="Verdana"/>
                          <a:cs typeface="FreeSans"/>
                        </a:rPr>
                        <a:t>24</a:t>
                      </a: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-1 (16 777 215)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Среднее поле TEXT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ahoma"/>
                          <a:cs typeface="+mn-cs"/>
                        </a:rPr>
                        <a:t>LONGBLOB</a:t>
                      </a:r>
                      <a:endParaRPr lang="ru-RU" sz="1800" b="1" kern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Tahoma"/>
                        <a:cs typeface="+mn-cs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2</a:t>
                      </a:r>
                      <a:r>
                        <a:rPr lang="ru-RU" sz="1800" b="1" kern="50" baseline="30000">
                          <a:effectLst/>
                          <a:latin typeface="Times New Roman"/>
                          <a:ea typeface="Verdana"/>
                          <a:cs typeface="FreeSans"/>
                        </a:rPr>
                        <a:t>32</a:t>
                      </a: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-1 (4 294 967 295)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Большое поле BLOB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ahoma"/>
                          <a:cs typeface="+mn-cs"/>
                        </a:rPr>
                        <a:t>LONGTEXT</a:t>
                      </a:r>
                      <a:endParaRPr lang="ru-RU" sz="1800" b="1" kern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Tahoma"/>
                        <a:cs typeface="+mn-cs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2</a:t>
                      </a:r>
                      <a:r>
                        <a:rPr lang="ru-RU" sz="1800" b="1" kern="50" baseline="30000">
                          <a:effectLst/>
                          <a:latin typeface="Times New Roman"/>
                          <a:ea typeface="Verdana"/>
                          <a:cs typeface="FreeSans"/>
                        </a:rPr>
                        <a:t>32</a:t>
                      </a:r>
                      <a:r>
                        <a:rPr lang="ru-RU" sz="1800" b="1" kern="50">
                          <a:effectLst/>
                          <a:latin typeface="Times New Roman"/>
                          <a:ea typeface="Verdana"/>
                          <a:cs typeface="FreeSans"/>
                        </a:rPr>
                        <a:t>-1 (4 294 967 295)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8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Большое поле TEXT</a:t>
                      </a: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2073770" y="4972691"/>
          <a:ext cx="8076416" cy="1511300"/>
        </p:xfrm>
        <a:graphic>
          <a:graphicData uri="http://schemas.openxmlformats.org/drawingml/2006/table">
            <a:tbl>
              <a:tblPr/>
              <a:tblGrid>
                <a:gridCol w="2025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1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ahoma"/>
                          <a:cs typeface="+mn-cs"/>
                        </a:rPr>
                        <a:t>ENUM</a:t>
                      </a:r>
                      <a:endParaRPr lang="ru-RU" sz="1800" b="1" kern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Tahoma"/>
                        <a:cs typeface="+mn-cs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800" b="1" kern="50" dirty="0">
                        <a:effectLst/>
                        <a:latin typeface="Times New Roman"/>
                        <a:ea typeface="Verdana"/>
                        <a:cs typeface="FreeSans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800" b="1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Перечисление,</a:t>
                      </a:r>
                      <a:r>
                        <a:rPr lang="ru-RU" sz="1800" b="1" kern="50" baseline="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  в ячейке </a:t>
                      </a:r>
                      <a:br>
                        <a:rPr lang="ru-RU" sz="1800" b="1" kern="50" baseline="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</a:br>
                      <a:r>
                        <a:rPr lang="ru-RU" sz="1800" b="1" kern="50" baseline="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одно значение из множества</a:t>
                      </a:r>
                      <a:endParaRPr lang="ru-RU" sz="1800" b="1" kern="50" dirty="0">
                        <a:effectLst/>
                        <a:latin typeface="Times New Roman"/>
                        <a:ea typeface="Verdana"/>
                        <a:cs typeface="FreeSans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ahoma"/>
                          <a:cs typeface="+mn-cs"/>
                        </a:rPr>
                        <a:t>SET</a:t>
                      </a:r>
                      <a:endParaRPr lang="ru-RU" sz="1800" b="1" kern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Tahoma"/>
                        <a:cs typeface="+mn-cs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ru-RU" sz="1800" b="1" kern="50" dirty="0">
                        <a:effectLst/>
                        <a:latin typeface="Times New Roman"/>
                        <a:ea typeface="Verdana"/>
                        <a:cs typeface="FreeSans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Набор, </a:t>
                      </a:r>
                      <a:r>
                        <a:rPr lang="ru-RU" sz="1800" b="1" kern="50" baseline="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в ячейке </a:t>
                      </a:r>
                      <a:br>
                        <a:rPr lang="ru-RU" sz="1800" b="1" kern="50" baseline="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</a:br>
                      <a:r>
                        <a:rPr lang="ru-RU" sz="1800" b="1" kern="50" baseline="0" dirty="0" err="1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м.б</a:t>
                      </a:r>
                      <a:r>
                        <a:rPr lang="ru-RU" sz="1800" b="1" kern="50" baseline="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. несколько значений </a:t>
                      </a:r>
                      <a:br>
                        <a:rPr lang="ru-RU" sz="1800" b="1" kern="50" baseline="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</a:br>
                      <a:r>
                        <a:rPr lang="ru-RU" sz="1800" b="1" kern="50" baseline="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из множества</a:t>
                      </a:r>
                      <a:endParaRPr lang="ru-RU" sz="1800" b="1" kern="50" dirty="0">
                        <a:effectLst/>
                        <a:latin typeface="Times New Roman"/>
                        <a:ea typeface="Verdana"/>
                        <a:cs typeface="FreeSans"/>
                      </a:endParaRPr>
                    </a:p>
                  </a:txBody>
                  <a:tcPr marL="31750" marR="34925" marT="34925" marB="3492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72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5C2-8F30-4519-8AA8-238C746AA1A9}" type="slidenum">
              <a:rPr lang="ru-RU" smtClean="0">
                <a:solidFill>
                  <a:prstClr val="black">
                    <a:tint val="95000"/>
                  </a:prstClr>
                </a:solidFill>
              </a:rPr>
              <a:pPr/>
              <a:t>19</a:t>
            </a:fld>
            <a:endParaRPr lang="ru-RU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51796" y="300253"/>
            <a:ext cx="78747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сравнения текстовых строк не зависит </a:t>
            </a:r>
            <a:b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 регистра сравниваемых строк. 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обойти эту особенность, надо сравнивать строки </a:t>
            </a:r>
            <a:b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двоичные последовательности, для этого строка при помощи ключевого слова BINARY преобразуется </a:t>
            </a:r>
            <a:b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битовую последовательность 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" t="49720" r="52832" b="10168"/>
          <a:stretch/>
        </p:blipFill>
        <p:spPr bwMode="auto">
          <a:xfrm>
            <a:off x="1865193" y="2497540"/>
            <a:ext cx="8488908" cy="410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36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158729"/>
            <a:ext cx="8229600" cy="575368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sz="2800" dirty="0"/>
              <a:t>Основные подмножества языка </a:t>
            </a:r>
            <a:r>
              <a:rPr lang="en-US" sz="2800" dirty="0"/>
              <a:t>SQL</a:t>
            </a:r>
            <a:r>
              <a:rPr lang="ru-RU" sz="2800" dirty="0"/>
              <a:t> 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  <p:extLst/>
          </p:nvPr>
        </p:nvGraphicFramePr>
        <p:xfrm>
          <a:off x="1730064" y="1175197"/>
          <a:ext cx="8847785" cy="4868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0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4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6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219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400" dirty="0" err="1" smtClean="0"/>
                        <a:t>Обозн</a:t>
                      </a:r>
                      <a:r>
                        <a:rPr lang="ru-RU" sz="1400" dirty="0" smtClean="0"/>
                        <a:t>.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400" dirty="0"/>
                        <a:t>Описание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400" dirty="0"/>
                        <a:t>Действия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ru-RU" sz="1400" dirty="0"/>
                        <a:t>Основные команды</a:t>
                      </a:r>
                      <a:endParaRPr lang="ru-RU" sz="14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438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DDL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dirty="0"/>
                        <a:t>(Data Definition Language) </a:t>
                      </a:r>
                      <a:r>
                        <a:rPr lang="ru-RU" sz="2000" dirty="0" smtClean="0"/>
                        <a:t/>
                      </a:r>
                      <a:br>
                        <a:rPr lang="ru-RU" sz="2000" dirty="0" smtClean="0"/>
                      </a:br>
                      <a:r>
                        <a:rPr lang="ru-RU" sz="2000" dirty="0" smtClean="0"/>
                        <a:t>язык </a:t>
                      </a:r>
                      <a:r>
                        <a:rPr lang="ru-RU" sz="2000" dirty="0"/>
                        <a:t>определения данных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ru-RU" sz="2000" dirty="0"/>
                        <a:t>Создание, </a:t>
                      </a:r>
                      <a:r>
                        <a:rPr lang="ru-RU" sz="2000" dirty="0" smtClean="0"/>
                        <a:t>изменение, </a:t>
                      </a:r>
                      <a:br>
                        <a:rPr lang="ru-RU" sz="2000" dirty="0" smtClean="0"/>
                      </a:br>
                      <a:r>
                        <a:rPr lang="ru-RU" sz="2000" dirty="0" smtClean="0"/>
                        <a:t>удаление </a:t>
                      </a:r>
                      <a:r>
                        <a:rPr lang="ru-RU" sz="2000" dirty="0"/>
                        <a:t>объектов </a:t>
                      </a:r>
                      <a:r>
                        <a:rPr lang="ru-RU" sz="2000" dirty="0" smtClean="0"/>
                        <a:t>БД (баз данных , таблиц,  индексов в базах)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CREATE, </a:t>
                      </a:r>
                      <a:endParaRPr lang="en-US" sz="2000" b="1" dirty="0" smtClean="0"/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b="1" dirty="0" smtClean="0"/>
                        <a:t>ALTER</a:t>
                      </a:r>
                      <a:r>
                        <a:rPr lang="en-US" sz="2000" b="1" dirty="0"/>
                        <a:t>, </a:t>
                      </a:r>
                      <a:endParaRPr lang="en-US" sz="2000" b="1" dirty="0" smtClean="0"/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b="1" dirty="0" smtClean="0"/>
                        <a:t>DROP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0438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DML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dirty="0"/>
                        <a:t>(Data Manipulation Language</a:t>
                      </a:r>
                      <a:r>
                        <a:rPr lang="en-US" sz="2000" dirty="0" smtClean="0"/>
                        <a:t>)</a:t>
                      </a:r>
                      <a:r>
                        <a:rPr lang="ru-RU" sz="2000" dirty="0" smtClean="0"/>
                        <a:t/>
                      </a:r>
                      <a:br>
                        <a:rPr lang="ru-RU" sz="2000" dirty="0" smtClean="0"/>
                      </a:br>
                      <a:r>
                        <a:rPr lang="ru-RU" sz="2000" dirty="0" smtClean="0"/>
                        <a:t>язык </a:t>
                      </a:r>
                      <a:r>
                        <a:rPr lang="ru-RU" sz="2000" dirty="0"/>
                        <a:t>манипулирования данными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ru-RU" sz="2000" dirty="0"/>
                        <a:t>Вставка, </a:t>
                      </a:r>
                      <a:r>
                        <a:rPr lang="ru-RU" sz="2000" dirty="0" smtClean="0"/>
                        <a:t>изменение, </a:t>
                      </a:r>
                      <a:br>
                        <a:rPr lang="ru-RU" sz="2000" dirty="0" smtClean="0"/>
                      </a:br>
                      <a:r>
                        <a:rPr lang="ru-RU" sz="2000" dirty="0" smtClean="0"/>
                        <a:t>удаление </a:t>
                      </a:r>
                      <a:r>
                        <a:rPr lang="ru-RU" sz="2000" dirty="0"/>
                        <a:t>строк таблицы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INSERT, </a:t>
                      </a:r>
                      <a:r>
                        <a:rPr lang="en-US" sz="2000" b="1" dirty="0" smtClean="0"/>
                        <a:t>LOAD,</a:t>
                      </a:r>
                      <a:endParaRPr lang="ru-RU" sz="2000" b="1" dirty="0" smtClean="0"/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b="1" dirty="0" smtClean="0"/>
                        <a:t>UPDATE</a:t>
                      </a:r>
                      <a:r>
                        <a:rPr lang="en-US" sz="2000" b="1" dirty="0"/>
                        <a:t>, </a:t>
                      </a:r>
                      <a:endParaRPr lang="en-US" sz="2000" b="1" dirty="0" smtClean="0"/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b="1" dirty="0" smtClean="0"/>
                        <a:t>DELETE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2828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DQL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dirty="0"/>
                        <a:t>(Data Query Language) </a:t>
                      </a:r>
                      <a:r>
                        <a:rPr lang="ru-RU" sz="2000" dirty="0" smtClean="0"/>
                        <a:t/>
                      </a:r>
                      <a:br>
                        <a:rPr lang="ru-RU" sz="2000" dirty="0" smtClean="0"/>
                      </a:br>
                      <a:r>
                        <a:rPr lang="ru-RU" sz="2000" dirty="0" smtClean="0"/>
                        <a:t>язык </a:t>
                      </a:r>
                      <a:r>
                        <a:rPr lang="ru-RU" sz="2000" dirty="0"/>
                        <a:t>запросов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ru-RU" sz="2000" dirty="0"/>
                        <a:t>Выборка строк таблицы</a:t>
                      </a:r>
                      <a:endParaRPr lang="ru-RU" sz="18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b="1" dirty="0"/>
                        <a:t>SELECT</a:t>
                      </a:r>
                      <a:endParaRPr lang="ru-RU" sz="1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828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DCL</a:t>
                      </a:r>
                      <a:endParaRPr lang="ru-RU" sz="1800" b="1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Data Control Language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) </a:t>
                      </a: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/>
                      </a:r>
                      <a:br>
                        <a:rPr lang="ru-RU" sz="2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</a:b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язык 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управления данными</a:t>
                      </a:r>
                      <a:endParaRPr lang="ru-RU" sz="1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ru-RU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Управление доступом</a:t>
                      </a:r>
                      <a:endParaRPr lang="ru-RU" sz="1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GRANT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, </a:t>
                      </a:r>
                      <a:endParaRPr lang="en-US" sz="2000" b="1" dirty="0" smtClean="0">
                        <a:solidFill>
                          <a:srgbClr val="000000"/>
                        </a:solidFill>
                        <a:latin typeface="+mn-lt"/>
                        <a:ea typeface="Times New Roman"/>
                      </a:endParaRPr>
                    </a:p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REVOKE</a:t>
                      </a:r>
                      <a:endParaRPr lang="ru-RU" sz="1800" b="1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828">
                <a:tc>
                  <a:txBody>
                    <a:bodyPr/>
                    <a:lstStyle/>
                    <a:p>
                      <a:pPr algn="ctr" hangingPunct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TPL</a:t>
                      </a:r>
                      <a:endParaRPr lang="ru-RU" sz="1800" b="1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(Transaction Processing Language) 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язык обработки транзакций</a:t>
                      </a:r>
                      <a:endParaRPr lang="ru-RU" sz="1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Фиксация/откат </a:t>
                      </a:r>
                      <a:r>
                        <a:rPr lang="ru-RU" sz="20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транзакции, сохранение промежуточной точки</a:t>
                      </a:r>
                      <a:endParaRPr lang="ru-RU" sz="1800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hangingPunct="0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</a:rPr>
                        <a:t>COMMIT, ROLLBACK, SAVEPOINT</a:t>
                      </a:r>
                      <a:endParaRPr lang="ru-RU" sz="1800" b="1" dirty="0">
                        <a:latin typeface="+mn-lt"/>
                        <a:ea typeface="Times New Roman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5C2-8F30-4519-8AA8-238C746AA1A9}" type="slidenum">
              <a:rPr lang="ru-RU" smtClean="0">
                <a:solidFill>
                  <a:prstClr val="black">
                    <a:tint val="95000"/>
                  </a:prstClr>
                </a:solidFill>
              </a:rPr>
              <a:pPr/>
              <a:t>20</a:t>
            </a:fld>
            <a:endParaRPr lang="ru-RU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Заголовок 5"/>
          <p:cNvSpPr>
            <a:spLocks noGrp="1"/>
          </p:cNvSpPr>
          <p:nvPr>
            <p:ph type="title" idx="4294967295"/>
          </p:nvPr>
        </p:nvSpPr>
        <p:spPr>
          <a:xfrm>
            <a:off x="1884609" y="97911"/>
            <a:ext cx="8229600" cy="543535"/>
          </a:xfrm>
          <a:solidFill>
            <a:schemeClr val="bg2"/>
          </a:solidFill>
        </p:spPr>
        <p:txBody>
          <a:bodyPr>
            <a:normAutofit/>
          </a:bodyPr>
          <a:lstStyle/>
          <a:p>
            <a:pPr algn="ctr"/>
            <a:r>
              <a:rPr lang="ru-RU" sz="2400" dirty="0"/>
              <a:t>Типы данных для хранения</a:t>
            </a:r>
            <a:r>
              <a:rPr lang="en-US" sz="2400" dirty="0"/>
              <a:t> </a:t>
            </a:r>
            <a:r>
              <a:rPr lang="ru-RU" sz="2400" dirty="0"/>
              <a:t>даты/времени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614149"/>
            <a:ext cx="9182100" cy="624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68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5C2-8F30-4519-8AA8-238C746AA1A9}" type="slidenum">
              <a:rPr lang="ru-RU" smtClean="0">
                <a:solidFill>
                  <a:prstClr val="black">
                    <a:tint val="95000"/>
                  </a:prstClr>
                </a:solidFill>
              </a:rPr>
              <a:pPr/>
              <a:t>21</a:t>
            </a:fld>
            <a:endParaRPr lang="ru-RU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Заголовок 5"/>
          <p:cNvSpPr txBox="1">
            <a:spLocks/>
          </p:cNvSpPr>
          <p:nvPr/>
        </p:nvSpPr>
        <p:spPr>
          <a:xfrm>
            <a:off x="1884609" y="97911"/>
            <a:ext cx="8229600" cy="543535"/>
          </a:xfrm>
          <a:prstGeom prst="rect">
            <a:avLst/>
          </a:prstGeom>
          <a:solidFill>
            <a:schemeClr val="bg2"/>
          </a:solidFill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u-RU" sz="2400" dirty="0">
                <a:solidFill>
                  <a:schemeClr val="tx1"/>
                </a:solidFill>
                <a:effectLst/>
              </a:rPr>
              <a:t>Особенности обработки значений даты/времени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3183" y="887105"/>
            <a:ext cx="88437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rgbClr val="333333"/>
                </a:solidFill>
                <a:latin typeface="var(--font-700)"/>
                <a:hlinkClick r:id="rId2"/>
              </a:rPr>
              <a:t>Способ задания значений</a:t>
            </a:r>
            <a:r>
              <a:rPr lang="en-US" sz="2400" b="1" dirty="0">
                <a:solidFill>
                  <a:srgbClr val="333333"/>
                </a:solidFill>
                <a:latin typeface="var(--font-700)"/>
              </a:rPr>
              <a:t> </a:t>
            </a:r>
            <a:r>
              <a:rPr lang="ru-RU" sz="2400" dirty="0">
                <a:solidFill>
                  <a:srgbClr val="333333"/>
                </a:solidFill>
                <a:latin typeface="var(--font-500)"/>
              </a:rPr>
              <a:t>DATETIME</a:t>
            </a:r>
            <a:r>
              <a:rPr lang="ru-RU" sz="2400" dirty="0">
                <a:solidFill>
                  <a:srgbClr val="333333"/>
                </a:solidFill>
                <a:latin typeface="font500"/>
              </a:rPr>
              <a:t>, </a:t>
            </a:r>
            <a:r>
              <a:rPr lang="ru-RU" sz="2400" dirty="0">
                <a:solidFill>
                  <a:srgbClr val="333333"/>
                </a:solidFill>
                <a:latin typeface="var(--font-500)"/>
              </a:rPr>
              <a:t>DATE</a:t>
            </a:r>
            <a:r>
              <a:rPr lang="ru-RU" sz="2400" dirty="0">
                <a:solidFill>
                  <a:srgbClr val="333333"/>
                </a:solidFill>
                <a:latin typeface="font500"/>
              </a:rPr>
              <a:t> и </a:t>
            </a:r>
            <a:r>
              <a:rPr lang="ru-RU" sz="2400" dirty="0">
                <a:solidFill>
                  <a:srgbClr val="333333"/>
                </a:solidFill>
                <a:latin typeface="var(--font-500)"/>
              </a:rPr>
              <a:t>TIMESTAMP</a:t>
            </a:r>
            <a:endParaRPr lang="en-US" sz="2400" dirty="0">
              <a:solidFill>
                <a:srgbClr val="333333"/>
              </a:solidFill>
              <a:latin typeface="var(--font-500)"/>
            </a:endParaRPr>
          </a:p>
          <a:p>
            <a:endParaRPr lang="en-US" sz="2400" dirty="0">
              <a:solidFill>
                <a:srgbClr val="333333"/>
              </a:solidFill>
              <a:latin typeface="var(--font-500)"/>
            </a:endParaRPr>
          </a:p>
          <a:p>
            <a:pPr algn="just">
              <a:buFont typeface="Arial"/>
              <a:buChar char="•"/>
            </a:pPr>
            <a:r>
              <a:rPr lang="en-US" sz="2400" dirty="0">
                <a:solidFill>
                  <a:srgbClr val="333333"/>
                </a:solidFill>
                <a:latin typeface="font500"/>
              </a:rPr>
              <a:t> </a:t>
            </a:r>
            <a:r>
              <a:rPr lang="ru-RU" sz="2400" dirty="0">
                <a:solidFill>
                  <a:srgbClr val="333333"/>
                </a:solidFill>
                <a:latin typeface="font500"/>
              </a:rPr>
              <a:t>Как </a:t>
            </a:r>
            <a:r>
              <a:rPr lang="ru-RU" sz="2400" b="1" dirty="0">
                <a:solidFill>
                  <a:srgbClr val="FF0000"/>
                </a:solidFill>
                <a:latin typeface="font500"/>
              </a:rPr>
              <a:t>строка</a:t>
            </a:r>
            <a:r>
              <a:rPr lang="ru-RU" sz="2400" dirty="0">
                <a:solidFill>
                  <a:srgbClr val="333333"/>
                </a:solidFill>
                <a:latin typeface="font500"/>
              </a:rPr>
              <a:t> в формате YYYY-MM-DD HH:MM:SS </a:t>
            </a:r>
            <a:endParaRPr lang="en-US" sz="2400" dirty="0">
              <a:solidFill>
                <a:srgbClr val="333333"/>
              </a:solidFill>
              <a:latin typeface="font500"/>
            </a:endParaRPr>
          </a:p>
          <a:p>
            <a:r>
              <a:rPr lang="en-US" sz="2400" dirty="0">
                <a:solidFill>
                  <a:srgbClr val="333333"/>
                </a:solidFill>
                <a:latin typeface="font500"/>
              </a:rPr>
              <a:t>  </a:t>
            </a:r>
            <a:r>
              <a:rPr lang="ru-RU" sz="2400" dirty="0">
                <a:solidFill>
                  <a:srgbClr val="333333"/>
                </a:solidFill>
                <a:latin typeface="font500"/>
              </a:rPr>
              <a:t>или в формате </a:t>
            </a:r>
            <a:r>
              <a:rPr lang="en-US" sz="2400" dirty="0">
                <a:solidFill>
                  <a:srgbClr val="333333"/>
                </a:solidFill>
                <a:latin typeface="font500"/>
              </a:rPr>
              <a:t>             </a:t>
            </a:r>
            <a:r>
              <a:rPr lang="ru-RU" sz="2400" dirty="0">
                <a:solidFill>
                  <a:srgbClr val="333333"/>
                </a:solidFill>
                <a:latin typeface="font500"/>
              </a:rPr>
              <a:t>YY-MM-DD </a:t>
            </a:r>
            <a:r>
              <a:rPr lang="en-US" sz="2400" dirty="0">
                <a:solidFill>
                  <a:srgbClr val="333333"/>
                </a:solidFill>
                <a:latin typeface="font500"/>
              </a:rPr>
              <a:t>    </a:t>
            </a:r>
            <a:r>
              <a:rPr lang="ru-RU" sz="2400" dirty="0">
                <a:solidFill>
                  <a:srgbClr val="333333"/>
                </a:solidFill>
                <a:latin typeface="font500"/>
              </a:rPr>
              <a:t>HH:MM:SS </a:t>
            </a:r>
            <a:r>
              <a:rPr lang="en-US" sz="2400" dirty="0">
                <a:solidFill>
                  <a:srgbClr val="333333"/>
                </a:solidFill>
                <a:latin typeface="font500"/>
              </a:rPr>
              <a:t/>
            </a:r>
            <a:br>
              <a:rPr lang="en-US" sz="2400" dirty="0">
                <a:solidFill>
                  <a:srgbClr val="333333"/>
                </a:solidFill>
                <a:latin typeface="font500"/>
              </a:rPr>
            </a:br>
            <a:r>
              <a:rPr lang="en-US" sz="2400" dirty="0">
                <a:solidFill>
                  <a:srgbClr val="333333"/>
                </a:solidFill>
                <a:latin typeface="font500"/>
              </a:rPr>
              <a:t>  </a:t>
            </a:r>
            <a:r>
              <a:rPr lang="ru-RU" sz="2400" dirty="0">
                <a:solidFill>
                  <a:srgbClr val="333333"/>
                </a:solidFill>
                <a:latin typeface="font500"/>
              </a:rPr>
              <a:t>для указания даты и времени</a:t>
            </a:r>
            <a:r>
              <a:rPr lang="en-US" sz="2400" dirty="0">
                <a:solidFill>
                  <a:srgbClr val="333333"/>
                </a:solidFill>
                <a:latin typeface="font500"/>
              </a:rPr>
              <a:t>.</a:t>
            </a:r>
          </a:p>
          <a:p>
            <a:endParaRPr lang="ru-RU" sz="2400" dirty="0">
              <a:solidFill>
                <a:srgbClr val="333333"/>
              </a:solidFill>
              <a:latin typeface="font500"/>
            </a:endParaRPr>
          </a:p>
          <a:p>
            <a:pPr algn="just"/>
            <a:endParaRPr lang="ru-RU" sz="2400" dirty="0">
              <a:solidFill>
                <a:srgbClr val="333333"/>
              </a:solidFill>
              <a:latin typeface="font500"/>
            </a:endParaRPr>
          </a:p>
          <a:p>
            <a:pPr algn="just"/>
            <a:r>
              <a:rPr lang="ru-RU" sz="2400" dirty="0">
                <a:solidFill>
                  <a:srgbClr val="333333"/>
                </a:solidFill>
                <a:latin typeface="font500"/>
              </a:rPr>
              <a:t>Допускается использовать </a:t>
            </a:r>
            <a:r>
              <a:rPr lang="ru-RU" sz="2400" i="1" dirty="0">
                <a:solidFill>
                  <a:srgbClr val="333333"/>
                </a:solidFill>
                <a:latin typeface="font500"/>
              </a:rPr>
              <a:t>любой знак пунктуации </a:t>
            </a:r>
            <a:br>
              <a:rPr lang="ru-RU" sz="2400" i="1" dirty="0">
                <a:solidFill>
                  <a:srgbClr val="333333"/>
                </a:solidFill>
                <a:latin typeface="font500"/>
              </a:rPr>
            </a:br>
            <a:r>
              <a:rPr lang="ru-RU" sz="2400" dirty="0">
                <a:solidFill>
                  <a:srgbClr val="333333"/>
                </a:solidFill>
                <a:latin typeface="font500"/>
              </a:rPr>
              <a:t>в качестве разделительного между частями разделов даты или времени.</a:t>
            </a:r>
          </a:p>
          <a:p>
            <a:pPr algn="just"/>
            <a:endParaRPr lang="ru-RU" sz="2400" dirty="0">
              <a:solidFill>
                <a:srgbClr val="333333"/>
              </a:solidFill>
              <a:latin typeface="font500"/>
            </a:endParaRPr>
          </a:p>
          <a:p>
            <a:pPr algn="just"/>
            <a:r>
              <a:rPr lang="ru-RU" sz="2400" dirty="0">
                <a:solidFill>
                  <a:srgbClr val="333333"/>
                </a:solidFill>
                <a:latin typeface="font500"/>
              </a:rPr>
              <a:t>Допускается задание значений </a:t>
            </a:r>
            <a:r>
              <a:rPr lang="ru-RU" sz="2400" i="1" dirty="0">
                <a:solidFill>
                  <a:srgbClr val="333333"/>
                </a:solidFill>
                <a:latin typeface="font500"/>
              </a:rPr>
              <a:t>без разделительного знака</a:t>
            </a:r>
            <a:r>
              <a:rPr lang="ru-RU" sz="2400" dirty="0">
                <a:solidFill>
                  <a:srgbClr val="333333"/>
                </a:solidFill>
                <a:latin typeface="font500"/>
              </a:rPr>
              <a:t>, </a:t>
            </a:r>
            <a:r>
              <a:rPr lang="ru-RU" sz="2400" b="1" i="1" dirty="0">
                <a:solidFill>
                  <a:srgbClr val="333333"/>
                </a:solidFill>
                <a:latin typeface="font500"/>
              </a:rPr>
              <a:t>слитно</a:t>
            </a:r>
            <a:r>
              <a:rPr lang="en-US" sz="2400" b="1" i="1" dirty="0">
                <a:solidFill>
                  <a:srgbClr val="333333"/>
                </a:solidFill>
                <a:latin typeface="font500"/>
              </a:rPr>
              <a:t>: </a:t>
            </a:r>
            <a:r>
              <a:rPr lang="ru-RU" sz="2400" dirty="0">
                <a:solidFill>
                  <a:srgbClr val="333333"/>
                </a:solidFill>
                <a:latin typeface="font500"/>
              </a:rPr>
              <a:t>YYYYMMDD</a:t>
            </a:r>
            <a:endParaRPr lang="ru-RU" sz="2400" b="1" i="1" dirty="0">
              <a:solidFill>
                <a:srgbClr val="333333"/>
              </a:solidFill>
              <a:latin typeface="font500"/>
            </a:endParaRPr>
          </a:p>
        </p:txBody>
      </p:sp>
    </p:spTree>
    <p:extLst>
      <p:ext uri="{BB962C8B-B14F-4D97-AF65-F5344CB8AC3E}">
        <p14:creationId xmlns:p14="http://schemas.microsoft.com/office/powerpoint/2010/main" val="303832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5C2-8F30-4519-8AA8-238C746AA1A9}" type="slidenum">
              <a:rPr lang="ru-RU" smtClean="0">
                <a:solidFill>
                  <a:prstClr val="black">
                    <a:tint val="95000"/>
                  </a:prstClr>
                </a:solidFill>
              </a:rPr>
              <a:pPr/>
              <a:t>22</a:t>
            </a:fld>
            <a:endParaRPr lang="ru-RU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Заголовок 5"/>
          <p:cNvSpPr txBox="1">
            <a:spLocks/>
          </p:cNvSpPr>
          <p:nvPr/>
        </p:nvSpPr>
        <p:spPr>
          <a:xfrm>
            <a:off x="1884609" y="97911"/>
            <a:ext cx="8229600" cy="543535"/>
          </a:xfrm>
          <a:prstGeom prst="rect">
            <a:avLst/>
          </a:prstGeom>
          <a:solidFill>
            <a:schemeClr val="bg2"/>
          </a:solidFill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u-RU" sz="2400" dirty="0">
                <a:solidFill>
                  <a:schemeClr val="tx1"/>
                </a:solidFill>
                <a:effectLst/>
              </a:rPr>
              <a:t>Примеры обработки значений даты/времени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484" y="1610315"/>
            <a:ext cx="8872330" cy="408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9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5C2-8F30-4519-8AA8-238C746AA1A9}" type="slidenum">
              <a:rPr lang="ru-RU" smtClean="0">
                <a:solidFill>
                  <a:prstClr val="black">
                    <a:tint val="95000"/>
                  </a:prstClr>
                </a:solidFill>
              </a:rPr>
              <a:pPr/>
              <a:t>23</a:t>
            </a:fld>
            <a:endParaRPr lang="ru-RU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9" r="30771" b="8209"/>
          <a:stretch/>
        </p:blipFill>
        <p:spPr bwMode="auto">
          <a:xfrm>
            <a:off x="1605888" y="641445"/>
            <a:ext cx="9007522" cy="6073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85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B45C2-8F30-4519-8AA8-238C746AA1A9}" type="slidenum">
              <a:rPr lang="ru-RU" smtClean="0">
                <a:solidFill>
                  <a:prstClr val="black">
                    <a:tint val="95000"/>
                  </a:prstClr>
                </a:solidFill>
              </a:rPr>
              <a:pPr/>
              <a:t>24</a:t>
            </a:fld>
            <a:endParaRPr lang="ru-RU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Заголовок 5"/>
          <p:cNvSpPr txBox="1">
            <a:spLocks/>
          </p:cNvSpPr>
          <p:nvPr/>
        </p:nvSpPr>
        <p:spPr>
          <a:xfrm>
            <a:off x="1940256" y="145979"/>
            <a:ext cx="8229600" cy="543535"/>
          </a:xfrm>
          <a:prstGeom prst="rect">
            <a:avLst/>
          </a:prstGeom>
          <a:solidFill>
            <a:schemeClr val="bg2"/>
          </a:solidFill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ru-RU" sz="2400" dirty="0">
                <a:effectLst/>
              </a:rPr>
              <a:t>Отличия </a:t>
            </a:r>
            <a:r>
              <a:rPr lang="en-US" sz="2400" dirty="0">
                <a:effectLst/>
              </a:rPr>
              <a:t>TIMESTAMP </a:t>
            </a:r>
            <a:r>
              <a:rPr lang="ru-RU" sz="2400" dirty="0">
                <a:effectLst/>
              </a:rPr>
              <a:t>и </a:t>
            </a:r>
            <a:r>
              <a:rPr lang="en-US" sz="2400" dirty="0">
                <a:effectLst/>
              </a:rPr>
              <a:t>DATETIME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3182" y="689513"/>
            <a:ext cx="8843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33333"/>
                </a:solidFill>
                <a:latin typeface="font500"/>
              </a:rPr>
              <a:t>Диапазон возможных значений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33333"/>
                </a:solidFill>
                <a:latin typeface="font500"/>
              </a:rPr>
              <a:t>Размер поля для хранения значений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33333"/>
                </a:solidFill>
                <a:latin typeface="font500"/>
              </a:rPr>
              <a:t>Влияние часового пояса (параметр устанавливается).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TIMESTAMP </a:t>
            </a:r>
            <a:r>
              <a:rPr lang="ru-RU" sz="2400" dirty="0">
                <a:solidFill>
                  <a:srgbClr val="333333"/>
                </a:solidFill>
                <a:latin typeface="font500"/>
              </a:rPr>
              <a:t>не подойдёт для хранения дат рождения пользователей.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40256" y="2639454"/>
            <a:ext cx="8229600" cy="19389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/>
              <a:t>DATETIME</a:t>
            </a:r>
          </a:p>
          <a:p>
            <a:r>
              <a:rPr lang="ru-RU" sz="2400" dirty="0"/>
              <a:t>Не зависит от временной зоны, установленной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ru-RU" sz="2400" dirty="0"/>
              <a:t>в </a:t>
            </a:r>
            <a:r>
              <a:rPr lang="ru-RU" sz="2400" dirty="0" err="1"/>
              <a:t>MySQL</a:t>
            </a:r>
            <a:r>
              <a:rPr lang="ru-RU" sz="2400" dirty="0"/>
              <a:t>. </a:t>
            </a:r>
          </a:p>
          <a:p>
            <a:r>
              <a:rPr lang="ru-RU" sz="2400" dirty="0"/>
              <a:t>При изменении часового пояса, отображение времени не изменится.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0256" y="4702748"/>
            <a:ext cx="8229600" cy="193899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b="1" dirty="0"/>
              <a:t>TIMESTAMP</a:t>
            </a:r>
          </a:p>
          <a:p>
            <a:r>
              <a:rPr lang="ru-RU" sz="2400" dirty="0"/>
              <a:t>Количество секунд, прошедших с 1970-01-01 00:00:00 по нулевому часовому поясу.</a:t>
            </a:r>
          </a:p>
          <a:p>
            <a:r>
              <a:rPr lang="ru-RU" sz="2400" dirty="0"/>
              <a:t>При выборках отображается с учётом текущего часового пояса. </a:t>
            </a:r>
          </a:p>
        </p:txBody>
      </p:sp>
    </p:spTree>
    <p:extLst>
      <p:ext uri="{BB962C8B-B14F-4D97-AF65-F5344CB8AC3E}">
        <p14:creationId xmlns:p14="http://schemas.microsoft.com/office/powerpoint/2010/main" val="28180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9780896" y="6141494"/>
            <a:ext cx="756136" cy="631576"/>
          </a:xfrm>
        </p:spPr>
        <p:txBody>
          <a:bodyPr/>
          <a:lstStyle/>
          <a:p>
            <a:fld id="{5DFB45C2-8F30-4519-8AA8-238C746AA1A9}" type="slidenum">
              <a:rPr lang="ru-RU" sz="2000">
                <a:solidFill>
                  <a:prstClr val="black">
                    <a:tint val="95000"/>
                  </a:prstClr>
                </a:solidFill>
              </a:rPr>
              <a:pPr/>
              <a:t>25</a:t>
            </a:fld>
            <a:endParaRPr lang="ru-RU" sz="200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 idx="4294967295"/>
          </p:nvPr>
        </p:nvSpPr>
        <p:spPr>
          <a:xfrm>
            <a:off x="1897487" y="1542198"/>
            <a:ext cx="8229600" cy="225188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  <a:effectLst/>
              </a:rPr>
              <a:t>4. </a:t>
            </a:r>
            <a:r>
              <a:rPr lang="ru-RU" dirty="0" smtClean="0">
                <a:solidFill>
                  <a:schemeClr val="tx1"/>
                </a:solidFill>
                <a:effectLst/>
              </a:rPr>
              <a:t>Некоторые </a:t>
            </a:r>
            <a:r>
              <a:rPr lang="ru-RU" dirty="0">
                <a:solidFill>
                  <a:schemeClr val="tx1"/>
                </a:solidFill>
                <a:effectLst/>
              </a:rPr>
              <a:t>конструкции </a:t>
            </a:r>
            <a:br>
              <a:rPr lang="ru-RU" dirty="0">
                <a:solidFill>
                  <a:schemeClr val="tx1"/>
                </a:solidFill>
                <a:effectLst/>
              </a:rPr>
            </a:br>
            <a:r>
              <a:rPr lang="ru-RU" dirty="0">
                <a:solidFill>
                  <a:schemeClr val="tx1"/>
                </a:solidFill>
                <a:effectLst/>
              </a:rPr>
              <a:t>языка определения </a:t>
            </a:r>
            <a:r>
              <a:rPr lang="ru-RU" dirty="0" smtClean="0">
                <a:solidFill>
                  <a:schemeClr val="tx1"/>
                </a:solidFill>
                <a:effectLst/>
              </a:rPr>
              <a:t>данных</a:t>
            </a:r>
            <a:br>
              <a:rPr lang="ru-RU" dirty="0" smtClean="0">
                <a:solidFill>
                  <a:schemeClr val="tx1"/>
                </a:solidFill>
                <a:effectLst/>
              </a:rPr>
            </a:br>
            <a:r>
              <a:rPr lang="en-US" dirty="0" smtClean="0">
                <a:solidFill>
                  <a:schemeClr val="tx1"/>
                </a:solidFill>
                <a:effectLst/>
              </a:rPr>
              <a:t>(DDL)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819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56013" y="1054292"/>
            <a:ext cx="8495731" cy="2398593"/>
          </a:xfrm>
          <a:noFill/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DATABASE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[IF NOT EXISTS]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db_name</a:t>
            </a:r>
            <a:r>
              <a:rPr lang="ru-RU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create_specification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ru-RU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ru-RU" sz="1000" dirty="0"/>
          </a:p>
          <a:p>
            <a:pPr marL="0" indent="0">
              <a:buNone/>
            </a:pPr>
            <a:r>
              <a:rPr lang="ru-RU" sz="2400" dirty="0"/>
              <a:t>Пример</a:t>
            </a:r>
            <a:r>
              <a:rPr lang="ru-RU" dirty="0" smtClean="0"/>
              <a:t>: </a:t>
            </a:r>
            <a:endParaRPr lang="ru-RU" sz="1000" dirty="0"/>
          </a:p>
          <a:p>
            <a:pPr marL="0" indent="0">
              <a:buNone/>
            </a:pPr>
            <a:r>
              <a:rPr lang="en-US" dirty="0"/>
              <a:t>CREATE DATABASE  </a:t>
            </a:r>
            <a:r>
              <a:rPr lang="en-US" dirty="0" err="1"/>
              <a:t>SeqScaner</a:t>
            </a:r>
            <a:r>
              <a:rPr lang="ru-RU" dirty="0"/>
              <a:t>  </a:t>
            </a:r>
            <a:r>
              <a:rPr lang="en-US" b="1" dirty="0">
                <a:solidFill>
                  <a:srgbClr val="FF0000"/>
                </a:solidFill>
              </a:rPr>
              <a:t>CHARACTER SET CP1251</a:t>
            </a:r>
            <a:endParaRPr lang="ru-RU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ru-RU" b="1" dirty="0" smtClean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 vert="horz" anchor="b"/>
          <a:lstStyle/>
          <a:p>
            <a:fld id="{3FC0405F-7A8E-4392-8689-8912801FE43B}" type="slidenum">
              <a:rPr lang="ru-RU" sz="2000">
                <a:solidFill>
                  <a:prstClr val="black">
                    <a:tint val="95000"/>
                  </a:prstClr>
                </a:solidFill>
              </a:rPr>
              <a:pPr/>
              <a:t>26</a:t>
            </a:fld>
            <a:endParaRPr lang="ru-RU" sz="200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703512" y="188640"/>
            <a:ext cx="8712968" cy="648072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sz="3200" b="1" dirty="0"/>
              <a:t>Команды создания/удаления базы данных</a:t>
            </a: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1878838" y="3873591"/>
            <a:ext cx="8495731" cy="1353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DATABASE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2400" dirty="0"/>
              <a:t>Пример: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DROP DATABASE  </a:t>
            </a:r>
            <a:r>
              <a:rPr lang="en-US" sz="2400" dirty="0" err="1"/>
              <a:t>SecScaner</a:t>
            </a:r>
            <a:endParaRPr lang="ru-RU" sz="2400" dirty="0"/>
          </a:p>
          <a:p>
            <a:pPr marL="0" indent="0" algn="ctr">
              <a:buNone/>
            </a:pPr>
            <a:endParaRPr lang="ru-RU" sz="2400" b="1" dirty="0"/>
          </a:p>
          <a:p>
            <a:pPr marL="0" indent="0" algn="ctr">
              <a:buNone/>
            </a:pPr>
            <a:endParaRPr lang="ru-RU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018729" y="5724477"/>
            <a:ext cx="8215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Вспомогательная команда </a:t>
            </a:r>
            <a:r>
              <a:rPr lang="en-US" sz="2400" dirty="0"/>
              <a:t>SQL:</a:t>
            </a:r>
          </a:p>
          <a:p>
            <a:pPr algn="ctr"/>
            <a:r>
              <a:rPr lang="en-US" sz="2400" b="1" dirty="0"/>
              <a:t>SHOW DATABASES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4271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188640"/>
            <a:ext cx="8712968" cy="48010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sz="2000" b="1" dirty="0"/>
              <a:t>Команда создания таблицы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15069" y="686588"/>
            <a:ext cx="8789158" cy="2493342"/>
          </a:xfrm>
          <a:noFill/>
        </p:spPr>
        <p:txBody>
          <a:bodyPr>
            <a:noAutofit/>
          </a:bodyPr>
          <a:lstStyle/>
          <a:p>
            <a:pPr marL="0" indent="0" hangingPunct="0">
              <a:buNone/>
            </a:pPr>
            <a:r>
              <a:rPr lang="ru-RU" b="1" dirty="0"/>
              <a:t>CREATE TABLE </a:t>
            </a:r>
            <a:r>
              <a:rPr lang="ru-RU" dirty="0"/>
              <a:t>&lt;</a:t>
            </a:r>
            <a:r>
              <a:rPr lang="ru-RU" dirty="0" err="1"/>
              <a:t>table</a:t>
            </a:r>
            <a:r>
              <a:rPr lang="ru-RU" dirty="0"/>
              <a:t> </a:t>
            </a:r>
            <a:r>
              <a:rPr lang="ru-RU" dirty="0" err="1"/>
              <a:t>name</a:t>
            </a:r>
            <a:r>
              <a:rPr lang="ru-RU" dirty="0"/>
              <a:t>&gt;</a:t>
            </a:r>
            <a:br>
              <a:rPr lang="ru-RU" dirty="0"/>
            </a:br>
            <a:r>
              <a:rPr lang="ru-RU" sz="2400" dirty="0"/>
              <a:t>( </a:t>
            </a:r>
            <a:r>
              <a:rPr lang="ru-RU" sz="2400" dirty="0">
                <a:solidFill>
                  <a:srgbClr val="0070C0"/>
                </a:solidFill>
              </a:rPr>
              <a:t>{ &lt;</a:t>
            </a:r>
            <a:r>
              <a:rPr lang="ru-RU" sz="2400" dirty="0" err="1">
                <a:solidFill>
                  <a:srgbClr val="0070C0"/>
                </a:solidFill>
              </a:rPr>
              <a:t>column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name</a:t>
            </a:r>
            <a:r>
              <a:rPr lang="ru-RU" sz="2400" dirty="0">
                <a:solidFill>
                  <a:srgbClr val="0070C0"/>
                </a:solidFill>
              </a:rPr>
              <a:t>&gt; &lt;</a:t>
            </a:r>
            <a:r>
              <a:rPr lang="ru-RU" sz="2400" dirty="0" err="1">
                <a:solidFill>
                  <a:srgbClr val="0070C0"/>
                </a:solidFill>
              </a:rPr>
              <a:t>data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type</a:t>
            </a:r>
            <a:r>
              <a:rPr lang="ru-RU" sz="2400" dirty="0">
                <a:solidFill>
                  <a:srgbClr val="0070C0"/>
                </a:solidFill>
              </a:rPr>
              <a:t>&gt; </a:t>
            </a:r>
            <a:r>
              <a:rPr lang="en-US" sz="2400" dirty="0">
                <a:solidFill>
                  <a:srgbClr val="0070C0"/>
                </a:solidFill>
              </a:rPr>
              <a:t>[</a:t>
            </a:r>
            <a:r>
              <a:rPr lang="ru-RU" sz="2400" dirty="0">
                <a:solidFill>
                  <a:srgbClr val="0070C0"/>
                </a:solidFill>
              </a:rPr>
              <a:t>(&lt;</a:t>
            </a:r>
            <a:r>
              <a:rPr lang="ru-RU" sz="2400" dirty="0" err="1">
                <a:solidFill>
                  <a:srgbClr val="0070C0"/>
                </a:solidFill>
              </a:rPr>
              <a:t>size</a:t>
            </a:r>
            <a:r>
              <a:rPr lang="ru-RU" sz="2400" dirty="0">
                <a:solidFill>
                  <a:srgbClr val="0070C0"/>
                </a:solidFill>
              </a:rPr>
              <a:t>&gt;)]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ru-RU" sz="2400" dirty="0">
                <a:solidFill>
                  <a:srgbClr val="0070C0"/>
                </a:solidFill>
              </a:rPr>
              <a:t>[&lt;</a:t>
            </a:r>
            <a:r>
              <a:rPr lang="ru-RU" sz="2400" dirty="0" err="1">
                <a:solidFill>
                  <a:srgbClr val="0070C0"/>
                </a:solidFill>
              </a:rPr>
              <a:t>col</a:t>
            </a:r>
            <a:r>
              <a:rPr lang="en-US" sz="2400" dirty="0" err="1">
                <a:solidFill>
                  <a:srgbClr val="0070C0"/>
                </a:solidFill>
              </a:rPr>
              <a:t>umn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c</a:t>
            </a:r>
            <a:r>
              <a:rPr lang="en-US" sz="2400" dirty="0">
                <a:solidFill>
                  <a:srgbClr val="0070C0"/>
                </a:solidFill>
              </a:rPr>
              <a:t>o</a:t>
            </a:r>
            <a:r>
              <a:rPr lang="ru-RU" sz="2400" dirty="0" err="1">
                <a:solidFill>
                  <a:srgbClr val="0070C0"/>
                </a:solidFill>
              </a:rPr>
              <a:t>nstr</a:t>
            </a:r>
            <a:r>
              <a:rPr lang="en-US" sz="2400" dirty="0" err="1">
                <a:solidFill>
                  <a:srgbClr val="0070C0"/>
                </a:solidFill>
              </a:rPr>
              <a:t>ai</a:t>
            </a:r>
            <a:r>
              <a:rPr lang="ru-RU" sz="2400" dirty="0" err="1">
                <a:solidFill>
                  <a:srgbClr val="0070C0"/>
                </a:solidFill>
              </a:rPr>
              <a:t>nt</a:t>
            </a:r>
            <a:r>
              <a:rPr lang="ru-RU" sz="2400" dirty="0">
                <a:solidFill>
                  <a:srgbClr val="0070C0"/>
                </a:solidFill>
              </a:rPr>
              <a:t>&gt; ...]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ru-RU" sz="2400" dirty="0">
                <a:solidFill>
                  <a:srgbClr val="0070C0"/>
                </a:solidFill>
              </a:rPr>
              <a:t> } ,</a:t>
            </a:r>
            <a:endParaRPr lang="ru-RU" sz="2400" dirty="0"/>
          </a:p>
          <a:p>
            <a:pPr marL="0" indent="0" hangingPunct="0">
              <a:buNone/>
            </a:pPr>
            <a:r>
              <a:rPr lang="ru-RU" sz="2400" dirty="0"/>
              <a:t>    …</a:t>
            </a:r>
          </a:p>
          <a:p>
            <a:pPr marL="0" indent="0" hangingPunct="0">
              <a:buNone/>
            </a:pPr>
            <a:r>
              <a:rPr lang="ru-RU" sz="2400" dirty="0"/>
              <a:t>  [&lt;</a:t>
            </a:r>
            <a:r>
              <a:rPr lang="ru-RU" sz="2400" dirty="0" err="1"/>
              <a:t>tab</a:t>
            </a:r>
            <a:r>
              <a:rPr lang="en-US" sz="2400" dirty="0"/>
              <a:t>le </a:t>
            </a:r>
            <a:r>
              <a:rPr lang="ru-RU" sz="2400" dirty="0" err="1"/>
              <a:t>c</a:t>
            </a:r>
            <a:r>
              <a:rPr lang="en-US" sz="2400" dirty="0"/>
              <a:t>o</a:t>
            </a:r>
            <a:r>
              <a:rPr lang="ru-RU" sz="2400" dirty="0" err="1"/>
              <a:t>nstr</a:t>
            </a:r>
            <a:r>
              <a:rPr lang="en-US" sz="2400" dirty="0" err="1"/>
              <a:t>ai</a:t>
            </a:r>
            <a:r>
              <a:rPr lang="ru-RU" sz="2400" dirty="0" err="1"/>
              <a:t>nt</a:t>
            </a:r>
            <a:r>
              <a:rPr lang="ru-RU" sz="2400" dirty="0"/>
              <a:t> &gt;] .,..</a:t>
            </a:r>
            <a:endParaRPr lang="en-US" sz="2400" dirty="0"/>
          </a:p>
          <a:p>
            <a:pPr marL="0" indent="0" hangingPunct="0">
              <a:buNone/>
            </a:pPr>
            <a:r>
              <a:rPr lang="ru-RU" sz="2400" dirty="0"/>
              <a:t>)</a:t>
            </a:r>
          </a:p>
        </p:txBody>
      </p:sp>
      <p:graphicFrame>
        <p:nvGraphicFramePr>
          <p:cNvPr id="4" name="Содержимое 3"/>
          <p:cNvGraphicFramePr>
            <a:graphicFrameLocks/>
          </p:cNvGraphicFramePr>
          <p:nvPr>
            <p:extLst/>
          </p:nvPr>
        </p:nvGraphicFramePr>
        <p:xfrm>
          <a:off x="2090133" y="3061193"/>
          <a:ext cx="7670042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1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8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714">
                <a:tc>
                  <a:txBody>
                    <a:bodyPr/>
                    <a:lstStyle/>
                    <a:p>
                      <a:pPr hangingPunct="0"/>
                      <a:r>
                        <a:rPr lang="ru-RU" sz="2000" kern="1200" dirty="0" smtClean="0"/>
                        <a:t>&lt;</a:t>
                      </a:r>
                      <a:r>
                        <a:rPr lang="ru-RU" sz="2000" kern="1200" dirty="0" err="1" smtClean="0"/>
                        <a:t>table</a:t>
                      </a:r>
                      <a:r>
                        <a:rPr lang="ru-RU" sz="2000" kern="1200" dirty="0" smtClean="0"/>
                        <a:t> </a:t>
                      </a:r>
                      <a:r>
                        <a:rPr lang="ru-RU" sz="2000" kern="1200" dirty="0" err="1" smtClean="0"/>
                        <a:t>name</a:t>
                      </a:r>
                      <a:r>
                        <a:rPr lang="ru-RU" sz="2000" kern="1200" dirty="0" smtClean="0"/>
                        <a:t>&gt;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/>
                        <a:t>Имя создаваемой таблицы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14">
                <a:tc>
                  <a:txBody>
                    <a:bodyPr/>
                    <a:lstStyle/>
                    <a:p>
                      <a:pPr hangingPunct="0"/>
                      <a:r>
                        <a:rPr lang="ru-RU" sz="2000" kern="1200" dirty="0" smtClean="0"/>
                        <a:t>&lt;</a:t>
                      </a:r>
                      <a:r>
                        <a:rPr lang="ru-RU" sz="2000" kern="1200" dirty="0" err="1" smtClean="0"/>
                        <a:t>column</a:t>
                      </a:r>
                      <a:r>
                        <a:rPr lang="ru-RU" sz="2000" kern="1200" dirty="0" smtClean="0"/>
                        <a:t> </a:t>
                      </a:r>
                      <a:r>
                        <a:rPr lang="ru-RU" sz="2000" kern="1200" dirty="0" err="1" smtClean="0"/>
                        <a:t>name</a:t>
                      </a:r>
                      <a:r>
                        <a:rPr lang="ru-RU" sz="2000" kern="1200" dirty="0" smtClean="0"/>
                        <a:t>&gt;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kern="1200" dirty="0" smtClean="0"/>
                        <a:t>Имя столбца в таблице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7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&lt;data type&gt;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Тип данных для значений столбца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7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&lt;</a:t>
                      </a:r>
                      <a:r>
                        <a:rPr lang="ru-RU" sz="2000" dirty="0" err="1" smtClean="0"/>
                        <a:t>size</a:t>
                      </a:r>
                      <a:r>
                        <a:rPr lang="ru-RU" sz="2000" dirty="0" smtClean="0"/>
                        <a:t>&gt;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Размер</a:t>
                      </a:r>
                      <a:r>
                        <a:rPr lang="ru-RU" sz="2000" baseline="0" dirty="0" smtClean="0"/>
                        <a:t> (зависит от </a:t>
                      </a:r>
                      <a:r>
                        <a:rPr lang="en-US" sz="2000" dirty="0" smtClean="0"/>
                        <a:t>&lt;data type&gt;</a:t>
                      </a:r>
                      <a:r>
                        <a:rPr lang="ru-RU" sz="2000" baseline="0" dirty="0" smtClean="0"/>
                        <a:t>)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7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&lt;</a:t>
                      </a:r>
                      <a:r>
                        <a:rPr lang="ru-RU" sz="2000" dirty="0" err="1" smtClean="0"/>
                        <a:t>col</a:t>
                      </a:r>
                      <a:r>
                        <a:rPr lang="en-US" sz="2000" dirty="0" err="1" smtClean="0"/>
                        <a:t>umn</a:t>
                      </a:r>
                      <a:r>
                        <a:rPr lang="en-US" sz="2000" dirty="0" smtClean="0"/>
                        <a:t> </a:t>
                      </a:r>
                      <a:r>
                        <a:rPr lang="ru-RU" sz="2000" dirty="0" err="1" smtClean="0"/>
                        <a:t>c</a:t>
                      </a:r>
                      <a:r>
                        <a:rPr lang="en-US" sz="2000" dirty="0" smtClean="0"/>
                        <a:t>o</a:t>
                      </a:r>
                      <a:r>
                        <a:rPr lang="ru-RU" sz="2000" dirty="0" err="1" smtClean="0"/>
                        <a:t>nstr</a:t>
                      </a:r>
                      <a:r>
                        <a:rPr lang="en-US" sz="2000" dirty="0" err="1" smtClean="0"/>
                        <a:t>ai</a:t>
                      </a:r>
                      <a:r>
                        <a:rPr lang="ru-RU" sz="2000" dirty="0" err="1" smtClean="0"/>
                        <a:t>nt</a:t>
                      </a:r>
                      <a:r>
                        <a:rPr lang="ru-RU" sz="2000" dirty="0" smtClean="0"/>
                        <a:t>&gt; 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Ограничение</a:t>
                      </a:r>
                      <a:r>
                        <a:rPr lang="ru-RU" sz="2000" baseline="0" dirty="0" smtClean="0"/>
                        <a:t> целостности на уровне столбца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7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 smtClean="0"/>
                        <a:t>&lt;</a:t>
                      </a:r>
                      <a:r>
                        <a:rPr lang="ru-RU" sz="2000" dirty="0" err="1" smtClean="0"/>
                        <a:t>tab</a:t>
                      </a:r>
                      <a:r>
                        <a:rPr lang="en-US" sz="2000" dirty="0" smtClean="0"/>
                        <a:t>le </a:t>
                      </a:r>
                      <a:r>
                        <a:rPr lang="ru-RU" sz="2000" dirty="0" err="1" smtClean="0"/>
                        <a:t>c</a:t>
                      </a:r>
                      <a:r>
                        <a:rPr lang="en-US" sz="2000" dirty="0" smtClean="0"/>
                        <a:t>o</a:t>
                      </a:r>
                      <a:r>
                        <a:rPr lang="ru-RU" sz="2000" dirty="0" err="1" smtClean="0"/>
                        <a:t>nstr</a:t>
                      </a:r>
                      <a:r>
                        <a:rPr lang="en-US" sz="2000" dirty="0" err="1" smtClean="0"/>
                        <a:t>ai</a:t>
                      </a:r>
                      <a:r>
                        <a:rPr lang="ru-RU" sz="2000" dirty="0" err="1" smtClean="0"/>
                        <a:t>nt</a:t>
                      </a:r>
                      <a:r>
                        <a:rPr lang="ru-RU" sz="2000" dirty="0" smtClean="0"/>
                        <a:t>&gt;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 smtClean="0"/>
                        <a:t>Ограничение целостности на уровне таблицы</a:t>
                      </a:r>
                      <a:endParaRPr lang="ru-RU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vert="horz" anchor="b"/>
          <a:lstStyle/>
          <a:p>
            <a:fld id="{3FC0405F-7A8E-4392-8689-8912801FE43B}" type="slidenum">
              <a:rPr lang="ru-RU" sz="2000">
                <a:solidFill>
                  <a:prstClr val="black">
                    <a:tint val="95000"/>
                  </a:prstClr>
                </a:solidFill>
              </a:rPr>
              <a:pPr/>
              <a:t>27</a:t>
            </a:fld>
            <a:endParaRPr lang="ru-RU" sz="2000" dirty="0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919536" y="5643815"/>
            <a:ext cx="8229600" cy="476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400" dirty="0"/>
              <a:t>CREATE TABLE Student </a:t>
            </a:r>
            <a:r>
              <a:rPr lang="ru-RU" sz="2400" dirty="0"/>
              <a:t>(</a:t>
            </a:r>
            <a:r>
              <a:rPr lang="en-US" sz="2400" dirty="0"/>
              <a:t> ID </a:t>
            </a:r>
            <a:r>
              <a:rPr lang="en-US" sz="2400" dirty="0" err="1"/>
              <a:t>int</a:t>
            </a:r>
            <a:r>
              <a:rPr lang="en-US" sz="2400" dirty="0"/>
              <a:t>, </a:t>
            </a:r>
            <a:r>
              <a:rPr lang="en-US" sz="2400" dirty="0" err="1"/>
              <a:t>Fio</a:t>
            </a:r>
            <a:r>
              <a:rPr lang="en-US" sz="2400" dirty="0"/>
              <a:t> varchar(50), Gender char(1) 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009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2165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2400" b="1" dirty="0"/>
              <a:t>Ограничения целостности </a:t>
            </a:r>
            <a:r>
              <a:rPr lang="en-US" sz="2400" b="1" dirty="0"/>
              <a:t>(</a:t>
            </a:r>
            <a:r>
              <a:rPr lang="ru-RU" sz="2400" b="1" dirty="0" err="1"/>
              <a:t>constraints</a:t>
            </a:r>
            <a:r>
              <a:rPr lang="ru-RU" sz="2400" b="1" dirty="0"/>
              <a:t>)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(</a:t>
            </a:r>
            <a:r>
              <a:rPr lang="ru-RU" sz="2400" b="1" dirty="0"/>
              <a:t>правила, применяемые к данным</a:t>
            </a:r>
            <a:r>
              <a:rPr lang="en-US" sz="2400" b="1" dirty="0"/>
              <a:t>)</a:t>
            </a:r>
            <a:endParaRPr lang="ru-RU" sz="2400" b="1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953904" y="1110556"/>
            <a:ext cx="8229600" cy="5631438"/>
          </a:xfrm>
        </p:spPr>
        <p:txBody>
          <a:bodyPr>
            <a:noAutofit/>
          </a:bodyPr>
          <a:lstStyle/>
          <a:p>
            <a:pPr marL="324000">
              <a:spcBef>
                <a:spcPts val="1200"/>
              </a:spcBef>
            </a:pPr>
            <a:r>
              <a:rPr lang="ru-RU" b="1" dirty="0"/>
              <a:t>NOT NULL</a:t>
            </a:r>
            <a:r>
              <a:rPr lang="ru-RU" dirty="0"/>
              <a:t> — колонка не может иметь нулевое значение</a:t>
            </a:r>
          </a:p>
          <a:p>
            <a:pPr marL="324000">
              <a:spcBef>
                <a:spcPts val="1200"/>
              </a:spcBef>
            </a:pPr>
            <a:r>
              <a:rPr lang="ru-RU" b="1" dirty="0"/>
              <a:t>DEFAULT</a:t>
            </a:r>
            <a:r>
              <a:rPr lang="ru-RU" dirty="0"/>
              <a:t> — значение колонки по умолчанию</a:t>
            </a:r>
          </a:p>
          <a:p>
            <a:pPr marL="324000">
              <a:spcBef>
                <a:spcPts val="1200"/>
              </a:spcBef>
            </a:pPr>
            <a:r>
              <a:rPr lang="ru-RU" b="1" dirty="0"/>
              <a:t>UNIQUE</a:t>
            </a:r>
            <a:r>
              <a:rPr lang="ru-RU" dirty="0"/>
              <a:t> — все значения колонки должны быть уникальными</a:t>
            </a:r>
          </a:p>
          <a:p>
            <a:pPr marL="324000">
              <a:spcBef>
                <a:spcPts val="1200"/>
              </a:spcBef>
            </a:pPr>
            <a:r>
              <a:rPr lang="ru-RU" b="1" dirty="0"/>
              <a:t>PRIMARY</a:t>
            </a:r>
            <a:r>
              <a:rPr lang="ru-RU" dirty="0"/>
              <a:t> </a:t>
            </a:r>
            <a:r>
              <a:rPr lang="ru-RU" b="1" dirty="0"/>
              <a:t>KEY</a:t>
            </a:r>
            <a:r>
              <a:rPr lang="ru-RU" dirty="0"/>
              <a:t> — первичный или основной ключ</a:t>
            </a:r>
          </a:p>
          <a:p>
            <a:pPr marL="324000">
              <a:spcBef>
                <a:spcPts val="1200"/>
              </a:spcBef>
            </a:pPr>
            <a:r>
              <a:rPr lang="ru-RU" b="1" dirty="0"/>
              <a:t>FOREIGN</a:t>
            </a:r>
            <a:r>
              <a:rPr lang="ru-RU" dirty="0"/>
              <a:t> </a:t>
            </a:r>
            <a:r>
              <a:rPr lang="ru-RU" b="1" dirty="0"/>
              <a:t>KEY</a:t>
            </a:r>
            <a:r>
              <a:rPr lang="ru-RU" dirty="0"/>
              <a:t> — внешний ключ </a:t>
            </a:r>
            <a:br>
              <a:rPr lang="ru-RU" dirty="0"/>
            </a:br>
            <a:r>
              <a:rPr lang="ru-RU" dirty="0"/>
              <a:t>(уникальный идентификатор записи в другой таблице, связанной с данной таблицей)</a:t>
            </a:r>
          </a:p>
          <a:p>
            <a:pPr marL="324000">
              <a:spcBef>
                <a:spcPts val="1200"/>
              </a:spcBef>
            </a:pPr>
            <a:r>
              <a:rPr lang="ru-RU" b="1" dirty="0"/>
              <a:t>CHECK</a:t>
            </a:r>
            <a:r>
              <a:rPr lang="ru-RU" dirty="0"/>
              <a:t> — все значения в колонке должны удовлетворять определенному условию</a:t>
            </a:r>
          </a:p>
        </p:txBody>
      </p:sp>
    </p:spTree>
    <p:extLst>
      <p:ext uri="{BB962C8B-B14F-4D97-AF65-F5344CB8AC3E}">
        <p14:creationId xmlns:p14="http://schemas.microsoft.com/office/powerpoint/2010/main" val="128740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91544" y="356526"/>
            <a:ext cx="8229600" cy="721650"/>
          </a:xfrm>
        </p:spPr>
        <p:txBody>
          <a:bodyPr>
            <a:noAutofit/>
          </a:bodyPr>
          <a:lstStyle/>
          <a:p>
            <a:r>
              <a:rPr lang="ru-RU" sz="3600" dirty="0"/>
              <a:t>Пример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715070" y="1964402"/>
            <a:ext cx="8506075" cy="3153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800" dirty="0">
                <a:solidFill>
                  <a:prstClr val="black"/>
                </a:solidFill>
              </a:rPr>
              <a:t>CREATE TABLE Student 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solidFill>
                  <a:prstClr val="black"/>
                </a:solidFill>
              </a:rPr>
              <a:t>  ( ID </a:t>
            </a:r>
            <a:r>
              <a:rPr lang="en-US" sz="2800" dirty="0" err="1">
                <a:solidFill>
                  <a:prstClr val="black"/>
                </a:solidFill>
              </a:rPr>
              <a:t>int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b="1" i="1" dirty="0">
                <a:solidFill>
                  <a:srgbClr val="0070C0"/>
                </a:solidFill>
              </a:rPr>
              <a:t>PRIMARY KEY</a:t>
            </a:r>
            <a:r>
              <a:rPr lang="en-US" sz="2800" dirty="0">
                <a:solidFill>
                  <a:prstClr val="black"/>
                </a:solidFill>
              </a:rPr>
              <a:t>,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solidFill>
                  <a:prstClr val="black"/>
                </a:solidFill>
              </a:rPr>
              <a:t>    </a:t>
            </a:r>
            <a:r>
              <a:rPr lang="en-US" sz="2800" dirty="0" err="1">
                <a:solidFill>
                  <a:prstClr val="black"/>
                </a:solidFill>
              </a:rPr>
              <a:t>Fio</a:t>
            </a:r>
            <a:r>
              <a:rPr lang="en-US" sz="2800" dirty="0">
                <a:solidFill>
                  <a:prstClr val="black"/>
                </a:solidFill>
              </a:rPr>
              <a:t> varchar(50) </a:t>
            </a:r>
            <a:r>
              <a:rPr lang="en-US" sz="2800" b="1" i="1" dirty="0">
                <a:solidFill>
                  <a:srgbClr val="0070C0"/>
                </a:solidFill>
              </a:rPr>
              <a:t>NOT NULL</a:t>
            </a:r>
            <a:r>
              <a:rPr lang="en-US" sz="2800" dirty="0">
                <a:solidFill>
                  <a:prstClr val="black"/>
                </a:solidFill>
              </a:rPr>
              <a:t>,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solidFill>
                  <a:prstClr val="black"/>
                </a:solidFill>
              </a:rPr>
              <a:t>	</a:t>
            </a:r>
            <a:r>
              <a:rPr lang="en-US" sz="2800" dirty="0" err="1">
                <a:solidFill>
                  <a:prstClr val="black"/>
                </a:solidFill>
              </a:rPr>
              <a:t>GroupID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 err="1">
                <a:solidFill>
                  <a:prstClr val="black"/>
                </a:solidFill>
              </a:rPr>
              <a:t>smallint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b="1" i="1" dirty="0">
                <a:solidFill>
                  <a:srgbClr val="0070C0"/>
                </a:solidFill>
              </a:rPr>
              <a:t>REFERENCES Group(ID),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solidFill>
                  <a:prstClr val="black"/>
                </a:solidFill>
              </a:rPr>
              <a:t>	Gender char(1) </a:t>
            </a:r>
            <a:r>
              <a:rPr lang="en-US" sz="2800" b="1" dirty="0">
                <a:solidFill>
                  <a:srgbClr val="0070C0"/>
                </a:solidFill>
              </a:rPr>
              <a:t>DEFAULT</a:t>
            </a:r>
            <a:r>
              <a:rPr lang="en-US" sz="2800" dirty="0">
                <a:solidFill>
                  <a:srgbClr val="0070C0"/>
                </a:solidFill>
              </a:rPr>
              <a:t> ‘m’ </a:t>
            </a:r>
            <a:r>
              <a:rPr lang="en-US" sz="2800" b="1" i="1" dirty="0">
                <a:solidFill>
                  <a:srgbClr val="0070C0"/>
                </a:solidFill>
              </a:rPr>
              <a:t>CHECK</a:t>
            </a:r>
            <a:r>
              <a:rPr lang="en-US" sz="2800" b="1" dirty="0">
                <a:solidFill>
                  <a:srgbClr val="0070C0"/>
                </a:solidFill>
              </a:rPr>
              <a:t>(Gender IN (‘m’, ‘f’)</a:t>
            </a:r>
          </a:p>
          <a:p>
            <a:pPr>
              <a:buFont typeface="Arial" pitchFamily="34" charset="0"/>
              <a:buNone/>
            </a:pPr>
            <a:r>
              <a:rPr lang="en-US" sz="2800" dirty="0">
                <a:solidFill>
                  <a:prstClr val="black"/>
                </a:solidFill>
              </a:rPr>
              <a:t>   )</a:t>
            </a:r>
            <a:endParaRPr lang="ru-RU" sz="2800" dirty="0">
              <a:solidFill>
                <a:prstClr val="black"/>
              </a:solidFill>
            </a:endParaRPr>
          </a:p>
          <a:p>
            <a:pPr>
              <a:buFont typeface="Arial" pitchFamily="34" charset="0"/>
              <a:buNone/>
            </a:pPr>
            <a:endParaRPr lang="ru-RU" sz="2800" dirty="0">
              <a:solidFill>
                <a:prstClr val="black"/>
              </a:solidFill>
            </a:endParaRPr>
          </a:p>
          <a:p>
            <a:pPr>
              <a:buFont typeface="Arial" pitchFamily="34" charset="0"/>
              <a:buNone/>
            </a:pPr>
            <a:endParaRPr lang="ru-RU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30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06958" y="138162"/>
            <a:ext cx="8229600" cy="571523"/>
          </a:xfrm>
          <a:solidFill>
            <a:schemeClr val="bg2"/>
          </a:solidFill>
        </p:spPr>
        <p:txBody>
          <a:bodyPr>
            <a:noAutofit/>
          </a:bodyPr>
          <a:lstStyle/>
          <a:p>
            <a:pPr lvl="0"/>
            <a:r>
              <a:rPr lang="ru-RU" sz="3200" b="1" dirty="0"/>
              <a:t>Структура команд </a:t>
            </a:r>
            <a:r>
              <a:rPr lang="en-US" sz="3200" b="1" dirty="0"/>
              <a:t>SQL</a:t>
            </a:r>
            <a:endParaRPr lang="ru-RU" sz="3200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51355" y="1285341"/>
            <a:ext cx="8229600" cy="2812161"/>
          </a:xfrm>
        </p:spPr>
        <p:txBody>
          <a:bodyPr>
            <a:normAutofit/>
          </a:bodyPr>
          <a:lstStyle/>
          <a:p>
            <a:pPr hangingPunct="0"/>
            <a:r>
              <a:rPr lang="ru-RU" dirty="0" smtClean="0"/>
              <a:t>Команда </a:t>
            </a:r>
            <a:r>
              <a:rPr lang="en-US" dirty="0" smtClean="0"/>
              <a:t>SQL</a:t>
            </a:r>
            <a:r>
              <a:rPr lang="ru-RU" dirty="0" smtClean="0"/>
              <a:t> </a:t>
            </a:r>
            <a:r>
              <a:rPr lang="ru-RU" b="1" u="sng" dirty="0" smtClean="0"/>
              <a:t>всегда</a:t>
            </a:r>
            <a:r>
              <a:rPr lang="ru-RU" dirty="0" smtClean="0"/>
              <a:t> начинается с </a:t>
            </a:r>
            <a:r>
              <a:rPr lang="ru-RU" i="1" dirty="0" smtClean="0"/>
              <a:t>действия</a:t>
            </a:r>
            <a:r>
              <a:rPr lang="ru-RU" dirty="0" smtClean="0"/>
              <a:t> – одного слова или группы слов, </a:t>
            </a:r>
            <a:br>
              <a:rPr lang="ru-RU" dirty="0" smtClean="0"/>
            </a:br>
            <a:r>
              <a:rPr lang="ru-RU" dirty="0" smtClean="0"/>
              <a:t>обозначающих выполняемую операцию</a:t>
            </a:r>
          </a:p>
          <a:p>
            <a:pPr hangingPunct="0"/>
            <a:r>
              <a:rPr lang="ru-RU" dirty="0" smtClean="0"/>
              <a:t>Команда обычно содержит </a:t>
            </a:r>
            <a:br>
              <a:rPr lang="ru-RU" dirty="0" smtClean="0"/>
            </a:br>
            <a:r>
              <a:rPr lang="ru-RU" dirty="0" smtClean="0"/>
              <a:t>одну или несколько </a:t>
            </a:r>
            <a:r>
              <a:rPr lang="ru-RU" i="1" dirty="0" smtClean="0"/>
              <a:t>секций (разделов)</a:t>
            </a:r>
            <a:r>
              <a:rPr lang="ru-RU" dirty="0" smtClean="0"/>
              <a:t>, уточняющих е</a:t>
            </a:r>
            <a:r>
              <a:rPr lang="ru-RU" dirty="0"/>
              <a:t>ё</a:t>
            </a:r>
            <a:r>
              <a:rPr lang="ru-RU" dirty="0" smtClean="0"/>
              <a:t> смысл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3631" y="4402651"/>
            <a:ext cx="77273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u="sng" dirty="0"/>
              <a:t>SELECT</a:t>
            </a:r>
            <a:r>
              <a:rPr lang="en-US" sz="2400" b="1" dirty="0"/>
              <a:t> Name FROM Student</a:t>
            </a:r>
            <a:endParaRPr lang="ru-RU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u="sng" dirty="0"/>
              <a:t>INSERT</a:t>
            </a:r>
            <a:r>
              <a:rPr lang="en-US" sz="2400" b="1" dirty="0"/>
              <a:t> INTO Student  VALUES (1, ‘</a:t>
            </a:r>
            <a:r>
              <a:rPr lang="ru-RU" sz="2400" b="1" dirty="0"/>
              <a:t>Иванов</a:t>
            </a:r>
            <a:r>
              <a:rPr lang="en-US" sz="2400" b="1" dirty="0"/>
              <a:t>’</a:t>
            </a:r>
            <a:r>
              <a:rPr lang="ru-RU" sz="2400" b="1" dirty="0"/>
              <a:t>, 7333</a:t>
            </a:r>
            <a:r>
              <a:rPr lang="en-US" sz="2400" b="1" dirty="0"/>
              <a:t>)</a:t>
            </a:r>
            <a:endParaRPr lang="ru-RU" sz="2400" b="1" dirty="0"/>
          </a:p>
          <a:p>
            <a:pPr>
              <a:buNone/>
            </a:pPr>
            <a:endParaRPr lang="ru-RU" sz="2400" b="1" dirty="0"/>
          </a:p>
          <a:p>
            <a:pPr>
              <a:buNone/>
            </a:pPr>
            <a:r>
              <a:rPr lang="en-US" sz="2400" b="1" u="sng" dirty="0"/>
              <a:t>DELETE</a:t>
            </a:r>
            <a:r>
              <a:rPr lang="en-US" sz="2400" b="1" dirty="0"/>
              <a:t> Name FROM Student</a:t>
            </a:r>
            <a:r>
              <a:rPr lang="ru-RU" sz="2400" b="1" dirty="0"/>
              <a:t> </a:t>
            </a:r>
            <a:r>
              <a:rPr lang="en-US" sz="2400" b="1" dirty="0"/>
              <a:t>WHERE </a:t>
            </a:r>
            <a:r>
              <a:rPr lang="en-US" sz="2400" b="1" dirty="0" err="1"/>
              <a:t>NumGroup</a:t>
            </a:r>
            <a:r>
              <a:rPr lang="en-US" sz="2400" b="1" dirty="0"/>
              <a:t> = ‘7333’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3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847844"/>
            <a:ext cx="8712968" cy="53058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ru-RU" sz="3600" b="1" dirty="0"/>
              <a:t>Команда изменения структуры таблицы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34577" y="2361062"/>
            <a:ext cx="8712968" cy="135113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ALTER TABLE </a:t>
            </a:r>
            <a:r>
              <a:rPr lang="en-US" sz="3600" dirty="0" err="1"/>
              <a:t>имя_таблицы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                     </a:t>
            </a:r>
            <a:r>
              <a:rPr lang="en-US" sz="3600" dirty="0" err="1"/>
              <a:t>изменение</a:t>
            </a:r>
            <a:r>
              <a:rPr lang="en-US" sz="3600" dirty="0"/>
              <a:t> [, </a:t>
            </a:r>
            <a:r>
              <a:rPr lang="en-US" sz="3600" dirty="0" err="1"/>
              <a:t>изменение</a:t>
            </a:r>
            <a:r>
              <a:rPr lang="en-US" sz="3600" dirty="0"/>
              <a:t> ...]</a:t>
            </a:r>
            <a:endParaRPr lang="ru-RU" sz="36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981199" y="4316106"/>
            <a:ext cx="8536675" cy="163431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ru-RU" u="sng" dirty="0"/>
              <a:t>Пример:</a:t>
            </a:r>
            <a:endParaRPr lang="en-US" u="sng" dirty="0"/>
          </a:p>
          <a:p>
            <a:pPr>
              <a:buFont typeface="Arial" pitchFamily="34" charset="0"/>
              <a:buNone/>
            </a:pPr>
            <a:endParaRPr lang="ru-RU" u="sng" dirty="0"/>
          </a:p>
          <a:p>
            <a:pPr>
              <a:buNone/>
            </a:pPr>
            <a:r>
              <a:rPr lang="en-US" b="1" dirty="0"/>
              <a:t>ALTER TABLE </a:t>
            </a:r>
            <a:r>
              <a:rPr lang="en-US" dirty="0"/>
              <a:t>Student</a:t>
            </a:r>
            <a:r>
              <a:rPr lang="ru-RU" dirty="0"/>
              <a:t> </a:t>
            </a:r>
            <a:endParaRPr lang="en-US" dirty="0"/>
          </a:p>
          <a:p>
            <a:pPr>
              <a:buNone/>
            </a:pPr>
            <a:r>
              <a:rPr lang="en-US" b="1" dirty="0"/>
              <a:t>		ADD COLUMN</a:t>
            </a:r>
            <a:r>
              <a:rPr lang="ru-RU" b="1" dirty="0">
                <a:latin typeface="Courier New"/>
                <a:ea typeface="Tahoma"/>
              </a:rPr>
              <a:t> </a:t>
            </a:r>
            <a:r>
              <a:rPr lang="en-US" dirty="0"/>
              <a:t>Birthdate </a:t>
            </a:r>
            <a:r>
              <a:rPr lang="en-US" b="1" dirty="0" err="1"/>
              <a:t>datetime</a:t>
            </a:r>
            <a:r>
              <a:rPr lang="en-US" dirty="0"/>
              <a:t> </a:t>
            </a:r>
            <a:r>
              <a:rPr lang="en-US" b="1" dirty="0"/>
              <a:t>NULL</a:t>
            </a:r>
          </a:p>
          <a:p>
            <a:pPr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75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/>
          </p:nvPr>
        </p:nvGraphicFramePr>
        <p:xfrm>
          <a:off x="1974766" y="1965278"/>
          <a:ext cx="8229600" cy="3497467"/>
        </p:xfrm>
        <a:graphic>
          <a:graphicData uri="http://schemas.openxmlformats.org/drawingml/2006/table">
            <a:tbl>
              <a:tblPr/>
              <a:tblGrid>
                <a:gridCol w="4113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6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54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Синтаксис</a:t>
                      </a:r>
                    </a:p>
                  </a:txBody>
                  <a:tcPr marL="34925" marR="38100" marT="38100" marB="3810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1200" b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Описание</a:t>
                      </a:r>
                    </a:p>
                  </a:txBody>
                  <a:tcPr marL="34925" marR="38100" marT="38100" marB="3810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3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 dirty="0" smtClean="0">
                          <a:effectLst/>
                          <a:latin typeface="Courier New"/>
                          <a:ea typeface="Tahoma"/>
                        </a:rPr>
                        <a:t>ADD COLUMN</a:t>
                      </a:r>
                      <a:r>
                        <a:rPr lang="ru-RU" sz="1800" b="1" dirty="0" smtClean="0">
                          <a:effectLst/>
                          <a:latin typeface="Courier New"/>
                          <a:ea typeface="Tahoma"/>
                        </a:rPr>
                        <a:t> </a:t>
                      </a:r>
                      <a:r>
                        <a:rPr lang="ru-RU" sz="1800" b="1" dirty="0" err="1">
                          <a:effectLst/>
                          <a:latin typeface="Courier New"/>
                          <a:ea typeface="Tahoma"/>
                        </a:rPr>
                        <a:t>описание_столбца</a:t>
                      </a:r>
                      <a:endParaRPr lang="ru-RU" sz="1800" b="1" dirty="0">
                        <a:effectLst/>
                        <a:latin typeface="Courier New"/>
                        <a:ea typeface="Tahoma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ru-RU" sz="1800" b="1" dirty="0">
                          <a:effectLst/>
                          <a:latin typeface="Courier New"/>
                          <a:ea typeface="Tahoma"/>
                        </a:rPr>
                        <a:t>[</a:t>
                      </a:r>
                      <a:r>
                        <a:rPr lang="en-US" sz="1800" b="1" dirty="0">
                          <a:effectLst/>
                          <a:latin typeface="Courier New"/>
                          <a:ea typeface="Tahoma"/>
                        </a:rPr>
                        <a:t>FIRST</a:t>
                      </a:r>
                      <a:r>
                        <a:rPr lang="ru-RU" sz="1800" b="1" dirty="0">
                          <a:effectLst/>
                          <a:latin typeface="Courier New"/>
                          <a:ea typeface="Tahoma"/>
                        </a:rPr>
                        <a:t> | </a:t>
                      </a:r>
                      <a:r>
                        <a:rPr lang="en-US" sz="1800" b="1" dirty="0">
                          <a:effectLst/>
                          <a:latin typeface="Courier New"/>
                          <a:ea typeface="Tahoma"/>
                        </a:rPr>
                        <a:t>AFTER</a:t>
                      </a:r>
                      <a:r>
                        <a:rPr lang="ru-RU" sz="1800" b="1" dirty="0">
                          <a:effectLst/>
                          <a:latin typeface="Courier New"/>
                          <a:ea typeface="Tahoma"/>
                        </a:rPr>
                        <a:t> </a:t>
                      </a:r>
                      <a:r>
                        <a:rPr lang="en-US" sz="1800" b="1" dirty="0" err="1" smtClean="0">
                          <a:effectLst/>
                          <a:latin typeface="Courier New"/>
                          <a:ea typeface="Tahoma"/>
                        </a:rPr>
                        <a:t>столбец</a:t>
                      </a:r>
                      <a:r>
                        <a:rPr lang="en-US" sz="1800" b="1" dirty="0" smtClean="0">
                          <a:effectLst/>
                          <a:latin typeface="Courier New"/>
                          <a:ea typeface="Tahoma"/>
                        </a:rPr>
                        <a:t>]</a:t>
                      </a:r>
                      <a:endParaRPr lang="ru-RU" sz="1800" b="1" dirty="0">
                        <a:effectLst/>
                        <a:latin typeface="Courier New"/>
                        <a:ea typeface="Tahoma"/>
                      </a:endParaRPr>
                    </a:p>
                  </a:txBody>
                  <a:tcPr marL="34925" marR="38100" marT="38100" marB="38100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0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Добавляет новый столбец </a:t>
                      </a:r>
                      <a:r>
                        <a:rPr lang="ru-RU" sz="2000" b="0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/>
                      </a:r>
                      <a:br>
                        <a:rPr lang="ru-RU" sz="2000" b="0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</a:br>
                      <a:r>
                        <a:rPr lang="ru-RU" sz="2000" b="0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в </a:t>
                      </a:r>
                      <a:r>
                        <a:rPr lang="ru-RU" sz="2000" b="0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указанное </a:t>
                      </a:r>
                      <a:r>
                        <a:rPr lang="ru-RU" sz="2000" b="0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место  </a:t>
                      </a:r>
                      <a:endParaRPr lang="ru-RU" sz="2000" kern="50" dirty="0">
                        <a:effectLst/>
                        <a:latin typeface="Times New Roman"/>
                        <a:ea typeface="Verdana"/>
                        <a:cs typeface="FreeSans"/>
                      </a:endParaRPr>
                    </a:p>
                  </a:txBody>
                  <a:tcPr marL="34925" marR="38100" marT="38100" marB="38100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 dirty="0">
                          <a:effectLst/>
                          <a:latin typeface="Courier New"/>
                          <a:ea typeface="Tahoma"/>
                        </a:rPr>
                        <a:t>ADD</a:t>
                      </a:r>
                      <a:r>
                        <a:rPr lang="ru-RU" sz="1800" b="1" dirty="0">
                          <a:effectLst/>
                          <a:latin typeface="Courier New"/>
                          <a:ea typeface="Tahoma"/>
                        </a:rPr>
                        <a:t> </a:t>
                      </a:r>
                      <a:r>
                        <a:rPr lang="en-US" sz="1800" b="1" dirty="0" smtClean="0">
                          <a:effectLst/>
                          <a:latin typeface="Courier New"/>
                          <a:ea typeface="Tahoma"/>
                        </a:rPr>
                        <a:t>COLUMN</a:t>
                      </a:r>
                      <a:r>
                        <a:rPr lang="ru-RU" sz="1800" b="1" dirty="0" smtClean="0">
                          <a:effectLst/>
                          <a:latin typeface="Courier New"/>
                          <a:ea typeface="Tahoma"/>
                        </a:rPr>
                        <a:t> </a:t>
                      </a:r>
                      <a:r>
                        <a:rPr lang="ru-RU" sz="1800" b="1" dirty="0">
                          <a:effectLst/>
                          <a:latin typeface="Courier New"/>
                          <a:ea typeface="Tahoma"/>
                        </a:rPr>
                        <a:t>(</a:t>
                      </a:r>
                      <a:r>
                        <a:rPr lang="ru-RU" sz="1800" b="1" dirty="0" err="1">
                          <a:effectLst/>
                          <a:latin typeface="Courier New"/>
                          <a:ea typeface="Tahoma"/>
                        </a:rPr>
                        <a:t>описание_столбца</a:t>
                      </a:r>
                      <a:r>
                        <a:rPr lang="ru-RU" sz="1800" b="1" dirty="0">
                          <a:effectLst/>
                          <a:latin typeface="Courier New"/>
                          <a:ea typeface="Tahoma"/>
                        </a:rPr>
                        <a:t>, </a:t>
                      </a:r>
                      <a:r>
                        <a:rPr lang="ru-RU" sz="1800" b="1" dirty="0" err="1">
                          <a:effectLst/>
                          <a:latin typeface="Courier New"/>
                          <a:ea typeface="Tahoma"/>
                        </a:rPr>
                        <a:t>описание_столбца</a:t>
                      </a:r>
                      <a:r>
                        <a:rPr lang="ru-RU" sz="1800" b="1" dirty="0" smtClean="0">
                          <a:effectLst/>
                          <a:latin typeface="Courier New"/>
                          <a:ea typeface="Tahoma"/>
                        </a:rPr>
                        <a:t>,...)</a:t>
                      </a:r>
                    </a:p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endParaRPr lang="ru-RU" sz="1800" b="1" dirty="0">
                        <a:effectLst/>
                        <a:latin typeface="Courier New"/>
                        <a:ea typeface="Tahoma"/>
                      </a:endParaRPr>
                    </a:p>
                  </a:txBody>
                  <a:tcPr marL="34925" marR="38100" marT="38100" marB="3810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0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Добавляет один или несколько столбцов в конец таблицы.</a:t>
                      </a:r>
                      <a:endParaRPr lang="ru-RU" sz="2000" kern="50" dirty="0">
                        <a:effectLst/>
                        <a:latin typeface="Times New Roman"/>
                        <a:ea typeface="Verdana"/>
                        <a:cs typeface="FreeSans"/>
                      </a:endParaRPr>
                    </a:p>
                  </a:txBody>
                  <a:tcPr marL="34925" marR="38100" marT="38100" marB="3810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 dirty="0">
                          <a:effectLst/>
                          <a:latin typeface="Courier New"/>
                          <a:ea typeface="Tahoma"/>
                        </a:rPr>
                        <a:t>ADD </a:t>
                      </a:r>
                      <a:r>
                        <a:rPr lang="en-US" sz="1800" b="1" dirty="0" smtClean="0">
                          <a:effectLst/>
                          <a:latin typeface="Courier New"/>
                          <a:ea typeface="Tahoma"/>
                        </a:rPr>
                        <a:t>PRIMARY </a:t>
                      </a:r>
                      <a:r>
                        <a:rPr lang="en-US" sz="1800" b="1" dirty="0">
                          <a:effectLst/>
                          <a:latin typeface="Courier New"/>
                          <a:ea typeface="Tahoma"/>
                        </a:rPr>
                        <a:t>KEY (</a:t>
                      </a:r>
                      <a:r>
                        <a:rPr lang="en-US" sz="1800" b="1" dirty="0" err="1">
                          <a:effectLst/>
                          <a:latin typeface="Courier New"/>
                          <a:ea typeface="Tahoma"/>
                        </a:rPr>
                        <a:t>столбец</a:t>
                      </a:r>
                      <a:r>
                        <a:rPr lang="en-US" sz="1800" b="1" dirty="0">
                          <a:effectLst/>
                          <a:latin typeface="Courier New"/>
                          <a:ea typeface="Tahoma"/>
                        </a:rPr>
                        <a:t>,...)</a:t>
                      </a:r>
                      <a:endParaRPr lang="ru-RU" sz="1800" b="1" dirty="0">
                        <a:effectLst/>
                        <a:latin typeface="Courier New"/>
                        <a:ea typeface="Tahoma"/>
                      </a:endParaRPr>
                    </a:p>
                  </a:txBody>
                  <a:tcPr marL="34925" marR="38100" marT="38100" marB="3810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0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Делает указанный столбец первичным ключом таблицы. </a:t>
                      </a:r>
                      <a:endParaRPr lang="ru-RU" sz="2000" i="1" kern="50" dirty="0">
                        <a:effectLst/>
                        <a:latin typeface="Times New Roman"/>
                        <a:ea typeface="Verdana"/>
                        <a:cs typeface="FreeSans"/>
                      </a:endParaRPr>
                    </a:p>
                  </a:txBody>
                  <a:tcPr marL="34925" marR="38100" marT="38100" marB="3810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 dirty="0">
                          <a:effectLst/>
                          <a:latin typeface="Courier New"/>
                          <a:ea typeface="Tahoma"/>
                        </a:rPr>
                        <a:t>ADD</a:t>
                      </a:r>
                      <a:r>
                        <a:rPr lang="ru-RU" sz="1800" b="1" dirty="0">
                          <a:effectLst/>
                          <a:latin typeface="Courier New"/>
                          <a:ea typeface="Tahoma"/>
                        </a:rPr>
                        <a:t> [</a:t>
                      </a:r>
                      <a:r>
                        <a:rPr lang="en-US" sz="1800" b="1" dirty="0" smtClean="0">
                          <a:effectLst/>
                          <a:latin typeface="Courier New"/>
                          <a:ea typeface="Tahoma"/>
                        </a:rPr>
                        <a:t>CONSTRAINT</a:t>
                      </a:r>
                      <a:r>
                        <a:rPr lang="ru-RU" sz="1800" b="1" dirty="0" smtClean="0">
                          <a:effectLst/>
                          <a:latin typeface="Courier New"/>
                          <a:ea typeface="Tahoma"/>
                        </a:rPr>
                        <a:t> [имя_1</a:t>
                      </a:r>
                      <a:r>
                        <a:rPr lang="en-US" sz="1800" b="1" dirty="0" smtClean="0">
                          <a:effectLst/>
                          <a:latin typeface="Courier New"/>
                          <a:ea typeface="Tahoma"/>
                        </a:rPr>
                        <a:t>]</a:t>
                      </a:r>
                      <a:endParaRPr lang="ru-RU" sz="1800" b="1" dirty="0">
                        <a:effectLst/>
                        <a:latin typeface="Courier New"/>
                        <a:ea typeface="Tahoma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 dirty="0">
                          <a:effectLst/>
                          <a:latin typeface="Courier New"/>
                          <a:ea typeface="Tahoma"/>
                        </a:rPr>
                        <a:t>FOREIGN KEY</a:t>
                      </a:r>
                      <a:r>
                        <a:rPr lang="ru-RU" sz="1800" b="1" dirty="0">
                          <a:effectLst/>
                          <a:latin typeface="Courier New"/>
                          <a:ea typeface="Tahoma"/>
                        </a:rPr>
                        <a:t> </a:t>
                      </a:r>
                      <a:r>
                        <a:rPr lang="ru-RU" sz="1800" b="1" dirty="0" smtClean="0">
                          <a:effectLst/>
                          <a:latin typeface="Courier New"/>
                          <a:ea typeface="Tahoma"/>
                        </a:rPr>
                        <a:t>[имя_2]</a:t>
                      </a:r>
                      <a:endParaRPr lang="ru-RU" sz="1800" b="1" dirty="0">
                        <a:effectLst/>
                        <a:latin typeface="Courier New"/>
                        <a:ea typeface="Tahoma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ahoma"/>
                          <a:cs typeface="+mn-cs"/>
                        </a:rPr>
                        <a:t>REFERENCES</a:t>
                      </a:r>
                      <a:r>
                        <a:rPr lang="ru-RU" sz="1800" b="1" kern="1200" dirty="0" smtClean="0">
                          <a:solidFill>
                            <a:schemeClr val="tx1"/>
                          </a:solidFill>
                          <a:effectLst/>
                          <a:latin typeface="Courier New"/>
                          <a:ea typeface="Tahoma"/>
                          <a:cs typeface="+mn-cs"/>
                        </a:rPr>
                        <a:t> …</a:t>
                      </a:r>
                      <a:endParaRPr lang="ru-RU" sz="1800" b="1" kern="1200" dirty="0">
                        <a:solidFill>
                          <a:schemeClr val="tx1"/>
                        </a:solidFill>
                        <a:effectLst/>
                        <a:latin typeface="Courier New"/>
                        <a:ea typeface="Tahoma"/>
                        <a:cs typeface="+mn-cs"/>
                      </a:endParaRPr>
                    </a:p>
                  </a:txBody>
                  <a:tcPr marL="34925" marR="38100" marT="38100" marB="3810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000" b="0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Добавляет в таблицу </a:t>
                      </a:r>
                      <a:r>
                        <a:rPr lang="ru-RU" sz="2000" b="0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внешний </a:t>
                      </a:r>
                      <a:r>
                        <a:rPr lang="ru-RU" sz="2000" b="0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ключ.</a:t>
                      </a:r>
                      <a:endParaRPr lang="ru-RU" sz="2000" kern="50" dirty="0">
                        <a:effectLst/>
                        <a:latin typeface="Times New Roman"/>
                        <a:ea typeface="Verdana"/>
                        <a:cs typeface="FreeSans"/>
                      </a:endParaRPr>
                    </a:p>
                  </a:txBody>
                  <a:tcPr marL="34925" marR="38100" marT="38100" marB="38100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Заголовок 1"/>
          <p:cNvSpPr txBox="1">
            <a:spLocks/>
          </p:cNvSpPr>
          <p:nvPr/>
        </p:nvSpPr>
        <p:spPr>
          <a:xfrm>
            <a:off x="1733082" y="266253"/>
            <a:ext cx="8712968" cy="3955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/>
              <a:t>Некоторые действия в команде </a:t>
            </a:r>
            <a:r>
              <a:rPr lang="en-US" sz="2400" b="1" dirty="0"/>
              <a:t>ALTER TABLE </a:t>
            </a:r>
            <a:r>
              <a:rPr lang="ru-RU" sz="2400" b="1" dirty="0"/>
              <a:t>(1/</a:t>
            </a:r>
            <a:r>
              <a:rPr lang="en-US" sz="2400" b="1" dirty="0"/>
              <a:t>4</a:t>
            </a:r>
            <a:r>
              <a:rPr lang="ru-RU" sz="2400" b="1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3808" y="963199"/>
            <a:ext cx="3842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…</a:t>
            </a: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13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869560" y="372445"/>
            <a:ext cx="8712968" cy="5032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/>
              <a:t>Некоторые действия в команде </a:t>
            </a:r>
            <a:r>
              <a:rPr lang="en-US" sz="2400" b="1" dirty="0"/>
              <a:t>ALTER TABLE </a:t>
            </a:r>
            <a:r>
              <a:rPr lang="ru-RU" sz="2400" b="1" dirty="0"/>
              <a:t>(</a:t>
            </a:r>
            <a:r>
              <a:rPr lang="en-US" sz="2400" b="1" dirty="0"/>
              <a:t>2</a:t>
            </a:r>
            <a:r>
              <a:rPr lang="ru-RU" sz="2400" b="1" dirty="0"/>
              <a:t>/</a:t>
            </a:r>
            <a:r>
              <a:rPr lang="en-US" sz="2400" b="1" dirty="0"/>
              <a:t>4</a:t>
            </a:r>
            <a:r>
              <a:rPr lang="ru-RU" sz="2400" b="1" dirty="0"/>
              <a:t>)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/>
          </p:nvPr>
        </p:nvGraphicFramePr>
        <p:xfrm>
          <a:off x="1869560" y="2117973"/>
          <a:ext cx="8229600" cy="3886200"/>
        </p:xfrm>
        <a:graphic>
          <a:graphicData uri="http://schemas.openxmlformats.org/drawingml/2006/table">
            <a:tbl>
              <a:tblPr/>
              <a:tblGrid>
                <a:gridCol w="4113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6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2400" b="1" dirty="0">
                          <a:effectLst/>
                          <a:latin typeface="Courier New"/>
                          <a:ea typeface="Tahoma"/>
                        </a:rPr>
                        <a:t>ALTER </a:t>
                      </a:r>
                      <a:r>
                        <a:rPr lang="en-US" sz="2400" b="1" dirty="0" smtClean="0">
                          <a:effectLst/>
                          <a:latin typeface="Courier New"/>
                          <a:ea typeface="Tahoma"/>
                        </a:rPr>
                        <a:t>COLUMN </a:t>
                      </a:r>
                      <a:r>
                        <a:rPr lang="en-US" sz="2400" b="1" dirty="0" err="1">
                          <a:effectLst/>
                          <a:latin typeface="Courier New"/>
                          <a:ea typeface="Tahoma"/>
                        </a:rPr>
                        <a:t>столбец</a:t>
                      </a:r>
                      <a:endParaRPr lang="ru-RU" sz="2400" b="1" dirty="0">
                        <a:effectLst/>
                        <a:latin typeface="Courier New"/>
                        <a:ea typeface="Tahoma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2400" b="1" dirty="0">
                          <a:effectLst/>
                          <a:latin typeface="Courier New"/>
                          <a:ea typeface="Tahoma"/>
                        </a:rPr>
                        <a:t>{SET DEFAULT </a:t>
                      </a:r>
                      <a:r>
                        <a:rPr lang="en-US" sz="2400" b="1" dirty="0" err="1" smtClean="0">
                          <a:effectLst/>
                          <a:latin typeface="Courier New"/>
                          <a:ea typeface="Tahoma"/>
                        </a:rPr>
                        <a:t>значение</a:t>
                      </a:r>
                      <a:r>
                        <a:rPr lang="en-US" sz="2400" b="1" dirty="0" smtClean="0">
                          <a:effectLst/>
                          <a:latin typeface="Courier New"/>
                          <a:ea typeface="Tahoma"/>
                        </a:rPr>
                        <a:t>}</a:t>
                      </a:r>
                      <a:endParaRPr lang="ru-RU" sz="2400" b="1" dirty="0">
                        <a:effectLst/>
                        <a:latin typeface="Courier New"/>
                        <a:ea typeface="Tahoma"/>
                      </a:endParaRPr>
                    </a:p>
                  </a:txBody>
                  <a:tcPr marL="34925" marR="38100" marT="38100" marB="3810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b="0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Добавляет </a:t>
                      </a:r>
                      <a:r>
                        <a:rPr lang="ru-RU" sz="2400" b="0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значение </a:t>
                      </a:r>
                      <a:br>
                        <a:rPr lang="ru-RU" sz="2400" b="0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</a:br>
                      <a:r>
                        <a:rPr lang="ru-RU" sz="2400" b="0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по </a:t>
                      </a:r>
                      <a:r>
                        <a:rPr lang="ru-RU" sz="2400" b="0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умолчанию для определенного столбца.</a:t>
                      </a:r>
                    </a:p>
                  </a:txBody>
                  <a:tcPr marL="34925" marR="38100" marT="38100" marB="38100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2400" b="1" dirty="0">
                          <a:effectLst/>
                          <a:latin typeface="Courier New"/>
                          <a:ea typeface="Tahoma"/>
                        </a:rPr>
                        <a:t>CHANGE</a:t>
                      </a:r>
                      <a:r>
                        <a:rPr lang="ru-RU" sz="2400" b="1" dirty="0">
                          <a:effectLst/>
                          <a:latin typeface="Courier New"/>
                          <a:ea typeface="Tahoma"/>
                        </a:rPr>
                        <a:t> </a:t>
                      </a:r>
                      <a:r>
                        <a:rPr lang="en-US" sz="2400" b="1" dirty="0" smtClean="0">
                          <a:effectLst/>
                          <a:latin typeface="Courier New"/>
                          <a:ea typeface="Tahoma"/>
                        </a:rPr>
                        <a:t>COLUMN </a:t>
                      </a:r>
                      <a:r>
                        <a:rPr lang="en-US" sz="2400" b="1" dirty="0" err="1" smtClean="0">
                          <a:effectLst/>
                          <a:latin typeface="Courier New"/>
                          <a:ea typeface="Tahoma"/>
                        </a:rPr>
                        <a:t>столбец</a:t>
                      </a:r>
                      <a:r>
                        <a:rPr lang="en-US" sz="2400" b="1" dirty="0" smtClean="0">
                          <a:effectLst/>
                          <a:latin typeface="Courier New"/>
                          <a:ea typeface="Tahoma"/>
                        </a:rPr>
                        <a:t> </a:t>
                      </a:r>
                      <a:r>
                        <a:rPr lang="en-US" sz="2400" b="1" dirty="0" err="1">
                          <a:effectLst/>
                          <a:latin typeface="Courier New"/>
                          <a:ea typeface="Tahoma"/>
                        </a:rPr>
                        <a:t>новое_описание_столбца</a:t>
                      </a:r>
                      <a:endParaRPr lang="ru-RU" sz="2400" b="1" dirty="0">
                        <a:effectLst/>
                        <a:latin typeface="Courier New"/>
                        <a:ea typeface="Tahoma"/>
                      </a:endParaRPr>
                    </a:p>
                  </a:txBody>
                  <a:tcPr marL="34925" marR="38100" marT="38100" marB="38100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b="0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Изменяет столбец </a:t>
                      </a:r>
                      <a:r>
                        <a:rPr lang="ru-RU" sz="2400" b="0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/>
                      </a:r>
                      <a:br>
                        <a:rPr lang="ru-RU" sz="2400" b="0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</a:br>
                      <a:r>
                        <a:rPr lang="ru-RU" sz="2400" b="0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в </a:t>
                      </a:r>
                      <a:r>
                        <a:rPr lang="ru-RU" sz="2400" b="0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соответствии с указанным описанием. </a:t>
                      </a:r>
                    </a:p>
                  </a:txBody>
                  <a:tcPr marL="34925" marR="38100" marT="38100" marB="38100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2400" b="1" dirty="0">
                          <a:effectLst/>
                          <a:latin typeface="Courier New"/>
                          <a:ea typeface="Tahoma"/>
                        </a:rPr>
                        <a:t>MODIFY </a:t>
                      </a:r>
                      <a:r>
                        <a:rPr lang="en-US" sz="2400" b="1" dirty="0" smtClean="0">
                          <a:effectLst/>
                          <a:latin typeface="Courier New"/>
                          <a:ea typeface="Tahoma"/>
                        </a:rPr>
                        <a:t>COLUMN</a:t>
                      </a:r>
                      <a:endParaRPr lang="ru-RU" sz="2400" b="1" dirty="0">
                        <a:effectLst/>
                        <a:latin typeface="Courier New"/>
                        <a:ea typeface="Tahoma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ru-RU" sz="2400" b="1" dirty="0">
                          <a:effectLst/>
                          <a:latin typeface="Courier New"/>
                          <a:ea typeface="Tahoma"/>
                        </a:rPr>
                        <a:t>о</a:t>
                      </a:r>
                      <a:r>
                        <a:rPr lang="en-US" sz="2400" b="1" dirty="0" err="1">
                          <a:effectLst/>
                          <a:latin typeface="Courier New"/>
                          <a:ea typeface="Tahoma"/>
                        </a:rPr>
                        <a:t>писание_столбца</a:t>
                      </a:r>
                      <a:endParaRPr lang="ru-RU" sz="2400" b="1" dirty="0">
                        <a:effectLst/>
                        <a:latin typeface="Courier New"/>
                        <a:ea typeface="Tahoma"/>
                      </a:endParaRPr>
                    </a:p>
                  </a:txBody>
                  <a:tcPr marL="34925" marR="38100" marT="38100" marB="38100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b="0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Подобно CHANGE. </a:t>
                      </a:r>
                      <a:r>
                        <a:rPr lang="ru-RU" sz="2400" b="1" i="1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Используется для изменения типов столбцов</a:t>
                      </a:r>
                      <a:r>
                        <a:rPr lang="ru-RU" sz="2400" b="0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, </a:t>
                      </a:r>
                      <a:r>
                        <a:rPr lang="ru-RU" sz="2400" b="0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/>
                      </a:r>
                      <a:br>
                        <a:rPr lang="ru-RU" sz="2400" b="0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</a:br>
                      <a:r>
                        <a:rPr lang="ru-RU" sz="2400" b="0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но </a:t>
                      </a:r>
                      <a:r>
                        <a:rPr lang="ru-RU" sz="2400" b="0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не их имён.</a:t>
                      </a:r>
                    </a:p>
                  </a:txBody>
                  <a:tcPr marL="34925" marR="38100" marT="38100" marB="38100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383808" y="1255591"/>
            <a:ext cx="3842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…</a:t>
            </a: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2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869560" y="372445"/>
            <a:ext cx="8712968" cy="5032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/>
              <a:t>Некоторые действия в команде </a:t>
            </a:r>
            <a:r>
              <a:rPr lang="en-US" sz="2400" b="1" dirty="0"/>
              <a:t>ALTER TABLE </a:t>
            </a:r>
            <a:r>
              <a:rPr lang="ru-RU" sz="2400" b="1" dirty="0"/>
              <a:t>(</a:t>
            </a:r>
            <a:r>
              <a:rPr lang="en-US" sz="2400" b="1" dirty="0"/>
              <a:t>3</a:t>
            </a:r>
            <a:r>
              <a:rPr lang="ru-RU" sz="2400" b="1" dirty="0"/>
              <a:t>/</a:t>
            </a:r>
            <a:r>
              <a:rPr lang="en-US" sz="2400" b="1" dirty="0"/>
              <a:t>4</a:t>
            </a:r>
            <a:r>
              <a:rPr lang="ru-RU" sz="2400" b="1" dirty="0"/>
              <a:t>)</a:t>
            </a: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/>
          </p:nvPr>
        </p:nvGraphicFramePr>
        <p:xfrm>
          <a:off x="1869560" y="2409694"/>
          <a:ext cx="8229600" cy="2788920"/>
        </p:xfrm>
        <a:graphic>
          <a:graphicData uri="http://schemas.openxmlformats.org/drawingml/2006/table">
            <a:tbl>
              <a:tblPr/>
              <a:tblGrid>
                <a:gridCol w="4113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64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2800" b="1" dirty="0">
                          <a:effectLst/>
                          <a:latin typeface="Courier New"/>
                          <a:ea typeface="Tahoma"/>
                        </a:rPr>
                        <a:t>DROP </a:t>
                      </a:r>
                      <a:r>
                        <a:rPr lang="en-US" sz="2800" b="1" dirty="0" smtClean="0">
                          <a:effectLst/>
                          <a:latin typeface="Courier New"/>
                          <a:ea typeface="Tahoma"/>
                        </a:rPr>
                        <a:t>COLUMN </a:t>
                      </a:r>
                      <a:r>
                        <a:rPr lang="en-US" sz="2800" b="1" dirty="0" err="1">
                          <a:effectLst/>
                          <a:latin typeface="Courier New"/>
                          <a:ea typeface="Tahoma"/>
                        </a:rPr>
                        <a:t>столбец</a:t>
                      </a:r>
                      <a:endParaRPr lang="ru-RU" sz="2800" b="1" dirty="0">
                        <a:effectLst/>
                        <a:latin typeface="Courier New"/>
                        <a:ea typeface="Tahoma"/>
                      </a:endParaRPr>
                    </a:p>
                  </a:txBody>
                  <a:tcPr marL="34925" marR="38100" marT="38100" marB="38100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800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Удаляет </a:t>
                      </a:r>
                      <a:r>
                        <a:rPr lang="ru-RU" sz="2800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столбец.</a:t>
                      </a:r>
                      <a:endParaRPr lang="ru-RU" sz="2800" kern="50" dirty="0">
                        <a:effectLst/>
                        <a:latin typeface="Times New Roman"/>
                        <a:ea typeface="Verdana"/>
                        <a:cs typeface="FreeSans"/>
                      </a:endParaRPr>
                    </a:p>
                  </a:txBody>
                  <a:tcPr marL="34925" marR="38100" marT="38100" marB="38100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2800" b="1" dirty="0">
                          <a:effectLst/>
                          <a:latin typeface="Courier New"/>
                          <a:ea typeface="Tahoma"/>
                        </a:rPr>
                        <a:t>DROP PRIMARY KEY</a:t>
                      </a:r>
                      <a:endParaRPr lang="ru-RU" sz="2800" b="1" dirty="0">
                        <a:effectLst/>
                        <a:latin typeface="Courier New"/>
                        <a:ea typeface="Tahoma"/>
                      </a:endParaRPr>
                    </a:p>
                  </a:txBody>
                  <a:tcPr marL="34925" marR="38100" marT="38100" marB="38100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800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Удаляет первичный </a:t>
                      </a:r>
                      <a:r>
                        <a:rPr lang="ru-RU" sz="2800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ключ</a:t>
                      </a:r>
                      <a:r>
                        <a:rPr lang="ru-RU" sz="2800" kern="50" baseline="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 </a:t>
                      </a:r>
                      <a:r>
                        <a:rPr lang="ru-RU" sz="2800" b="1" i="1" kern="50" baseline="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(но не столбец!!!!)</a:t>
                      </a:r>
                      <a:r>
                        <a:rPr lang="ru-RU" sz="2800" b="1" i="1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.</a:t>
                      </a:r>
                      <a:endParaRPr lang="ru-RU" sz="2800" b="1" i="1" kern="50" dirty="0">
                        <a:effectLst/>
                        <a:latin typeface="Times New Roman"/>
                        <a:ea typeface="Verdana"/>
                        <a:cs typeface="FreeSans"/>
                      </a:endParaRPr>
                    </a:p>
                  </a:txBody>
                  <a:tcPr marL="34925" marR="38100" marT="38100" marB="38100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2800" b="1" dirty="0">
                          <a:effectLst/>
                          <a:latin typeface="Courier New"/>
                          <a:ea typeface="Tahoma"/>
                        </a:rPr>
                        <a:t>DROP FOREIGN KEY </a:t>
                      </a:r>
                      <a:r>
                        <a:rPr lang="en-US" sz="2800" b="1" dirty="0" err="1">
                          <a:effectLst/>
                          <a:latin typeface="Courier New"/>
                          <a:ea typeface="Tahoma"/>
                        </a:rPr>
                        <a:t>ключ</a:t>
                      </a:r>
                      <a:endParaRPr lang="ru-RU" sz="2800" b="1" dirty="0">
                        <a:effectLst/>
                        <a:latin typeface="Courier New"/>
                        <a:ea typeface="Tahoma"/>
                      </a:endParaRPr>
                    </a:p>
                  </a:txBody>
                  <a:tcPr marL="34925" marR="38100" marT="38100" marB="38100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800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Удаляет внешний </a:t>
                      </a:r>
                      <a:r>
                        <a:rPr lang="ru-RU" sz="2800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ключ </a:t>
                      </a:r>
                      <a:r>
                        <a:rPr lang="ru-RU" sz="2800" b="1" i="1" kern="50" baseline="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(но не столбец!!!!)</a:t>
                      </a:r>
                      <a:r>
                        <a:rPr lang="ru-RU" sz="2800" b="1" i="1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.</a:t>
                      </a:r>
                      <a:endParaRPr lang="ru-RU" sz="2800" b="1" i="1" kern="50" dirty="0">
                        <a:effectLst/>
                        <a:latin typeface="Times New Roman"/>
                        <a:ea typeface="Verdana"/>
                        <a:cs typeface="FreeSans"/>
                      </a:endParaRPr>
                    </a:p>
                  </a:txBody>
                  <a:tcPr marL="34925" marR="38100" marT="38100" marB="38100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83808" y="1255591"/>
            <a:ext cx="3842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…</a:t>
            </a: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7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869560" y="372445"/>
            <a:ext cx="8712968" cy="5032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/>
              <a:t>Некоторые действия в команде </a:t>
            </a:r>
            <a:r>
              <a:rPr lang="en-US" sz="2400" b="1" dirty="0"/>
              <a:t>ALTER TABLE </a:t>
            </a:r>
            <a:r>
              <a:rPr lang="ru-RU" sz="2400" b="1" dirty="0"/>
              <a:t>(</a:t>
            </a:r>
            <a:r>
              <a:rPr lang="en-US" sz="2400" b="1" dirty="0"/>
              <a:t>4</a:t>
            </a:r>
            <a:r>
              <a:rPr lang="ru-RU" sz="2400" b="1" dirty="0"/>
              <a:t>/</a:t>
            </a:r>
            <a:r>
              <a:rPr lang="en-US" sz="2400" b="1" dirty="0"/>
              <a:t>4</a:t>
            </a:r>
            <a:r>
              <a:rPr lang="ru-RU" sz="2400" b="1" dirty="0"/>
              <a:t>)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/>
          </p:nvPr>
        </p:nvGraphicFramePr>
        <p:xfrm>
          <a:off x="1901221" y="2445519"/>
          <a:ext cx="8229600" cy="2346960"/>
        </p:xfrm>
        <a:graphic>
          <a:graphicData uri="http://schemas.openxmlformats.org/drawingml/2006/table">
            <a:tbl>
              <a:tblPr/>
              <a:tblGrid>
                <a:gridCol w="4576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2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2400" b="1" dirty="0">
                          <a:effectLst/>
                          <a:latin typeface="Courier New"/>
                          <a:ea typeface="Tahoma"/>
                        </a:rPr>
                        <a:t>RENAME </a:t>
                      </a:r>
                      <a:r>
                        <a:rPr lang="en-US" sz="2400" b="1" dirty="0" smtClean="0">
                          <a:effectLst/>
                          <a:latin typeface="Courier New"/>
                          <a:ea typeface="Tahoma"/>
                        </a:rPr>
                        <a:t>AS </a:t>
                      </a:r>
                      <a:r>
                        <a:rPr lang="en-US" sz="2400" b="1" dirty="0" err="1" smtClean="0">
                          <a:effectLst/>
                          <a:latin typeface="Courier New"/>
                          <a:ea typeface="Tahoma"/>
                        </a:rPr>
                        <a:t>новое_имя_таблицы</a:t>
                      </a:r>
                      <a:endParaRPr lang="ru-RU" sz="2400" b="1" dirty="0">
                        <a:effectLst/>
                        <a:latin typeface="Courier New"/>
                        <a:ea typeface="Tahoma"/>
                      </a:endParaRPr>
                    </a:p>
                  </a:txBody>
                  <a:tcPr marL="34925" marR="38100" marT="38100" marB="38100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Переименовывает таблицу.</a:t>
                      </a:r>
                    </a:p>
                  </a:txBody>
                  <a:tcPr marL="34925" marR="38100" marT="38100" marB="38100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2400" b="1" dirty="0">
                          <a:effectLst/>
                          <a:latin typeface="Courier New"/>
                          <a:ea typeface="Tahoma"/>
                        </a:rPr>
                        <a:t>CONVERT TO CHARACTER SET </a:t>
                      </a:r>
                      <a:r>
                        <a:rPr lang="en-US" sz="2400" b="1" dirty="0" err="1">
                          <a:effectLst/>
                          <a:latin typeface="Courier New"/>
                          <a:ea typeface="Tahoma"/>
                        </a:rPr>
                        <a:t>набор_символов</a:t>
                      </a:r>
                      <a:endParaRPr lang="ru-RU" sz="2400" b="1" dirty="0">
                        <a:effectLst/>
                        <a:latin typeface="Courier New"/>
                        <a:ea typeface="Tahoma"/>
                      </a:endParaRPr>
                    </a:p>
                    <a:p>
                      <a:pPr>
                        <a:spcAft>
                          <a:spcPts val="0"/>
                        </a:spcAft>
                        <a:tabLst>
                          <a:tab pos="180340" algn="l"/>
                          <a:tab pos="540385" algn="l"/>
                          <a:tab pos="900430" algn="l"/>
                          <a:tab pos="1260475" algn="l"/>
                          <a:tab pos="1620520" algn="l"/>
                          <a:tab pos="1980565" algn="l"/>
                          <a:tab pos="2340610" algn="l"/>
                          <a:tab pos="2700655" algn="l"/>
                          <a:tab pos="3060700" algn="l"/>
                          <a:tab pos="3420745" algn="l"/>
                          <a:tab pos="3780790" algn="l"/>
                          <a:tab pos="4140835" algn="l"/>
                        </a:tabLst>
                      </a:pPr>
                      <a:r>
                        <a:rPr lang="en-US" sz="2400" b="1" dirty="0">
                          <a:effectLst/>
                          <a:latin typeface="Courier New"/>
                          <a:ea typeface="Tahoma"/>
                        </a:rPr>
                        <a:t>COLLATE </a:t>
                      </a:r>
                      <a:r>
                        <a:rPr lang="ru-RU" sz="2400" b="1" dirty="0" smtClean="0">
                          <a:effectLst/>
                          <a:latin typeface="Courier New"/>
                          <a:ea typeface="Tahoma"/>
                        </a:rPr>
                        <a:t>…</a:t>
                      </a:r>
                      <a:endParaRPr lang="ru-RU" sz="2400" b="1" dirty="0">
                        <a:effectLst/>
                        <a:latin typeface="Courier New"/>
                        <a:ea typeface="Tahoma"/>
                      </a:endParaRPr>
                    </a:p>
                  </a:txBody>
                  <a:tcPr marL="34925" marR="38100" marT="38100" marB="38100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Пересоздает таблицу </a:t>
                      </a:r>
                      <a:r>
                        <a:rPr lang="ru-RU" sz="2400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/>
                      </a:r>
                      <a:br>
                        <a:rPr lang="ru-RU" sz="2400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</a:br>
                      <a:r>
                        <a:rPr lang="ru-RU" sz="2400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в другом</a:t>
                      </a:r>
                      <a:r>
                        <a:rPr lang="ru-RU" sz="2400" kern="50" baseline="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 символьном наборе </a:t>
                      </a:r>
                      <a:r>
                        <a:rPr lang="ru-RU" sz="2400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со </a:t>
                      </a:r>
                      <a:r>
                        <a:rPr lang="ru-RU" sz="2400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строками </a:t>
                      </a:r>
                      <a:r>
                        <a:rPr lang="ru-RU" sz="2400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/>
                      </a:r>
                      <a:br>
                        <a:rPr lang="ru-RU" sz="2400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</a:br>
                      <a:r>
                        <a:rPr lang="ru-RU" sz="2400" kern="50" dirty="0" smtClean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в </a:t>
                      </a:r>
                      <a:r>
                        <a:rPr lang="ru-RU" sz="2400" kern="50" dirty="0">
                          <a:effectLst/>
                          <a:latin typeface="Times New Roman"/>
                          <a:ea typeface="Verdana"/>
                          <a:cs typeface="FreeSans"/>
                        </a:rPr>
                        <a:t>определённом порядке.</a:t>
                      </a:r>
                    </a:p>
                  </a:txBody>
                  <a:tcPr marL="34925" marR="38100" marT="38100" marB="38100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383808" y="1255591"/>
            <a:ext cx="3842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ALTER TABLE …</a:t>
            </a:r>
            <a:endParaRPr lang="ru-RU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0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3512" y="274638"/>
            <a:ext cx="8712968" cy="394102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sz="2400" b="1" dirty="0"/>
              <a:t>Команды вывода структуры созданной таблицы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75520" y="1241945"/>
            <a:ext cx="8712968" cy="1774210"/>
          </a:xfrm>
        </p:spPr>
        <p:txBody>
          <a:bodyPr>
            <a:normAutofit lnSpcReduction="10000"/>
          </a:bodyPr>
          <a:lstStyle/>
          <a:p>
            <a:pPr marL="0" indent="0" hangingPunct="0">
              <a:buNone/>
            </a:pPr>
            <a:r>
              <a:rPr lang="en-US" sz="3500" b="1" dirty="0"/>
              <a:t>DESCRIBE </a:t>
            </a:r>
            <a:r>
              <a:rPr lang="ru-RU" sz="3500" b="1" dirty="0"/>
              <a:t>  TABLE   &lt;</a:t>
            </a:r>
            <a:r>
              <a:rPr lang="ru-RU" sz="3500" b="1" dirty="0" err="1"/>
              <a:t>table</a:t>
            </a:r>
            <a:r>
              <a:rPr lang="ru-RU" sz="3500" b="1" dirty="0"/>
              <a:t> </a:t>
            </a:r>
            <a:r>
              <a:rPr lang="ru-RU" sz="3500" b="1" dirty="0" err="1"/>
              <a:t>name</a:t>
            </a:r>
            <a:r>
              <a:rPr lang="ru-RU" sz="3500" b="1" dirty="0"/>
              <a:t>&gt; </a:t>
            </a:r>
            <a:endParaRPr lang="en-US" sz="3500" b="1" dirty="0"/>
          </a:p>
          <a:p>
            <a:pPr marL="0" indent="0" hangingPunct="0">
              <a:buNone/>
            </a:pPr>
            <a:endParaRPr lang="ru-RU" sz="3500" dirty="0"/>
          </a:p>
          <a:p>
            <a:pPr marL="0" indent="0" hangingPunct="0">
              <a:buNone/>
            </a:pPr>
            <a:r>
              <a:rPr lang="ru-RU" sz="3500" b="1" i="1" dirty="0">
                <a:solidFill>
                  <a:srgbClr val="FF0000"/>
                </a:solidFill>
              </a:rPr>
              <a:t>Это  команда  СУБД  </a:t>
            </a:r>
            <a:r>
              <a:rPr lang="en-US" sz="3500" b="1" i="1" dirty="0">
                <a:solidFill>
                  <a:srgbClr val="FF0000"/>
                </a:solidFill>
              </a:rPr>
              <a:t>MySQL	</a:t>
            </a:r>
            <a:endParaRPr lang="ru-RU" sz="3400" b="1" i="1" dirty="0">
              <a:solidFill>
                <a:srgbClr val="FF0000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1830111" y="3848667"/>
            <a:ext cx="8712968" cy="17742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hangingPunct="0">
              <a:buNone/>
            </a:pPr>
            <a:r>
              <a:rPr lang="en-US" sz="3500" b="1" dirty="0"/>
              <a:t>SHOW </a:t>
            </a:r>
            <a:r>
              <a:rPr lang="ru-RU" sz="3500" b="1" dirty="0"/>
              <a:t>  </a:t>
            </a:r>
            <a:r>
              <a:rPr lang="en-US" sz="3500" b="1" dirty="0"/>
              <a:t>CREATE </a:t>
            </a:r>
            <a:r>
              <a:rPr lang="ru-RU" sz="3500" b="1" dirty="0"/>
              <a:t>  TABLE    &lt;</a:t>
            </a:r>
            <a:r>
              <a:rPr lang="ru-RU" sz="3500" b="1" dirty="0" err="1"/>
              <a:t>table</a:t>
            </a:r>
            <a:r>
              <a:rPr lang="ru-RU" sz="3500" b="1" dirty="0"/>
              <a:t> </a:t>
            </a:r>
            <a:r>
              <a:rPr lang="ru-RU" sz="3500" b="1" dirty="0" err="1"/>
              <a:t>name</a:t>
            </a:r>
            <a:r>
              <a:rPr lang="ru-RU" sz="3500" b="1" dirty="0"/>
              <a:t>&gt; </a:t>
            </a:r>
            <a:endParaRPr lang="en-US" sz="3500" b="1" dirty="0"/>
          </a:p>
          <a:p>
            <a:pPr marL="0" indent="0" hangingPunct="0">
              <a:buNone/>
            </a:pPr>
            <a:endParaRPr lang="ru-RU" sz="3500" dirty="0"/>
          </a:p>
          <a:p>
            <a:pPr marL="0" indent="0" hangingPunct="0">
              <a:buNone/>
            </a:pPr>
            <a:r>
              <a:rPr lang="ru-RU" sz="3500" b="1" i="1" dirty="0">
                <a:solidFill>
                  <a:srgbClr val="FF0000"/>
                </a:solidFill>
              </a:rPr>
              <a:t>Это вспомогательная команда </a:t>
            </a:r>
            <a:r>
              <a:rPr lang="en-US" sz="3500" b="1" i="1" dirty="0">
                <a:solidFill>
                  <a:srgbClr val="FF0000"/>
                </a:solidFill>
              </a:rPr>
              <a:t>SQL</a:t>
            </a:r>
            <a:r>
              <a:rPr lang="en-US" sz="3500" i="1" dirty="0"/>
              <a:t>	</a:t>
            </a:r>
            <a:endParaRPr lang="ru-RU" sz="3400" i="1" dirty="0"/>
          </a:p>
        </p:txBody>
      </p:sp>
    </p:spTree>
    <p:extLst>
      <p:ext uri="{BB962C8B-B14F-4D97-AF65-F5344CB8AC3E}">
        <p14:creationId xmlns:p14="http://schemas.microsoft.com/office/powerpoint/2010/main" val="269409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35296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ru-RU" dirty="0" smtClean="0"/>
              <a:t>Команды удаления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DROP TABLE </a:t>
            </a:r>
            <a:r>
              <a:rPr lang="ru-RU" b="1" dirty="0" smtClean="0"/>
              <a:t>&lt;</a:t>
            </a:r>
            <a:r>
              <a:rPr lang="ru-RU" b="1" dirty="0" err="1" smtClean="0"/>
              <a:t>table</a:t>
            </a:r>
            <a:r>
              <a:rPr lang="ru-RU" b="1" dirty="0" smtClean="0"/>
              <a:t> </a:t>
            </a:r>
            <a:r>
              <a:rPr lang="ru-RU" b="1" dirty="0" err="1" smtClean="0"/>
              <a:t>name</a:t>
            </a:r>
            <a:r>
              <a:rPr lang="ru-RU" b="1" dirty="0" smtClean="0"/>
              <a:t>&gt;</a:t>
            </a:r>
            <a:endParaRPr lang="en-US" b="1" dirty="0" smtClean="0"/>
          </a:p>
          <a:p>
            <a:pPr algn="ctr"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b="1" dirty="0" smtClean="0"/>
              <a:t>DROP DATABASE </a:t>
            </a:r>
            <a:r>
              <a:rPr lang="ru-RU" b="1" dirty="0" smtClean="0"/>
              <a:t>&lt;</a:t>
            </a:r>
            <a:r>
              <a:rPr lang="en-US" b="1" dirty="0" err="1" smtClean="0"/>
              <a:t>db</a:t>
            </a:r>
            <a:r>
              <a:rPr lang="en-US" b="1" dirty="0" smtClean="0"/>
              <a:t>_</a:t>
            </a:r>
            <a:r>
              <a:rPr lang="ru-RU" b="1" dirty="0" err="1" smtClean="0"/>
              <a:t>name</a:t>
            </a:r>
            <a:r>
              <a:rPr lang="ru-RU" b="1" dirty="0"/>
              <a:t>&gt;</a:t>
            </a:r>
            <a:endParaRPr lang="en-US" b="1" dirty="0"/>
          </a:p>
          <a:p>
            <a:pPr marL="0" indent="0">
              <a:buNone/>
            </a:pPr>
            <a:endParaRPr lang="ru-RU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06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7552" y="165456"/>
            <a:ext cx="8229600" cy="858126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ru-RU" sz="2400" b="1" dirty="0"/>
              <a:t>Типы лексем</a:t>
            </a:r>
            <a:r>
              <a:rPr lang="en-US" sz="2400" b="1" dirty="0"/>
              <a:t> </a:t>
            </a:r>
            <a:br>
              <a:rPr lang="en-US" sz="2400" b="1" dirty="0"/>
            </a:br>
            <a:r>
              <a:rPr lang="en-US" sz="2400" b="1" dirty="0"/>
              <a:t>(</a:t>
            </a:r>
            <a:r>
              <a:rPr lang="ru-RU" sz="2400" b="1" dirty="0"/>
              <a:t>минимальных смысловых элементов языка)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01421" y="1294376"/>
            <a:ext cx="8789158" cy="2950078"/>
          </a:xfrm>
          <a:noFill/>
        </p:spPr>
        <p:txBody>
          <a:bodyPr>
            <a:normAutofit/>
          </a:bodyPr>
          <a:lstStyle/>
          <a:p>
            <a:pPr lvl="0" hangingPunct="0"/>
            <a:r>
              <a:rPr lang="ru-RU" sz="2400" b="1" dirty="0"/>
              <a:t>Ключевое слово </a:t>
            </a:r>
            <a:r>
              <a:rPr lang="ru-RU" sz="2400" dirty="0"/>
              <a:t>(названия команд, функций и т.п.</a:t>
            </a:r>
            <a:r>
              <a:rPr lang="en-US" sz="2400" dirty="0"/>
              <a:t>, </a:t>
            </a:r>
            <a:r>
              <a:rPr lang="ru-RU" sz="2400" dirty="0"/>
              <a:t> зарезервированные слова)</a:t>
            </a:r>
            <a:r>
              <a:rPr lang="en-US" sz="2400" dirty="0"/>
              <a:t>:</a:t>
            </a:r>
            <a:r>
              <a:rPr lang="ru-RU" sz="2400" dirty="0"/>
              <a:t>   </a:t>
            </a:r>
            <a:r>
              <a:rPr lang="en-US" sz="2400" b="1" dirty="0" smtClean="0">
                <a:solidFill>
                  <a:srgbClr val="0070C0"/>
                </a:solidFill>
              </a:rPr>
              <a:t>SELECT</a:t>
            </a:r>
            <a:r>
              <a:rPr lang="ru-RU" sz="2400" b="1" dirty="0" smtClean="0">
                <a:solidFill>
                  <a:srgbClr val="0070C0"/>
                </a:solidFill>
              </a:rPr>
              <a:t>    </a:t>
            </a:r>
            <a:r>
              <a:rPr lang="en-US" sz="2400" b="1" dirty="0">
                <a:solidFill>
                  <a:srgbClr val="0070C0"/>
                </a:solidFill>
              </a:rPr>
              <a:t>select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</a:p>
          <a:p>
            <a:pPr lvl="0" hangingPunct="0"/>
            <a:r>
              <a:rPr lang="ru-RU" sz="2400" b="1" dirty="0"/>
              <a:t>Идентификатор</a:t>
            </a:r>
            <a:r>
              <a:rPr lang="ru-RU" sz="2400" dirty="0"/>
              <a:t> (имена баз данных, таблиц, столбцов и т.п.)</a:t>
            </a:r>
            <a:r>
              <a:rPr lang="en-US" sz="2400" dirty="0"/>
              <a:t>:                            </a:t>
            </a:r>
            <a:r>
              <a:rPr lang="ru-RU" sz="2400" dirty="0"/>
              <a:t>	</a:t>
            </a:r>
            <a:r>
              <a:rPr lang="en-US" sz="2400" b="1" dirty="0">
                <a:solidFill>
                  <a:srgbClr val="0070C0"/>
                </a:solidFill>
              </a:rPr>
              <a:t>Student</a:t>
            </a:r>
            <a:r>
              <a:rPr lang="ru-RU" sz="2400" b="1" dirty="0">
                <a:solidFill>
                  <a:srgbClr val="0070C0"/>
                </a:solidFill>
              </a:rPr>
              <a:t>   СКАНЕР   </a:t>
            </a:r>
            <a:r>
              <a:rPr lang="ru-RU" sz="2400" b="1" dirty="0" err="1">
                <a:solidFill>
                  <a:srgbClr val="0070C0"/>
                </a:solidFill>
              </a:rPr>
              <a:t>уч_дисциплина</a:t>
            </a:r>
            <a:endParaRPr lang="ru-RU" sz="2400" dirty="0">
              <a:solidFill>
                <a:srgbClr val="0070C0"/>
              </a:solidFill>
            </a:endParaRPr>
          </a:p>
          <a:p>
            <a:pPr lvl="0" hangingPunct="0"/>
            <a:r>
              <a:rPr lang="ru-RU" sz="2400" b="1" dirty="0"/>
              <a:t>Константа</a:t>
            </a:r>
            <a:r>
              <a:rPr lang="ru-RU" sz="2400" dirty="0"/>
              <a:t> (</a:t>
            </a:r>
            <a:r>
              <a:rPr lang="ru-RU" sz="2400" i="1" dirty="0"/>
              <a:t>литерал</a:t>
            </a:r>
            <a:r>
              <a:rPr lang="ru-RU" sz="2400" dirty="0"/>
              <a:t>, т.е. данные, интерпретируемые буквально)</a:t>
            </a:r>
            <a:r>
              <a:rPr lang="en-US" sz="2400" dirty="0"/>
              <a:t>:       </a:t>
            </a:r>
            <a:r>
              <a:rPr lang="en-US" sz="2400" dirty="0">
                <a:solidFill>
                  <a:srgbClr val="0070C0"/>
                </a:solidFill>
              </a:rPr>
              <a:t>2022     15.999        2022-09-14</a:t>
            </a:r>
            <a:r>
              <a:rPr lang="ru-RU" sz="2400" dirty="0">
                <a:solidFill>
                  <a:srgbClr val="0070C0"/>
                </a:solidFill>
              </a:rPr>
              <a:t>   </a:t>
            </a:r>
            <a:r>
              <a:rPr lang="en-US" sz="2400" dirty="0">
                <a:solidFill>
                  <a:srgbClr val="0070C0"/>
                </a:solidFill>
              </a:rPr>
              <a:t>  ‘</a:t>
            </a:r>
            <a:r>
              <a:rPr lang="ru-RU" sz="2400" dirty="0">
                <a:solidFill>
                  <a:srgbClr val="0070C0"/>
                </a:solidFill>
              </a:rPr>
              <a:t>строка</a:t>
            </a:r>
            <a:r>
              <a:rPr lang="en-US" sz="2400" dirty="0">
                <a:solidFill>
                  <a:srgbClr val="0070C0"/>
                </a:solidFill>
              </a:rPr>
              <a:t>’</a:t>
            </a:r>
          </a:p>
          <a:p>
            <a:pPr lvl="0" hangingPunct="0"/>
            <a:r>
              <a:rPr lang="ru-RU" sz="2400" b="1" dirty="0"/>
              <a:t>Специальный символ </a:t>
            </a:r>
            <a:r>
              <a:rPr lang="ru-RU" sz="2400" dirty="0"/>
              <a:t>(скобки и т.п.)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6138" y="4406035"/>
            <a:ext cx="84070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hangingPunct="0"/>
            <a:r>
              <a:rPr lang="ru-RU" b="1" u="sng" dirty="0"/>
              <a:t>Символы-разделители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/>
              <a:t>Пробел</a:t>
            </a:r>
          </a:p>
          <a:p>
            <a:pPr marL="285750" indent="-285750" hangingPunct="0">
              <a:buFont typeface="Arial" panose="020B0604020202020204" pitchFamily="34" charset="0"/>
              <a:buChar char="•"/>
            </a:pPr>
            <a:r>
              <a:rPr lang="ru-RU" dirty="0"/>
              <a:t>Символ табуляции</a:t>
            </a:r>
          </a:p>
          <a:p>
            <a:pPr lvl="0" hangingPunct="0"/>
            <a:endParaRPr lang="ru-RU" sz="1000" dirty="0"/>
          </a:p>
          <a:p>
            <a:pPr algn="ctr" hangingPunct="0"/>
            <a:r>
              <a:rPr lang="ru-RU" sz="2400" b="1" dirty="0"/>
              <a:t>Команда может располагаться на нескольких строках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67301" y="232853"/>
            <a:ext cx="8229600" cy="394944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sz="2800" b="1" dirty="0"/>
              <a:t>Применение кавычек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3655" y="1067937"/>
            <a:ext cx="8693623" cy="5537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Четыре вида кавычек: 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«   » </a:t>
            </a:r>
            <a:r>
              <a:rPr lang="ru-RU" dirty="0" smtClean="0"/>
              <a:t>- </a:t>
            </a:r>
            <a:r>
              <a:rPr lang="ru-RU" b="1" dirty="0"/>
              <a:t>«</a:t>
            </a:r>
            <a:r>
              <a:rPr lang="ru-RU" b="1" dirty="0" smtClean="0"/>
              <a:t>ёлочки», </a:t>
            </a:r>
            <a:r>
              <a:rPr lang="ru-RU" dirty="0" smtClean="0"/>
              <a:t>в </a:t>
            </a:r>
            <a:r>
              <a:rPr lang="en-US" dirty="0" smtClean="0"/>
              <a:t>SQL </a:t>
            </a:r>
            <a:r>
              <a:rPr lang="ru-RU" dirty="0" smtClean="0"/>
              <a:t>не применяются</a:t>
            </a:r>
          </a:p>
          <a:p>
            <a:pPr marL="0" indent="0">
              <a:buNone/>
            </a:pPr>
            <a:endParaRPr lang="ru-RU" sz="1400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‘    ’</a:t>
            </a:r>
            <a:r>
              <a:rPr lang="ru-RU" b="1" dirty="0" smtClean="0"/>
              <a:t>  </a:t>
            </a:r>
            <a:r>
              <a:rPr lang="en-US" dirty="0" smtClean="0"/>
              <a:t>-</a:t>
            </a:r>
            <a:r>
              <a:rPr lang="en-US" b="1" dirty="0" smtClean="0"/>
              <a:t> </a:t>
            </a:r>
            <a:r>
              <a:rPr lang="ru-RU" b="1" dirty="0" smtClean="0"/>
              <a:t>одинарные</a:t>
            </a:r>
            <a:r>
              <a:rPr lang="ru-RU" dirty="0" smtClean="0"/>
              <a:t>, для литералов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ru-RU" dirty="0" smtClean="0"/>
              <a:t>	</a:t>
            </a:r>
            <a:r>
              <a:rPr lang="en-US" dirty="0" smtClean="0"/>
              <a:t>SELECT  </a:t>
            </a:r>
            <a:r>
              <a:rPr lang="en-US" b="1" dirty="0" smtClean="0">
                <a:solidFill>
                  <a:srgbClr val="0070C0"/>
                </a:solidFill>
              </a:rPr>
              <a:t>’this is the string’</a:t>
            </a:r>
            <a:endParaRPr lang="ru-RU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“   “</a:t>
            </a:r>
            <a:r>
              <a:rPr lang="ru-RU" b="1" i="1" dirty="0" smtClean="0">
                <a:solidFill>
                  <a:srgbClr val="FF0000"/>
                </a:solidFill>
              </a:rPr>
              <a:t>  </a:t>
            </a:r>
            <a:r>
              <a:rPr lang="ru-RU" dirty="0" smtClean="0"/>
              <a:t>- </a:t>
            </a:r>
            <a:r>
              <a:rPr lang="ru-RU" b="1" dirty="0" smtClean="0"/>
              <a:t>двойные</a:t>
            </a:r>
            <a:r>
              <a:rPr lang="ru-RU" dirty="0" smtClean="0"/>
              <a:t>, для </a:t>
            </a:r>
            <a:r>
              <a:rPr lang="ru-RU" dirty="0"/>
              <a:t>идентификаторов </a:t>
            </a:r>
            <a:r>
              <a:rPr lang="ru-RU" dirty="0" smtClean="0"/>
              <a:t>и литералов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ru-RU" dirty="0" smtClean="0"/>
              <a:t>	</a:t>
            </a:r>
            <a:r>
              <a:rPr lang="en-US" dirty="0" smtClean="0"/>
              <a:t>SELECT </a:t>
            </a:r>
            <a:r>
              <a:rPr lang="en-US" b="1" dirty="0" smtClean="0">
                <a:solidFill>
                  <a:srgbClr val="0070C0"/>
                </a:solidFill>
              </a:rPr>
              <a:t>“</a:t>
            </a:r>
            <a:r>
              <a:rPr lang="ru-RU" b="1" dirty="0" smtClean="0">
                <a:solidFill>
                  <a:srgbClr val="0070C0"/>
                </a:solidFill>
              </a:rPr>
              <a:t>это строка</a:t>
            </a:r>
            <a:r>
              <a:rPr lang="en-US" b="1" dirty="0" smtClean="0">
                <a:solidFill>
                  <a:srgbClr val="0070C0"/>
                </a:solidFill>
              </a:rPr>
              <a:t>”  </a:t>
            </a:r>
            <a:endParaRPr lang="ru-RU" b="1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`    `</a:t>
            </a:r>
            <a:r>
              <a:rPr lang="ru-RU" b="1" i="1" dirty="0" smtClean="0">
                <a:solidFill>
                  <a:srgbClr val="FF0000"/>
                </a:solidFill>
              </a:rPr>
              <a:t> </a:t>
            </a:r>
            <a:r>
              <a:rPr lang="ru-RU" dirty="0" smtClean="0"/>
              <a:t>- </a:t>
            </a:r>
            <a:r>
              <a:rPr lang="ru-RU" b="1" dirty="0" smtClean="0"/>
              <a:t>обратные</a:t>
            </a:r>
            <a:r>
              <a:rPr lang="ru-RU" dirty="0" smtClean="0"/>
              <a:t>, </a:t>
            </a:r>
            <a:r>
              <a:rPr lang="ru-RU" dirty="0"/>
              <a:t>для идентификаторов 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CREATE DATABASE </a:t>
            </a:r>
            <a:r>
              <a:rPr lang="en-US" b="1" dirty="0" smtClean="0">
                <a:solidFill>
                  <a:srgbClr val="0070C0"/>
                </a:solidFill>
              </a:rPr>
              <a:t>`</a:t>
            </a:r>
            <a:r>
              <a:rPr lang="en-US" b="1" dirty="0" err="1" smtClean="0">
                <a:solidFill>
                  <a:srgbClr val="0070C0"/>
                </a:solidFill>
              </a:rPr>
              <a:t>scaner</a:t>
            </a:r>
            <a:r>
              <a:rPr lang="en-US" b="1" dirty="0" smtClean="0">
                <a:solidFill>
                  <a:srgbClr val="0070C0"/>
                </a:solidFill>
              </a:rPr>
              <a:t>`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1524001" y="3357350"/>
            <a:ext cx="8830101" cy="176056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10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44723" y="164615"/>
            <a:ext cx="8229600" cy="435046"/>
          </a:xfr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3200" b="1" dirty="0"/>
              <a:t>Влияние регистра ввода на семантику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4001" y="981088"/>
            <a:ext cx="8798685" cy="5679019"/>
          </a:xfrm>
        </p:spPr>
        <p:txBody>
          <a:bodyPr>
            <a:noAutofit/>
          </a:bodyPr>
          <a:lstStyle/>
          <a:p>
            <a:r>
              <a:rPr lang="ru-RU" sz="3000" i="1" dirty="0"/>
              <a:t>Ключевые слова можно писать строчными </a:t>
            </a:r>
            <a:br>
              <a:rPr lang="ru-RU" sz="3000" i="1" dirty="0"/>
            </a:br>
            <a:r>
              <a:rPr lang="ru-RU" sz="3000" i="1" dirty="0"/>
              <a:t>и прописными символами: </a:t>
            </a:r>
            <a:r>
              <a:rPr lang="en-US" sz="3000" i="1" dirty="0"/>
              <a:t>	</a:t>
            </a:r>
            <a:r>
              <a:rPr lang="en-US" sz="3000" dirty="0"/>
              <a:t>SELECT      </a:t>
            </a:r>
            <a:r>
              <a:rPr lang="en-US" sz="3000" dirty="0" err="1"/>
              <a:t>select</a:t>
            </a:r>
            <a:endParaRPr lang="ru-RU" sz="3000" dirty="0"/>
          </a:p>
          <a:p>
            <a:r>
              <a:rPr lang="ru-RU" sz="3000" dirty="0"/>
              <a:t>Чувствительность к регистру имен баз данных </a:t>
            </a:r>
            <a:br>
              <a:rPr lang="ru-RU" sz="3000" dirty="0"/>
            </a:br>
            <a:r>
              <a:rPr lang="ru-RU" sz="3000" dirty="0"/>
              <a:t>и таблиц </a:t>
            </a:r>
            <a:r>
              <a:rPr lang="ru-RU" sz="3000" i="1" dirty="0"/>
              <a:t>зависит от операционной системы</a:t>
            </a:r>
            <a:r>
              <a:rPr lang="en-US" sz="3000" dirty="0"/>
              <a:t>. </a:t>
            </a:r>
            <a:endParaRPr lang="ru-RU" sz="3000" dirty="0"/>
          </a:p>
          <a:p>
            <a:pPr marL="0" indent="0">
              <a:buNone/>
            </a:pPr>
            <a:endParaRPr lang="ru-RU" sz="10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ru-RU" dirty="0" smtClean="0"/>
              <a:t>Рекомендация</a:t>
            </a:r>
          </a:p>
          <a:p>
            <a:r>
              <a:rPr lang="ru-RU" i="1" dirty="0" smtClean="0"/>
              <a:t>полагать все </a:t>
            </a:r>
            <a:r>
              <a:rPr lang="ru-RU" i="1" dirty="0"/>
              <a:t>идентификаторы зависимыми от </a:t>
            </a:r>
            <a:r>
              <a:rPr lang="ru-RU" i="1" dirty="0" smtClean="0"/>
              <a:t>регистра </a:t>
            </a:r>
            <a:br>
              <a:rPr lang="ru-RU" i="1" dirty="0" smtClean="0"/>
            </a:br>
            <a:r>
              <a:rPr lang="ru-RU" dirty="0" smtClean="0"/>
              <a:t>(</a:t>
            </a:r>
            <a:r>
              <a:rPr lang="ru-RU" dirty="0"/>
              <a:t>т.е. </a:t>
            </a:r>
            <a:r>
              <a:rPr lang="en-US" dirty="0"/>
              <a:t>name </a:t>
            </a:r>
            <a:r>
              <a:rPr lang="ru-RU" dirty="0"/>
              <a:t>и </a:t>
            </a:r>
            <a:r>
              <a:rPr lang="en-US" dirty="0"/>
              <a:t>NAME </a:t>
            </a:r>
            <a:r>
              <a:rPr lang="ru-RU" dirty="0"/>
              <a:t>– разные имена)</a:t>
            </a:r>
          </a:p>
          <a:p>
            <a:r>
              <a:rPr lang="ru-RU" dirty="0" smtClean="0"/>
              <a:t>не использовать прописные символы </a:t>
            </a:r>
            <a:br>
              <a:rPr lang="ru-RU" dirty="0" smtClean="0"/>
            </a:br>
            <a:r>
              <a:rPr lang="ru-RU" dirty="0" smtClean="0"/>
              <a:t>в идентификаторах</a:t>
            </a:r>
            <a:r>
              <a:rPr lang="ru-RU" dirty="0" smtClean="0">
                <a:solidFill>
                  <a:srgbClr val="FF0000"/>
                </a:solidFill>
              </a:rPr>
              <a:t/>
            </a:r>
            <a:br>
              <a:rPr lang="ru-RU" dirty="0" smtClean="0">
                <a:solidFill>
                  <a:srgbClr val="FF0000"/>
                </a:solidFill>
              </a:rPr>
            </a:br>
            <a:endParaRPr lang="ru-RU" i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0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28967" y="383821"/>
            <a:ext cx="8229600" cy="462341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ru-RU" sz="2800" b="1" dirty="0"/>
              <a:t>Правила записи комментариев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8967" y="1009934"/>
            <a:ext cx="825689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Однострочные комментарии начинаются </a:t>
            </a:r>
            <a:br>
              <a:rPr lang="ru-RU" sz="2800" dirty="0"/>
            </a:br>
            <a:r>
              <a:rPr lang="ru-RU" sz="2800" dirty="0"/>
              <a:t>с двух дефисов </a:t>
            </a:r>
            <a:r>
              <a:rPr lang="en-US" sz="2800" dirty="0"/>
              <a:t>--</a:t>
            </a:r>
            <a:r>
              <a:rPr lang="ru-RU" sz="2800" dirty="0"/>
              <a:t> или знака </a:t>
            </a:r>
            <a:r>
              <a:rPr lang="en-US" sz="2800" dirty="0"/>
              <a:t>#</a:t>
            </a:r>
            <a:r>
              <a:rPr lang="ru-RU" sz="2800" dirty="0"/>
              <a:t>:</a:t>
            </a:r>
          </a:p>
          <a:p>
            <a:endParaRPr lang="ru-RU" sz="1600" dirty="0"/>
          </a:p>
          <a:p>
            <a:r>
              <a:rPr lang="ru-RU" sz="2800" dirty="0"/>
              <a:t>                    - - </a:t>
            </a:r>
            <a:r>
              <a:rPr lang="ru-RU" sz="2800" i="1" dirty="0"/>
              <a:t>текст комментария</a:t>
            </a:r>
          </a:p>
          <a:p>
            <a:r>
              <a:rPr lang="en-US" sz="2800" i="1" dirty="0"/>
              <a:t>                    #  </a:t>
            </a:r>
            <a:r>
              <a:rPr lang="ru-RU" sz="2800" i="1" dirty="0"/>
              <a:t>текст комментария</a:t>
            </a:r>
          </a:p>
          <a:p>
            <a:endParaRPr lang="ru-RU" sz="1600" dirty="0"/>
          </a:p>
          <a:p>
            <a:r>
              <a:rPr lang="ru-RU" sz="2800" dirty="0"/>
              <a:t>Многострочные комментарии  начинаются </a:t>
            </a:r>
            <a:br>
              <a:rPr lang="ru-RU" sz="2800" dirty="0"/>
            </a:br>
            <a:r>
              <a:rPr lang="ru-RU" sz="2800" dirty="0"/>
              <a:t>с последовательности  /* и завершаются последовательностью */:</a:t>
            </a:r>
          </a:p>
          <a:p>
            <a:endParaRPr lang="ru-RU" sz="1600" dirty="0"/>
          </a:p>
          <a:p>
            <a:r>
              <a:rPr lang="en-US" sz="2800" dirty="0"/>
              <a:t>/* </a:t>
            </a:r>
            <a:r>
              <a:rPr lang="ru-RU" sz="2800" i="1" dirty="0"/>
              <a:t>текст комментария</a:t>
            </a:r>
            <a:endParaRPr lang="en-US" sz="2800" i="1" dirty="0"/>
          </a:p>
          <a:p>
            <a:r>
              <a:rPr lang="ru-RU" sz="2800" i="1" dirty="0"/>
              <a:t>     продолжение текста комментария</a:t>
            </a:r>
            <a:endParaRPr lang="en-US" sz="2800" i="1" dirty="0"/>
          </a:p>
          <a:p>
            <a:r>
              <a:rPr lang="ru-RU" sz="2800" i="1" dirty="0"/>
              <a:t>     продолжение текста комментария </a:t>
            </a:r>
            <a:br>
              <a:rPr lang="ru-RU" sz="2800" i="1" dirty="0"/>
            </a:br>
            <a:r>
              <a:rPr lang="en-US" sz="2800" i="1" dirty="0"/>
              <a:t>*/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0074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21398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b="1" dirty="0" smtClean="0"/>
              <a:t>Литералы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177120"/>
            <a:ext cx="8229600" cy="50326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u="sng" dirty="0"/>
              <a:t>Типы литералов </a:t>
            </a:r>
          </a:p>
          <a:p>
            <a:r>
              <a:rPr lang="ru-RU" sz="3600" dirty="0"/>
              <a:t>числовые значения</a:t>
            </a:r>
            <a:r>
              <a:rPr lang="en-US" sz="3600" dirty="0"/>
              <a:t>:</a:t>
            </a:r>
            <a:r>
              <a:rPr lang="ru-RU" sz="3600" dirty="0"/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ru-RU" sz="3600" b="1" dirty="0"/>
              <a:t>100</a:t>
            </a:r>
            <a:r>
              <a:rPr lang="ru-RU" sz="3600" dirty="0"/>
              <a:t>, </a:t>
            </a:r>
            <a:r>
              <a:rPr lang="ru-RU" sz="3600" b="1" dirty="0"/>
              <a:t>-120</a:t>
            </a:r>
            <a:r>
              <a:rPr lang="ru-RU" sz="3600" dirty="0"/>
              <a:t>, </a:t>
            </a:r>
            <a:r>
              <a:rPr lang="ru-RU" sz="3600" b="1" dirty="0"/>
              <a:t>544</a:t>
            </a:r>
            <a:r>
              <a:rPr lang="ru-RU" sz="3600" dirty="0"/>
              <a:t>, </a:t>
            </a:r>
            <a:r>
              <a:rPr lang="ru-RU" sz="3600" b="1" dirty="0"/>
              <a:t>03</a:t>
            </a:r>
            <a:r>
              <a:rPr lang="ru-RU" sz="3600" dirty="0"/>
              <a:t>, </a:t>
            </a:r>
            <a:r>
              <a:rPr lang="ru-RU" sz="3600" b="1" dirty="0"/>
              <a:t>-458</a:t>
            </a:r>
            <a:r>
              <a:rPr lang="ru-RU" sz="3600" dirty="0"/>
              <a:t>, </a:t>
            </a:r>
            <a:r>
              <a:rPr lang="ru-RU" sz="3600" b="1" dirty="0"/>
              <a:t>2</a:t>
            </a:r>
            <a:r>
              <a:rPr lang="en-US" sz="3600" b="1" dirty="0"/>
              <a:t>.</a:t>
            </a:r>
            <a:r>
              <a:rPr lang="ru-RU" sz="3600" b="1" dirty="0"/>
              <a:t>5</a:t>
            </a:r>
            <a:r>
              <a:rPr lang="ru-RU" sz="3600" dirty="0"/>
              <a:t>, </a:t>
            </a:r>
            <a:r>
              <a:rPr lang="ru-RU" sz="3600" b="1" dirty="0"/>
              <a:t>3e2</a:t>
            </a:r>
            <a:r>
              <a:rPr lang="ru-RU" sz="3600" dirty="0"/>
              <a:t>, </a:t>
            </a:r>
            <a:r>
              <a:rPr lang="ru-RU" sz="3600" b="1" dirty="0"/>
              <a:t>5E-2</a:t>
            </a:r>
            <a:endParaRPr lang="ru-RU" sz="3600" dirty="0"/>
          </a:p>
          <a:p>
            <a:r>
              <a:rPr lang="ru-RU" sz="3600" dirty="0"/>
              <a:t>строки символов</a:t>
            </a:r>
            <a:r>
              <a:rPr lang="en-US" sz="3600" dirty="0"/>
              <a:t>:</a:t>
            </a:r>
            <a:r>
              <a:rPr lang="ru-RU" sz="3600" dirty="0"/>
              <a:t>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ru-RU" sz="3600" dirty="0"/>
              <a:t>‘</a:t>
            </a:r>
            <a:r>
              <a:rPr lang="ru-RU" sz="3600" b="1" dirty="0"/>
              <a:t>Россия</a:t>
            </a:r>
            <a:r>
              <a:rPr lang="ru-RU" sz="3600" dirty="0"/>
              <a:t>‘, ‘</a:t>
            </a:r>
            <a:r>
              <a:rPr lang="ru-RU" sz="3600" b="1" dirty="0"/>
              <a:t>2000</a:t>
            </a:r>
            <a:r>
              <a:rPr lang="ru-RU" sz="3600" dirty="0"/>
              <a:t>‘, </a:t>
            </a:r>
            <a:r>
              <a:rPr lang="en-US" sz="3600" dirty="0"/>
              <a:t>‘</a:t>
            </a:r>
            <a:r>
              <a:rPr lang="ru-RU" sz="3600" b="1" dirty="0"/>
              <a:t>1 января 1981</a:t>
            </a:r>
            <a:r>
              <a:rPr lang="en-US" sz="3600" b="1" dirty="0"/>
              <a:t>’</a:t>
            </a:r>
            <a:r>
              <a:rPr lang="ru-RU" sz="3600" dirty="0"/>
              <a:t>,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/>
              <a:t>'Wednesday, June 2, 2014'</a:t>
            </a:r>
            <a:endParaRPr lang="ru-RU" sz="3600" b="1" dirty="0"/>
          </a:p>
          <a:p>
            <a:r>
              <a:rPr lang="ru-RU" sz="3600" dirty="0"/>
              <a:t>дата или время</a:t>
            </a:r>
            <a:r>
              <a:rPr lang="en-US" sz="3600" dirty="0"/>
              <a:t>: </a:t>
            </a:r>
            <a:r>
              <a:rPr lang="en-US" sz="3600" b="1" dirty="0"/>
              <a:t>2022-09-14</a:t>
            </a:r>
          </a:p>
          <a:p>
            <a:r>
              <a:rPr lang="ru-RU" sz="3600" dirty="0"/>
              <a:t>логическое значение</a:t>
            </a:r>
            <a:r>
              <a:rPr lang="en-US" sz="3600" dirty="0"/>
              <a:t>: </a:t>
            </a:r>
            <a:r>
              <a:rPr lang="ru-RU" sz="3600" b="1" dirty="0"/>
              <a:t>TRUE</a:t>
            </a:r>
            <a:r>
              <a:rPr lang="en-US" sz="3600" dirty="0"/>
              <a:t>, </a:t>
            </a:r>
            <a:r>
              <a:rPr lang="en-US" sz="3600" b="1" dirty="0"/>
              <a:t>FALSE</a:t>
            </a:r>
            <a:endParaRPr lang="ru-RU" sz="3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571523"/>
          </a:xfrm>
          <a:solidFill>
            <a:schemeClr val="bg2"/>
          </a:solidFill>
        </p:spPr>
        <p:txBody>
          <a:bodyPr>
            <a:normAutofit fontScale="90000"/>
          </a:bodyPr>
          <a:lstStyle/>
          <a:p>
            <a:r>
              <a:rPr lang="ru-RU" b="1" dirty="0" smtClean="0"/>
              <a:t>Числовые константы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hangingPunct="0">
              <a:buNone/>
            </a:pPr>
            <a:r>
              <a:rPr lang="ru-RU" i="1" dirty="0" smtClean="0"/>
              <a:t>	Числовые константы </a:t>
            </a:r>
            <a:r>
              <a:rPr lang="ru-RU" dirty="0" smtClean="0"/>
              <a:t>(целочисленные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и вещественные) задаются в </a:t>
            </a:r>
            <a:r>
              <a:rPr lang="en-US" dirty="0" smtClean="0"/>
              <a:t>SQL</a:t>
            </a:r>
            <a:r>
              <a:rPr lang="ru-RU" dirty="0" smtClean="0"/>
              <a:t> так же,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как в большинстве обычных языков программирования:</a:t>
            </a:r>
          </a:p>
          <a:p>
            <a:pPr lvl="1" hangingPunct="0">
              <a:buNone/>
            </a:pPr>
            <a:r>
              <a:rPr lang="ru-RU" dirty="0" smtClean="0"/>
              <a:t>12</a:t>
            </a:r>
          </a:p>
          <a:p>
            <a:pPr lvl="1" hangingPunct="0">
              <a:buNone/>
            </a:pPr>
            <a:r>
              <a:rPr lang="ru-RU" dirty="0" smtClean="0"/>
              <a:t>–134</a:t>
            </a:r>
          </a:p>
          <a:p>
            <a:pPr lvl="1" hangingPunct="0">
              <a:buNone/>
            </a:pPr>
            <a:r>
              <a:rPr lang="ru-RU" dirty="0" smtClean="0"/>
              <a:t>1.5</a:t>
            </a:r>
          </a:p>
          <a:p>
            <a:pPr lvl="1" hangingPunct="0">
              <a:buNone/>
            </a:pPr>
            <a:r>
              <a:rPr lang="ru-RU" dirty="0" smtClean="0"/>
              <a:t>5</a:t>
            </a:r>
            <a:r>
              <a:rPr lang="en-US" dirty="0" smtClean="0"/>
              <a:t>E-2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0405F-7A8E-4392-8689-8912801FE43B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36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1223</Words>
  <Application>Microsoft Office PowerPoint</Application>
  <PresentationFormat>Широкоэкранный</PresentationFormat>
  <Paragraphs>407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font500</vt:lpstr>
      <vt:lpstr>FreeSans</vt:lpstr>
      <vt:lpstr>Symbol</vt:lpstr>
      <vt:lpstr>Tahoma</vt:lpstr>
      <vt:lpstr>Times New Roman</vt:lpstr>
      <vt:lpstr>var(--font-500)</vt:lpstr>
      <vt:lpstr>var(--font-700)</vt:lpstr>
      <vt:lpstr>Verdana</vt:lpstr>
      <vt:lpstr>Тема Office</vt:lpstr>
      <vt:lpstr>Презентация PowerPoint</vt:lpstr>
      <vt:lpstr>Основные подмножества языка SQL </vt:lpstr>
      <vt:lpstr>Структура команд SQL</vt:lpstr>
      <vt:lpstr>Типы лексем  (минимальных смысловых элементов языка)</vt:lpstr>
      <vt:lpstr>Применение кавычек</vt:lpstr>
      <vt:lpstr>Влияние регистра ввода на семантику</vt:lpstr>
      <vt:lpstr>Правила записи комментариев</vt:lpstr>
      <vt:lpstr>Литералы</vt:lpstr>
      <vt:lpstr>Числовые константы</vt:lpstr>
      <vt:lpstr>Строковые константы</vt:lpstr>
      <vt:lpstr>Базовые типы данных</vt:lpstr>
      <vt:lpstr>NULL</vt:lpstr>
      <vt:lpstr>Обработка NULL в выражениях выполняется по правилам трёхзначной логики</vt:lpstr>
      <vt:lpstr>Типы данных</vt:lpstr>
      <vt:lpstr>Целые числа</vt:lpstr>
      <vt:lpstr>Вещественные числа   с плавающей точкой</vt:lpstr>
      <vt:lpstr>Вещественные числа  с фиксированной точкой</vt:lpstr>
      <vt:lpstr>Строки символов</vt:lpstr>
      <vt:lpstr>Презентация PowerPoint</vt:lpstr>
      <vt:lpstr>Типы данных для хранения даты/времени</vt:lpstr>
      <vt:lpstr>Презентация PowerPoint</vt:lpstr>
      <vt:lpstr>Презентация PowerPoint</vt:lpstr>
      <vt:lpstr>Презентация PowerPoint</vt:lpstr>
      <vt:lpstr>Презентация PowerPoint</vt:lpstr>
      <vt:lpstr>4. Некоторые конструкции  языка определения данных (DDL)</vt:lpstr>
      <vt:lpstr>Команды создания/удаления базы данных</vt:lpstr>
      <vt:lpstr>Команда создания таблицы</vt:lpstr>
      <vt:lpstr>Ограничения целостности (constraints)  (правила, применяемые к данным)</vt:lpstr>
      <vt:lpstr>Пример</vt:lpstr>
      <vt:lpstr>Команда изменения структуры таблицы</vt:lpstr>
      <vt:lpstr>Презентация PowerPoint</vt:lpstr>
      <vt:lpstr>Презентация PowerPoint</vt:lpstr>
      <vt:lpstr>Презентация PowerPoint</vt:lpstr>
      <vt:lpstr>Презентация PowerPoint</vt:lpstr>
      <vt:lpstr>Команды вывода структуры созданной таблицы</vt:lpstr>
      <vt:lpstr>Команды удаления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 Plank</dc:creator>
  <cp:lastModifiedBy>Ivan Plank</cp:lastModifiedBy>
  <cp:revision>4</cp:revision>
  <dcterms:created xsi:type="dcterms:W3CDTF">2025-10-01T18:18:41Z</dcterms:created>
  <dcterms:modified xsi:type="dcterms:W3CDTF">2025-10-01T18:48:27Z</dcterms:modified>
</cp:coreProperties>
</file>