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311" r:id="rId3"/>
    <p:sldId id="320" r:id="rId4"/>
    <p:sldId id="303" r:id="rId5"/>
    <p:sldId id="289" r:id="rId6"/>
    <p:sldId id="290" r:id="rId7"/>
    <p:sldId id="291" r:id="rId8"/>
    <p:sldId id="312" r:id="rId9"/>
    <p:sldId id="313" r:id="rId10"/>
    <p:sldId id="296" r:id="rId11"/>
    <p:sldId id="295" r:id="rId12"/>
    <p:sldId id="314" r:id="rId13"/>
    <p:sldId id="315" r:id="rId14"/>
    <p:sldId id="316" r:id="rId15"/>
    <p:sldId id="317" r:id="rId16"/>
    <p:sldId id="318" r:id="rId17"/>
    <p:sldId id="319" r:id="rId18"/>
    <p:sldId id="307" r:id="rId19"/>
    <p:sldId id="321" r:id="rId20"/>
    <p:sldId id="322" r:id="rId21"/>
    <p:sldId id="298" r:id="rId22"/>
    <p:sldId id="305" r:id="rId23"/>
    <p:sldId id="323" r:id="rId24"/>
    <p:sldId id="324" r:id="rId25"/>
    <p:sldId id="325" r:id="rId26"/>
    <p:sldId id="326" r:id="rId27"/>
    <p:sldId id="292" r:id="rId28"/>
    <p:sldId id="293" r:id="rId29"/>
    <p:sldId id="308" r:id="rId30"/>
    <p:sldId id="309" r:id="rId31"/>
    <p:sldId id="300" r:id="rId32"/>
    <p:sldId id="302" r:id="rId33"/>
    <p:sldId id="336" r:id="rId34"/>
    <p:sldId id="294" r:id="rId35"/>
    <p:sldId id="301" r:id="rId36"/>
    <p:sldId id="337" r:id="rId37"/>
    <p:sldId id="338" r:id="rId38"/>
    <p:sldId id="299" r:id="rId39"/>
    <p:sldId id="339" r:id="rId40"/>
    <p:sldId id="341" r:id="rId41"/>
    <p:sldId id="310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0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9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D0F41D-0576-4345-B739-AB2AF5C7F64C}" type="slidenum">
              <a:rPr lang="ru-RU" sz="1200" b="0" strike="noStrike" spc="-1">
                <a:solidFill>
                  <a:srgbClr val="8B8B8B"/>
                </a:solidFill>
                <a:latin typeface="Verdana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Firefox" TargetMode="External"/><Relationship Id="rId2" Type="http://schemas.openxmlformats.org/officeDocument/2006/relationships/hyperlink" Target="http://ru.wikipedia.org/wiki/Internet_Explor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Opera" TargetMode="External"/><Relationship Id="rId5" Type="http://schemas.openxmlformats.org/officeDocument/2006/relationships/hyperlink" Target="http://ru.wikipedia.org/wiki/Safari" TargetMode="External"/><Relationship Id="rId4" Type="http://schemas.openxmlformats.org/officeDocument/2006/relationships/hyperlink" Target="http://ru.wikipedia.org/wiki/Google_Chrom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3640" y="2061000"/>
            <a:ext cx="8064720" cy="42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4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29980" y="683393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 dirty="0" smtClean="0">
                <a:solidFill>
                  <a:srgbClr val="473935"/>
                </a:solidFill>
                <a:latin typeface="Calibri"/>
              </a:rPr>
              <a:t>Формы в </a:t>
            </a:r>
            <a:r>
              <a:rPr lang="en-US" sz="4800" b="0" strike="noStrike" spc="-1" dirty="0" smtClean="0">
                <a:solidFill>
                  <a:srgbClr val="473935"/>
                </a:solidFill>
                <a:latin typeface="Calibri"/>
              </a:rPr>
              <a:t>HTML</a:t>
            </a:r>
            <a:endParaRPr lang="ru-RU" sz="48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5" y="2108440"/>
            <a:ext cx="7059010" cy="415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28400" y="1484640"/>
            <a:ext cx="8570520" cy="26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счетчик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439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   </a:t>
            </a:r>
          </a:p>
          <a:p>
            <a:pPr>
              <a:lnSpc>
                <a:spcPct val="200000"/>
              </a:lnSpc>
              <a:spcBef>
                <a:spcPts val="439"/>
              </a:spcBef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поле ввода даты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194" name="Рисунок 1"/>
          <p:cNvPicPr/>
          <p:nvPr/>
        </p:nvPicPr>
        <p:blipFill>
          <a:blip r:embed="rId2"/>
          <a:stretch/>
        </p:blipFill>
        <p:spPr>
          <a:xfrm>
            <a:off x="3440520" y="4405563"/>
            <a:ext cx="2808000" cy="24343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8" y="1494076"/>
            <a:ext cx="6506483" cy="7240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9" y="3418677"/>
            <a:ext cx="3296110" cy="771633"/>
          </a:xfrm>
          <a:prstGeom prst="rect">
            <a:avLst/>
          </a:prstGeom>
        </p:spPr>
      </p:pic>
      <p:pic>
        <p:nvPicPr>
          <p:cNvPr id="8" name="Рисунок 2"/>
          <p:cNvPicPr/>
          <p:nvPr/>
        </p:nvPicPr>
        <p:blipFill>
          <a:blip r:embed="rId5"/>
          <a:stretch/>
        </p:blipFill>
        <p:spPr>
          <a:xfrm>
            <a:off x="3420000" y="2475000"/>
            <a:ext cx="2849040" cy="4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input</a:t>
            </a: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поле поиска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поле выбора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цвета</a:t>
            </a:r>
            <a:endParaRPr lang="en-US" sz="18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r>
              <a:rPr lang="en-US" b="1" spc="-1" dirty="0" smtClean="0">
                <a:solidFill>
                  <a:srgbClr val="000000"/>
                </a:solidFill>
                <a:latin typeface="Verdana"/>
              </a:rPr>
              <a:t>                                                - 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При отправке формы выбранный файл будет также </a:t>
            </a:r>
            <a:r>
              <a:rPr lang="ru-RU" spc="-1" dirty="0" smtClean="0">
                <a:solidFill>
                  <a:srgbClr val="000000"/>
                </a:solidFill>
                <a:latin typeface="Verdana"/>
              </a:rPr>
              <a:t>отправлен</a:t>
            </a:r>
            <a:r>
              <a:rPr lang="en-US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latin typeface="Verdana"/>
              </a:rPr>
              <a:t>на 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сервер вместе со всеми данными этой формы</a:t>
            </a:r>
            <a:endParaRPr lang="en-US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91" name="Рисунок 2"/>
          <p:cNvPicPr/>
          <p:nvPr/>
        </p:nvPicPr>
        <p:blipFill>
          <a:blip r:embed="rId2"/>
          <a:stretch/>
        </p:blipFill>
        <p:spPr>
          <a:xfrm>
            <a:off x="3862459" y="4353596"/>
            <a:ext cx="4420204" cy="2374462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1" y="1412640"/>
            <a:ext cx="3575520" cy="6954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5" y="2108062"/>
            <a:ext cx="3181794" cy="609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9" y="2790107"/>
            <a:ext cx="3229426" cy="724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на </a:t>
            </a:r>
            <a:r>
              <a:rPr lang="ru-RU" sz="4400" b="1" spc="-1" dirty="0">
                <a:solidFill>
                  <a:srgbClr val="473935"/>
                </a:solidFill>
                <a:latin typeface="Calibri"/>
              </a:rPr>
              <a:t>формат файла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accept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позволяет указывать ограничения на тип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прикрепляемых файлов. Например, вот так можно ограничить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выбор только изображениями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97" y="4221000"/>
            <a:ext cx="608732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Обязательные поля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Чтобы поле сделать обязательным,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нужно добавить к нему 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required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2000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При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отправке формы будет возникать ошибка,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если такое поле не будет заполнено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14" y="2977612"/>
            <a:ext cx="52490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значений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 текстовых полей можно ограничивать длину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значения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3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такое поле нельзя будет ввести текст длиннее 30-ти символов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77" y="2575517"/>
            <a:ext cx="565864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значений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 текстовых полей можно ограничивать длину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значения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3200" strike="noStrike" spc="-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3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3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такое поле нельзя будет ввести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значения меньше нуля и больше 100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60" y="3026514"/>
            <a:ext cx="680179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Подсказки внутри полей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762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 текстовых полей можно ограничивать длину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значения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00" y="4576730"/>
            <a:ext cx="6910325" cy="15608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73" y="2639911"/>
            <a:ext cx="718285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Скрытые поля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1888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этих полях при отправке формы на сервер может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передаваться какая-то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мета-информация, скрытая от пользователя. Для этого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полю устанавливается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имя и значение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 smtClean="0">
              <a:solidFill>
                <a:srgbClr val="000000"/>
              </a:solidFill>
              <a:latin typeface="Verdana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8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87" y="3862998"/>
            <a:ext cx="427732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6520" y="2649960"/>
            <a:ext cx="6408360" cy="41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</a:t>
            </a:r>
            <a:r>
              <a:rPr lang="ru-RU" sz="2000" b="0" i="1" u="sng" strike="noStrike" spc="-1" dirty="0" smtClean="0">
                <a:solidFill>
                  <a:srgbClr val="000000"/>
                </a:solidFill>
                <a:uFillTx/>
                <a:latin typeface="Verdana"/>
              </a:rPr>
              <a:t>:</a:t>
            </a:r>
            <a:endParaRPr lang="ru-RU" sz="2000" b="0" strike="noStrike" spc="-1" dirty="0">
              <a:latin typeface="Arial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3602700" y="5168029"/>
            <a:ext cx="2087280" cy="1368000"/>
            <a:chOff x="6516720" y="3142440"/>
            <a:chExt cx="2087280" cy="1368000"/>
          </a:xfrm>
        </p:grpSpPr>
        <p:sp>
          <p:nvSpPr>
            <p:cNvPr id="231" name="CustomShape 3"/>
            <p:cNvSpPr/>
            <p:nvPr/>
          </p:nvSpPr>
          <p:spPr>
            <a:xfrm>
              <a:off x="6516720" y="3142440"/>
              <a:ext cx="2087280" cy="13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320">
              <a:solidFill>
                <a:schemeClr val="accent1">
                  <a:lumMod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Лимон       </a:t>
              </a:r>
              <a:endParaRPr lang="ru-RU" sz="2000" b="0" strike="noStrike" spc="-1" dirty="0">
                <a:latin typeface="Arial"/>
              </a:endParaRPr>
            </a:p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Апельсин  </a:t>
              </a:r>
              <a:endParaRPr lang="ru-RU" sz="2000" b="0" strike="noStrike" spc="-1" dirty="0">
                <a:latin typeface="Arial"/>
              </a:endParaRPr>
            </a:p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Яблоко      </a:t>
              </a:r>
              <a:endParaRPr lang="ru-RU" sz="2000" b="0" strike="noStrike" spc="-1" dirty="0">
                <a:latin typeface="Arial"/>
              </a:endParaRPr>
            </a:p>
          </p:txBody>
        </p:sp>
        <p:sp>
          <p:nvSpPr>
            <p:cNvPr id="232" name="CustomShape 4"/>
            <p:cNvSpPr/>
            <p:nvPr/>
          </p:nvSpPr>
          <p:spPr>
            <a:xfrm>
              <a:off x="6661080" y="335700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20000"/>
                </a:lnSpc>
                <a:spcBef>
                  <a:spcPts val="241"/>
                </a:spcBef>
              </a:pPr>
              <a:r>
                <a:rPr lang="ru-RU" sz="1800" b="1" strike="noStrike" spc="-1" dirty="0">
                  <a:latin typeface="Arial"/>
                </a:rPr>
                <a:t>v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233" name="CustomShape 5"/>
            <p:cNvSpPr/>
            <p:nvPr/>
          </p:nvSpPr>
          <p:spPr>
            <a:xfrm>
              <a:off x="6661080" y="371736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6"/>
            <p:cNvSpPr/>
            <p:nvPr/>
          </p:nvSpPr>
          <p:spPr>
            <a:xfrm>
              <a:off x="6661080" y="414900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20000"/>
                </a:lnSpc>
                <a:spcBef>
                  <a:spcPts val="241"/>
                </a:spcBef>
              </a:pPr>
              <a:r>
                <a:rPr lang="ru-RU" sz="1800" b="1" strike="noStrike" spc="-1" dirty="0">
                  <a:latin typeface="Arial"/>
                </a:rPr>
                <a:t>v</a:t>
              </a:r>
              <a:endParaRPr lang="ru-RU" sz="1800" b="0" strike="noStrike" spc="-1" dirty="0">
                <a:latin typeface="Arial"/>
              </a:endParaRPr>
            </a:p>
          </p:txBody>
        </p:sp>
      </p:grpSp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множественный выбор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1414080"/>
            <a:ext cx="3820058" cy="6573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4" y="3471294"/>
            <a:ext cx="8712916" cy="114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передачи данных на сервер нужно установить имя поля 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его значение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. Оно будет передаваться, если галочка отмечена: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7" y="3651144"/>
            <a:ext cx="250542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8360" y="2088682"/>
            <a:ext cx="8064720" cy="5481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action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Адрес того места, куда форма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отправится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method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Определяет метод отправки данных — GET или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POST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enctype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Способ кодирования данных при отправке. По умолчанию,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значение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application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/x-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www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-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form-urlencoded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Также есть значение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multipart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/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form-data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оно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используется в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случаях отправки файлов через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форму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8360" y="548640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>
                <a:solidFill>
                  <a:srgbClr val="473935"/>
                </a:solidFill>
                <a:latin typeface="Calibri"/>
              </a:rPr>
              <a:t>&lt;form&gt;…&lt;/form&gt;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6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Подпись к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чекбоксу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устанавливается при помощи тега </a:t>
            </a:r>
            <a:r>
              <a:rPr lang="ru-RU" sz="2000" spc="-1" dirty="0" err="1" smtClean="0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. Если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него обернуть тег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то клик на текст будет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равноценен клику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 самой галочке: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72" y="3511415"/>
            <a:ext cx="3400900" cy="2896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03" y="4473574"/>
            <a:ext cx="1933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&lt;label&gt;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28400" y="1341000"/>
            <a:ext cx="8570520" cy="49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Элемент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18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необходим для сопоставления текстового описания с соответствующим полем формы. Каждый элемент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18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может быть соотнесен </a:t>
            </a:r>
            <a:r>
              <a:rPr lang="ru-RU" sz="1800" b="0" u="sng" strike="noStrike" spc="-1" dirty="0">
                <a:solidFill>
                  <a:srgbClr val="000000"/>
                </a:solidFill>
                <a:uFillTx/>
                <a:latin typeface="Verdana"/>
              </a:rPr>
              <a:t>с одним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 элементом формы.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Verdana"/>
              </a:rPr>
              <a:t>Неявная ассоциация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Verdana"/>
              </a:rPr>
              <a:t>Явная ассоциация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: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3" y="3058864"/>
            <a:ext cx="8114097" cy="3530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" y="4034276"/>
            <a:ext cx="8278380" cy="1095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01800" y="1917000"/>
            <a:ext cx="7489440" cy="43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radio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”&gt;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  -  одиночный выбор значения из нескольких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– имя возвращаемой переменной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yes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– значение возвращаемой переменной (поля)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checked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выбрано изначально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4400" b="1" strike="noStrike" spc="-1" dirty="0" err="1">
                <a:solidFill>
                  <a:srgbClr val="473935"/>
                </a:solidFill>
                <a:latin typeface="Calibri"/>
              </a:rPr>
              <a:t>input</a:t>
            </a: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 </a:t>
            </a:r>
            <a:r>
              <a:rPr lang="ru-RU" sz="4400" b="1" strike="noStrike" spc="-1" dirty="0" err="1" smtClean="0">
                <a:solidFill>
                  <a:srgbClr val="473935"/>
                </a:solidFill>
                <a:latin typeface="Calibri"/>
              </a:rPr>
              <a:t>type</a:t>
            </a: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=</a:t>
            </a:r>
            <a:r>
              <a:rPr lang="en-US" sz="4400" b="1" spc="-1" dirty="0" smtClean="0">
                <a:solidFill>
                  <a:srgbClr val="473935"/>
                </a:solidFill>
                <a:latin typeface="Calibri"/>
              </a:rPr>
              <a:t>“</a:t>
            </a:r>
            <a:r>
              <a:rPr lang="ru-RU" sz="4400" b="1" strike="noStrike" spc="-1" dirty="0" err="1" smtClean="0">
                <a:solidFill>
                  <a:srgbClr val="473935"/>
                </a:solidFill>
                <a:latin typeface="Calibri"/>
              </a:rPr>
              <a:t>radio</a:t>
            </a: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”&gt;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Позволяют выбирать один из нескольких пунктов: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2" y="5086951"/>
            <a:ext cx="4500678" cy="17710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0" y="2711520"/>
            <a:ext cx="543000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того, чтобы несколько тегов &lt;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radio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"&gt; были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связаны между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собой и выбор происходил между ними, у них всех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должно быть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указано одинаковое значение в атрибуте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name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3895427"/>
            <a:ext cx="543000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установки подписей, при клике по которым будут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отмечаться соответствующие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пункты, необходимо окружить их тегами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label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81" y="3243713"/>
            <a:ext cx="5486361" cy="33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Отмеченные значения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checked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делает галочки и радио-кнопки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отмеченными по умолчанию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6" y="4169933"/>
            <a:ext cx="5125165" cy="885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79" y="4422380"/>
            <a:ext cx="101931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1700640"/>
            <a:ext cx="81356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многострочное поле ввода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address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” - имя поля ввода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rows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=“5”  -  высота поля ввода в строках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cols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=“40”  - ширина поля ввода в символах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&lt;textarea&gt;…&lt;/textarea&gt;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0" y="1877142"/>
            <a:ext cx="3639058" cy="50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&lt;textarea&gt;…&lt;/textarea&gt;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43040" y="1484640"/>
            <a:ext cx="8640360" cy="46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wrap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=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“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off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” -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не разбивать строки автоматически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	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virtual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- разбивать при вводе, но передавать как одну 	строку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	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physical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- разбивать на строки и передавать в таком 	виде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textarea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address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rows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=“6”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cols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241"/>
              </a:spcBef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Москва</a:t>
            </a:r>
            <a:endParaRPr lang="ru-RU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2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&lt;/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textarea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&gt;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013440" y="5086440"/>
            <a:ext cx="2518920" cy="15822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6121440" y="5157720"/>
            <a:ext cx="2290320" cy="143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</a:rPr>
              <a:t>Москва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1700640"/>
            <a:ext cx="8064000" cy="43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Создаются при помощи тега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и вложенных в него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тегов </a:t>
            </a:r>
            <a:r>
              <a:rPr lang="ru-RU" sz="2000" spc="-1" dirty="0" err="1" smtClean="0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в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которых перечисляются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варианты выбора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 smtClean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 smtClean="0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400" b="1" strike="noStrike" spc="-1" dirty="0" smtClean="0">
                <a:solidFill>
                  <a:srgbClr val="000000"/>
                </a:solidFill>
                <a:latin typeface="Verdana"/>
              </a:rPr>
              <a:t>&gt;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=“1” – начальная высота списка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multiple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возможность выбора нескольких значений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Выпадающие списки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8360" y="2088682"/>
            <a:ext cx="8064720" cy="5481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8360" y="548640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 dirty="0" smtClean="0">
                <a:solidFill>
                  <a:srgbClr val="473935"/>
                </a:solidFill>
                <a:latin typeface="Calibri"/>
              </a:rPr>
              <a:t>Простейший код формы</a:t>
            </a:r>
            <a:endParaRPr lang="ru-RU" sz="48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8" y="2464276"/>
            <a:ext cx="6892129" cy="2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5960" y="1340640"/>
            <a:ext cx="864036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00"/>
              </a:spcBef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6947640" y="5649480"/>
            <a:ext cx="143964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FFFFFF"/>
                </a:solidFill>
                <a:latin typeface="Verdana"/>
              </a:rPr>
              <a:t>SIZE=“3”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&lt;select&gt;…&lt;/select&gt;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86" y="3620833"/>
            <a:ext cx="5312907" cy="3237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0" y="1340640"/>
            <a:ext cx="7878274" cy="239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Группировка полей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400" y="1320840"/>
            <a:ext cx="8570520" cy="534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8" y="1340280"/>
            <a:ext cx="6844141" cy="5517720"/>
          </a:xfrm>
          <a:prstGeom prst="rect">
            <a:avLst/>
          </a:prstGeom>
        </p:spPr>
      </p:pic>
      <p:pic>
        <p:nvPicPr>
          <p:cNvPr id="6" name="Рисунок 2"/>
          <p:cNvPicPr/>
          <p:nvPr/>
        </p:nvPicPr>
        <p:blipFill>
          <a:blip r:embed="rId3"/>
          <a:stretch/>
        </p:blipFill>
        <p:spPr>
          <a:xfrm>
            <a:off x="5494116" y="2858703"/>
            <a:ext cx="3504804" cy="3452002"/>
          </a:xfrm>
          <a:prstGeom prst="rect">
            <a:avLst/>
          </a:prstGeom>
          <a:ln w="1908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&lt;input type=“reset”&gt;  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-  кнопка сброса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&lt;input type=“submit”&gt;  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-  кнопка для отправки формы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&lt;button type=“submit”&gt; 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0" i="1" u="sng" strike="noStrike" spc="-1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&lt;input type=“submit” value=“отправить”&gt;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&lt;input type=“reset” value=“очистить”&gt;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521880" y="5950080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очистить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619640" y="5950080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отправить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Кнопки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473935"/>
                </a:solidFill>
                <a:latin typeface="Calibri"/>
              </a:rPr>
              <a:t>Элементы управления формы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6" y="969580"/>
            <a:ext cx="8000247" cy="57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9800" y="78048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Атрибуты HTML5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83640" y="2739960"/>
            <a:ext cx="8281800" cy="38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83640" y="1845000"/>
            <a:ext cx="8281800" cy="43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required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обязательность заполнения данного элемента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disabled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отключить поле формы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autofocus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 стартовый элемент формы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placeholder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текст-заполнитель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contenteditable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элемент доступен для редактирования пользователем (допускается удалять текст и вводить новый. Также работают стандартные команды вроде отмены, вставки текста из буфера и др.)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79"/>
              </a:spcBef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50160" y="692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>
                <a:solidFill>
                  <a:srgbClr val="473935"/>
                </a:solidFill>
                <a:latin typeface="Calibri"/>
              </a:rPr>
              <a:t>Элементы и атрибуты форм HTML5, поддерживаемые в браузерах</a:t>
            </a:r>
            <a:endParaRPr lang="ru-RU" sz="2800" b="0" strike="noStrike" spc="-1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539640" y="1844640"/>
          <a:ext cx="7992720" cy="4701540"/>
        </p:xfrm>
        <a:graphic>
          <a:graphicData uri="http://schemas.openxmlformats.org/drawingml/2006/table">
            <a:tbl>
              <a:tblPr/>
              <a:tblGrid>
                <a:gridCol w="19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2"/>
                        </a:rPr>
                        <a:t>Internet Explorer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3"/>
                        </a:rPr>
                        <a:t>Firefox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4"/>
                        </a:rPr>
                        <a:t>Chrome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5"/>
                        </a:rPr>
                        <a:t>Safari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6"/>
                        </a:rPr>
                        <a:t>Opera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20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Input types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search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tel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url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10.0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email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10.0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datetime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month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week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time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datetime-local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number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range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color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982426"/>
            <a:ext cx="8317920" cy="5240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1" dirty="0"/>
              <a:t>Атрибут </a:t>
            </a:r>
            <a:r>
              <a:rPr lang="en-US" sz="1400" b="1" dirty="0"/>
              <a:t>autocomplete</a:t>
            </a:r>
            <a:endParaRPr lang="ru-RU" sz="1400" b="1" dirty="0"/>
          </a:p>
          <a:p>
            <a:r>
              <a:rPr lang="ru-RU" sz="1400" dirty="0" smtClean="0"/>
              <a:t>Некоторые </a:t>
            </a:r>
            <a:r>
              <a:rPr lang="ru-RU" sz="1400" dirty="0"/>
              <a:t>браузеры пытаются сэкономить время пользователя, предлагая при вводе информации в поле значения, которые вводились в это поле ранее. Такое поведение не всегда </a:t>
            </a:r>
            <a:r>
              <a:rPr lang="ru-RU" sz="1400" dirty="0" smtClean="0"/>
              <a:t>желательно, некоторая </a:t>
            </a:r>
            <a:r>
              <a:rPr lang="ru-RU" sz="1400" dirty="0"/>
              <a:t>информация может быть конфиденциальной </a:t>
            </a:r>
            <a:r>
              <a:rPr lang="ru-RU" sz="1400" dirty="0" smtClean="0"/>
              <a:t>или </a:t>
            </a:r>
            <a:r>
              <a:rPr lang="ru-RU" sz="1400" dirty="0"/>
              <a:t>оставаться актуальной только непродолжительное время (например, одноразовый пароль входа в банковскую систему самообслуживания). Для таких полей </a:t>
            </a:r>
            <a:r>
              <a:rPr lang="ru-RU" sz="1400" dirty="0" smtClean="0"/>
              <a:t>подходит </a:t>
            </a:r>
            <a:r>
              <a:rPr lang="ru-RU" sz="1400" dirty="0"/>
              <a:t>значение атрибута </a:t>
            </a:r>
            <a:r>
              <a:rPr lang="ru-RU" sz="1400" dirty="0" err="1"/>
              <a:t>autocomplete</a:t>
            </a:r>
            <a:r>
              <a:rPr lang="ru-RU" sz="1400" dirty="0"/>
              <a:t> в </a:t>
            </a:r>
            <a:r>
              <a:rPr lang="ru-RU" sz="1400" dirty="0" err="1"/>
              <a:t>off</a:t>
            </a:r>
            <a:r>
              <a:rPr lang="ru-RU" sz="1400" dirty="0"/>
              <a:t>, чтобы браузер не предлагал возможных вариантов завершения вводимого в поле текста. А чтобы выполнять </a:t>
            </a:r>
            <a:r>
              <a:rPr lang="ru-RU" sz="1400" dirty="0" err="1"/>
              <a:t>автозаполнение</a:t>
            </a:r>
            <a:r>
              <a:rPr lang="ru-RU" sz="1400" dirty="0"/>
              <a:t> для определенного поля, установите значение его атрибута </a:t>
            </a:r>
            <a:r>
              <a:rPr lang="ru-RU" sz="1400" dirty="0" err="1"/>
              <a:t>autocomplete</a:t>
            </a:r>
            <a:r>
              <a:rPr lang="ru-RU" sz="1400" dirty="0"/>
              <a:t> в </a:t>
            </a:r>
            <a:r>
              <a:rPr lang="ru-RU" sz="1400" dirty="0" err="1"/>
              <a:t>on</a:t>
            </a:r>
            <a:r>
              <a:rPr lang="ru-RU" sz="1400" dirty="0" smtClean="0"/>
              <a:t>.</a:t>
            </a:r>
          </a:p>
          <a:p>
            <a:endParaRPr lang="ru-RU" sz="1400" dirty="0"/>
          </a:p>
          <a:p>
            <a:r>
              <a:rPr lang="ru-RU" sz="1400" b="1" dirty="0"/>
              <a:t>Атрибуты </a:t>
            </a:r>
            <a:r>
              <a:rPr lang="ru-RU" sz="1400" b="1" dirty="0" err="1"/>
              <a:t>autocorrect</a:t>
            </a:r>
            <a:r>
              <a:rPr lang="ru-RU" sz="1400" b="1" dirty="0"/>
              <a:t> и </a:t>
            </a:r>
            <a:r>
              <a:rPr lang="ru-RU" sz="1400" b="1" dirty="0" err="1"/>
              <a:t>autocapitalize</a:t>
            </a:r>
            <a:endParaRPr lang="ru-RU" sz="1400" b="1" dirty="0"/>
          </a:p>
          <a:p>
            <a:r>
              <a:rPr lang="ru-RU" sz="1400" dirty="0" smtClean="0"/>
              <a:t>Эти </a:t>
            </a:r>
            <a:r>
              <a:rPr lang="ru-RU" sz="1400" dirty="0"/>
              <a:t>атрибуты применяются для управления возможностями автоматического исправления и капитализации на некоторых мобильных браузерах, а именно в версиях </a:t>
            </a:r>
            <a:r>
              <a:rPr lang="ru-RU" sz="1400" dirty="0" err="1"/>
              <a:t>Safari</a:t>
            </a:r>
            <a:r>
              <a:rPr lang="ru-RU" sz="1400" dirty="0"/>
              <a:t> для </a:t>
            </a:r>
            <a:r>
              <a:rPr lang="ru-RU" sz="1400" dirty="0" err="1"/>
              <a:t>iPad</a:t>
            </a:r>
            <a:r>
              <a:rPr lang="ru-RU" sz="1400" dirty="0"/>
              <a:t> и </a:t>
            </a:r>
            <a:r>
              <a:rPr lang="ru-RU" sz="1400" dirty="0" err="1"/>
              <a:t>iPhone</a:t>
            </a:r>
            <a:endParaRPr lang="ru-RU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Атрибут </a:t>
            </a:r>
            <a:r>
              <a:rPr lang="ru-RU" sz="1400" b="1" dirty="0" err="1"/>
              <a:t>multiple</a:t>
            </a:r>
            <a:endParaRPr lang="ru-RU" sz="1400" b="1" dirty="0"/>
          </a:p>
          <a:p>
            <a:r>
              <a:rPr lang="ru-RU" sz="1400" dirty="0" smtClean="0"/>
              <a:t>Веб-разработчики </a:t>
            </a:r>
            <a:r>
              <a:rPr lang="ru-RU" sz="1400" dirty="0"/>
              <a:t>использовали атрибут </a:t>
            </a:r>
            <a:r>
              <a:rPr lang="ru-RU" sz="1400" dirty="0" err="1"/>
              <a:t>multiple</a:t>
            </a:r>
            <a:r>
              <a:rPr lang="ru-RU" sz="1400" dirty="0"/>
              <a:t> с элементом &lt;</a:t>
            </a:r>
            <a:r>
              <a:rPr lang="ru-RU" sz="1400" dirty="0" err="1"/>
              <a:t>select</a:t>
            </a:r>
            <a:r>
              <a:rPr lang="ru-RU" sz="1400" dirty="0"/>
              <a:t>&gt; для создания списков с множественным выбором с незапамятных времен. Но сейчас они могут использовать этот атрибут с определенными типами элемента &lt;</a:t>
            </a:r>
            <a:r>
              <a:rPr lang="ru-RU" sz="1400" dirty="0" err="1"/>
              <a:t>input</a:t>
            </a:r>
            <a:r>
              <a:rPr lang="ru-RU" sz="1400" dirty="0"/>
              <a:t>&gt;, включая тип </a:t>
            </a:r>
            <a:r>
              <a:rPr lang="ru-RU" sz="1400" dirty="0" err="1"/>
              <a:t>file</a:t>
            </a:r>
            <a:r>
              <a:rPr lang="ru-RU" sz="1400" dirty="0"/>
              <a:t> (для закачивания файлов) и </a:t>
            </a:r>
            <a:r>
              <a:rPr lang="ru-RU" sz="1400" dirty="0" err="1"/>
              <a:t>email</a:t>
            </a:r>
            <a:r>
              <a:rPr lang="ru-RU" sz="1400" dirty="0"/>
              <a:t>. В браузере, поддерживающем этот атрибут, пользователь может выбрать сразу несколько файлов закачивания на сервер или вставить несколько адресов электронной почты в одно поле.</a:t>
            </a:r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Специфичные атрибуты формы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01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982426"/>
            <a:ext cx="8317920" cy="5240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Новые элементы форм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80" y="1202267"/>
            <a:ext cx="831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ru-RU" dirty="0" smtClean="0"/>
              <a:t>стандарте </a:t>
            </a:r>
            <a:r>
              <a:rPr lang="en-US" dirty="0" smtClean="0"/>
              <a:t>HTML 5</a:t>
            </a:r>
            <a:r>
              <a:rPr lang="ru-RU" dirty="0" smtClean="0"/>
              <a:t> </a:t>
            </a:r>
            <a:r>
              <a:rPr lang="ru-RU" dirty="0"/>
              <a:t>также вводится несколько совершенно новых элементов. С их помощью в форму можно добавить список предложений, индикатор выполнения задания, панель инструментов и многое другое. Проблема с этими новыми элементами заключается в том, что старые браузеры точно не поддерживают их, и даже новые браузеры не особо спешат с предоставлением поддержки, пока спецификация окончательно не утверждена.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8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Подсказки ввода </a:t>
            </a:r>
            <a:r>
              <a:rPr lang="ru-RU" sz="3600" b="1" strike="noStrike" spc="-1" dirty="0" smtClean="0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3600" b="1" strike="noStrike" spc="-1" dirty="0" err="1" smtClean="0">
                <a:solidFill>
                  <a:srgbClr val="473935"/>
                </a:solidFill>
                <a:latin typeface="Calibri"/>
              </a:rPr>
              <a:t>datalist</a:t>
            </a:r>
            <a:r>
              <a:rPr lang="ru-RU" sz="3600" b="1" strike="noStrike" spc="-1" dirty="0">
                <a:solidFill>
                  <a:srgbClr val="473935"/>
                </a:solidFill>
                <a:latin typeface="Calibri"/>
              </a:rPr>
              <a:t>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341000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datalist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&gt;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- предоставляет способ присоединить выпадающий список возможных вариантов ввода к обыкновенному текстовому полю.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2354541"/>
            <a:ext cx="8602868" cy="2674387"/>
          </a:xfrm>
          <a:prstGeom prst="rect">
            <a:avLst/>
          </a:prstGeom>
        </p:spPr>
      </p:pic>
      <p:pic>
        <p:nvPicPr>
          <p:cNvPr id="6" name="Рисунок 3"/>
          <p:cNvPicPr/>
          <p:nvPr/>
        </p:nvPicPr>
        <p:blipFill>
          <a:blip r:embed="rId3"/>
          <a:stretch/>
        </p:blipFill>
        <p:spPr>
          <a:xfrm>
            <a:off x="3420000" y="4768920"/>
            <a:ext cx="2517840" cy="18579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Индикатор выполнения </a:t>
            </a:r>
            <a:r>
              <a:rPr lang="en-US" sz="3600" b="1" spc="-1" dirty="0" smtClean="0">
                <a:solidFill>
                  <a:srgbClr val="473935"/>
                </a:solidFill>
                <a:latin typeface="Calibri"/>
              </a:rPr>
              <a:t>&lt;progress&gt;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654267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9" y="1740377"/>
            <a:ext cx="5268060" cy="7525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2636" y="2688410"/>
            <a:ext cx="620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&lt;progress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"200"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&gt;&lt;/progress&gt;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6" y="3263657"/>
            <a:ext cx="7516274" cy="6763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69" y="3999938"/>
            <a:ext cx="6782747" cy="6287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927" y="4882222"/>
            <a:ext cx="459169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0" i="1" u="sng" strike="noStrike" spc="-1" dirty="0" smtClean="0">
                <a:solidFill>
                  <a:srgbClr val="000000"/>
                </a:solidFill>
                <a:uFillTx/>
                <a:latin typeface="Verdana"/>
              </a:rPr>
              <a:t>Пример</a:t>
            </a: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button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submit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=“отправить”&gt;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button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reset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=“очистить”&gt;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64008" y="5221797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очистить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801077" y="5221797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отправить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Кнопки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8" y="1612779"/>
            <a:ext cx="8164064" cy="1495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Счетчик </a:t>
            </a:r>
            <a:r>
              <a:rPr lang="en-US" sz="3600" b="1" spc="-1" dirty="0" smtClean="0">
                <a:solidFill>
                  <a:srgbClr val="473935"/>
                </a:solidFill>
                <a:latin typeface="Calibri"/>
              </a:rPr>
              <a:t>&lt;meter&gt;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654267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3" y="1557878"/>
            <a:ext cx="8176213" cy="825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05" y="3458338"/>
            <a:ext cx="6096163" cy="17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55640" y="1700640"/>
            <a:ext cx="8064000" cy="43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span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span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элемент для выделения текста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div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div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-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элемент для группирования набора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элементов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Универсальные </a:t>
            </a: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теги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6" y="435302"/>
            <a:ext cx="8394835" cy="30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33788"/>
            <a:ext cx="8085076" cy="5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25073"/>
            <a:ext cx="6667500" cy="6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9" y="422148"/>
            <a:ext cx="8775061" cy="5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3456"/>
            <a:ext cx="7708900" cy="63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31533"/>
            <a:ext cx="7493000" cy="6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6" y="432153"/>
            <a:ext cx="8601454" cy="4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9420"/>
            <a:ext cx="8699500" cy="43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74000" y="44136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83640" y="3357000"/>
            <a:ext cx="8281800" cy="32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60000"/>
              </a:lnSpc>
              <a:spcBef>
                <a:spcPts val="400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260000"/>
              </a:lnSpc>
              <a:spcBef>
                <a:spcPts val="400"/>
              </a:spcBef>
            </a:pPr>
            <a:r>
              <a:rPr lang="ru-RU" sz="2000" b="0" i="1" u="sng" strike="noStrike" spc="-1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size=“20” –  размер отображаемого поля ввода на экране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maxlength=“15” –  максимальная длина вводимого значения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	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74000" y="1768320"/>
            <a:ext cx="8281800" cy="19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 зависимости от параметра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создает различные типы полей ввода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однострочное поле ввода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0" y="1768320"/>
            <a:ext cx="1209844" cy="533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0" y="2985473"/>
            <a:ext cx="5630061" cy="371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49800" y="620640"/>
            <a:ext cx="7772040" cy="936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99640" y="1479240"/>
            <a:ext cx="7775640" cy="40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Введите имя: </a:t>
            </a:r>
            <a:endParaRPr lang="en-US" sz="20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Введите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серийный код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:</a:t>
            </a:r>
            <a:endParaRPr lang="en-US" sz="20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31640" y="5086080"/>
            <a:ext cx="6408360" cy="934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3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Введите имя: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Введите серийный код: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060360" y="5157720"/>
            <a:ext cx="453528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473935"/>
                </a:solidFill>
                <a:latin typeface="Arial"/>
              </a:rPr>
              <a:t>Мурзиков Апполон Валерьевич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995280" y="5589360"/>
            <a:ext cx="251892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473935"/>
                </a:solidFill>
                <a:latin typeface="Arial"/>
              </a:rPr>
              <a:t>1212121313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0" y="2594471"/>
            <a:ext cx="7201905" cy="552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0" y="4292319"/>
            <a:ext cx="8279004" cy="581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65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поле для ввода пароля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  -  размер отображаемого поля ввода на экране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maxlength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=“15”  -  максимальная длина вводимого значения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159"/>
              </a:spcBef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Введите пароль: 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Verdana"/>
              </a:rPr>
              <a:t>password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maxlength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=“10”&gt;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241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124000" y="5805360"/>
            <a:ext cx="4824000" cy="72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Введите пароль: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573440" y="5948280"/>
            <a:ext cx="208728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56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**********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8" y="1613189"/>
            <a:ext cx="3705742" cy="64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74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latin typeface="Verdana"/>
              </a:rPr>
              <a:t>однострочное</a:t>
            </a:r>
            <a:r>
              <a:rPr lang="en-US" sz="2400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latin typeface="Verdana"/>
              </a:rPr>
              <a:t>текстовое </a:t>
            </a:r>
            <a:r>
              <a:rPr lang="ru-RU" sz="2400" spc="-1" dirty="0">
                <a:solidFill>
                  <a:srgbClr val="000000"/>
                </a:solidFill>
                <a:latin typeface="Verdana"/>
              </a:rPr>
              <a:t>поле, предназначенное для ввода номера телефона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Проверка корректности ввода при этом не производится, но такое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поле удобно заполнять с мобильного устройства: при нажатии на </a:t>
            </a:r>
            <a:r>
              <a:rPr lang="ru-RU" sz="2000" i="1" spc="-1" dirty="0" smtClean="0">
                <a:solidFill>
                  <a:srgbClr val="000000"/>
                </a:solidFill>
                <a:latin typeface="Verdana"/>
              </a:rPr>
              <a:t>него будет </a:t>
            </a: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появляться цифровая клавиатура.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0" y="1818994"/>
            <a:ext cx="28864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65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spc="-1" dirty="0">
                <a:solidFill>
                  <a:srgbClr val="000000"/>
                </a:solidFill>
                <a:latin typeface="Verdana"/>
              </a:rPr>
              <a:t>однострочное поле, предназначенное для ввода числа</a:t>
            </a: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Ничего, кроме чисел, в том числе, отрицательных (со знаком “-”),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ввести в это поле не получится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0" y="1655999"/>
            <a:ext cx="344853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1278</Words>
  <Application>Microsoft Office PowerPoint</Application>
  <PresentationFormat>Экран (4:3)</PresentationFormat>
  <Paragraphs>259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DejaVu Sans</vt:lpstr>
      <vt:lpstr>Symbol</vt:lpstr>
      <vt:lpstr>Times New Roman</vt:lpstr>
      <vt:lpstr>Verdana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К-731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форматирования текста</dc:title>
  <dc:subject/>
  <dc:creator>devyanina</dc:creator>
  <dc:description/>
  <cp:lastModifiedBy>Ivan Plank</cp:lastModifiedBy>
  <cp:revision>244</cp:revision>
  <dcterms:created xsi:type="dcterms:W3CDTF">2006-03-10T07:23:15Z</dcterms:created>
  <dcterms:modified xsi:type="dcterms:W3CDTF">2025-09-03T16:55:26Z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К-731</vt:lpwstr>
  </property>
  <property fmtid="{D5CDD505-2E9C-101B-9397-08002B2CF9AE}" pid="4" name="HiddenSlides">
    <vt:i4>19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56</vt:i4>
  </property>
</Properties>
</file>