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Figtree"/>
      <p:regular r:id="rId38"/>
      <p:bold r:id="rId39"/>
      <p:italic r:id="rId40"/>
      <p:boldItalic r:id="rId41"/>
    </p:embeddedFont>
    <p:embeddedFont>
      <p:font typeface="Figtree Black"/>
      <p:bold r:id="rId42"/>
      <p:boldItalic r:id="rId43"/>
    </p:embeddedFont>
    <p:embeddedFont>
      <p:font typeface="Hanken Grotesk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Inter"/>
      <p:regular r:id="rId56"/>
      <p:bold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2FC0B1-B180-464F-8885-668FC7CCCCC3}">
  <a:tblStyle styleId="{382FC0B1-B180-464F-8885-668FC7CCC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gtree-italic.fntdata"/><Relationship Id="rId42" Type="http://schemas.openxmlformats.org/officeDocument/2006/relationships/font" Target="fonts/FigtreeBlack-bold.fntdata"/><Relationship Id="rId41" Type="http://schemas.openxmlformats.org/officeDocument/2006/relationships/font" Target="fonts/Figtree-boldItalic.fntdata"/><Relationship Id="rId44" Type="http://schemas.openxmlformats.org/officeDocument/2006/relationships/font" Target="fonts/HankenGrotesk-regular.fntdata"/><Relationship Id="rId43" Type="http://schemas.openxmlformats.org/officeDocument/2006/relationships/font" Target="fonts/FigtreeBlack-boldItalic.fntdata"/><Relationship Id="rId46" Type="http://schemas.openxmlformats.org/officeDocument/2006/relationships/font" Target="fonts/HankenGrotesk-italic.fntdata"/><Relationship Id="rId45" Type="http://schemas.openxmlformats.org/officeDocument/2006/relationships/font" Target="fonts/HankenGrotes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HankenGrotesk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Figtree-bold.fntdata"/><Relationship Id="rId38" Type="http://schemas.openxmlformats.org/officeDocument/2006/relationships/font" Target="fonts/Figtree-regular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57" Type="http://schemas.openxmlformats.org/officeDocument/2006/relationships/font" Target="fonts/Inter-bold.fntdata"/><Relationship Id="rId12" Type="http://schemas.openxmlformats.org/officeDocument/2006/relationships/slide" Target="slides/slide6.xml"/><Relationship Id="rId56" Type="http://schemas.openxmlformats.org/officeDocument/2006/relationships/font" Target="fonts/Inter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cda645a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cda645a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7d95df56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7d95df56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7d95df56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7d95df56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7d95df56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7d95df56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7d95df56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7d95df56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7d95df56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c7d95df56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7d95df56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7d95df56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7d95df56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7d95df56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848902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c848902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7d95df561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7d95df56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cd9d09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cd9d09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7d95df56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7d95df56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7d95df561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7d95df56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7d95df56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c7d95df56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7d95df56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7d95df56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8489023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8489023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7d95df561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7d95df561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7d95df561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7d95df561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8f241132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8f241132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f241132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f241132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f241132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f241132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cd9d093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cd9d09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7d95df561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c7d95df561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7d95df561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c7d95df561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cd9d093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cd9d093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73d9f808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73d9f80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cda645a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cda645a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cda645a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cda645a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38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73d9f808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73d9f808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25"/>
            <a:ext cx="68658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CS421 Project Presentation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Ji Wei | Thean Zhi Wei | Adrien Bekker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Bagging Classifier</a:t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740850" y="101772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Classifiers Used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740850" y="1363275"/>
            <a:ext cx="24972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Random Forest</a:t>
            </a:r>
            <a:endParaRPr b="1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3323400" y="1363275"/>
            <a:ext cx="24972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Gradient Boosting</a:t>
            </a:r>
            <a:endParaRPr b="1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5905950" y="1363275"/>
            <a:ext cx="24972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Adaptive Boosting</a:t>
            </a:r>
            <a:endParaRPr b="1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740850" y="1757675"/>
            <a:ext cx="24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Constructs a multitude of decision trees at training time and outputting the class that is the mode of the classes (classification) of the individual trees.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3323400" y="1757675"/>
            <a:ext cx="249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Combines several weak learners into strong learners. Each new model is trained to minimize the loss function of the previous model using gradient descent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905950" y="1757675"/>
            <a:ext cx="2497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Iteratively trains weak classifiers on the training dataset with each successive classifier giving more weightage to the data points that are misclassified.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38" y="3197300"/>
            <a:ext cx="2381636" cy="6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400" y="3197288"/>
            <a:ext cx="2497200" cy="6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950" y="3197300"/>
            <a:ext cx="2552044" cy="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740850" y="101772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Problem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740850" y="182987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Methodology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699300" y="1371600"/>
            <a:ext cx="7662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Low AUC (0.7),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features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not good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759425" y="2261700"/>
            <a:ext cx="76623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Feature engineering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Autoencoder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Ensemble approach to classify each user according to majority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Logistic Regression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KNN classifier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MLP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Random Forest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XGBoost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Isolation Forest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Local Outlier Factor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00" y="1472888"/>
            <a:ext cx="6964914" cy="236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sp>
        <p:nvSpPr>
          <p:cNvPr id="397" name="Google Shape;397;p42"/>
          <p:cNvSpPr txBox="1"/>
          <p:nvPr/>
        </p:nvSpPr>
        <p:spPr>
          <a:xfrm>
            <a:off x="512950" y="985400"/>
            <a:ext cx="5693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the autoencoder neural network on normal users to learn about normal users’ characteristics.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data: Normal users data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 data: Normal + anomalous users data to evaluate model's ability to identify distinguish normal and anomalous users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2307700"/>
            <a:ext cx="2587812" cy="25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675" y="2326563"/>
            <a:ext cx="2526001" cy="24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sp>
        <p:nvSpPr>
          <p:cNvPr id="405" name="Google Shape;405;p43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 ROC AUC, auto encoder not really used in the ensemble models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06" name="Google Shape;4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00" y="1406801"/>
            <a:ext cx="4374975" cy="319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120" y="1577213"/>
            <a:ext cx="3462200" cy="24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13" name="Google Shape;413;p44"/>
          <p:cNvSpPr txBox="1"/>
          <p:nvPr/>
        </p:nvSpPr>
        <p:spPr>
          <a:xfrm>
            <a:off x="512950" y="985400"/>
            <a:ext cx="5693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Logistic Regression on train set with oversampled (random over sampling) anomalous users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00" y="1699875"/>
            <a:ext cx="4709261" cy="2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k=4 before ROC AUC decreases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21" name="Google Shape;4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01" y="576249"/>
            <a:ext cx="3076911" cy="239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0" y="1639150"/>
            <a:ext cx="4524925" cy="310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100" y="3375875"/>
            <a:ext cx="1982125" cy="1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29" name="Google Shape;429;p46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RandomizedSearchCV for quicker hyperparameter tuning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30" name="Google Shape;4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25525"/>
            <a:ext cx="5613027" cy="34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427" y="1170125"/>
            <a:ext cx="2506172" cy="213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437" name="Google Shape;4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8" y="1134725"/>
            <a:ext cx="4306251" cy="3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50" y="3110900"/>
            <a:ext cx="3363625" cy="16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Hypertune MLP with Keras Tuner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512950" y="985400"/>
            <a:ext cx="7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f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unction returns a neural network with hyperparameters to try in the function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45" name="Google Shape;4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75" y="1385600"/>
            <a:ext cx="3318373" cy="34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740850" y="101772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Problem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740850" y="259117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Methodology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699300" y="1371600"/>
            <a:ext cx="76623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Manipulation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Dimensionality Reduction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Model Selection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59425" y="3023000"/>
            <a:ext cx="7662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Pivot Table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Tried three different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imputation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methods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Mean, median, -1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PCA Analysis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Tried three models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Logistic Regression, Multilayer Perceptron, K-Nearest Neighbors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Hypertune MLP with Keras Tuner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512950" y="985400"/>
            <a:ext cx="7911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 the hyperparameters search, early stopping if AUC for precision-recall curve does not increase after 10 epochs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25" y="1602501"/>
            <a:ext cx="7703999" cy="287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Hypertune MLP with Keras Tuner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Save and load the model to evaluate on test set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59" name="Google Shape;4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25" y="1385600"/>
            <a:ext cx="4708674" cy="26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297" y="3201347"/>
            <a:ext cx="3796925" cy="1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66" name="Google Shape;466;p51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Use RandomizedSearchCV for quicker hyperparameter tuning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75" y="1385600"/>
            <a:ext cx="5039125" cy="351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85600"/>
            <a:ext cx="3413875" cy="181003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512950" y="985400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XGBoost overfitting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072" y="2344625"/>
            <a:ext cx="3055951" cy="241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875" y="2344625"/>
            <a:ext cx="3008194" cy="2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5171" y="903296"/>
            <a:ext cx="3768099" cy="12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pic>
        <p:nvPicPr>
          <p:cNvPr id="483" name="Google Shape;4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17723"/>
            <a:ext cx="4576125" cy="37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278" y="1017725"/>
            <a:ext cx="3038375" cy="1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Forest</a:t>
            </a:r>
            <a:endParaRPr/>
          </a:p>
        </p:txBody>
      </p:sp>
      <p:sp>
        <p:nvSpPr>
          <p:cNvPr id="490" name="Google Shape;490;p54"/>
          <p:cNvSpPr txBox="1"/>
          <p:nvPr/>
        </p:nvSpPr>
        <p:spPr>
          <a:xfrm>
            <a:off x="512950" y="985400"/>
            <a:ext cx="7789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Isolation forest is poor in identifying anomalies based on the features we have. Exclude isolation forest's predictions from the ensemble models.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25" y="1569150"/>
            <a:ext cx="6536475" cy="30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/>
          <p:nvPr>
            <p:ph type="title"/>
          </p:nvPr>
        </p:nvSpPr>
        <p:spPr>
          <a:xfrm>
            <a:off x="720000" y="445025"/>
            <a:ext cx="80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(LOF) Novelty Detection</a:t>
            </a:r>
            <a:endParaRPr/>
          </a:p>
        </p:txBody>
      </p:sp>
      <p:sp>
        <p:nvSpPr>
          <p:cNvPr id="497" name="Google Shape;497;p55"/>
          <p:cNvSpPr txBox="1"/>
          <p:nvPr/>
        </p:nvSpPr>
        <p:spPr>
          <a:xfrm>
            <a:off x="720000" y="977625"/>
            <a:ext cx="5693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Approach: As we have labels (normal or anomalous) for our data, we can use LOF for novelty detection.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fit the LOF model (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novelty=True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on only normal users,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tune the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n_neighbors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hyperparameter to maximise the accuracy score on test set (all anomalous users)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8" name="Google Shape;4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31500"/>
            <a:ext cx="6173873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type="title"/>
          </p:nvPr>
        </p:nvSpPr>
        <p:spPr>
          <a:xfrm>
            <a:off x="720000" y="445025"/>
            <a:ext cx="80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(LOF) Novelty Detection</a:t>
            </a:r>
            <a:endParaRPr/>
          </a:p>
        </p:txBody>
      </p:sp>
      <p:sp>
        <p:nvSpPr>
          <p:cNvPr id="504" name="Google Shape;504;p56"/>
          <p:cNvSpPr txBox="1"/>
          <p:nvPr/>
        </p:nvSpPr>
        <p:spPr>
          <a:xfrm>
            <a:off x="720000" y="977625"/>
            <a:ext cx="5693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accuracy is very poor. LOF novelty detection does not perform well in identifying anomalies from our features.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5" name="Google Shape;50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75" y="1638000"/>
            <a:ext cx="7731251" cy="21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 txBox="1"/>
          <p:nvPr>
            <p:ph type="title"/>
          </p:nvPr>
        </p:nvSpPr>
        <p:spPr>
          <a:xfrm>
            <a:off x="720000" y="445025"/>
            <a:ext cx="80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(LOF) Outlier Detection</a:t>
            </a:r>
            <a:endParaRPr/>
          </a:p>
        </p:txBody>
      </p:sp>
      <p:sp>
        <p:nvSpPr>
          <p:cNvPr id="511" name="Google Shape;511;p57"/>
          <p:cNvSpPr txBox="1"/>
          <p:nvPr/>
        </p:nvSpPr>
        <p:spPr>
          <a:xfrm>
            <a:off x="720000" y="977625"/>
            <a:ext cx="56934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Approach: Use LOF as outlier detection. As LOF is an unsupervised method but since we have labelled data (normal or anomalous user),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fit the LOF model on entire train set (including both normal and anomalous users)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tune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n_neighbors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maximises f1 score on the val set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best LOF model (whose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n_neighbors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have the highest f1 score) 's predictions as part of the voting for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lof_ad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 in the ensemble approach.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25" y="2940300"/>
            <a:ext cx="3938505" cy="1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 txBox="1"/>
          <p:nvPr>
            <p:ph type="title"/>
          </p:nvPr>
        </p:nvSpPr>
        <p:spPr>
          <a:xfrm>
            <a:off x="720000" y="445025"/>
            <a:ext cx="80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(LOF) Outlier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8"/>
          <p:cNvSpPr txBox="1"/>
          <p:nvPr/>
        </p:nvSpPr>
        <p:spPr>
          <a:xfrm>
            <a:off x="720000" y="977625"/>
            <a:ext cx="7621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LOF outlier detection does not perform well in identifying anomalies based on the features we have. Exclude </a:t>
            </a:r>
            <a:r>
              <a:rPr lang="en" sz="11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lof_od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 predictions from the ensemble models.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" name="Google Shape;5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400" y="1688950"/>
            <a:ext cx="5177226" cy="14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688950"/>
            <a:ext cx="2433450" cy="1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model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254550" y="975650"/>
            <a:ext cx="411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Pivot Table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Row represents unique user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Column represents unique item rating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Standardization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Places more emphasis on extremes (0s and 5s)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Imputed with -1 to emphasize not rated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325" y="1096500"/>
            <a:ext cx="4481875" cy="16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254550" y="2663525"/>
            <a:ext cx="783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Models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Logistic Regression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.5868 AUC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Neural Network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Chose number of epochs by iterating from 1-1000 epochs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Chose number of layers by adding layers and observing the AUC changes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.6089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KNN: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Iterated from 1-100 neighbors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.7562 AUC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Approach (Majority voting)</a:t>
            </a:r>
            <a:endParaRPr/>
          </a:p>
        </p:txBody>
      </p:sp>
      <p:sp>
        <p:nvSpPr>
          <p:cNvPr id="526" name="Google Shape;526;p59"/>
          <p:cNvSpPr txBox="1"/>
          <p:nvPr/>
        </p:nvSpPr>
        <p:spPr>
          <a:xfrm>
            <a:off x="512950" y="985400"/>
            <a:ext cx="6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Classify user according to the majority classification from supervised models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75" y="1467975"/>
            <a:ext cx="4625350" cy="32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533" name="Google Shape;533;p60"/>
          <p:cNvGraphicFramePr/>
          <p:nvPr/>
        </p:nvGraphicFramePr>
        <p:xfrm>
          <a:off x="726775" y="153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{382FC0B1-B180-464F-8885-668FC7CCCCC3}</a:tableStyleId>
              </a:tblPr>
              <a:tblGrid>
                <a:gridCol w="2343350"/>
                <a:gridCol w="5360650"/>
              </a:tblGrid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Phase 1</a:t>
                      </a:r>
                      <a:endParaRPr sz="100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Used each item as a feature (1100+ column features)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KNN classifier on PCA components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Phase 2</a:t>
                      </a:r>
                      <a:endParaRPr sz="1000" u="sng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Oversampling with existing data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Oversampling with synthetic data (SMOTE)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Balanced Bagging Classifier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Phase 3</a:t>
                      </a:r>
                      <a:endParaRPr sz="1000" u="sng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Feature engineering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Autoencoders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anken Grotesk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Ensemble approach to classify each user according to majority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and Final Result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254550" y="975650"/>
            <a:ext cx="4154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PCA and KNN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Dimensionality reduction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Measures explained variance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Elbow point to filter out most important components (.2%)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Iterated through 1-100 neighbors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.8861 AUC with 40 neighbors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Result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.5507 AUC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Small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dataset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= small test set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Random distribution of test set does not represent distribution of unseen data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Large number of features (92 principal components)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allowed for overfitting with such a simple model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875" y="1017725"/>
            <a:ext cx="4429950" cy="346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40850" y="101772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Problem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740850" y="2591175"/>
            <a:ext cx="76623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Methodology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699300" y="1371600"/>
            <a:ext cx="76623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Unbalanced dataset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Combining Phase 1 &amp; Phase 2 datasets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2000 normal users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200 anomalous users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40850" y="2908600"/>
            <a:ext cx="7662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Rebalance dataset using: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740850" y="3515150"/>
            <a:ext cx="2184300" cy="10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Sklearn Resample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506425" y="3515150"/>
            <a:ext cx="2184300" cy="10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Imblearn SMOTE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6239700" y="3515150"/>
            <a:ext cx="2184300" cy="10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Balanced Bagging Classifier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</a:t>
            </a:r>
            <a:endParaRPr/>
          </a:p>
        </p:txBody>
      </p:sp>
      <p:pic>
        <p:nvPicPr>
          <p:cNvPr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50814" r="0" t="0"/>
          <a:stretch/>
        </p:blipFill>
        <p:spPr>
          <a:xfrm>
            <a:off x="6335975" y="1092125"/>
            <a:ext cx="2269025" cy="13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512950" y="985400"/>
            <a:ext cx="569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Use of oversampling to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rebalance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the dataset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Duplicates random records from the minority class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Increase number of records in minority class to be the same as that of the majority class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Use of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resample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function from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740850" y="2639500"/>
            <a:ext cx="38394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Logistic Regression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4765600" y="2639500"/>
            <a:ext cx="38394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Neural Networks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288" y="2997300"/>
            <a:ext cx="2224525" cy="8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038" y="3902037"/>
            <a:ext cx="2269025" cy="8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025" y="2997300"/>
            <a:ext cx="2183655" cy="8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3038" y="3959750"/>
            <a:ext cx="2224525" cy="83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512950" y="985400"/>
            <a:ext cx="5693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Synthetic Minority Oversampling Technique (SMOTE)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Generates synthetic records from the minority class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Generate new instances with the help of interpolation between the instances that lie together.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How does it work?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 minority class data point is selected at random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KNN’s for the minority data point is selected (i.e.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= 4)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of these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neighbours are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chosen to interpolate new synthetic instances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depends on the amount of oversampling required, oversampling of 300% means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= 3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each of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neighbours, the difference between the original point and the neighbour is calculated and multiplied by a random number between 0 and 1.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gives us a synthetic example along the line between the two points.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850" y="755638"/>
            <a:ext cx="2543674" cy="17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512950" y="985400"/>
            <a:ext cx="569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Synthetic Minority Oversampling Technique (SMOTE)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Generates synthetic records from the minority class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enerate new instances with the help of interpolation between the instances that lie together.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850" y="755638"/>
            <a:ext cx="2543674" cy="17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/>
          <p:nvPr/>
        </p:nvSpPr>
        <p:spPr>
          <a:xfrm>
            <a:off x="740850" y="2639500"/>
            <a:ext cx="38394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Logistic Regression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4765600" y="2639500"/>
            <a:ext cx="38394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Neural Networks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288" y="2997300"/>
            <a:ext cx="2224525" cy="8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25" y="2997300"/>
            <a:ext cx="2183655" cy="8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050" y="3929650"/>
            <a:ext cx="2183650" cy="88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7763" y="3929650"/>
            <a:ext cx="2265567" cy="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Bagging Classifier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512950" y="985400"/>
            <a:ext cx="8220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 ensemble method that trains multiple classifiers on different subsets of the training data and combines their predictions.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Addresses the problem of imbalanced data by using random under sampling to balance the class distribution in each subset.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Reduce the bias towards the majority class and improve the performance on the minority class.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0" y="2550175"/>
            <a:ext cx="5112000" cy="20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