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34805734" r:id="rId3"/>
  </p:sldIdLst>
  <p:sldSz cx="12192000" cy="6858000"/>
  <p:notesSz cx="6797675" cy="9926638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10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A290-8DD3-418A-AF7A-60C9B9A3ECC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0493-887F-4B13-8CFB-A68C1668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489-2716-43B6-A54A-E9E5A4FE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CF1C-78AE-408B-B16C-5B9BB3C5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103E-DBC5-4CA5-9D30-F0AADE0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C59D-C22F-46A8-825A-63AB5122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8F7F-F60E-4D50-AA5A-C5F8DAC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C783-08F7-495B-BB14-A69A4D8F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5F80-05A0-4309-A7F7-999D7E1B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1151-D132-47FD-88DB-0A0CDD1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9E2A-BFB3-444D-AC0E-D0BD4C06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AEB7-94B0-4167-9960-CC5A5D8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FBC72-78F7-4E59-BCCF-A88BE62C4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485B8-7CA6-4348-823D-4B8D09EBC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4DEB-208B-4A61-B4C4-30CCA927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D112-7CD9-4FE0-A0CA-AE771FEA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20C3-86F7-4E40-A7F9-41F8735D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9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59F69D3-DBC1-4BBC-B830-C38921D6452D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3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4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9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6E7B75A-8837-4080-AC05-D3129CEDA7EF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3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9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3A72E-31E9-433B-914D-7B68CDB4ED95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3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69973" indent="-269973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39946" indent="-269973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09919" indent="-269973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79892" indent="-269973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B2D386B-24EA-4DA5-B19F-CB4F0361EFDF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801" y="6617933"/>
            <a:ext cx="5711408" cy="108000"/>
          </a:xfrm>
        </p:spPr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70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40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4224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1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595EB8-5425-4121-A754-7BD03C2DE428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27" y="617323"/>
            <a:ext cx="395299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6" y="1473905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4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5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1" y="3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5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EABFE0-EE0A-42C4-8AE5-B1FBB3DE2A15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27" y="617323"/>
            <a:ext cx="395299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7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1" y="3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61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5C88362-3EF7-48F8-B37F-D3DABC8DAB12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27" y="617323"/>
            <a:ext cx="395299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8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275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3CA997E-A5A4-4BE7-9568-B423885A3F70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409" y="1732751"/>
            <a:ext cx="10801406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BF5F-E13B-41AB-913C-466D17D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5E6-04D0-4AE7-BDF8-48843151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A183-2F7C-444B-8510-44357AD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F94C-BEC3-4F1D-8B07-FE0A2B33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A324-6D5A-4704-8624-BBF2CEC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9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188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C7D1CA-5F6A-4489-AD95-90090E38EC4C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410" y="1732750"/>
            <a:ext cx="522068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457" y="1732750"/>
            <a:ext cx="522068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411" y="1138299"/>
            <a:ext cx="10800843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5D00063-62D5-4385-AEF5-EAA946F55A31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409" y="3892752"/>
            <a:ext cx="5220680" cy="25920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2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409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EA257F2-4179-4932-A537-312D01EED9DF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CA5DF63-7284-4AB4-8231-06C9F1DF448A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44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66A544C-481F-45D7-8AAF-D3B0086D6C30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27" y="617323"/>
            <a:ext cx="395299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588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0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551657"/>
            <a:ext cx="10801406" cy="5933094"/>
          </a:xfrm>
        </p:spPr>
        <p:txBody>
          <a:bodyPr anchor="ctr"/>
          <a:lstStyle>
            <a:lvl1pPr marL="0" indent="0" algn="l">
              <a:buNone/>
              <a:defRPr sz="6599">
                <a:solidFill>
                  <a:schemeClr val="tx2"/>
                </a:solidFill>
              </a:defRPr>
            </a:lvl1pPr>
            <a:lvl2pPr marL="0" indent="0" algn="l">
              <a:buNone/>
              <a:defRPr sz="6599">
                <a:solidFill>
                  <a:schemeClr val="tx2"/>
                </a:solidFill>
              </a:defRPr>
            </a:lvl2pPr>
            <a:lvl3pPr marL="0" indent="0" algn="l">
              <a:buNone/>
              <a:defRPr sz="6599">
                <a:solidFill>
                  <a:schemeClr val="tx2"/>
                </a:solidFill>
              </a:defRPr>
            </a:lvl3pPr>
            <a:lvl4pPr marL="0" indent="0" algn="l">
              <a:buNone/>
              <a:defRPr sz="6599">
                <a:solidFill>
                  <a:schemeClr val="tx2"/>
                </a:solidFill>
              </a:defRPr>
            </a:lvl4pPr>
            <a:lvl5pPr marL="0" indent="0" algn="l">
              <a:buNone/>
              <a:defRPr sz="6599">
                <a:solidFill>
                  <a:schemeClr val="tx2"/>
                </a:solidFill>
              </a:defRPr>
            </a:lvl5pPr>
            <a:lvl6pPr marL="0" indent="0" algn="l">
              <a:buNone/>
              <a:defRPr sz="6599">
                <a:solidFill>
                  <a:schemeClr val="tx2"/>
                </a:solidFill>
              </a:defRPr>
            </a:lvl6pPr>
            <a:lvl7pPr marL="0" indent="0" algn="l">
              <a:buNone/>
              <a:defRPr sz="6599">
                <a:solidFill>
                  <a:schemeClr val="tx2"/>
                </a:solidFill>
              </a:defRPr>
            </a:lvl7pPr>
            <a:lvl8pPr marL="0" indent="0" algn="l">
              <a:buNone/>
              <a:defRPr sz="6599">
                <a:solidFill>
                  <a:schemeClr val="tx2"/>
                </a:solidFill>
              </a:defRPr>
            </a:lvl8pPr>
            <a:lvl9pPr marL="0" indent="0" algn="l">
              <a:buNone/>
              <a:defRPr sz="6599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0B61-BCBC-4F27-9744-23D617464D0C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831E4FE-2BC4-48CD-8228-57F3B26BC5BD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2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7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16" name="Freeform 15"/>
          <p:cNvSpPr/>
          <p:nvPr userDrawn="1"/>
        </p:nvSpPr>
        <p:spPr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9AE617-7D5F-4B7D-AA64-469569D8501A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399" i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3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AAB8DFE-98C0-4779-B1B8-CDBDCDF8B3EA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399" i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3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7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2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3" y="1732759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492B80D-685A-44A6-A30F-3C724A3CED6F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399" i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3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7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71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2B45-40DE-4F1B-B969-E90D2E2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4744-3CD1-41A4-881F-400EE100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88AD-9971-480D-B907-CC092FC3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B252-BB7E-4C19-BAC9-3E1D6D8B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6AD9-291F-4E3C-8F4D-54B11513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2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2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2" y="1732759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9A0CB-CC70-48F0-8316-AF43346652C4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399" i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5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3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7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04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792" y="1735137"/>
            <a:ext cx="10801406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E8B7C8-6E1A-4DB0-BAEA-8023BA9F406C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948" y="590935"/>
            <a:ext cx="10801406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" y="0"/>
            <a:ext cx="12192000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792" y="1735137"/>
            <a:ext cx="10801406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5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Weekly Status Report /// Just 1st 2020 /// &lt;Feifei Qiao&gt;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152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1B24-6BCB-401A-BCDE-9F4A47C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4042-D3E3-410C-A049-30C583765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26CB-5B88-4B62-A2CE-113BE32C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4ADB-EF9F-4E75-8FB0-903851D5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F0EA-2C17-411C-80A6-887AC63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63F1-B243-4409-BC89-1D21EC68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687-1C9A-478C-9641-CA2DDE3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2BCD-2F4C-45F4-82F2-4BDA4B3C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9BAC-7F8C-4AC0-8F6A-C383C07B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7E9F-A1E4-4ADF-9762-16C7C85C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3A937-D4E8-475B-9ACF-4B176641B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9851F-8491-463D-9356-283E5746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63EB2-B4C1-4598-8180-70E17F4D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2931-E841-4BC5-A44E-FCF181CF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A53E-640B-4E29-A16F-190F51F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2812A-C9D5-406E-B709-4754DE0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C67E4-C0C8-44F2-92A9-A12B36BB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7AED9-1346-44CE-82CB-B73C62F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7B716-82F1-43AA-A1B0-A52B455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E3325-F660-442C-AA96-D34F607B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71A6-EDCA-4020-BC17-DFFAAE7D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2A2-BBC5-4527-AE12-A42E014A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EAEF-34B5-4520-A1A5-4E97F058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21C8-B3A2-4C6B-B163-6E3A990A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9A4-6DCE-4F6A-A64E-F4778EF1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AB5A-9B12-446C-BE2A-B3BC55F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BB587-1A46-47B8-B277-D76BBD17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C2B0-9CCA-404C-8D98-48688E3E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E0D6F-610B-4017-AE53-B58EB0BC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2D4A-F43F-4379-9F42-DDF9F387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3368-AA4C-4254-AD08-70AC1CC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6490-0844-4177-9A92-5F0AFAAC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607E-99B0-452D-9601-EF551B4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164CF-AE6B-43CA-985A-7E76B5C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4B56-6FB1-4C2E-815C-1900E0E0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C825-52A8-4DAD-8659-2774DF2E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88CF-8D03-4556-BDEE-579B10D703BE}" type="datetimeFigureOut">
              <a:rPr lang="en-US" smtClean="0"/>
              <a:t>25/02/2023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99CC-D022-429F-9CB5-BF620244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F8C3-9342-4D35-8676-E153F807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3960-0994-4F3D-906D-3867EC518A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87D4AFDF-A4BD-48FF-AFC8-651B139F2786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667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62B79368-AE5E-4576-B0BB-DCF46EC5DCC0}" type="datetime1">
              <a:rPr lang="en-US" smtClean="0"/>
              <a:t>25/02/2023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800" y="6617933"/>
            <a:ext cx="8641125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DGBE, MAPV China /// Roadmap of China Advanced Analytics /// Aug. 24,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70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10FDA202-DC0F-455D-916B-4A62E206CD88}"/>
              </a:ext>
            </a:extLst>
          </p:cNvPr>
          <p:cNvSpPr txBox="1"/>
          <p:nvPr userDrawn="1"/>
        </p:nvSpPr>
        <p:spPr bwMode="gray"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dirty="0" err="1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09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73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919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892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2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892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892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892" indent="-269973" algn="l" defTabSz="914309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>
          <p15:clr>
            <a:srgbClr val="F26B43"/>
          </p15:clr>
        </p15:guide>
        <p15:guide id="2" pos="3908">
          <p15:clr>
            <a:srgbClr val="F26B43"/>
          </p15:clr>
        </p15:guide>
        <p15:guide id="3" pos="4134">
          <p15:clr>
            <a:srgbClr val="F26B43"/>
          </p15:clr>
        </p15:guide>
        <p15:guide id="6" pos="7422">
          <p15:clr>
            <a:srgbClr val="F26B43"/>
          </p15:clr>
        </p15:guide>
        <p15:guide id="7" pos="2376">
          <p15:clr>
            <a:srgbClr val="F26B43"/>
          </p15:clr>
        </p15:guide>
        <p15:guide id="8" pos="2150">
          <p15:clr>
            <a:srgbClr val="F26B43"/>
          </p15:clr>
        </p15:guide>
        <p15:guide id="9" pos="619">
          <p15:clr>
            <a:srgbClr val="F26B43"/>
          </p15:clr>
        </p15:guide>
        <p15:guide id="10" orient="horz" pos="2478">
          <p15:clr>
            <a:srgbClr val="F26B43"/>
          </p15:clr>
        </p15:guide>
        <p15:guide id="11" orient="horz" pos="2592">
          <p15:clr>
            <a:srgbClr val="F26B43"/>
          </p15:clr>
        </p15:guide>
        <p15:guide id="12" orient="horz" pos="4086">
          <p15:clr>
            <a:srgbClr val="F26B43"/>
          </p15:clr>
        </p15:guide>
        <p15:guide id="13" pos="5894">
          <p15:clr>
            <a:srgbClr val="F26B43"/>
          </p15:clr>
        </p15:guide>
        <p15:guide id="14" pos="5666">
          <p15:clr>
            <a:srgbClr val="F26B43"/>
          </p15:clr>
        </p15:guide>
        <p15:guide id="15" pos="4020">
          <p15:clr>
            <a:srgbClr val="F26B43"/>
          </p15:clr>
        </p15:guide>
        <p15:guide id="16" orient="horz" pos="2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6" Type="http://schemas.openxmlformats.org/officeDocument/2006/relationships/image" Target="../media/image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32.xml"/><Relationship Id="rId5" Type="http://schemas.openxmlformats.org/officeDocument/2006/relationships/tags" Target="../tags/tag7.xml"/><Relationship Id="rId15" Type="http://schemas.openxmlformats.org/officeDocument/2006/relationships/image" Target="../media/image3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dirty="0"/>
              <a:t>Status Report 24</a:t>
            </a:r>
            <a:r>
              <a:rPr lang="en-US" baseline="30000" dirty="0"/>
              <a:t>th</a:t>
            </a:r>
            <a:r>
              <a:rPr lang="en-US" dirty="0"/>
              <a:t> Mar,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15" y="660479"/>
            <a:ext cx="10798460" cy="385459"/>
          </a:xfrm>
          <a:solidFill>
            <a:schemeClr val="accent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 Project :</a:t>
            </a:r>
            <a:r>
              <a:rPr lang="en-US" dirty="0" err="1"/>
              <a:t>KGbot</a:t>
            </a:r>
            <a:endParaRPr lang="en-US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</a:t>
            </a:fld>
            <a:endParaRPr lang="en-US" dirty="0"/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988381" y="4477445"/>
            <a:ext cx="3540874" cy="233632"/>
          </a:xfrm>
          <a:prstGeom prst="rect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</a:rPr>
              <a:t>Highlights/Progress in Reporting Period</a:t>
            </a:r>
          </a:p>
        </p:txBody>
      </p:sp>
      <p:sp>
        <p:nvSpPr>
          <p:cNvPr id="283" name="Rectangle 11_2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3460" y="4730492"/>
            <a:ext cx="3532440" cy="1752230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>
            <a:lvl1pPr marL="270000" indent="-270000" algn="l" defTabSz="914400" rtl="0" eaLnBrk="1" latinLnBrk="0" hangingPunct="1">
              <a:buFontTx/>
              <a:buBlip>
                <a:blip r:embed="rId13"/>
              </a:buBlip>
            </a:lvl1pPr>
            <a:lvl2pPr marL="270000" indent="-270000" algn="l" defTabSz="914400" rtl="0" eaLnBrk="1" latinLnBrk="0" hangingPunct="1">
              <a:buFontTx/>
              <a:buBlip>
                <a:blip r:embed="rId13"/>
              </a:buBlip>
            </a:lvl2pPr>
            <a:lvl3pPr marL="540000" indent="-270000" algn="l" defTabSz="914400" rtl="0" eaLnBrk="1" latinLnBrk="0" hangingPunct="1">
              <a:buFontTx/>
              <a:buBlip>
                <a:blip r:embed="rId14"/>
              </a:buBlip>
            </a:lvl3pPr>
            <a:lvl4pPr marL="810000" indent="-270000" algn="l" defTabSz="914400" rtl="0" eaLnBrk="1" latinLnBrk="0" hangingPunct="1">
              <a:buFontTx/>
              <a:buBlip>
                <a:blip r:embed="rId15"/>
              </a:buBlip>
            </a:lvl4pPr>
            <a:lvl5pPr marL="1080000" indent="-270000" algn="l" defTabSz="914400" rtl="0" eaLnBrk="1" latinLnBrk="0" hangingPunct="1">
              <a:buFontTx/>
              <a:buBlip>
                <a:blip r:embed="rId16"/>
              </a:buBlip>
            </a:lvl5pPr>
            <a:lvl6pPr marL="1080000" indent="-270000" algn="l" defTabSz="914400" rtl="0" eaLnBrk="1" latinLnBrk="0" hangingPunct="1">
              <a:buFontTx/>
              <a:buBlip>
                <a:blip r:embed="rId16"/>
              </a:buBlip>
            </a:lvl6pPr>
            <a:lvl7pPr marL="1080000" indent="-270000" algn="l" defTabSz="914400" rtl="0" eaLnBrk="1" latinLnBrk="0" hangingPunct="1">
              <a:buFontTx/>
              <a:buBlip>
                <a:blip r:embed="rId16"/>
              </a:buBlip>
            </a:lvl7pPr>
            <a:lvl8pPr marL="1080000" indent="-270000" algn="l" defTabSz="914400" rtl="0" eaLnBrk="1" latinLnBrk="0" hangingPunct="1">
              <a:buFontTx/>
              <a:buBlip>
                <a:blip r:embed="rId16"/>
              </a:buBlip>
            </a:lvl8pPr>
            <a:lvl9pPr marL="1080000" indent="-270000" algn="l" defTabSz="914400" rtl="0" eaLnBrk="1" latinLnBrk="0" hangingPunct="1">
              <a:buFontTx/>
              <a:buBlip>
                <a:blip r:embed="rId16"/>
              </a:buBlip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Knowledge </a:t>
            </a:r>
            <a:r>
              <a:rPr lang="en-US" sz="1100" kern="0">
                <a:solidFill>
                  <a:srgbClr val="10384F"/>
                </a:solidFill>
              </a:rPr>
              <a:t>graph setup </a:t>
            </a:r>
            <a:endParaRPr lang="en-US" sz="1100" kern="0" dirty="0">
              <a:solidFill>
                <a:srgbClr val="10384F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Answering strategy aligned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Key modules development of </a:t>
            </a:r>
            <a:r>
              <a:rPr lang="en-US" sz="1100" kern="0" dirty="0" err="1">
                <a:solidFill>
                  <a:srgbClr val="10384F"/>
                </a:solidFill>
              </a:rPr>
              <a:t>kgbot</a:t>
            </a:r>
            <a:r>
              <a:rPr lang="en-US" sz="1100" kern="0" dirty="0">
                <a:solidFill>
                  <a:srgbClr val="10384F"/>
                </a:solidFill>
              </a:rPr>
              <a:t>, including chatbot training, automatic and manual labeling for a new source etc. </a:t>
            </a:r>
          </a:p>
          <a:p>
            <a:pPr marL="0" lvl="1" indent="0">
              <a:buNone/>
              <a:defRPr/>
            </a:pPr>
            <a:endParaRPr lang="en-US" sz="1100" kern="0" dirty="0">
              <a:solidFill>
                <a:srgbClr val="10384F"/>
              </a:solidFill>
            </a:endParaRPr>
          </a:p>
        </p:txBody>
      </p:sp>
      <p:sp>
        <p:nvSpPr>
          <p:cNvPr id="144" name="Text Box 19"/>
          <p:cNvSpPr txBox="1">
            <a:spLocks noChangeArrowheads="1"/>
          </p:cNvSpPr>
          <p:nvPr/>
        </p:nvSpPr>
        <p:spPr bwMode="auto">
          <a:xfrm>
            <a:off x="4579452" y="4476898"/>
            <a:ext cx="3457325" cy="233632"/>
          </a:xfrm>
          <a:prstGeom prst="rect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</a:rPr>
              <a:t>Key Upcoming Activities and Events</a:t>
            </a:r>
          </a:p>
        </p:txBody>
      </p:sp>
      <p:sp>
        <p:nvSpPr>
          <p:cNvPr id="145" name="Rectangle 11_2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9454" y="4754063"/>
            <a:ext cx="3457322" cy="1728659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>
            <a:lvl1pPr marL="270000" indent="-270000" algn="l" defTabSz="914400" rtl="0" eaLnBrk="1" latinLnBrk="0" hangingPunct="1">
              <a:buFontTx/>
              <a:buBlip>
                <a:blip r:embed="rId13"/>
              </a:buBlip>
            </a:lvl1pPr>
            <a:lvl2pPr marL="270000" indent="-270000" algn="l" defTabSz="914400" rtl="0" eaLnBrk="1" latinLnBrk="0" hangingPunct="1">
              <a:buFontTx/>
              <a:buBlip>
                <a:blip r:embed="rId13"/>
              </a:buBlip>
            </a:lvl2pPr>
            <a:lvl3pPr marL="540000" indent="-270000" algn="l" defTabSz="914400" rtl="0" eaLnBrk="1" latinLnBrk="0" hangingPunct="1">
              <a:buFontTx/>
              <a:buBlip>
                <a:blip r:embed="rId14"/>
              </a:buBlip>
            </a:lvl3pPr>
            <a:lvl4pPr marL="810000" indent="-270000" algn="l" defTabSz="914400" rtl="0" eaLnBrk="1" latinLnBrk="0" hangingPunct="1">
              <a:buFontTx/>
              <a:buBlip>
                <a:blip r:embed="rId15"/>
              </a:buBlip>
            </a:lvl4pPr>
            <a:lvl5pPr marL="1080000" indent="-270000" algn="l" defTabSz="914400" rtl="0" eaLnBrk="1" latinLnBrk="0" hangingPunct="1">
              <a:buFontTx/>
              <a:buBlip>
                <a:blip r:embed="rId16"/>
              </a:buBlip>
            </a:lvl5pPr>
            <a:lvl6pPr marL="1080000" indent="-270000" algn="l" defTabSz="914400" rtl="0" eaLnBrk="1" latinLnBrk="0" hangingPunct="1">
              <a:buFontTx/>
              <a:buBlip>
                <a:blip r:embed="rId16"/>
              </a:buBlip>
            </a:lvl6pPr>
            <a:lvl7pPr marL="1080000" indent="-270000" algn="l" defTabSz="914400" rtl="0" eaLnBrk="1" latinLnBrk="0" hangingPunct="1">
              <a:buFontTx/>
              <a:buBlip>
                <a:blip r:embed="rId16"/>
              </a:buBlip>
            </a:lvl7pPr>
            <a:lvl8pPr marL="1080000" indent="-270000" algn="l" defTabSz="914400" rtl="0" eaLnBrk="1" latinLnBrk="0" hangingPunct="1">
              <a:buFontTx/>
              <a:buBlip>
                <a:blip r:embed="rId16"/>
              </a:buBlip>
            </a:lvl8pPr>
            <a:lvl9pPr marL="1080000" indent="-270000" algn="l" defTabSz="914400" rtl="0" eaLnBrk="1" latinLnBrk="0" hangingPunct="1">
              <a:buFontTx/>
              <a:buBlip>
                <a:blip r:embed="rId16"/>
              </a:buBlip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 err="1">
                <a:solidFill>
                  <a:srgbClr val="10384F"/>
                </a:solidFill>
              </a:rPr>
              <a:t>P</a:t>
            </a:r>
            <a:r>
              <a:rPr lang="en-US" altLang="zh-CN" sz="1100" kern="0" dirty="0" err="1">
                <a:solidFill>
                  <a:srgbClr val="10384F"/>
                </a:solidFill>
              </a:rPr>
              <a:t>oC</a:t>
            </a:r>
            <a:r>
              <a:rPr lang="en-US" altLang="zh-CN" sz="1100" kern="0" dirty="0">
                <a:solidFill>
                  <a:srgbClr val="10384F"/>
                </a:solidFill>
              </a:rPr>
              <a:t> result review </a:t>
            </a:r>
            <a:endParaRPr lang="en-US" sz="1100" kern="0" dirty="0">
              <a:solidFill>
                <a:srgbClr val="10384F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Alignment on the deployment plan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UAT and preparation for launch </a:t>
            </a:r>
          </a:p>
        </p:txBody>
      </p:sp>
      <p:sp>
        <p:nvSpPr>
          <p:cNvPr id="147" name="Text Box 19"/>
          <p:cNvSpPr txBox="1">
            <a:spLocks noChangeArrowheads="1"/>
          </p:cNvSpPr>
          <p:nvPr/>
        </p:nvSpPr>
        <p:spPr bwMode="auto">
          <a:xfrm>
            <a:off x="8091898" y="4478671"/>
            <a:ext cx="3689185" cy="23363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C6C6C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71856" tIns="71856" rIns="71856" bIns="71856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</a:rPr>
              <a:t>Challenges, Risks, Decision Need &amp; Escalations</a:t>
            </a:r>
          </a:p>
        </p:txBody>
      </p:sp>
      <p:sp>
        <p:nvSpPr>
          <p:cNvPr id="148" name="Rectangle 11_2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91897" y="4711077"/>
            <a:ext cx="3698710" cy="1693047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>
            <a:lvl1pPr marL="270000" indent="-270000" algn="l" defTabSz="914400" rtl="0" eaLnBrk="1" latinLnBrk="0" hangingPunct="1">
              <a:buFontTx/>
              <a:buBlip>
                <a:blip r:embed="rId13"/>
              </a:buBlip>
            </a:lvl1pPr>
            <a:lvl2pPr marL="270000" indent="-270000" algn="l" defTabSz="914400" rtl="0" eaLnBrk="1" latinLnBrk="0" hangingPunct="1">
              <a:buFontTx/>
              <a:buBlip>
                <a:blip r:embed="rId13"/>
              </a:buBlip>
            </a:lvl2pPr>
            <a:lvl3pPr marL="540000" indent="-270000" algn="l" defTabSz="914400" rtl="0" eaLnBrk="1" latinLnBrk="0" hangingPunct="1">
              <a:buFontTx/>
              <a:buBlip>
                <a:blip r:embed="rId14"/>
              </a:buBlip>
            </a:lvl3pPr>
            <a:lvl4pPr marL="810000" indent="-270000" algn="l" defTabSz="914400" rtl="0" eaLnBrk="1" latinLnBrk="0" hangingPunct="1">
              <a:buFontTx/>
              <a:buBlip>
                <a:blip r:embed="rId15"/>
              </a:buBlip>
            </a:lvl4pPr>
            <a:lvl5pPr marL="1080000" indent="-270000" algn="l" defTabSz="914400" rtl="0" eaLnBrk="1" latinLnBrk="0" hangingPunct="1">
              <a:buFontTx/>
              <a:buBlip>
                <a:blip r:embed="rId16"/>
              </a:buBlip>
            </a:lvl5pPr>
            <a:lvl6pPr marL="1080000" indent="-270000" algn="l" defTabSz="914400" rtl="0" eaLnBrk="1" latinLnBrk="0" hangingPunct="1">
              <a:buFontTx/>
              <a:buBlip>
                <a:blip r:embed="rId16"/>
              </a:buBlip>
            </a:lvl6pPr>
            <a:lvl7pPr marL="1080000" indent="-270000" algn="l" defTabSz="914400" rtl="0" eaLnBrk="1" latinLnBrk="0" hangingPunct="1">
              <a:buFontTx/>
              <a:buBlip>
                <a:blip r:embed="rId16"/>
              </a:buBlip>
            </a:lvl7pPr>
            <a:lvl8pPr marL="1080000" indent="-270000" algn="l" defTabSz="914400" rtl="0" eaLnBrk="1" latinLnBrk="0" hangingPunct="1">
              <a:buFontTx/>
              <a:buBlip>
                <a:blip r:embed="rId16"/>
              </a:buBlip>
            </a:lvl8pPr>
            <a:lvl9pPr marL="1080000" indent="-270000" algn="l" defTabSz="914400" rtl="0" eaLnBrk="1" latinLnBrk="0" hangingPunct="1">
              <a:buFontTx/>
              <a:buBlip>
                <a:blip r:embed="rId16"/>
              </a:buBlip>
            </a:lvl9pPr>
          </a:lstStyle>
          <a:p>
            <a:pPr marL="184150" lvl="1" indent="-184150">
              <a:defRPr/>
            </a:pPr>
            <a:endParaRPr lang="en-US" sz="1100" kern="0" dirty="0">
              <a:solidFill>
                <a:srgbClr val="10384F"/>
              </a:solidFill>
            </a:endParaRPr>
          </a:p>
        </p:txBody>
      </p:sp>
      <p:sp>
        <p:nvSpPr>
          <p:cNvPr id="150" name="Text Box 19"/>
          <p:cNvSpPr txBox="1">
            <a:spLocks noChangeArrowheads="1"/>
          </p:cNvSpPr>
          <p:nvPr/>
        </p:nvSpPr>
        <p:spPr bwMode="auto">
          <a:xfrm>
            <a:off x="984992" y="3500055"/>
            <a:ext cx="10772447" cy="168364"/>
          </a:xfrm>
          <a:prstGeom prst="rect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</a:rPr>
              <a:t>Management Summary</a:t>
            </a:r>
          </a:p>
        </p:txBody>
      </p:sp>
      <p:sp>
        <p:nvSpPr>
          <p:cNvPr id="151" name="Rectangle 11_2_2"/>
          <p:cNvSpPr>
            <a:spLocks noChangeArrowheads="1"/>
          </p:cNvSpPr>
          <p:nvPr/>
        </p:nvSpPr>
        <p:spPr bwMode="auto">
          <a:xfrm>
            <a:off x="985011" y="3739474"/>
            <a:ext cx="10805596" cy="622532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/>
          <a:p>
            <a:pPr marL="171450" lvl="1" indent="-171450">
              <a:buClr>
                <a:srgbClr val="676767"/>
              </a:buClr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Overall the development is in the planned pace </a:t>
            </a:r>
          </a:p>
          <a:p>
            <a:pPr marL="171450" lvl="1" indent="-171450">
              <a:buClr>
                <a:srgbClr val="676767"/>
              </a:buClr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0384F"/>
              </a:solidFill>
            </a:endParaRPr>
          </a:p>
          <a:p>
            <a:pPr marL="0" lvl="1">
              <a:buClr>
                <a:srgbClr val="676767"/>
              </a:buClr>
              <a:defRPr/>
            </a:pPr>
            <a:endParaRPr lang="en-US" sz="1100" kern="0" dirty="0">
              <a:solidFill>
                <a:srgbClr val="10384F"/>
              </a:solidFill>
            </a:endParaRPr>
          </a:p>
        </p:txBody>
      </p:sp>
      <p:sp>
        <p:nvSpPr>
          <p:cNvPr id="142" name="Oval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1540" y="6547878"/>
            <a:ext cx="126000" cy="126955"/>
          </a:xfrm>
          <a:prstGeom prst="ellipse">
            <a:avLst/>
          </a:prstGeom>
          <a:solidFill>
            <a:srgbClr val="FFC000"/>
          </a:solidFill>
          <a:ln w="63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43" name="TextBox 6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42053" y="6482722"/>
            <a:ext cx="13637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Issue(s) occurred</a:t>
            </a:r>
          </a:p>
        </p:txBody>
      </p:sp>
      <p:sp>
        <p:nvSpPr>
          <p:cNvPr id="149" name="Oval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88844" y="6531976"/>
            <a:ext cx="126000" cy="126955"/>
          </a:xfrm>
          <a:prstGeom prst="ellipse">
            <a:avLst/>
          </a:prstGeom>
          <a:solidFill>
            <a:schemeClr val="accent6"/>
          </a:solidFill>
          <a:ln w="63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52" name="TextBox 6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89849" y="6482722"/>
            <a:ext cx="13725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Issue(s) escalated</a:t>
            </a:r>
          </a:p>
        </p:txBody>
      </p:sp>
      <p:sp>
        <p:nvSpPr>
          <p:cNvPr id="153" name="Oval 3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92015" y="6531976"/>
            <a:ext cx="126000" cy="126955"/>
          </a:xfrm>
          <a:prstGeom prst="ellipse">
            <a:avLst/>
          </a:prstGeom>
          <a:solidFill>
            <a:schemeClr val="accent4"/>
          </a:solidFill>
          <a:ln w="63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54" name="TextBox 6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092332" y="6482721"/>
            <a:ext cx="985655" cy="2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On Target</a:t>
            </a:r>
          </a:p>
        </p:txBody>
      </p:sp>
      <p:sp>
        <p:nvSpPr>
          <p:cNvPr id="186" name="Rectangle 11_2_2">
            <a:extLst>
              <a:ext uri="{FF2B5EF4-FFF2-40B4-BE49-F238E27FC236}">
                <a16:creationId xmlns:a16="http://schemas.microsoft.com/office/drawing/2014/main" id="{7C122006-592E-4DF1-A685-E333001CD91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83485" y="4725146"/>
            <a:ext cx="3457322" cy="1577301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>
            <a:lvl1pPr marL="270000" indent="-270000" algn="l" defTabSz="914400" rtl="0" eaLnBrk="1" latinLnBrk="0" hangingPunct="1">
              <a:buFontTx/>
              <a:buBlip>
                <a:blip r:embed="rId13"/>
              </a:buBlip>
            </a:lvl1pPr>
            <a:lvl2pPr marL="270000" indent="-270000" algn="l" defTabSz="914400" rtl="0" eaLnBrk="1" latinLnBrk="0" hangingPunct="1">
              <a:buFontTx/>
              <a:buBlip>
                <a:blip r:embed="rId13"/>
              </a:buBlip>
            </a:lvl2pPr>
            <a:lvl3pPr marL="540000" indent="-270000" algn="l" defTabSz="914400" rtl="0" eaLnBrk="1" latinLnBrk="0" hangingPunct="1">
              <a:buFontTx/>
              <a:buBlip>
                <a:blip r:embed="rId14"/>
              </a:buBlip>
            </a:lvl3pPr>
            <a:lvl4pPr marL="810000" indent="-270000" algn="l" defTabSz="914400" rtl="0" eaLnBrk="1" latinLnBrk="0" hangingPunct="1">
              <a:buFontTx/>
              <a:buBlip>
                <a:blip r:embed="rId15"/>
              </a:buBlip>
            </a:lvl4pPr>
            <a:lvl5pPr marL="1080000" indent="-270000" algn="l" defTabSz="914400" rtl="0" eaLnBrk="1" latinLnBrk="0" hangingPunct="1">
              <a:buFontTx/>
              <a:buBlip>
                <a:blip r:embed="rId16"/>
              </a:buBlip>
            </a:lvl5pPr>
            <a:lvl6pPr marL="1080000" indent="-270000" algn="l" defTabSz="914400" rtl="0" eaLnBrk="1" latinLnBrk="0" hangingPunct="1">
              <a:buFontTx/>
              <a:buBlip>
                <a:blip r:embed="rId16"/>
              </a:buBlip>
            </a:lvl6pPr>
            <a:lvl7pPr marL="1080000" indent="-270000" algn="l" defTabSz="914400" rtl="0" eaLnBrk="1" latinLnBrk="0" hangingPunct="1">
              <a:buFontTx/>
              <a:buBlip>
                <a:blip r:embed="rId16"/>
              </a:buBlip>
            </a:lvl7pPr>
            <a:lvl8pPr marL="1080000" indent="-270000" algn="l" defTabSz="914400" rtl="0" eaLnBrk="1" latinLnBrk="0" hangingPunct="1">
              <a:buFontTx/>
              <a:buBlip>
                <a:blip r:embed="rId16"/>
              </a:buBlip>
            </a:lvl8pPr>
            <a:lvl9pPr marL="1080000" indent="-270000" algn="l" defTabSz="914400" rtl="0" eaLnBrk="1" latinLnBrk="0" hangingPunct="1">
              <a:buFontTx/>
              <a:buBlip>
                <a:blip r:embed="rId16"/>
              </a:buBlip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Challenge-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Risk: </a:t>
            </a:r>
            <a:r>
              <a:rPr lang="en-US" sz="1100" kern="0" dirty="0">
                <a:solidFill>
                  <a:srgbClr val="FF0000"/>
                </a:solidFill>
              </a:rPr>
              <a:t>- the deployment is in high risk due to high cost from on-premise to cloud, which is beyond plan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Decision Need: - deployment and launch timeline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Escalation: -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0384F"/>
                </a:solidFill>
              </a:rPr>
              <a:t>Dependency –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EC3D7-9F5F-4996-A73E-38969F58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Text Box 19">
            <a:extLst>
              <a:ext uri="{FF2B5EF4-FFF2-40B4-BE49-F238E27FC236}">
                <a16:creationId xmlns:a16="http://schemas.microsoft.com/office/drawing/2014/main" id="{125A119F-59C1-487E-AD25-6C9F78B59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4" y="1581693"/>
            <a:ext cx="1147303" cy="23363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C6C6C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36000" tIns="72000" rIns="36000" bIns="72000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Overall Status</a:t>
            </a:r>
          </a:p>
        </p:txBody>
      </p:sp>
      <p:sp>
        <p:nvSpPr>
          <p:cNvPr id="64" name="Rectangle 11_2_2">
            <a:extLst>
              <a:ext uri="{FF2B5EF4-FFF2-40B4-BE49-F238E27FC236}">
                <a16:creationId xmlns:a16="http://schemas.microsoft.com/office/drawing/2014/main" id="{F682961E-855D-4559-BD96-0298FA56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74" y="1846149"/>
            <a:ext cx="1147303" cy="1280949"/>
          </a:xfrm>
          <a:prstGeom prst="rect">
            <a:avLst/>
          </a:prstGeom>
          <a:solidFill>
            <a:srgbClr val="EFEDE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t" anchorCtr="0">
            <a:noAutofit/>
          </a:bodyPr>
          <a:lstStyle/>
          <a:p>
            <a:pPr marL="0" lvl="1">
              <a:buClr>
                <a:srgbClr val="676767"/>
              </a:buClr>
              <a:defRPr/>
            </a:pPr>
            <a:endParaRPr lang="en-US" sz="1200" kern="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EFF67D-BA6D-4757-A309-4EAFDE2A66DA}"/>
              </a:ext>
            </a:extLst>
          </p:cNvPr>
          <p:cNvGrpSpPr/>
          <p:nvPr/>
        </p:nvGrpSpPr>
        <p:grpSpPr>
          <a:xfrm>
            <a:off x="1352605" y="2065945"/>
            <a:ext cx="397565" cy="858331"/>
            <a:chOff x="7769225" y="-581025"/>
            <a:chExt cx="1198563" cy="2590800"/>
          </a:xfrm>
        </p:grpSpPr>
        <p:sp>
          <p:nvSpPr>
            <p:cNvPr id="66" name="Freeform 216">
              <a:extLst>
                <a:ext uri="{FF2B5EF4-FFF2-40B4-BE49-F238E27FC236}">
                  <a16:creationId xmlns:a16="http://schemas.microsoft.com/office/drawing/2014/main" id="{CC5F3596-6C7B-4E8A-85E3-C9314B0D7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225" y="-581025"/>
              <a:ext cx="1198563" cy="2590800"/>
            </a:xfrm>
            <a:custGeom>
              <a:avLst/>
              <a:gdLst>
                <a:gd name="T0" fmla="*/ 566 w 566"/>
                <a:gd name="T1" fmla="*/ 49 h 1224"/>
                <a:gd name="T2" fmla="*/ 566 w 566"/>
                <a:gd name="T3" fmla="*/ 1175 h 1224"/>
                <a:gd name="T4" fmla="*/ 549 w 566"/>
                <a:gd name="T5" fmla="*/ 1211 h 1224"/>
                <a:gd name="T6" fmla="*/ 517 w 566"/>
                <a:gd name="T7" fmla="*/ 1224 h 1224"/>
                <a:gd name="T8" fmla="*/ 49 w 566"/>
                <a:gd name="T9" fmla="*/ 1224 h 1224"/>
                <a:gd name="T10" fmla="*/ 0 w 566"/>
                <a:gd name="T11" fmla="*/ 1175 h 1224"/>
                <a:gd name="T12" fmla="*/ 0 w 566"/>
                <a:gd name="T13" fmla="*/ 49 h 1224"/>
                <a:gd name="T14" fmla="*/ 49 w 566"/>
                <a:gd name="T15" fmla="*/ 0 h 1224"/>
                <a:gd name="T16" fmla="*/ 517 w 566"/>
                <a:gd name="T17" fmla="*/ 0 h 1224"/>
                <a:gd name="T18" fmla="*/ 566 w 566"/>
                <a:gd name="T19" fmla="*/ 49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1224">
                  <a:moveTo>
                    <a:pt x="566" y="49"/>
                  </a:moveTo>
                  <a:cubicBezTo>
                    <a:pt x="566" y="1175"/>
                    <a:pt x="566" y="1175"/>
                    <a:pt x="566" y="1175"/>
                  </a:cubicBezTo>
                  <a:cubicBezTo>
                    <a:pt x="566" y="1189"/>
                    <a:pt x="559" y="1203"/>
                    <a:pt x="549" y="1211"/>
                  </a:cubicBezTo>
                  <a:cubicBezTo>
                    <a:pt x="540" y="1219"/>
                    <a:pt x="529" y="1224"/>
                    <a:pt x="517" y="1224"/>
                  </a:cubicBezTo>
                  <a:cubicBezTo>
                    <a:pt x="49" y="1224"/>
                    <a:pt x="49" y="1224"/>
                    <a:pt x="49" y="1224"/>
                  </a:cubicBezTo>
                  <a:cubicBezTo>
                    <a:pt x="22" y="1224"/>
                    <a:pt x="0" y="1202"/>
                    <a:pt x="0" y="117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44" y="0"/>
                    <a:pt x="566" y="22"/>
                    <a:pt x="566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17">
              <a:extLst>
                <a:ext uri="{FF2B5EF4-FFF2-40B4-BE49-F238E27FC236}">
                  <a16:creationId xmlns:a16="http://schemas.microsoft.com/office/drawing/2014/main" id="{41AA9379-69EA-4B76-B918-158E9420A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225" y="-581025"/>
              <a:ext cx="1198563" cy="1411288"/>
            </a:xfrm>
            <a:custGeom>
              <a:avLst/>
              <a:gdLst>
                <a:gd name="T0" fmla="*/ 566 w 566"/>
                <a:gd name="T1" fmla="*/ 49 h 667"/>
                <a:gd name="T2" fmla="*/ 566 w 566"/>
                <a:gd name="T3" fmla="*/ 667 h 667"/>
                <a:gd name="T4" fmla="*/ 0 w 566"/>
                <a:gd name="T5" fmla="*/ 307 h 667"/>
                <a:gd name="T6" fmla="*/ 0 w 566"/>
                <a:gd name="T7" fmla="*/ 49 h 667"/>
                <a:gd name="T8" fmla="*/ 49 w 566"/>
                <a:gd name="T9" fmla="*/ 0 h 667"/>
                <a:gd name="T10" fmla="*/ 517 w 566"/>
                <a:gd name="T11" fmla="*/ 0 h 667"/>
                <a:gd name="T12" fmla="*/ 566 w 566"/>
                <a:gd name="T13" fmla="*/ 4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667">
                  <a:moveTo>
                    <a:pt x="566" y="49"/>
                  </a:moveTo>
                  <a:cubicBezTo>
                    <a:pt x="566" y="667"/>
                    <a:pt x="566" y="667"/>
                    <a:pt x="566" y="66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44" y="0"/>
                    <a:pt x="566" y="22"/>
                    <a:pt x="566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8">
              <a:extLst>
                <a:ext uri="{FF2B5EF4-FFF2-40B4-BE49-F238E27FC236}">
                  <a16:creationId xmlns:a16="http://schemas.microsoft.com/office/drawing/2014/main" id="{6470C4C3-594F-4D21-BD3F-D58EC312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188" y="604837"/>
              <a:ext cx="355600" cy="863600"/>
            </a:xfrm>
            <a:custGeom>
              <a:avLst/>
              <a:gdLst>
                <a:gd name="T0" fmla="*/ 0 w 224"/>
                <a:gd name="T1" fmla="*/ 0 h 544"/>
                <a:gd name="T2" fmla="*/ 224 w 224"/>
                <a:gd name="T3" fmla="*/ 544 h 544"/>
                <a:gd name="T4" fmla="*/ 224 w 224"/>
                <a:gd name="T5" fmla="*/ 142 h 544"/>
                <a:gd name="T6" fmla="*/ 0 w 224"/>
                <a:gd name="T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44">
                  <a:moveTo>
                    <a:pt x="0" y="0"/>
                  </a:moveTo>
                  <a:lnTo>
                    <a:pt x="224" y="544"/>
                  </a:lnTo>
                  <a:lnTo>
                    <a:pt x="224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C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9">
              <a:extLst>
                <a:ext uri="{FF2B5EF4-FFF2-40B4-BE49-F238E27FC236}">
                  <a16:creationId xmlns:a16="http://schemas.microsoft.com/office/drawing/2014/main" id="{E8454861-B2EE-4AB0-9ECF-3ACC614E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188" y="604837"/>
              <a:ext cx="355600" cy="863600"/>
            </a:xfrm>
            <a:custGeom>
              <a:avLst/>
              <a:gdLst>
                <a:gd name="T0" fmla="*/ 0 w 224"/>
                <a:gd name="T1" fmla="*/ 0 h 544"/>
                <a:gd name="T2" fmla="*/ 224 w 224"/>
                <a:gd name="T3" fmla="*/ 544 h 544"/>
                <a:gd name="T4" fmla="*/ 224 w 224"/>
                <a:gd name="T5" fmla="*/ 142 h 544"/>
                <a:gd name="T6" fmla="*/ 0 w 224"/>
                <a:gd name="T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44">
                  <a:moveTo>
                    <a:pt x="0" y="0"/>
                  </a:moveTo>
                  <a:lnTo>
                    <a:pt x="224" y="544"/>
                  </a:lnTo>
                  <a:lnTo>
                    <a:pt x="224" y="1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220">
              <a:extLst>
                <a:ext uri="{FF2B5EF4-FFF2-40B4-BE49-F238E27FC236}">
                  <a16:creationId xmlns:a16="http://schemas.microsoft.com/office/drawing/2014/main" id="{C5A8E061-1070-4080-BA43-8C66693EF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-581025"/>
              <a:ext cx="844550" cy="1411288"/>
            </a:xfrm>
            <a:custGeom>
              <a:avLst/>
              <a:gdLst>
                <a:gd name="T0" fmla="*/ 350 w 399"/>
                <a:gd name="T1" fmla="*/ 0 h 667"/>
                <a:gd name="T2" fmla="*/ 0 w 399"/>
                <a:gd name="T3" fmla="*/ 0 h 667"/>
                <a:gd name="T4" fmla="*/ 231 w 399"/>
                <a:gd name="T5" fmla="*/ 560 h 667"/>
                <a:gd name="T6" fmla="*/ 399 w 399"/>
                <a:gd name="T7" fmla="*/ 667 h 667"/>
                <a:gd name="T8" fmla="*/ 399 w 399"/>
                <a:gd name="T9" fmla="*/ 49 h 667"/>
                <a:gd name="T10" fmla="*/ 350 w 399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9" h="667">
                  <a:moveTo>
                    <a:pt x="3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1" y="560"/>
                    <a:pt x="231" y="560"/>
                    <a:pt x="231" y="560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9" y="22"/>
                    <a:pt x="377" y="0"/>
                    <a:pt x="350" y="0"/>
                  </a:cubicBezTo>
                </a:path>
              </a:pathLst>
            </a:custGeom>
            <a:solidFill>
              <a:srgbClr val="284C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221">
              <a:extLst>
                <a:ext uri="{FF2B5EF4-FFF2-40B4-BE49-F238E27FC236}">
                  <a16:creationId xmlns:a16="http://schemas.microsoft.com/office/drawing/2014/main" id="{4DD1CC85-FE55-4381-B66F-5DB2255E7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-530225"/>
              <a:ext cx="120650" cy="123825"/>
            </a:xfrm>
            <a:custGeom>
              <a:avLst/>
              <a:gdLst>
                <a:gd name="T0" fmla="*/ 12 w 57"/>
                <a:gd name="T1" fmla="*/ 53 h 59"/>
                <a:gd name="T2" fmla="*/ 24 w 57"/>
                <a:gd name="T3" fmla="*/ 24 h 59"/>
                <a:gd name="T4" fmla="*/ 51 w 57"/>
                <a:gd name="T5" fmla="*/ 12 h 59"/>
                <a:gd name="T6" fmla="*/ 57 w 57"/>
                <a:gd name="T7" fmla="*/ 6 h 59"/>
                <a:gd name="T8" fmla="*/ 51 w 57"/>
                <a:gd name="T9" fmla="*/ 0 h 59"/>
                <a:gd name="T10" fmla="*/ 15 w 57"/>
                <a:gd name="T11" fmla="*/ 16 h 59"/>
                <a:gd name="T12" fmla="*/ 0 w 57"/>
                <a:gd name="T13" fmla="*/ 53 h 59"/>
                <a:gd name="T14" fmla="*/ 6 w 57"/>
                <a:gd name="T15" fmla="*/ 59 h 59"/>
                <a:gd name="T16" fmla="*/ 12 w 57"/>
                <a:gd name="T17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2" y="53"/>
                  </a:moveTo>
                  <a:cubicBezTo>
                    <a:pt x="12" y="42"/>
                    <a:pt x="17" y="32"/>
                    <a:pt x="24" y="24"/>
                  </a:cubicBezTo>
                  <a:cubicBezTo>
                    <a:pt x="31" y="17"/>
                    <a:pt x="40" y="12"/>
                    <a:pt x="51" y="12"/>
                  </a:cubicBezTo>
                  <a:cubicBezTo>
                    <a:pt x="54" y="12"/>
                    <a:pt x="57" y="10"/>
                    <a:pt x="57" y="6"/>
                  </a:cubicBezTo>
                  <a:cubicBezTo>
                    <a:pt x="57" y="3"/>
                    <a:pt x="54" y="0"/>
                    <a:pt x="51" y="0"/>
                  </a:cubicBezTo>
                  <a:cubicBezTo>
                    <a:pt x="37" y="0"/>
                    <a:pt x="24" y="6"/>
                    <a:pt x="15" y="16"/>
                  </a:cubicBezTo>
                  <a:cubicBezTo>
                    <a:pt x="6" y="25"/>
                    <a:pt x="0" y="39"/>
                    <a:pt x="0" y="53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" y="59"/>
                    <a:pt x="12" y="56"/>
                    <a:pt x="1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22">
              <a:extLst>
                <a:ext uri="{FF2B5EF4-FFF2-40B4-BE49-F238E27FC236}">
                  <a16:creationId xmlns:a16="http://schemas.microsoft.com/office/drawing/2014/main" id="{31231B41-E540-4A0F-9290-8D1A51FC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-298450"/>
              <a:ext cx="25400" cy="117475"/>
            </a:xfrm>
            <a:custGeom>
              <a:avLst/>
              <a:gdLst>
                <a:gd name="T0" fmla="*/ 12 w 12"/>
                <a:gd name="T1" fmla="*/ 49 h 55"/>
                <a:gd name="T2" fmla="*/ 12 w 12"/>
                <a:gd name="T3" fmla="*/ 6 h 55"/>
                <a:gd name="T4" fmla="*/ 6 w 12"/>
                <a:gd name="T5" fmla="*/ 0 h 55"/>
                <a:gd name="T6" fmla="*/ 0 w 12"/>
                <a:gd name="T7" fmla="*/ 6 h 55"/>
                <a:gd name="T8" fmla="*/ 0 w 12"/>
                <a:gd name="T9" fmla="*/ 49 h 55"/>
                <a:gd name="T10" fmla="*/ 6 w 12"/>
                <a:gd name="T11" fmla="*/ 55 h 55"/>
                <a:gd name="T12" fmla="*/ 12 w 12"/>
                <a:gd name="T13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5">
                  <a:moveTo>
                    <a:pt x="12" y="49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2"/>
                    <a:pt x="3" y="55"/>
                    <a:pt x="6" y="55"/>
                  </a:cubicBezTo>
                  <a:cubicBezTo>
                    <a:pt x="10" y="55"/>
                    <a:pt x="12" y="52"/>
                    <a:pt x="12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23">
              <a:extLst>
                <a:ext uri="{FF2B5EF4-FFF2-40B4-BE49-F238E27FC236}">
                  <a16:creationId xmlns:a16="http://schemas.microsoft.com/office/drawing/2014/main" id="{C5C7FDE5-13B4-444B-A5FF-3B3387221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-144463"/>
              <a:ext cx="25400" cy="52388"/>
            </a:xfrm>
            <a:custGeom>
              <a:avLst/>
              <a:gdLst>
                <a:gd name="T0" fmla="*/ 12 w 12"/>
                <a:gd name="T1" fmla="*/ 19 h 25"/>
                <a:gd name="T2" fmla="*/ 12 w 12"/>
                <a:gd name="T3" fmla="*/ 6 h 25"/>
                <a:gd name="T4" fmla="*/ 6 w 12"/>
                <a:gd name="T5" fmla="*/ 0 h 25"/>
                <a:gd name="T6" fmla="*/ 0 w 12"/>
                <a:gd name="T7" fmla="*/ 6 h 25"/>
                <a:gd name="T8" fmla="*/ 0 w 12"/>
                <a:gd name="T9" fmla="*/ 19 h 25"/>
                <a:gd name="T10" fmla="*/ 6 w 12"/>
                <a:gd name="T11" fmla="*/ 25 h 25"/>
                <a:gd name="T12" fmla="*/ 12 w 12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12" y="19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ubicBezTo>
                    <a:pt x="10" y="25"/>
                    <a:pt x="12" y="23"/>
                    <a:pt x="12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24">
              <a:extLst>
                <a:ext uri="{FF2B5EF4-FFF2-40B4-BE49-F238E27FC236}">
                  <a16:creationId xmlns:a16="http://schemas.microsoft.com/office/drawing/2014/main" id="{017AF5C5-4301-48D5-B966-0C2769BE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1362075"/>
              <a:ext cx="25400" cy="355600"/>
            </a:xfrm>
            <a:custGeom>
              <a:avLst/>
              <a:gdLst>
                <a:gd name="T0" fmla="*/ 12 w 12"/>
                <a:gd name="T1" fmla="*/ 162 h 168"/>
                <a:gd name="T2" fmla="*/ 12 w 12"/>
                <a:gd name="T3" fmla="*/ 6 h 168"/>
                <a:gd name="T4" fmla="*/ 6 w 12"/>
                <a:gd name="T5" fmla="*/ 0 h 168"/>
                <a:gd name="T6" fmla="*/ 0 w 12"/>
                <a:gd name="T7" fmla="*/ 6 h 168"/>
                <a:gd name="T8" fmla="*/ 0 w 12"/>
                <a:gd name="T9" fmla="*/ 162 h 168"/>
                <a:gd name="T10" fmla="*/ 6 w 12"/>
                <a:gd name="T11" fmla="*/ 168 h 168"/>
                <a:gd name="T12" fmla="*/ 12 w 12"/>
                <a:gd name="T13" fmla="*/ 16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8">
                  <a:moveTo>
                    <a:pt x="12" y="162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3" y="168"/>
                    <a:pt x="6" y="168"/>
                  </a:cubicBezTo>
                  <a:cubicBezTo>
                    <a:pt x="10" y="168"/>
                    <a:pt x="12" y="165"/>
                    <a:pt x="12" y="1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25">
              <a:extLst>
                <a:ext uri="{FF2B5EF4-FFF2-40B4-BE49-F238E27FC236}">
                  <a16:creationId xmlns:a16="http://schemas.microsoft.com/office/drawing/2014/main" id="{731F2ED6-A858-428B-835D-CF2F0167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1733550"/>
              <a:ext cx="25400" cy="52388"/>
            </a:xfrm>
            <a:custGeom>
              <a:avLst/>
              <a:gdLst>
                <a:gd name="T0" fmla="*/ 12 w 12"/>
                <a:gd name="T1" fmla="*/ 19 h 25"/>
                <a:gd name="T2" fmla="*/ 12 w 12"/>
                <a:gd name="T3" fmla="*/ 6 h 25"/>
                <a:gd name="T4" fmla="*/ 6 w 12"/>
                <a:gd name="T5" fmla="*/ 0 h 25"/>
                <a:gd name="T6" fmla="*/ 0 w 12"/>
                <a:gd name="T7" fmla="*/ 6 h 25"/>
                <a:gd name="T8" fmla="*/ 0 w 12"/>
                <a:gd name="T9" fmla="*/ 19 h 25"/>
                <a:gd name="T10" fmla="*/ 6 w 12"/>
                <a:gd name="T11" fmla="*/ 25 h 25"/>
                <a:gd name="T12" fmla="*/ 12 w 12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12" y="19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0" y="25"/>
                    <a:pt x="12" y="22"/>
                    <a:pt x="12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26">
              <a:extLst>
                <a:ext uri="{FF2B5EF4-FFF2-40B4-BE49-F238E27FC236}">
                  <a16:creationId xmlns:a16="http://schemas.microsoft.com/office/drawing/2014/main" id="{87AE4397-8380-4F38-B101-70BCD10E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8" y="820737"/>
              <a:ext cx="469900" cy="225425"/>
            </a:xfrm>
            <a:custGeom>
              <a:avLst/>
              <a:gdLst>
                <a:gd name="T0" fmla="*/ 55 w 222"/>
                <a:gd name="T1" fmla="*/ 75 h 107"/>
                <a:gd name="T2" fmla="*/ 0 w 222"/>
                <a:gd name="T3" fmla="*/ 0 h 107"/>
                <a:gd name="T4" fmla="*/ 222 w 222"/>
                <a:gd name="T5" fmla="*/ 0 h 107"/>
                <a:gd name="T6" fmla="*/ 167 w 222"/>
                <a:gd name="T7" fmla="*/ 75 h 107"/>
                <a:gd name="T8" fmla="*/ 55 w 222"/>
                <a:gd name="T9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7">
                  <a:moveTo>
                    <a:pt x="55" y="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46" y="107"/>
                    <a:pt x="76" y="107"/>
                    <a:pt x="55" y="7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27">
              <a:extLst>
                <a:ext uri="{FF2B5EF4-FFF2-40B4-BE49-F238E27FC236}">
                  <a16:creationId xmlns:a16="http://schemas.microsoft.com/office/drawing/2014/main" id="{23B8683B-5A69-4D24-938D-3E0B5C3D6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371475"/>
              <a:ext cx="609600" cy="609600"/>
            </a:xfrm>
            <a:custGeom>
              <a:avLst/>
              <a:gdLst>
                <a:gd name="T0" fmla="*/ 237 w 288"/>
                <a:gd name="T1" fmla="*/ 51 h 288"/>
                <a:gd name="T2" fmla="*/ 237 w 288"/>
                <a:gd name="T3" fmla="*/ 236 h 288"/>
                <a:gd name="T4" fmla="*/ 51 w 288"/>
                <a:gd name="T5" fmla="*/ 236 h 288"/>
                <a:gd name="T6" fmla="*/ 51 w 288"/>
                <a:gd name="T7" fmla="*/ 51 h 288"/>
                <a:gd name="T8" fmla="*/ 237 w 288"/>
                <a:gd name="T9" fmla="*/ 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37" y="51"/>
                  </a:moveTo>
                  <a:cubicBezTo>
                    <a:pt x="288" y="102"/>
                    <a:pt x="288" y="185"/>
                    <a:pt x="237" y="236"/>
                  </a:cubicBezTo>
                  <a:cubicBezTo>
                    <a:pt x="186" y="287"/>
                    <a:pt x="103" y="288"/>
                    <a:pt x="51" y="236"/>
                  </a:cubicBezTo>
                  <a:cubicBezTo>
                    <a:pt x="0" y="185"/>
                    <a:pt x="0" y="102"/>
                    <a:pt x="51" y="51"/>
                  </a:cubicBezTo>
                  <a:cubicBezTo>
                    <a:pt x="103" y="0"/>
                    <a:pt x="186" y="0"/>
                    <a:pt x="237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28">
              <a:extLst>
                <a:ext uri="{FF2B5EF4-FFF2-40B4-BE49-F238E27FC236}">
                  <a16:creationId xmlns:a16="http://schemas.microsoft.com/office/drawing/2014/main" id="{1CBCFAB2-0D01-4233-B12B-DEA59C2A1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371475"/>
              <a:ext cx="501650" cy="500063"/>
            </a:xfrm>
            <a:custGeom>
              <a:avLst/>
              <a:gdLst>
                <a:gd name="T0" fmla="*/ 186 w 237"/>
                <a:gd name="T1" fmla="*/ 51 h 236"/>
                <a:gd name="T2" fmla="*/ 186 w 237"/>
                <a:gd name="T3" fmla="*/ 236 h 236"/>
                <a:gd name="T4" fmla="*/ 0 w 237"/>
                <a:gd name="T5" fmla="*/ 51 h 236"/>
                <a:gd name="T6" fmla="*/ 186 w 237"/>
                <a:gd name="T7" fmla="*/ 5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236">
                  <a:moveTo>
                    <a:pt x="186" y="51"/>
                  </a:moveTo>
                  <a:cubicBezTo>
                    <a:pt x="237" y="102"/>
                    <a:pt x="237" y="185"/>
                    <a:pt x="186" y="23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2" y="0"/>
                    <a:pt x="135" y="0"/>
                    <a:pt x="186" y="5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29">
              <a:extLst>
                <a:ext uri="{FF2B5EF4-FFF2-40B4-BE49-F238E27FC236}">
                  <a16:creationId xmlns:a16="http://schemas.microsoft.com/office/drawing/2014/main" id="{AC31A57A-3F82-4E8D-AA11-A0007440E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8" y="693737"/>
              <a:ext cx="31750" cy="71438"/>
            </a:xfrm>
            <a:custGeom>
              <a:avLst/>
              <a:gdLst>
                <a:gd name="T0" fmla="*/ 14 w 15"/>
                <a:gd name="T1" fmla="*/ 29 h 34"/>
                <a:gd name="T2" fmla="*/ 8 w 15"/>
                <a:gd name="T3" fmla="*/ 4 h 34"/>
                <a:gd name="T4" fmla="*/ 4 w 15"/>
                <a:gd name="T5" fmla="*/ 1 h 34"/>
                <a:gd name="T6" fmla="*/ 0 w 15"/>
                <a:gd name="T7" fmla="*/ 5 h 34"/>
                <a:gd name="T8" fmla="*/ 7 w 15"/>
                <a:gd name="T9" fmla="*/ 31 h 34"/>
                <a:gd name="T10" fmla="*/ 12 w 15"/>
                <a:gd name="T11" fmla="*/ 34 h 34"/>
                <a:gd name="T12" fmla="*/ 14 w 15"/>
                <a:gd name="T13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14" y="29"/>
                  </a:moveTo>
                  <a:cubicBezTo>
                    <a:pt x="11" y="21"/>
                    <a:pt x="9" y="13"/>
                    <a:pt x="8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1" y="14"/>
                    <a:pt x="4" y="23"/>
                    <a:pt x="7" y="31"/>
                  </a:cubicBezTo>
                  <a:cubicBezTo>
                    <a:pt x="8" y="33"/>
                    <a:pt x="10" y="34"/>
                    <a:pt x="12" y="34"/>
                  </a:cubicBezTo>
                  <a:cubicBezTo>
                    <a:pt x="14" y="33"/>
                    <a:pt x="15" y="31"/>
                    <a:pt x="1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30">
              <a:extLst>
                <a:ext uri="{FF2B5EF4-FFF2-40B4-BE49-F238E27FC236}">
                  <a16:creationId xmlns:a16="http://schemas.microsoft.com/office/drawing/2014/main" id="{A1AD55C7-2541-4A83-BD8E-8017C722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773112"/>
              <a:ext cx="39688" cy="53975"/>
            </a:xfrm>
            <a:custGeom>
              <a:avLst/>
              <a:gdLst>
                <a:gd name="T0" fmla="*/ 18 w 19"/>
                <a:gd name="T1" fmla="*/ 18 h 25"/>
                <a:gd name="T2" fmla="*/ 8 w 19"/>
                <a:gd name="T3" fmla="*/ 2 h 25"/>
                <a:gd name="T4" fmla="*/ 2 w 19"/>
                <a:gd name="T5" fmla="*/ 1 h 25"/>
                <a:gd name="T6" fmla="*/ 1 w 19"/>
                <a:gd name="T7" fmla="*/ 6 h 25"/>
                <a:gd name="T8" fmla="*/ 11 w 19"/>
                <a:gd name="T9" fmla="*/ 23 h 25"/>
                <a:gd name="T10" fmla="*/ 17 w 19"/>
                <a:gd name="T11" fmla="*/ 23 h 25"/>
                <a:gd name="T12" fmla="*/ 18 w 19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8" y="18"/>
                  </a:moveTo>
                  <a:cubicBezTo>
                    <a:pt x="14" y="13"/>
                    <a:pt x="11" y="8"/>
                    <a:pt x="8" y="2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4" y="12"/>
                    <a:pt x="7" y="18"/>
                    <a:pt x="11" y="23"/>
                  </a:cubicBezTo>
                  <a:cubicBezTo>
                    <a:pt x="13" y="24"/>
                    <a:pt x="15" y="25"/>
                    <a:pt x="17" y="23"/>
                  </a:cubicBezTo>
                  <a:cubicBezTo>
                    <a:pt x="19" y="22"/>
                    <a:pt x="19" y="19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31">
              <a:extLst>
                <a:ext uri="{FF2B5EF4-FFF2-40B4-BE49-F238E27FC236}">
                  <a16:creationId xmlns:a16="http://schemas.microsoft.com/office/drawing/2014/main" id="{03204A09-73C3-467A-8850-39B9E998D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8" y="-33338"/>
              <a:ext cx="469900" cy="227013"/>
            </a:xfrm>
            <a:custGeom>
              <a:avLst/>
              <a:gdLst>
                <a:gd name="T0" fmla="*/ 55 w 222"/>
                <a:gd name="T1" fmla="*/ 75 h 107"/>
                <a:gd name="T2" fmla="*/ 0 w 222"/>
                <a:gd name="T3" fmla="*/ 0 h 107"/>
                <a:gd name="T4" fmla="*/ 222 w 222"/>
                <a:gd name="T5" fmla="*/ 0 h 107"/>
                <a:gd name="T6" fmla="*/ 167 w 222"/>
                <a:gd name="T7" fmla="*/ 75 h 107"/>
                <a:gd name="T8" fmla="*/ 55 w 222"/>
                <a:gd name="T9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7">
                  <a:moveTo>
                    <a:pt x="55" y="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46" y="107"/>
                    <a:pt x="76" y="107"/>
                    <a:pt x="55" y="7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32">
              <a:extLst>
                <a:ext uri="{FF2B5EF4-FFF2-40B4-BE49-F238E27FC236}">
                  <a16:creationId xmlns:a16="http://schemas.microsoft.com/office/drawing/2014/main" id="{4A9656D0-0317-4625-A6A9-124375C9E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-482600"/>
              <a:ext cx="609600" cy="611188"/>
            </a:xfrm>
            <a:custGeom>
              <a:avLst/>
              <a:gdLst>
                <a:gd name="T0" fmla="*/ 237 w 288"/>
                <a:gd name="T1" fmla="*/ 51 h 288"/>
                <a:gd name="T2" fmla="*/ 237 w 288"/>
                <a:gd name="T3" fmla="*/ 237 h 288"/>
                <a:gd name="T4" fmla="*/ 51 w 288"/>
                <a:gd name="T5" fmla="*/ 237 h 288"/>
                <a:gd name="T6" fmla="*/ 51 w 288"/>
                <a:gd name="T7" fmla="*/ 51 h 288"/>
                <a:gd name="T8" fmla="*/ 237 w 288"/>
                <a:gd name="T9" fmla="*/ 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37" y="51"/>
                  </a:moveTo>
                  <a:cubicBezTo>
                    <a:pt x="288" y="102"/>
                    <a:pt x="288" y="185"/>
                    <a:pt x="237" y="237"/>
                  </a:cubicBezTo>
                  <a:cubicBezTo>
                    <a:pt x="186" y="288"/>
                    <a:pt x="103" y="288"/>
                    <a:pt x="51" y="237"/>
                  </a:cubicBezTo>
                  <a:cubicBezTo>
                    <a:pt x="0" y="185"/>
                    <a:pt x="0" y="102"/>
                    <a:pt x="51" y="51"/>
                  </a:cubicBezTo>
                  <a:cubicBezTo>
                    <a:pt x="103" y="0"/>
                    <a:pt x="186" y="0"/>
                    <a:pt x="237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233">
              <a:extLst>
                <a:ext uri="{FF2B5EF4-FFF2-40B4-BE49-F238E27FC236}">
                  <a16:creationId xmlns:a16="http://schemas.microsoft.com/office/drawing/2014/main" id="{2128D873-FDC5-41B7-B079-D200BC7F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-482600"/>
              <a:ext cx="501650" cy="503238"/>
            </a:xfrm>
            <a:custGeom>
              <a:avLst/>
              <a:gdLst>
                <a:gd name="T0" fmla="*/ 186 w 237"/>
                <a:gd name="T1" fmla="*/ 51 h 237"/>
                <a:gd name="T2" fmla="*/ 186 w 237"/>
                <a:gd name="T3" fmla="*/ 237 h 237"/>
                <a:gd name="T4" fmla="*/ 0 w 237"/>
                <a:gd name="T5" fmla="*/ 51 h 237"/>
                <a:gd name="T6" fmla="*/ 186 w 237"/>
                <a:gd name="T7" fmla="*/ 5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237">
                  <a:moveTo>
                    <a:pt x="186" y="51"/>
                  </a:moveTo>
                  <a:cubicBezTo>
                    <a:pt x="237" y="102"/>
                    <a:pt x="237" y="185"/>
                    <a:pt x="186" y="23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2" y="0"/>
                    <a:pt x="135" y="0"/>
                    <a:pt x="186" y="5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234">
              <a:extLst>
                <a:ext uri="{FF2B5EF4-FFF2-40B4-BE49-F238E27FC236}">
                  <a16:creationId xmlns:a16="http://schemas.microsoft.com/office/drawing/2014/main" id="{F31AFA05-D51F-485A-97C9-B89F01197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8" y="-157163"/>
              <a:ext cx="31750" cy="71438"/>
            </a:xfrm>
            <a:custGeom>
              <a:avLst/>
              <a:gdLst>
                <a:gd name="T0" fmla="*/ 14 w 15"/>
                <a:gd name="T1" fmla="*/ 28 h 34"/>
                <a:gd name="T2" fmla="*/ 8 w 15"/>
                <a:gd name="T3" fmla="*/ 4 h 34"/>
                <a:gd name="T4" fmla="*/ 4 w 15"/>
                <a:gd name="T5" fmla="*/ 0 h 34"/>
                <a:gd name="T6" fmla="*/ 0 w 15"/>
                <a:gd name="T7" fmla="*/ 4 h 34"/>
                <a:gd name="T8" fmla="*/ 7 w 15"/>
                <a:gd name="T9" fmla="*/ 31 h 34"/>
                <a:gd name="T10" fmla="*/ 12 w 15"/>
                <a:gd name="T11" fmla="*/ 33 h 34"/>
                <a:gd name="T12" fmla="*/ 14 w 15"/>
                <a:gd name="T13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14" y="28"/>
                  </a:moveTo>
                  <a:cubicBezTo>
                    <a:pt x="11" y="20"/>
                    <a:pt x="9" y="12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14"/>
                    <a:pt x="4" y="22"/>
                    <a:pt x="7" y="31"/>
                  </a:cubicBezTo>
                  <a:cubicBezTo>
                    <a:pt x="8" y="33"/>
                    <a:pt x="10" y="34"/>
                    <a:pt x="12" y="33"/>
                  </a:cubicBezTo>
                  <a:cubicBezTo>
                    <a:pt x="14" y="32"/>
                    <a:pt x="15" y="30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235">
              <a:extLst>
                <a:ext uri="{FF2B5EF4-FFF2-40B4-BE49-F238E27FC236}">
                  <a16:creationId xmlns:a16="http://schemas.microsoft.com/office/drawing/2014/main" id="{16D37514-158A-4758-A322-842495C2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-79375"/>
              <a:ext cx="39688" cy="52388"/>
            </a:xfrm>
            <a:custGeom>
              <a:avLst/>
              <a:gdLst>
                <a:gd name="T0" fmla="*/ 18 w 19"/>
                <a:gd name="T1" fmla="*/ 18 h 25"/>
                <a:gd name="T2" fmla="*/ 8 w 19"/>
                <a:gd name="T3" fmla="*/ 3 h 25"/>
                <a:gd name="T4" fmla="*/ 2 w 19"/>
                <a:gd name="T5" fmla="*/ 1 h 25"/>
                <a:gd name="T6" fmla="*/ 1 w 19"/>
                <a:gd name="T7" fmla="*/ 7 h 25"/>
                <a:gd name="T8" fmla="*/ 11 w 19"/>
                <a:gd name="T9" fmla="*/ 23 h 25"/>
                <a:gd name="T10" fmla="*/ 17 w 19"/>
                <a:gd name="T11" fmla="*/ 24 h 25"/>
                <a:gd name="T12" fmla="*/ 18 w 19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8" y="18"/>
                  </a:moveTo>
                  <a:cubicBezTo>
                    <a:pt x="14" y="13"/>
                    <a:pt x="11" y="8"/>
                    <a:pt x="8" y="3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4" y="12"/>
                    <a:pt x="7" y="18"/>
                    <a:pt x="11" y="23"/>
                  </a:cubicBezTo>
                  <a:cubicBezTo>
                    <a:pt x="13" y="25"/>
                    <a:pt x="15" y="25"/>
                    <a:pt x="17" y="24"/>
                  </a:cubicBezTo>
                  <a:cubicBezTo>
                    <a:pt x="19" y="22"/>
                    <a:pt x="19" y="20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36">
              <a:extLst>
                <a:ext uri="{FF2B5EF4-FFF2-40B4-BE49-F238E27FC236}">
                  <a16:creationId xmlns:a16="http://schemas.microsoft.com/office/drawing/2014/main" id="{72DAB78A-F3B0-491E-B96C-CF646A3B0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350" y="1673225"/>
              <a:ext cx="469900" cy="225425"/>
            </a:xfrm>
            <a:custGeom>
              <a:avLst/>
              <a:gdLst>
                <a:gd name="T0" fmla="*/ 55 w 222"/>
                <a:gd name="T1" fmla="*/ 75 h 106"/>
                <a:gd name="T2" fmla="*/ 0 w 222"/>
                <a:gd name="T3" fmla="*/ 0 h 106"/>
                <a:gd name="T4" fmla="*/ 222 w 222"/>
                <a:gd name="T5" fmla="*/ 0 h 106"/>
                <a:gd name="T6" fmla="*/ 167 w 222"/>
                <a:gd name="T7" fmla="*/ 75 h 106"/>
                <a:gd name="T8" fmla="*/ 55 w 222"/>
                <a:gd name="T9" fmla="*/ 7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6">
                  <a:moveTo>
                    <a:pt x="55" y="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46" y="106"/>
                    <a:pt x="76" y="106"/>
                    <a:pt x="55" y="7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D7A8DE9A-F85D-43B3-B10A-51275B2C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293" y="1224911"/>
              <a:ext cx="609600" cy="609600"/>
            </a:xfrm>
            <a:custGeom>
              <a:avLst/>
              <a:gdLst>
                <a:gd name="T0" fmla="*/ 237 w 288"/>
                <a:gd name="T1" fmla="*/ 51 h 288"/>
                <a:gd name="T2" fmla="*/ 237 w 288"/>
                <a:gd name="T3" fmla="*/ 236 h 288"/>
                <a:gd name="T4" fmla="*/ 51 w 288"/>
                <a:gd name="T5" fmla="*/ 236 h 288"/>
                <a:gd name="T6" fmla="*/ 51 w 288"/>
                <a:gd name="T7" fmla="*/ 51 h 288"/>
                <a:gd name="T8" fmla="*/ 237 w 288"/>
                <a:gd name="T9" fmla="*/ 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37" y="51"/>
                  </a:moveTo>
                  <a:cubicBezTo>
                    <a:pt x="288" y="102"/>
                    <a:pt x="288" y="185"/>
                    <a:pt x="237" y="236"/>
                  </a:cubicBezTo>
                  <a:cubicBezTo>
                    <a:pt x="186" y="287"/>
                    <a:pt x="103" y="288"/>
                    <a:pt x="51" y="236"/>
                  </a:cubicBezTo>
                  <a:cubicBezTo>
                    <a:pt x="0" y="185"/>
                    <a:pt x="0" y="102"/>
                    <a:pt x="51" y="51"/>
                  </a:cubicBezTo>
                  <a:cubicBezTo>
                    <a:pt x="103" y="0"/>
                    <a:pt x="186" y="0"/>
                    <a:pt x="237" y="51"/>
                  </a:cubicBezTo>
                  <a:close/>
                </a:path>
              </a:pathLst>
            </a:custGeom>
            <a:solidFill>
              <a:srgbClr val="75B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28">
              <a:extLst>
                <a:ext uri="{FF2B5EF4-FFF2-40B4-BE49-F238E27FC236}">
                  <a16:creationId xmlns:a16="http://schemas.microsoft.com/office/drawing/2014/main" id="{1D0BA5FA-CECC-4BEB-A107-3C38A31A4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3243" y="1224911"/>
              <a:ext cx="501650" cy="500063"/>
            </a:xfrm>
            <a:custGeom>
              <a:avLst/>
              <a:gdLst>
                <a:gd name="T0" fmla="*/ 186 w 237"/>
                <a:gd name="T1" fmla="*/ 51 h 236"/>
                <a:gd name="T2" fmla="*/ 186 w 237"/>
                <a:gd name="T3" fmla="*/ 236 h 236"/>
                <a:gd name="T4" fmla="*/ 0 w 237"/>
                <a:gd name="T5" fmla="*/ 51 h 236"/>
                <a:gd name="T6" fmla="*/ 186 w 237"/>
                <a:gd name="T7" fmla="*/ 5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236">
                  <a:moveTo>
                    <a:pt x="186" y="51"/>
                  </a:moveTo>
                  <a:cubicBezTo>
                    <a:pt x="237" y="102"/>
                    <a:pt x="237" y="185"/>
                    <a:pt x="186" y="23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2" y="0"/>
                    <a:pt x="135" y="0"/>
                    <a:pt x="186" y="51"/>
                  </a:cubicBezTo>
                  <a:close/>
                </a:path>
              </a:pathLst>
            </a:custGeom>
            <a:solidFill>
              <a:srgbClr val="75B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29">
              <a:extLst>
                <a:ext uri="{FF2B5EF4-FFF2-40B4-BE49-F238E27FC236}">
                  <a16:creationId xmlns:a16="http://schemas.microsoft.com/office/drawing/2014/main" id="{18DBAC98-F1B8-4A14-8737-CB8922B0C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5143" y="1547173"/>
              <a:ext cx="31750" cy="71438"/>
            </a:xfrm>
            <a:custGeom>
              <a:avLst/>
              <a:gdLst>
                <a:gd name="T0" fmla="*/ 14 w 15"/>
                <a:gd name="T1" fmla="*/ 29 h 34"/>
                <a:gd name="T2" fmla="*/ 8 w 15"/>
                <a:gd name="T3" fmla="*/ 4 h 34"/>
                <a:gd name="T4" fmla="*/ 4 w 15"/>
                <a:gd name="T5" fmla="*/ 1 h 34"/>
                <a:gd name="T6" fmla="*/ 0 w 15"/>
                <a:gd name="T7" fmla="*/ 5 h 34"/>
                <a:gd name="T8" fmla="*/ 7 w 15"/>
                <a:gd name="T9" fmla="*/ 31 h 34"/>
                <a:gd name="T10" fmla="*/ 12 w 15"/>
                <a:gd name="T11" fmla="*/ 34 h 34"/>
                <a:gd name="T12" fmla="*/ 14 w 15"/>
                <a:gd name="T13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14" y="29"/>
                  </a:moveTo>
                  <a:cubicBezTo>
                    <a:pt x="11" y="21"/>
                    <a:pt x="9" y="13"/>
                    <a:pt x="8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1" y="14"/>
                    <a:pt x="4" y="23"/>
                    <a:pt x="7" y="31"/>
                  </a:cubicBezTo>
                  <a:cubicBezTo>
                    <a:pt x="8" y="33"/>
                    <a:pt x="10" y="34"/>
                    <a:pt x="12" y="34"/>
                  </a:cubicBezTo>
                  <a:cubicBezTo>
                    <a:pt x="14" y="33"/>
                    <a:pt x="15" y="31"/>
                    <a:pt x="1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30">
              <a:extLst>
                <a:ext uri="{FF2B5EF4-FFF2-40B4-BE49-F238E27FC236}">
                  <a16:creationId xmlns:a16="http://schemas.microsoft.com/office/drawing/2014/main" id="{492AAA59-BE10-414E-AABD-A32AF3E3D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0543" y="1626548"/>
              <a:ext cx="39688" cy="53975"/>
            </a:xfrm>
            <a:custGeom>
              <a:avLst/>
              <a:gdLst>
                <a:gd name="T0" fmla="*/ 18 w 19"/>
                <a:gd name="T1" fmla="*/ 18 h 25"/>
                <a:gd name="T2" fmla="*/ 8 w 19"/>
                <a:gd name="T3" fmla="*/ 2 h 25"/>
                <a:gd name="T4" fmla="*/ 2 w 19"/>
                <a:gd name="T5" fmla="*/ 1 h 25"/>
                <a:gd name="T6" fmla="*/ 1 w 19"/>
                <a:gd name="T7" fmla="*/ 6 h 25"/>
                <a:gd name="T8" fmla="*/ 11 w 19"/>
                <a:gd name="T9" fmla="*/ 23 h 25"/>
                <a:gd name="T10" fmla="*/ 17 w 19"/>
                <a:gd name="T11" fmla="*/ 23 h 25"/>
                <a:gd name="T12" fmla="*/ 18 w 19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8" y="18"/>
                  </a:moveTo>
                  <a:cubicBezTo>
                    <a:pt x="14" y="13"/>
                    <a:pt x="11" y="8"/>
                    <a:pt x="8" y="2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4" y="12"/>
                    <a:pt x="7" y="18"/>
                    <a:pt x="11" y="23"/>
                  </a:cubicBezTo>
                  <a:cubicBezTo>
                    <a:pt x="13" y="24"/>
                    <a:pt x="15" y="25"/>
                    <a:pt x="17" y="23"/>
                  </a:cubicBezTo>
                  <a:cubicBezTo>
                    <a:pt x="19" y="22"/>
                    <a:pt x="19" y="19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4" name="Text Box 19">
            <a:extLst>
              <a:ext uri="{FF2B5EF4-FFF2-40B4-BE49-F238E27FC236}">
                <a16:creationId xmlns:a16="http://schemas.microsoft.com/office/drawing/2014/main" id="{2740F537-7315-45A0-B38F-FFE5D812F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63" y="1584896"/>
            <a:ext cx="9569568" cy="237888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C6C6C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36000" tIns="72000" rIns="36000" bIns="72000" anchor="ctr" anchorCtr="0">
            <a:noAutofit/>
          </a:bodyPr>
          <a:lstStyle>
            <a:defPPr>
              <a:defRPr lang="de-DE"/>
            </a:defPPr>
            <a:lvl1pPr marL="171450" indent="-171450" eaLnBrk="0" hangingPunct="0">
              <a:spcBef>
                <a:spcPct val="50000"/>
              </a:spcBef>
              <a:buClr>
                <a:srgbClr val="00B050"/>
              </a:buClr>
              <a:buSzPct val="120000"/>
              <a:buFont typeface="Wingdings" pitchFamily="2" charset="2"/>
              <a:buChar char="§"/>
              <a:defRPr sz="1000" kern="0">
                <a:solidFill>
                  <a:srgbClr val="676767"/>
                </a:solidFill>
              </a:defRPr>
            </a:lvl1pPr>
          </a:lstStyle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High Level Timeline / Milestones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5FB69B-C64D-44E2-9FC1-3B3DBC21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14717"/>
              </p:ext>
            </p:extLst>
          </p:nvPr>
        </p:nvGraphicFramePr>
        <p:xfrm>
          <a:off x="2239023" y="1840014"/>
          <a:ext cx="9537206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458">
                  <a:extLst>
                    <a:ext uri="{9D8B030D-6E8A-4147-A177-3AD203B41FA5}">
                      <a16:colId xmlns:a16="http://schemas.microsoft.com/office/drawing/2014/main" val="1065228414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465007587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1191641759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3795150756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4291253501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2143787513"/>
                    </a:ext>
                  </a:extLst>
                </a:gridCol>
                <a:gridCol w="1362458">
                  <a:extLst>
                    <a:ext uri="{9D8B030D-6E8A-4147-A177-3AD203B41FA5}">
                      <a16:colId xmlns:a16="http://schemas.microsoft.com/office/drawing/2014/main" val="494947671"/>
                    </a:ext>
                  </a:extLst>
                </a:gridCol>
              </a:tblGrid>
              <a:tr h="160807">
                <a:tc>
                  <a:txBody>
                    <a:bodyPr/>
                    <a:lstStyle/>
                    <a:p>
                      <a:r>
                        <a:rPr lang="en-US" sz="1200" dirty="0"/>
                        <a:t>Dec-2020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 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Feb-2021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Apr-2021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58193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5742B6C3-5CD6-4DE4-A3FF-F076330048EA}"/>
              </a:ext>
            </a:extLst>
          </p:cNvPr>
          <p:cNvSpPr/>
          <p:nvPr/>
        </p:nvSpPr>
        <p:spPr bwMode="gray">
          <a:xfrm>
            <a:off x="2229495" y="2153148"/>
            <a:ext cx="1554480" cy="182880"/>
          </a:xfrm>
          <a:prstGeom prst="rect">
            <a:avLst/>
          </a:prstGeom>
          <a:solidFill>
            <a:srgbClr val="66B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</a:rPr>
              <a:t>stakeholder interview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B24919-7847-4E50-B645-264C4B550A76}"/>
              </a:ext>
            </a:extLst>
          </p:cNvPr>
          <p:cNvSpPr/>
          <p:nvPr/>
        </p:nvSpPr>
        <p:spPr bwMode="gray">
          <a:xfrm>
            <a:off x="3324274" y="2437983"/>
            <a:ext cx="1645920" cy="182880"/>
          </a:xfrm>
          <a:prstGeom prst="rect">
            <a:avLst/>
          </a:prstGeom>
          <a:solidFill>
            <a:srgbClr val="66B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Prototype design </a:t>
            </a:r>
            <a:endParaRPr lang="en-US" sz="11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A390A-580E-4EB9-8B28-503B891355E8}"/>
              </a:ext>
            </a:extLst>
          </p:cNvPr>
          <p:cNvSpPr/>
          <p:nvPr/>
        </p:nvSpPr>
        <p:spPr bwMode="gray">
          <a:xfrm>
            <a:off x="3539823" y="2736037"/>
            <a:ext cx="3353346" cy="182880"/>
          </a:xfrm>
          <a:prstGeom prst="rect">
            <a:avLst/>
          </a:prstGeom>
          <a:solidFill>
            <a:srgbClr val="66B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Ontology and knowledge graph generation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64BE98-C239-4756-A878-1EC61F7C0AC2}"/>
              </a:ext>
            </a:extLst>
          </p:cNvPr>
          <p:cNvSpPr/>
          <p:nvPr/>
        </p:nvSpPr>
        <p:spPr bwMode="gray">
          <a:xfrm>
            <a:off x="3932601" y="2983774"/>
            <a:ext cx="3407584" cy="182880"/>
          </a:xfrm>
          <a:prstGeom prst="rect">
            <a:avLst/>
          </a:prstGeom>
          <a:solidFill>
            <a:srgbClr val="66B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</a:rPr>
              <a:t>PoC</a:t>
            </a: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 development 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A710C08-524F-48DC-8F89-69B72C30B821}"/>
              </a:ext>
            </a:extLst>
          </p:cNvPr>
          <p:cNvSpPr/>
          <p:nvPr/>
        </p:nvSpPr>
        <p:spPr bwMode="gray">
          <a:xfrm>
            <a:off x="7123552" y="2919447"/>
            <a:ext cx="216632" cy="2743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0F317D-655B-43C0-841B-422E40BA255C}"/>
              </a:ext>
            </a:extLst>
          </p:cNvPr>
          <p:cNvSpPr/>
          <p:nvPr/>
        </p:nvSpPr>
        <p:spPr bwMode="gray">
          <a:xfrm>
            <a:off x="7340184" y="3200510"/>
            <a:ext cx="4435217" cy="182880"/>
          </a:xfrm>
          <a:prstGeom prst="rect">
            <a:avLst/>
          </a:prstGeom>
          <a:solidFill>
            <a:srgbClr val="66B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Product build, UAT and launch if </a:t>
            </a:r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</a:rPr>
              <a:t>PoC</a:t>
            </a: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 pass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66636-7065-45BB-A38B-AF7B91B40115}"/>
              </a:ext>
            </a:extLst>
          </p:cNvPr>
          <p:cNvSpPr txBox="1"/>
          <p:nvPr/>
        </p:nvSpPr>
        <p:spPr bwMode="gray">
          <a:xfrm>
            <a:off x="6991447" y="2633879"/>
            <a:ext cx="486274" cy="2561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626410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QQW87IEVlBs6Eox3jrXlsFAAAAAAADAAAAAwADAAAAAQADAAEA////////BAAAAAMAEAALZRbQFMQQZk+kllI8zwvYLg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wLAAAAAAAAAAAAACAB////////////////AAAA////////////////BAAAAAMA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aAAZMaW5rZWRTaGFwZXNEYXRhUHJvcGVydHlfMAUAAAAAAAQAAAADAAQAAAABAAQAAAADAP///////wQAAAAAAP///////wQAAAAA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PQQW87IEVlBs6Eox3jrXlsDRGF0YQAbAAAABExpbmtlZFNoYXBlRGF0YQAFAAAAAAACTmFtZQAZAAAATGlua2VkU2hhcGVzRGF0YVByb3BlcnR5ABBWZXJzaW9uAAAAAAAJTGFzdFdyaXRlACwGvIeGAQAAAAEA/////8YAxgAAAAVfaWQAEAAAAARlFtAUxBBmT6SWUjzPC9guA0RhdGEAUwAAAAhQcmVzZW50YXRpb25TY2FubmVkRm9yTGlua2VkU2hhcGVzAAECTnVtYmVyRm9ybWF0U2VwYXJhdG9yTW9kZQAKAAAAQXV0b21hdGljAAACTmFtZQAkAAAATGlua2VkU2hhcGVQcmVzZW50YXRpb25TZXR0aW5nc0RhdGEAEFZlcnNpb24AAAAAAAlMYXN0V3JpdGUAowa8h4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N6E77DmUuNsEhWQhQ7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p_ASL7h0it7YjC3Sej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W_G_MnFUyATo3puvC6.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wy0qQecEygA5MEb4db8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atfyuWPUmEMJVBGnf2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eCY.FBGEiDOV.rXx0Zb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_BAG_PPT-master_16-9_2017-12-06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166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PR_BAG_PPT-master_16-9_2017-12-06</vt:lpstr>
      <vt:lpstr> Project :KGbot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Landscape and data catalogue will be the delivery of  data inventory.</dc:title>
  <dc:creator>Chao Ma</dc:creator>
  <cp:lastModifiedBy>Bozhu Bi</cp:lastModifiedBy>
  <cp:revision>267</cp:revision>
  <cp:lastPrinted>2020-12-14T01:30:51Z</cp:lastPrinted>
  <dcterms:created xsi:type="dcterms:W3CDTF">2020-12-10T10:19:28Z</dcterms:created>
  <dcterms:modified xsi:type="dcterms:W3CDTF">2023-02-25T08:41:38Z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chao.ma1@bayer.com</vt:lpwstr>
  </property>
  <property fmtid="{D5CDD505-2E9C-101B-9397-08002B2CF9AE}" pid="5" name="MSIP_Label_2c76c141-ac86-40e5-abf2-c6f60e474cee_SetDate">
    <vt:lpwstr>2020-12-10T10:19:41.1956574Z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