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/>
    <p:restoredTop sz="93457"/>
  </p:normalViewPr>
  <p:slideViewPr>
    <p:cSldViewPr snapToGrid="0" snapToObjects="1">
      <p:cViewPr varScale="1">
        <p:scale>
          <a:sx n="118" d="100"/>
          <a:sy n="118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004E-FD6C-459C-8113-DA19CD710D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CB31EB-A215-4243-BDFF-537D542B994A}">
      <dgm:prSet/>
      <dgm:spPr/>
      <dgm:t>
        <a:bodyPr/>
        <a:lstStyle/>
        <a:p>
          <a:r>
            <a:rPr lang="en-US"/>
            <a:t>Prometheus </a:t>
          </a:r>
          <a:r>
            <a:rPr lang="zh-CN"/>
            <a:t>是一个开源监控系统</a:t>
          </a:r>
          <a:endParaRPr lang="en-US"/>
        </a:p>
      </dgm:t>
    </dgm:pt>
    <dgm:pt modelId="{21E407AE-F36B-47DE-AF1E-9A752B75C34F}" type="parTrans" cxnId="{A243D471-42D5-4306-B14D-107A7C954DA9}">
      <dgm:prSet/>
      <dgm:spPr/>
      <dgm:t>
        <a:bodyPr/>
        <a:lstStyle/>
        <a:p>
          <a:endParaRPr lang="en-US"/>
        </a:p>
      </dgm:t>
    </dgm:pt>
    <dgm:pt modelId="{719929B1-3FBF-42E7-9A81-9B02AB4519FA}" type="sibTrans" cxnId="{A243D471-42D5-4306-B14D-107A7C954DA9}">
      <dgm:prSet/>
      <dgm:spPr/>
      <dgm:t>
        <a:bodyPr/>
        <a:lstStyle/>
        <a:p>
          <a:endParaRPr lang="en-US"/>
        </a:p>
      </dgm:t>
    </dgm:pt>
    <dgm:pt modelId="{D0DB5499-90D5-4F00-B526-71458A1DE53E}">
      <dgm:prSet/>
      <dgm:spPr/>
      <dgm:t>
        <a:bodyPr/>
        <a:lstStyle/>
        <a:p>
          <a:r>
            <a:rPr lang="zh-CN"/>
            <a:t>多维度数据模型</a:t>
          </a:r>
          <a:endParaRPr lang="en-US"/>
        </a:p>
      </dgm:t>
    </dgm:pt>
    <dgm:pt modelId="{C387F57E-2564-45DA-A101-10A304838DE0}" type="parTrans" cxnId="{9BEBAF68-4925-40B6-9B4E-6E04DE10560F}">
      <dgm:prSet/>
      <dgm:spPr/>
      <dgm:t>
        <a:bodyPr/>
        <a:lstStyle/>
        <a:p>
          <a:endParaRPr lang="en-US"/>
        </a:p>
      </dgm:t>
    </dgm:pt>
    <dgm:pt modelId="{ACAA8CBE-D2C8-46C1-B841-D7BD88878EE1}" type="sibTrans" cxnId="{9BEBAF68-4925-40B6-9B4E-6E04DE10560F}">
      <dgm:prSet/>
      <dgm:spPr/>
      <dgm:t>
        <a:bodyPr/>
        <a:lstStyle/>
        <a:p>
          <a:endParaRPr lang="en-US"/>
        </a:p>
      </dgm:t>
    </dgm:pt>
    <dgm:pt modelId="{2815139A-C40C-4699-AE13-68659383DFBE}">
      <dgm:prSet/>
      <dgm:spPr/>
      <dgm:t>
        <a:bodyPr/>
        <a:lstStyle/>
        <a:p>
          <a:r>
            <a:rPr lang="zh-CN"/>
            <a:t>灵活的查询语言</a:t>
          </a:r>
          <a:endParaRPr lang="en-US"/>
        </a:p>
      </dgm:t>
    </dgm:pt>
    <dgm:pt modelId="{ACC4B968-079F-42AF-9406-5D0B3F90D25D}" type="parTrans" cxnId="{CB2D325E-948F-4179-814A-B9D85B2D74AC}">
      <dgm:prSet/>
      <dgm:spPr/>
      <dgm:t>
        <a:bodyPr/>
        <a:lstStyle/>
        <a:p>
          <a:endParaRPr lang="en-US"/>
        </a:p>
      </dgm:t>
    </dgm:pt>
    <dgm:pt modelId="{2A287CA3-EEEF-4A0F-A877-5123B5450148}" type="sibTrans" cxnId="{CB2D325E-948F-4179-814A-B9D85B2D74AC}">
      <dgm:prSet/>
      <dgm:spPr/>
      <dgm:t>
        <a:bodyPr/>
        <a:lstStyle/>
        <a:p>
          <a:endParaRPr lang="en-US"/>
        </a:p>
      </dgm:t>
    </dgm:pt>
    <dgm:pt modelId="{F319A47C-49A4-413A-9338-319C4F04AF9C}">
      <dgm:prSet/>
      <dgm:spPr/>
      <dgm:t>
        <a:bodyPr/>
        <a:lstStyle/>
        <a:p>
          <a:r>
            <a:rPr lang="zh-CN"/>
            <a:t>不依赖分布式存储，单个服务器节点是自主的</a:t>
          </a:r>
          <a:endParaRPr lang="en-US"/>
        </a:p>
      </dgm:t>
    </dgm:pt>
    <dgm:pt modelId="{77445DB5-C235-4CFE-920A-6ACE9044D881}" type="parTrans" cxnId="{80FC920C-4BB8-4DDC-B583-9A1904D1BAC2}">
      <dgm:prSet/>
      <dgm:spPr/>
      <dgm:t>
        <a:bodyPr/>
        <a:lstStyle/>
        <a:p>
          <a:endParaRPr lang="en-US"/>
        </a:p>
      </dgm:t>
    </dgm:pt>
    <dgm:pt modelId="{8F6F2EEB-21B5-4818-83E3-6944F7AA9D82}" type="sibTrans" cxnId="{80FC920C-4BB8-4DDC-B583-9A1904D1BAC2}">
      <dgm:prSet/>
      <dgm:spPr/>
      <dgm:t>
        <a:bodyPr/>
        <a:lstStyle/>
        <a:p>
          <a:endParaRPr lang="en-US"/>
        </a:p>
      </dgm:t>
    </dgm:pt>
    <dgm:pt modelId="{0E3797AF-8CE5-4A09-BEFE-90F3210A7AB1}">
      <dgm:prSet/>
      <dgm:spPr/>
      <dgm:t>
        <a:bodyPr/>
        <a:lstStyle/>
        <a:p>
          <a:r>
            <a:rPr lang="zh-CN"/>
            <a:t>以</a:t>
          </a:r>
          <a:r>
            <a:rPr lang="en-US"/>
            <a:t>HTTP</a:t>
          </a:r>
          <a:r>
            <a:rPr lang="zh-CN"/>
            <a:t>方式，通过</a:t>
          </a:r>
          <a:r>
            <a:rPr lang="en-US"/>
            <a:t>pull</a:t>
          </a:r>
          <a:r>
            <a:rPr lang="zh-CN"/>
            <a:t>模型拉去时间序列数据</a:t>
          </a:r>
          <a:endParaRPr lang="en-US"/>
        </a:p>
      </dgm:t>
    </dgm:pt>
    <dgm:pt modelId="{7E8B3215-9611-48DA-AF72-FE66A214FC37}" type="parTrans" cxnId="{9BC91F43-8455-4472-B38D-246384CEBEBE}">
      <dgm:prSet/>
      <dgm:spPr/>
      <dgm:t>
        <a:bodyPr/>
        <a:lstStyle/>
        <a:p>
          <a:endParaRPr lang="en-US"/>
        </a:p>
      </dgm:t>
    </dgm:pt>
    <dgm:pt modelId="{BE537D9E-270A-4E54-9D52-29AD41D61904}" type="sibTrans" cxnId="{9BC91F43-8455-4472-B38D-246384CEBEBE}">
      <dgm:prSet/>
      <dgm:spPr/>
      <dgm:t>
        <a:bodyPr/>
        <a:lstStyle/>
        <a:p>
          <a:endParaRPr lang="en-US"/>
        </a:p>
      </dgm:t>
    </dgm:pt>
    <dgm:pt modelId="{60DA1B5F-3B1C-4DD1-BD95-64ED4734383A}">
      <dgm:prSet/>
      <dgm:spPr/>
      <dgm:t>
        <a:bodyPr/>
        <a:lstStyle/>
        <a:p>
          <a:r>
            <a:rPr lang="zh-CN"/>
            <a:t>也通过中间网关支持</a:t>
          </a:r>
          <a:r>
            <a:rPr lang="en-US"/>
            <a:t>push</a:t>
          </a:r>
          <a:r>
            <a:rPr lang="zh-CN"/>
            <a:t>模型</a:t>
          </a:r>
          <a:endParaRPr lang="en-US"/>
        </a:p>
      </dgm:t>
    </dgm:pt>
    <dgm:pt modelId="{C7F0DA85-55F8-4797-BC1C-F64474412626}" type="parTrans" cxnId="{4E65900D-AFC6-42A2-9102-10656CBD553A}">
      <dgm:prSet/>
      <dgm:spPr/>
      <dgm:t>
        <a:bodyPr/>
        <a:lstStyle/>
        <a:p>
          <a:endParaRPr lang="en-US"/>
        </a:p>
      </dgm:t>
    </dgm:pt>
    <dgm:pt modelId="{F6997639-9D37-408F-BC6F-0ABF0CC10C7A}" type="sibTrans" cxnId="{4E65900D-AFC6-42A2-9102-10656CBD553A}">
      <dgm:prSet/>
      <dgm:spPr/>
      <dgm:t>
        <a:bodyPr/>
        <a:lstStyle/>
        <a:p>
          <a:endParaRPr lang="en-US"/>
        </a:p>
      </dgm:t>
    </dgm:pt>
    <dgm:pt modelId="{081F0958-DB76-4306-9F55-CED7D5461927}">
      <dgm:prSet/>
      <dgm:spPr/>
      <dgm:t>
        <a:bodyPr/>
        <a:lstStyle/>
        <a:p>
          <a:r>
            <a:rPr lang="zh-CN"/>
            <a:t>通过服务发现或者静态配置，来发现目标服务对象</a:t>
          </a:r>
          <a:endParaRPr lang="en-US"/>
        </a:p>
      </dgm:t>
    </dgm:pt>
    <dgm:pt modelId="{77EBAEC3-FE43-4F03-B9CF-39FC7FE0297C}" type="parTrans" cxnId="{8104F791-4D8E-46F9-BBDA-6B0418EA51F7}">
      <dgm:prSet/>
      <dgm:spPr/>
      <dgm:t>
        <a:bodyPr/>
        <a:lstStyle/>
        <a:p>
          <a:endParaRPr lang="en-US"/>
        </a:p>
      </dgm:t>
    </dgm:pt>
    <dgm:pt modelId="{3C809553-51B2-4EBB-8576-61754C68BF2E}" type="sibTrans" cxnId="{8104F791-4D8E-46F9-BBDA-6B0418EA51F7}">
      <dgm:prSet/>
      <dgm:spPr/>
      <dgm:t>
        <a:bodyPr/>
        <a:lstStyle/>
        <a:p>
          <a:endParaRPr lang="en-US"/>
        </a:p>
      </dgm:t>
    </dgm:pt>
    <dgm:pt modelId="{15DBE90D-1E2E-4EAB-9826-ABBF2A96E51A}">
      <dgm:prSet/>
      <dgm:spPr/>
      <dgm:t>
        <a:bodyPr/>
        <a:lstStyle/>
        <a:p>
          <a:r>
            <a:rPr lang="zh-CN"/>
            <a:t>支持多种多样的图表和界面展示，</a:t>
          </a:r>
          <a:r>
            <a:rPr lang="en-US"/>
            <a:t>grafana</a:t>
          </a:r>
          <a:r>
            <a:rPr lang="zh-CN"/>
            <a:t>也支持它</a:t>
          </a:r>
          <a:endParaRPr lang="en-US"/>
        </a:p>
      </dgm:t>
    </dgm:pt>
    <dgm:pt modelId="{5C398D33-0E51-4213-B38C-05A88FCF59F0}" type="parTrans" cxnId="{7AEA6D78-9CAF-4F87-AD69-DE3BC28DFFC6}">
      <dgm:prSet/>
      <dgm:spPr/>
      <dgm:t>
        <a:bodyPr/>
        <a:lstStyle/>
        <a:p>
          <a:endParaRPr lang="en-US"/>
        </a:p>
      </dgm:t>
    </dgm:pt>
    <dgm:pt modelId="{7F116AFE-CB3B-4EBB-9D20-B77FD8B39CC2}" type="sibTrans" cxnId="{7AEA6D78-9CAF-4F87-AD69-DE3BC28DFFC6}">
      <dgm:prSet/>
      <dgm:spPr/>
      <dgm:t>
        <a:bodyPr/>
        <a:lstStyle/>
        <a:p>
          <a:endParaRPr lang="en-US"/>
        </a:p>
      </dgm:t>
    </dgm:pt>
    <dgm:pt modelId="{EC98B3C3-8323-A841-80A5-4D1F6EA9149A}" type="pres">
      <dgm:prSet presAssocID="{ABEA004E-FD6C-459C-8113-DA19CD710D42}" presName="linear" presStyleCnt="0">
        <dgm:presLayoutVars>
          <dgm:animLvl val="lvl"/>
          <dgm:resizeHandles val="exact"/>
        </dgm:presLayoutVars>
      </dgm:prSet>
      <dgm:spPr/>
    </dgm:pt>
    <dgm:pt modelId="{0CF7F636-C6EE-0E43-943C-8F2AC0061FAA}" type="pres">
      <dgm:prSet presAssocID="{82CB31EB-A215-4243-BDFF-537D542B994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0198068-47F4-164E-B678-4149839CCE74}" type="pres">
      <dgm:prSet presAssocID="{719929B1-3FBF-42E7-9A81-9B02AB4519FA}" presName="spacer" presStyleCnt="0"/>
      <dgm:spPr/>
    </dgm:pt>
    <dgm:pt modelId="{0F02CCC4-36A6-D941-B3F3-337F36ABF47C}" type="pres">
      <dgm:prSet presAssocID="{D0DB5499-90D5-4F00-B526-71458A1DE53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0AD2FE2-167D-A24D-A642-0AE982C7DD5F}" type="pres">
      <dgm:prSet presAssocID="{ACAA8CBE-D2C8-46C1-B841-D7BD88878EE1}" presName="spacer" presStyleCnt="0"/>
      <dgm:spPr/>
    </dgm:pt>
    <dgm:pt modelId="{5DC133A2-501A-3A40-A998-4BE61AD7EA7D}" type="pres">
      <dgm:prSet presAssocID="{2815139A-C40C-4699-AE13-68659383DFB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65446E1-DE29-3648-9606-9EF4E35DF1EE}" type="pres">
      <dgm:prSet presAssocID="{2A287CA3-EEEF-4A0F-A877-5123B5450148}" presName="spacer" presStyleCnt="0"/>
      <dgm:spPr/>
    </dgm:pt>
    <dgm:pt modelId="{74EDE47C-414B-C34A-BCD9-81C73A26381B}" type="pres">
      <dgm:prSet presAssocID="{F319A47C-49A4-413A-9338-319C4F04AF9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16BC5E0-0C99-5A4F-898F-8DFFE4376DF6}" type="pres">
      <dgm:prSet presAssocID="{8F6F2EEB-21B5-4818-83E3-6944F7AA9D82}" presName="spacer" presStyleCnt="0"/>
      <dgm:spPr/>
    </dgm:pt>
    <dgm:pt modelId="{2D5980A2-7B0F-F24F-B470-E5C52EE1EC84}" type="pres">
      <dgm:prSet presAssocID="{0E3797AF-8CE5-4A09-BEFE-90F3210A7AB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C693089-FE93-BD48-B8E8-853C3A41F124}" type="pres">
      <dgm:prSet presAssocID="{BE537D9E-270A-4E54-9D52-29AD41D61904}" presName="spacer" presStyleCnt="0"/>
      <dgm:spPr/>
    </dgm:pt>
    <dgm:pt modelId="{B3EC592F-7648-FD47-B0C7-ADB515BD9E81}" type="pres">
      <dgm:prSet presAssocID="{60DA1B5F-3B1C-4DD1-BD95-64ED4734383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F4D49C6-6DB4-0545-9102-CB861499D9F8}" type="pres">
      <dgm:prSet presAssocID="{F6997639-9D37-408F-BC6F-0ABF0CC10C7A}" presName="spacer" presStyleCnt="0"/>
      <dgm:spPr/>
    </dgm:pt>
    <dgm:pt modelId="{19855938-37E2-F247-B780-E9223732CBDE}" type="pres">
      <dgm:prSet presAssocID="{081F0958-DB76-4306-9F55-CED7D54619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A6A74FD-F0FC-064A-A63A-CB6191EF7991}" type="pres">
      <dgm:prSet presAssocID="{3C809553-51B2-4EBB-8576-61754C68BF2E}" presName="spacer" presStyleCnt="0"/>
      <dgm:spPr/>
    </dgm:pt>
    <dgm:pt modelId="{5345A2DE-F5BD-444A-BA69-6EBE59C38EC6}" type="pres">
      <dgm:prSet presAssocID="{15DBE90D-1E2E-4EAB-9826-ABBF2A96E51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11E890B-E2E2-884D-9344-1E4FC0E6948C}" type="presOf" srcId="{ABEA004E-FD6C-459C-8113-DA19CD710D42}" destId="{EC98B3C3-8323-A841-80A5-4D1F6EA9149A}" srcOrd="0" destOrd="0" presId="urn:microsoft.com/office/officeart/2005/8/layout/vList2"/>
    <dgm:cxn modelId="{80FC920C-4BB8-4DDC-B583-9A1904D1BAC2}" srcId="{ABEA004E-FD6C-459C-8113-DA19CD710D42}" destId="{F319A47C-49A4-413A-9338-319C4F04AF9C}" srcOrd="3" destOrd="0" parTransId="{77445DB5-C235-4CFE-920A-6ACE9044D881}" sibTransId="{8F6F2EEB-21B5-4818-83E3-6944F7AA9D82}"/>
    <dgm:cxn modelId="{4E65900D-AFC6-42A2-9102-10656CBD553A}" srcId="{ABEA004E-FD6C-459C-8113-DA19CD710D42}" destId="{60DA1B5F-3B1C-4DD1-BD95-64ED4734383A}" srcOrd="5" destOrd="0" parTransId="{C7F0DA85-55F8-4797-BC1C-F64474412626}" sibTransId="{F6997639-9D37-408F-BC6F-0ABF0CC10C7A}"/>
    <dgm:cxn modelId="{58BB1915-78AB-8940-B796-A817DD912399}" type="presOf" srcId="{D0DB5499-90D5-4F00-B526-71458A1DE53E}" destId="{0F02CCC4-36A6-D941-B3F3-337F36ABF47C}" srcOrd="0" destOrd="0" presId="urn:microsoft.com/office/officeart/2005/8/layout/vList2"/>
    <dgm:cxn modelId="{DAC4A82F-D121-C34D-B2EB-69398B8B5135}" type="presOf" srcId="{081F0958-DB76-4306-9F55-CED7D5461927}" destId="{19855938-37E2-F247-B780-E9223732CBDE}" srcOrd="0" destOrd="0" presId="urn:microsoft.com/office/officeart/2005/8/layout/vList2"/>
    <dgm:cxn modelId="{AE9E4234-2B5C-E04B-8D58-AE1593E0B7F8}" type="presOf" srcId="{F319A47C-49A4-413A-9338-319C4F04AF9C}" destId="{74EDE47C-414B-C34A-BCD9-81C73A26381B}" srcOrd="0" destOrd="0" presId="urn:microsoft.com/office/officeart/2005/8/layout/vList2"/>
    <dgm:cxn modelId="{9BC91F43-8455-4472-B38D-246384CEBEBE}" srcId="{ABEA004E-FD6C-459C-8113-DA19CD710D42}" destId="{0E3797AF-8CE5-4A09-BEFE-90F3210A7AB1}" srcOrd="4" destOrd="0" parTransId="{7E8B3215-9611-48DA-AF72-FE66A214FC37}" sibTransId="{BE537D9E-270A-4E54-9D52-29AD41D61904}"/>
    <dgm:cxn modelId="{6B65B553-F6E3-974A-87FA-504B792AE59B}" type="presOf" srcId="{15DBE90D-1E2E-4EAB-9826-ABBF2A96E51A}" destId="{5345A2DE-F5BD-444A-BA69-6EBE59C38EC6}" srcOrd="0" destOrd="0" presId="urn:microsoft.com/office/officeart/2005/8/layout/vList2"/>
    <dgm:cxn modelId="{CB2D325E-948F-4179-814A-B9D85B2D74AC}" srcId="{ABEA004E-FD6C-459C-8113-DA19CD710D42}" destId="{2815139A-C40C-4699-AE13-68659383DFBE}" srcOrd="2" destOrd="0" parTransId="{ACC4B968-079F-42AF-9406-5D0B3F90D25D}" sibTransId="{2A287CA3-EEEF-4A0F-A877-5123B5450148}"/>
    <dgm:cxn modelId="{98B2D15E-5A21-364B-BAD5-F55ADD93BA17}" type="presOf" srcId="{2815139A-C40C-4699-AE13-68659383DFBE}" destId="{5DC133A2-501A-3A40-A998-4BE61AD7EA7D}" srcOrd="0" destOrd="0" presId="urn:microsoft.com/office/officeart/2005/8/layout/vList2"/>
    <dgm:cxn modelId="{9BEBAF68-4925-40B6-9B4E-6E04DE10560F}" srcId="{ABEA004E-FD6C-459C-8113-DA19CD710D42}" destId="{D0DB5499-90D5-4F00-B526-71458A1DE53E}" srcOrd="1" destOrd="0" parTransId="{C387F57E-2564-45DA-A101-10A304838DE0}" sibTransId="{ACAA8CBE-D2C8-46C1-B841-D7BD88878EE1}"/>
    <dgm:cxn modelId="{A243D471-42D5-4306-B14D-107A7C954DA9}" srcId="{ABEA004E-FD6C-459C-8113-DA19CD710D42}" destId="{82CB31EB-A215-4243-BDFF-537D542B994A}" srcOrd="0" destOrd="0" parTransId="{21E407AE-F36B-47DE-AF1E-9A752B75C34F}" sibTransId="{719929B1-3FBF-42E7-9A81-9B02AB4519FA}"/>
    <dgm:cxn modelId="{7AEA6D78-9CAF-4F87-AD69-DE3BC28DFFC6}" srcId="{ABEA004E-FD6C-459C-8113-DA19CD710D42}" destId="{15DBE90D-1E2E-4EAB-9826-ABBF2A96E51A}" srcOrd="7" destOrd="0" parTransId="{5C398D33-0E51-4213-B38C-05A88FCF59F0}" sibTransId="{7F116AFE-CB3B-4EBB-9D20-B77FD8B39CC2}"/>
    <dgm:cxn modelId="{8104F791-4D8E-46F9-BBDA-6B0418EA51F7}" srcId="{ABEA004E-FD6C-459C-8113-DA19CD710D42}" destId="{081F0958-DB76-4306-9F55-CED7D5461927}" srcOrd="6" destOrd="0" parTransId="{77EBAEC3-FE43-4F03-B9CF-39FC7FE0297C}" sibTransId="{3C809553-51B2-4EBB-8576-61754C68BF2E}"/>
    <dgm:cxn modelId="{45DC05C1-F518-FB4E-8644-F12CAEE40DC3}" type="presOf" srcId="{0E3797AF-8CE5-4A09-BEFE-90F3210A7AB1}" destId="{2D5980A2-7B0F-F24F-B470-E5C52EE1EC84}" srcOrd="0" destOrd="0" presId="urn:microsoft.com/office/officeart/2005/8/layout/vList2"/>
    <dgm:cxn modelId="{314AAFD4-A838-7941-AEC6-F2DEE64E11E8}" type="presOf" srcId="{82CB31EB-A215-4243-BDFF-537D542B994A}" destId="{0CF7F636-C6EE-0E43-943C-8F2AC0061FAA}" srcOrd="0" destOrd="0" presId="urn:microsoft.com/office/officeart/2005/8/layout/vList2"/>
    <dgm:cxn modelId="{5DF038FA-D5CC-0546-BFF8-62633F2C44B0}" type="presOf" srcId="{60DA1B5F-3B1C-4DD1-BD95-64ED4734383A}" destId="{B3EC592F-7648-FD47-B0C7-ADB515BD9E81}" srcOrd="0" destOrd="0" presId="urn:microsoft.com/office/officeart/2005/8/layout/vList2"/>
    <dgm:cxn modelId="{E2178F21-44AC-D34F-A9F0-925F6F5FDFF9}" type="presParOf" srcId="{EC98B3C3-8323-A841-80A5-4D1F6EA9149A}" destId="{0CF7F636-C6EE-0E43-943C-8F2AC0061FAA}" srcOrd="0" destOrd="0" presId="urn:microsoft.com/office/officeart/2005/8/layout/vList2"/>
    <dgm:cxn modelId="{420E262E-6B4B-A845-83FB-477E90C1DC43}" type="presParOf" srcId="{EC98B3C3-8323-A841-80A5-4D1F6EA9149A}" destId="{E0198068-47F4-164E-B678-4149839CCE74}" srcOrd="1" destOrd="0" presId="urn:microsoft.com/office/officeart/2005/8/layout/vList2"/>
    <dgm:cxn modelId="{DA8E3858-FFA9-3D45-A598-79B760484FB8}" type="presParOf" srcId="{EC98B3C3-8323-A841-80A5-4D1F6EA9149A}" destId="{0F02CCC4-36A6-D941-B3F3-337F36ABF47C}" srcOrd="2" destOrd="0" presId="urn:microsoft.com/office/officeart/2005/8/layout/vList2"/>
    <dgm:cxn modelId="{29B1AF93-71CD-AB49-AD82-CC52B8BB7CD8}" type="presParOf" srcId="{EC98B3C3-8323-A841-80A5-4D1F6EA9149A}" destId="{60AD2FE2-167D-A24D-A642-0AE982C7DD5F}" srcOrd="3" destOrd="0" presId="urn:microsoft.com/office/officeart/2005/8/layout/vList2"/>
    <dgm:cxn modelId="{78064E46-C7CB-9444-A288-F4F8FB9FB8DC}" type="presParOf" srcId="{EC98B3C3-8323-A841-80A5-4D1F6EA9149A}" destId="{5DC133A2-501A-3A40-A998-4BE61AD7EA7D}" srcOrd="4" destOrd="0" presId="urn:microsoft.com/office/officeart/2005/8/layout/vList2"/>
    <dgm:cxn modelId="{69FA4768-378F-A546-A08C-6E41F349F23E}" type="presParOf" srcId="{EC98B3C3-8323-A841-80A5-4D1F6EA9149A}" destId="{565446E1-DE29-3648-9606-9EF4E35DF1EE}" srcOrd="5" destOrd="0" presId="urn:microsoft.com/office/officeart/2005/8/layout/vList2"/>
    <dgm:cxn modelId="{78855949-0442-5545-88B5-D3D8ECDDA68D}" type="presParOf" srcId="{EC98B3C3-8323-A841-80A5-4D1F6EA9149A}" destId="{74EDE47C-414B-C34A-BCD9-81C73A26381B}" srcOrd="6" destOrd="0" presId="urn:microsoft.com/office/officeart/2005/8/layout/vList2"/>
    <dgm:cxn modelId="{8D9C74E0-B662-3C4E-83E0-FB0CBA171E53}" type="presParOf" srcId="{EC98B3C3-8323-A841-80A5-4D1F6EA9149A}" destId="{816BC5E0-0C99-5A4F-898F-8DFFE4376DF6}" srcOrd="7" destOrd="0" presId="urn:microsoft.com/office/officeart/2005/8/layout/vList2"/>
    <dgm:cxn modelId="{847525E5-AE2B-954A-A0C9-620A73B6AB11}" type="presParOf" srcId="{EC98B3C3-8323-A841-80A5-4D1F6EA9149A}" destId="{2D5980A2-7B0F-F24F-B470-E5C52EE1EC84}" srcOrd="8" destOrd="0" presId="urn:microsoft.com/office/officeart/2005/8/layout/vList2"/>
    <dgm:cxn modelId="{626DFE1D-71E6-2243-8488-78763FA13DC0}" type="presParOf" srcId="{EC98B3C3-8323-A841-80A5-4D1F6EA9149A}" destId="{6C693089-FE93-BD48-B8E8-853C3A41F124}" srcOrd="9" destOrd="0" presId="urn:microsoft.com/office/officeart/2005/8/layout/vList2"/>
    <dgm:cxn modelId="{B4805D4B-CE5C-474A-ABEA-0D19B13D2E0D}" type="presParOf" srcId="{EC98B3C3-8323-A841-80A5-4D1F6EA9149A}" destId="{B3EC592F-7648-FD47-B0C7-ADB515BD9E81}" srcOrd="10" destOrd="0" presId="urn:microsoft.com/office/officeart/2005/8/layout/vList2"/>
    <dgm:cxn modelId="{0BBB62BA-0EFF-EC4B-9963-E6F2C2A02E8B}" type="presParOf" srcId="{EC98B3C3-8323-A841-80A5-4D1F6EA9149A}" destId="{7F4D49C6-6DB4-0545-9102-CB861499D9F8}" srcOrd="11" destOrd="0" presId="urn:microsoft.com/office/officeart/2005/8/layout/vList2"/>
    <dgm:cxn modelId="{5E431DE0-2989-B746-8AFB-E5129E3C54F2}" type="presParOf" srcId="{EC98B3C3-8323-A841-80A5-4D1F6EA9149A}" destId="{19855938-37E2-F247-B780-E9223732CBDE}" srcOrd="12" destOrd="0" presId="urn:microsoft.com/office/officeart/2005/8/layout/vList2"/>
    <dgm:cxn modelId="{76711A2B-4F11-474C-BCC4-365EFC4DF51D}" type="presParOf" srcId="{EC98B3C3-8323-A841-80A5-4D1F6EA9149A}" destId="{9A6A74FD-F0FC-064A-A63A-CB6191EF7991}" srcOrd="13" destOrd="0" presId="urn:microsoft.com/office/officeart/2005/8/layout/vList2"/>
    <dgm:cxn modelId="{8AB20FA7-DA7E-D44D-B8FE-4B1184ED4C46}" type="presParOf" srcId="{EC98B3C3-8323-A841-80A5-4D1F6EA9149A}" destId="{5345A2DE-F5BD-444A-BA69-6EBE59C38EC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182D7-7661-4FC9-8E47-D5B2908EC2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351041B-FAC8-4B71-92FE-A0DB9FEBB3B2}">
      <dgm:prSet/>
      <dgm:spPr/>
      <dgm:t>
        <a:bodyPr/>
        <a:lstStyle/>
        <a:p>
          <a:pPr>
            <a:defRPr cap="all"/>
          </a:pPr>
          <a:r>
            <a:rPr lang="en-US"/>
            <a:t>metrics:</a:t>
          </a:r>
          <a:r>
            <a:rPr lang="zh-CN"/>
            <a:t>度量指标名称</a:t>
          </a:r>
          <a:endParaRPr lang="en-US"/>
        </a:p>
      </dgm:t>
    </dgm:pt>
    <dgm:pt modelId="{24128EB7-0CAE-477C-BCAA-54880E3F34A8}" type="parTrans" cxnId="{4631DC18-13BB-4199-9EB3-79B038538A71}">
      <dgm:prSet/>
      <dgm:spPr/>
      <dgm:t>
        <a:bodyPr/>
        <a:lstStyle/>
        <a:p>
          <a:endParaRPr lang="en-US"/>
        </a:p>
      </dgm:t>
    </dgm:pt>
    <dgm:pt modelId="{D53CA0B2-A954-4549-BA02-3374BD8E5D59}" type="sibTrans" cxnId="{4631DC18-13BB-4199-9EB3-79B038538A71}">
      <dgm:prSet/>
      <dgm:spPr/>
      <dgm:t>
        <a:bodyPr/>
        <a:lstStyle/>
        <a:p>
          <a:endParaRPr lang="en-US"/>
        </a:p>
      </dgm:t>
    </dgm:pt>
    <dgm:pt modelId="{CC7DBEAF-F4C9-4EE1-BA77-A70AB7DF7BEA}">
      <dgm:prSet/>
      <dgm:spPr/>
      <dgm:t>
        <a:bodyPr/>
        <a:lstStyle/>
        <a:p>
          <a:pPr>
            <a:defRPr cap="all"/>
          </a:pPr>
          <a:r>
            <a:rPr lang="en-US"/>
            <a:t>labels:</a:t>
          </a:r>
          <a:r>
            <a:rPr lang="zh-CN"/>
            <a:t>标签</a:t>
          </a:r>
          <a:endParaRPr lang="en-US"/>
        </a:p>
      </dgm:t>
    </dgm:pt>
    <dgm:pt modelId="{BB5D1FA5-5918-4207-8372-FE984C758698}" type="parTrans" cxnId="{3A8B452C-DE6B-4072-854C-429AFAAA7612}">
      <dgm:prSet/>
      <dgm:spPr/>
      <dgm:t>
        <a:bodyPr/>
        <a:lstStyle/>
        <a:p>
          <a:endParaRPr lang="en-US"/>
        </a:p>
      </dgm:t>
    </dgm:pt>
    <dgm:pt modelId="{A8FF91F3-CB70-4B2A-8F41-559C1C0E03B1}" type="sibTrans" cxnId="{3A8B452C-DE6B-4072-854C-429AFAAA7612}">
      <dgm:prSet/>
      <dgm:spPr/>
      <dgm:t>
        <a:bodyPr/>
        <a:lstStyle/>
        <a:p>
          <a:endParaRPr lang="en-US"/>
        </a:p>
      </dgm:t>
    </dgm:pt>
    <dgm:pt modelId="{295985B5-D993-43C9-A740-ACFDC835A825}">
      <dgm:prSet/>
      <dgm:spPr/>
      <dgm:t>
        <a:bodyPr/>
        <a:lstStyle/>
        <a:p>
          <a:pPr>
            <a:defRPr cap="all"/>
          </a:pPr>
          <a:r>
            <a:rPr lang="en-US" dirty="0" err="1"/>
            <a:t>api_http_requests_total</a:t>
          </a:r>
          <a:r>
            <a:rPr lang="en-US" dirty="0"/>
            <a:t>{method="POST", handler="/messages"}</a:t>
          </a:r>
        </a:p>
      </dgm:t>
    </dgm:pt>
    <dgm:pt modelId="{4353E64B-6090-4E43-A610-22F7A7CE7F5D}" type="parTrans" cxnId="{7D8B94DF-35F0-4021-8BA2-EBF9D0FA8CAF}">
      <dgm:prSet/>
      <dgm:spPr/>
      <dgm:t>
        <a:bodyPr/>
        <a:lstStyle/>
        <a:p>
          <a:endParaRPr lang="en-US"/>
        </a:p>
      </dgm:t>
    </dgm:pt>
    <dgm:pt modelId="{9178F190-63C5-48F0-80A9-4B36DC63402B}" type="sibTrans" cxnId="{7D8B94DF-35F0-4021-8BA2-EBF9D0FA8CAF}">
      <dgm:prSet/>
      <dgm:spPr/>
      <dgm:t>
        <a:bodyPr/>
        <a:lstStyle/>
        <a:p>
          <a:endParaRPr lang="en-US"/>
        </a:p>
      </dgm:t>
    </dgm:pt>
    <dgm:pt modelId="{464C73C2-8F73-43A2-AEFE-54FDF22D3D82}" type="pres">
      <dgm:prSet presAssocID="{07C182D7-7661-4FC9-8E47-D5B2908EC238}" presName="root" presStyleCnt="0">
        <dgm:presLayoutVars>
          <dgm:dir/>
          <dgm:resizeHandles val="exact"/>
        </dgm:presLayoutVars>
      </dgm:prSet>
      <dgm:spPr/>
    </dgm:pt>
    <dgm:pt modelId="{1D20B3F3-CD2D-4B6D-8EEE-71EEE171D06E}" type="pres">
      <dgm:prSet presAssocID="{7351041B-FAC8-4B71-92FE-A0DB9FEBB3B2}" presName="compNode" presStyleCnt="0"/>
      <dgm:spPr/>
    </dgm:pt>
    <dgm:pt modelId="{E43E3124-9401-4468-98A2-1264ED4F00F3}" type="pres">
      <dgm:prSet presAssocID="{7351041B-FAC8-4B71-92FE-A0DB9FEBB3B2}" presName="iconBgRect" presStyleLbl="bgShp" presStyleIdx="0" presStyleCnt="3"/>
      <dgm:spPr/>
    </dgm:pt>
    <dgm:pt modelId="{0E31957C-5983-400C-A384-63F4660068FF}" type="pres">
      <dgm:prSet presAssocID="{7351041B-FAC8-4B71-92FE-A0DB9FEBB3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45994D3-B388-4025-BD7B-E3D0218B31FB}" type="pres">
      <dgm:prSet presAssocID="{7351041B-FAC8-4B71-92FE-A0DB9FEBB3B2}" presName="spaceRect" presStyleCnt="0"/>
      <dgm:spPr/>
    </dgm:pt>
    <dgm:pt modelId="{D95D3321-6187-4C85-9CFF-C8C6D15B87E5}" type="pres">
      <dgm:prSet presAssocID="{7351041B-FAC8-4B71-92FE-A0DB9FEBB3B2}" presName="textRect" presStyleLbl="revTx" presStyleIdx="0" presStyleCnt="3">
        <dgm:presLayoutVars>
          <dgm:chMax val="1"/>
          <dgm:chPref val="1"/>
        </dgm:presLayoutVars>
      </dgm:prSet>
      <dgm:spPr/>
    </dgm:pt>
    <dgm:pt modelId="{E99BAC6B-C67E-4A45-9852-C27F9C7BDE0F}" type="pres">
      <dgm:prSet presAssocID="{D53CA0B2-A954-4549-BA02-3374BD8E5D59}" presName="sibTrans" presStyleCnt="0"/>
      <dgm:spPr/>
    </dgm:pt>
    <dgm:pt modelId="{D34009D0-CA82-469F-ABFD-5A67B1A2B194}" type="pres">
      <dgm:prSet presAssocID="{CC7DBEAF-F4C9-4EE1-BA77-A70AB7DF7BEA}" presName="compNode" presStyleCnt="0"/>
      <dgm:spPr/>
    </dgm:pt>
    <dgm:pt modelId="{B7B559F3-C915-4EA3-A960-ECCC6C610B0F}" type="pres">
      <dgm:prSet presAssocID="{CC7DBEAF-F4C9-4EE1-BA77-A70AB7DF7BEA}" presName="iconBgRect" presStyleLbl="bgShp" presStyleIdx="1" presStyleCnt="3"/>
      <dgm:spPr/>
    </dgm:pt>
    <dgm:pt modelId="{770DB409-D9CA-47E7-9096-1BBC04B885B2}" type="pres">
      <dgm:prSet presAssocID="{CC7DBEAF-F4C9-4EE1-BA77-A70AB7DF7B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6B41600-A408-4298-B088-B27D26187152}" type="pres">
      <dgm:prSet presAssocID="{CC7DBEAF-F4C9-4EE1-BA77-A70AB7DF7BEA}" presName="spaceRect" presStyleCnt="0"/>
      <dgm:spPr/>
    </dgm:pt>
    <dgm:pt modelId="{A6AC9C83-A9F6-4661-A6F1-03ADCA3E7D87}" type="pres">
      <dgm:prSet presAssocID="{CC7DBEAF-F4C9-4EE1-BA77-A70AB7DF7BEA}" presName="textRect" presStyleLbl="revTx" presStyleIdx="1" presStyleCnt="3">
        <dgm:presLayoutVars>
          <dgm:chMax val="1"/>
          <dgm:chPref val="1"/>
        </dgm:presLayoutVars>
      </dgm:prSet>
      <dgm:spPr/>
    </dgm:pt>
    <dgm:pt modelId="{24837465-071C-480D-914C-7DC395345011}" type="pres">
      <dgm:prSet presAssocID="{A8FF91F3-CB70-4B2A-8F41-559C1C0E03B1}" presName="sibTrans" presStyleCnt="0"/>
      <dgm:spPr/>
    </dgm:pt>
    <dgm:pt modelId="{2E7894BB-172E-4FEA-810B-CBB30476DBC5}" type="pres">
      <dgm:prSet presAssocID="{295985B5-D993-43C9-A740-ACFDC835A825}" presName="compNode" presStyleCnt="0"/>
      <dgm:spPr/>
    </dgm:pt>
    <dgm:pt modelId="{46B23358-4A30-4E1E-9A91-8EC615E06A1E}" type="pres">
      <dgm:prSet presAssocID="{295985B5-D993-43C9-A740-ACFDC835A825}" presName="iconBgRect" presStyleLbl="bgShp" presStyleIdx="2" presStyleCnt="3"/>
      <dgm:spPr/>
    </dgm:pt>
    <dgm:pt modelId="{8725073F-B79E-4A56-AAC4-8BFB60A6DEC8}" type="pres">
      <dgm:prSet presAssocID="{295985B5-D993-43C9-A740-ACFDC835A8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028E6D5-6990-4992-A777-E4FCB61E7796}" type="pres">
      <dgm:prSet presAssocID="{295985B5-D993-43C9-A740-ACFDC835A825}" presName="spaceRect" presStyleCnt="0"/>
      <dgm:spPr/>
    </dgm:pt>
    <dgm:pt modelId="{1C7265C3-4639-41A5-AB08-59E9C17804C1}" type="pres">
      <dgm:prSet presAssocID="{295985B5-D993-43C9-A740-ACFDC835A8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31DC18-13BB-4199-9EB3-79B038538A71}" srcId="{07C182D7-7661-4FC9-8E47-D5B2908EC238}" destId="{7351041B-FAC8-4B71-92FE-A0DB9FEBB3B2}" srcOrd="0" destOrd="0" parTransId="{24128EB7-0CAE-477C-BCAA-54880E3F34A8}" sibTransId="{D53CA0B2-A954-4549-BA02-3374BD8E5D59}"/>
    <dgm:cxn modelId="{3A8B452C-DE6B-4072-854C-429AFAAA7612}" srcId="{07C182D7-7661-4FC9-8E47-D5B2908EC238}" destId="{CC7DBEAF-F4C9-4EE1-BA77-A70AB7DF7BEA}" srcOrd="1" destOrd="0" parTransId="{BB5D1FA5-5918-4207-8372-FE984C758698}" sibTransId="{A8FF91F3-CB70-4B2A-8F41-559C1C0E03B1}"/>
    <dgm:cxn modelId="{4EC52A99-C144-40A4-9112-CF126E433B4C}" type="presOf" srcId="{CC7DBEAF-F4C9-4EE1-BA77-A70AB7DF7BEA}" destId="{A6AC9C83-A9F6-4661-A6F1-03ADCA3E7D87}" srcOrd="0" destOrd="0" presId="urn:microsoft.com/office/officeart/2018/5/layout/IconCircleLabelList"/>
    <dgm:cxn modelId="{4FC4249A-72EE-479E-BA33-7FE7192B62F4}" type="presOf" srcId="{07C182D7-7661-4FC9-8E47-D5B2908EC238}" destId="{464C73C2-8F73-43A2-AEFE-54FDF22D3D82}" srcOrd="0" destOrd="0" presId="urn:microsoft.com/office/officeart/2018/5/layout/IconCircleLabelList"/>
    <dgm:cxn modelId="{41B94AC0-D087-4BAD-8102-3B30120854D5}" type="presOf" srcId="{295985B5-D993-43C9-A740-ACFDC835A825}" destId="{1C7265C3-4639-41A5-AB08-59E9C17804C1}" srcOrd="0" destOrd="0" presId="urn:microsoft.com/office/officeart/2018/5/layout/IconCircleLabelList"/>
    <dgm:cxn modelId="{7D8B94DF-35F0-4021-8BA2-EBF9D0FA8CAF}" srcId="{07C182D7-7661-4FC9-8E47-D5B2908EC238}" destId="{295985B5-D993-43C9-A740-ACFDC835A825}" srcOrd="2" destOrd="0" parTransId="{4353E64B-6090-4E43-A610-22F7A7CE7F5D}" sibTransId="{9178F190-63C5-48F0-80A9-4B36DC63402B}"/>
    <dgm:cxn modelId="{FF2A43EB-8133-432F-A68B-EE0080D0C055}" type="presOf" srcId="{7351041B-FAC8-4B71-92FE-A0DB9FEBB3B2}" destId="{D95D3321-6187-4C85-9CFF-C8C6D15B87E5}" srcOrd="0" destOrd="0" presId="urn:microsoft.com/office/officeart/2018/5/layout/IconCircleLabelList"/>
    <dgm:cxn modelId="{63D90384-A33A-4B91-9ECE-59B1AD48B629}" type="presParOf" srcId="{464C73C2-8F73-43A2-AEFE-54FDF22D3D82}" destId="{1D20B3F3-CD2D-4B6D-8EEE-71EEE171D06E}" srcOrd="0" destOrd="0" presId="urn:microsoft.com/office/officeart/2018/5/layout/IconCircleLabelList"/>
    <dgm:cxn modelId="{A1CC7DCB-B1C6-4D3D-8954-1648E536119B}" type="presParOf" srcId="{1D20B3F3-CD2D-4B6D-8EEE-71EEE171D06E}" destId="{E43E3124-9401-4468-98A2-1264ED4F00F3}" srcOrd="0" destOrd="0" presId="urn:microsoft.com/office/officeart/2018/5/layout/IconCircleLabelList"/>
    <dgm:cxn modelId="{50CAC44D-F446-4729-A947-5DB8DA00C995}" type="presParOf" srcId="{1D20B3F3-CD2D-4B6D-8EEE-71EEE171D06E}" destId="{0E31957C-5983-400C-A384-63F4660068FF}" srcOrd="1" destOrd="0" presId="urn:microsoft.com/office/officeart/2018/5/layout/IconCircleLabelList"/>
    <dgm:cxn modelId="{92174F40-52E2-4E6C-BB25-288A6D0B8636}" type="presParOf" srcId="{1D20B3F3-CD2D-4B6D-8EEE-71EEE171D06E}" destId="{B45994D3-B388-4025-BD7B-E3D0218B31FB}" srcOrd="2" destOrd="0" presId="urn:microsoft.com/office/officeart/2018/5/layout/IconCircleLabelList"/>
    <dgm:cxn modelId="{7389887A-6B0F-4969-A9A0-6ED8B912A320}" type="presParOf" srcId="{1D20B3F3-CD2D-4B6D-8EEE-71EEE171D06E}" destId="{D95D3321-6187-4C85-9CFF-C8C6D15B87E5}" srcOrd="3" destOrd="0" presId="urn:microsoft.com/office/officeart/2018/5/layout/IconCircleLabelList"/>
    <dgm:cxn modelId="{FE732B16-B24F-4E75-AA94-2BB0F7363FF4}" type="presParOf" srcId="{464C73C2-8F73-43A2-AEFE-54FDF22D3D82}" destId="{E99BAC6B-C67E-4A45-9852-C27F9C7BDE0F}" srcOrd="1" destOrd="0" presId="urn:microsoft.com/office/officeart/2018/5/layout/IconCircleLabelList"/>
    <dgm:cxn modelId="{7A6544C6-BAF4-4D72-AE7A-A87465527847}" type="presParOf" srcId="{464C73C2-8F73-43A2-AEFE-54FDF22D3D82}" destId="{D34009D0-CA82-469F-ABFD-5A67B1A2B194}" srcOrd="2" destOrd="0" presId="urn:microsoft.com/office/officeart/2018/5/layout/IconCircleLabelList"/>
    <dgm:cxn modelId="{82F3F215-E48F-44E0-95AA-877A80C41E5F}" type="presParOf" srcId="{D34009D0-CA82-469F-ABFD-5A67B1A2B194}" destId="{B7B559F3-C915-4EA3-A960-ECCC6C610B0F}" srcOrd="0" destOrd="0" presId="urn:microsoft.com/office/officeart/2018/5/layout/IconCircleLabelList"/>
    <dgm:cxn modelId="{0F09E4A0-8128-4E76-AF6A-F5A29DC0B2DD}" type="presParOf" srcId="{D34009D0-CA82-469F-ABFD-5A67B1A2B194}" destId="{770DB409-D9CA-47E7-9096-1BBC04B885B2}" srcOrd="1" destOrd="0" presId="urn:microsoft.com/office/officeart/2018/5/layout/IconCircleLabelList"/>
    <dgm:cxn modelId="{44E58A35-8FD6-4053-9911-E006B790A4A6}" type="presParOf" srcId="{D34009D0-CA82-469F-ABFD-5A67B1A2B194}" destId="{76B41600-A408-4298-B088-B27D26187152}" srcOrd="2" destOrd="0" presId="urn:microsoft.com/office/officeart/2018/5/layout/IconCircleLabelList"/>
    <dgm:cxn modelId="{258D7F57-36CB-41C1-9C7E-F47ED54FE481}" type="presParOf" srcId="{D34009D0-CA82-469F-ABFD-5A67B1A2B194}" destId="{A6AC9C83-A9F6-4661-A6F1-03ADCA3E7D87}" srcOrd="3" destOrd="0" presId="urn:microsoft.com/office/officeart/2018/5/layout/IconCircleLabelList"/>
    <dgm:cxn modelId="{67552E62-02DB-4713-BA6D-85B7BA176F17}" type="presParOf" srcId="{464C73C2-8F73-43A2-AEFE-54FDF22D3D82}" destId="{24837465-071C-480D-914C-7DC395345011}" srcOrd="3" destOrd="0" presId="urn:microsoft.com/office/officeart/2018/5/layout/IconCircleLabelList"/>
    <dgm:cxn modelId="{4E2B7DE5-0F56-4862-9A54-5631A5EB3965}" type="presParOf" srcId="{464C73C2-8F73-43A2-AEFE-54FDF22D3D82}" destId="{2E7894BB-172E-4FEA-810B-CBB30476DBC5}" srcOrd="4" destOrd="0" presId="urn:microsoft.com/office/officeart/2018/5/layout/IconCircleLabelList"/>
    <dgm:cxn modelId="{56C6355A-0FC8-40AF-81BE-A3A03CCC9923}" type="presParOf" srcId="{2E7894BB-172E-4FEA-810B-CBB30476DBC5}" destId="{46B23358-4A30-4E1E-9A91-8EC615E06A1E}" srcOrd="0" destOrd="0" presId="urn:microsoft.com/office/officeart/2018/5/layout/IconCircleLabelList"/>
    <dgm:cxn modelId="{741877E2-6A1F-48EF-A195-3E917204989B}" type="presParOf" srcId="{2E7894BB-172E-4FEA-810B-CBB30476DBC5}" destId="{8725073F-B79E-4A56-AAC4-8BFB60A6DEC8}" srcOrd="1" destOrd="0" presId="urn:microsoft.com/office/officeart/2018/5/layout/IconCircleLabelList"/>
    <dgm:cxn modelId="{95A8AF31-E0E9-496E-8889-0634E7E2E0E4}" type="presParOf" srcId="{2E7894BB-172E-4FEA-810B-CBB30476DBC5}" destId="{0028E6D5-6990-4992-A777-E4FCB61E7796}" srcOrd="2" destOrd="0" presId="urn:microsoft.com/office/officeart/2018/5/layout/IconCircleLabelList"/>
    <dgm:cxn modelId="{7E298F9A-DE99-490C-8F25-9E1889B65FF6}" type="presParOf" srcId="{2E7894BB-172E-4FEA-810B-CBB30476DBC5}" destId="{1C7265C3-4639-41A5-AB08-59E9C17804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AFD580-406A-4D5A-8E08-AEFACDF609B0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75447F-FC71-4661-965F-8593B1944D7C}">
      <dgm:prSet/>
      <dgm:spPr/>
      <dgm:t>
        <a:bodyPr/>
        <a:lstStyle/>
        <a:p>
          <a:r>
            <a:rPr lang="en-US" dirty="0"/>
            <a:t>Counter(</a:t>
          </a:r>
          <a:r>
            <a:rPr lang="zh-CN" dirty="0"/>
            <a:t>计数器</a:t>
          </a:r>
          <a:r>
            <a:rPr lang="en-US" dirty="0"/>
            <a:t>):</a:t>
          </a:r>
        </a:p>
        <a:p>
          <a:r>
            <a:rPr lang="zh-CN" altLang="en-US" b="0" i="0" dirty="0"/>
            <a:t>只能递增的数值，如请求数、任务完成数和错误出现的次数</a:t>
          </a:r>
          <a:endParaRPr lang="en-US" dirty="0"/>
        </a:p>
      </dgm:t>
    </dgm:pt>
    <dgm:pt modelId="{0E911E96-5300-4A0A-8DA0-4FD2E51E1782}" type="parTrans" cxnId="{5742F18D-712C-41A9-A6B8-BD4F1DD45EF1}">
      <dgm:prSet/>
      <dgm:spPr/>
      <dgm:t>
        <a:bodyPr/>
        <a:lstStyle/>
        <a:p>
          <a:endParaRPr lang="en-US"/>
        </a:p>
      </dgm:t>
    </dgm:pt>
    <dgm:pt modelId="{D084AD1E-1465-4868-A55C-391903371DC3}" type="sibTrans" cxnId="{5742F18D-712C-41A9-A6B8-BD4F1DD45EF1}">
      <dgm:prSet/>
      <dgm:spPr/>
      <dgm:t>
        <a:bodyPr/>
        <a:lstStyle/>
        <a:p>
          <a:endParaRPr lang="en-US"/>
        </a:p>
      </dgm:t>
    </dgm:pt>
    <dgm:pt modelId="{95FFDDFE-003D-4D16-8219-E9C7A9D1487D}">
      <dgm:prSet/>
      <dgm:spPr/>
      <dgm:t>
        <a:bodyPr/>
        <a:lstStyle/>
        <a:p>
          <a:r>
            <a:rPr lang="en-US" dirty="0"/>
            <a:t>Gauge(</a:t>
          </a:r>
          <a:r>
            <a:rPr lang="zh-CN" dirty="0"/>
            <a:t>测量器</a:t>
          </a:r>
          <a:r>
            <a:rPr lang="en-US" dirty="0"/>
            <a:t>):</a:t>
          </a:r>
        </a:p>
        <a:p>
          <a:r>
            <a:rPr lang="zh-CN" altLang="en-US" b="0" i="0" dirty="0"/>
            <a:t>既可以递增、又可以递减的值，如温度、当前内存使用量等</a:t>
          </a:r>
          <a:endParaRPr lang="en-US" dirty="0"/>
        </a:p>
      </dgm:t>
    </dgm:pt>
    <dgm:pt modelId="{0FD2DC75-55CA-43BD-82F9-CF153C6FB146}" type="parTrans" cxnId="{7FC466FA-82A7-4AE6-91FD-47AFE1BBC9D1}">
      <dgm:prSet/>
      <dgm:spPr/>
      <dgm:t>
        <a:bodyPr/>
        <a:lstStyle/>
        <a:p>
          <a:endParaRPr lang="en-US"/>
        </a:p>
      </dgm:t>
    </dgm:pt>
    <dgm:pt modelId="{F8A1B089-EA73-4AD2-850E-1D40D09533A4}" type="sibTrans" cxnId="{7FC466FA-82A7-4AE6-91FD-47AFE1BBC9D1}">
      <dgm:prSet/>
      <dgm:spPr/>
      <dgm:t>
        <a:bodyPr/>
        <a:lstStyle/>
        <a:p>
          <a:endParaRPr lang="en-US"/>
        </a:p>
      </dgm:t>
    </dgm:pt>
    <dgm:pt modelId="{E0509B4D-165A-4ADC-B3F3-BD7E5540707B}">
      <dgm:prSet/>
      <dgm:spPr/>
      <dgm:t>
        <a:bodyPr/>
        <a:lstStyle/>
        <a:p>
          <a:r>
            <a:rPr lang="en-US" dirty="0"/>
            <a:t>Histogram(</a:t>
          </a:r>
          <a:r>
            <a:rPr lang="zh-CN" dirty="0"/>
            <a:t>柱状图</a:t>
          </a:r>
          <a:r>
            <a:rPr lang="en-US" dirty="0"/>
            <a:t>):</a:t>
          </a:r>
        </a:p>
        <a:p>
          <a:r>
            <a:rPr lang="zh-CN" altLang="en-US" b="0" i="0" dirty="0"/>
            <a:t>对每个采样点进行统计，打到各个分类值中</a:t>
          </a:r>
          <a:r>
            <a:rPr lang="en-US" altLang="zh-CN" b="0" i="0" dirty="0"/>
            <a:t>(</a:t>
          </a:r>
          <a:r>
            <a:rPr lang="en-US" b="0" i="0" dirty="0"/>
            <a:t>bucket)</a:t>
          </a:r>
          <a:r>
            <a:rPr lang="zh-CN" altLang="en-US" b="0" i="0" dirty="0"/>
            <a:t>，</a:t>
          </a:r>
          <a:r>
            <a:rPr lang="en-US" b="0" i="0" dirty="0"/>
            <a:t>[</a:t>
          </a:r>
          <a:r>
            <a:rPr lang="en-US" b="0" i="0" dirty="0" err="1"/>
            <a:t>basename</a:t>
          </a:r>
          <a:r>
            <a:rPr lang="en-US" b="0" i="0" dirty="0"/>
            <a:t>]_bucket{le="</a:t>
          </a:r>
          <a:r>
            <a:rPr lang="zh-CN" altLang="en-US" b="0" i="0" dirty="0"/>
            <a:t>上边界</a:t>
          </a:r>
          <a:r>
            <a:rPr lang="en-US" altLang="zh-CN" b="0" i="0" dirty="0"/>
            <a:t>"}</a:t>
          </a:r>
          <a:endParaRPr lang="en-US" dirty="0"/>
        </a:p>
      </dgm:t>
    </dgm:pt>
    <dgm:pt modelId="{35676102-033A-446F-9E4B-AAE93F92C282}" type="parTrans" cxnId="{2F33BDAE-DE9D-466F-98CA-999BF5755433}">
      <dgm:prSet/>
      <dgm:spPr/>
      <dgm:t>
        <a:bodyPr/>
        <a:lstStyle/>
        <a:p>
          <a:endParaRPr lang="en-US"/>
        </a:p>
      </dgm:t>
    </dgm:pt>
    <dgm:pt modelId="{A3E7E991-133B-4B43-9C54-F0DAC87FA71B}" type="sibTrans" cxnId="{2F33BDAE-DE9D-466F-98CA-999BF5755433}">
      <dgm:prSet/>
      <dgm:spPr/>
      <dgm:t>
        <a:bodyPr/>
        <a:lstStyle/>
        <a:p>
          <a:endParaRPr lang="en-US"/>
        </a:p>
      </dgm:t>
    </dgm:pt>
    <dgm:pt modelId="{17CFA447-7402-463A-A0BE-95D81BD7D07F}">
      <dgm:prSet/>
      <dgm:spPr/>
      <dgm:t>
        <a:bodyPr/>
        <a:lstStyle/>
        <a:p>
          <a:r>
            <a:rPr lang="en-US" dirty="0"/>
            <a:t>Summary</a:t>
          </a:r>
          <a:r>
            <a:rPr lang="en-US" altLang="zh-CN" dirty="0"/>
            <a:t>(</a:t>
          </a:r>
          <a:r>
            <a:rPr lang="zh-CN" dirty="0"/>
            <a:t>总结</a:t>
          </a:r>
          <a:r>
            <a:rPr lang="en-US" altLang="zh-CN" dirty="0"/>
            <a:t>):</a:t>
          </a:r>
        </a:p>
        <a:p>
          <a:r>
            <a:rPr lang="zh-CN" altLang="en-US" b="0" i="0" dirty="0"/>
            <a:t>采样点分位图统计，</a:t>
          </a:r>
          <a:r>
            <a:rPr lang="en-US" b="0" i="0" dirty="0"/>
            <a:t>[</a:t>
          </a:r>
          <a:r>
            <a:rPr lang="en-US" b="0" i="0" dirty="0" err="1"/>
            <a:t>basename</a:t>
          </a:r>
          <a:r>
            <a:rPr lang="en-US" b="0" i="0" dirty="0"/>
            <a:t>] {</a:t>
          </a:r>
          <a:r>
            <a:rPr lang="en-US" altLang="zh-CN" b="0" i="0" dirty="0"/>
            <a:t>quantile</a:t>
          </a:r>
          <a:r>
            <a:rPr lang="en-US" b="0" i="0" dirty="0"/>
            <a:t>=”</a:t>
          </a:r>
          <a:r>
            <a:rPr lang="en-US" altLang="zh-CN" b="0" i="0" dirty="0"/>
            <a:t>0.99"}</a:t>
          </a:r>
          <a:endParaRPr lang="en-US" dirty="0"/>
        </a:p>
      </dgm:t>
    </dgm:pt>
    <dgm:pt modelId="{2AB4244B-D871-4A56-B29A-223F879CD749}" type="parTrans" cxnId="{7106D439-A193-4E43-8C7F-A79ED1502A86}">
      <dgm:prSet/>
      <dgm:spPr/>
      <dgm:t>
        <a:bodyPr/>
        <a:lstStyle/>
        <a:p>
          <a:endParaRPr lang="en-US"/>
        </a:p>
      </dgm:t>
    </dgm:pt>
    <dgm:pt modelId="{279C6D3A-59DD-4051-9269-2130B20333F9}" type="sibTrans" cxnId="{7106D439-A193-4E43-8C7F-A79ED1502A86}">
      <dgm:prSet/>
      <dgm:spPr/>
      <dgm:t>
        <a:bodyPr/>
        <a:lstStyle/>
        <a:p>
          <a:endParaRPr lang="en-US"/>
        </a:p>
      </dgm:t>
    </dgm:pt>
    <dgm:pt modelId="{E59D311A-8DEC-644A-815F-BC641F68A08D}" type="pres">
      <dgm:prSet presAssocID="{7DAFD580-406A-4D5A-8E08-AEFACDF609B0}" presName="linear" presStyleCnt="0">
        <dgm:presLayoutVars>
          <dgm:animLvl val="lvl"/>
          <dgm:resizeHandles val="exact"/>
        </dgm:presLayoutVars>
      </dgm:prSet>
      <dgm:spPr/>
    </dgm:pt>
    <dgm:pt modelId="{31D56E88-F4F7-4448-B74A-9D3E5DABC0F6}" type="pres">
      <dgm:prSet presAssocID="{5375447F-FC71-4661-965F-8593B1944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97C17D-07F7-6B4A-9B95-5BD3E2844D04}" type="pres">
      <dgm:prSet presAssocID="{D084AD1E-1465-4868-A55C-391903371DC3}" presName="spacer" presStyleCnt="0"/>
      <dgm:spPr/>
    </dgm:pt>
    <dgm:pt modelId="{8CD3589B-DAD1-CD49-B396-0B030F596CF9}" type="pres">
      <dgm:prSet presAssocID="{95FFDDFE-003D-4D16-8219-E9C7A9D148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A3062B-EE92-7D4A-BEFA-C299397E96FD}" type="pres">
      <dgm:prSet presAssocID="{F8A1B089-EA73-4AD2-850E-1D40D09533A4}" presName="spacer" presStyleCnt="0"/>
      <dgm:spPr/>
    </dgm:pt>
    <dgm:pt modelId="{E67A30E1-B4B1-D24A-8FBC-8ADCD359CD93}" type="pres">
      <dgm:prSet presAssocID="{E0509B4D-165A-4ADC-B3F3-BD7E554070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DD83DF-C64C-DA4B-BC7D-AFB54099959A}" type="pres">
      <dgm:prSet presAssocID="{A3E7E991-133B-4B43-9C54-F0DAC87FA71B}" presName="spacer" presStyleCnt="0"/>
      <dgm:spPr/>
    </dgm:pt>
    <dgm:pt modelId="{21436FD2-16ED-2D42-9EF9-A0065F5570B2}" type="pres">
      <dgm:prSet presAssocID="{17CFA447-7402-463A-A0BE-95D81BD7D0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496F0B-31DA-3A4E-AA5B-D80902B8825C}" type="presOf" srcId="{5375447F-FC71-4661-965F-8593B1944D7C}" destId="{31D56E88-F4F7-4448-B74A-9D3E5DABC0F6}" srcOrd="0" destOrd="0" presId="urn:microsoft.com/office/officeart/2005/8/layout/vList2"/>
    <dgm:cxn modelId="{7106D439-A193-4E43-8C7F-A79ED1502A86}" srcId="{7DAFD580-406A-4D5A-8E08-AEFACDF609B0}" destId="{17CFA447-7402-463A-A0BE-95D81BD7D07F}" srcOrd="3" destOrd="0" parTransId="{2AB4244B-D871-4A56-B29A-223F879CD749}" sibTransId="{279C6D3A-59DD-4051-9269-2130B20333F9}"/>
    <dgm:cxn modelId="{5742F18D-712C-41A9-A6B8-BD4F1DD45EF1}" srcId="{7DAFD580-406A-4D5A-8E08-AEFACDF609B0}" destId="{5375447F-FC71-4661-965F-8593B1944D7C}" srcOrd="0" destOrd="0" parTransId="{0E911E96-5300-4A0A-8DA0-4FD2E51E1782}" sibTransId="{D084AD1E-1465-4868-A55C-391903371DC3}"/>
    <dgm:cxn modelId="{06909E8E-70F7-2742-942D-8D86713D67DE}" type="presOf" srcId="{E0509B4D-165A-4ADC-B3F3-BD7E5540707B}" destId="{E67A30E1-B4B1-D24A-8FBC-8ADCD359CD93}" srcOrd="0" destOrd="0" presId="urn:microsoft.com/office/officeart/2005/8/layout/vList2"/>
    <dgm:cxn modelId="{960CB196-9018-7F4F-ADE9-922F81D1FF92}" type="presOf" srcId="{7DAFD580-406A-4D5A-8E08-AEFACDF609B0}" destId="{E59D311A-8DEC-644A-815F-BC641F68A08D}" srcOrd="0" destOrd="0" presId="urn:microsoft.com/office/officeart/2005/8/layout/vList2"/>
    <dgm:cxn modelId="{BF3886AC-9767-704A-9400-843C7EFF95DE}" type="presOf" srcId="{95FFDDFE-003D-4D16-8219-E9C7A9D1487D}" destId="{8CD3589B-DAD1-CD49-B396-0B030F596CF9}" srcOrd="0" destOrd="0" presId="urn:microsoft.com/office/officeart/2005/8/layout/vList2"/>
    <dgm:cxn modelId="{2F33BDAE-DE9D-466F-98CA-999BF5755433}" srcId="{7DAFD580-406A-4D5A-8E08-AEFACDF609B0}" destId="{E0509B4D-165A-4ADC-B3F3-BD7E5540707B}" srcOrd="2" destOrd="0" parTransId="{35676102-033A-446F-9E4B-AAE93F92C282}" sibTransId="{A3E7E991-133B-4B43-9C54-F0DAC87FA71B}"/>
    <dgm:cxn modelId="{7FC466FA-82A7-4AE6-91FD-47AFE1BBC9D1}" srcId="{7DAFD580-406A-4D5A-8E08-AEFACDF609B0}" destId="{95FFDDFE-003D-4D16-8219-E9C7A9D1487D}" srcOrd="1" destOrd="0" parTransId="{0FD2DC75-55CA-43BD-82F9-CF153C6FB146}" sibTransId="{F8A1B089-EA73-4AD2-850E-1D40D09533A4}"/>
    <dgm:cxn modelId="{51FFDBFC-930A-2B48-8890-B337ED0790B8}" type="presOf" srcId="{17CFA447-7402-463A-A0BE-95D81BD7D07F}" destId="{21436FD2-16ED-2D42-9EF9-A0065F5570B2}" srcOrd="0" destOrd="0" presId="urn:microsoft.com/office/officeart/2005/8/layout/vList2"/>
    <dgm:cxn modelId="{75FF93C4-9BB0-594C-9A0F-C0B306132283}" type="presParOf" srcId="{E59D311A-8DEC-644A-815F-BC641F68A08D}" destId="{31D56E88-F4F7-4448-B74A-9D3E5DABC0F6}" srcOrd="0" destOrd="0" presId="urn:microsoft.com/office/officeart/2005/8/layout/vList2"/>
    <dgm:cxn modelId="{AC2B7A0E-A622-ED47-B1EC-D082A724BBA4}" type="presParOf" srcId="{E59D311A-8DEC-644A-815F-BC641F68A08D}" destId="{2997C17D-07F7-6B4A-9B95-5BD3E2844D04}" srcOrd="1" destOrd="0" presId="urn:microsoft.com/office/officeart/2005/8/layout/vList2"/>
    <dgm:cxn modelId="{3E849A1C-ED72-8841-8183-FF63FC450A16}" type="presParOf" srcId="{E59D311A-8DEC-644A-815F-BC641F68A08D}" destId="{8CD3589B-DAD1-CD49-B396-0B030F596CF9}" srcOrd="2" destOrd="0" presId="urn:microsoft.com/office/officeart/2005/8/layout/vList2"/>
    <dgm:cxn modelId="{858A191A-EF74-DA42-B1D4-F78870DC534F}" type="presParOf" srcId="{E59D311A-8DEC-644A-815F-BC641F68A08D}" destId="{98A3062B-EE92-7D4A-BEFA-C299397E96FD}" srcOrd="3" destOrd="0" presId="urn:microsoft.com/office/officeart/2005/8/layout/vList2"/>
    <dgm:cxn modelId="{D064826A-C843-CA47-B9DB-DD8B69411D09}" type="presParOf" srcId="{E59D311A-8DEC-644A-815F-BC641F68A08D}" destId="{E67A30E1-B4B1-D24A-8FBC-8ADCD359CD93}" srcOrd="4" destOrd="0" presId="urn:microsoft.com/office/officeart/2005/8/layout/vList2"/>
    <dgm:cxn modelId="{AFE9A81E-A91D-8D46-8A51-80759A3CC0D0}" type="presParOf" srcId="{E59D311A-8DEC-644A-815F-BC641F68A08D}" destId="{EEDD83DF-C64C-DA4B-BC7D-AFB54099959A}" srcOrd="5" destOrd="0" presId="urn:microsoft.com/office/officeart/2005/8/layout/vList2"/>
    <dgm:cxn modelId="{ECC273C8-630B-8F49-A584-4EB01131DD09}" type="presParOf" srcId="{E59D311A-8DEC-644A-815F-BC641F68A08D}" destId="{21436FD2-16ED-2D42-9EF9-A0065F5570B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7F636-C6EE-0E43-943C-8F2AC0061FAA}">
      <dsp:nvSpPr>
        <dsp:cNvPr id="0" name=""/>
        <dsp:cNvSpPr/>
      </dsp:nvSpPr>
      <dsp:spPr>
        <a:xfrm>
          <a:off x="0" y="394206"/>
          <a:ext cx="5614987" cy="452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Prometheus </a:t>
          </a:r>
          <a:r>
            <a:rPr lang="zh-CN" sz="1800" kern="1200"/>
            <a:t>是一个开源监控系统</a:t>
          </a:r>
          <a:endParaRPr lang="en-US" sz="1800" kern="1200"/>
        </a:p>
      </dsp:txBody>
      <dsp:txXfrm>
        <a:off x="22103" y="416309"/>
        <a:ext cx="5570781" cy="408584"/>
      </dsp:txXfrm>
    </dsp:sp>
    <dsp:sp modelId="{0F02CCC4-36A6-D941-B3F3-337F36ABF47C}">
      <dsp:nvSpPr>
        <dsp:cNvPr id="0" name=""/>
        <dsp:cNvSpPr/>
      </dsp:nvSpPr>
      <dsp:spPr>
        <a:xfrm>
          <a:off x="0" y="898836"/>
          <a:ext cx="5614987" cy="452790"/>
        </a:xfrm>
        <a:prstGeom prst="roundRect">
          <a:avLst/>
        </a:prstGeom>
        <a:solidFill>
          <a:schemeClr val="accent2">
            <a:hueOff val="193545"/>
            <a:satOff val="-947"/>
            <a:lumOff val="5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多维度数据模型</a:t>
          </a:r>
          <a:endParaRPr lang="en-US" sz="1800" kern="1200"/>
        </a:p>
      </dsp:txBody>
      <dsp:txXfrm>
        <a:off x="22103" y="920939"/>
        <a:ext cx="5570781" cy="408584"/>
      </dsp:txXfrm>
    </dsp:sp>
    <dsp:sp modelId="{5DC133A2-501A-3A40-A998-4BE61AD7EA7D}">
      <dsp:nvSpPr>
        <dsp:cNvPr id="0" name=""/>
        <dsp:cNvSpPr/>
      </dsp:nvSpPr>
      <dsp:spPr>
        <a:xfrm>
          <a:off x="0" y="1403466"/>
          <a:ext cx="5614987" cy="452790"/>
        </a:xfrm>
        <a:prstGeom prst="roundRect">
          <a:avLst/>
        </a:prstGeom>
        <a:solidFill>
          <a:schemeClr val="accent2">
            <a:hueOff val="387090"/>
            <a:satOff val="-1895"/>
            <a:lumOff val="10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灵活的查询语言</a:t>
          </a:r>
          <a:endParaRPr lang="en-US" sz="1800" kern="1200"/>
        </a:p>
      </dsp:txBody>
      <dsp:txXfrm>
        <a:off x="22103" y="1425569"/>
        <a:ext cx="5570781" cy="408584"/>
      </dsp:txXfrm>
    </dsp:sp>
    <dsp:sp modelId="{74EDE47C-414B-C34A-BCD9-81C73A26381B}">
      <dsp:nvSpPr>
        <dsp:cNvPr id="0" name=""/>
        <dsp:cNvSpPr/>
      </dsp:nvSpPr>
      <dsp:spPr>
        <a:xfrm>
          <a:off x="0" y="1908096"/>
          <a:ext cx="5614987" cy="452790"/>
        </a:xfrm>
        <a:prstGeom prst="roundRect">
          <a:avLst/>
        </a:prstGeom>
        <a:solidFill>
          <a:schemeClr val="accent2">
            <a:hueOff val="580635"/>
            <a:satOff val="-2842"/>
            <a:lumOff val="15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不依赖分布式存储，单个服务器节点是自主的</a:t>
          </a:r>
          <a:endParaRPr lang="en-US" sz="1800" kern="1200"/>
        </a:p>
      </dsp:txBody>
      <dsp:txXfrm>
        <a:off x="22103" y="1930199"/>
        <a:ext cx="5570781" cy="408584"/>
      </dsp:txXfrm>
    </dsp:sp>
    <dsp:sp modelId="{2D5980A2-7B0F-F24F-B470-E5C52EE1EC84}">
      <dsp:nvSpPr>
        <dsp:cNvPr id="0" name=""/>
        <dsp:cNvSpPr/>
      </dsp:nvSpPr>
      <dsp:spPr>
        <a:xfrm>
          <a:off x="0" y="2412726"/>
          <a:ext cx="5614987" cy="452790"/>
        </a:xfrm>
        <a:prstGeom prst="roundRect">
          <a:avLst/>
        </a:prstGeom>
        <a:solidFill>
          <a:schemeClr val="accent2">
            <a:hueOff val="774179"/>
            <a:satOff val="-3790"/>
            <a:lumOff val="21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以</a:t>
          </a:r>
          <a:r>
            <a:rPr lang="en-US" sz="1800" kern="1200"/>
            <a:t>HTTP</a:t>
          </a:r>
          <a:r>
            <a:rPr lang="zh-CN" sz="1800" kern="1200"/>
            <a:t>方式，通过</a:t>
          </a:r>
          <a:r>
            <a:rPr lang="en-US" sz="1800" kern="1200"/>
            <a:t>pull</a:t>
          </a:r>
          <a:r>
            <a:rPr lang="zh-CN" sz="1800" kern="1200"/>
            <a:t>模型拉去时间序列数据</a:t>
          </a:r>
          <a:endParaRPr lang="en-US" sz="1800" kern="1200"/>
        </a:p>
      </dsp:txBody>
      <dsp:txXfrm>
        <a:off x="22103" y="2434829"/>
        <a:ext cx="5570781" cy="408584"/>
      </dsp:txXfrm>
    </dsp:sp>
    <dsp:sp modelId="{B3EC592F-7648-FD47-B0C7-ADB515BD9E81}">
      <dsp:nvSpPr>
        <dsp:cNvPr id="0" name=""/>
        <dsp:cNvSpPr/>
      </dsp:nvSpPr>
      <dsp:spPr>
        <a:xfrm>
          <a:off x="0" y="2917356"/>
          <a:ext cx="5614987" cy="452790"/>
        </a:xfrm>
        <a:prstGeom prst="roundRect">
          <a:avLst/>
        </a:prstGeom>
        <a:solidFill>
          <a:schemeClr val="accent2">
            <a:hueOff val="967724"/>
            <a:satOff val="-4737"/>
            <a:lumOff val="26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也通过中间网关支持</a:t>
          </a:r>
          <a:r>
            <a:rPr lang="en-US" sz="1800" kern="1200"/>
            <a:t>push</a:t>
          </a:r>
          <a:r>
            <a:rPr lang="zh-CN" sz="1800" kern="1200"/>
            <a:t>模型</a:t>
          </a:r>
          <a:endParaRPr lang="en-US" sz="1800" kern="1200"/>
        </a:p>
      </dsp:txBody>
      <dsp:txXfrm>
        <a:off x="22103" y="2939459"/>
        <a:ext cx="5570781" cy="408584"/>
      </dsp:txXfrm>
    </dsp:sp>
    <dsp:sp modelId="{19855938-37E2-F247-B780-E9223732CBDE}">
      <dsp:nvSpPr>
        <dsp:cNvPr id="0" name=""/>
        <dsp:cNvSpPr/>
      </dsp:nvSpPr>
      <dsp:spPr>
        <a:xfrm>
          <a:off x="0" y="3421986"/>
          <a:ext cx="5614987" cy="452790"/>
        </a:xfrm>
        <a:prstGeom prst="roundRect">
          <a:avLst/>
        </a:prstGeom>
        <a:solidFill>
          <a:schemeClr val="accent2">
            <a:hueOff val="1161269"/>
            <a:satOff val="-5685"/>
            <a:lumOff val="31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通过服务发现或者静态配置，来发现目标服务对象</a:t>
          </a:r>
          <a:endParaRPr lang="en-US" sz="1800" kern="1200"/>
        </a:p>
      </dsp:txBody>
      <dsp:txXfrm>
        <a:off x="22103" y="3444089"/>
        <a:ext cx="5570781" cy="408584"/>
      </dsp:txXfrm>
    </dsp:sp>
    <dsp:sp modelId="{5345A2DE-F5BD-444A-BA69-6EBE59C38EC6}">
      <dsp:nvSpPr>
        <dsp:cNvPr id="0" name=""/>
        <dsp:cNvSpPr/>
      </dsp:nvSpPr>
      <dsp:spPr>
        <a:xfrm>
          <a:off x="0" y="3926616"/>
          <a:ext cx="5614987" cy="45279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支持多种多样的图表和界面展示，</a:t>
          </a:r>
          <a:r>
            <a:rPr lang="en-US" sz="1800" kern="1200"/>
            <a:t>grafana</a:t>
          </a:r>
          <a:r>
            <a:rPr lang="zh-CN" sz="1800" kern="1200"/>
            <a:t>也支持它</a:t>
          </a:r>
          <a:endParaRPr lang="en-US" sz="1800" kern="1200"/>
        </a:p>
      </dsp:txBody>
      <dsp:txXfrm>
        <a:off x="22103" y="3948719"/>
        <a:ext cx="5570781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E3124-9401-4468-98A2-1264ED4F00F3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1957C-5983-400C-A384-63F4660068FF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D3321-6187-4C85-9CFF-C8C6D15B87E5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metrics:</a:t>
          </a:r>
          <a:r>
            <a:rPr lang="zh-CN" sz="1100" kern="1200"/>
            <a:t>度量指标名称</a:t>
          </a:r>
          <a:endParaRPr lang="en-US" sz="1100" kern="1200"/>
        </a:p>
      </dsp:txBody>
      <dsp:txXfrm>
        <a:off x="77216" y="2624638"/>
        <a:ext cx="3206250" cy="720000"/>
      </dsp:txXfrm>
    </dsp:sp>
    <dsp:sp modelId="{B7B559F3-C915-4EA3-A960-ECCC6C610B0F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DB409-D9CA-47E7-9096-1BBC04B885B2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C9C83-A9F6-4661-A6F1-03ADCA3E7D87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labels:</a:t>
          </a:r>
          <a:r>
            <a:rPr lang="zh-CN" sz="1100" kern="1200"/>
            <a:t>标签</a:t>
          </a:r>
          <a:endParaRPr lang="en-US" sz="1100" kern="1200"/>
        </a:p>
      </dsp:txBody>
      <dsp:txXfrm>
        <a:off x="3844559" y="2624638"/>
        <a:ext cx="3206250" cy="720000"/>
      </dsp:txXfrm>
    </dsp:sp>
    <dsp:sp modelId="{46B23358-4A30-4E1E-9A91-8EC615E06A1E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5073F-B79E-4A56-AAC4-8BFB60A6DEC8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265C3-4639-41A5-AB08-59E9C17804C1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api_http_requests_total</a:t>
          </a:r>
          <a:r>
            <a:rPr lang="en-US" sz="1100" kern="1200" dirty="0"/>
            <a:t>{method="POST", handler="/messages"}</a:t>
          </a:r>
        </a:p>
      </dsp:txBody>
      <dsp:txXfrm>
        <a:off x="7611903" y="2624638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56E88-F4F7-4448-B74A-9D3E5DABC0F6}">
      <dsp:nvSpPr>
        <dsp:cNvPr id="0" name=""/>
        <dsp:cNvSpPr/>
      </dsp:nvSpPr>
      <dsp:spPr>
        <a:xfrm>
          <a:off x="0" y="97978"/>
          <a:ext cx="1089536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Counter(</a:t>
          </a:r>
          <a:r>
            <a:rPr lang="zh-CN" sz="1600" kern="1200" dirty="0"/>
            <a:t>计数器</a:t>
          </a:r>
          <a:r>
            <a:rPr lang="en-US" sz="1600" kern="1200" dirty="0"/>
            <a:t>):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/>
            <a:t>只能递增的数值，如请求数、任务完成数和错误出现的次数</a:t>
          </a:r>
          <a:endParaRPr lang="en-US" sz="1600" kern="1200" dirty="0"/>
        </a:p>
      </dsp:txBody>
      <dsp:txXfrm>
        <a:off x="37467" y="135445"/>
        <a:ext cx="10820435" cy="692586"/>
      </dsp:txXfrm>
    </dsp:sp>
    <dsp:sp modelId="{8CD3589B-DAD1-CD49-B396-0B030F596CF9}">
      <dsp:nvSpPr>
        <dsp:cNvPr id="0" name=""/>
        <dsp:cNvSpPr/>
      </dsp:nvSpPr>
      <dsp:spPr>
        <a:xfrm>
          <a:off x="0" y="911578"/>
          <a:ext cx="1089536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Gauge(</a:t>
          </a:r>
          <a:r>
            <a:rPr lang="zh-CN" sz="1600" kern="1200" dirty="0"/>
            <a:t>测量器</a:t>
          </a:r>
          <a:r>
            <a:rPr lang="en-US" sz="1600" kern="1200" dirty="0"/>
            <a:t>):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/>
            <a:t>既可以递增、又可以递减的值，如温度、当前内存使用量等</a:t>
          </a:r>
          <a:endParaRPr lang="en-US" sz="1600" kern="1200" dirty="0"/>
        </a:p>
      </dsp:txBody>
      <dsp:txXfrm>
        <a:off x="37467" y="949045"/>
        <a:ext cx="10820435" cy="692586"/>
      </dsp:txXfrm>
    </dsp:sp>
    <dsp:sp modelId="{E67A30E1-B4B1-D24A-8FBC-8ADCD359CD93}">
      <dsp:nvSpPr>
        <dsp:cNvPr id="0" name=""/>
        <dsp:cNvSpPr/>
      </dsp:nvSpPr>
      <dsp:spPr>
        <a:xfrm>
          <a:off x="0" y="1725178"/>
          <a:ext cx="1089536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Histogram(</a:t>
          </a:r>
          <a:r>
            <a:rPr lang="zh-CN" sz="1600" kern="1200" dirty="0"/>
            <a:t>柱状图</a:t>
          </a:r>
          <a:r>
            <a:rPr lang="en-US" sz="1600" kern="1200" dirty="0"/>
            <a:t>):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/>
            <a:t>对每个采样点进行统计，打到各个分类值中</a:t>
          </a:r>
          <a:r>
            <a:rPr lang="en-US" altLang="zh-CN" sz="1600" b="0" i="0" kern="1200" dirty="0"/>
            <a:t>(</a:t>
          </a:r>
          <a:r>
            <a:rPr lang="en-US" sz="1600" b="0" i="0" kern="1200" dirty="0"/>
            <a:t>bucket)</a:t>
          </a:r>
          <a:r>
            <a:rPr lang="zh-CN" altLang="en-US" sz="1600" b="0" i="0" kern="1200" dirty="0"/>
            <a:t>，</a:t>
          </a:r>
          <a:r>
            <a:rPr lang="en-US" sz="1600" b="0" i="0" kern="1200" dirty="0"/>
            <a:t>[</a:t>
          </a:r>
          <a:r>
            <a:rPr lang="en-US" sz="1600" b="0" i="0" kern="1200" dirty="0" err="1"/>
            <a:t>basename</a:t>
          </a:r>
          <a:r>
            <a:rPr lang="en-US" sz="1600" b="0" i="0" kern="1200" dirty="0"/>
            <a:t>]_bucket{le="</a:t>
          </a:r>
          <a:r>
            <a:rPr lang="zh-CN" altLang="en-US" sz="1600" b="0" i="0" kern="1200" dirty="0"/>
            <a:t>上边界</a:t>
          </a:r>
          <a:r>
            <a:rPr lang="en-US" altLang="zh-CN" sz="1600" b="0" i="0" kern="1200" dirty="0"/>
            <a:t>"}</a:t>
          </a:r>
          <a:endParaRPr lang="en-US" sz="1600" kern="1200" dirty="0"/>
        </a:p>
      </dsp:txBody>
      <dsp:txXfrm>
        <a:off x="37467" y="1762645"/>
        <a:ext cx="10820435" cy="692586"/>
      </dsp:txXfrm>
    </dsp:sp>
    <dsp:sp modelId="{21436FD2-16ED-2D42-9EF9-A0065F5570B2}">
      <dsp:nvSpPr>
        <dsp:cNvPr id="0" name=""/>
        <dsp:cNvSpPr/>
      </dsp:nvSpPr>
      <dsp:spPr>
        <a:xfrm>
          <a:off x="0" y="2538778"/>
          <a:ext cx="1089536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Summary</a:t>
          </a:r>
          <a:r>
            <a:rPr lang="en-US" altLang="zh-CN" sz="1600" kern="1200" dirty="0"/>
            <a:t>(</a:t>
          </a:r>
          <a:r>
            <a:rPr lang="zh-CN" sz="1600" kern="1200" dirty="0"/>
            <a:t>总结</a:t>
          </a:r>
          <a:r>
            <a:rPr lang="en-US" altLang="zh-CN" sz="1600" kern="1200" dirty="0"/>
            <a:t>):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/>
            <a:t>采样点分位图统计，</a:t>
          </a:r>
          <a:r>
            <a:rPr lang="en-US" sz="1600" b="0" i="0" kern="1200" dirty="0"/>
            <a:t>[</a:t>
          </a:r>
          <a:r>
            <a:rPr lang="en-US" sz="1600" b="0" i="0" kern="1200" dirty="0" err="1"/>
            <a:t>basename</a:t>
          </a:r>
          <a:r>
            <a:rPr lang="en-US" sz="1600" b="0" i="0" kern="1200" dirty="0"/>
            <a:t>] {</a:t>
          </a:r>
          <a:r>
            <a:rPr lang="en-US" altLang="zh-CN" sz="1600" b="0" i="0" kern="1200" dirty="0"/>
            <a:t>quantile</a:t>
          </a:r>
          <a:r>
            <a:rPr lang="en-US" sz="1600" b="0" i="0" kern="1200" dirty="0"/>
            <a:t>=”</a:t>
          </a:r>
          <a:r>
            <a:rPr lang="en-US" altLang="zh-CN" sz="1600" b="0" i="0" kern="1200" dirty="0"/>
            <a:t>0.99"}</a:t>
          </a:r>
          <a:endParaRPr lang="en-US" sz="1600" kern="1200" dirty="0"/>
        </a:p>
      </dsp:txBody>
      <dsp:txXfrm>
        <a:off x="37467" y="2576245"/>
        <a:ext cx="1082043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5DEA3-585B-6340-92D5-FD9782D772BE}" type="datetimeFigureOut">
              <a:rPr lang="en-CN" smtClean="0"/>
              <a:t>2021/9/28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F040D-143A-DA46-9920-8BC0F85E48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20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时序数据库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influxDB</a:t>
            </a:r>
            <a:endParaRPr lang="en-US" altLang="zh-CN" dirty="0"/>
          </a:p>
          <a:p>
            <a:r>
              <a:rPr lang="en-US" altLang="zh-CN" dirty="0" err="1"/>
              <a:t>TimescaleDB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F040D-143A-DA46-9920-8BC0F85E48B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894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Histogram</a:t>
            </a:r>
            <a:r>
              <a:rPr lang="en-US" altLang="zh-CN" dirty="0"/>
              <a:t>:</a:t>
            </a:r>
            <a:endParaRPr lang="en-C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]_bucket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]_sum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]_count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Summary:</a:t>
            </a:r>
            <a:endParaRPr lang="en-C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]_sum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]_count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F040D-143A-DA46-9920-8BC0F85E48B6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61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瞬时向量类型是唯一可以直接在图表中使用的。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F040D-143A-DA46-9920-8BC0F85E48B6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997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分组</a:t>
            </a:r>
          </a:p>
          <a:p>
            <a:r>
              <a:rPr lang="zh-CN" altLang="en-CN" dirty="0"/>
              <a:t>抑制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 err="1"/>
              <a:t>静默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F040D-143A-DA46-9920-8BC0F85E48B6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054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sum(avg without(</a:t>
            </a:r>
            <a:r>
              <a:rPr lang="en-US" dirty="0" err="1"/>
              <a:t>cpu</a:t>
            </a:r>
            <a:r>
              <a:rPr lang="en-US" dirty="0"/>
              <a:t>)(irate(</a:t>
            </a:r>
            <a:r>
              <a:rPr lang="en-US" dirty="0" err="1"/>
              <a:t>node_cpu_seconds_total</a:t>
            </a:r>
            <a:r>
              <a:rPr lang="en-US" dirty="0"/>
              <a:t>{mode!='idle'}[2m]))) by (instance)</a:t>
            </a:r>
          </a:p>
          <a:p>
            <a:endParaRPr lang="en-US" dirty="0"/>
          </a:p>
          <a:p>
            <a:r>
              <a:rPr lang="en-US" dirty="0"/>
              <a:t>docker run --rm -it -p 3000:80 -p 2525:25 </a:t>
            </a:r>
            <a:r>
              <a:rPr lang="en-US" dirty="0" err="1"/>
              <a:t>rnwood</a:t>
            </a:r>
            <a:r>
              <a:rPr lang="en-US" dirty="0"/>
              <a:t>/smtp4dev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F040D-143A-DA46-9920-8BC0F85E48B6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41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" TargetMode="External"/><Relationship Id="rId5" Type="http://schemas.openxmlformats.org/officeDocument/2006/relationships/hyperlink" Target="https://cncf.io/" TargetMode="External"/><Relationship Id="rId4" Type="http://schemas.openxmlformats.org/officeDocument/2006/relationships/hyperlink" Target="https://prometheus.io/commun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274FB-46DB-704C-90ED-CAFAD68D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endParaRPr lang="en-C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CACE3-B79C-9E4C-91C3-2BA2FEC2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n-CN" dirty="0"/>
              <a:t>Prometheus</a:t>
            </a:r>
          </a:p>
        </p:txBody>
      </p:sp>
    </p:spTree>
    <p:extLst>
      <p:ext uri="{BB962C8B-B14F-4D97-AF65-F5344CB8AC3E}">
        <p14:creationId xmlns:p14="http://schemas.microsoft.com/office/powerpoint/2010/main" val="215132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0CF-0B60-3F44-AB20-0C628691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操作符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8193-D6FE-2B46-BCA4-9BE95C06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加法 </a:t>
            </a:r>
            <a:r>
              <a:rPr lang="en-US" altLang="zh-CN" dirty="0"/>
              <a:t>+ </a:t>
            </a:r>
            <a:endParaRPr lang="zh-CN" altLang="en-US" dirty="0"/>
          </a:p>
          <a:p>
            <a:r>
              <a:rPr lang="zh-CN" altLang="en-US" dirty="0"/>
              <a:t>减法 </a:t>
            </a:r>
            <a:r>
              <a:rPr lang="en-US" altLang="zh-CN" dirty="0"/>
              <a:t>- </a:t>
            </a:r>
            <a:endParaRPr lang="zh-CN" altLang="en-US" dirty="0"/>
          </a:p>
          <a:p>
            <a:r>
              <a:rPr lang="zh-CN" altLang="en-US" dirty="0"/>
              <a:t>乘法 * </a:t>
            </a:r>
          </a:p>
          <a:p>
            <a:r>
              <a:rPr lang="zh-CN" altLang="en-US" dirty="0"/>
              <a:t>除法 </a:t>
            </a:r>
            <a:r>
              <a:rPr lang="en-US" altLang="zh-CN" dirty="0"/>
              <a:t>/ </a:t>
            </a:r>
            <a:endParaRPr lang="zh-CN" altLang="en-US" dirty="0"/>
          </a:p>
          <a:p>
            <a:r>
              <a:rPr lang="zh-CN" altLang="en-US" dirty="0"/>
              <a:t>模 </a:t>
            </a:r>
            <a:r>
              <a:rPr lang="en-US" altLang="zh-CN" dirty="0"/>
              <a:t>% </a:t>
            </a:r>
            <a:endParaRPr lang="zh-CN" altLang="en-US" dirty="0"/>
          </a:p>
          <a:p>
            <a:r>
              <a:rPr lang="zh-CN" altLang="en-US" dirty="0"/>
              <a:t>幂 </a:t>
            </a:r>
            <a:r>
              <a:rPr lang="en-US" altLang="zh-CN" dirty="0"/>
              <a:t>^ </a:t>
            </a:r>
          </a:p>
          <a:p>
            <a:r>
              <a:rPr lang="zh-CN" altLang="en-US" dirty="0"/>
              <a:t>聚合 </a:t>
            </a:r>
            <a:endParaRPr lang="en-US" altLang="zh-CN" dirty="0"/>
          </a:p>
          <a:p>
            <a:pPr lvl="1"/>
            <a:r>
              <a:rPr lang="en-US" dirty="0"/>
              <a:t>sum max min avg </a:t>
            </a:r>
            <a:r>
              <a:rPr lang="en-US" dirty="0" err="1"/>
              <a:t>stddev</a:t>
            </a:r>
            <a:r>
              <a:rPr lang="en-US" dirty="0"/>
              <a:t> </a:t>
            </a:r>
            <a:r>
              <a:rPr lang="en-US" dirty="0" err="1"/>
              <a:t>stdvar</a:t>
            </a:r>
            <a:r>
              <a:rPr lang="en-US" dirty="0"/>
              <a:t> count </a:t>
            </a:r>
            <a:r>
              <a:rPr lang="en-US" dirty="0" err="1"/>
              <a:t>count_values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bottomk</a:t>
            </a:r>
            <a:r>
              <a:rPr lang="en-US" dirty="0"/>
              <a:t> </a:t>
            </a:r>
            <a:r>
              <a:rPr lang="en-US" dirty="0" err="1"/>
              <a:t>topk</a:t>
            </a:r>
            <a:r>
              <a:rPr lang="en-US" dirty="0"/>
              <a:t> quantile </a:t>
            </a:r>
            <a:endParaRPr lang="zh-CN" alt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467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07C1-C9F1-9549-A543-BE77D78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函数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D3C2-E67A-F542-80A5-A464C2E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</a:t>
            </a:r>
          </a:p>
          <a:p>
            <a:r>
              <a:rPr lang="en-US" dirty="0"/>
              <a:t>increase</a:t>
            </a:r>
          </a:p>
          <a:p>
            <a:r>
              <a:rPr lang="en-US" dirty="0"/>
              <a:t>rate/irate</a:t>
            </a:r>
          </a:p>
          <a:p>
            <a:r>
              <a:rPr lang="en-US" dirty="0"/>
              <a:t>delta/</a:t>
            </a:r>
            <a:r>
              <a:rPr lang="en-US" dirty="0" err="1"/>
              <a:t>idelta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2816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5B3D-6ADB-AA43-923B-E5A75F9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5A0C-57B1-1547-A531-71E93265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Recording Rules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yunlzheng.gitbook.io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-book/parti-</a:t>
            </a:r>
            <a:r>
              <a:rPr lang="en-US" dirty="0" err="1"/>
              <a:t>prometheus</a:t>
            </a:r>
            <a:r>
              <a:rPr lang="en-US" dirty="0"/>
              <a:t>-ji-chu/alert/</a:t>
            </a:r>
            <a:r>
              <a:rPr lang="en-US" dirty="0" err="1"/>
              <a:t>prometheus</a:t>
            </a:r>
            <a:r>
              <a:rPr lang="en-US" dirty="0"/>
              <a:t>-recoding-rules</a:t>
            </a:r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Alerting Rules</a:t>
            </a:r>
          </a:p>
        </p:txBody>
      </p:sp>
    </p:spTree>
    <p:extLst>
      <p:ext uri="{BB962C8B-B14F-4D97-AF65-F5344CB8AC3E}">
        <p14:creationId xmlns:p14="http://schemas.microsoft.com/office/powerpoint/2010/main" val="22545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24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26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30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30AE7-20FE-2043-930C-8D7BAAC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Alerting Manager</a:t>
            </a:r>
          </a:p>
        </p:txBody>
      </p:sp>
      <p:sp>
        <p:nvSpPr>
          <p:cNvPr id="45" name="Freeform: Shape 34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B4CA9-1CAB-E642-B6BB-72D68B05A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1240897"/>
            <a:ext cx="5454404" cy="1540869"/>
          </a:xfrm>
          <a:prstGeom prst="rect">
            <a:avLst/>
          </a:prstGeom>
          <a:effectLst/>
        </p:spPr>
      </p:pic>
      <p:sp>
        <p:nvSpPr>
          <p:cNvPr id="4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2F73C-F0D9-5746-A8FD-D56B83430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4" y="4028389"/>
            <a:ext cx="5450557" cy="1635166"/>
          </a:xfrm>
          <a:prstGeom prst="rect">
            <a:avLst/>
          </a:prstGeom>
          <a:effectLst/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F54A54B8-382F-0143-96C5-DCFE3B93F2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157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2142-55A8-D246-BEBB-CE8CAE46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293C-D42B-8346-81F7-DE5803FE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19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D5DA-8058-2C4D-B396-73D85D9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9636-ACB1-FA48-B427-5E211356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Prometheus</a:t>
            </a:r>
            <a:r>
              <a:rPr lang="en-US" dirty="0"/>
              <a:t> is an open-source systems monitoring and alerting toolkit originally built at </a:t>
            </a:r>
            <a:r>
              <a:rPr lang="en-US" dirty="0">
                <a:hlinkClick r:id="rId3"/>
              </a:rPr>
              <a:t>SoundCloud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Since its inception in 2012, many companies and organizations have adopted Prometheus, and the project has a very active developer and user </a:t>
            </a:r>
            <a:r>
              <a:rPr lang="en-US" dirty="0">
                <a:hlinkClick r:id="rId4"/>
              </a:rPr>
              <a:t>community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Prometheus joined the </a:t>
            </a:r>
            <a:r>
              <a:rPr lang="en-US" dirty="0">
                <a:hlinkClick r:id="rId5"/>
              </a:rPr>
              <a:t>Cloud Native Computing Foundation</a:t>
            </a:r>
            <a:r>
              <a:rPr lang="en-US" dirty="0"/>
              <a:t> in 2016 as the second hosted project, after </a:t>
            </a:r>
            <a:r>
              <a:rPr lang="en-US" dirty="0">
                <a:hlinkClick r:id="rId6"/>
              </a:rPr>
              <a:t>Kubernetes</a:t>
            </a:r>
            <a:r>
              <a:rPr lang="en-US" dirty="0"/>
              <a:t>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427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681FF-3132-6848-897E-A9CD2E81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Prometheus</a:t>
            </a:r>
            <a:endParaRPr lang="en-CN" dirty="0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C29F7D-AA49-4484-ACEB-E9C93F49C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2674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69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0F705-62EB-8748-8B22-A4F0A910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9" y="643467"/>
            <a:ext cx="9363135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AutoShape 4" descr="Prometheus Arhitecture">
            <a:extLst>
              <a:ext uri="{FF2B5EF4-FFF2-40B4-BE49-F238E27FC236}">
                <a16:creationId xmlns:a16="http://schemas.microsoft.com/office/drawing/2014/main" id="{2B4A91CD-750F-A44A-8370-1390E0E12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9459" y="3276599"/>
            <a:ext cx="4078941" cy="40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001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6780-3B60-3449-A8E6-CD1874D2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6746-1225-D741-9453-C29A80128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Prometheus</a:t>
            </a:r>
            <a:r>
              <a:rPr lang="zh-CN" altLang="en-US" dirty="0"/>
              <a:t>在记录纯数字时间序列方面表现非常好。</a:t>
            </a:r>
            <a:endParaRPr lang="en-US" altLang="zh-CN" dirty="0"/>
          </a:p>
          <a:p>
            <a:r>
              <a:rPr lang="zh-CN" altLang="en-US" dirty="0"/>
              <a:t>它既适用于面向服务器等硬件指标的监控，也适用于高动态的面向服务架构的监控。</a:t>
            </a:r>
            <a:endParaRPr lang="en-CN" dirty="0"/>
          </a:p>
          <a:p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DD933-E34E-2C45-90D8-9CBB53D2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Prometheus，</a:t>
            </a:r>
            <a:r>
              <a:rPr lang="zh-CN" altLang="en-US" dirty="0"/>
              <a:t>它的价值在于可靠性，甚至在很恶劣的环境下，你都可以随时访问它和查看系统服务各种指标的统计信息。 </a:t>
            </a:r>
            <a:endParaRPr lang="en-US" altLang="zh-CN" dirty="0"/>
          </a:p>
          <a:p>
            <a:r>
              <a:rPr lang="zh-CN" altLang="en-US" dirty="0"/>
              <a:t>如果你对统计数据需要</a:t>
            </a:r>
            <a:r>
              <a:rPr lang="en-US" altLang="zh-CN" dirty="0"/>
              <a:t>100%</a:t>
            </a:r>
            <a:r>
              <a:rPr lang="zh-CN" altLang="en-US" dirty="0"/>
              <a:t>的精确，它并不适用，例如：它不适用于实时计费系统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9266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DD0E-D1C1-4343-BB0D-BC15F938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EBEBEB"/>
                </a:solidFill>
              </a:rPr>
              <a:t>数据模型</a:t>
            </a:r>
            <a:endParaRPr lang="en-CN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7D9B4E-7017-470E-8B2A-2947F7BA6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2994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91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742F8-31E4-5146-8863-3F10A578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metrics</a:t>
            </a:r>
            <a:r>
              <a:rPr lang="zh-CN" altLang="en-US">
                <a:solidFill>
                  <a:srgbClr val="EBEBEB"/>
                </a:solidFill>
              </a:rPr>
              <a:t>类型</a:t>
            </a:r>
            <a:endParaRPr lang="en-CN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7D0E9-E06D-4396-A690-AC5759231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6568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63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AE1AA-EF68-7D42-B8C8-61685D43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3" y="804672"/>
            <a:ext cx="3714902" cy="5248656"/>
          </a:xfrm>
        </p:spPr>
        <p:txBody>
          <a:bodyPr anchor="ctr">
            <a:normAutofit/>
          </a:bodyPr>
          <a:lstStyle/>
          <a:p>
            <a:pPr algn="ctr"/>
            <a:r>
              <a:rPr lang="en-CN" sz="3200" dirty="0"/>
              <a:t>PromQL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FB37-ECCB-6D40-B7ED-12070C3E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instant vector</a:t>
            </a:r>
            <a:r>
              <a:rPr lang="zh-CN" altLang="en-US" dirty="0"/>
              <a:t> ： 瞬时向量 </a:t>
            </a:r>
            <a:r>
              <a:rPr lang="en-US" altLang="zh-CN" dirty="0"/>
              <a:t>-</a:t>
            </a:r>
            <a:r>
              <a:rPr lang="zh-CN" altLang="en-US" dirty="0"/>
              <a:t> 它是指在同一时刻，抓取的所有度量指标数据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range vector</a:t>
            </a:r>
            <a:r>
              <a:rPr lang="zh-CN" altLang="en-US" dirty="0"/>
              <a:t> ：范围向量 </a:t>
            </a:r>
            <a:r>
              <a:rPr lang="en-US" altLang="zh-CN" dirty="0"/>
              <a:t>- </a:t>
            </a:r>
            <a:r>
              <a:rPr lang="zh-CN" altLang="en-US" dirty="0"/>
              <a:t>它是指在任何一个时间范围内，抓取的所有度量指标数据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scalar</a:t>
            </a:r>
            <a:r>
              <a:rPr lang="zh-CN" altLang="en-US" dirty="0"/>
              <a:t> ：标量 </a:t>
            </a:r>
            <a:r>
              <a:rPr lang="en-US" altLang="zh-CN" dirty="0"/>
              <a:t>- </a:t>
            </a:r>
            <a:r>
              <a:rPr lang="zh-CN" altLang="en-US" dirty="0"/>
              <a:t>一个简单的浮点值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string</a:t>
            </a:r>
            <a:r>
              <a:rPr lang="zh-CN" altLang="en-US" dirty="0"/>
              <a:t> ：字符串 </a:t>
            </a:r>
            <a:r>
              <a:rPr lang="en-US" altLang="zh-CN" dirty="0"/>
              <a:t>- </a:t>
            </a:r>
            <a:r>
              <a:rPr lang="zh-CN" altLang="en-US" dirty="0"/>
              <a:t>一个当前没有被使用的简单字符串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3631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6B-BE91-5A4C-AFD8-93D04F10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向量选择器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00E6-E112-9C44-8F98-E24EE4BC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瞬时向量选择器</a:t>
            </a:r>
          </a:p>
          <a:p>
            <a:pPr lvl="1"/>
            <a:r>
              <a:rPr lang="en-US" altLang="zh-CN" dirty="0"/>
              <a:t>=</a:t>
            </a:r>
            <a:r>
              <a:rPr lang="zh-CN" altLang="en-US" dirty="0"/>
              <a:t>  </a:t>
            </a:r>
            <a:r>
              <a:rPr lang="en-US" altLang="zh-CN" dirty="0"/>
              <a:t>,</a:t>
            </a:r>
            <a:r>
              <a:rPr lang="zh-CN" altLang="en-US" dirty="0"/>
              <a:t>  </a:t>
            </a:r>
            <a:r>
              <a:rPr lang="en-US" altLang="zh-CN" dirty="0"/>
              <a:t>!=</a:t>
            </a:r>
            <a:endParaRPr lang="en-CN" dirty="0"/>
          </a:p>
          <a:p>
            <a:pPr lvl="1"/>
            <a:r>
              <a:rPr lang="en-US" altLang="zh-CN" dirty="0"/>
              <a:t>=~,</a:t>
            </a:r>
            <a:r>
              <a:rPr lang="zh-CN" altLang="en-US" dirty="0"/>
              <a:t>  </a:t>
            </a:r>
            <a:r>
              <a:rPr lang="en-US" altLang="zh-CN" dirty="0"/>
              <a:t>!~</a:t>
            </a:r>
            <a:endParaRPr lang="en-CN" dirty="0"/>
          </a:p>
          <a:p>
            <a:endParaRPr lang="en-CN" dirty="0"/>
          </a:p>
          <a:p>
            <a:r>
              <a:rPr lang="en-CN" dirty="0"/>
              <a:t>范围</a:t>
            </a:r>
            <a:r>
              <a:rPr lang="en-US" dirty="0" err="1"/>
              <a:t>向量</a:t>
            </a:r>
            <a:r>
              <a:rPr lang="en-CN" dirty="0"/>
              <a:t>选择器</a:t>
            </a:r>
          </a:p>
          <a:p>
            <a:pPr lvl="1"/>
            <a:r>
              <a:rPr lang="en-US" altLang="zh-CN" dirty="0"/>
              <a:t>[5m]</a:t>
            </a:r>
          </a:p>
          <a:p>
            <a:pPr lvl="1"/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m,</a:t>
            </a:r>
            <a:r>
              <a:rPr lang="zh-CN" altLang="en-US" dirty="0"/>
              <a:t> </a:t>
            </a:r>
            <a:r>
              <a:rPr lang="en-US" altLang="zh-CN" dirty="0"/>
              <a:t>h,</a:t>
            </a:r>
            <a:r>
              <a:rPr lang="zh-CN" altLang="en-US" dirty="0"/>
              <a:t> </a:t>
            </a:r>
            <a:r>
              <a:rPr lang="en-US" altLang="zh-CN" dirty="0"/>
              <a:t>d,</a:t>
            </a:r>
            <a:r>
              <a:rPr lang="zh-CN" altLang="en-US" dirty="0"/>
              <a:t> </a:t>
            </a:r>
            <a:r>
              <a:rPr lang="en-US" altLang="zh-CN" dirty="0"/>
              <a:t>w,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</a:p>
          <a:p>
            <a:pPr lvl="1"/>
            <a:endParaRPr lang="en-US" dirty="0"/>
          </a:p>
          <a:p>
            <a:r>
              <a:rPr lang="en-CN" dirty="0"/>
              <a:t>偏移</a:t>
            </a:r>
            <a:endParaRPr lang="en-US" dirty="0"/>
          </a:p>
          <a:p>
            <a:pPr lvl="1"/>
            <a:r>
              <a:rPr lang="en-US" altLang="zh-CN" dirty="0"/>
              <a:t>offset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7561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38857</TotalTime>
  <Words>592</Words>
  <Application>Microsoft Macintosh PowerPoint</Application>
  <PresentationFormat>Widescreen</PresentationFormat>
  <Paragraphs>98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Prometheus</vt:lpstr>
      <vt:lpstr>PowerPoint Presentation</vt:lpstr>
      <vt:lpstr>Prometheus</vt:lpstr>
      <vt:lpstr>PowerPoint Presentation</vt:lpstr>
      <vt:lpstr>适用场景</vt:lpstr>
      <vt:lpstr>数据模型</vt:lpstr>
      <vt:lpstr>metrics类型</vt:lpstr>
      <vt:lpstr>PromQL</vt:lpstr>
      <vt:lpstr>向量选择器</vt:lpstr>
      <vt:lpstr>操作符</vt:lpstr>
      <vt:lpstr>函数</vt:lpstr>
      <vt:lpstr>Rule</vt:lpstr>
      <vt:lpstr>Alerting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Songqing Shuai</dc:creator>
  <cp:lastModifiedBy>Songqing Shuai</cp:lastModifiedBy>
  <cp:revision>35</cp:revision>
  <dcterms:created xsi:type="dcterms:W3CDTF">2021-09-18T06:53:29Z</dcterms:created>
  <dcterms:modified xsi:type="dcterms:W3CDTF">2021-10-25T03:19:02Z</dcterms:modified>
</cp:coreProperties>
</file>