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7" r:id="rId2"/>
    <p:sldId id="258" r:id="rId3"/>
    <p:sldId id="282" r:id="rId4"/>
    <p:sldId id="260" r:id="rId5"/>
    <p:sldId id="261" r:id="rId6"/>
    <p:sldId id="284" r:id="rId7"/>
    <p:sldId id="262" r:id="rId8"/>
    <p:sldId id="263" r:id="rId9"/>
    <p:sldId id="265" r:id="rId10"/>
    <p:sldId id="266" r:id="rId11"/>
    <p:sldId id="278" r:id="rId12"/>
    <p:sldId id="279" r:id="rId13"/>
    <p:sldId id="267" r:id="rId14"/>
    <p:sldId id="283" r:id="rId15"/>
    <p:sldId id="272" r:id="rId16"/>
    <p:sldId id="273" r:id="rId17"/>
    <p:sldId id="274" r:id="rId18"/>
    <p:sldId id="264" r:id="rId19"/>
    <p:sldId id="275" r:id="rId20"/>
    <p:sldId id="276" r:id="rId21"/>
    <p:sldId id="277"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46" autoAdjust="0"/>
    <p:restoredTop sz="95226" autoAdjust="0"/>
  </p:normalViewPr>
  <p:slideViewPr>
    <p:cSldViewPr snapToGrid="0" snapToObjects="1">
      <p:cViewPr varScale="1">
        <p:scale>
          <a:sx n="133" d="100"/>
          <a:sy n="133" d="100"/>
        </p:scale>
        <p:origin x="150"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EA004E-FD6C-459C-8113-DA19CD710D4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2CB31EB-A215-4243-BDFF-537D542B994A}">
      <dgm:prSet/>
      <dgm:spPr/>
      <dgm:t>
        <a:bodyPr/>
        <a:lstStyle/>
        <a:p>
          <a:r>
            <a:rPr lang="en-US" altLang="zh-CN" b="0" i="0" dirty="0"/>
            <a:t>A</a:t>
          </a:r>
          <a:r>
            <a:rPr lang="en-US" b="0" i="0" dirty="0"/>
            <a:t>n open-source systems monitoring and alerting toolkit</a:t>
          </a:r>
          <a:endParaRPr lang="en-US" dirty="0"/>
        </a:p>
      </dgm:t>
    </dgm:pt>
    <dgm:pt modelId="{21E407AE-F36B-47DE-AF1E-9A752B75C34F}" type="parTrans" cxnId="{A243D471-42D5-4306-B14D-107A7C954DA9}">
      <dgm:prSet/>
      <dgm:spPr/>
      <dgm:t>
        <a:bodyPr/>
        <a:lstStyle/>
        <a:p>
          <a:endParaRPr lang="en-US"/>
        </a:p>
      </dgm:t>
    </dgm:pt>
    <dgm:pt modelId="{719929B1-3FBF-42E7-9A81-9B02AB4519FA}" type="sibTrans" cxnId="{A243D471-42D5-4306-B14D-107A7C954DA9}">
      <dgm:prSet/>
      <dgm:spPr/>
      <dgm:t>
        <a:bodyPr/>
        <a:lstStyle/>
        <a:p>
          <a:endParaRPr lang="en-US"/>
        </a:p>
      </dgm:t>
    </dgm:pt>
    <dgm:pt modelId="{D0DB5499-90D5-4F00-B526-71458A1DE53E}">
      <dgm:prSet/>
      <dgm:spPr/>
      <dgm:t>
        <a:bodyPr/>
        <a:lstStyle/>
        <a:p>
          <a:r>
            <a:rPr lang="en-US" b="0" i="0" dirty="0"/>
            <a:t>Multi-dimensional data model</a:t>
          </a:r>
          <a:endParaRPr lang="en-US" dirty="0"/>
        </a:p>
      </dgm:t>
    </dgm:pt>
    <dgm:pt modelId="{C387F57E-2564-45DA-A101-10A304838DE0}" type="parTrans" cxnId="{9BEBAF68-4925-40B6-9B4E-6E04DE10560F}">
      <dgm:prSet/>
      <dgm:spPr/>
      <dgm:t>
        <a:bodyPr/>
        <a:lstStyle/>
        <a:p>
          <a:endParaRPr lang="en-US"/>
        </a:p>
      </dgm:t>
    </dgm:pt>
    <dgm:pt modelId="{ACAA8CBE-D2C8-46C1-B841-D7BD88878EE1}" type="sibTrans" cxnId="{9BEBAF68-4925-40B6-9B4E-6E04DE10560F}">
      <dgm:prSet/>
      <dgm:spPr/>
      <dgm:t>
        <a:bodyPr/>
        <a:lstStyle/>
        <a:p>
          <a:endParaRPr lang="en-US"/>
        </a:p>
      </dgm:t>
    </dgm:pt>
    <dgm:pt modelId="{2815139A-C40C-4699-AE13-68659383DFBE}">
      <dgm:prSet/>
      <dgm:spPr/>
      <dgm:t>
        <a:bodyPr/>
        <a:lstStyle/>
        <a:p>
          <a:r>
            <a:rPr lang="en-US" altLang="zh-CN" dirty="0"/>
            <a:t>Flexible query language</a:t>
          </a:r>
          <a:endParaRPr lang="en-US" dirty="0"/>
        </a:p>
      </dgm:t>
    </dgm:pt>
    <dgm:pt modelId="{ACC4B968-079F-42AF-9406-5D0B3F90D25D}" type="parTrans" cxnId="{CB2D325E-948F-4179-814A-B9D85B2D74AC}">
      <dgm:prSet/>
      <dgm:spPr/>
      <dgm:t>
        <a:bodyPr/>
        <a:lstStyle/>
        <a:p>
          <a:endParaRPr lang="en-US"/>
        </a:p>
      </dgm:t>
    </dgm:pt>
    <dgm:pt modelId="{2A287CA3-EEEF-4A0F-A877-5123B5450148}" type="sibTrans" cxnId="{CB2D325E-948F-4179-814A-B9D85B2D74AC}">
      <dgm:prSet/>
      <dgm:spPr/>
      <dgm:t>
        <a:bodyPr/>
        <a:lstStyle/>
        <a:p>
          <a:endParaRPr lang="en-US"/>
        </a:p>
      </dgm:t>
    </dgm:pt>
    <dgm:pt modelId="{F319A47C-49A4-413A-9338-319C4F04AF9C}">
      <dgm:prSet/>
      <dgm:spPr/>
      <dgm:t>
        <a:bodyPr/>
        <a:lstStyle/>
        <a:p>
          <a:r>
            <a:rPr lang="en-US" b="0" i="0" dirty="0"/>
            <a:t>No reliance on distributed storage; single server nodes are autonomous</a:t>
          </a:r>
          <a:endParaRPr lang="en-US" dirty="0"/>
        </a:p>
      </dgm:t>
    </dgm:pt>
    <dgm:pt modelId="{77445DB5-C235-4CFE-920A-6ACE9044D881}" type="parTrans" cxnId="{80FC920C-4BB8-4DDC-B583-9A1904D1BAC2}">
      <dgm:prSet/>
      <dgm:spPr/>
      <dgm:t>
        <a:bodyPr/>
        <a:lstStyle/>
        <a:p>
          <a:endParaRPr lang="en-US"/>
        </a:p>
      </dgm:t>
    </dgm:pt>
    <dgm:pt modelId="{8F6F2EEB-21B5-4818-83E3-6944F7AA9D82}" type="sibTrans" cxnId="{80FC920C-4BB8-4DDC-B583-9A1904D1BAC2}">
      <dgm:prSet/>
      <dgm:spPr/>
      <dgm:t>
        <a:bodyPr/>
        <a:lstStyle/>
        <a:p>
          <a:endParaRPr lang="en-US"/>
        </a:p>
      </dgm:t>
    </dgm:pt>
    <dgm:pt modelId="{0E3797AF-8CE5-4A09-BEFE-90F3210A7AB1}">
      <dgm:prSet/>
      <dgm:spPr/>
      <dgm:t>
        <a:bodyPr/>
        <a:lstStyle/>
        <a:p>
          <a:r>
            <a:rPr lang="en-US" b="0" i="0" dirty="0"/>
            <a:t>Time series collection happens via a pull model over HTTP</a:t>
          </a:r>
          <a:endParaRPr lang="en-US" dirty="0"/>
        </a:p>
      </dgm:t>
    </dgm:pt>
    <dgm:pt modelId="{7E8B3215-9611-48DA-AF72-FE66A214FC37}" type="parTrans" cxnId="{9BC91F43-8455-4472-B38D-246384CEBEBE}">
      <dgm:prSet/>
      <dgm:spPr/>
      <dgm:t>
        <a:bodyPr/>
        <a:lstStyle/>
        <a:p>
          <a:endParaRPr lang="en-US"/>
        </a:p>
      </dgm:t>
    </dgm:pt>
    <dgm:pt modelId="{BE537D9E-270A-4E54-9D52-29AD41D61904}" type="sibTrans" cxnId="{9BC91F43-8455-4472-B38D-246384CEBEBE}">
      <dgm:prSet/>
      <dgm:spPr/>
      <dgm:t>
        <a:bodyPr/>
        <a:lstStyle/>
        <a:p>
          <a:endParaRPr lang="en-US"/>
        </a:p>
      </dgm:t>
    </dgm:pt>
    <dgm:pt modelId="{60DA1B5F-3B1C-4DD1-BD95-64ED4734383A}">
      <dgm:prSet/>
      <dgm:spPr/>
      <dgm:t>
        <a:bodyPr/>
        <a:lstStyle/>
        <a:p>
          <a:r>
            <a:rPr lang="en-US" b="0" i="0" dirty="0"/>
            <a:t>Pushing time series is supported via an intermediary gateway</a:t>
          </a:r>
          <a:endParaRPr lang="en-US" dirty="0"/>
        </a:p>
      </dgm:t>
    </dgm:pt>
    <dgm:pt modelId="{C7F0DA85-55F8-4797-BC1C-F64474412626}" type="parTrans" cxnId="{4E65900D-AFC6-42A2-9102-10656CBD553A}">
      <dgm:prSet/>
      <dgm:spPr/>
      <dgm:t>
        <a:bodyPr/>
        <a:lstStyle/>
        <a:p>
          <a:endParaRPr lang="en-US"/>
        </a:p>
      </dgm:t>
    </dgm:pt>
    <dgm:pt modelId="{F6997639-9D37-408F-BC6F-0ABF0CC10C7A}" type="sibTrans" cxnId="{4E65900D-AFC6-42A2-9102-10656CBD553A}">
      <dgm:prSet/>
      <dgm:spPr/>
      <dgm:t>
        <a:bodyPr/>
        <a:lstStyle/>
        <a:p>
          <a:endParaRPr lang="en-US"/>
        </a:p>
      </dgm:t>
    </dgm:pt>
    <dgm:pt modelId="{081F0958-DB76-4306-9F55-CED7D5461927}">
      <dgm:prSet/>
      <dgm:spPr/>
      <dgm:t>
        <a:bodyPr/>
        <a:lstStyle/>
        <a:p>
          <a:r>
            <a:rPr lang="en-US" b="0" i="0" dirty="0"/>
            <a:t>Targets are discovered via service discovery or static configuration</a:t>
          </a:r>
          <a:endParaRPr lang="en-US" dirty="0"/>
        </a:p>
      </dgm:t>
    </dgm:pt>
    <dgm:pt modelId="{77EBAEC3-FE43-4F03-B9CF-39FC7FE0297C}" type="parTrans" cxnId="{8104F791-4D8E-46F9-BBDA-6B0418EA51F7}">
      <dgm:prSet/>
      <dgm:spPr/>
      <dgm:t>
        <a:bodyPr/>
        <a:lstStyle/>
        <a:p>
          <a:endParaRPr lang="en-US"/>
        </a:p>
      </dgm:t>
    </dgm:pt>
    <dgm:pt modelId="{3C809553-51B2-4EBB-8576-61754C68BF2E}" type="sibTrans" cxnId="{8104F791-4D8E-46F9-BBDA-6B0418EA51F7}">
      <dgm:prSet/>
      <dgm:spPr/>
      <dgm:t>
        <a:bodyPr/>
        <a:lstStyle/>
        <a:p>
          <a:endParaRPr lang="en-US"/>
        </a:p>
      </dgm:t>
    </dgm:pt>
    <dgm:pt modelId="{15DBE90D-1E2E-4EAB-9826-ABBF2A96E51A}">
      <dgm:prSet/>
      <dgm:spPr/>
      <dgm:t>
        <a:bodyPr/>
        <a:lstStyle/>
        <a:p>
          <a:pPr>
            <a:buFont typeface="Arial" panose="020B0604020202020204" pitchFamily="34" charset="0"/>
            <a:buChar char="•"/>
          </a:pPr>
          <a:r>
            <a:rPr lang="en-US" b="0" i="0" dirty="0"/>
            <a:t>Multiple modes of graphing and dashboarding support</a:t>
          </a:r>
          <a:endParaRPr lang="en-US" dirty="0"/>
        </a:p>
      </dgm:t>
    </dgm:pt>
    <dgm:pt modelId="{5C398D33-0E51-4213-B38C-05A88FCF59F0}" type="parTrans" cxnId="{7AEA6D78-9CAF-4F87-AD69-DE3BC28DFFC6}">
      <dgm:prSet/>
      <dgm:spPr/>
      <dgm:t>
        <a:bodyPr/>
        <a:lstStyle/>
        <a:p>
          <a:endParaRPr lang="en-US"/>
        </a:p>
      </dgm:t>
    </dgm:pt>
    <dgm:pt modelId="{7F116AFE-CB3B-4EBB-9D20-B77FD8B39CC2}" type="sibTrans" cxnId="{7AEA6D78-9CAF-4F87-AD69-DE3BC28DFFC6}">
      <dgm:prSet/>
      <dgm:spPr/>
      <dgm:t>
        <a:bodyPr/>
        <a:lstStyle/>
        <a:p>
          <a:endParaRPr lang="en-US"/>
        </a:p>
      </dgm:t>
    </dgm:pt>
    <dgm:pt modelId="{EC98B3C3-8323-A841-80A5-4D1F6EA9149A}" type="pres">
      <dgm:prSet presAssocID="{ABEA004E-FD6C-459C-8113-DA19CD710D42}" presName="linear" presStyleCnt="0">
        <dgm:presLayoutVars>
          <dgm:animLvl val="lvl"/>
          <dgm:resizeHandles val="exact"/>
        </dgm:presLayoutVars>
      </dgm:prSet>
      <dgm:spPr/>
    </dgm:pt>
    <dgm:pt modelId="{0CF7F636-C6EE-0E43-943C-8F2AC0061FAA}" type="pres">
      <dgm:prSet presAssocID="{82CB31EB-A215-4243-BDFF-537D542B994A}" presName="parentText" presStyleLbl="node1" presStyleIdx="0" presStyleCnt="8">
        <dgm:presLayoutVars>
          <dgm:chMax val="0"/>
          <dgm:bulletEnabled val="1"/>
        </dgm:presLayoutVars>
      </dgm:prSet>
      <dgm:spPr/>
    </dgm:pt>
    <dgm:pt modelId="{E0198068-47F4-164E-B678-4149839CCE74}" type="pres">
      <dgm:prSet presAssocID="{719929B1-3FBF-42E7-9A81-9B02AB4519FA}" presName="spacer" presStyleCnt="0"/>
      <dgm:spPr/>
    </dgm:pt>
    <dgm:pt modelId="{0F02CCC4-36A6-D941-B3F3-337F36ABF47C}" type="pres">
      <dgm:prSet presAssocID="{D0DB5499-90D5-4F00-B526-71458A1DE53E}" presName="parentText" presStyleLbl="node1" presStyleIdx="1" presStyleCnt="8">
        <dgm:presLayoutVars>
          <dgm:chMax val="0"/>
          <dgm:bulletEnabled val="1"/>
        </dgm:presLayoutVars>
      </dgm:prSet>
      <dgm:spPr/>
    </dgm:pt>
    <dgm:pt modelId="{60AD2FE2-167D-A24D-A642-0AE982C7DD5F}" type="pres">
      <dgm:prSet presAssocID="{ACAA8CBE-D2C8-46C1-B841-D7BD88878EE1}" presName="spacer" presStyleCnt="0"/>
      <dgm:spPr/>
    </dgm:pt>
    <dgm:pt modelId="{5DC133A2-501A-3A40-A998-4BE61AD7EA7D}" type="pres">
      <dgm:prSet presAssocID="{2815139A-C40C-4699-AE13-68659383DFBE}" presName="parentText" presStyleLbl="node1" presStyleIdx="2" presStyleCnt="8">
        <dgm:presLayoutVars>
          <dgm:chMax val="0"/>
          <dgm:bulletEnabled val="1"/>
        </dgm:presLayoutVars>
      </dgm:prSet>
      <dgm:spPr/>
    </dgm:pt>
    <dgm:pt modelId="{565446E1-DE29-3648-9606-9EF4E35DF1EE}" type="pres">
      <dgm:prSet presAssocID="{2A287CA3-EEEF-4A0F-A877-5123B5450148}" presName="spacer" presStyleCnt="0"/>
      <dgm:spPr/>
    </dgm:pt>
    <dgm:pt modelId="{74EDE47C-414B-C34A-BCD9-81C73A26381B}" type="pres">
      <dgm:prSet presAssocID="{F319A47C-49A4-413A-9338-319C4F04AF9C}" presName="parentText" presStyleLbl="node1" presStyleIdx="3" presStyleCnt="8">
        <dgm:presLayoutVars>
          <dgm:chMax val="0"/>
          <dgm:bulletEnabled val="1"/>
        </dgm:presLayoutVars>
      </dgm:prSet>
      <dgm:spPr/>
    </dgm:pt>
    <dgm:pt modelId="{816BC5E0-0C99-5A4F-898F-8DFFE4376DF6}" type="pres">
      <dgm:prSet presAssocID="{8F6F2EEB-21B5-4818-83E3-6944F7AA9D82}" presName="spacer" presStyleCnt="0"/>
      <dgm:spPr/>
    </dgm:pt>
    <dgm:pt modelId="{2D5980A2-7B0F-F24F-B470-E5C52EE1EC84}" type="pres">
      <dgm:prSet presAssocID="{0E3797AF-8CE5-4A09-BEFE-90F3210A7AB1}" presName="parentText" presStyleLbl="node1" presStyleIdx="4" presStyleCnt="8">
        <dgm:presLayoutVars>
          <dgm:chMax val="0"/>
          <dgm:bulletEnabled val="1"/>
        </dgm:presLayoutVars>
      </dgm:prSet>
      <dgm:spPr/>
    </dgm:pt>
    <dgm:pt modelId="{6C693089-FE93-BD48-B8E8-853C3A41F124}" type="pres">
      <dgm:prSet presAssocID="{BE537D9E-270A-4E54-9D52-29AD41D61904}" presName="spacer" presStyleCnt="0"/>
      <dgm:spPr/>
    </dgm:pt>
    <dgm:pt modelId="{B3EC592F-7648-FD47-B0C7-ADB515BD9E81}" type="pres">
      <dgm:prSet presAssocID="{60DA1B5F-3B1C-4DD1-BD95-64ED4734383A}" presName="parentText" presStyleLbl="node1" presStyleIdx="5" presStyleCnt="8">
        <dgm:presLayoutVars>
          <dgm:chMax val="0"/>
          <dgm:bulletEnabled val="1"/>
        </dgm:presLayoutVars>
      </dgm:prSet>
      <dgm:spPr/>
    </dgm:pt>
    <dgm:pt modelId="{7F4D49C6-6DB4-0545-9102-CB861499D9F8}" type="pres">
      <dgm:prSet presAssocID="{F6997639-9D37-408F-BC6F-0ABF0CC10C7A}" presName="spacer" presStyleCnt="0"/>
      <dgm:spPr/>
    </dgm:pt>
    <dgm:pt modelId="{19855938-37E2-F247-B780-E9223732CBDE}" type="pres">
      <dgm:prSet presAssocID="{081F0958-DB76-4306-9F55-CED7D5461927}" presName="parentText" presStyleLbl="node1" presStyleIdx="6" presStyleCnt="8">
        <dgm:presLayoutVars>
          <dgm:chMax val="0"/>
          <dgm:bulletEnabled val="1"/>
        </dgm:presLayoutVars>
      </dgm:prSet>
      <dgm:spPr/>
    </dgm:pt>
    <dgm:pt modelId="{9A6A74FD-F0FC-064A-A63A-CB6191EF7991}" type="pres">
      <dgm:prSet presAssocID="{3C809553-51B2-4EBB-8576-61754C68BF2E}" presName="spacer" presStyleCnt="0"/>
      <dgm:spPr/>
    </dgm:pt>
    <dgm:pt modelId="{5345A2DE-F5BD-444A-BA69-6EBE59C38EC6}" type="pres">
      <dgm:prSet presAssocID="{15DBE90D-1E2E-4EAB-9826-ABBF2A96E51A}" presName="parentText" presStyleLbl="node1" presStyleIdx="7" presStyleCnt="8">
        <dgm:presLayoutVars>
          <dgm:chMax val="0"/>
          <dgm:bulletEnabled val="1"/>
        </dgm:presLayoutVars>
      </dgm:prSet>
      <dgm:spPr/>
    </dgm:pt>
  </dgm:ptLst>
  <dgm:cxnLst>
    <dgm:cxn modelId="{411E890B-E2E2-884D-9344-1E4FC0E6948C}" type="presOf" srcId="{ABEA004E-FD6C-459C-8113-DA19CD710D42}" destId="{EC98B3C3-8323-A841-80A5-4D1F6EA9149A}" srcOrd="0" destOrd="0" presId="urn:microsoft.com/office/officeart/2005/8/layout/vList2"/>
    <dgm:cxn modelId="{80FC920C-4BB8-4DDC-B583-9A1904D1BAC2}" srcId="{ABEA004E-FD6C-459C-8113-DA19CD710D42}" destId="{F319A47C-49A4-413A-9338-319C4F04AF9C}" srcOrd="3" destOrd="0" parTransId="{77445DB5-C235-4CFE-920A-6ACE9044D881}" sibTransId="{8F6F2EEB-21B5-4818-83E3-6944F7AA9D82}"/>
    <dgm:cxn modelId="{4E65900D-AFC6-42A2-9102-10656CBD553A}" srcId="{ABEA004E-FD6C-459C-8113-DA19CD710D42}" destId="{60DA1B5F-3B1C-4DD1-BD95-64ED4734383A}" srcOrd="5" destOrd="0" parTransId="{C7F0DA85-55F8-4797-BC1C-F64474412626}" sibTransId="{F6997639-9D37-408F-BC6F-0ABF0CC10C7A}"/>
    <dgm:cxn modelId="{58BB1915-78AB-8940-B796-A817DD912399}" type="presOf" srcId="{D0DB5499-90D5-4F00-B526-71458A1DE53E}" destId="{0F02CCC4-36A6-D941-B3F3-337F36ABF47C}" srcOrd="0" destOrd="0" presId="urn:microsoft.com/office/officeart/2005/8/layout/vList2"/>
    <dgm:cxn modelId="{DAC4A82F-D121-C34D-B2EB-69398B8B5135}" type="presOf" srcId="{081F0958-DB76-4306-9F55-CED7D5461927}" destId="{19855938-37E2-F247-B780-E9223732CBDE}" srcOrd="0" destOrd="0" presId="urn:microsoft.com/office/officeart/2005/8/layout/vList2"/>
    <dgm:cxn modelId="{AE9E4234-2B5C-E04B-8D58-AE1593E0B7F8}" type="presOf" srcId="{F319A47C-49A4-413A-9338-319C4F04AF9C}" destId="{74EDE47C-414B-C34A-BCD9-81C73A26381B}" srcOrd="0" destOrd="0" presId="urn:microsoft.com/office/officeart/2005/8/layout/vList2"/>
    <dgm:cxn modelId="{CB2D325E-948F-4179-814A-B9D85B2D74AC}" srcId="{ABEA004E-FD6C-459C-8113-DA19CD710D42}" destId="{2815139A-C40C-4699-AE13-68659383DFBE}" srcOrd="2" destOrd="0" parTransId="{ACC4B968-079F-42AF-9406-5D0B3F90D25D}" sibTransId="{2A287CA3-EEEF-4A0F-A877-5123B5450148}"/>
    <dgm:cxn modelId="{98B2D15E-5A21-364B-BAD5-F55ADD93BA17}" type="presOf" srcId="{2815139A-C40C-4699-AE13-68659383DFBE}" destId="{5DC133A2-501A-3A40-A998-4BE61AD7EA7D}" srcOrd="0" destOrd="0" presId="urn:microsoft.com/office/officeart/2005/8/layout/vList2"/>
    <dgm:cxn modelId="{9BC91F43-8455-4472-B38D-246384CEBEBE}" srcId="{ABEA004E-FD6C-459C-8113-DA19CD710D42}" destId="{0E3797AF-8CE5-4A09-BEFE-90F3210A7AB1}" srcOrd="4" destOrd="0" parTransId="{7E8B3215-9611-48DA-AF72-FE66A214FC37}" sibTransId="{BE537D9E-270A-4E54-9D52-29AD41D61904}"/>
    <dgm:cxn modelId="{9BEBAF68-4925-40B6-9B4E-6E04DE10560F}" srcId="{ABEA004E-FD6C-459C-8113-DA19CD710D42}" destId="{D0DB5499-90D5-4F00-B526-71458A1DE53E}" srcOrd="1" destOrd="0" parTransId="{C387F57E-2564-45DA-A101-10A304838DE0}" sibTransId="{ACAA8CBE-D2C8-46C1-B841-D7BD88878EE1}"/>
    <dgm:cxn modelId="{A243D471-42D5-4306-B14D-107A7C954DA9}" srcId="{ABEA004E-FD6C-459C-8113-DA19CD710D42}" destId="{82CB31EB-A215-4243-BDFF-537D542B994A}" srcOrd="0" destOrd="0" parTransId="{21E407AE-F36B-47DE-AF1E-9A752B75C34F}" sibTransId="{719929B1-3FBF-42E7-9A81-9B02AB4519FA}"/>
    <dgm:cxn modelId="{6B65B553-F6E3-974A-87FA-504B792AE59B}" type="presOf" srcId="{15DBE90D-1E2E-4EAB-9826-ABBF2A96E51A}" destId="{5345A2DE-F5BD-444A-BA69-6EBE59C38EC6}" srcOrd="0" destOrd="0" presId="urn:microsoft.com/office/officeart/2005/8/layout/vList2"/>
    <dgm:cxn modelId="{7AEA6D78-9CAF-4F87-AD69-DE3BC28DFFC6}" srcId="{ABEA004E-FD6C-459C-8113-DA19CD710D42}" destId="{15DBE90D-1E2E-4EAB-9826-ABBF2A96E51A}" srcOrd="7" destOrd="0" parTransId="{5C398D33-0E51-4213-B38C-05A88FCF59F0}" sibTransId="{7F116AFE-CB3B-4EBB-9D20-B77FD8B39CC2}"/>
    <dgm:cxn modelId="{8104F791-4D8E-46F9-BBDA-6B0418EA51F7}" srcId="{ABEA004E-FD6C-459C-8113-DA19CD710D42}" destId="{081F0958-DB76-4306-9F55-CED7D5461927}" srcOrd="6" destOrd="0" parTransId="{77EBAEC3-FE43-4F03-B9CF-39FC7FE0297C}" sibTransId="{3C809553-51B2-4EBB-8576-61754C68BF2E}"/>
    <dgm:cxn modelId="{45DC05C1-F518-FB4E-8644-F12CAEE40DC3}" type="presOf" srcId="{0E3797AF-8CE5-4A09-BEFE-90F3210A7AB1}" destId="{2D5980A2-7B0F-F24F-B470-E5C52EE1EC84}" srcOrd="0" destOrd="0" presId="urn:microsoft.com/office/officeart/2005/8/layout/vList2"/>
    <dgm:cxn modelId="{314AAFD4-A838-7941-AEC6-F2DEE64E11E8}" type="presOf" srcId="{82CB31EB-A215-4243-BDFF-537D542B994A}" destId="{0CF7F636-C6EE-0E43-943C-8F2AC0061FAA}" srcOrd="0" destOrd="0" presId="urn:microsoft.com/office/officeart/2005/8/layout/vList2"/>
    <dgm:cxn modelId="{5DF038FA-D5CC-0546-BFF8-62633F2C44B0}" type="presOf" srcId="{60DA1B5F-3B1C-4DD1-BD95-64ED4734383A}" destId="{B3EC592F-7648-FD47-B0C7-ADB515BD9E81}" srcOrd="0" destOrd="0" presId="urn:microsoft.com/office/officeart/2005/8/layout/vList2"/>
    <dgm:cxn modelId="{E2178F21-44AC-D34F-A9F0-925F6F5FDFF9}" type="presParOf" srcId="{EC98B3C3-8323-A841-80A5-4D1F6EA9149A}" destId="{0CF7F636-C6EE-0E43-943C-8F2AC0061FAA}" srcOrd="0" destOrd="0" presId="urn:microsoft.com/office/officeart/2005/8/layout/vList2"/>
    <dgm:cxn modelId="{420E262E-6B4B-A845-83FB-477E90C1DC43}" type="presParOf" srcId="{EC98B3C3-8323-A841-80A5-4D1F6EA9149A}" destId="{E0198068-47F4-164E-B678-4149839CCE74}" srcOrd="1" destOrd="0" presId="urn:microsoft.com/office/officeart/2005/8/layout/vList2"/>
    <dgm:cxn modelId="{DA8E3858-FFA9-3D45-A598-79B760484FB8}" type="presParOf" srcId="{EC98B3C3-8323-A841-80A5-4D1F6EA9149A}" destId="{0F02CCC4-36A6-D941-B3F3-337F36ABF47C}" srcOrd="2" destOrd="0" presId="urn:microsoft.com/office/officeart/2005/8/layout/vList2"/>
    <dgm:cxn modelId="{29B1AF93-71CD-AB49-AD82-CC52B8BB7CD8}" type="presParOf" srcId="{EC98B3C3-8323-A841-80A5-4D1F6EA9149A}" destId="{60AD2FE2-167D-A24D-A642-0AE982C7DD5F}" srcOrd="3" destOrd="0" presId="urn:microsoft.com/office/officeart/2005/8/layout/vList2"/>
    <dgm:cxn modelId="{78064E46-C7CB-9444-A288-F4F8FB9FB8DC}" type="presParOf" srcId="{EC98B3C3-8323-A841-80A5-4D1F6EA9149A}" destId="{5DC133A2-501A-3A40-A998-4BE61AD7EA7D}" srcOrd="4" destOrd="0" presId="urn:microsoft.com/office/officeart/2005/8/layout/vList2"/>
    <dgm:cxn modelId="{69FA4768-378F-A546-A08C-6E41F349F23E}" type="presParOf" srcId="{EC98B3C3-8323-A841-80A5-4D1F6EA9149A}" destId="{565446E1-DE29-3648-9606-9EF4E35DF1EE}" srcOrd="5" destOrd="0" presId="urn:microsoft.com/office/officeart/2005/8/layout/vList2"/>
    <dgm:cxn modelId="{78855949-0442-5545-88B5-D3D8ECDDA68D}" type="presParOf" srcId="{EC98B3C3-8323-A841-80A5-4D1F6EA9149A}" destId="{74EDE47C-414B-C34A-BCD9-81C73A26381B}" srcOrd="6" destOrd="0" presId="urn:microsoft.com/office/officeart/2005/8/layout/vList2"/>
    <dgm:cxn modelId="{8D9C74E0-B662-3C4E-83E0-FB0CBA171E53}" type="presParOf" srcId="{EC98B3C3-8323-A841-80A5-4D1F6EA9149A}" destId="{816BC5E0-0C99-5A4F-898F-8DFFE4376DF6}" srcOrd="7" destOrd="0" presId="urn:microsoft.com/office/officeart/2005/8/layout/vList2"/>
    <dgm:cxn modelId="{847525E5-AE2B-954A-A0C9-620A73B6AB11}" type="presParOf" srcId="{EC98B3C3-8323-A841-80A5-4D1F6EA9149A}" destId="{2D5980A2-7B0F-F24F-B470-E5C52EE1EC84}" srcOrd="8" destOrd="0" presId="urn:microsoft.com/office/officeart/2005/8/layout/vList2"/>
    <dgm:cxn modelId="{626DFE1D-71E6-2243-8488-78763FA13DC0}" type="presParOf" srcId="{EC98B3C3-8323-A841-80A5-4D1F6EA9149A}" destId="{6C693089-FE93-BD48-B8E8-853C3A41F124}" srcOrd="9" destOrd="0" presId="urn:microsoft.com/office/officeart/2005/8/layout/vList2"/>
    <dgm:cxn modelId="{B4805D4B-CE5C-474A-ABEA-0D19B13D2E0D}" type="presParOf" srcId="{EC98B3C3-8323-A841-80A5-4D1F6EA9149A}" destId="{B3EC592F-7648-FD47-B0C7-ADB515BD9E81}" srcOrd="10" destOrd="0" presId="urn:microsoft.com/office/officeart/2005/8/layout/vList2"/>
    <dgm:cxn modelId="{0BBB62BA-0EFF-EC4B-9963-E6F2C2A02E8B}" type="presParOf" srcId="{EC98B3C3-8323-A841-80A5-4D1F6EA9149A}" destId="{7F4D49C6-6DB4-0545-9102-CB861499D9F8}" srcOrd="11" destOrd="0" presId="urn:microsoft.com/office/officeart/2005/8/layout/vList2"/>
    <dgm:cxn modelId="{5E431DE0-2989-B746-8AFB-E5129E3C54F2}" type="presParOf" srcId="{EC98B3C3-8323-A841-80A5-4D1F6EA9149A}" destId="{19855938-37E2-F247-B780-E9223732CBDE}" srcOrd="12" destOrd="0" presId="urn:microsoft.com/office/officeart/2005/8/layout/vList2"/>
    <dgm:cxn modelId="{76711A2B-4F11-474C-BCC4-365EFC4DF51D}" type="presParOf" srcId="{EC98B3C3-8323-A841-80A5-4D1F6EA9149A}" destId="{9A6A74FD-F0FC-064A-A63A-CB6191EF7991}" srcOrd="13" destOrd="0" presId="urn:microsoft.com/office/officeart/2005/8/layout/vList2"/>
    <dgm:cxn modelId="{8AB20FA7-DA7E-D44D-B8FE-4B1184ED4C46}" type="presParOf" srcId="{EC98B3C3-8323-A841-80A5-4D1F6EA9149A}" destId="{5345A2DE-F5BD-444A-BA69-6EBE59C38EC6}"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C182D7-7661-4FC9-8E47-D5B2908EC238}"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7351041B-FAC8-4B71-92FE-A0DB9FEBB3B2}">
      <dgm:prSet/>
      <dgm:spPr/>
      <dgm:t>
        <a:bodyPr/>
        <a:lstStyle/>
        <a:p>
          <a:pPr>
            <a:defRPr cap="all"/>
          </a:pPr>
          <a:r>
            <a:rPr lang="en-US" dirty="0"/>
            <a:t>metrics:</a:t>
          </a:r>
        </a:p>
        <a:p>
          <a:pPr>
            <a:defRPr cap="all"/>
          </a:pPr>
          <a:r>
            <a:rPr lang="en-US" b="0" i="0" dirty="0"/>
            <a:t>metrics are numeric measurements. </a:t>
          </a:r>
          <a:r>
            <a:rPr lang="en-US" b="0" i="1" dirty="0"/>
            <a:t>Time series</a:t>
          </a:r>
          <a:r>
            <a:rPr lang="en-US" b="0" i="0" dirty="0"/>
            <a:t> means that changes are recorded over time.</a:t>
          </a:r>
        </a:p>
        <a:p>
          <a:pPr>
            <a:defRPr cap="all"/>
          </a:pPr>
          <a:endParaRPr lang="en-US" dirty="0"/>
        </a:p>
      </dgm:t>
    </dgm:pt>
    <dgm:pt modelId="{24128EB7-0CAE-477C-BCAA-54880E3F34A8}" type="parTrans" cxnId="{4631DC18-13BB-4199-9EB3-79B038538A71}">
      <dgm:prSet/>
      <dgm:spPr/>
      <dgm:t>
        <a:bodyPr/>
        <a:lstStyle/>
        <a:p>
          <a:endParaRPr lang="en-US"/>
        </a:p>
      </dgm:t>
    </dgm:pt>
    <dgm:pt modelId="{D53CA0B2-A954-4549-BA02-3374BD8E5D59}" type="sibTrans" cxnId="{4631DC18-13BB-4199-9EB3-79B038538A71}">
      <dgm:prSet/>
      <dgm:spPr/>
      <dgm:t>
        <a:bodyPr/>
        <a:lstStyle/>
        <a:p>
          <a:endParaRPr lang="en-US"/>
        </a:p>
      </dgm:t>
    </dgm:pt>
    <dgm:pt modelId="{CC7DBEAF-F4C9-4EE1-BA77-A70AB7DF7BEA}">
      <dgm:prSet/>
      <dgm:spPr/>
      <dgm:t>
        <a:bodyPr/>
        <a:lstStyle/>
        <a:p>
          <a:pPr>
            <a:defRPr cap="all"/>
          </a:pPr>
          <a:r>
            <a:rPr lang="en-US" dirty="0"/>
            <a:t>labels:</a:t>
          </a:r>
        </a:p>
        <a:p>
          <a:pPr>
            <a:defRPr cap="all"/>
          </a:pPr>
          <a:r>
            <a:rPr lang="en-US" b="0" i="0" dirty="0"/>
            <a:t>Every time series is uniquely identified by its </a:t>
          </a:r>
          <a:r>
            <a:rPr lang="en-US" b="0" i="1" dirty="0"/>
            <a:t>metric name</a:t>
          </a:r>
          <a:r>
            <a:rPr lang="en-US" b="0" i="0" dirty="0"/>
            <a:t> and optional key-value pairs called </a:t>
          </a:r>
          <a:r>
            <a:rPr lang="en-US" b="0" i="1" dirty="0"/>
            <a:t>labels</a:t>
          </a:r>
          <a:r>
            <a:rPr lang="en-US" b="0" i="0" dirty="0"/>
            <a:t>.</a:t>
          </a:r>
          <a:endParaRPr lang="en-US" dirty="0"/>
        </a:p>
      </dgm:t>
    </dgm:pt>
    <dgm:pt modelId="{BB5D1FA5-5918-4207-8372-FE984C758698}" type="parTrans" cxnId="{3A8B452C-DE6B-4072-854C-429AFAAA7612}">
      <dgm:prSet/>
      <dgm:spPr/>
      <dgm:t>
        <a:bodyPr/>
        <a:lstStyle/>
        <a:p>
          <a:endParaRPr lang="en-US"/>
        </a:p>
      </dgm:t>
    </dgm:pt>
    <dgm:pt modelId="{A8FF91F3-CB70-4B2A-8F41-559C1C0E03B1}" type="sibTrans" cxnId="{3A8B452C-DE6B-4072-854C-429AFAAA7612}">
      <dgm:prSet/>
      <dgm:spPr/>
      <dgm:t>
        <a:bodyPr/>
        <a:lstStyle/>
        <a:p>
          <a:endParaRPr lang="en-US"/>
        </a:p>
      </dgm:t>
    </dgm:pt>
    <dgm:pt modelId="{295985B5-D993-43C9-A740-ACFDC835A825}">
      <dgm:prSet/>
      <dgm:spPr/>
      <dgm:t>
        <a:bodyPr/>
        <a:lstStyle/>
        <a:p>
          <a:pPr>
            <a:defRPr cap="all"/>
          </a:pPr>
          <a:r>
            <a:rPr lang="en-US" dirty="0" err="1"/>
            <a:t>api_http_requests_total</a:t>
          </a:r>
          <a:r>
            <a:rPr lang="en-US" dirty="0"/>
            <a:t>{method="POST", handler="/messages"}</a:t>
          </a:r>
        </a:p>
      </dgm:t>
    </dgm:pt>
    <dgm:pt modelId="{4353E64B-6090-4E43-A610-22F7A7CE7F5D}" type="parTrans" cxnId="{7D8B94DF-35F0-4021-8BA2-EBF9D0FA8CAF}">
      <dgm:prSet/>
      <dgm:spPr/>
      <dgm:t>
        <a:bodyPr/>
        <a:lstStyle/>
        <a:p>
          <a:endParaRPr lang="en-US"/>
        </a:p>
      </dgm:t>
    </dgm:pt>
    <dgm:pt modelId="{9178F190-63C5-48F0-80A9-4B36DC63402B}" type="sibTrans" cxnId="{7D8B94DF-35F0-4021-8BA2-EBF9D0FA8CAF}">
      <dgm:prSet/>
      <dgm:spPr/>
      <dgm:t>
        <a:bodyPr/>
        <a:lstStyle/>
        <a:p>
          <a:endParaRPr lang="en-US"/>
        </a:p>
      </dgm:t>
    </dgm:pt>
    <dgm:pt modelId="{464C73C2-8F73-43A2-AEFE-54FDF22D3D82}" type="pres">
      <dgm:prSet presAssocID="{07C182D7-7661-4FC9-8E47-D5B2908EC238}" presName="root" presStyleCnt="0">
        <dgm:presLayoutVars>
          <dgm:dir/>
          <dgm:resizeHandles val="exact"/>
        </dgm:presLayoutVars>
      </dgm:prSet>
      <dgm:spPr/>
    </dgm:pt>
    <dgm:pt modelId="{1D20B3F3-CD2D-4B6D-8EEE-71EEE171D06E}" type="pres">
      <dgm:prSet presAssocID="{7351041B-FAC8-4B71-92FE-A0DB9FEBB3B2}" presName="compNode" presStyleCnt="0"/>
      <dgm:spPr/>
    </dgm:pt>
    <dgm:pt modelId="{E43E3124-9401-4468-98A2-1264ED4F00F3}" type="pres">
      <dgm:prSet presAssocID="{7351041B-FAC8-4B71-92FE-A0DB9FEBB3B2}" presName="iconBgRect" presStyleLbl="bgShp" presStyleIdx="0" presStyleCnt="3"/>
      <dgm:spPr/>
    </dgm:pt>
    <dgm:pt modelId="{0E31957C-5983-400C-A384-63F4660068FF}" type="pres">
      <dgm:prSet presAssocID="{7351041B-FAC8-4B71-92FE-A0DB9FEBB3B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B45994D3-B388-4025-BD7B-E3D0218B31FB}" type="pres">
      <dgm:prSet presAssocID="{7351041B-FAC8-4B71-92FE-A0DB9FEBB3B2}" presName="spaceRect" presStyleCnt="0"/>
      <dgm:spPr/>
    </dgm:pt>
    <dgm:pt modelId="{D95D3321-6187-4C85-9CFF-C8C6D15B87E5}" type="pres">
      <dgm:prSet presAssocID="{7351041B-FAC8-4B71-92FE-A0DB9FEBB3B2}" presName="textRect" presStyleLbl="revTx" presStyleIdx="0" presStyleCnt="3">
        <dgm:presLayoutVars>
          <dgm:chMax val="1"/>
          <dgm:chPref val="1"/>
        </dgm:presLayoutVars>
      </dgm:prSet>
      <dgm:spPr/>
    </dgm:pt>
    <dgm:pt modelId="{E99BAC6B-C67E-4A45-9852-C27F9C7BDE0F}" type="pres">
      <dgm:prSet presAssocID="{D53CA0B2-A954-4549-BA02-3374BD8E5D59}" presName="sibTrans" presStyleCnt="0"/>
      <dgm:spPr/>
    </dgm:pt>
    <dgm:pt modelId="{D34009D0-CA82-469F-ABFD-5A67B1A2B194}" type="pres">
      <dgm:prSet presAssocID="{CC7DBEAF-F4C9-4EE1-BA77-A70AB7DF7BEA}" presName="compNode" presStyleCnt="0"/>
      <dgm:spPr/>
    </dgm:pt>
    <dgm:pt modelId="{B7B559F3-C915-4EA3-A960-ECCC6C610B0F}" type="pres">
      <dgm:prSet presAssocID="{CC7DBEAF-F4C9-4EE1-BA77-A70AB7DF7BEA}" presName="iconBgRect" presStyleLbl="bgShp" presStyleIdx="1" presStyleCnt="3"/>
      <dgm:spPr/>
    </dgm:pt>
    <dgm:pt modelId="{770DB409-D9CA-47E7-9096-1BBC04B885B2}" type="pres">
      <dgm:prSet presAssocID="{CC7DBEAF-F4C9-4EE1-BA77-A70AB7DF7B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bel"/>
        </a:ext>
      </dgm:extLst>
    </dgm:pt>
    <dgm:pt modelId="{76B41600-A408-4298-B088-B27D26187152}" type="pres">
      <dgm:prSet presAssocID="{CC7DBEAF-F4C9-4EE1-BA77-A70AB7DF7BEA}" presName="spaceRect" presStyleCnt="0"/>
      <dgm:spPr/>
    </dgm:pt>
    <dgm:pt modelId="{A6AC9C83-A9F6-4661-A6F1-03ADCA3E7D87}" type="pres">
      <dgm:prSet presAssocID="{CC7DBEAF-F4C9-4EE1-BA77-A70AB7DF7BEA}" presName="textRect" presStyleLbl="revTx" presStyleIdx="1" presStyleCnt="3">
        <dgm:presLayoutVars>
          <dgm:chMax val="1"/>
          <dgm:chPref val="1"/>
        </dgm:presLayoutVars>
      </dgm:prSet>
      <dgm:spPr/>
    </dgm:pt>
    <dgm:pt modelId="{24837465-071C-480D-914C-7DC395345011}" type="pres">
      <dgm:prSet presAssocID="{A8FF91F3-CB70-4B2A-8F41-559C1C0E03B1}" presName="sibTrans" presStyleCnt="0"/>
      <dgm:spPr/>
    </dgm:pt>
    <dgm:pt modelId="{2E7894BB-172E-4FEA-810B-CBB30476DBC5}" type="pres">
      <dgm:prSet presAssocID="{295985B5-D993-43C9-A740-ACFDC835A825}" presName="compNode" presStyleCnt="0"/>
      <dgm:spPr/>
    </dgm:pt>
    <dgm:pt modelId="{46B23358-4A30-4E1E-9A91-8EC615E06A1E}" type="pres">
      <dgm:prSet presAssocID="{295985B5-D993-43C9-A740-ACFDC835A825}" presName="iconBgRect" presStyleLbl="bgShp" presStyleIdx="2" presStyleCnt="3"/>
      <dgm:spPr/>
    </dgm:pt>
    <dgm:pt modelId="{8725073F-B79E-4A56-AAC4-8BFB60A6DEC8}" type="pres">
      <dgm:prSet presAssocID="{295985B5-D993-43C9-A740-ACFDC835A82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0028E6D5-6990-4992-A777-E4FCB61E7796}" type="pres">
      <dgm:prSet presAssocID="{295985B5-D993-43C9-A740-ACFDC835A825}" presName="spaceRect" presStyleCnt="0"/>
      <dgm:spPr/>
    </dgm:pt>
    <dgm:pt modelId="{1C7265C3-4639-41A5-AB08-59E9C17804C1}" type="pres">
      <dgm:prSet presAssocID="{295985B5-D993-43C9-A740-ACFDC835A825}" presName="textRect" presStyleLbl="revTx" presStyleIdx="2" presStyleCnt="3">
        <dgm:presLayoutVars>
          <dgm:chMax val="1"/>
          <dgm:chPref val="1"/>
        </dgm:presLayoutVars>
      </dgm:prSet>
      <dgm:spPr/>
    </dgm:pt>
  </dgm:ptLst>
  <dgm:cxnLst>
    <dgm:cxn modelId="{4631DC18-13BB-4199-9EB3-79B038538A71}" srcId="{07C182D7-7661-4FC9-8E47-D5B2908EC238}" destId="{7351041B-FAC8-4B71-92FE-A0DB9FEBB3B2}" srcOrd="0" destOrd="0" parTransId="{24128EB7-0CAE-477C-BCAA-54880E3F34A8}" sibTransId="{D53CA0B2-A954-4549-BA02-3374BD8E5D59}"/>
    <dgm:cxn modelId="{3A8B452C-DE6B-4072-854C-429AFAAA7612}" srcId="{07C182D7-7661-4FC9-8E47-D5B2908EC238}" destId="{CC7DBEAF-F4C9-4EE1-BA77-A70AB7DF7BEA}" srcOrd="1" destOrd="0" parTransId="{BB5D1FA5-5918-4207-8372-FE984C758698}" sibTransId="{A8FF91F3-CB70-4B2A-8F41-559C1C0E03B1}"/>
    <dgm:cxn modelId="{4EC52A99-C144-40A4-9112-CF126E433B4C}" type="presOf" srcId="{CC7DBEAF-F4C9-4EE1-BA77-A70AB7DF7BEA}" destId="{A6AC9C83-A9F6-4661-A6F1-03ADCA3E7D87}" srcOrd="0" destOrd="0" presId="urn:microsoft.com/office/officeart/2018/5/layout/IconCircleLabelList"/>
    <dgm:cxn modelId="{4FC4249A-72EE-479E-BA33-7FE7192B62F4}" type="presOf" srcId="{07C182D7-7661-4FC9-8E47-D5B2908EC238}" destId="{464C73C2-8F73-43A2-AEFE-54FDF22D3D82}" srcOrd="0" destOrd="0" presId="urn:microsoft.com/office/officeart/2018/5/layout/IconCircleLabelList"/>
    <dgm:cxn modelId="{41B94AC0-D087-4BAD-8102-3B30120854D5}" type="presOf" srcId="{295985B5-D993-43C9-A740-ACFDC835A825}" destId="{1C7265C3-4639-41A5-AB08-59E9C17804C1}" srcOrd="0" destOrd="0" presId="urn:microsoft.com/office/officeart/2018/5/layout/IconCircleLabelList"/>
    <dgm:cxn modelId="{7D8B94DF-35F0-4021-8BA2-EBF9D0FA8CAF}" srcId="{07C182D7-7661-4FC9-8E47-D5B2908EC238}" destId="{295985B5-D993-43C9-A740-ACFDC835A825}" srcOrd="2" destOrd="0" parTransId="{4353E64B-6090-4E43-A610-22F7A7CE7F5D}" sibTransId="{9178F190-63C5-48F0-80A9-4B36DC63402B}"/>
    <dgm:cxn modelId="{FF2A43EB-8133-432F-A68B-EE0080D0C055}" type="presOf" srcId="{7351041B-FAC8-4B71-92FE-A0DB9FEBB3B2}" destId="{D95D3321-6187-4C85-9CFF-C8C6D15B87E5}" srcOrd="0" destOrd="0" presId="urn:microsoft.com/office/officeart/2018/5/layout/IconCircleLabelList"/>
    <dgm:cxn modelId="{63D90384-A33A-4B91-9ECE-59B1AD48B629}" type="presParOf" srcId="{464C73C2-8F73-43A2-AEFE-54FDF22D3D82}" destId="{1D20B3F3-CD2D-4B6D-8EEE-71EEE171D06E}" srcOrd="0" destOrd="0" presId="urn:microsoft.com/office/officeart/2018/5/layout/IconCircleLabelList"/>
    <dgm:cxn modelId="{A1CC7DCB-B1C6-4D3D-8954-1648E536119B}" type="presParOf" srcId="{1D20B3F3-CD2D-4B6D-8EEE-71EEE171D06E}" destId="{E43E3124-9401-4468-98A2-1264ED4F00F3}" srcOrd="0" destOrd="0" presId="urn:microsoft.com/office/officeart/2018/5/layout/IconCircleLabelList"/>
    <dgm:cxn modelId="{50CAC44D-F446-4729-A947-5DB8DA00C995}" type="presParOf" srcId="{1D20B3F3-CD2D-4B6D-8EEE-71EEE171D06E}" destId="{0E31957C-5983-400C-A384-63F4660068FF}" srcOrd="1" destOrd="0" presId="urn:microsoft.com/office/officeart/2018/5/layout/IconCircleLabelList"/>
    <dgm:cxn modelId="{92174F40-52E2-4E6C-BB25-288A6D0B8636}" type="presParOf" srcId="{1D20B3F3-CD2D-4B6D-8EEE-71EEE171D06E}" destId="{B45994D3-B388-4025-BD7B-E3D0218B31FB}" srcOrd="2" destOrd="0" presId="urn:microsoft.com/office/officeart/2018/5/layout/IconCircleLabelList"/>
    <dgm:cxn modelId="{7389887A-6B0F-4969-A9A0-6ED8B912A320}" type="presParOf" srcId="{1D20B3F3-CD2D-4B6D-8EEE-71EEE171D06E}" destId="{D95D3321-6187-4C85-9CFF-C8C6D15B87E5}" srcOrd="3" destOrd="0" presId="urn:microsoft.com/office/officeart/2018/5/layout/IconCircleLabelList"/>
    <dgm:cxn modelId="{FE732B16-B24F-4E75-AA94-2BB0F7363FF4}" type="presParOf" srcId="{464C73C2-8F73-43A2-AEFE-54FDF22D3D82}" destId="{E99BAC6B-C67E-4A45-9852-C27F9C7BDE0F}" srcOrd="1" destOrd="0" presId="urn:microsoft.com/office/officeart/2018/5/layout/IconCircleLabelList"/>
    <dgm:cxn modelId="{7A6544C6-BAF4-4D72-AE7A-A87465527847}" type="presParOf" srcId="{464C73C2-8F73-43A2-AEFE-54FDF22D3D82}" destId="{D34009D0-CA82-469F-ABFD-5A67B1A2B194}" srcOrd="2" destOrd="0" presId="urn:microsoft.com/office/officeart/2018/5/layout/IconCircleLabelList"/>
    <dgm:cxn modelId="{82F3F215-E48F-44E0-95AA-877A80C41E5F}" type="presParOf" srcId="{D34009D0-CA82-469F-ABFD-5A67B1A2B194}" destId="{B7B559F3-C915-4EA3-A960-ECCC6C610B0F}" srcOrd="0" destOrd="0" presId="urn:microsoft.com/office/officeart/2018/5/layout/IconCircleLabelList"/>
    <dgm:cxn modelId="{0F09E4A0-8128-4E76-AF6A-F5A29DC0B2DD}" type="presParOf" srcId="{D34009D0-CA82-469F-ABFD-5A67B1A2B194}" destId="{770DB409-D9CA-47E7-9096-1BBC04B885B2}" srcOrd="1" destOrd="0" presId="urn:microsoft.com/office/officeart/2018/5/layout/IconCircleLabelList"/>
    <dgm:cxn modelId="{44E58A35-8FD6-4053-9911-E006B790A4A6}" type="presParOf" srcId="{D34009D0-CA82-469F-ABFD-5A67B1A2B194}" destId="{76B41600-A408-4298-B088-B27D26187152}" srcOrd="2" destOrd="0" presId="urn:microsoft.com/office/officeart/2018/5/layout/IconCircleLabelList"/>
    <dgm:cxn modelId="{258D7F57-36CB-41C1-9C7E-F47ED54FE481}" type="presParOf" srcId="{D34009D0-CA82-469F-ABFD-5A67B1A2B194}" destId="{A6AC9C83-A9F6-4661-A6F1-03ADCA3E7D87}" srcOrd="3" destOrd="0" presId="urn:microsoft.com/office/officeart/2018/5/layout/IconCircleLabelList"/>
    <dgm:cxn modelId="{67552E62-02DB-4713-BA6D-85B7BA176F17}" type="presParOf" srcId="{464C73C2-8F73-43A2-AEFE-54FDF22D3D82}" destId="{24837465-071C-480D-914C-7DC395345011}" srcOrd="3" destOrd="0" presId="urn:microsoft.com/office/officeart/2018/5/layout/IconCircleLabelList"/>
    <dgm:cxn modelId="{4E2B7DE5-0F56-4862-9A54-5631A5EB3965}" type="presParOf" srcId="{464C73C2-8F73-43A2-AEFE-54FDF22D3D82}" destId="{2E7894BB-172E-4FEA-810B-CBB30476DBC5}" srcOrd="4" destOrd="0" presId="urn:microsoft.com/office/officeart/2018/5/layout/IconCircleLabelList"/>
    <dgm:cxn modelId="{56C6355A-0FC8-40AF-81BE-A3A03CCC9923}" type="presParOf" srcId="{2E7894BB-172E-4FEA-810B-CBB30476DBC5}" destId="{46B23358-4A30-4E1E-9A91-8EC615E06A1E}" srcOrd="0" destOrd="0" presId="urn:microsoft.com/office/officeart/2018/5/layout/IconCircleLabelList"/>
    <dgm:cxn modelId="{741877E2-6A1F-48EF-A195-3E917204989B}" type="presParOf" srcId="{2E7894BB-172E-4FEA-810B-CBB30476DBC5}" destId="{8725073F-B79E-4A56-AAC4-8BFB60A6DEC8}" srcOrd="1" destOrd="0" presId="urn:microsoft.com/office/officeart/2018/5/layout/IconCircleLabelList"/>
    <dgm:cxn modelId="{95A8AF31-E0E9-496E-8889-0634E7E2E0E4}" type="presParOf" srcId="{2E7894BB-172E-4FEA-810B-CBB30476DBC5}" destId="{0028E6D5-6990-4992-A777-E4FCB61E7796}" srcOrd="2" destOrd="0" presId="urn:microsoft.com/office/officeart/2018/5/layout/IconCircleLabelList"/>
    <dgm:cxn modelId="{7E298F9A-DE99-490C-8F25-9E1889B65FF6}" type="presParOf" srcId="{2E7894BB-172E-4FEA-810B-CBB30476DBC5}" destId="{1C7265C3-4639-41A5-AB08-59E9C17804C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AFD580-406A-4D5A-8E08-AEFACDF609B0}"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5375447F-FC71-4661-965F-8593B1944D7C}">
      <dgm:prSet/>
      <dgm:spPr/>
      <dgm:t>
        <a:bodyPr/>
        <a:lstStyle/>
        <a:p>
          <a:r>
            <a:rPr lang="en-US" dirty="0"/>
            <a:t>Counter:</a:t>
          </a:r>
        </a:p>
        <a:p>
          <a:r>
            <a:rPr lang="en-US" b="0" i="0" dirty="0"/>
            <a:t>A </a:t>
          </a:r>
          <a:r>
            <a:rPr lang="en-US" b="0" i="1" dirty="0"/>
            <a:t>counter</a:t>
          </a:r>
          <a:r>
            <a:rPr lang="en-US" b="0" i="0" dirty="0"/>
            <a:t> is a cumulative metric that represents a single monotonically increasing counter whose value can only increase or be reset to zero on restart. For example, you can use a counter to represent the number of requests served, tasks completed, or errors.</a:t>
          </a:r>
          <a:endParaRPr lang="en-US" dirty="0"/>
        </a:p>
      </dgm:t>
    </dgm:pt>
    <dgm:pt modelId="{0E911E96-5300-4A0A-8DA0-4FD2E51E1782}" type="parTrans" cxnId="{5742F18D-712C-41A9-A6B8-BD4F1DD45EF1}">
      <dgm:prSet/>
      <dgm:spPr/>
      <dgm:t>
        <a:bodyPr/>
        <a:lstStyle/>
        <a:p>
          <a:endParaRPr lang="en-US"/>
        </a:p>
      </dgm:t>
    </dgm:pt>
    <dgm:pt modelId="{D084AD1E-1465-4868-A55C-391903371DC3}" type="sibTrans" cxnId="{5742F18D-712C-41A9-A6B8-BD4F1DD45EF1}">
      <dgm:prSet/>
      <dgm:spPr/>
      <dgm:t>
        <a:bodyPr/>
        <a:lstStyle/>
        <a:p>
          <a:endParaRPr lang="en-US"/>
        </a:p>
      </dgm:t>
    </dgm:pt>
    <dgm:pt modelId="{95FFDDFE-003D-4D16-8219-E9C7A9D1487D}">
      <dgm:prSet/>
      <dgm:spPr/>
      <dgm:t>
        <a:bodyPr/>
        <a:lstStyle/>
        <a:p>
          <a:r>
            <a:rPr lang="en-US" dirty="0"/>
            <a:t>Gauge:</a:t>
          </a:r>
        </a:p>
        <a:p>
          <a:r>
            <a:rPr lang="en-US" b="0" i="0" dirty="0"/>
            <a:t>A </a:t>
          </a:r>
          <a:r>
            <a:rPr lang="en-US" b="0" i="1" dirty="0"/>
            <a:t>gauge</a:t>
          </a:r>
          <a:r>
            <a:rPr lang="en-US" b="0" i="0" dirty="0"/>
            <a:t> is a metric that represents a single numerical value that can arbitrarily go up and down. Gauges are typically used for measured values like temperatures or current memory usage, but also "counts" that can go up and down, like the number of concurrent requests.</a:t>
          </a:r>
          <a:endParaRPr lang="en-US" dirty="0"/>
        </a:p>
      </dgm:t>
    </dgm:pt>
    <dgm:pt modelId="{0FD2DC75-55CA-43BD-82F9-CF153C6FB146}" type="parTrans" cxnId="{7FC466FA-82A7-4AE6-91FD-47AFE1BBC9D1}">
      <dgm:prSet/>
      <dgm:spPr/>
      <dgm:t>
        <a:bodyPr/>
        <a:lstStyle/>
        <a:p>
          <a:endParaRPr lang="en-US"/>
        </a:p>
      </dgm:t>
    </dgm:pt>
    <dgm:pt modelId="{F8A1B089-EA73-4AD2-850E-1D40D09533A4}" type="sibTrans" cxnId="{7FC466FA-82A7-4AE6-91FD-47AFE1BBC9D1}">
      <dgm:prSet/>
      <dgm:spPr/>
      <dgm:t>
        <a:bodyPr/>
        <a:lstStyle/>
        <a:p>
          <a:endParaRPr lang="en-US"/>
        </a:p>
      </dgm:t>
    </dgm:pt>
    <dgm:pt modelId="{E0509B4D-165A-4ADC-B3F3-BD7E5540707B}">
      <dgm:prSet/>
      <dgm:spPr/>
      <dgm:t>
        <a:bodyPr/>
        <a:lstStyle/>
        <a:p>
          <a:r>
            <a:rPr lang="en-US" dirty="0"/>
            <a:t>Histogram:</a:t>
          </a:r>
        </a:p>
        <a:p>
          <a:r>
            <a:rPr lang="en-US" b="0" i="0" dirty="0"/>
            <a:t>A </a:t>
          </a:r>
          <a:r>
            <a:rPr lang="en-US" b="0" i="1" dirty="0"/>
            <a:t>histogram</a:t>
          </a:r>
          <a:r>
            <a:rPr lang="en-US" b="0" i="0" dirty="0"/>
            <a:t> samples observations (usually things like request durations or response sizes) and counts them in configurable buckets. It also provides a sum of all observed values.</a:t>
          </a:r>
          <a:endParaRPr lang="en-US" dirty="0"/>
        </a:p>
      </dgm:t>
    </dgm:pt>
    <dgm:pt modelId="{35676102-033A-446F-9E4B-AAE93F92C282}" type="parTrans" cxnId="{2F33BDAE-DE9D-466F-98CA-999BF5755433}">
      <dgm:prSet/>
      <dgm:spPr/>
      <dgm:t>
        <a:bodyPr/>
        <a:lstStyle/>
        <a:p>
          <a:endParaRPr lang="en-US"/>
        </a:p>
      </dgm:t>
    </dgm:pt>
    <dgm:pt modelId="{A3E7E991-133B-4B43-9C54-F0DAC87FA71B}" type="sibTrans" cxnId="{2F33BDAE-DE9D-466F-98CA-999BF5755433}">
      <dgm:prSet/>
      <dgm:spPr/>
      <dgm:t>
        <a:bodyPr/>
        <a:lstStyle/>
        <a:p>
          <a:endParaRPr lang="en-US"/>
        </a:p>
      </dgm:t>
    </dgm:pt>
    <dgm:pt modelId="{17CFA447-7402-463A-A0BE-95D81BD7D07F}">
      <dgm:prSet/>
      <dgm:spPr/>
      <dgm:t>
        <a:bodyPr/>
        <a:lstStyle/>
        <a:p>
          <a:r>
            <a:rPr lang="en-US" dirty="0"/>
            <a:t>Summary:</a:t>
          </a:r>
        </a:p>
        <a:p>
          <a:r>
            <a:rPr lang="en-US" b="0" i="0" dirty="0"/>
            <a:t>Similar to a </a:t>
          </a:r>
          <a:r>
            <a:rPr lang="en-US" b="0" i="1" dirty="0"/>
            <a:t>histogram. </a:t>
          </a:r>
          <a:r>
            <a:rPr lang="en-US" b="0" i="0" dirty="0"/>
            <a:t>While it also provides a total count of observations and a sum of all observed values, it calculates configurable quantiles over a sliding time window.</a:t>
          </a:r>
          <a:endParaRPr lang="en-US" dirty="0"/>
        </a:p>
      </dgm:t>
    </dgm:pt>
    <dgm:pt modelId="{2AB4244B-D871-4A56-B29A-223F879CD749}" type="parTrans" cxnId="{7106D439-A193-4E43-8C7F-A79ED1502A86}">
      <dgm:prSet/>
      <dgm:spPr/>
      <dgm:t>
        <a:bodyPr/>
        <a:lstStyle/>
        <a:p>
          <a:endParaRPr lang="en-US"/>
        </a:p>
      </dgm:t>
    </dgm:pt>
    <dgm:pt modelId="{279C6D3A-59DD-4051-9269-2130B20333F9}" type="sibTrans" cxnId="{7106D439-A193-4E43-8C7F-A79ED1502A86}">
      <dgm:prSet/>
      <dgm:spPr/>
      <dgm:t>
        <a:bodyPr/>
        <a:lstStyle/>
        <a:p>
          <a:endParaRPr lang="en-US"/>
        </a:p>
      </dgm:t>
    </dgm:pt>
    <dgm:pt modelId="{E59D311A-8DEC-644A-815F-BC641F68A08D}" type="pres">
      <dgm:prSet presAssocID="{7DAFD580-406A-4D5A-8E08-AEFACDF609B0}" presName="linear" presStyleCnt="0">
        <dgm:presLayoutVars>
          <dgm:animLvl val="lvl"/>
          <dgm:resizeHandles val="exact"/>
        </dgm:presLayoutVars>
      </dgm:prSet>
      <dgm:spPr/>
    </dgm:pt>
    <dgm:pt modelId="{31D56E88-F4F7-4448-B74A-9D3E5DABC0F6}" type="pres">
      <dgm:prSet presAssocID="{5375447F-FC71-4661-965F-8593B1944D7C}" presName="parentText" presStyleLbl="node1" presStyleIdx="0" presStyleCnt="4" custLinFactY="-18150" custLinFactNeighborY="-100000">
        <dgm:presLayoutVars>
          <dgm:chMax val="0"/>
          <dgm:bulletEnabled val="1"/>
        </dgm:presLayoutVars>
      </dgm:prSet>
      <dgm:spPr/>
    </dgm:pt>
    <dgm:pt modelId="{2997C17D-07F7-6B4A-9B95-5BD3E2844D04}" type="pres">
      <dgm:prSet presAssocID="{D084AD1E-1465-4868-A55C-391903371DC3}" presName="spacer" presStyleCnt="0"/>
      <dgm:spPr/>
    </dgm:pt>
    <dgm:pt modelId="{8CD3589B-DAD1-CD49-B396-0B030F596CF9}" type="pres">
      <dgm:prSet presAssocID="{95FFDDFE-003D-4D16-8219-E9C7A9D1487D}" presName="parentText" presStyleLbl="node1" presStyleIdx="1" presStyleCnt="4" custLinFactY="-2465" custLinFactNeighborY="-100000">
        <dgm:presLayoutVars>
          <dgm:chMax val="0"/>
          <dgm:bulletEnabled val="1"/>
        </dgm:presLayoutVars>
      </dgm:prSet>
      <dgm:spPr/>
    </dgm:pt>
    <dgm:pt modelId="{98A3062B-EE92-7D4A-BEFA-C299397E96FD}" type="pres">
      <dgm:prSet presAssocID="{F8A1B089-EA73-4AD2-850E-1D40D09533A4}" presName="spacer" presStyleCnt="0"/>
      <dgm:spPr/>
    </dgm:pt>
    <dgm:pt modelId="{E67A30E1-B4B1-D24A-8FBC-8ADCD359CD93}" type="pres">
      <dgm:prSet presAssocID="{E0509B4D-165A-4ADC-B3F3-BD7E5540707B}" presName="parentText" presStyleLbl="node1" presStyleIdx="2" presStyleCnt="4" custLinFactY="3481" custLinFactNeighborY="100000">
        <dgm:presLayoutVars>
          <dgm:chMax val="0"/>
          <dgm:bulletEnabled val="1"/>
        </dgm:presLayoutVars>
      </dgm:prSet>
      <dgm:spPr/>
    </dgm:pt>
    <dgm:pt modelId="{EEDD83DF-C64C-DA4B-BC7D-AFB54099959A}" type="pres">
      <dgm:prSet presAssocID="{A3E7E991-133B-4B43-9C54-F0DAC87FA71B}" presName="spacer" presStyleCnt="0"/>
      <dgm:spPr/>
    </dgm:pt>
    <dgm:pt modelId="{21436FD2-16ED-2D42-9EF9-A0065F5570B2}" type="pres">
      <dgm:prSet presAssocID="{17CFA447-7402-463A-A0BE-95D81BD7D07F}" presName="parentText" presStyleLbl="node1" presStyleIdx="3" presStyleCnt="4" custLinFactY="18150" custLinFactNeighborY="100000">
        <dgm:presLayoutVars>
          <dgm:chMax val="0"/>
          <dgm:bulletEnabled val="1"/>
        </dgm:presLayoutVars>
      </dgm:prSet>
      <dgm:spPr/>
    </dgm:pt>
  </dgm:ptLst>
  <dgm:cxnLst>
    <dgm:cxn modelId="{E8496F0B-31DA-3A4E-AA5B-D80902B8825C}" type="presOf" srcId="{5375447F-FC71-4661-965F-8593B1944D7C}" destId="{31D56E88-F4F7-4448-B74A-9D3E5DABC0F6}" srcOrd="0" destOrd="0" presId="urn:microsoft.com/office/officeart/2005/8/layout/vList2"/>
    <dgm:cxn modelId="{7106D439-A193-4E43-8C7F-A79ED1502A86}" srcId="{7DAFD580-406A-4D5A-8E08-AEFACDF609B0}" destId="{17CFA447-7402-463A-A0BE-95D81BD7D07F}" srcOrd="3" destOrd="0" parTransId="{2AB4244B-D871-4A56-B29A-223F879CD749}" sibTransId="{279C6D3A-59DD-4051-9269-2130B20333F9}"/>
    <dgm:cxn modelId="{5742F18D-712C-41A9-A6B8-BD4F1DD45EF1}" srcId="{7DAFD580-406A-4D5A-8E08-AEFACDF609B0}" destId="{5375447F-FC71-4661-965F-8593B1944D7C}" srcOrd="0" destOrd="0" parTransId="{0E911E96-5300-4A0A-8DA0-4FD2E51E1782}" sibTransId="{D084AD1E-1465-4868-A55C-391903371DC3}"/>
    <dgm:cxn modelId="{06909E8E-70F7-2742-942D-8D86713D67DE}" type="presOf" srcId="{E0509B4D-165A-4ADC-B3F3-BD7E5540707B}" destId="{E67A30E1-B4B1-D24A-8FBC-8ADCD359CD93}" srcOrd="0" destOrd="0" presId="urn:microsoft.com/office/officeart/2005/8/layout/vList2"/>
    <dgm:cxn modelId="{960CB196-9018-7F4F-ADE9-922F81D1FF92}" type="presOf" srcId="{7DAFD580-406A-4D5A-8E08-AEFACDF609B0}" destId="{E59D311A-8DEC-644A-815F-BC641F68A08D}" srcOrd="0" destOrd="0" presId="urn:microsoft.com/office/officeart/2005/8/layout/vList2"/>
    <dgm:cxn modelId="{BF3886AC-9767-704A-9400-843C7EFF95DE}" type="presOf" srcId="{95FFDDFE-003D-4D16-8219-E9C7A9D1487D}" destId="{8CD3589B-DAD1-CD49-B396-0B030F596CF9}" srcOrd="0" destOrd="0" presId="urn:microsoft.com/office/officeart/2005/8/layout/vList2"/>
    <dgm:cxn modelId="{2F33BDAE-DE9D-466F-98CA-999BF5755433}" srcId="{7DAFD580-406A-4D5A-8E08-AEFACDF609B0}" destId="{E0509B4D-165A-4ADC-B3F3-BD7E5540707B}" srcOrd="2" destOrd="0" parTransId="{35676102-033A-446F-9E4B-AAE93F92C282}" sibTransId="{A3E7E991-133B-4B43-9C54-F0DAC87FA71B}"/>
    <dgm:cxn modelId="{7FC466FA-82A7-4AE6-91FD-47AFE1BBC9D1}" srcId="{7DAFD580-406A-4D5A-8E08-AEFACDF609B0}" destId="{95FFDDFE-003D-4D16-8219-E9C7A9D1487D}" srcOrd="1" destOrd="0" parTransId="{0FD2DC75-55CA-43BD-82F9-CF153C6FB146}" sibTransId="{F8A1B089-EA73-4AD2-850E-1D40D09533A4}"/>
    <dgm:cxn modelId="{51FFDBFC-930A-2B48-8890-B337ED0790B8}" type="presOf" srcId="{17CFA447-7402-463A-A0BE-95D81BD7D07F}" destId="{21436FD2-16ED-2D42-9EF9-A0065F5570B2}" srcOrd="0" destOrd="0" presId="urn:microsoft.com/office/officeart/2005/8/layout/vList2"/>
    <dgm:cxn modelId="{75FF93C4-9BB0-594C-9A0F-C0B306132283}" type="presParOf" srcId="{E59D311A-8DEC-644A-815F-BC641F68A08D}" destId="{31D56E88-F4F7-4448-B74A-9D3E5DABC0F6}" srcOrd="0" destOrd="0" presId="urn:microsoft.com/office/officeart/2005/8/layout/vList2"/>
    <dgm:cxn modelId="{AC2B7A0E-A622-ED47-B1EC-D082A724BBA4}" type="presParOf" srcId="{E59D311A-8DEC-644A-815F-BC641F68A08D}" destId="{2997C17D-07F7-6B4A-9B95-5BD3E2844D04}" srcOrd="1" destOrd="0" presId="urn:microsoft.com/office/officeart/2005/8/layout/vList2"/>
    <dgm:cxn modelId="{3E849A1C-ED72-8841-8183-FF63FC450A16}" type="presParOf" srcId="{E59D311A-8DEC-644A-815F-BC641F68A08D}" destId="{8CD3589B-DAD1-CD49-B396-0B030F596CF9}" srcOrd="2" destOrd="0" presId="urn:microsoft.com/office/officeart/2005/8/layout/vList2"/>
    <dgm:cxn modelId="{858A191A-EF74-DA42-B1D4-F78870DC534F}" type="presParOf" srcId="{E59D311A-8DEC-644A-815F-BC641F68A08D}" destId="{98A3062B-EE92-7D4A-BEFA-C299397E96FD}" srcOrd="3" destOrd="0" presId="urn:microsoft.com/office/officeart/2005/8/layout/vList2"/>
    <dgm:cxn modelId="{D064826A-C843-CA47-B9DB-DD8B69411D09}" type="presParOf" srcId="{E59D311A-8DEC-644A-815F-BC641F68A08D}" destId="{E67A30E1-B4B1-D24A-8FBC-8ADCD359CD93}" srcOrd="4" destOrd="0" presId="urn:microsoft.com/office/officeart/2005/8/layout/vList2"/>
    <dgm:cxn modelId="{AFE9A81E-A91D-8D46-8A51-80759A3CC0D0}" type="presParOf" srcId="{E59D311A-8DEC-644A-815F-BC641F68A08D}" destId="{EEDD83DF-C64C-DA4B-BC7D-AFB54099959A}" srcOrd="5" destOrd="0" presId="urn:microsoft.com/office/officeart/2005/8/layout/vList2"/>
    <dgm:cxn modelId="{ECC273C8-630B-8F49-A584-4EB01131DD09}" type="presParOf" srcId="{E59D311A-8DEC-644A-815F-BC641F68A08D}" destId="{21436FD2-16ED-2D42-9EF9-A0065F5570B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7F636-C6EE-0E43-943C-8F2AC0061FAA}">
      <dsp:nvSpPr>
        <dsp:cNvPr id="0" name=""/>
        <dsp:cNvSpPr/>
      </dsp:nvSpPr>
      <dsp:spPr>
        <a:xfrm>
          <a:off x="0" y="21077"/>
          <a:ext cx="5614987" cy="556152"/>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altLang="zh-CN" sz="1400" b="0" i="0" kern="1200" dirty="0"/>
            <a:t>A</a:t>
          </a:r>
          <a:r>
            <a:rPr lang="en-US" sz="1400" b="0" i="0" kern="1200" dirty="0"/>
            <a:t>n open-source systems monitoring and alerting toolkit</a:t>
          </a:r>
          <a:endParaRPr lang="en-US" sz="1400" kern="1200" dirty="0"/>
        </a:p>
      </dsp:txBody>
      <dsp:txXfrm>
        <a:off x="27149" y="48226"/>
        <a:ext cx="5560689" cy="501854"/>
      </dsp:txXfrm>
    </dsp:sp>
    <dsp:sp modelId="{0F02CCC4-36A6-D941-B3F3-337F36ABF47C}">
      <dsp:nvSpPr>
        <dsp:cNvPr id="0" name=""/>
        <dsp:cNvSpPr/>
      </dsp:nvSpPr>
      <dsp:spPr>
        <a:xfrm>
          <a:off x="0" y="617549"/>
          <a:ext cx="5614987" cy="556152"/>
        </a:xfrm>
        <a:prstGeom prst="roundRect">
          <a:avLst/>
        </a:prstGeom>
        <a:solidFill>
          <a:schemeClr val="accent2">
            <a:hueOff val="193545"/>
            <a:satOff val="-947"/>
            <a:lumOff val="53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Multi-dimensional data model</a:t>
          </a:r>
          <a:endParaRPr lang="en-US" sz="1400" kern="1200" dirty="0"/>
        </a:p>
      </dsp:txBody>
      <dsp:txXfrm>
        <a:off x="27149" y="644698"/>
        <a:ext cx="5560689" cy="501854"/>
      </dsp:txXfrm>
    </dsp:sp>
    <dsp:sp modelId="{5DC133A2-501A-3A40-A998-4BE61AD7EA7D}">
      <dsp:nvSpPr>
        <dsp:cNvPr id="0" name=""/>
        <dsp:cNvSpPr/>
      </dsp:nvSpPr>
      <dsp:spPr>
        <a:xfrm>
          <a:off x="0" y="1214022"/>
          <a:ext cx="5614987" cy="556152"/>
        </a:xfrm>
        <a:prstGeom prst="roundRect">
          <a:avLst/>
        </a:prstGeom>
        <a:solidFill>
          <a:schemeClr val="accent2">
            <a:hueOff val="387090"/>
            <a:satOff val="-1895"/>
            <a:lumOff val="106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altLang="zh-CN" sz="1400" kern="1200" dirty="0"/>
            <a:t>Flexible query language</a:t>
          </a:r>
          <a:endParaRPr lang="en-US" sz="1400" kern="1200" dirty="0"/>
        </a:p>
      </dsp:txBody>
      <dsp:txXfrm>
        <a:off x="27149" y="1241171"/>
        <a:ext cx="5560689" cy="501854"/>
      </dsp:txXfrm>
    </dsp:sp>
    <dsp:sp modelId="{74EDE47C-414B-C34A-BCD9-81C73A26381B}">
      <dsp:nvSpPr>
        <dsp:cNvPr id="0" name=""/>
        <dsp:cNvSpPr/>
      </dsp:nvSpPr>
      <dsp:spPr>
        <a:xfrm>
          <a:off x="0" y="1810494"/>
          <a:ext cx="5614987" cy="556152"/>
        </a:xfrm>
        <a:prstGeom prst="roundRect">
          <a:avLst/>
        </a:prstGeom>
        <a:solidFill>
          <a:schemeClr val="accent2">
            <a:hueOff val="580635"/>
            <a:satOff val="-2842"/>
            <a:lumOff val="159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No reliance on distributed storage; single server nodes are autonomous</a:t>
          </a:r>
          <a:endParaRPr lang="en-US" sz="1400" kern="1200" dirty="0"/>
        </a:p>
      </dsp:txBody>
      <dsp:txXfrm>
        <a:off x="27149" y="1837643"/>
        <a:ext cx="5560689" cy="501854"/>
      </dsp:txXfrm>
    </dsp:sp>
    <dsp:sp modelId="{2D5980A2-7B0F-F24F-B470-E5C52EE1EC84}">
      <dsp:nvSpPr>
        <dsp:cNvPr id="0" name=""/>
        <dsp:cNvSpPr/>
      </dsp:nvSpPr>
      <dsp:spPr>
        <a:xfrm>
          <a:off x="0" y="2406966"/>
          <a:ext cx="5614987" cy="556152"/>
        </a:xfrm>
        <a:prstGeom prst="roundRect">
          <a:avLst/>
        </a:prstGeom>
        <a:solidFill>
          <a:schemeClr val="accent2">
            <a:hueOff val="774179"/>
            <a:satOff val="-3790"/>
            <a:lumOff val="21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Time series collection happens via a pull model over HTTP</a:t>
          </a:r>
          <a:endParaRPr lang="en-US" sz="1400" kern="1200" dirty="0"/>
        </a:p>
      </dsp:txBody>
      <dsp:txXfrm>
        <a:off x="27149" y="2434115"/>
        <a:ext cx="5560689" cy="501854"/>
      </dsp:txXfrm>
    </dsp:sp>
    <dsp:sp modelId="{B3EC592F-7648-FD47-B0C7-ADB515BD9E81}">
      <dsp:nvSpPr>
        <dsp:cNvPr id="0" name=""/>
        <dsp:cNvSpPr/>
      </dsp:nvSpPr>
      <dsp:spPr>
        <a:xfrm>
          <a:off x="0" y="3003438"/>
          <a:ext cx="5614987" cy="556152"/>
        </a:xfrm>
        <a:prstGeom prst="roundRect">
          <a:avLst/>
        </a:prstGeom>
        <a:solidFill>
          <a:schemeClr val="accent2">
            <a:hueOff val="967724"/>
            <a:satOff val="-4737"/>
            <a:lumOff val="266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Pushing time series is supported via an intermediary gateway</a:t>
          </a:r>
          <a:endParaRPr lang="en-US" sz="1400" kern="1200" dirty="0"/>
        </a:p>
      </dsp:txBody>
      <dsp:txXfrm>
        <a:off x="27149" y="3030587"/>
        <a:ext cx="5560689" cy="501854"/>
      </dsp:txXfrm>
    </dsp:sp>
    <dsp:sp modelId="{19855938-37E2-F247-B780-E9223732CBDE}">
      <dsp:nvSpPr>
        <dsp:cNvPr id="0" name=""/>
        <dsp:cNvSpPr/>
      </dsp:nvSpPr>
      <dsp:spPr>
        <a:xfrm>
          <a:off x="0" y="3599910"/>
          <a:ext cx="5614987" cy="556152"/>
        </a:xfrm>
        <a:prstGeom prst="roundRect">
          <a:avLst/>
        </a:prstGeom>
        <a:solidFill>
          <a:schemeClr val="accent2">
            <a:hueOff val="1161269"/>
            <a:satOff val="-5685"/>
            <a:lumOff val="319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Targets are discovered via service discovery or static configuration</a:t>
          </a:r>
          <a:endParaRPr lang="en-US" sz="1400" kern="1200" dirty="0"/>
        </a:p>
      </dsp:txBody>
      <dsp:txXfrm>
        <a:off x="27149" y="3627059"/>
        <a:ext cx="5560689" cy="501854"/>
      </dsp:txXfrm>
    </dsp:sp>
    <dsp:sp modelId="{5345A2DE-F5BD-444A-BA69-6EBE59C38EC6}">
      <dsp:nvSpPr>
        <dsp:cNvPr id="0" name=""/>
        <dsp:cNvSpPr/>
      </dsp:nvSpPr>
      <dsp:spPr>
        <a:xfrm>
          <a:off x="0" y="4196383"/>
          <a:ext cx="5614987" cy="556152"/>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t>Multiple modes of graphing and dashboarding support</a:t>
          </a:r>
          <a:endParaRPr lang="en-US" sz="1400" kern="1200" dirty="0"/>
        </a:p>
      </dsp:txBody>
      <dsp:txXfrm>
        <a:off x="27149" y="4223532"/>
        <a:ext cx="5560689" cy="5018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E3124-9401-4468-98A2-1264ED4F00F3}">
      <dsp:nvSpPr>
        <dsp:cNvPr id="0" name=""/>
        <dsp:cNvSpPr/>
      </dsp:nvSpPr>
      <dsp:spPr>
        <a:xfrm>
          <a:off x="868934" y="14638"/>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31957C-5983-400C-A384-63F4660068FF}">
      <dsp:nvSpPr>
        <dsp:cNvPr id="0" name=""/>
        <dsp:cNvSpPr/>
      </dsp:nvSpPr>
      <dsp:spPr>
        <a:xfrm>
          <a:off x="1271122" y="41682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5D3321-6187-4C85-9CFF-C8C6D15B87E5}">
      <dsp:nvSpPr>
        <dsp:cNvPr id="0" name=""/>
        <dsp:cNvSpPr/>
      </dsp:nvSpPr>
      <dsp:spPr>
        <a:xfrm>
          <a:off x="265653" y="2489638"/>
          <a:ext cx="3093750"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metrics:</a:t>
          </a:r>
        </a:p>
        <a:p>
          <a:pPr marL="0" lvl="0" indent="0" algn="ctr" defTabSz="488950">
            <a:lnSpc>
              <a:spcPct val="90000"/>
            </a:lnSpc>
            <a:spcBef>
              <a:spcPct val="0"/>
            </a:spcBef>
            <a:spcAft>
              <a:spcPct val="35000"/>
            </a:spcAft>
            <a:buNone/>
            <a:defRPr cap="all"/>
          </a:pPr>
          <a:r>
            <a:rPr lang="en-US" sz="1100" b="0" i="0" kern="1200" dirty="0"/>
            <a:t>metrics are numeric measurements. </a:t>
          </a:r>
          <a:r>
            <a:rPr lang="en-US" sz="1100" b="0" i="1" kern="1200" dirty="0"/>
            <a:t>Time series</a:t>
          </a:r>
          <a:r>
            <a:rPr lang="en-US" sz="1100" b="0" i="0" kern="1200" dirty="0"/>
            <a:t> means that changes are recorded over time.</a:t>
          </a:r>
        </a:p>
        <a:p>
          <a:pPr marL="0" lvl="0" indent="0" algn="ctr" defTabSz="488950">
            <a:lnSpc>
              <a:spcPct val="90000"/>
            </a:lnSpc>
            <a:spcBef>
              <a:spcPct val="0"/>
            </a:spcBef>
            <a:spcAft>
              <a:spcPct val="35000"/>
            </a:spcAft>
            <a:buNone/>
            <a:defRPr cap="all"/>
          </a:pPr>
          <a:endParaRPr lang="en-US" sz="1100" kern="1200" dirty="0"/>
        </a:p>
      </dsp:txBody>
      <dsp:txXfrm>
        <a:off x="265653" y="2489638"/>
        <a:ext cx="3093750" cy="900000"/>
      </dsp:txXfrm>
    </dsp:sp>
    <dsp:sp modelId="{B7B559F3-C915-4EA3-A960-ECCC6C610B0F}">
      <dsp:nvSpPr>
        <dsp:cNvPr id="0" name=""/>
        <dsp:cNvSpPr/>
      </dsp:nvSpPr>
      <dsp:spPr>
        <a:xfrm>
          <a:off x="4504091" y="14638"/>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0DB409-D9CA-47E7-9096-1BBC04B885B2}">
      <dsp:nvSpPr>
        <dsp:cNvPr id="0" name=""/>
        <dsp:cNvSpPr/>
      </dsp:nvSpPr>
      <dsp:spPr>
        <a:xfrm>
          <a:off x="4906278" y="41682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AC9C83-A9F6-4661-A6F1-03ADCA3E7D87}">
      <dsp:nvSpPr>
        <dsp:cNvPr id="0" name=""/>
        <dsp:cNvSpPr/>
      </dsp:nvSpPr>
      <dsp:spPr>
        <a:xfrm>
          <a:off x="3900809" y="2489638"/>
          <a:ext cx="3093750"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labels:</a:t>
          </a:r>
        </a:p>
        <a:p>
          <a:pPr marL="0" lvl="0" indent="0" algn="ctr" defTabSz="488950">
            <a:lnSpc>
              <a:spcPct val="90000"/>
            </a:lnSpc>
            <a:spcBef>
              <a:spcPct val="0"/>
            </a:spcBef>
            <a:spcAft>
              <a:spcPct val="35000"/>
            </a:spcAft>
            <a:buNone/>
            <a:defRPr cap="all"/>
          </a:pPr>
          <a:r>
            <a:rPr lang="en-US" sz="1100" b="0" i="0" kern="1200" dirty="0"/>
            <a:t>Every time series is uniquely identified by its </a:t>
          </a:r>
          <a:r>
            <a:rPr lang="en-US" sz="1100" b="0" i="1" kern="1200" dirty="0"/>
            <a:t>metric name</a:t>
          </a:r>
          <a:r>
            <a:rPr lang="en-US" sz="1100" b="0" i="0" kern="1200" dirty="0"/>
            <a:t> and optional key-value pairs called </a:t>
          </a:r>
          <a:r>
            <a:rPr lang="en-US" sz="1100" b="0" i="1" kern="1200" dirty="0"/>
            <a:t>labels</a:t>
          </a:r>
          <a:r>
            <a:rPr lang="en-US" sz="1100" b="0" i="0" kern="1200" dirty="0"/>
            <a:t>.</a:t>
          </a:r>
          <a:endParaRPr lang="en-US" sz="1100" kern="1200" dirty="0"/>
        </a:p>
      </dsp:txBody>
      <dsp:txXfrm>
        <a:off x="3900809" y="2489638"/>
        <a:ext cx="3093750" cy="900000"/>
      </dsp:txXfrm>
    </dsp:sp>
    <dsp:sp modelId="{46B23358-4A30-4E1E-9A91-8EC615E06A1E}">
      <dsp:nvSpPr>
        <dsp:cNvPr id="0" name=""/>
        <dsp:cNvSpPr/>
      </dsp:nvSpPr>
      <dsp:spPr>
        <a:xfrm>
          <a:off x="8139247" y="14638"/>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25073F-B79E-4A56-AAC4-8BFB60A6DEC8}">
      <dsp:nvSpPr>
        <dsp:cNvPr id="0" name=""/>
        <dsp:cNvSpPr/>
      </dsp:nvSpPr>
      <dsp:spPr>
        <a:xfrm>
          <a:off x="8541435" y="41682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7265C3-4639-41A5-AB08-59E9C17804C1}">
      <dsp:nvSpPr>
        <dsp:cNvPr id="0" name=""/>
        <dsp:cNvSpPr/>
      </dsp:nvSpPr>
      <dsp:spPr>
        <a:xfrm>
          <a:off x="7535966" y="2489638"/>
          <a:ext cx="3093750"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err="1"/>
            <a:t>api_http_requests_total</a:t>
          </a:r>
          <a:r>
            <a:rPr lang="en-US" sz="1100" kern="1200" dirty="0"/>
            <a:t>{method="POST", handler="/messages"}</a:t>
          </a:r>
        </a:p>
      </dsp:txBody>
      <dsp:txXfrm>
        <a:off x="7535966" y="2489638"/>
        <a:ext cx="3093750" cy="90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56E88-F4F7-4448-B74A-9D3E5DABC0F6}">
      <dsp:nvSpPr>
        <dsp:cNvPr id="0" name=""/>
        <dsp:cNvSpPr/>
      </dsp:nvSpPr>
      <dsp:spPr>
        <a:xfrm>
          <a:off x="0" y="0"/>
          <a:ext cx="10895369" cy="74412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Counter:</a:t>
          </a:r>
        </a:p>
        <a:p>
          <a:pPr marL="0" lvl="0" indent="0" algn="l" defTabSz="533400">
            <a:lnSpc>
              <a:spcPct val="90000"/>
            </a:lnSpc>
            <a:spcBef>
              <a:spcPct val="0"/>
            </a:spcBef>
            <a:spcAft>
              <a:spcPct val="35000"/>
            </a:spcAft>
            <a:buNone/>
          </a:pPr>
          <a:r>
            <a:rPr lang="en-US" sz="1200" b="0" i="0" kern="1200" dirty="0"/>
            <a:t>A </a:t>
          </a:r>
          <a:r>
            <a:rPr lang="en-US" sz="1200" b="0" i="1" kern="1200" dirty="0"/>
            <a:t>counter</a:t>
          </a:r>
          <a:r>
            <a:rPr lang="en-US" sz="1200" b="0" i="0" kern="1200" dirty="0"/>
            <a:t> is a cumulative metric that represents a single monotonically increasing counter whose value can only increase or be reset to zero on restart. For example, you can use a counter to represent the number of requests served, tasks completed, or errors.</a:t>
          </a:r>
          <a:endParaRPr lang="en-US" sz="1200" kern="1200" dirty="0"/>
        </a:p>
      </dsp:txBody>
      <dsp:txXfrm>
        <a:off x="36325" y="36325"/>
        <a:ext cx="10822719" cy="671470"/>
      </dsp:txXfrm>
    </dsp:sp>
    <dsp:sp modelId="{8CD3589B-DAD1-CD49-B396-0B030F596CF9}">
      <dsp:nvSpPr>
        <dsp:cNvPr id="0" name=""/>
        <dsp:cNvSpPr/>
      </dsp:nvSpPr>
      <dsp:spPr>
        <a:xfrm>
          <a:off x="0" y="887835"/>
          <a:ext cx="10895369" cy="74412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Gauge:</a:t>
          </a:r>
        </a:p>
        <a:p>
          <a:pPr marL="0" lvl="0" indent="0" algn="l" defTabSz="533400">
            <a:lnSpc>
              <a:spcPct val="90000"/>
            </a:lnSpc>
            <a:spcBef>
              <a:spcPct val="0"/>
            </a:spcBef>
            <a:spcAft>
              <a:spcPct val="35000"/>
            </a:spcAft>
            <a:buNone/>
          </a:pPr>
          <a:r>
            <a:rPr lang="en-US" sz="1200" b="0" i="0" kern="1200" dirty="0"/>
            <a:t>A </a:t>
          </a:r>
          <a:r>
            <a:rPr lang="en-US" sz="1200" b="0" i="1" kern="1200" dirty="0"/>
            <a:t>gauge</a:t>
          </a:r>
          <a:r>
            <a:rPr lang="en-US" sz="1200" b="0" i="0" kern="1200" dirty="0"/>
            <a:t> is a metric that represents a single numerical value that can arbitrarily go up and down. Gauges are typically used for measured values like temperatures or current memory usage, but also "counts" that can go up and down, like the number of concurrent requests.</a:t>
          </a:r>
          <a:endParaRPr lang="en-US" sz="1200" kern="1200" dirty="0"/>
        </a:p>
      </dsp:txBody>
      <dsp:txXfrm>
        <a:off x="36325" y="924160"/>
        <a:ext cx="10822719" cy="671470"/>
      </dsp:txXfrm>
    </dsp:sp>
    <dsp:sp modelId="{E67A30E1-B4B1-D24A-8FBC-8ADCD359CD93}">
      <dsp:nvSpPr>
        <dsp:cNvPr id="0" name=""/>
        <dsp:cNvSpPr/>
      </dsp:nvSpPr>
      <dsp:spPr>
        <a:xfrm>
          <a:off x="0" y="1779881"/>
          <a:ext cx="10895369" cy="74412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Histogram:</a:t>
          </a:r>
        </a:p>
        <a:p>
          <a:pPr marL="0" lvl="0" indent="0" algn="l" defTabSz="533400">
            <a:lnSpc>
              <a:spcPct val="90000"/>
            </a:lnSpc>
            <a:spcBef>
              <a:spcPct val="0"/>
            </a:spcBef>
            <a:spcAft>
              <a:spcPct val="35000"/>
            </a:spcAft>
            <a:buNone/>
          </a:pPr>
          <a:r>
            <a:rPr lang="en-US" sz="1200" b="0" i="0" kern="1200" dirty="0"/>
            <a:t>A </a:t>
          </a:r>
          <a:r>
            <a:rPr lang="en-US" sz="1200" b="0" i="1" kern="1200" dirty="0"/>
            <a:t>histogram</a:t>
          </a:r>
          <a:r>
            <a:rPr lang="en-US" sz="1200" b="0" i="0" kern="1200" dirty="0"/>
            <a:t> samples observations (usually things like request durations or response sizes) and counts them in configurable buckets. It also provides a sum of all observed values.</a:t>
          </a:r>
          <a:endParaRPr lang="en-US" sz="1200" kern="1200" dirty="0"/>
        </a:p>
      </dsp:txBody>
      <dsp:txXfrm>
        <a:off x="36325" y="1816206"/>
        <a:ext cx="10822719" cy="671470"/>
      </dsp:txXfrm>
    </dsp:sp>
    <dsp:sp modelId="{21436FD2-16ED-2D42-9EF9-A0065F5570B2}">
      <dsp:nvSpPr>
        <dsp:cNvPr id="0" name=""/>
        <dsp:cNvSpPr/>
      </dsp:nvSpPr>
      <dsp:spPr>
        <a:xfrm>
          <a:off x="0" y="2660156"/>
          <a:ext cx="10895369" cy="74412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Summary:</a:t>
          </a:r>
        </a:p>
        <a:p>
          <a:pPr marL="0" lvl="0" indent="0" algn="l" defTabSz="533400">
            <a:lnSpc>
              <a:spcPct val="90000"/>
            </a:lnSpc>
            <a:spcBef>
              <a:spcPct val="0"/>
            </a:spcBef>
            <a:spcAft>
              <a:spcPct val="35000"/>
            </a:spcAft>
            <a:buNone/>
          </a:pPr>
          <a:r>
            <a:rPr lang="en-US" sz="1200" b="0" i="0" kern="1200" dirty="0"/>
            <a:t>Similar to a </a:t>
          </a:r>
          <a:r>
            <a:rPr lang="en-US" sz="1200" b="0" i="1" kern="1200" dirty="0"/>
            <a:t>histogram. </a:t>
          </a:r>
          <a:r>
            <a:rPr lang="en-US" sz="1200" b="0" i="0" kern="1200" dirty="0"/>
            <a:t>While it also provides a total count of observations and a sum of all observed values, it calculates configurable quantiles over a sliding time window.</a:t>
          </a:r>
          <a:endParaRPr lang="en-US" sz="1200" kern="1200" dirty="0"/>
        </a:p>
      </dsp:txBody>
      <dsp:txXfrm>
        <a:off x="36325" y="2696481"/>
        <a:ext cx="10822719" cy="6714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B5DEA3-585B-6340-92D5-FD9782D772BE}" type="datetimeFigureOut">
              <a:rPr lang="en-CN" smtClean="0"/>
              <a:t>05/26/2022</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CF040D-143A-DA46-9920-8BC0F85E48B6}" type="slidenum">
              <a:rPr lang="en-CN" smtClean="0"/>
              <a:t>‹#›</a:t>
            </a:fld>
            <a:endParaRPr lang="en-CN"/>
          </a:p>
        </p:txBody>
      </p:sp>
    </p:spTree>
    <p:extLst>
      <p:ext uri="{BB962C8B-B14F-4D97-AF65-F5344CB8AC3E}">
        <p14:creationId xmlns:p14="http://schemas.microsoft.com/office/powerpoint/2010/main" val="351205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时序数据库</a:t>
            </a:r>
            <a:r>
              <a:rPr lang="zh-CN" altLang="en-US" dirty="0"/>
              <a:t>：</a:t>
            </a:r>
            <a:endParaRPr lang="en-US" altLang="zh-CN" dirty="0"/>
          </a:p>
          <a:p>
            <a:r>
              <a:rPr lang="en-US" altLang="zh-CN" dirty="0" err="1"/>
              <a:t>influxDB</a:t>
            </a:r>
            <a:endParaRPr lang="en-US" altLang="zh-CN" dirty="0"/>
          </a:p>
          <a:p>
            <a:r>
              <a:rPr lang="en-US" altLang="zh-CN" dirty="0" err="1"/>
              <a:t>TimescaleDB</a:t>
            </a:r>
            <a:endParaRPr lang="en-CN" dirty="0"/>
          </a:p>
        </p:txBody>
      </p:sp>
      <p:sp>
        <p:nvSpPr>
          <p:cNvPr id="4" name="Slide Number Placeholder 3"/>
          <p:cNvSpPr>
            <a:spLocks noGrp="1"/>
          </p:cNvSpPr>
          <p:nvPr>
            <p:ph type="sldNum" sz="quarter" idx="5"/>
          </p:nvPr>
        </p:nvSpPr>
        <p:spPr/>
        <p:txBody>
          <a:bodyPr/>
          <a:lstStyle/>
          <a:p>
            <a:fld id="{1CCF040D-143A-DA46-9920-8BC0F85E48B6}" type="slidenum">
              <a:rPr lang="en-CN" smtClean="0"/>
              <a:t>1</a:t>
            </a:fld>
            <a:endParaRPr lang="en-CN"/>
          </a:p>
        </p:txBody>
      </p:sp>
    </p:spTree>
    <p:extLst>
      <p:ext uri="{BB962C8B-B14F-4D97-AF65-F5344CB8AC3E}">
        <p14:creationId xmlns:p14="http://schemas.microsoft.com/office/powerpoint/2010/main" val="738948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时序数据库</a:t>
            </a:r>
            <a:r>
              <a:rPr lang="zh-CN" altLang="en-US" dirty="0"/>
              <a:t>：</a:t>
            </a:r>
            <a:endParaRPr lang="en-US" altLang="zh-CN" dirty="0"/>
          </a:p>
          <a:p>
            <a:r>
              <a:rPr lang="en-US" altLang="zh-CN" dirty="0" err="1"/>
              <a:t>influxDB</a:t>
            </a:r>
            <a:endParaRPr lang="en-US" altLang="zh-CN" dirty="0"/>
          </a:p>
          <a:p>
            <a:r>
              <a:rPr lang="en-US" altLang="zh-CN" dirty="0" err="1"/>
              <a:t>TimescaleDB</a:t>
            </a:r>
            <a:endParaRPr lang="en-CN" dirty="0"/>
          </a:p>
        </p:txBody>
      </p:sp>
      <p:sp>
        <p:nvSpPr>
          <p:cNvPr id="4" name="Slide Number Placeholder 3"/>
          <p:cNvSpPr>
            <a:spLocks noGrp="1"/>
          </p:cNvSpPr>
          <p:nvPr>
            <p:ph type="sldNum" sz="quarter" idx="5"/>
          </p:nvPr>
        </p:nvSpPr>
        <p:spPr/>
        <p:txBody>
          <a:bodyPr/>
          <a:lstStyle/>
          <a:p>
            <a:fld id="{1CCF040D-143A-DA46-9920-8BC0F85E48B6}" type="slidenum">
              <a:rPr lang="en-CN" smtClean="0"/>
              <a:t>3</a:t>
            </a:fld>
            <a:endParaRPr lang="en-CN"/>
          </a:p>
        </p:txBody>
      </p:sp>
    </p:spTree>
    <p:extLst>
      <p:ext uri="{BB962C8B-B14F-4D97-AF65-F5344CB8AC3E}">
        <p14:creationId xmlns:p14="http://schemas.microsoft.com/office/powerpoint/2010/main" val="2376783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anose="020B0606030504020204" pitchFamily="34" charset="0"/>
              </a:rPr>
              <a:t>The </a:t>
            </a:r>
            <a:r>
              <a:rPr lang="en-US" b="0" i="1" dirty="0">
                <a:solidFill>
                  <a:srgbClr val="333333"/>
                </a:solidFill>
                <a:effectLst/>
                <a:latin typeface="Open Sans" panose="020B0606030504020204" pitchFamily="34" charset="0"/>
              </a:rPr>
              <a:t>metric name</a:t>
            </a:r>
            <a:r>
              <a:rPr lang="en-US" b="0" i="0" dirty="0">
                <a:solidFill>
                  <a:srgbClr val="333333"/>
                </a:solidFill>
                <a:effectLst/>
                <a:latin typeface="Open Sans" panose="020B0606030504020204" pitchFamily="34" charset="0"/>
              </a:rPr>
              <a:t> specifies the general feature of a system that is measured (e.g. </a:t>
            </a:r>
            <a:r>
              <a:rPr lang="en-US" dirty="0" err="1"/>
              <a:t>http_requests_total</a:t>
            </a:r>
            <a:r>
              <a:rPr lang="en-US" b="0" i="0" dirty="0">
                <a:solidFill>
                  <a:srgbClr val="333333"/>
                </a:solidFill>
                <a:effectLst/>
                <a:latin typeface="Open Sans" panose="020B0606030504020204" pitchFamily="34" charset="0"/>
              </a:rPr>
              <a:t> - the total number of HTTP requests received). </a:t>
            </a:r>
          </a:p>
          <a:p>
            <a:r>
              <a:rPr lang="en-US" b="0" i="0" dirty="0">
                <a:solidFill>
                  <a:srgbClr val="333333"/>
                </a:solidFill>
                <a:effectLst/>
                <a:latin typeface="Open Sans" panose="020B0606030504020204" pitchFamily="34" charset="0"/>
              </a:rPr>
              <a:t>Labels enable Prometheus's dimensional data model: any given combination of labels for the same metric name identifies a particular dimensional instantiation of that metric (for example: all HTTP requests that used the method </a:t>
            </a:r>
            <a:r>
              <a:rPr lang="en-US" dirty="0"/>
              <a:t>POST</a:t>
            </a:r>
            <a:r>
              <a:rPr lang="en-US" b="0" i="0" dirty="0">
                <a:solidFill>
                  <a:srgbClr val="333333"/>
                </a:solidFill>
                <a:effectLst/>
                <a:latin typeface="Open Sans" panose="020B0606030504020204" pitchFamily="34" charset="0"/>
              </a:rPr>
              <a:t> to the </a:t>
            </a:r>
            <a:r>
              <a:rPr lang="en-US" dirty="0"/>
              <a:t>/</a:t>
            </a:r>
            <a:r>
              <a:rPr lang="en-US" dirty="0" err="1"/>
              <a:t>api</a:t>
            </a:r>
            <a:r>
              <a:rPr lang="en-US" dirty="0"/>
              <a:t>/tracks</a:t>
            </a:r>
            <a:r>
              <a:rPr lang="en-US" b="0" i="0" dirty="0">
                <a:solidFill>
                  <a:srgbClr val="333333"/>
                </a:solidFill>
                <a:effectLst/>
                <a:latin typeface="Open Sans" panose="020B0606030504020204" pitchFamily="34" charset="0"/>
              </a:rPr>
              <a:t> handler).</a:t>
            </a:r>
          </a:p>
          <a:p>
            <a:endParaRPr lang="en-US" b="0" i="0" dirty="0">
              <a:solidFill>
                <a:srgbClr val="333333"/>
              </a:solidFill>
              <a:effectLst/>
              <a:latin typeface="Open Sans" panose="020B0606030504020204" pitchFamily="34" charset="0"/>
            </a:endParaRPr>
          </a:p>
          <a:p>
            <a:r>
              <a:rPr lang="en-US" dirty="0"/>
              <a:t>&lt;metric name&gt;{&lt;label name&gt;=&lt;label value&gt;, ...}</a:t>
            </a:r>
            <a:endParaRPr lang="en-US" b="0" i="0" dirty="0">
              <a:solidFill>
                <a:srgbClr val="333333"/>
              </a:solidFill>
              <a:effectLst/>
              <a:latin typeface="Open Sans" panose="020B0606030504020204" pitchFamily="34" charset="0"/>
            </a:endParaRPr>
          </a:p>
          <a:p>
            <a:endParaRPr lang="en-US" dirty="0"/>
          </a:p>
        </p:txBody>
      </p:sp>
      <p:sp>
        <p:nvSpPr>
          <p:cNvPr id="4" name="Slide Number Placeholder 3"/>
          <p:cNvSpPr>
            <a:spLocks noGrp="1"/>
          </p:cNvSpPr>
          <p:nvPr>
            <p:ph type="sldNum" sz="quarter" idx="5"/>
          </p:nvPr>
        </p:nvSpPr>
        <p:spPr/>
        <p:txBody>
          <a:bodyPr/>
          <a:lstStyle/>
          <a:p>
            <a:fld id="{1CCF040D-143A-DA46-9920-8BC0F85E48B6}" type="slidenum">
              <a:rPr lang="en-CN" smtClean="0"/>
              <a:t>5</a:t>
            </a:fld>
            <a:endParaRPr lang="en-CN"/>
          </a:p>
        </p:txBody>
      </p:sp>
    </p:spTree>
    <p:extLst>
      <p:ext uri="{BB962C8B-B14F-4D97-AF65-F5344CB8AC3E}">
        <p14:creationId xmlns:p14="http://schemas.microsoft.com/office/powerpoint/2010/main" val="3144509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Histogram</a:t>
            </a:r>
            <a:r>
              <a:rPr lang="en-US" altLang="zh-CN" dirty="0"/>
              <a:t>:</a:t>
            </a:r>
            <a:endParaRPr lang="en-C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basename</a:t>
            </a:r>
            <a:r>
              <a:rPr lang="en-US" sz="1200" b="0" i="0" kern="1200" dirty="0">
                <a:solidFill>
                  <a:schemeClr val="tx1"/>
                </a:solidFill>
                <a:effectLst/>
                <a:latin typeface="+mn-lt"/>
                <a:ea typeface="+mn-ea"/>
                <a:cs typeface="+mn-cs"/>
              </a:rPr>
              <a:t>]_bucket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basename</a:t>
            </a:r>
            <a:r>
              <a:rPr lang="en-US" sz="1200" b="0" i="0" kern="1200" dirty="0">
                <a:solidFill>
                  <a:schemeClr val="tx1"/>
                </a:solidFill>
                <a:effectLst/>
                <a:latin typeface="+mn-lt"/>
                <a:ea typeface="+mn-ea"/>
                <a:cs typeface="+mn-cs"/>
              </a:rPr>
              <a:t>]_sum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basename</a:t>
            </a:r>
            <a:r>
              <a:rPr lang="en-US" sz="1200" b="0" i="0" kern="1200" dirty="0">
                <a:solidFill>
                  <a:schemeClr val="tx1"/>
                </a:solidFill>
                <a:effectLst/>
                <a:latin typeface="+mn-lt"/>
                <a:ea typeface="+mn-ea"/>
                <a:cs typeface="+mn-cs"/>
              </a:rPr>
              <a:t>]_count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Summary:</a:t>
            </a:r>
            <a:endParaRPr lang="en-C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basename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basename</a:t>
            </a:r>
            <a:r>
              <a:rPr lang="en-US" sz="1200" b="0" i="0" kern="1200" dirty="0">
                <a:solidFill>
                  <a:schemeClr val="tx1"/>
                </a:solidFill>
                <a:effectLst/>
                <a:latin typeface="+mn-lt"/>
                <a:ea typeface="+mn-ea"/>
                <a:cs typeface="+mn-cs"/>
              </a:rPr>
              <a:t>]_sum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basename</a:t>
            </a:r>
            <a:r>
              <a:rPr lang="en-US" sz="1200" b="0" i="0" kern="1200" dirty="0">
                <a:solidFill>
                  <a:schemeClr val="tx1"/>
                </a:solidFill>
                <a:effectLst/>
                <a:latin typeface="+mn-lt"/>
                <a:ea typeface="+mn-ea"/>
                <a:cs typeface="+mn-cs"/>
              </a:rPr>
              <a:t>]_count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CCF040D-143A-DA46-9920-8BC0F85E48B6}" type="slidenum">
              <a:rPr lang="en-CN" smtClean="0"/>
              <a:t>7</a:t>
            </a:fld>
            <a:endParaRPr lang="en-CN"/>
          </a:p>
        </p:txBody>
      </p:sp>
    </p:spTree>
    <p:extLst>
      <p:ext uri="{BB962C8B-B14F-4D97-AF65-F5344CB8AC3E}">
        <p14:creationId xmlns:p14="http://schemas.microsoft.com/office/powerpoint/2010/main" val="3456113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瞬时向量类型是唯一可以直接在图表中使用的。</a:t>
            </a:r>
            <a:endParaRPr lang="en-CN" dirty="0"/>
          </a:p>
        </p:txBody>
      </p:sp>
      <p:sp>
        <p:nvSpPr>
          <p:cNvPr id="4" name="Slide Number Placeholder 3"/>
          <p:cNvSpPr>
            <a:spLocks noGrp="1"/>
          </p:cNvSpPr>
          <p:nvPr>
            <p:ph type="sldNum" sz="quarter" idx="5"/>
          </p:nvPr>
        </p:nvSpPr>
        <p:spPr/>
        <p:txBody>
          <a:bodyPr/>
          <a:lstStyle/>
          <a:p>
            <a:fld id="{1CCF040D-143A-DA46-9920-8BC0F85E48B6}" type="slidenum">
              <a:rPr lang="en-CN" smtClean="0"/>
              <a:t>8</a:t>
            </a:fld>
            <a:endParaRPr lang="en-CN"/>
          </a:p>
        </p:txBody>
      </p:sp>
    </p:spTree>
    <p:extLst>
      <p:ext uri="{BB962C8B-B14F-4D97-AF65-F5344CB8AC3E}">
        <p14:creationId xmlns:p14="http://schemas.microsoft.com/office/powerpoint/2010/main" val="2729975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时序数据库</a:t>
            </a:r>
            <a:r>
              <a:rPr lang="zh-CN" altLang="en-US" dirty="0"/>
              <a:t>：</a:t>
            </a:r>
            <a:endParaRPr lang="en-US" altLang="zh-CN" dirty="0"/>
          </a:p>
          <a:p>
            <a:r>
              <a:rPr lang="en-US" altLang="zh-CN" dirty="0" err="1"/>
              <a:t>influxDB</a:t>
            </a:r>
            <a:endParaRPr lang="en-US" altLang="zh-CN" dirty="0"/>
          </a:p>
          <a:p>
            <a:r>
              <a:rPr lang="en-US" altLang="zh-CN" dirty="0" err="1"/>
              <a:t>TimescaleDB</a:t>
            </a:r>
            <a:endParaRPr lang="en-CN" dirty="0"/>
          </a:p>
        </p:txBody>
      </p:sp>
      <p:sp>
        <p:nvSpPr>
          <p:cNvPr id="4" name="Slide Number Placeholder 3"/>
          <p:cNvSpPr>
            <a:spLocks noGrp="1"/>
          </p:cNvSpPr>
          <p:nvPr>
            <p:ph type="sldNum" sz="quarter" idx="5"/>
          </p:nvPr>
        </p:nvSpPr>
        <p:spPr/>
        <p:txBody>
          <a:bodyPr/>
          <a:lstStyle/>
          <a:p>
            <a:fld id="{1CCF040D-143A-DA46-9920-8BC0F85E48B6}" type="slidenum">
              <a:rPr lang="en-CN" smtClean="0"/>
              <a:t>14</a:t>
            </a:fld>
            <a:endParaRPr lang="en-CN"/>
          </a:p>
        </p:txBody>
      </p:sp>
    </p:spTree>
    <p:extLst>
      <p:ext uri="{BB962C8B-B14F-4D97-AF65-F5344CB8AC3E}">
        <p14:creationId xmlns:p14="http://schemas.microsoft.com/office/powerpoint/2010/main" val="1788900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时序数据库</a:t>
            </a:r>
            <a:r>
              <a:rPr lang="zh-CN" altLang="en-US" dirty="0"/>
              <a:t>：</a:t>
            </a:r>
            <a:endParaRPr lang="en-US" altLang="zh-CN" dirty="0"/>
          </a:p>
          <a:p>
            <a:r>
              <a:rPr lang="en-US" altLang="zh-CN" dirty="0" err="1"/>
              <a:t>influxDB</a:t>
            </a:r>
            <a:endParaRPr lang="en-US" altLang="zh-CN" dirty="0"/>
          </a:p>
          <a:p>
            <a:r>
              <a:rPr lang="en-US" altLang="zh-CN" dirty="0" err="1"/>
              <a:t>TimescaleDB</a:t>
            </a:r>
            <a:endParaRPr lang="en-CN" dirty="0"/>
          </a:p>
        </p:txBody>
      </p:sp>
      <p:sp>
        <p:nvSpPr>
          <p:cNvPr id="4" name="Slide Number Placeholder 3"/>
          <p:cNvSpPr>
            <a:spLocks noGrp="1"/>
          </p:cNvSpPr>
          <p:nvPr>
            <p:ph type="sldNum" sz="quarter" idx="5"/>
          </p:nvPr>
        </p:nvSpPr>
        <p:spPr/>
        <p:txBody>
          <a:bodyPr/>
          <a:lstStyle/>
          <a:p>
            <a:fld id="{1CCF040D-143A-DA46-9920-8BC0F85E48B6}" type="slidenum">
              <a:rPr lang="en-CN" smtClean="0"/>
              <a:t>22</a:t>
            </a:fld>
            <a:endParaRPr lang="en-CN"/>
          </a:p>
        </p:txBody>
      </p:sp>
    </p:spTree>
    <p:extLst>
      <p:ext uri="{BB962C8B-B14F-4D97-AF65-F5344CB8AC3E}">
        <p14:creationId xmlns:p14="http://schemas.microsoft.com/office/powerpoint/2010/main" val="2037774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AutoShape 4" descr="Prometheus Arhitecture">
            <a:extLst>
              <a:ext uri="{FF2B5EF4-FFF2-40B4-BE49-F238E27FC236}">
                <a16:creationId xmlns:a16="http://schemas.microsoft.com/office/drawing/2014/main" id="{2B4A91CD-750F-A44A-8370-1390E0E1201D}"/>
              </a:ext>
            </a:extLst>
          </p:cNvPr>
          <p:cNvSpPr>
            <a:spLocks noChangeAspect="1" noChangeArrowheads="1"/>
          </p:cNvSpPr>
          <p:nvPr/>
        </p:nvSpPr>
        <p:spPr bwMode="auto">
          <a:xfrm>
            <a:off x="2169459" y="3276599"/>
            <a:ext cx="4078941" cy="40789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pic>
        <p:nvPicPr>
          <p:cNvPr id="6" name="Picture 5">
            <a:extLst>
              <a:ext uri="{FF2B5EF4-FFF2-40B4-BE49-F238E27FC236}">
                <a16:creationId xmlns:a16="http://schemas.microsoft.com/office/drawing/2014/main" id="{FD2B307D-25A7-4D12-A7FA-524AECBA1742}"/>
              </a:ext>
            </a:extLst>
          </p:cNvPr>
          <p:cNvPicPr>
            <a:picLocks noChangeAspect="1"/>
          </p:cNvPicPr>
          <p:nvPr/>
        </p:nvPicPr>
        <p:blipFill>
          <a:blip r:embed="rId4"/>
          <a:stretch>
            <a:fillRect/>
          </a:stretch>
        </p:blipFill>
        <p:spPr>
          <a:xfrm>
            <a:off x="67764" y="571500"/>
            <a:ext cx="6322100" cy="1920406"/>
          </a:xfrm>
          <a:prstGeom prst="rect">
            <a:avLst/>
          </a:prstGeom>
        </p:spPr>
      </p:pic>
      <p:sp>
        <p:nvSpPr>
          <p:cNvPr id="10" name="Title 1">
            <a:extLst>
              <a:ext uri="{FF2B5EF4-FFF2-40B4-BE49-F238E27FC236}">
                <a16:creationId xmlns:a16="http://schemas.microsoft.com/office/drawing/2014/main" id="{5B601B6E-681C-46C8-8DF3-46D5F2D52E33}"/>
              </a:ext>
            </a:extLst>
          </p:cNvPr>
          <p:cNvSpPr txBox="1">
            <a:spLocks/>
          </p:cNvSpPr>
          <p:nvPr/>
        </p:nvSpPr>
        <p:spPr>
          <a:xfrm>
            <a:off x="3277099" y="2967924"/>
            <a:ext cx="3505495" cy="828593"/>
          </a:xfrm>
          <a:prstGeom prst="rect">
            <a:avLst/>
          </a:prstGeom>
        </p:spPr>
        <p:txBody>
          <a:bodyPr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CN" dirty="0">
              <a:solidFill>
                <a:srgbClr val="F2F2F2"/>
              </a:solidFill>
            </a:endParaRPr>
          </a:p>
        </p:txBody>
      </p:sp>
      <p:sp>
        <p:nvSpPr>
          <p:cNvPr id="8" name="TextBox 7">
            <a:extLst>
              <a:ext uri="{FF2B5EF4-FFF2-40B4-BE49-F238E27FC236}">
                <a16:creationId xmlns:a16="http://schemas.microsoft.com/office/drawing/2014/main" id="{A0194B77-2EFC-4591-85B8-902ECE1BBA61}"/>
              </a:ext>
            </a:extLst>
          </p:cNvPr>
          <p:cNvSpPr txBox="1"/>
          <p:nvPr/>
        </p:nvSpPr>
        <p:spPr>
          <a:xfrm>
            <a:off x="883403" y="2540776"/>
            <a:ext cx="7632916" cy="1776448"/>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2400" dirty="0"/>
              <a:t>Concepts of Prometheus</a:t>
            </a:r>
          </a:p>
          <a:p>
            <a:pPr marL="285750" indent="-285750">
              <a:lnSpc>
                <a:spcPct val="250000"/>
              </a:lnSpc>
              <a:buFont typeface="Arial" panose="020B0604020202020204" pitchFamily="34" charset="0"/>
              <a:buChar char="•"/>
            </a:pPr>
            <a:r>
              <a:rPr lang="en-US" sz="2400" dirty="0"/>
              <a:t>Misusage example of </a:t>
            </a:r>
            <a:r>
              <a:rPr lang="en-US" sz="2400" dirty="0" err="1"/>
              <a:t>sme</a:t>
            </a:r>
            <a:r>
              <a:rPr lang="en-US" sz="2400" dirty="0"/>
              <a:t>-features-</a:t>
            </a:r>
            <a:r>
              <a:rPr lang="en-US" sz="2400" dirty="0" err="1"/>
              <a:t>api</a:t>
            </a:r>
            <a:endParaRPr lang="en-US" sz="2400" dirty="0"/>
          </a:p>
        </p:txBody>
      </p:sp>
    </p:spTree>
    <p:extLst>
      <p:ext uri="{BB962C8B-B14F-4D97-AF65-F5344CB8AC3E}">
        <p14:creationId xmlns:p14="http://schemas.microsoft.com/office/powerpoint/2010/main" val="223001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D0CF-0B60-3F44-AB20-0C6286916809}"/>
              </a:ext>
            </a:extLst>
          </p:cNvPr>
          <p:cNvSpPr>
            <a:spLocks noGrp="1"/>
          </p:cNvSpPr>
          <p:nvPr>
            <p:ph type="title"/>
          </p:nvPr>
        </p:nvSpPr>
        <p:spPr/>
        <p:txBody>
          <a:bodyPr/>
          <a:lstStyle/>
          <a:p>
            <a:r>
              <a:rPr lang="en-US" dirty="0"/>
              <a:t>Operators</a:t>
            </a:r>
            <a:endParaRPr lang="en-CN" dirty="0"/>
          </a:p>
        </p:txBody>
      </p:sp>
      <p:sp>
        <p:nvSpPr>
          <p:cNvPr id="3" name="Content Placeholder 2">
            <a:extLst>
              <a:ext uri="{FF2B5EF4-FFF2-40B4-BE49-F238E27FC236}">
                <a16:creationId xmlns:a16="http://schemas.microsoft.com/office/drawing/2014/main" id="{F55B8193-D6FE-2B46-BCA4-9BE95C06A1B3}"/>
              </a:ext>
            </a:extLst>
          </p:cNvPr>
          <p:cNvSpPr>
            <a:spLocks noGrp="1"/>
          </p:cNvSpPr>
          <p:nvPr>
            <p:ph idx="1"/>
          </p:nvPr>
        </p:nvSpPr>
        <p:spPr>
          <a:xfrm>
            <a:off x="1103312" y="1590906"/>
            <a:ext cx="8946541" cy="4195481"/>
          </a:xfrm>
        </p:spPr>
        <p:txBody>
          <a:bodyPr>
            <a:normAutofit/>
          </a:bodyPr>
          <a:lstStyle/>
          <a:p>
            <a:r>
              <a:rPr lang="en-US" altLang="zh-CN" dirty="0"/>
              <a:t>Arithmetic binary operators</a:t>
            </a:r>
          </a:p>
          <a:p>
            <a:pPr lvl="1"/>
            <a:r>
              <a:rPr lang="en-US" altLang="zh-CN" dirty="0"/>
              <a:t>+ </a:t>
            </a:r>
            <a:endParaRPr lang="zh-CN" altLang="en-US" dirty="0"/>
          </a:p>
          <a:p>
            <a:pPr lvl="1"/>
            <a:r>
              <a:rPr lang="en-US" altLang="zh-CN" dirty="0"/>
              <a:t>- </a:t>
            </a:r>
            <a:endParaRPr lang="zh-CN" altLang="en-US" dirty="0"/>
          </a:p>
          <a:p>
            <a:pPr lvl="1"/>
            <a:r>
              <a:rPr lang="zh-CN" altLang="en-US" dirty="0"/>
              <a:t>* </a:t>
            </a:r>
          </a:p>
          <a:p>
            <a:pPr lvl="1"/>
            <a:r>
              <a:rPr lang="en-US" altLang="zh-CN" dirty="0"/>
              <a:t>/ </a:t>
            </a:r>
            <a:endParaRPr lang="zh-CN" altLang="en-US" dirty="0"/>
          </a:p>
          <a:p>
            <a:pPr lvl="1"/>
            <a:r>
              <a:rPr lang="en-US" altLang="zh-CN" dirty="0"/>
              <a:t>% </a:t>
            </a:r>
            <a:endParaRPr lang="zh-CN" altLang="en-US" dirty="0"/>
          </a:p>
          <a:p>
            <a:pPr lvl="1"/>
            <a:r>
              <a:rPr lang="en-US" altLang="zh-CN" dirty="0"/>
              <a:t>^ </a:t>
            </a:r>
          </a:p>
          <a:p>
            <a:pPr marL="0" indent="0">
              <a:buNone/>
            </a:pPr>
            <a:endParaRPr lang="en-CN" dirty="0"/>
          </a:p>
        </p:txBody>
      </p:sp>
    </p:spTree>
    <p:extLst>
      <p:ext uri="{BB962C8B-B14F-4D97-AF65-F5344CB8AC3E}">
        <p14:creationId xmlns:p14="http://schemas.microsoft.com/office/powerpoint/2010/main" val="4144672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D0CF-0B60-3F44-AB20-0C6286916809}"/>
              </a:ext>
            </a:extLst>
          </p:cNvPr>
          <p:cNvSpPr>
            <a:spLocks noGrp="1"/>
          </p:cNvSpPr>
          <p:nvPr>
            <p:ph type="title"/>
          </p:nvPr>
        </p:nvSpPr>
        <p:spPr/>
        <p:txBody>
          <a:bodyPr/>
          <a:lstStyle/>
          <a:p>
            <a:r>
              <a:rPr lang="en-US" dirty="0"/>
              <a:t>Operators</a:t>
            </a:r>
            <a:endParaRPr lang="en-CN" dirty="0"/>
          </a:p>
        </p:txBody>
      </p:sp>
      <p:sp>
        <p:nvSpPr>
          <p:cNvPr id="3" name="Content Placeholder 2">
            <a:extLst>
              <a:ext uri="{FF2B5EF4-FFF2-40B4-BE49-F238E27FC236}">
                <a16:creationId xmlns:a16="http://schemas.microsoft.com/office/drawing/2014/main" id="{F55B8193-D6FE-2B46-BCA4-9BE95C06A1B3}"/>
              </a:ext>
            </a:extLst>
          </p:cNvPr>
          <p:cNvSpPr>
            <a:spLocks noGrp="1"/>
          </p:cNvSpPr>
          <p:nvPr>
            <p:ph idx="1"/>
          </p:nvPr>
        </p:nvSpPr>
        <p:spPr>
          <a:xfrm>
            <a:off x="1103312" y="1590906"/>
            <a:ext cx="8946541" cy="4195481"/>
          </a:xfrm>
        </p:spPr>
        <p:txBody>
          <a:bodyPr>
            <a:normAutofit/>
          </a:bodyPr>
          <a:lstStyle/>
          <a:p>
            <a:r>
              <a:rPr lang="en-US" altLang="zh-CN" dirty="0"/>
              <a:t>Between an instant vector and a scalar</a:t>
            </a:r>
          </a:p>
          <a:p>
            <a:pPr lvl="1"/>
            <a:r>
              <a:rPr lang="en-US" altLang="zh-CN" dirty="0"/>
              <a:t>the operator is applied to the value of every data sample in the vector. </a:t>
            </a:r>
          </a:p>
          <a:p>
            <a:r>
              <a:rPr lang="en-US" altLang="zh-CN" dirty="0"/>
              <a:t>Between two instant vectors</a:t>
            </a:r>
          </a:p>
          <a:p>
            <a:pPr lvl="1"/>
            <a:r>
              <a:rPr lang="en-US" altLang="zh-CN" dirty="0"/>
              <a:t>a binary arithmetic operator is applied to each entry in the left-hand side vector and its matching element in the right-hand vector. </a:t>
            </a:r>
            <a:endParaRPr lang="en-CN" dirty="0"/>
          </a:p>
        </p:txBody>
      </p:sp>
    </p:spTree>
    <p:extLst>
      <p:ext uri="{BB962C8B-B14F-4D97-AF65-F5344CB8AC3E}">
        <p14:creationId xmlns:p14="http://schemas.microsoft.com/office/powerpoint/2010/main" val="1289943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D0CF-0B60-3F44-AB20-0C6286916809}"/>
              </a:ext>
            </a:extLst>
          </p:cNvPr>
          <p:cNvSpPr>
            <a:spLocks noGrp="1"/>
          </p:cNvSpPr>
          <p:nvPr>
            <p:ph type="title"/>
          </p:nvPr>
        </p:nvSpPr>
        <p:spPr/>
        <p:txBody>
          <a:bodyPr/>
          <a:lstStyle/>
          <a:p>
            <a:r>
              <a:rPr lang="en-US" dirty="0"/>
              <a:t>Operators</a:t>
            </a:r>
            <a:endParaRPr lang="en-CN" dirty="0"/>
          </a:p>
        </p:txBody>
      </p:sp>
      <p:sp>
        <p:nvSpPr>
          <p:cNvPr id="3" name="Content Placeholder 2">
            <a:extLst>
              <a:ext uri="{FF2B5EF4-FFF2-40B4-BE49-F238E27FC236}">
                <a16:creationId xmlns:a16="http://schemas.microsoft.com/office/drawing/2014/main" id="{F55B8193-D6FE-2B46-BCA4-9BE95C06A1B3}"/>
              </a:ext>
            </a:extLst>
          </p:cNvPr>
          <p:cNvSpPr>
            <a:spLocks noGrp="1"/>
          </p:cNvSpPr>
          <p:nvPr>
            <p:ph idx="1"/>
          </p:nvPr>
        </p:nvSpPr>
        <p:spPr>
          <a:xfrm>
            <a:off x="1103312" y="1590906"/>
            <a:ext cx="8946541" cy="4605613"/>
          </a:xfrm>
        </p:spPr>
        <p:txBody>
          <a:bodyPr>
            <a:normAutofit fontScale="92500" lnSpcReduction="20000"/>
          </a:bodyPr>
          <a:lstStyle/>
          <a:p>
            <a:r>
              <a:rPr lang="en-US" altLang="zh-CN" dirty="0"/>
              <a:t>Comparison binary operators</a:t>
            </a:r>
          </a:p>
          <a:p>
            <a:pPr lvl="1"/>
            <a:r>
              <a:rPr lang="en-US" altLang="zh-CN" dirty="0"/>
              <a:t>== </a:t>
            </a:r>
          </a:p>
          <a:p>
            <a:pPr lvl="1"/>
            <a:r>
              <a:rPr lang="en-US" altLang="zh-CN" dirty="0"/>
              <a:t>!=  </a:t>
            </a:r>
          </a:p>
          <a:p>
            <a:pPr lvl="1"/>
            <a:r>
              <a:rPr lang="en-US" altLang="zh-CN" dirty="0"/>
              <a:t>&gt; </a:t>
            </a:r>
          </a:p>
          <a:p>
            <a:pPr lvl="1"/>
            <a:r>
              <a:rPr lang="en-US" altLang="zh-CN" dirty="0"/>
              <a:t>&lt; </a:t>
            </a:r>
          </a:p>
          <a:p>
            <a:pPr lvl="1"/>
            <a:r>
              <a:rPr lang="en-US" altLang="zh-CN" dirty="0"/>
              <a:t>&gt;= </a:t>
            </a:r>
          </a:p>
          <a:p>
            <a:pPr lvl="1"/>
            <a:r>
              <a:rPr lang="en-US" altLang="zh-CN" dirty="0"/>
              <a:t>&lt;= </a:t>
            </a:r>
          </a:p>
          <a:p>
            <a:pPr lvl="2"/>
            <a:r>
              <a:rPr lang="en-US" altLang="zh-CN" dirty="0" err="1"/>
              <a:t>promhttp_metric_handler_requests_total</a:t>
            </a:r>
            <a:r>
              <a:rPr lang="en-US" altLang="zh-CN" dirty="0"/>
              <a:t> &gt; 0</a:t>
            </a:r>
          </a:p>
          <a:p>
            <a:pPr lvl="2"/>
            <a:r>
              <a:rPr lang="en-US" altLang="zh-CN" dirty="0" err="1"/>
              <a:t>promhttp_metric_handler_requests_total</a:t>
            </a:r>
            <a:r>
              <a:rPr lang="en-US" altLang="zh-CN" dirty="0"/>
              <a:t> &gt; bool 0</a:t>
            </a:r>
          </a:p>
          <a:p>
            <a:r>
              <a:rPr lang="en-US" dirty="0"/>
              <a:t>Aggregation operators</a:t>
            </a:r>
          </a:p>
          <a:p>
            <a:pPr lvl="1"/>
            <a:r>
              <a:rPr lang="en-US" dirty="0"/>
              <a:t>sum</a:t>
            </a:r>
          </a:p>
          <a:p>
            <a:pPr lvl="1"/>
            <a:r>
              <a:rPr lang="en-US" dirty="0"/>
              <a:t>max</a:t>
            </a:r>
          </a:p>
          <a:p>
            <a:pPr lvl="2"/>
            <a:r>
              <a:rPr lang="en-US" dirty="0"/>
              <a:t>sum(</a:t>
            </a:r>
            <a:r>
              <a:rPr lang="en-US" dirty="0" err="1"/>
              <a:t>promhttp_metric_handler_requests_total</a:t>
            </a:r>
            <a:r>
              <a:rPr lang="en-US" dirty="0"/>
              <a:t>) by (job)</a:t>
            </a:r>
          </a:p>
          <a:p>
            <a:pPr lvl="1"/>
            <a:endParaRPr lang="en-CN" dirty="0"/>
          </a:p>
        </p:txBody>
      </p:sp>
    </p:spTree>
    <p:extLst>
      <p:ext uri="{BB962C8B-B14F-4D97-AF65-F5344CB8AC3E}">
        <p14:creationId xmlns:p14="http://schemas.microsoft.com/office/powerpoint/2010/main" val="1532089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07C1-C9F1-9549-A543-BE77D78BDADB}"/>
              </a:ext>
            </a:extLst>
          </p:cNvPr>
          <p:cNvSpPr>
            <a:spLocks noGrp="1"/>
          </p:cNvSpPr>
          <p:nvPr>
            <p:ph type="title"/>
          </p:nvPr>
        </p:nvSpPr>
        <p:spPr/>
        <p:txBody>
          <a:bodyPr/>
          <a:lstStyle/>
          <a:p>
            <a:r>
              <a:rPr lang="en-US" dirty="0"/>
              <a:t>Functions</a:t>
            </a:r>
            <a:endParaRPr lang="en-CN" dirty="0"/>
          </a:p>
        </p:txBody>
      </p:sp>
      <p:sp>
        <p:nvSpPr>
          <p:cNvPr id="3" name="Content Placeholder 2">
            <a:extLst>
              <a:ext uri="{FF2B5EF4-FFF2-40B4-BE49-F238E27FC236}">
                <a16:creationId xmlns:a16="http://schemas.microsoft.com/office/drawing/2014/main" id="{FE36D3C2-E67A-F542-80A5-A464C2EF19A3}"/>
              </a:ext>
            </a:extLst>
          </p:cNvPr>
          <p:cNvSpPr>
            <a:spLocks noGrp="1"/>
          </p:cNvSpPr>
          <p:nvPr>
            <p:ph idx="1"/>
          </p:nvPr>
        </p:nvSpPr>
        <p:spPr/>
        <p:txBody>
          <a:bodyPr/>
          <a:lstStyle/>
          <a:p>
            <a:r>
              <a:rPr lang="en-US" dirty="0"/>
              <a:t>up</a:t>
            </a:r>
          </a:p>
          <a:p>
            <a:r>
              <a:rPr lang="en-US" dirty="0"/>
              <a:t>Increase</a:t>
            </a:r>
          </a:p>
          <a:p>
            <a:r>
              <a:rPr lang="en-US" dirty="0"/>
              <a:t>rate</a:t>
            </a:r>
          </a:p>
          <a:p>
            <a:r>
              <a:rPr lang="en-US" dirty="0"/>
              <a:t>Delta</a:t>
            </a:r>
          </a:p>
          <a:p>
            <a:pPr lvl="1"/>
            <a:r>
              <a:rPr lang="en-US" dirty="0"/>
              <a:t>increase(</a:t>
            </a:r>
            <a:r>
              <a:rPr lang="en-US" dirty="0" err="1"/>
              <a:t>promhttp_metric_handler_requests_total</a:t>
            </a:r>
            <a:r>
              <a:rPr lang="en-US" dirty="0"/>
              <a:t>[5m])</a:t>
            </a:r>
          </a:p>
          <a:p>
            <a:pPr lvl="1"/>
            <a:r>
              <a:rPr lang="en-US" dirty="0"/>
              <a:t>delta(</a:t>
            </a:r>
            <a:r>
              <a:rPr lang="en-US" dirty="0" err="1"/>
              <a:t>prometheus_tsdb_blocks_loaded</a:t>
            </a:r>
            <a:r>
              <a:rPr lang="en-US" dirty="0"/>
              <a:t>[5m])</a:t>
            </a:r>
          </a:p>
          <a:p>
            <a:pPr lvl="1"/>
            <a:endParaRPr lang="en-US" dirty="0"/>
          </a:p>
          <a:p>
            <a:endParaRPr lang="en-CN" dirty="0"/>
          </a:p>
        </p:txBody>
      </p:sp>
    </p:spTree>
    <p:extLst>
      <p:ext uri="{BB962C8B-B14F-4D97-AF65-F5344CB8AC3E}">
        <p14:creationId xmlns:p14="http://schemas.microsoft.com/office/powerpoint/2010/main" val="242816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Prometheus Arhitecture">
            <a:extLst>
              <a:ext uri="{FF2B5EF4-FFF2-40B4-BE49-F238E27FC236}">
                <a16:creationId xmlns:a16="http://schemas.microsoft.com/office/drawing/2014/main" id="{2B4A91CD-750F-A44A-8370-1390E0E1201D}"/>
              </a:ext>
            </a:extLst>
          </p:cNvPr>
          <p:cNvSpPr>
            <a:spLocks noChangeAspect="1" noChangeArrowheads="1"/>
          </p:cNvSpPr>
          <p:nvPr/>
        </p:nvSpPr>
        <p:spPr bwMode="auto">
          <a:xfrm>
            <a:off x="2169459" y="3276599"/>
            <a:ext cx="4078941" cy="40789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10" name="Title 1">
            <a:extLst>
              <a:ext uri="{FF2B5EF4-FFF2-40B4-BE49-F238E27FC236}">
                <a16:creationId xmlns:a16="http://schemas.microsoft.com/office/drawing/2014/main" id="{5B601B6E-681C-46C8-8DF3-46D5F2D52E33}"/>
              </a:ext>
            </a:extLst>
          </p:cNvPr>
          <p:cNvSpPr txBox="1">
            <a:spLocks/>
          </p:cNvSpPr>
          <p:nvPr/>
        </p:nvSpPr>
        <p:spPr>
          <a:xfrm>
            <a:off x="3277099" y="2967924"/>
            <a:ext cx="3505495" cy="828593"/>
          </a:xfrm>
          <a:prstGeom prst="rect">
            <a:avLst/>
          </a:prstGeom>
        </p:spPr>
        <p:txBody>
          <a:bodyPr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CN" dirty="0">
              <a:solidFill>
                <a:srgbClr val="F2F2F2"/>
              </a:solidFill>
            </a:endParaRPr>
          </a:p>
        </p:txBody>
      </p:sp>
      <p:sp>
        <p:nvSpPr>
          <p:cNvPr id="8" name="TextBox 7">
            <a:extLst>
              <a:ext uri="{FF2B5EF4-FFF2-40B4-BE49-F238E27FC236}">
                <a16:creationId xmlns:a16="http://schemas.microsoft.com/office/drawing/2014/main" id="{A0194B77-2EFC-4591-85B8-902ECE1BBA61}"/>
              </a:ext>
            </a:extLst>
          </p:cNvPr>
          <p:cNvSpPr txBox="1"/>
          <p:nvPr/>
        </p:nvSpPr>
        <p:spPr>
          <a:xfrm>
            <a:off x="1201117" y="2540776"/>
            <a:ext cx="9554705" cy="1106650"/>
          </a:xfrm>
          <a:prstGeom prst="rect">
            <a:avLst/>
          </a:prstGeom>
          <a:noFill/>
        </p:spPr>
        <p:txBody>
          <a:bodyPr wrap="square" rtlCol="0">
            <a:spAutoFit/>
          </a:bodyPr>
          <a:lstStyle/>
          <a:p>
            <a:pPr>
              <a:lnSpc>
                <a:spcPct val="250000"/>
              </a:lnSpc>
            </a:pPr>
            <a:r>
              <a:rPr lang="en-US" sz="3200" dirty="0"/>
              <a:t>Misusage examples from </a:t>
            </a:r>
            <a:r>
              <a:rPr lang="en-US" sz="3200" dirty="0" err="1"/>
              <a:t>sme</a:t>
            </a:r>
            <a:r>
              <a:rPr lang="en-US" sz="3200" dirty="0"/>
              <a:t>-features-</a:t>
            </a:r>
            <a:r>
              <a:rPr lang="en-US" sz="3200" dirty="0" err="1"/>
              <a:t>api</a:t>
            </a:r>
            <a:endParaRPr lang="en-US" sz="3200" dirty="0"/>
          </a:p>
        </p:txBody>
      </p:sp>
    </p:spTree>
    <p:extLst>
      <p:ext uri="{BB962C8B-B14F-4D97-AF65-F5344CB8AC3E}">
        <p14:creationId xmlns:p14="http://schemas.microsoft.com/office/powerpoint/2010/main" val="3417564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1B9F970-B485-E54B-99C2-0EA6398CD728}"/>
              </a:ext>
            </a:extLst>
          </p:cNvPr>
          <p:cNvPicPr>
            <a:picLocks noChangeAspect="1"/>
          </p:cNvPicPr>
          <p:nvPr/>
        </p:nvPicPr>
        <p:blipFill>
          <a:blip r:embed="rId2"/>
          <a:stretch>
            <a:fillRect/>
          </a:stretch>
        </p:blipFill>
        <p:spPr>
          <a:xfrm>
            <a:off x="4510378" y="1643296"/>
            <a:ext cx="7375502" cy="1862312"/>
          </a:xfrm>
          <a:prstGeom prst="rect">
            <a:avLst/>
          </a:prstGeom>
          <a:effectLst/>
        </p:spPr>
      </p:pic>
      <p:pic>
        <p:nvPicPr>
          <p:cNvPr id="12" name="Picture 11">
            <a:extLst>
              <a:ext uri="{FF2B5EF4-FFF2-40B4-BE49-F238E27FC236}">
                <a16:creationId xmlns:a16="http://schemas.microsoft.com/office/drawing/2014/main" id="{ADFD1ECD-F77D-D546-8F6C-66A38A860A68}"/>
              </a:ext>
            </a:extLst>
          </p:cNvPr>
          <p:cNvPicPr>
            <a:picLocks noChangeAspect="1"/>
          </p:cNvPicPr>
          <p:nvPr/>
        </p:nvPicPr>
        <p:blipFill>
          <a:blip r:embed="rId3"/>
          <a:stretch>
            <a:fillRect/>
          </a:stretch>
        </p:blipFill>
        <p:spPr>
          <a:xfrm>
            <a:off x="150878" y="1658893"/>
            <a:ext cx="4292531" cy="2621984"/>
          </a:xfrm>
          <a:prstGeom prst="rect">
            <a:avLst/>
          </a:prstGeom>
        </p:spPr>
      </p:pic>
      <p:sp>
        <p:nvSpPr>
          <p:cNvPr id="5" name="Slide Number Placeholder 4">
            <a:extLst>
              <a:ext uri="{FF2B5EF4-FFF2-40B4-BE49-F238E27FC236}">
                <a16:creationId xmlns:a16="http://schemas.microsoft.com/office/drawing/2014/main" id="{32B68461-07A1-D641-BB91-12BF1B6347B0}"/>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2431155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F32D-84D0-BF43-905A-AFAF7AD165AC}"/>
              </a:ext>
            </a:extLst>
          </p:cNvPr>
          <p:cNvSpPr>
            <a:spLocks noGrp="1"/>
          </p:cNvSpPr>
          <p:nvPr>
            <p:ph type="title"/>
          </p:nvPr>
        </p:nvSpPr>
        <p:spPr/>
        <p:txBody>
          <a:bodyPr/>
          <a:lstStyle/>
          <a:p>
            <a:r>
              <a:rPr lang="en-CN" dirty="0"/>
              <a:t>PromQL Expression</a:t>
            </a:r>
          </a:p>
        </p:txBody>
      </p:sp>
      <p:sp>
        <p:nvSpPr>
          <p:cNvPr id="3" name="Content Placeholder 2">
            <a:extLst>
              <a:ext uri="{FF2B5EF4-FFF2-40B4-BE49-F238E27FC236}">
                <a16:creationId xmlns:a16="http://schemas.microsoft.com/office/drawing/2014/main" id="{86E78492-2231-F146-8D31-84C4955B7B7A}"/>
              </a:ext>
            </a:extLst>
          </p:cNvPr>
          <p:cNvSpPr>
            <a:spLocks noGrp="1"/>
          </p:cNvSpPr>
          <p:nvPr>
            <p:ph idx="1"/>
          </p:nvPr>
        </p:nvSpPr>
        <p:spPr>
          <a:xfrm>
            <a:off x="9464668" y="1940091"/>
            <a:ext cx="2552314" cy="4195481"/>
          </a:xfrm>
        </p:spPr>
        <p:txBody>
          <a:bodyPr>
            <a:normAutofit/>
          </a:bodyPr>
          <a:lstStyle/>
          <a:p>
            <a:r>
              <a:rPr lang="en-US" sz="1800" dirty="0" err="1"/>
              <a:t>container_memory_working_set_bytes</a:t>
            </a:r>
            <a:r>
              <a:rPr lang="en-US" sz="1800" dirty="0"/>
              <a:t>: Current working set(byte)</a:t>
            </a:r>
          </a:p>
          <a:p>
            <a:endParaRPr lang="en-US" sz="1800" dirty="0"/>
          </a:p>
          <a:p>
            <a:r>
              <a:rPr lang="en-US" sz="1800" dirty="0" err="1"/>
              <a:t>container_spec_memory_limit_bytes</a:t>
            </a:r>
            <a:r>
              <a:rPr lang="en-US" sz="1800" dirty="0"/>
              <a:t>: Memory limit for the container(byte)</a:t>
            </a:r>
            <a:endParaRPr lang="en-CN" sz="1800" dirty="0"/>
          </a:p>
        </p:txBody>
      </p:sp>
      <p:pic>
        <p:nvPicPr>
          <p:cNvPr id="4" name="Picture 3">
            <a:extLst>
              <a:ext uri="{FF2B5EF4-FFF2-40B4-BE49-F238E27FC236}">
                <a16:creationId xmlns:a16="http://schemas.microsoft.com/office/drawing/2014/main" id="{8C33009B-7460-7540-A93C-F34782AA6FC6}"/>
              </a:ext>
            </a:extLst>
          </p:cNvPr>
          <p:cNvPicPr>
            <a:picLocks noChangeAspect="1"/>
          </p:cNvPicPr>
          <p:nvPr/>
        </p:nvPicPr>
        <p:blipFill>
          <a:blip r:embed="rId2"/>
          <a:stretch>
            <a:fillRect/>
          </a:stretch>
        </p:blipFill>
        <p:spPr>
          <a:xfrm>
            <a:off x="175018" y="1423162"/>
            <a:ext cx="9126000" cy="2614670"/>
          </a:xfrm>
          <a:prstGeom prst="rect">
            <a:avLst/>
          </a:prstGeom>
        </p:spPr>
      </p:pic>
      <p:pic>
        <p:nvPicPr>
          <p:cNvPr id="5" name="Picture 4">
            <a:extLst>
              <a:ext uri="{FF2B5EF4-FFF2-40B4-BE49-F238E27FC236}">
                <a16:creationId xmlns:a16="http://schemas.microsoft.com/office/drawing/2014/main" id="{3C86B54E-6E48-304A-BF45-F11B73491093}"/>
              </a:ext>
            </a:extLst>
          </p:cNvPr>
          <p:cNvPicPr>
            <a:picLocks noChangeAspect="1"/>
          </p:cNvPicPr>
          <p:nvPr/>
        </p:nvPicPr>
        <p:blipFill>
          <a:blip r:embed="rId3"/>
          <a:stretch>
            <a:fillRect/>
          </a:stretch>
        </p:blipFill>
        <p:spPr>
          <a:xfrm>
            <a:off x="175018" y="4037832"/>
            <a:ext cx="9126001" cy="2599260"/>
          </a:xfrm>
          <a:prstGeom prst="rect">
            <a:avLst/>
          </a:prstGeom>
        </p:spPr>
      </p:pic>
      <p:sp>
        <p:nvSpPr>
          <p:cNvPr id="8" name="Slide Number Placeholder 7">
            <a:extLst>
              <a:ext uri="{FF2B5EF4-FFF2-40B4-BE49-F238E27FC236}">
                <a16:creationId xmlns:a16="http://schemas.microsoft.com/office/drawing/2014/main" id="{FE7C5527-1737-0E49-938F-A71E5F21EDC1}"/>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14365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430A55-1AB0-F842-9B0F-6ACE7E90FF29}"/>
              </a:ext>
            </a:extLst>
          </p:cNvPr>
          <p:cNvPicPr>
            <a:picLocks noChangeAspect="1"/>
          </p:cNvPicPr>
          <p:nvPr/>
        </p:nvPicPr>
        <p:blipFill>
          <a:blip r:embed="rId2"/>
          <a:stretch>
            <a:fillRect/>
          </a:stretch>
        </p:blipFill>
        <p:spPr>
          <a:xfrm>
            <a:off x="958370" y="1949482"/>
            <a:ext cx="10669958" cy="3519056"/>
          </a:xfrm>
          <a:prstGeom prst="rect">
            <a:avLst/>
          </a:prstGeom>
        </p:spPr>
      </p:pic>
      <p:sp>
        <p:nvSpPr>
          <p:cNvPr id="2" name="Title 1">
            <a:extLst>
              <a:ext uri="{FF2B5EF4-FFF2-40B4-BE49-F238E27FC236}">
                <a16:creationId xmlns:a16="http://schemas.microsoft.com/office/drawing/2014/main" id="{010FE474-9BAE-EC4B-A6AF-FC4546963C54}"/>
              </a:ext>
            </a:extLst>
          </p:cNvPr>
          <p:cNvSpPr>
            <a:spLocks noGrp="1"/>
          </p:cNvSpPr>
          <p:nvPr>
            <p:ph type="title"/>
          </p:nvPr>
        </p:nvSpPr>
        <p:spPr/>
        <p:txBody>
          <a:bodyPr/>
          <a:lstStyle/>
          <a:p>
            <a:r>
              <a:rPr lang="en-CN" dirty="0"/>
              <a:t>One Container</a:t>
            </a:r>
            <a:br>
              <a:rPr lang="en-CN" dirty="0"/>
            </a:br>
            <a:r>
              <a:rPr lang="en-CN" dirty="0"/>
              <a:t>Two TimeSeries</a:t>
            </a:r>
          </a:p>
        </p:txBody>
      </p:sp>
      <p:sp>
        <p:nvSpPr>
          <p:cNvPr id="3" name="Content Placeholder 2">
            <a:extLst>
              <a:ext uri="{FF2B5EF4-FFF2-40B4-BE49-F238E27FC236}">
                <a16:creationId xmlns:a16="http://schemas.microsoft.com/office/drawing/2014/main" id="{2080D88A-DFE9-8A47-834F-3FFD0D1DE98C}"/>
              </a:ext>
            </a:extLst>
          </p:cNvPr>
          <p:cNvSpPr>
            <a:spLocks noGrp="1"/>
          </p:cNvSpPr>
          <p:nvPr>
            <p:ph idx="1"/>
          </p:nvPr>
        </p:nvSpPr>
        <p:spPr>
          <a:xfrm>
            <a:off x="3076483" y="5564773"/>
            <a:ext cx="8551844" cy="1150063"/>
          </a:xfrm>
        </p:spPr>
        <p:txBody>
          <a:bodyPr>
            <a:normAutofit fontScale="77500" lnSpcReduction="20000"/>
          </a:bodyPr>
          <a:lstStyle/>
          <a:p>
            <a:pPr marL="0" indent="0">
              <a:buNone/>
            </a:pPr>
            <a:r>
              <a:rPr lang="en-US" dirty="0"/>
              <a:t>sum(</a:t>
            </a:r>
          </a:p>
          <a:p>
            <a:pPr marL="0" indent="0">
              <a:buNone/>
            </a:pPr>
            <a:r>
              <a:rPr lang="en-US" dirty="0" err="1"/>
              <a:t>container_memory_working_set_bytes</a:t>
            </a:r>
            <a:r>
              <a:rPr lang="en-US" dirty="0"/>
              <a:t>{…} / </a:t>
            </a:r>
            <a:r>
              <a:rPr lang="en-US" dirty="0" err="1"/>
              <a:t>container_spec_memory_limit_bytes</a:t>
            </a:r>
            <a:r>
              <a:rPr lang="en-US" dirty="0"/>
              <a:t>{…} )</a:t>
            </a:r>
          </a:p>
          <a:p>
            <a:pPr marL="0" indent="0">
              <a:buNone/>
            </a:pPr>
            <a:r>
              <a:rPr lang="en-US" dirty="0"/>
              <a:t>by (</a:t>
            </a:r>
            <a:r>
              <a:rPr lang="en-US" dirty="0" err="1"/>
              <a:t>pod_name</a:t>
            </a:r>
            <a:r>
              <a:rPr lang="en-US" dirty="0"/>
              <a:t>) * 100</a:t>
            </a:r>
            <a:endParaRPr lang="en-CN" dirty="0"/>
          </a:p>
        </p:txBody>
      </p:sp>
      <p:sp>
        <p:nvSpPr>
          <p:cNvPr id="5" name="Content Placeholder 2">
            <a:extLst>
              <a:ext uri="{FF2B5EF4-FFF2-40B4-BE49-F238E27FC236}">
                <a16:creationId xmlns:a16="http://schemas.microsoft.com/office/drawing/2014/main" id="{79C3F980-58A0-444A-9C56-CC07C8A52E2E}"/>
              </a:ext>
            </a:extLst>
          </p:cNvPr>
          <p:cNvSpPr txBox="1">
            <a:spLocks/>
          </p:cNvSpPr>
          <p:nvPr/>
        </p:nvSpPr>
        <p:spPr>
          <a:xfrm>
            <a:off x="958370" y="5564773"/>
            <a:ext cx="1812539" cy="1150063"/>
          </a:xfrm>
          <a:prstGeom prst="rect">
            <a:avLst/>
          </a:prstGeom>
          <a:ln>
            <a:solidFill>
              <a:schemeClr val="tx1"/>
            </a:solidFill>
          </a:ln>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CN" dirty="0"/>
              <a:t>No </a:t>
            </a:r>
          </a:p>
          <a:p>
            <a:pPr marL="0" indent="0">
              <a:buFont typeface="Wingdings 3" charset="2"/>
              <a:buNone/>
            </a:pPr>
            <a:r>
              <a:rPr lang="en-CN" dirty="0"/>
              <a:t>Pod/Container </a:t>
            </a:r>
          </a:p>
          <a:p>
            <a:pPr marL="0" indent="0">
              <a:buFont typeface="Wingdings 3" charset="2"/>
              <a:buNone/>
            </a:pPr>
            <a:r>
              <a:rPr lang="en-CN" dirty="0"/>
              <a:t>Restart</a:t>
            </a:r>
          </a:p>
        </p:txBody>
      </p:sp>
      <p:sp>
        <p:nvSpPr>
          <p:cNvPr id="8" name="Slide Number Placeholder 7">
            <a:extLst>
              <a:ext uri="{FF2B5EF4-FFF2-40B4-BE49-F238E27FC236}">
                <a16:creationId xmlns:a16="http://schemas.microsoft.com/office/drawing/2014/main" id="{D0D10515-3348-F14E-AF77-A499029D1227}"/>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234858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EDDF-0469-6A47-A798-68F7501F9591}"/>
              </a:ext>
            </a:extLst>
          </p:cNvPr>
          <p:cNvSpPr>
            <a:spLocks noGrp="1"/>
          </p:cNvSpPr>
          <p:nvPr>
            <p:ph type="title"/>
          </p:nvPr>
        </p:nvSpPr>
        <p:spPr>
          <a:xfrm>
            <a:off x="643855" y="1447799"/>
            <a:ext cx="3108626" cy="1444752"/>
          </a:xfrm>
        </p:spPr>
        <p:txBody>
          <a:bodyPr anchor="b">
            <a:normAutofit/>
          </a:bodyPr>
          <a:lstStyle/>
          <a:p>
            <a:pPr>
              <a:lnSpc>
                <a:spcPct val="90000"/>
              </a:lnSpc>
            </a:pPr>
            <a:r>
              <a:rPr lang="en-CN" sz="3200">
                <a:solidFill>
                  <a:srgbClr val="EBEBEB"/>
                </a:solidFill>
              </a:rPr>
              <a:t>Prometheus Federation &amp; Staleness</a:t>
            </a:r>
          </a:p>
        </p:txBody>
      </p:sp>
      <p:sp>
        <p:nvSpPr>
          <p:cNvPr id="3" name="Content Placeholder 2">
            <a:extLst>
              <a:ext uri="{FF2B5EF4-FFF2-40B4-BE49-F238E27FC236}">
                <a16:creationId xmlns:a16="http://schemas.microsoft.com/office/drawing/2014/main" id="{AA3318FD-413C-8146-9EAA-0ADD46B807E5}"/>
              </a:ext>
            </a:extLst>
          </p:cNvPr>
          <p:cNvSpPr>
            <a:spLocks noGrp="1"/>
          </p:cNvSpPr>
          <p:nvPr>
            <p:ph idx="1"/>
          </p:nvPr>
        </p:nvSpPr>
        <p:spPr>
          <a:xfrm>
            <a:off x="643855" y="3072385"/>
            <a:ext cx="3108057" cy="2947415"/>
          </a:xfrm>
        </p:spPr>
        <p:txBody>
          <a:bodyPr>
            <a:normAutofit/>
          </a:bodyPr>
          <a:lstStyle/>
          <a:p>
            <a:r>
              <a:rPr lang="en-US" sz="1600" dirty="0">
                <a:solidFill>
                  <a:srgbClr val="FFFFFF"/>
                </a:solidFill>
              </a:rPr>
              <a:t>Staleness will not be marked for time series that have timestamps included in their scrapes. Only the 5 minute threshold will be applied in that case.</a:t>
            </a:r>
            <a:endParaRPr lang="en-CN" sz="1600" dirty="0">
              <a:solidFill>
                <a:srgbClr val="FFFFFF"/>
              </a:solidFill>
            </a:endParaRPr>
          </a:p>
        </p:txBody>
      </p:sp>
      <p:pic>
        <p:nvPicPr>
          <p:cNvPr id="1026" name="Picture 2" descr="Diagram&#10;&#10;Description automatically generated">
            <a:extLst>
              <a:ext uri="{FF2B5EF4-FFF2-40B4-BE49-F238E27FC236}">
                <a16:creationId xmlns:a16="http://schemas.microsoft.com/office/drawing/2014/main" id="{ECA7F069-5FAE-6F49-B3AA-A38AEB2507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561" r="17570"/>
          <a:stretch/>
        </p:blipFill>
        <p:spPr bwMode="auto">
          <a:xfrm>
            <a:off x="5052298" y="3429000"/>
            <a:ext cx="6495847" cy="3004137"/>
          </a:xfrm>
          <a:prstGeom prst="rect">
            <a:avLst/>
          </a:prstGeom>
          <a:noFill/>
          <a:effectLst/>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D8B999C3-E60A-5E4C-B8DB-046CED8780E2}"/>
              </a:ext>
            </a:extLst>
          </p:cNvPr>
          <p:cNvSpPr>
            <a:spLocks noGrp="1"/>
          </p:cNvSpPr>
          <p:nvPr>
            <p:ph type="sldNum" sz="quarter" idx="12"/>
          </p:nvPr>
        </p:nvSpPr>
        <p:spPr/>
        <p:txBody>
          <a:bodyPr/>
          <a:lstStyle/>
          <a:p>
            <a:fld id="{D57F1E4F-1CFF-5643-939E-02111984F565}" type="slidenum">
              <a:rPr lang="en-US" smtClean="0"/>
              <a:t>18</a:t>
            </a:fld>
            <a:endParaRPr lang="en-US" dirty="0"/>
          </a:p>
        </p:txBody>
      </p:sp>
      <p:pic>
        <p:nvPicPr>
          <p:cNvPr id="5" name="Picture 4">
            <a:extLst>
              <a:ext uri="{FF2B5EF4-FFF2-40B4-BE49-F238E27FC236}">
                <a16:creationId xmlns:a16="http://schemas.microsoft.com/office/drawing/2014/main" id="{6AAAE366-DFA0-4087-82D0-E3EEBCC4322E}"/>
              </a:ext>
            </a:extLst>
          </p:cNvPr>
          <p:cNvPicPr>
            <a:picLocks noChangeAspect="1"/>
          </p:cNvPicPr>
          <p:nvPr/>
        </p:nvPicPr>
        <p:blipFill>
          <a:blip r:embed="rId3"/>
          <a:stretch>
            <a:fillRect/>
          </a:stretch>
        </p:blipFill>
        <p:spPr>
          <a:xfrm>
            <a:off x="5052298" y="1063416"/>
            <a:ext cx="1895475" cy="1704975"/>
          </a:xfrm>
          <a:prstGeom prst="rect">
            <a:avLst/>
          </a:prstGeom>
        </p:spPr>
      </p:pic>
    </p:spTree>
    <p:extLst>
      <p:ext uri="{BB962C8B-B14F-4D97-AF65-F5344CB8AC3E}">
        <p14:creationId xmlns:p14="http://schemas.microsoft.com/office/powerpoint/2010/main" val="3327241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AF27-3586-7945-B089-F2C4B3F0DD81}"/>
              </a:ext>
            </a:extLst>
          </p:cNvPr>
          <p:cNvSpPr>
            <a:spLocks noGrp="1"/>
          </p:cNvSpPr>
          <p:nvPr>
            <p:ph type="title"/>
          </p:nvPr>
        </p:nvSpPr>
        <p:spPr/>
        <p:txBody>
          <a:bodyPr/>
          <a:lstStyle/>
          <a:p>
            <a:r>
              <a:rPr lang="en-CN" dirty="0"/>
              <a:t>Incorrect Expression</a:t>
            </a:r>
          </a:p>
        </p:txBody>
      </p:sp>
      <p:sp>
        <p:nvSpPr>
          <p:cNvPr id="12" name="Content Placeholder 2">
            <a:extLst>
              <a:ext uri="{FF2B5EF4-FFF2-40B4-BE49-F238E27FC236}">
                <a16:creationId xmlns:a16="http://schemas.microsoft.com/office/drawing/2014/main" id="{F3D73D82-5BAE-F74E-9E1A-DEAEB6E0952B}"/>
              </a:ext>
            </a:extLst>
          </p:cNvPr>
          <p:cNvSpPr>
            <a:spLocks noGrp="1"/>
          </p:cNvSpPr>
          <p:nvPr>
            <p:ph idx="1"/>
          </p:nvPr>
        </p:nvSpPr>
        <p:spPr>
          <a:xfrm>
            <a:off x="199612" y="5061344"/>
            <a:ext cx="8551844" cy="1150063"/>
          </a:xfrm>
          <a:ln>
            <a:solidFill>
              <a:srgbClr val="FFFF00"/>
            </a:solidFill>
          </a:ln>
        </p:spPr>
        <p:txBody>
          <a:bodyPr>
            <a:normAutofit fontScale="77500" lnSpcReduction="20000"/>
          </a:bodyPr>
          <a:lstStyle/>
          <a:p>
            <a:pPr marL="0" indent="0">
              <a:buNone/>
            </a:pPr>
            <a:r>
              <a:rPr lang="en-US" dirty="0"/>
              <a:t>sum(</a:t>
            </a:r>
          </a:p>
          <a:p>
            <a:pPr marL="0" indent="0">
              <a:buNone/>
            </a:pPr>
            <a:r>
              <a:rPr lang="en-US" dirty="0" err="1"/>
              <a:t>container_memory_working_set_bytes</a:t>
            </a:r>
            <a:r>
              <a:rPr lang="en-US" dirty="0"/>
              <a:t>{…} / </a:t>
            </a:r>
            <a:r>
              <a:rPr lang="en-US" dirty="0" err="1"/>
              <a:t>container_spec_memory_limit_bytes</a:t>
            </a:r>
            <a:r>
              <a:rPr lang="en-US" dirty="0"/>
              <a:t>{…} )</a:t>
            </a:r>
          </a:p>
          <a:p>
            <a:pPr marL="0" indent="0">
              <a:buNone/>
            </a:pPr>
            <a:r>
              <a:rPr lang="en-US" dirty="0"/>
              <a:t>by (</a:t>
            </a:r>
            <a:r>
              <a:rPr lang="en-US" dirty="0" err="1"/>
              <a:t>pod_name</a:t>
            </a:r>
            <a:r>
              <a:rPr lang="en-US" dirty="0"/>
              <a:t>) * 100</a:t>
            </a:r>
            <a:endParaRPr lang="en-CN" dirty="0"/>
          </a:p>
        </p:txBody>
      </p:sp>
      <p:grpSp>
        <p:nvGrpSpPr>
          <p:cNvPr id="17" name="Group 16">
            <a:extLst>
              <a:ext uri="{FF2B5EF4-FFF2-40B4-BE49-F238E27FC236}">
                <a16:creationId xmlns:a16="http://schemas.microsoft.com/office/drawing/2014/main" id="{87BC7722-1253-4A42-80E9-583E7DAFB3FA}"/>
              </a:ext>
            </a:extLst>
          </p:cNvPr>
          <p:cNvGrpSpPr/>
          <p:nvPr/>
        </p:nvGrpSpPr>
        <p:grpSpPr>
          <a:xfrm>
            <a:off x="508001" y="1662552"/>
            <a:ext cx="11379199" cy="3244072"/>
            <a:chOff x="508001" y="2068945"/>
            <a:chExt cx="11379199" cy="3244072"/>
          </a:xfrm>
        </p:grpSpPr>
        <p:grpSp>
          <p:nvGrpSpPr>
            <p:cNvPr id="11" name="Group 10">
              <a:extLst>
                <a:ext uri="{FF2B5EF4-FFF2-40B4-BE49-F238E27FC236}">
                  <a16:creationId xmlns:a16="http://schemas.microsoft.com/office/drawing/2014/main" id="{56B03F1D-5D9A-2240-B898-B6F7B1C7B548}"/>
                </a:ext>
              </a:extLst>
            </p:cNvPr>
            <p:cNvGrpSpPr/>
            <p:nvPr/>
          </p:nvGrpSpPr>
          <p:grpSpPr>
            <a:xfrm>
              <a:off x="508001" y="2068945"/>
              <a:ext cx="6169892" cy="3244072"/>
              <a:chOff x="2521526" y="3149600"/>
              <a:chExt cx="6169892" cy="3244072"/>
            </a:xfrm>
          </p:grpSpPr>
          <p:sp>
            <p:nvSpPr>
              <p:cNvPr id="5" name="Rounded Rectangle 4">
                <a:extLst>
                  <a:ext uri="{FF2B5EF4-FFF2-40B4-BE49-F238E27FC236}">
                    <a16:creationId xmlns:a16="http://schemas.microsoft.com/office/drawing/2014/main" id="{D9A1666E-F7F3-894F-BBA9-03BBEA1C49BD}"/>
                  </a:ext>
                </a:extLst>
              </p:cNvPr>
              <p:cNvSpPr/>
              <p:nvPr/>
            </p:nvSpPr>
            <p:spPr>
              <a:xfrm>
                <a:off x="2641600" y="3149600"/>
                <a:ext cx="5985164" cy="2170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6" name="Hexagon 5">
                <a:extLst>
                  <a:ext uri="{FF2B5EF4-FFF2-40B4-BE49-F238E27FC236}">
                    <a16:creationId xmlns:a16="http://schemas.microsoft.com/office/drawing/2014/main" id="{70E5A7A9-0F69-7447-8AC2-4AAEE603FFFA}"/>
                  </a:ext>
                </a:extLst>
              </p:cNvPr>
              <p:cNvSpPr/>
              <p:nvPr/>
            </p:nvSpPr>
            <p:spPr>
              <a:xfrm>
                <a:off x="3371272" y="3708399"/>
                <a:ext cx="1237673" cy="1052945"/>
              </a:xfrm>
              <a:prstGeom prst="hexagon">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dirty="0"/>
                  <a:t>C1</a:t>
                </a:r>
              </a:p>
            </p:txBody>
          </p:sp>
          <p:sp>
            <p:nvSpPr>
              <p:cNvPr id="7" name="Hexagon 6">
                <a:extLst>
                  <a:ext uri="{FF2B5EF4-FFF2-40B4-BE49-F238E27FC236}">
                    <a16:creationId xmlns:a16="http://schemas.microsoft.com/office/drawing/2014/main" id="{F81964BE-B9B0-1E42-ACBF-B44EA2B5962E}"/>
                  </a:ext>
                </a:extLst>
              </p:cNvPr>
              <p:cNvSpPr/>
              <p:nvPr/>
            </p:nvSpPr>
            <p:spPr>
              <a:xfrm>
                <a:off x="6456218" y="3708399"/>
                <a:ext cx="1237673" cy="1052945"/>
              </a:xfrm>
              <a:prstGeom prst="hexagon">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dirty="0"/>
                  <a:t>C2</a:t>
                </a:r>
              </a:p>
            </p:txBody>
          </p:sp>
          <p:sp>
            <p:nvSpPr>
              <p:cNvPr id="9" name="TextBox 8">
                <a:extLst>
                  <a:ext uri="{FF2B5EF4-FFF2-40B4-BE49-F238E27FC236}">
                    <a16:creationId xmlns:a16="http://schemas.microsoft.com/office/drawing/2014/main" id="{ED137E61-C9E5-F347-BEAE-D4A8CD3F9C15}"/>
                  </a:ext>
                </a:extLst>
              </p:cNvPr>
              <p:cNvSpPr txBox="1"/>
              <p:nvPr/>
            </p:nvSpPr>
            <p:spPr>
              <a:xfrm>
                <a:off x="2521526" y="5461106"/>
                <a:ext cx="2937164" cy="923330"/>
              </a:xfrm>
              <a:prstGeom prst="rect">
                <a:avLst/>
              </a:prstGeom>
              <a:noFill/>
            </p:spPr>
            <p:txBody>
              <a:bodyPr wrap="square" rtlCol="0">
                <a:spAutoFit/>
              </a:bodyPr>
              <a:lstStyle/>
              <a:p>
                <a:r>
                  <a:rPr lang="en-CN" dirty="0"/>
                  <a:t>Memory Usage:  80MB</a:t>
                </a:r>
              </a:p>
              <a:p>
                <a:r>
                  <a:rPr lang="en-CN" dirty="0"/>
                  <a:t>Memory Limit:     100MB</a:t>
                </a:r>
              </a:p>
              <a:p>
                <a:r>
                  <a:rPr lang="en-CN" dirty="0"/>
                  <a:t>Memory Utilization: 80%</a:t>
                </a:r>
              </a:p>
            </p:txBody>
          </p:sp>
          <p:sp>
            <p:nvSpPr>
              <p:cNvPr id="10" name="TextBox 9">
                <a:extLst>
                  <a:ext uri="{FF2B5EF4-FFF2-40B4-BE49-F238E27FC236}">
                    <a16:creationId xmlns:a16="http://schemas.microsoft.com/office/drawing/2014/main" id="{C7A42C21-18F3-CC47-8684-190AE06A5E70}"/>
                  </a:ext>
                </a:extLst>
              </p:cNvPr>
              <p:cNvSpPr txBox="1"/>
              <p:nvPr/>
            </p:nvSpPr>
            <p:spPr>
              <a:xfrm>
                <a:off x="5754254" y="5470342"/>
                <a:ext cx="2937164" cy="923330"/>
              </a:xfrm>
              <a:prstGeom prst="rect">
                <a:avLst/>
              </a:prstGeom>
              <a:noFill/>
            </p:spPr>
            <p:txBody>
              <a:bodyPr wrap="square" rtlCol="0">
                <a:spAutoFit/>
              </a:bodyPr>
              <a:lstStyle/>
              <a:p>
                <a:r>
                  <a:rPr lang="en-CN" dirty="0"/>
                  <a:t>Memory Usage:  90MB</a:t>
                </a:r>
              </a:p>
              <a:p>
                <a:r>
                  <a:rPr lang="en-CN" dirty="0"/>
                  <a:t>Memory Limit:     200MB</a:t>
                </a:r>
              </a:p>
              <a:p>
                <a:r>
                  <a:rPr lang="en-CN" dirty="0"/>
                  <a:t>Memory Utilization: 45%</a:t>
                </a:r>
              </a:p>
            </p:txBody>
          </p:sp>
        </p:grpSp>
        <p:sp>
          <p:nvSpPr>
            <p:cNvPr id="13" name="Right Arrow 12">
              <a:extLst>
                <a:ext uri="{FF2B5EF4-FFF2-40B4-BE49-F238E27FC236}">
                  <a16:creationId xmlns:a16="http://schemas.microsoft.com/office/drawing/2014/main" id="{6A14DEA2-CCE7-C54C-8CC4-B751F36EEA2C}"/>
                </a:ext>
              </a:extLst>
            </p:cNvPr>
            <p:cNvSpPr/>
            <p:nvPr/>
          </p:nvSpPr>
          <p:spPr>
            <a:xfrm>
              <a:off x="6853383" y="2964584"/>
              <a:ext cx="979055" cy="397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4" name="TextBox 13">
              <a:extLst>
                <a:ext uri="{FF2B5EF4-FFF2-40B4-BE49-F238E27FC236}">
                  <a16:creationId xmlns:a16="http://schemas.microsoft.com/office/drawing/2014/main" id="{87E6EACF-D96F-8D41-A3B3-CF1975DED7FA}"/>
                </a:ext>
              </a:extLst>
            </p:cNvPr>
            <p:cNvSpPr txBox="1"/>
            <p:nvPr/>
          </p:nvSpPr>
          <p:spPr>
            <a:xfrm>
              <a:off x="8072582" y="2701501"/>
              <a:ext cx="3814618" cy="923330"/>
            </a:xfrm>
            <a:prstGeom prst="rect">
              <a:avLst/>
            </a:prstGeom>
            <a:noFill/>
          </p:spPr>
          <p:txBody>
            <a:bodyPr wrap="square" rtlCol="0">
              <a:spAutoFit/>
            </a:bodyPr>
            <a:lstStyle/>
            <a:p>
              <a:r>
                <a:rPr lang="en-CN" dirty="0"/>
                <a:t>Pod Usage:  80 + 90 = 170MB</a:t>
              </a:r>
            </a:p>
            <a:p>
              <a:r>
                <a:rPr lang="en-CN" dirty="0"/>
                <a:t>Pod Limit:     100 + 200 = 300MB</a:t>
              </a:r>
            </a:p>
            <a:p>
              <a:r>
                <a:rPr lang="en-CN" dirty="0"/>
                <a:t>Pod Utilization: 56%</a:t>
              </a:r>
            </a:p>
          </p:txBody>
        </p:sp>
      </p:grpSp>
      <p:sp>
        <p:nvSpPr>
          <p:cNvPr id="15" name="Right Arrow 14">
            <a:extLst>
              <a:ext uri="{FF2B5EF4-FFF2-40B4-BE49-F238E27FC236}">
                <a16:creationId xmlns:a16="http://schemas.microsoft.com/office/drawing/2014/main" id="{985BE765-9BD5-D84E-B89A-BB3F1B9F3EDD}"/>
              </a:ext>
            </a:extLst>
          </p:cNvPr>
          <p:cNvSpPr/>
          <p:nvPr/>
        </p:nvSpPr>
        <p:spPr>
          <a:xfrm>
            <a:off x="8811493" y="5437793"/>
            <a:ext cx="979055" cy="397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6" name="TextBox 15">
            <a:extLst>
              <a:ext uri="{FF2B5EF4-FFF2-40B4-BE49-F238E27FC236}">
                <a16:creationId xmlns:a16="http://schemas.microsoft.com/office/drawing/2014/main" id="{DF2BD89C-1BC1-434A-95C0-21B7005C5DA1}"/>
              </a:ext>
            </a:extLst>
          </p:cNvPr>
          <p:cNvSpPr txBox="1"/>
          <p:nvPr/>
        </p:nvSpPr>
        <p:spPr>
          <a:xfrm>
            <a:off x="9850585" y="5313209"/>
            <a:ext cx="2230580" cy="646331"/>
          </a:xfrm>
          <a:prstGeom prst="rect">
            <a:avLst/>
          </a:prstGeom>
          <a:noFill/>
        </p:spPr>
        <p:txBody>
          <a:bodyPr wrap="square" rtlCol="0">
            <a:spAutoFit/>
          </a:bodyPr>
          <a:lstStyle/>
          <a:p>
            <a:r>
              <a:rPr lang="en-CN" dirty="0"/>
              <a:t>Pod Utilization: </a:t>
            </a:r>
          </a:p>
          <a:p>
            <a:r>
              <a:rPr lang="en-CN" dirty="0"/>
              <a:t>80% + 45% = 125%</a:t>
            </a:r>
          </a:p>
        </p:txBody>
      </p:sp>
      <p:sp>
        <p:nvSpPr>
          <p:cNvPr id="8" name="Slide Number Placeholder 7">
            <a:extLst>
              <a:ext uri="{FF2B5EF4-FFF2-40B4-BE49-F238E27FC236}">
                <a16:creationId xmlns:a16="http://schemas.microsoft.com/office/drawing/2014/main" id="{BA6FC18B-1B26-9D41-AC70-4AFA0D24E23C}"/>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05961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6681FF-3132-6848-897E-A9CD2E81A10E}"/>
              </a:ext>
            </a:extLst>
          </p:cNvPr>
          <p:cNvSpPr>
            <a:spLocks noGrp="1"/>
          </p:cNvSpPr>
          <p:nvPr>
            <p:ph type="title"/>
          </p:nvPr>
        </p:nvSpPr>
        <p:spPr>
          <a:xfrm>
            <a:off x="648929" y="1063417"/>
            <a:ext cx="3505495" cy="4675396"/>
          </a:xfrm>
        </p:spPr>
        <p:txBody>
          <a:bodyPr anchor="ctr">
            <a:normAutofit/>
          </a:bodyPr>
          <a:lstStyle/>
          <a:p>
            <a:r>
              <a:rPr lang="en-US" altLang="zh-CN" dirty="0">
                <a:solidFill>
                  <a:srgbClr val="F2F2F2"/>
                </a:solidFill>
              </a:rPr>
              <a:t>Prometheus</a:t>
            </a:r>
            <a:endParaRPr lang="en-CN" dirty="0">
              <a:solidFill>
                <a:srgbClr val="F2F2F2"/>
              </a:solidFill>
            </a:endParaRP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BC29F7D-AA49-4484-ACEB-E9C93F49C64E}"/>
              </a:ext>
            </a:extLst>
          </p:cNvPr>
          <p:cNvGraphicFramePr>
            <a:graphicFrameLocks noGrp="1"/>
          </p:cNvGraphicFramePr>
          <p:nvPr>
            <p:ph idx="1"/>
            <p:extLst>
              <p:ext uri="{D42A27DB-BD31-4B8C-83A1-F6EECF244321}">
                <p14:modId xmlns:p14="http://schemas.microsoft.com/office/powerpoint/2010/main" val="1054744173"/>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569351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00C40-9C6E-084F-BE0B-C2088656B63B}"/>
              </a:ext>
            </a:extLst>
          </p:cNvPr>
          <p:cNvSpPr>
            <a:spLocks noGrp="1"/>
          </p:cNvSpPr>
          <p:nvPr>
            <p:ph type="title"/>
          </p:nvPr>
        </p:nvSpPr>
        <p:spPr/>
        <p:txBody>
          <a:bodyPr/>
          <a:lstStyle/>
          <a:p>
            <a:r>
              <a:rPr lang="en-CN" dirty="0"/>
              <a:t>Solutions</a:t>
            </a:r>
          </a:p>
        </p:txBody>
      </p:sp>
      <p:sp>
        <p:nvSpPr>
          <p:cNvPr id="4" name="Content Placeholder 2">
            <a:extLst>
              <a:ext uri="{FF2B5EF4-FFF2-40B4-BE49-F238E27FC236}">
                <a16:creationId xmlns:a16="http://schemas.microsoft.com/office/drawing/2014/main" id="{7254020D-3C89-9C4A-B97E-126D90EBC043}"/>
              </a:ext>
            </a:extLst>
          </p:cNvPr>
          <p:cNvSpPr txBox="1">
            <a:spLocks/>
          </p:cNvSpPr>
          <p:nvPr/>
        </p:nvSpPr>
        <p:spPr>
          <a:xfrm>
            <a:off x="646111" y="1486872"/>
            <a:ext cx="8551844" cy="1150063"/>
          </a:xfrm>
          <a:prstGeom prst="rect">
            <a:avLst/>
          </a:prstGeom>
          <a:ln>
            <a:solidFill>
              <a:srgbClr val="FFFF00"/>
            </a:solidFill>
          </a:ln>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sum(</a:t>
            </a:r>
          </a:p>
          <a:p>
            <a:pPr marL="0" indent="0">
              <a:buFont typeface="Wingdings 3" charset="2"/>
              <a:buNone/>
            </a:pPr>
            <a:r>
              <a:rPr lang="en-US" dirty="0" err="1"/>
              <a:t>container_memory_working_set_bytes</a:t>
            </a:r>
            <a:r>
              <a:rPr lang="en-US" dirty="0"/>
              <a:t>{…} / </a:t>
            </a:r>
            <a:r>
              <a:rPr lang="en-US" dirty="0" err="1"/>
              <a:t>container_spec_memory_limit_bytes</a:t>
            </a:r>
            <a:r>
              <a:rPr lang="en-US" dirty="0"/>
              <a:t>{…} )</a:t>
            </a:r>
          </a:p>
          <a:p>
            <a:pPr marL="0" indent="0">
              <a:buFont typeface="Wingdings 3" charset="2"/>
              <a:buNone/>
            </a:pPr>
            <a:r>
              <a:rPr lang="en-US" dirty="0"/>
              <a:t>by (</a:t>
            </a:r>
            <a:r>
              <a:rPr lang="en-US" dirty="0" err="1"/>
              <a:t>pod_name</a:t>
            </a:r>
            <a:r>
              <a:rPr lang="en-US" dirty="0"/>
              <a:t>) * 100</a:t>
            </a:r>
            <a:endParaRPr lang="en-CN" dirty="0"/>
          </a:p>
        </p:txBody>
      </p:sp>
      <p:sp>
        <p:nvSpPr>
          <p:cNvPr id="5" name="Content Placeholder 2">
            <a:extLst>
              <a:ext uri="{FF2B5EF4-FFF2-40B4-BE49-F238E27FC236}">
                <a16:creationId xmlns:a16="http://schemas.microsoft.com/office/drawing/2014/main" id="{CE05BCEC-1F4C-4843-A10A-8B572EC155EC}"/>
              </a:ext>
            </a:extLst>
          </p:cNvPr>
          <p:cNvSpPr txBox="1">
            <a:spLocks/>
          </p:cNvSpPr>
          <p:nvPr/>
        </p:nvSpPr>
        <p:spPr>
          <a:xfrm>
            <a:off x="646111" y="3429000"/>
            <a:ext cx="8551844" cy="1150063"/>
          </a:xfrm>
          <a:prstGeom prst="rect">
            <a:avLst/>
          </a:prstGeom>
          <a:ln>
            <a:solidFill>
              <a:srgbClr val="FFFF00"/>
            </a:solidFill>
          </a:ln>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t>max(</a:t>
            </a:r>
          </a:p>
          <a:p>
            <a:pPr marL="0" indent="0">
              <a:buFont typeface="Wingdings 3" charset="2"/>
              <a:buNone/>
            </a:pPr>
            <a:r>
              <a:rPr lang="en-US" dirty="0" err="1"/>
              <a:t>container_memory_working_set_bytes</a:t>
            </a:r>
            <a:r>
              <a:rPr lang="en-US" dirty="0"/>
              <a:t>{…} / </a:t>
            </a:r>
            <a:r>
              <a:rPr lang="en-US" dirty="0" err="1"/>
              <a:t>container_spec_memory_limit_bytes</a:t>
            </a:r>
            <a:r>
              <a:rPr lang="en-US" dirty="0"/>
              <a:t>{…} )</a:t>
            </a:r>
          </a:p>
          <a:p>
            <a:pPr marL="0" indent="0">
              <a:buFont typeface="Wingdings 3" charset="2"/>
              <a:buNone/>
            </a:pPr>
            <a:r>
              <a:rPr lang="en-US" dirty="0"/>
              <a:t>by (</a:t>
            </a:r>
            <a:r>
              <a:rPr lang="en-US" dirty="0" err="1"/>
              <a:t>pod_name</a:t>
            </a:r>
            <a:r>
              <a:rPr lang="en-US" dirty="0"/>
              <a:t>) * 100</a:t>
            </a:r>
            <a:endParaRPr lang="en-CN" dirty="0"/>
          </a:p>
        </p:txBody>
      </p:sp>
      <p:sp>
        <p:nvSpPr>
          <p:cNvPr id="6" name="Down Arrow 5">
            <a:extLst>
              <a:ext uri="{FF2B5EF4-FFF2-40B4-BE49-F238E27FC236}">
                <a16:creationId xmlns:a16="http://schemas.microsoft.com/office/drawing/2014/main" id="{ACD120E1-CAA2-644D-888C-14FFDE81BFA6}"/>
              </a:ext>
            </a:extLst>
          </p:cNvPr>
          <p:cNvSpPr/>
          <p:nvPr/>
        </p:nvSpPr>
        <p:spPr>
          <a:xfrm>
            <a:off x="4760871" y="2755876"/>
            <a:ext cx="322324" cy="5541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 name="TextBox 6">
            <a:extLst>
              <a:ext uri="{FF2B5EF4-FFF2-40B4-BE49-F238E27FC236}">
                <a16:creationId xmlns:a16="http://schemas.microsoft.com/office/drawing/2014/main" id="{94245A2D-8A8B-F344-B54A-ADEE7414E75C}"/>
              </a:ext>
            </a:extLst>
          </p:cNvPr>
          <p:cNvSpPr txBox="1"/>
          <p:nvPr/>
        </p:nvSpPr>
        <p:spPr>
          <a:xfrm>
            <a:off x="9388767" y="3542366"/>
            <a:ext cx="2563088" cy="923330"/>
          </a:xfrm>
          <a:prstGeom prst="rect">
            <a:avLst/>
          </a:prstGeom>
          <a:noFill/>
        </p:spPr>
        <p:txBody>
          <a:bodyPr wrap="square" rtlCol="0">
            <a:spAutoFit/>
          </a:bodyPr>
          <a:lstStyle/>
          <a:p>
            <a:r>
              <a:rPr lang="en-CN" dirty="0"/>
              <a:t>Show the max memory utilization of the container</a:t>
            </a:r>
          </a:p>
        </p:txBody>
      </p:sp>
      <p:sp>
        <p:nvSpPr>
          <p:cNvPr id="8" name="Content Placeholder 2">
            <a:extLst>
              <a:ext uri="{FF2B5EF4-FFF2-40B4-BE49-F238E27FC236}">
                <a16:creationId xmlns:a16="http://schemas.microsoft.com/office/drawing/2014/main" id="{2F871505-0284-9345-BB0F-15DB3213AFCA}"/>
              </a:ext>
            </a:extLst>
          </p:cNvPr>
          <p:cNvSpPr txBox="1">
            <a:spLocks/>
          </p:cNvSpPr>
          <p:nvPr/>
        </p:nvSpPr>
        <p:spPr>
          <a:xfrm>
            <a:off x="646111" y="5371128"/>
            <a:ext cx="8551844" cy="1150063"/>
          </a:xfrm>
          <a:prstGeom prst="rect">
            <a:avLst/>
          </a:prstGeom>
          <a:ln>
            <a:solidFill>
              <a:srgbClr val="FFFF00"/>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1600" dirty="0"/>
              <a:t>sum(</a:t>
            </a:r>
            <a:r>
              <a:rPr lang="en-US" sz="1600" dirty="0" err="1"/>
              <a:t>container_memory_working_set_bytes</a:t>
            </a:r>
            <a:r>
              <a:rPr lang="en-US" sz="1600" dirty="0"/>
              <a:t>{…} by (</a:t>
            </a:r>
            <a:r>
              <a:rPr lang="en-US" sz="1600" dirty="0" err="1"/>
              <a:t>pod_name</a:t>
            </a:r>
            <a:r>
              <a:rPr lang="en-US" sz="1600" dirty="0"/>
              <a:t>)) / sum(</a:t>
            </a:r>
            <a:r>
              <a:rPr lang="en-US" sz="1600" dirty="0" err="1"/>
              <a:t>container_spec_memory_limit_bytes</a:t>
            </a:r>
            <a:r>
              <a:rPr lang="en-US" sz="1600" dirty="0"/>
              <a:t>{…}  by (</a:t>
            </a:r>
            <a:r>
              <a:rPr lang="en-US" sz="1600" dirty="0" err="1"/>
              <a:t>pod_name</a:t>
            </a:r>
            <a:r>
              <a:rPr lang="en-US" sz="1600" dirty="0"/>
              <a:t>))</a:t>
            </a:r>
          </a:p>
          <a:p>
            <a:pPr marL="0" indent="0">
              <a:buFont typeface="Wingdings 3" charset="2"/>
              <a:buNone/>
            </a:pPr>
            <a:r>
              <a:rPr lang="en-US" sz="1600" dirty="0"/>
              <a:t>* 100</a:t>
            </a:r>
            <a:endParaRPr lang="en-CN" sz="1600" dirty="0"/>
          </a:p>
        </p:txBody>
      </p:sp>
      <p:sp>
        <p:nvSpPr>
          <p:cNvPr id="9" name="Down Arrow 8">
            <a:extLst>
              <a:ext uri="{FF2B5EF4-FFF2-40B4-BE49-F238E27FC236}">
                <a16:creationId xmlns:a16="http://schemas.microsoft.com/office/drawing/2014/main" id="{EAA37BFB-F1C0-1341-A353-D983F6E39AB9}"/>
              </a:ext>
            </a:extLst>
          </p:cNvPr>
          <p:cNvSpPr/>
          <p:nvPr/>
        </p:nvSpPr>
        <p:spPr>
          <a:xfrm>
            <a:off x="4760871" y="4698004"/>
            <a:ext cx="322324" cy="5541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 name="TextBox 9">
            <a:extLst>
              <a:ext uri="{FF2B5EF4-FFF2-40B4-BE49-F238E27FC236}">
                <a16:creationId xmlns:a16="http://schemas.microsoft.com/office/drawing/2014/main" id="{6645FB4E-42DD-7B4F-A4D1-90134615379D}"/>
              </a:ext>
            </a:extLst>
          </p:cNvPr>
          <p:cNvSpPr txBox="1"/>
          <p:nvPr/>
        </p:nvSpPr>
        <p:spPr>
          <a:xfrm>
            <a:off x="9388767" y="5461306"/>
            <a:ext cx="2563088" cy="923330"/>
          </a:xfrm>
          <a:prstGeom prst="rect">
            <a:avLst/>
          </a:prstGeom>
          <a:noFill/>
        </p:spPr>
        <p:txBody>
          <a:bodyPr wrap="square" rtlCol="0">
            <a:spAutoFit/>
          </a:bodyPr>
          <a:lstStyle/>
          <a:p>
            <a:r>
              <a:rPr lang="en-CN" dirty="0"/>
              <a:t>Show the accurate memory utilization of the POD</a:t>
            </a:r>
          </a:p>
        </p:txBody>
      </p:sp>
      <p:sp>
        <p:nvSpPr>
          <p:cNvPr id="11" name="TextBox 10">
            <a:extLst>
              <a:ext uri="{FF2B5EF4-FFF2-40B4-BE49-F238E27FC236}">
                <a16:creationId xmlns:a16="http://schemas.microsoft.com/office/drawing/2014/main" id="{248C091E-12C8-A642-8D75-64A8845743F2}"/>
              </a:ext>
            </a:extLst>
          </p:cNvPr>
          <p:cNvSpPr txBox="1"/>
          <p:nvPr/>
        </p:nvSpPr>
        <p:spPr>
          <a:xfrm>
            <a:off x="7451232" y="2297753"/>
            <a:ext cx="1833811" cy="369332"/>
          </a:xfrm>
          <a:prstGeom prst="rect">
            <a:avLst/>
          </a:prstGeom>
          <a:noFill/>
        </p:spPr>
        <p:txBody>
          <a:bodyPr wrap="square" rtlCol="0">
            <a:spAutoFit/>
          </a:bodyPr>
          <a:lstStyle/>
          <a:p>
            <a:pPr algn="r"/>
            <a:r>
              <a:rPr lang="en-CN" dirty="0">
                <a:highlight>
                  <a:srgbClr val="808080"/>
                </a:highlight>
              </a:rPr>
              <a:t>sum-Container</a:t>
            </a:r>
          </a:p>
        </p:txBody>
      </p:sp>
      <p:sp>
        <p:nvSpPr>
          <p:cNvPr id="12" name="TextBox 11">
            <a:extLst>
              <a:ext uri="{FF2B5EF4-FFF2-40B4-BE49-F238E27FC236}">
                <a16:creationId xmlns:a16="http://schemas.microsoft.com/office/drawing/2014/main" id="{E94912CD-EF2D-A942-B63E-29FACCCFF7D0}"/>
              </a:ext>
            </a:extLst>
          </p:cNvPr>
          <p:cNvSpPr txBox="1"/>
          <p:nvPr/>
        </p:nvSpPr>
        <p:spPr>
          <a:xfrm>
            <a:off x="7363879" y="4239038"/>
            <a:ext cx="1921163" cy="369332"/>
          </a:xfrm>
          <a:prstGeom prst="rect">
            <a:avLst/>
          </a:prstGeom>
          <a:noFill/>
        </p:spPr>
        <p:txBody>
          <a:bodyPr wrap="square" rtlCol="0">
            <a:spAutoFit/>
          </a:bodyPr>
          <a:lstStyle/>
          <a:p>
            <a:pPr algn="r"/>
            <a:r>
              <a:rPr lang="en-CN" dirty="0">
                <a:highlight>
                  <a:srgbClr val="808080"/>
                </a:highlight>
              </a:rPr>
              <a:t>max-Container</a:t>
            </a:r>
          </a:p>
        </p:txBody>
      </p:sp>
      <p:sp>
        <p:nvSpPr>
          <p:cNvPr id="13" name="TextBox 12">
            <a:extLst>
              <a:ext uri="{FF2B5EF4-FFF2-40B4-BE49-F238E27FC236}">
                <a16:creationId xmlns:a16="http://schemas.microsoft.com/office/drawing/2014/main" id="{C08B5827-1405-894E-855B-38AAB50ED6F0}"/>
              </a:ext>
            </a:extLst>
          </p:cNvPr>
          <p:cNvSpPr txBox="1"/>
          <p:nvPr/>
        </p:nvSpPr>
        <p:spPr>
          <a:xfrm>
            <a:off x="7359920" y="6181892"/>
            <a:ext cx="1921163" cy="369332"/>
          </a:xfrm>
          <a:prstGeom prst="rect">
            <a:avLst/>
          </a:prstGeom>
          <a:noFill/>
        </p:spPr>
        <p:txBody>
          <a:bodyPr wrap="square" rtlCol="0">
            <a:spAutoFit/>
          </a:bodyPr>
          <a:lstStyle/>
          <a:p>
            <a:pPr algn="r"/>
            <a:r>
              <a:rPr lang="en-US" altLang="zh-CN" dirty="0">
                <a:highlight>
                  <a:srgbClr val="808080"/>
                </a:highlight>
              </a:rPr>
              <a:t>avg</a:t>
            </a:r>
            <a:r>
              <a:rPr lang="en-CN" dirty="0">
                <a:highlight>
                  <a:srgbClr val="808080"/>
                </a:highlight>
              </a:rPr>
              <a:t>-Pod</a:t>
            </a:r>
          </a:p>
        </p:txBody>
      </p:sp>
      <p:sp>
        <p:nvSpPr>
          <p:cNvPr id="15" name="Slide Number Placeholder 14">
            <a:extLst>
              <a:ext uri="{FF2B5EF4-FFF2-40B4-BE49-F238E27FC236}">
                <a16:creationId xmlns:a16="http://schemas.microsoft.com/office/drawing/2014/main" id="{419929CE-1254-3C4B-A764-980832343486}"/>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545826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B31D-D97F-F047-9315-ADDAC9E19BBC}"/>
              </a:ext>
            </a:extLst>
          </p:cNvPr>
          <p:cNvSpPr>
            <a:spLocks noGrp="1"/>
          </p:cNvSpPr>
          <p:nvPr>
            <p:ph type="title"/>
          </p:nvPr>
        </p:nvSpPr>
        <p:spPr/>
        <p:txBody>
          <a:bodyPr/>
          <a:lstStyle/>
          <a:p>
            <a:r>
              <a:rPr lang="en-CN" dirty="0"/>
              <a:t>Results</a:t>
            </a:r>
          </a:p>
        </p:txBody>
      </p:sp>
      <p:pic>
        <p:nvPicPr>
          <p:cNvPr id="3" name="Picture 2">
            <a:extLst>
              <a:ext uri="{FF2B5EF4-FFF2-40B4-BE49-F238E27FC236}">
                <a16:creationId xmlns:a16="http://schemas.microsoft.com/office/drawing/2014/main" id="{5BCF4154-C75B-674D-ABB7-AD1F3AB66695}"/>
              </a:ext>
            </a:extLst>
          </p:cNvPr>
          <p:cNvPicPr>
            <a:picLocks noChangeAspect="1"/>
          </p:cNvPicPr>
          <p:nvPr/>
        </p:nvPicPr>
        <p:blipFill>
          <a:blip r:embed="rId2"/>
          <a:stretch>
            <a:fillRect/>
          </a:stretch>
        </p:blipFill>
        <p:spPr>
          <a:xfrm>
            <a:off x="4915685" y="295563"/>
            <a:ext cx="7020725" cy="2078016"/>
          </a:xfrm>
          <a:prstGeom prst="rect">
            <a:avLst/>
          </a:prstGeom>
        </p:spPr>
      </p:pic>
      <p:pic>
        <p:nvPicPr>
          <p:cNvPr id="4" name="Picture 3">
            <a:extLst>
              <a:ext uri="{FF2B5EF4-FFF2-40B4-BE49-F238E27FC236}">
                <a16:creationId xmlns:a16="http://schemas.microsoft.com/office/drawing/2014/main" id="{0ABC22CC-7E0D-7A49-94E7-AFE66D89AFEA}"/>
              </a:ext>
            </a:extLst>
          </p:cNvPr>
          <p:cNvPicPr>
            <a:picLocks noChangeAspect="1"/>
          </p:cNvPicPr>
          <p:nvPr/>
        </p:nvPicPr>
        <p:blipFill>
          <a:blip r:embed="rId3"/>
          <a:stretch>
            <a:fillRect/>
          </a:stretch>
        </p:blipFill>
        <p:spPr>
          <a:xfrm>
            <a:off x="4915684" y="2373579"/>
            <a:ext cx="7020726" cy="2092859"/>
          </a:xfrm>
          <a:prstGeom prst="rect">
            <a:avLst/>
          </a:prstGeom>
        </p:spPr>
      </p:pic>
      <p:pic>
        <p:nvPicPr>
          <p:cNvPr id="5" name="Picture 4">
            <a:extLst>
              <a:ext uri="{FF2B5EF4-FFF2-40B4-BE49-F238E27FC236}">
                <a16:creationId xmlns:a16="http://schemas.microsoft.com/office/drawing/2014/main" id="{81B770AC-635F-094D-A4FB-12AEB4495B0F}"/>
              </a:ext>
            </a:extLst>
          </p:cNvPr>
          <p:cNvPicPr>
            <a:picLocks noChangeAspect="1"/>
          </p:cNvPicPr>
          <p:nvPr/>
        </p:nvPicPr>
        <p:blipFill>
          <a:blip r:embed="rId4"/>
          <a:stretch>
            <a:fillRect/>
          </a:stretch>
        </p:blipFill>
        <p:spPr>
          <a:xfrm>
            <a:off x="4915683" y="4466438"/>
            <a:ext cx="7005882" cy="2063173"/>
          </a:xfrm>
          <a:prstGeom prst="rect">
            <a:avLst/>
          </a:prstGeom>
        </p:spPr>
      </p:pic>
      <p:pic>
        <p:nvPicPr>
          <p:cNvPr id="6" name="Picture 5">
            <a:extLst>
              <a:ext uri="{FF2B5EF4-FFF2-40B4-BE49-F238E27FC236}">
                <a16:creationId xmlns:a16="http://schemas.microsoft.com/office/drawing/2014/main" id="{3ED4F07D-E290-F245-AF64-110B6099F692}"/>
              </a:ext>
            </a:extLst>
          </p:cNvPr>
          <p:cNvPicPr>
            <a:picLocks noChangeAspect="1"/>
          </p:cNvPicPr>
          <p:nvPr/>
        </p:nvPicPr>
        <p:blipFill>
          <a:blip r:embed="rId5"/>
          <a:stretch>
            <a:fillRect/>
          </a:stretch>
        </p:blipFill>
        <p:spPr>
          <a:xfrm>
            <a:off x="73890" y="5160834"/>
            <a:ext cx="4841791" cy="1368777"/>
          </a:xfrm>
          <a:prstGeom prst="rect">
            <a:avLst/>
          </a:prstGeom>
        </p:spPr>
      </p:pic>
      <p:sp>
        <p:nvSpPr>
          <p:cNvPr id="7" name="TextBox 6">
            <a:extLst>
              <a:ext uri="{FF2B5EF4-FFF2-40B4-BE49-F238E27FC236}">
                <a16:creationId xmlns:a16="http://schemas.microsoft.com/office/drawing/2014/main" id="{6655D563-5653-774D-90A4-F627F647D845}"/>
              </a:ext>
            </a:extLst>
          </p:cNvPr>
          <p:cNvSpPr txBox="1"/>
          <p:nvPr/>
        </p:nvSpPr>
        <p:spPr>
          <a:xfrm>
            <a:off x="3081873" y="1228435"/>
            <a:ext cx="1833811" cy="369332"/>
          </a:xfrm>
          <a:prstGeom prst="rect">
            <a:avLst/>
          </a:prstGeom>
          <a:noFill/>
        </p:spPr>
        <p:txBody>
          <a:bodyPr wrap="square" rtlCol="0">
            <a:spAutoFit/>
          </a:bodyPr>
          <a:lstStyle/>
          <a:p>
            <a:pPr algn="r"/>
            <a:r>
              <a:rPr lang="en-CN" dirty="0">
                <a:highlight>
                  <a:srgbClr val="808080"/>
                </a:highlight>
              </a:rPr>
              <a:t>sum-Container</a:t>
            </a:r>
          </a:p>
        </p:txBody>
      </p:sp>
      <p:sp>
        <p:nvSpPr>
          <p:cNvPr id="8" name="TextBox 7">
            <a:extLst>
              <a:ext uri="{FF2B5EF4-FFF2-40B4-BE49-F238E27FC236}">
                <a16:creationId xmlns:a16="http://schemas.microsoft.com/office/drawing/2014/main" id="{9E8FFDDD-F929-804D-B848-28F8EBDF5FB8}"/>
              </a:ext>
            </a:extLst>
          </p:cNvPr>
          <p:cNvSpPr txBox="1"/>
          <p:nvPr/>
        </p:nvSpPr>
        <p:spPr>
          <a:xfrm>
            <a:off x="2994520" y="3126176"/>
            <a:ext cx="1921163" cy="369332"/>
          </a:xfrm>
          <a:prstGeom prst="rect">
            <a:avLst/>
          </a:prstGeom>
          <a:noFill/>
        </p:spPr>
        <p:txBody>
          <a:bodyPr wrap="square" rtlCol="0">
            <a:spAutoFit/>
          </a:bodyPr>
          <a:lstStyle/>
          <a:p>
            <a:pPr algn="r"/>
            <a:r>
              <a:rPr lang="en-CN" dirty="0">
                <a:highlight>
                  <a:srgbClr val="808080"/>
                </a:highlight>
              </a:rPr>
              <a:t>max-Container</a:t>
            </a:r>
          </a:p>
        </p:txBody>
      </p:sp>
      <p:sp>
        <p:nvSpPr>
          <p:cNvPr id="9" name="TextBox 8">
            <a:extLst>
              <a:ext uri="{FF2B5EF4-FFF2-40B4-BE49-F238E27FC236}">
                <a16:creationId xmlns:a16="http://schemas.microsoft.com/office/drawing/2014/main" id="{7FFB2A48-99EF-B64A-8C07-236BE3C3682F}"/>
              </a:ext>
            </a:extLst>
          </p:cNvPr>
          <p:cNvSpPr txBox="1"/>
          <p:nvPr/>
        </p:nvSpPr>
        <p:spPr>
          <a:xfrm>
            <a:off x="2979675" y="4720687"/>
            <a:ext cx="1921163" cy="369332"/>
          </a:xfrm>
          <a:prstGeom prst="rect">
            <a:avLst/>
          </a:prstGeom>
          <a:noFill/>
        </p:spPr>
        <p:txBody>
          <a:bodyPr wrap="square" rtlCol="0">
            <a:spAutoFit/>
          </a:bodyPr>
          <a:lstStyle/>
          <a:p>
            <a:pPr algn="r"/>
            <a:r>
              <a:rPr lang="en-CN" dirty="0">
                <a:highlight>
                  <a:srgbClr val="808080"/>
                </a:highlight>
              </a:rPr>
              <a:t>avg-Pod</a:t>
            </a:r>
          </a:p>
        </p:txBody>
      </p:sp>
      <p:sp>
        <p:nvSpPr>
          <p:cNvPr id="12" name="Slide Number Placeholder 11">
            <a:extLst>
              <a:ext uri="{FF2B5EF4-FFF2-40B4-BE49-F238E27FC236}">
                <a16:creationId xmlns:a16="http://schemas.microsoft.com/office/drawing/2014/main" id="{CFB7BA95-B30D-9D4D-B9CC-01EC174F5827}"/>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1816936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Prometheus Arhitecture">
            <a:extLst>
              <a:ext uri="{FF2B5EF4-FFF2-40B4-BE49-F238E27FC236}">
                <a16:creationId xmlns:a16="http://schemas.microsoft.com/office/drawing/2014/main" id="{2B4A91CD-750F-A44A-8370-1390E0E1201D}"/>
              </a:ext>
            </a:extLst>
          </p:cNvPr>
          <p:cNvSpPr>
            <a:spLocks noChangeAspect="1" noChangeArrowheads="1"/>
          </p:cNvSpPr>
          <p:nvPr/>
        </p:nvSpPr>
        <p:spPr bwMode="auto">
          <a:xfrm>
            <a:off x="2169459" y="3276599"/>
            <a:ext cx="4078941" cy="40789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
        <p:nvSpPr>
          <p:cNvPr id="6" name="Title 1">
            <a:extLst>
              <a:ext uri="{FF2B5EF4-FFF2-40B4-BE49-F238E27FC236}">
                <a16:creationId xmlns:a16="http://schemas.microsoft.com/office/drawing/2014/main" id="{9880BF9F-33F8-4843-8E4F-81DCAA097C70}"/>
              </a:ext>
            </a:extLst>
          </p:cNvPr>
          <p:cNvSpPr txBox="1">
            <a:spLocks/>
          </p:cNvSpPr>
          <p:nvPr/>
        </p:nvSpPr>
        <p:spPr>
          <a:xfrm>
            <a:off x="4494509" y="2728735"/>
            <a:ext cx="261921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Thanks!</a:t>
            </a:r>
            <a:endParaRPr lang="en-CN" dirty="0"/>
          </a:p>
        </p:txBody>
      </p:sp>
    </p:spTree>
    <p:extLst>
      <p:ext uri="{BB962C8B-B14F-4D97-AF65-F5344CB8AC3E}">
        <p14:creationId xmlns:p14="http://schemas.microsoft.com/office/powerpoint/2010/main" val="253263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A0F705-62EB-8748-8B22-A4F0A9106908}"/>
              </a:ext>
            </a:extLst>
          </p:cNvPr>
          <p:cNvPicPr>
            <a:picLocks noChangeAspect="1"/>
          </p:cNvPicPr>
          <p:nvPr/>
        </p:nvPicPr>
        <p:blipFill>
          <a:blip r:embed="rId3"/>
          <a:stretch>
            <a:fillRect/>
          </a:stretch>
        </p:blipFill>
        <p:spPr>
          <a:xfrm>
            <a:off x="763692" y="507394"/>
            <a:ext cx="9363135" cy="5571066"/>
          </a:xfrm>
          <a:prstGeom prst="rect">
            <a:avLst/>
          </a:prstGeom>
        </p:spPr>
      </p:pic>
      <p:sp>
        <p:nvSpPr>
          <p:cNvPr id="3" name="AutoShape 4" descr="Prometheus Arhitecture">
            <a:extLst>
              <a:ext uri="{FF2B5EF4-FFF2-40B4-BE49-F238E27FC236}">
                <a16:creationId xmlns:a16="http://schemas.microsoft.com/office/drawing/2014/main" id="{2B4A91CD-750F-A44A-8370-1390E0E1201D}"/>
              </a:ext>
            </a:extLst>
          </p:cNvPr>
          <p:cNvSpPr>
            <a:spLocks noChangeAspect="1" noChangeArrowheads="1"/>
          </p:cNvSpPr>
          <p:nvPr/>
        </p:nvSpPr>
        <p:spPr bwMode="auto">
          <a:xfrm>
            <a:off x="2169459" y="3276599"/>
            <a:ext cx="4078941" cy="40789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spTree>
    <p:extLst>
      <p:ext uri="{BB962C8B-B14F-4D97-AF65-F5344CB8AC3E}">
        <p14:creationId xmlns:p14="http://schemas.microsoft.com/office/powerpoint/2010/main" val="2258980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6780-3B60-3449-A8E6-CD1874D28BDF}"/>
              </a:ext>
            </a:extLst>
          </p:cNvPr>
          <p:cNvSpPr>
            <a:spLocks noGrp="1"/>
          </p:cNvSpPr>
          <p:nvPr>
            <p:ph type="title"/>
          </p:nvPr>
        </p:nvSpPr>
        <p:spPr/>
        <p:txBody>
          <a:bodyPr/>
          <a:lstStyle/>
          <a:p>
            <a:r>
              <a:rPr lang="en-US" altLang="zh-CN" dirty="0"/>
              <a:t>When does it fit</a:t>
            </a:r>
            <a:endParaRPr lang="en-CN" dirty="0"/>
          </a:p>
        </p:txBody>
      </p:sp>
      <p:sp>
        <p:nvSpPr>
          <p:cNvPr id="3" name="Content Placeholder 2">
            <a:extLst>
              <a:ext uri="{FF2B5EF4-FFF2-40B4-BE49-F238E27FC236}">
                <a16:creationId xmlns:a16="http://schemas.microsoft.com/office/drawing/2014/main" id="{88856746-1225-D741-9453-C29A80128A74}"/>
              </a:ext>
            </a:extLst>
          </p:cNvPr>
          <p:cNvSpPr>
            <a:spLocks noGrp="1"/>
          </p:cNvSpPr>
          <p:nvPr>
            <p:ph sz="half" idx="1"/>
          </p:nvPr>
        </p:nvSpPr>
        <p:spPr>
          <a:xfrm>
            <a:off x="943070" y="1556880"/>
            <a:ext cx="10734903" cy="4254984"/>
          </a:xfrm>
        </p:spPr>
        <p:txBody>
          <a:bodyPr>
            <a:normAutofit/>
          </a:bodyPr>
          <a:lstStyle/>
          <a:p>
            <a:r>
              <a:rPr lang="en-US" dirty="0"/>
              <a:t>Prometheus works well for recording any purely numeric time series. </a:t>
            </a:r>
          </a:p>
          <a:p>
            <a:r>
              <a:rPr lang="en-US" dirty="0"/>
              <a:t>It fits both machine-centric monitoring as well as monitoring of highly dynamic service-oriented architectures. </a:t>
            </a:r>
          </a:p>
          <a:p>
            <a:r>
              <a:rPr lang="en-US" dirty="0"/>
              <a:t>Prometheus is designed for reliability, to be the system you go to during an outage to allow you to quickly diagnose problems. </a:t>
            </a:r>
          </a:p>
          <a:p>
            <a:r>
              <a:rPr lang="en-US" dirty="0"/>
              <a:t>Each Prometheus server is standalone, not depending on network storage or other remote services.</a:t>
            </a:r>
          </a:p>
          <a:p>
            <a:endParaRPr lang="en-AU" dirty="0"/>
          </a:p>
          <a:p>
            <a:endParaRPr lang="en-AU" dirty="0"/>
          </a:p>
          <a:p>
            <a:r>
              <a:rPr lang="en-US" dirty="0"/>
              <a:t>Not fit for 100% accuracy</a:t>
            </a:r>
            <a:endParaRPr lang="en-CN" dirty="0"/>
          </a:p>
        </p:txBody>
      </p:sp>
    </p:spTree>
    <p:extLst>
      <p:ext uri="{BB962C8B-B14F-4D97-AF65-F5344CB8AC3E}">
        <p14:creationId xmlns:p14="http://schemas.microsoft.com/office/powerpoint/2010/main" val="1092661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202DD0E-D1C1-4343-BB0D-BC15F9383372}"/>
              </a:ext>
            </a:extLst>
          </p:cNvPr>
          <p:cNvSpPr>
            <a:spLocks noGrp="1"/>
          </p:cNvSpPr>
          <p:nvPr>
            <p:ph type="title"/>
          </p:nvPr>
        </p:nvSpPr>
        <p:spPr>
          <a:xfrm>
            <a:off x="648930" y="629267"/>
            <a:ext cx="9252154" cy="1016654"/>
          </a:xfrm>
        </p:spPr>
        <p:txBody>
          <a:bodyPr>
            <a:normAutofit/>
          </a:bodyPr>
          <a:lstStyle/>
          <a:p>
            <a:r>
              <a:rPr lang="en-US" altLang="zh-CN" dirty="0">
                <a:solidFill>
                  <a:srgbClr val="EBEBEB"/>
                </a:solidFill>
              </a:rPr>
              <a:t>Data Model</a:t>
            </a:r>
            <a:endParaRPr lang="en-CN" dirty="0">
              <a:solidFill>
                <a:srgbClr val="EBEBEB"/>
              </a:solidFill>
            </a:endParaRP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5E7D9B4E-7017-470E-8B2A-2947F7BA68DF}"/>
              </a:ext>
            </a:extLst>
          </p:cNvPr>
          <p:cNvGraphicFramePr>
            <a:graphicFrameLocks noGrp="1"/>
          </p:cNvGraphicFramePr>
          <p:nvPr>
            <p:ph idx="1"/>
            <p:extLst>
              <p:ext uri="{D42A27DB-BD31-4B8C-83A1-F6EECF244321}">
                <p14:modId xmlns:p14="http://schemas.microsoft.com/office/powerpoint/2010/main" val="399612158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991650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6780-3B60-3449-A8E6-CD1874D28BDF}"/>
              </a:ext>
            </a:extLst>
          </p:cNvPr>
          <p:cNvSpPr>
            <a:spLocks noGrp="1"/>
          </p:cNvSpPr>
          <p:nvPr>
            <p:ph type="title"/>
          </p:nvPr>
        </p:nvSpPr>
        <p:spPr/>
        <p:txBody>
          <a:bodyPr/>
          <a:lstStyle/>
          <a:p>
            <a:r>
              <a:rPr lang="en-US" altLang="zh-CN" dirty="0">
                <a:solidFill>
                  <a:srgbClr val="EBEBEB"/>
                </a:solidFill>
              </a:rPr>
              <a:t>Data Model</a:t>
            </a:r>
            <a:endParaRPr lang="en-CN" dirty="0"/>
          </a:p>
        </p:txBody>
      </p:sp>
      <p:pic>
        <p:nvPicPr>
          <p:cNvPr id="9" name="Picture 8">
            <a:extLst>
              <a:ext uri="{FF2B5EF4-FFF2-40B4-BE49-F238E27FC236}">
                <a16:creationId xmlns:a16="http://schemas.microsoft.com/office/drawing/2014/main" id="{8A5D8B1D-CBB7-4507-8637-920E99CAE4A6}"/>
              </a:ext>
            </a:extLst>
          </p:cNvPr>
          <p:cNvPicPr>
            <a:picLocks noChangeAspect="1"/>
          </p:cNvPicPr>
          <p:nvPr/>
        </p:nvPicPr>
        <p:blipFill>
          <a:blip r:embed="rId2"/>
          <a:stretch>
            <a:fillRect/>
          </a:stretch>
        </p:blipFill>
        <p:spPr>
          <a:xfrm>
            <a:off x="2474373" y="1562218"/>
            <a:ext cx="6391275" cy="1650284"/>
          </a:xfrm>
          <a:prstGeom prst="rect">
            <a:avLst/>
          </a:prstGeom>
        </p:spPr>
      </p:pic>
      <p:pic>
        <p:nvPicPr>
          <p:cNvPr id="11" name="Picture 10">
            <a:extLst>
              <a:ext uri="{FF2B5EF4-FFF2-40B4-BE49-F238E27FC236}">
                <a16:creationId xmlns:a16="http://schemas.microsoft.com/office/drawing/2014/main" id="{D5FA3475-60D5-46EA-9860-4EEC0C51D279}"/>
              </a:ext>
            </a:extLst>
          </p:cNvPr>
          <p:cNvPicPr>
            <a:picLocks noChangeAspect="1"/>
          </p:cNvPicPr>
          <p:nvPr/>
        </p:nvPicPr>
        <p:blipFill>
          <a:blip r:embed="rId3"/>
          <a:stretch>
            <a:fillRect/>
          </a:stretch>
        </p:blipFill>
        <p:spPr>
          <a:xfrm>
            <a:off x="2474374" y="3638512"/>
            <a:ext cx="6391275" cy="628650"/>
          </a:xfrm>
          <a:prstGeom prst="rect">
            <a:avLst/>
          </a:prstGeom>
        </p:spPr>
      </p:pic>
      <p:pic>
        <p:nvPicPr>
          <p:cNvPr id="13" name="Picture 12">
            <a:extLst>
              <a:ext uri="{FF2B5EF4-FFF2-40B4-BE49-F238E27FC236}">
                <a16:creationId xmlns:a16="http://schemas.microsoft.com/office/drawing/2014/main" id="{1A935DDC-66C6-45B9-9995-E06669A4D7EA}"/>
              </a:ext>
            </a:extLst>
          </p:cNvPr>
          <p:cNvPicPr>
            <a:picLocks noChangeAspect="1"/>
          </p:cNvPicPr>
          <p:nvPr/>
        </p:nvPicPr>
        <p:blipFill>
          <a:blip r:embed="rId4"/>
          <a:stretch>
            <a:fillRect/>
          </a:stretch>
        </p:blipFill>
        <p:spPr>
          <a:xfrm>
            <a:off x="2474374" y="4804807"/>
            <a:ext cx="6410325" cy="381000"/>
          </a:xfrm>
          <a:prstGeom prst="rect">
            <a:avLst/>
          </a:prstGeom>
        </p:spPr>
      </p:pic>
    </p:spTree>
    <p:extLst>
      <p:ext uri="{BB962C8B-B14F-4D97-AF65-F5344CB8AC3E}">
        <p14:creationId xmlns:p14="http://schemas.microsoft.com/office/powerpoint/2010/main" val="531517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B6742F8-31E4-5146-8863-3F10A57856AC}"/>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Metric types</a:t>
            </a:r>
            <a:endParaRPr lang="en-CN" dirty="0">
              <a:solidFill>
                <a:srgbClr val="EBEBEB"/>
              </a:solidFill>
            </a:endParaRP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AC77D0E9-E06D-4396-A690-AC57592316F3}"/>
              </a:ext>
            </a:extLst>
          </p:cNvPr>
          <p:cNvGraphicFramePr>
            <a:graphicFrameLocks noGrp="1"/>
          </p:cNvGraphicFramePr>
          <p:nvPr>
            <p:ph idx="1"/>
            <p:extLst>
              <p:ext uri="{D42A27DB-BD31-4B8C-83A1-F6EECF244321}">
                <p14:modId xmlns:p14="http://schemas.microsoft.com/office/powerpoint/2010/main" val="2773394210"/>
              </p:ext>
            </p:extLst>
          </p:nvPr>
        </p:nvGraphicFramePr>
        <p:xfrm>
          <a:off x="648314" y="2402308"/>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563560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B0AE1AA-EF68-7D42-B8C8-61685D43C15E}"/>
              </a:ext>
            </a:extLst>
          </p:cNvPr>
          <p:cNvSpPr>
            <a:spLocks noGrp="1"/>
          </p:cNvSpPr>
          <p:nvPr>
            <p:ph type="title"/>
          </p:nvPr>
        </p:nvSpPr>
        <p:spPr>
          <a:xfrm>
            <a:off x="612653" y="804672"/>
            <a:ext cx="3714902" cy="5248656"/>
          </a:xfrm>
        </p:spPr>
        <p:txBody>
          <a:bodyPr anchor="ctr">
            <a:normAutofit/>
          </a:bodyPr>
          <a:lstStyle/>
          <a:p>
            <a:pPr algn="ctr"/>
            <a:r>
              <a:rPr lang="en-CN" sz="3200" dirty="0"/>
              <a:t>PromQL</a:t>
            </a:r>
          </a:p>
        </p:txBody>
      </p:sp>
      <p:sp>
        <p:nvSpPr>
          <p:cNvPr id="3" name="Content Placeholder 2">
            <a:extLst>
              <a:ext uri="{FF2B5EF4-FFF2-40B4-BE49-F238E27FC236}">
                <a16:creationId xmlns:a16="http://schemas.microsoft.com/office/drawing/2014/main" id="{DE7DFB37-ECCB-6D40-B7ED-12070C3ED218}"/>
              </a:ext>
            </a:extLst>
          </p:cNvPr>
          <p:cNvSpPr>
            <a:spLocks noGrp="1"/>
          </p:cNvSpPr>
          <p:nvPr>
            <p:ph idx="1"/>
          </p:nvPr>
        </p:nvSpPr>
        <p:spPr>
          <a:xfrm>
            <a:off x="4975861" y="804671"/>
            <a:ext cx="6399930" cy="5248657"/>
          </a:xfrm>
        </p:spPr>
        <p:txBody>
          <a:bodyPr anchor="ctr">
            <a:normAutofit/>
          </a:bodyPr>
          <a:lstStyle/>
          <a:p>
            <a:r>
              <a:rPr lang="en-US" dirty="0"/>
              <a:t>instant vector</a:t>
            </a:r>
            <a:r>
              <a:rPr lang="zh-CN" altLang="en-US" dirty="0"/>
              <a:t> ：</a:t>
            </a:r>
            <a:r>
              <a:rPr lang="en-US" altLang="zh-CN" dirty="0"/>
              <a:t>a set of time series containing a single sample for each time series, all sharing the same timestamp</a:t>
            </a:r>
          </a:p>
          <a:p>
            <a:endParaRPr lang="en-US" dirty="0"/>
          </a:p>
          <a:p>
            <a:r>
              <a:rPr lang="en-US" dirty="0"/>
              <a:t>range vector</a:t>
            </a:r>
            <a:r>
              <a:rPr lang="zh-CN" altLang="en-US" dirty="0"/>
              <a:t> ：</a:t>
            </a:r>
            <a:r>
              <a:rPr lang="en-US" altLang="zh-CN" dirty="0"/>
              <a:t>a set of time series containing a range of data points over time for each time series</a:t>
            </a:r>
          </a:p>
          <a:p>
            <a:endParaRPr lang="en-US" dirty="0"/>
          </a:p>
          <a:p>
            <a:r>
              <a:rPr lang="en-US" dirty="0"/>
              <a:t>scalar</a:t>
            </a:r>
            <a:r>
              <a:rPr lang="zh-CN" altLang="en-US" dirty="0"/>
              <a:t> ：</a:t>
            </a:r>
            <a:r>
              <a:rPr lang="en-US" altLang="zh-CN" dirty="0"/>
              <a:t>a simple numeric floating point value</a:t>
            </a:r>
          </a:p>
          <a:p>
            <a:endParaRPr lang="en-US" dirty="0"/>
          </a:p>
          <a:p>
            <a:r>
              <a:rPr lang="en-US" dirty="0"/>
              <a:t>string</a:t>
            </a:r>
            <a:r>
              <a:rPr lang="zh-CN" altLang="en-US" dirty="0"/>
              <a:t> ：</a:t>
            </a:r>
            <a:r>
              <a:rPr lang="en-US" altLang="zh-CN" dirty="0"/>
              <a:t>a simple string value,</a:t>
            </a:r>
            <a:r>
              <a:rPr lang="zh-CN" altLang="en-US" dirty="0"/>
              <a:t> </a:t>
            </a:r>
            <a:r>
              <a:rPr lang="en-US" altLang="zh-CN" dirty="0"/>
              <a:t>currently unused</a:t>
            </a:r>
            <a:endParaRPr lang="en-CN" dirty="0"/>
          </a:p>
        </p:txBody>
      </p:sp>
    </p:spTree>
    <p:extLst>
      <p:ext uri="{BB962C8B-B14F-4D97-AF65-F5344CB8AC3E}">
        <p14:creationId xmlns:p14="http://schemas.microsoft.com/office/powerpoint/2010/main" val="936314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D436B-BE91-5A4C-AFD8-93D04F102EE9}"/>
              </a:ext>
            </a:extLst>
          </p:cNvPr>
          <p:cNvSpPr>
            <a:spLocks noGrp="1"/>
          </p:cNvSpPr>
          <p:nvPr>
            <p:ph type="title"/>
          </p:nvPr>
        </p:nvSpPr>
        <p:spPr/>
        <p:txBody>
          <a:bodyPr/>
          <a:lstStyle/>
          <a:p>
            <a:r>
              <a:rPr lang="en-US" dirty="0"/>
              <a:t>Time series Selectors</a:t>
            </a:r>
            <a:endParaRPr lang="en-CN" dirty="0"/>
          </a:p>
        </p:txBody>
      </p:sp>
      <p:sp>
        <p:nvSpPr>
          <p:cNvPr id="3" name="Content Placeholder 2">
            <a:extLst>
              <a:ext uri="{FF2B5EF4-FFF2-40B4-BE49-F238E27FC236}">
                <a16:creationId xmlns:a16="http://schemas.microsoft.com/office/drawing/2014/main" id="{CDB300E6-E112-9C44-8F98-E24EE4BC1AE2}"/>
              </a:ext>
            </a:extLst>
          </p:cNvPr>
          <p:cNvSpPr>
            <a:spLocks noGrp="1"/>
          </p:cNvSpPr>
          <p:nvPr>
            <p:ph idx="1"/>
          </p:nvPr>
        </p:nvSpPr>
        <p:spPr>
          <a:xfrm>
            <a:off x="1103312" y="1523529"/>
            <a:ext cx="8946541" cy="4675141"/>
          </a:xfrm>
        </p:spPr>
        <p:txBody>
          <a:bodyPr>
            <a:normAutofit fontScale="92500" lnSpcReduction="20000"/>
          </a:bodyPr>
          <a:lstStyle/>
          <a:p>
            <a:r>
              <a:rPr lang="en-US" dirty="0"/>
              <a:t>Instant vector selectors</a:t>
            </a:r>
          </a:p>
          <a:p>
            <a:pPr lvl="1"/>
            <a:r>
              <a:rPr lang="en-US" dirty="0"/>
              <a:t>Instant vector selectors allow the selection of a set of time series and a single sample value for each at a given timestamp </a:t>
            </a:r>
            <a:endParaRPr lang="en-CN" dirty="0"/>
          </a:p>
          <a:p>
            <a:pPr lvl="1"/>
            <a:r>
              <a:rPr lang="en-US" altLang="zh-CN" dirty="0"/>
              <a:t>=</a:t>
            </a:r>
            <a:r>
              <a:rPr lang="zh-CN" altLang="en-US" dirty="0"/>
              <a:t>  </a:t>
            </a:r>
            <a:r>
              <a:rPr lang="en-US" altLang="zh-CN" dirty="0"/>
              <a:t>,</a:t>
            </a:r>
            <a:r>
              <a:rPr lang="zh-CN" altLang="en-US" dirty="0"/>
              <a:t>  </a:t>
            </a:r>
            <a:r>
              <a:rPr lang="en-US" altLang="zh-CN" dirty="0"/>
              <a:t>!=, </a:t>
            </a:r>
            <a:r>
              <a:rPr lang="en-US" altLang="zh-CN" dirty="0" err="1"/>
              <a:t>promhttp_metric_handler_requests_total</a:t>
            </a:r>
            <a:r>
              <a:rPr lang="en-US" altLang="zh-CN" dirty="0"/>
              <a:t>{code="200"}</a:t>
            </a:r>
            <a:endParaRPr lang="en-CN" dirty="0"/>
          </a:p>
          <a:p>
            <a:pPr lvl="1"/>
            <a:r>
              <a:rPr lang="en-US" altLang="zh-CN" dirty="0"/>
              <a:t>=~,</a:t>
            </a:r>
            <a:r>
              <a:rPr lang="zh-CN" altLang="en-US" dirty="0"/>
              <a:t>  </a:t>
            </a:r>
            <a:r>
              <a:rPr lang="en-US" altLang="zh-CN" dirty="0"/>
              <a:t>!~, </a:t>
            </a:r>
            <a:r>
              <a:rPr lang="en-US" altLang="zh-CN" dirty="0" err="1"/>
              <a:t>promhttp_metric_handler_requests_total</a:t>
            </a:r>
            <a:r>
              <a:rPr lang="en-US" altLang="zh-CN" dirty="0"/>
              <a:t>{code=~"200|500"}</a:t>
            </a:r>
            <a:endParaRPr lang="en-CN" dirty="0"/>
          </a:p>
          <a:p>
            <a:r>
              <a:rPr lang="en-US" dirty="0"/>
              <a:t>Range Vector Selectors</a:t>
            </a:r>
          </a:p>
          <a:p>
            <a:pPr lvl="1"/>
            <a:r>
              <a:rPr lang="en-US" dirty="0"/>
              <a:t>Range vector literals work like instant vector literals, except that they select a range of samples back from the current instant. </a:t>
            </a:r>
            <a:r>
              <a:rPr lang="en-US" altLang="zh-CN" dirty="0"/>
              <a:t>[5m]</a:t>
            </a:r>
          </a:p>
          <a:p>
            <a:pPr lvl="1"/>
            <a:r>
              <a:rPr lang="en-US" altLang="zh-CN" dirty="0" err="1"/>
              <a:t>promhttp_metric_handler_requests_total</a:t>
            </a:r>
            <a:r>
              <a:rPr lang="en-US" altLang="zh-CN" dirty="0"/>
              <a:t>[5m]</a:t>
            </a:r>
          </a:p>
          <a:p>
            <a:pPr lvl="1"/>
            <a:r>
              <a:rPr lang="en-US" altLang="zh-CN" dirty="0"/>
              <a:t>s,</a:t>
            </a:r>
            <a:r>
              <a:rPr lang="zh-CN" altLang="en-US" dirty="0"/>
              <a:t> </a:t>
            </a:r>
            <a:r>
              <a:rPr lang="en-US" altLang="zh-CN" dirty="0"/>
              <a:t>m,</a:t>
            </a:r>
            <a:r>
              <a:rPr lang="zh-CN" altLang="en-US" dirty="0"/>
              <a:t> </a:t>
            </a:r>
            <a:r>
              <a:rPr lang="en-US" altLang="zh-CN" dirty="0"/>
              <a:t>h,</a:t>
            </a:r>
            <a:r>
              <a:rPr lang="zh-CN" altLang="en-US" dirty="0"/>
              <a:t> </a:t>
            </a:r>
            <a:r>
              <a:rPr lang="en-US" altLang="zh-CN" dirty="0"/>
              <a:t>d,</a:t>
            </a:r>
            <a:r>
              <a:rPr lang="zh-CN" altLang="en-US" dirty="0"/>
              <a:t> </a:t>
            </a:r>
            <a:r>
              <a:rPr lang="en-US" altLang="zh-CN" dirty="0"/>
              <a:t>w,</a:t>
            </a:r>
            <a:r>
              <a:rPr lang="zh-CN" altLang="en-US" dirty="0"/>
              <a:t> </a:t>
            </a:r>
            <a:r>
              <a:rPr lang="en-US" altLang="zh-CN" dirty="0"/>
              <a:t>y</a:t>
            </a:r>
            <a:endParaRPr lang="en-US" dirty="0"/>
          </a:p>
          <a:p>
            <a:r>
              <a:rPr lang="en-US" altLang="zh-CN" dirty="0"/>
              <a:t>Offset</a:t>
            </a:r>
          </a:p>
          <a:p>
            <a:pPr lvl="1"/>
            <a:r>
              <a:rPr lang="en-US" dirty="0"/>
              <a:t>The offset modifier allows changing the time offset for individual instant and range vectors in a query. </a:t>
            </a:r>
          </a:p>
          <a:p>
            <a:pPr lvl="1"/>
            <a:r>
              <a:rPr lang="da-DK" dirty="0"/>
              <a:t>promhttp_metric_handler_requests_total[15s] offset 2d</a:t>
            </a:r>
            <a:endParaRPr lang="en-CN" dirty="0"/>
          </a:p>
        </p:txBody>
      </p:sp>
    </p:spTree>
    <p:extLst>
      <p:ext uri="{BB962C8B-B14F-4D97-AF65-F5344CB8AC3E}">
        <p14:creationId xmlns:p14="http://schemas.microsoft.com/office/powerpoint/2010/main" val="2375613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43700</TotalTime>
  <Words>1227</Words>
  <Application>Microsoft Office PowerPoint</Application>
  <PresentationFormat>Widescreen</PresentationFormat>
  <Paragraphs>181</Paragraphs>
  <Slides>22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Open Sans</vt:lpstr>
      <vt:lpstr>Wingdings 3</vt:lpstr>
      <vt:lpstr>Ion</vt:lpstr>
      <vt:lpstr>PowerPoint Presentation</vt:lpstr>
      <vt:lpstr>Prometheus</vt:lpstr>
      <vt:lpstr>PowerPoint Presentation</vt:lpstr>
      <vt:lpstr>When does it fit</vt:lpstr>
      <vt:lpstr>Data Model</vt:lpstr>
      <vt:lpstr>Data Model</vt:lpstr>
      <vt:lpstr>Metric types</vt:lpstr>
      <vt:lpstr>PromQL</vt:lpstr>
      <vt:lpstr>Time series Selectors</vt:lpstr>
      <vt:lpstr>Operators</vt:lpstr>
      <vt:lpstr>Operators</vt:lpstr>
      <vt:lpstr>Operators</vt:lpstr>
      <vt:lpstr>Functions</vt:lpstr>
      <vt:lpstr>PowerPoint Presentation</vt:lpstr>
      <vt:lpstr>PowerPoint Presentation</vt:lpstr>
      <vt:lpstr>PromQL Expression</vt:lpstr>
      <vt:lpstr>One Container Two TimeSeries</vt:lpstr>
      <vt:lpstr>Prometheus Federation &amp; Staleness</vt:lpstr>
      <vt:lpstr>Incorrect Expression</vt:lpstr>
      <vt:lpstr>Solutions</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Songqing Shuai</dc:creator>
  <cp:lastModifiedBy>Zhi Xin</cp:lastModifiedBy>
  <cp:revision>142</cp:revision>
  <dcterms:created xsi:type="dcterms:W3CDTF">2021-09-18T06:53:29Z</dcterms:created>
  <dcterms:modified xsi:type="dcterms:W3CDTF">2022-05-27T06:20:42Z</dcterms:modified>
</cp:coreProperties>
</file>