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25"/>
  </p:handoutMasterIdLst>
  <p:sldIdLst>
    <p:sldId id="359" r:id="rId3"/>
    <p:sldId id="360" r:id="rId5"/>
    <p:sldId id="384" r:id="rId6"/>
    <p:sldId id="385" r:id="rId7"/>
    <p:sldId id="447" r:id="rId8"/>
    <p:sldId id="448" r:id="rId9"/>
    <p:sldId id="389" r:id="rId10"/>
    <p:sldId id="427" r:id="rId11"/>
    <p:sldId id="430" r:id="rId12"/>
    <p:sldId id="431" r:id="rId13"/>
    <p:sldId id="432" r:id="rId14"/>
    <p:sldId id="391" r:id="rId15"/>
    <p:sldId id="434" r:id="rId16"/>
    <p:sldId id="395" r:id="rId17"/>
    <p:sldId id="398" r:id="rId18"/>
    <p:sldId id="410" r:id="rId19"/>
    <p:sldId id="411" r:id="rId20"/>
    <p:sldId id="463" r:id="rId21"/>
    <p:sldId id="400" r:id="rId22"/>
    <p:sldId id="402" r:id="rId23"/>
    <p:sldId id="406" r:id="rId24"/>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7182"/>
    <a:srgbClr val="A6A0A9"/>
    <a:srgbClr val="F2E4FB"/>
    <a:srgbClr val="9CA391"/>
    <a:srgbClr val="E3CFD1"/>
    <a:srgbClr val="F2E4FD"/>
    <a:srgbClr val="FEFBEC"/>
    <a:srgbClr val="FBEADA"/>
    <a:srgbClr val="E3CAB4"/>
    <a:srgbClr val="CDBE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24"/>
    <p:restoredTop sz="94682"/>
  </p:normalViewPr>
  <p:slideViewPr>
    <p:cSldViewPr snapToGrid="0" snapToObjects="1">
      <p:cViewPr varScale="1">
        <p:scale>
          <a:sx n="119" d="100"/>
          <a:sy n="119" d="100"/>
        </p:scale>
        <p:origin x="584"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snapToGrid="0" snapToObjects="1">
      <p:cViewPr varScale="1">
        <p:scale>
          <a:sx n="95" d="100"/>
          <a:sy n="95" d="100"/>
        </p:scale>
        <p:origin x="2504" y="19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gs" Target="tags/tag3.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4B3C7D-7ED1-A34F-BCFC-1C01389AE58C}"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CED8CE-3D9F-CA47-A17E-9AD879C3B1C0}"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ACF2CF-5EF1-D24F-8F8B-C67282AA038A}"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F70782-008B-5B48-B01C-A994AC4AA04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E537F3-7F9D-4182-8C2D-F2D36A9B177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4" name="直线连接符 3"/>
          <p:cNvCxnSpPr/>
          <p:nvPr userDrawn="1"/>
        </p:nvCxnSpPr>
        <p:spPr>
          <a:xfrm flipH="1">
            <a:off x="225287" y="-251791"/>
            <a:ext cx="226530" cy="689113"/>
          </a:xfrm>
          <a:prstGeom prst="line">
            <a:avLst/>
          </a:prstGeom>
          <a:ln w="3175">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直线连接符 4"/>
          <p:cNvCxnSpPr/>
          <p:nvPr userDrawn="1"/>
        </p:nvCxnSpPr>
        <p:spPr>
          <a:xfrm flipH="1">
            <a:off x="-237410" y="-13392"/>
            <a:ext cx="716239" cy="556315"/>
          </a:xfrm>
          <a:prstGeom prst="line">
            <a:avLst/>
          </a:prstGeom>
          <a:ln w="3175">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直角三角形 1"/>
          <p:cNvSpPr/>
          <p:nvPr userDrawn="1"/>
        </p:nvSpPr>
        <p:spPr>
          <a:xfrm rot="14400000">
            <a:off x="-639564" y="-192553"/>
            <a:ext cx="988316" cy="808622"/>
          </a:xfrm>
          <a:prstGeom prst="rtTriangle">
            <a:avLst/>
          </a:prstGeom>
          <a:solidFill>
            <a:schemeClr val="accent4">
              <a:lumMod val="40000"/>
              <a:lumOff val="60000"/>
            </a:schemeClr>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44000">
              <a:srgbClr val="F3F6F8"/>
            </a:gs>
            <a:gs pos="0">
              <a:srgbClr val="F7F9FA"/>
            </a:gs>
            <a:gs pos="100000">
              <a:srgbClr val="EEF2F5"/>
            </a:gs>
          </a:gsLst>
          <a:lin scaled="1"/>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5.xml"/><Relationship Id="rId2" Type="http://schemas.openxmlformats.org/officeDocument/2006/relationships/image" Target="../media/image9.jpeg"/><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2.GIF"/><Relationship Id="rId2" Type="http://schemas.openxmlformats.org/officeDocument/2006/relationships/image" Target="../media/image11.GIF"/><Relationship Id="rId1" Type="http://schemas.openxmlformats.org/officeDocument/2006/relationships/image" Target="../media/image10.GI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5.xml"/><Relationship Id="rId4" Type="http://schemas.openxmlformats.org/officeDocument/2006/relationships/image" Target="../media/image19.jpeg"/><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tags" Target="../tags/tag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5.xml"/><Relationship Id="rId2" Type="http://schemas.openxmlformats.org/officeDocument/2006/relationships/image" Target="../media/image1.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5.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14400000">
            <a:off x="-3647980" y="619468"/>
            <a:ext cx="6200603" cy="5073221"/>
          </a:xfrm>
          <a:prstGeom prst="rtTriangle">
            <a:avLst/>
          </a:prstGeom>
          <a:solidFill>
            <a:srgbClr val="E3CAB4"/>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E3CAB4"/>
              </a:solidFill>
              <a:cs typeface="+mn-lt"/>
            </a:endParaRPr>
          </a:p>
        </p:txBody>
      </p:sp>
      <p:sp>
        <p:nvSpPr>
          <p:cNvPr id="25" name="文本框 24"/>
          <p:cNvSpPr txBox="1"/>
          <p:nvPr/>
        </p:nvSpPr>
        <p:spPr>
          <a:xfrm>
            <a:off x="6355562" y="1415972"/>
            <a:ext cx="3230880" cy="1014730"/>
          </a:xfrm>
          <a:prstGeom prst="rect">
            <a:avLst/>
          </a:prstGeom>
          <a:noFill/>
        </p:spPr>
        <p:txBody>
          <a:bodyPr wrap="none" rtlCol="0">
            <a:spAutoFit/>
          </a:bodyPr>
          <a:lstStyle/>
          <a:p>
            <a:r>
              <a:rPr kumimoji="1" lang="zh-CN" altLang="en-US" sz="6000">
                <a:solidFill>
                  <a:srgbClr val="7E7182"/>
                </a:solidFill>
              </a:rPr>
              <a:t>图像</a:t>
            </a:r>
            <a:r>
              <a:rPr kumimoji="1" lang="zh-CN" altLang="en-US" sz="6000">
                <a:solidFill>
                  <a:srgbClr val="7E7182"/>
                </a:solidFill>
              </a:rPr>
              <a:t>拼接</a:t>
            </a:r>
            <a:endParaRPr kumimoji="1" lang="zh-CN" altLang="en-US" sz="6000">
              <a:solidFill>
                <a:srgbClr val="7E7182"/>
              </a:solidFill>
            </a:endParaRPr>
          </a:p>
        </p:txBody>
      </p:sp>
      <p:sp>
        <p:nvSpPr>
          <p:cNvPr id="2" name="文本框 1"/>
          <p:cNvSpPr txBox="1"/>
          <p:nvPr/>
        </p:nvSpPr>
        <p:spPr>
          <a:xfrm>
            <a:off x="8037677" y="4911647"/>
            <a:ext cx="4020820" cy="706755"/>
          </a:xfrm>
          <a:prstGeom prst="rect">
            <a:avLst/>
          </a:prstGeom>
          <a:noFill/>
        </p:spPr>
        <p:txBody>
          <a:bodyPr wrap="none" rtlCol="0">
            <a:spAutoFit/>
          </a:bodyPr>
          <a:p>
            <a:r>
              <a:rPr kumimoji="1" lang="zh-CN" altLang="en-US" sz="2000">
                <a:solidFill>
                  <a:srgbClr val="7E7182"/>
                </a:solidFill>
              </a:rPr>
              <a:t>汇报人：黄月</a:t>
            </a:r>
            <a:r>
              <a:rPr kumimoji="1" lang="en-US" altLang="zh-CN" sz="2000">
                <a:solidFill>
                  <a:srgbClr val="7E7182"/>
                </a:solidFill>
              </a:rPr>
              <a:t> </a:t>
            </a:r>
            <a:r>
              <a:rPr kumimoji="1" lang="zh-CN" altLang="en-US" sz="2000">
                <a:solidFill>
                  <a:srgbClr val="7E7182"/>
                </a:solidFill>
              </a:rPr>
              <a:t>陈彦洁</a:t>
            </a:r>
            <a:r>
              <a:rPr kumimoji="1" lang="en-US" altLang="zh-CN" sz="2000">
                <a:solidFill>
                  <a:srgbClr val="7E7182"/>
                </a:solidFill>
              </a:rPr>
              <a:t> </a:t>
            </a:r>
            <a:r>
              <a:rPr kumimoji="1" lang="zh-CN" altLang="en-US" sz="2000">
                <a:solidFill>
                  <a:srgbClr val="7E7182"/>
                </a:solidFill>
              </a:rPr>
              <a:t>白苏彤</a:t>
            </a:r>
            <a:r>
              <a:rPr kumimoji="1" lang="en-US" altLang="zh-CN" sz="2000">
                <a:solidFill>
                  <a:srgbClr val="7E7182"/>
                </a:solidFill>
              </a:rPr>
              <a:t> </a:t>
            </a:r>
            <a:r>
              <a:rPr kumimoji="1" lang="zh-CN" altLang="en-US" sz="2000">
                <a:solidFill>
                  <a:srgbClr val="7E7182"/>
                </a:solidFill>
              </a:rPr>
              <a:t>李贝</a:t>
            </a:r>
            <a:r>
              <a:rPr kumimoji="1" lang="en-US" altLang="zh-CN" sz="2000">
                <a:solidFill>
                  <a:srgbClr val="7E7182"/>
                </a:solidFill>
              </a:rPr>
              <a:t> </a:t>
            </a:r>
            <a:endParaRPr kumimoji="1" lang="en-US" altLang="zh-CN" sz="2000">
              <a:solidFill>
                <a:srgbClr val="7E7182"/>
              </a:solidFill>
            </a:endParaRPr>
          </a:p>
          <a:p>
            <a:r>
              <a:rPr kumimoji="1" lang="zh-CN" altLang="en-US" sz="2000">
                <a:solidFill>
                  <a:srgbClr val="7E7182"/>
                </a:solidFill>
              </a:rPr>
              <a:t>敬炳华</a:t>
            </a:r>
            <a:r>
              <a:rPr kumimoji="1" lang="en-US" altLang="zh-CN" sz="2000">
                <a:solidFill>
                  <a:srgbClr val="7E7182"/>
                </a:solidFill>
              </a:rPr>
              <a:t> </a:t>
            </a:r>
            <a:r>
              <a:rPr kumimoji="1" lang="zh-CN" altLang="en-US" sz="2000">
                <a:solidFill>
                  <a:srgbClr val="7E7182"/>
                </a:solidFill>
              </a:rPr>
              <a:t>陈为铮</a:t>
            </a:r>
            <a:r>
              <a:rPr kumimoji="1" lang="en-US" altLang="zh-CN" sz="2000">
                <a:solidFill>
                  <a:srgbClr val="7E7182"/>
                </a:solidFill>
              </a:rPr>
              <a:t> </a:t>
            </a:r>
            <a:r>
              <a:rPr kumimoji="1" lang="zh-CN" altLang="en-US" sz="2000">
                <a:solidFill>
                  <a:srgbClr val="7E7182"/>
                </a:solidFill>
              </a:rPr>
              <a:t>郑榕松</a:t>
            </a:r>
            <a:endParaRPr kumimoji="1" lang="zh-CN" altLang="en-US" sz="2000">
              <a:solidFill>
                <a:srgbClr val="7E7182"/>
              </a:solidFill>
            </a:endParaRPr>
          </a:p>
        </p:txBody>
      </p:sp>
      <p:sp>
        <p:nvSpPr>
          <p:cNvPr id="15" name="等腰三角形 14"/>
          <p:cNvSpPr/>
          <p:nvPr/>
        </p:nvSpPr>
        <p:spPr>
          <a:xfrm flipV="1">
            <a:off x="11176820" y="-62"/>
            <a:ext cx="1015660" cy="653564"/>
          </a:xfrm>
          <a:prstGeom prst="triangle">
            <a:avLst/>
          </a:prstGeom>
          <a:solidFill>
            <a:srgbClr val="CDBE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 name="文本框 2"/>
          <p:cNvSpPr txBox="1"/>
          <p:nvPr/>
        </p:nvSpPr>
        <p:spPr>
          <a:xfrm>
            <a:off x="4070350" y="2666365"/>
            <a:ext cx="7800975" cy="1599565"/>
          </a:xfrm>
          <a:prstGeom prst="rect">
            <a:avLst/>
          </a:prstGeom>
          <a:noFill/>
        </p:spPr>
        <p:txBody>
          <a:bodyPr wrap="square" rtlCol="0">
            <a:spAutoFit/>
          </a:bodyPr>
          <a:p>
            <a:r>
              <a:rPr lang="zh-CN" altLang="en-US" sz="1400"/>
              <a:t>图像拼接是将可能来自不同时间、不同视角或不同传感器的多个重叠图像拼接成无缝全景或高分辨率图像的技术。图像配准和图像融合是图像拼接的两个关键技术。图像配准是图像融合的基础，图像配准算法的计算一般非常大，因此图像拼接技术的发展在很大程度上取决于图像配准技术的创新。</a:t>
            </a:r>
            <a:r>
              <a:rPr lang="zh-CN" altLang="en-US" sz="1400">
                <a:sym typeface="+mn-ea"/>
              </a:rPr>
              <a:t>早期的图像配准技术主要采用点匹配方法，速度慢，精度低，而且往往需要手动选择初始匹配点，无法适应大数据图像的融合。图像拼接的方法有很多种，不同的算法步骤会有一些差异，但一般的过程是一样的。</a:t>
            </a:r>
            <a:endParaRPr lang="zh-CN" altLang="en-US" sz="1400"/>
          </a:p>
          <a:p>
            <a:endParaRPr lang="zh-CN" altLang="en-US" sz="14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25" grpId="0"/>
      <p:bldP spid="2" grpId="0"/>
      <p:bldP spid="3" grpId="0"/>
      <p:bldP spid="25" grpId="1"/>
      <p:bldP spid="2" grpId="1"/>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3048" y="329433"/>
            <a:ext cx="7729728" cy="1188720"/>
          </a:xfrm>
        </p:spPr>
        <p:txBody>
          <a:bodyPr/>
          <a:lstStyle/>
          <a:p>
            <a:r>
              <a:rPr lang="zh-CN" altLang="en-US" dirty="0"/>
              <a:t>特征匹配</a:t>
            </a:r>
            <a:endParaRPr lang="zh-CN" altLang="en-US" dirty="0"/>
          </a:p>
        </p:txBody>
      </p:sp>
      <p:sp>
        <p:nvSpPr>
          <p:cNvPr id="3" name="内容占位符 2"/>
          <p:cNvSpPr>
            <a:spLocks noGrp="1"/>
          </p:cNvSpPr>
          <p:nvPr>
            <p:ph idx="1"/>
          </p:nvPr>
        </p:nvSpPr>
        <p:spPr>
          <a:xfrm>
            <a:off x="125730" y="1518285"/>
            <a:ext cx="7193915" cy="4845050"/>
          </a:xfrm>
        </p:spPr>
        <p:txBody>
          <a:bodyPr>
            <a:noAutofit/>
          </a:bodyPr>
          <a:lstStyle/>
          <a:p>
            <a:pPr>
              <a:lnSpc>
                <a:spcPct val="140000"/>
              </a:lnSpc>
            </a:pPr>
            <a:r>
              <a:rPr lang="zh-CN" altLang="en-US" sz="2400" dirty="0"/>
              <a:t>特征匹配</a:t>
            </a:r>
            <a:r>
              <a:rPr lang="en-US" altLang="zh-CN" sz="2400" dirty="0"/>
              <a:t>(FBM)</a:t>
            </a:r>
            <a:r>
              <a:rPr lang="zh-CN" altLang="en-US" sz="2400" dirty="0"/>
              <a:t>，就是指将从影像中提取的特征作为共轭实体</a:t>
            </a:r>
            <a:r>
              <a:rPr lang="en-US" altLang="zh-CN" sz="2400" dirty="0"/>
              <a:t>,</a:t>
            </a:r>
            <a:r>
              <a:rPr lang="zh-CN" altLang="en-US" sz="2400" dirty="0"/>
              <a:t>而将所提特征属性或描述参数作为匹配实体，通过计算匹配实体之间的相似性测度以实现共轭实体配准的影像匹配方法。</a:t>
            </a:r>
            <a:endParaRPr lang="en-US" altLang="zh-CN" sz="2400" dirty="0"/>
          </a:p>
          <a:p>
            <a:pPr>
              <a:lnSpc>
                <a:spcPct val="140000"/>
              </a:lnSpc>
            </a:pPr>
            <a:r>
              <a:rPr lang="zh-CN" altLang="en-US" sz="2400" dirty="0"/>
              <a:t>顾名思义就是在多张图像上提取特征，然后匹配相同或者相似的特征的过程。</a:t>
            </a:r>
            <a:endParaRPr lang="en-US" altLang="zh-CN" sz="2400" dirty="0"/>
          </a:p>
          <a:p>
            <a:pPr>
              <a:lnSpc>
                <a:spcPct val="140000"/>
              </a:lnSpc>
            </a:pPr>
            <a:r>
              <a:rPr lang="zh-CN" altLang="en-US" sz="2400" dirty="0"/>
              <a:t>特征检测与特征匹配算法有</a:t>
            </a:r>
            <a:r>
              <a:rPr lang="en-US" altLang="zh-CN" sz="2400" dirty="0"/>
              <a:t>BFMatcher</a:t>
            </a:r>
            <a:r>
              <a:rPr lang="zh-CN" altLang="en-US" sz="2400" dirty="0"/>
              <a:t>、</a:t>
            </a:r>
            <a:r>
              <a:rPr lang="en-US" altLang="zh-CN" sz="2400" dirty="0"/>
              <a:t>SIFT</a:t>
            </a:r>
            <a:r>
              <a:rPr lang="zh-CN" altLang="en-US" sz="2400" dirty="0"/>
              <a:t>、</a:t>
            </a:r>
            <a:r>
              <a:rPr lang="en-US" altLang="zh-CN" sz="2400" dirty="0">
                <a:sym typeface="+mn-ea"/>
              </a:rPr>
              <a:t>KNN</a:t>
            </a:r>
            <a:r>
              <a:rPr lang="zh-CN" altLang="en-US" sz="2400" dirty="0"/>
              <a:t>、</a:t>
            </a:r>
            <a:r>
              <a:rPr lang="en-US" altLang="zh-CN" sz="2400" dirty="0"/>
              <a:t>ORB</a:t>
            </a:r>
            <a:r>
              <a:rPr lang="zh-CN" altLang="en-US" sz="2400" dirty="0"/>
              <a:t>、</a:t>
            </a:r>
            <a:r>
              <a:rPr lang="en-US" altLang="zh-CN" sz="2400" dirty="0"/>
              <a:t>FAST</a:t>
            </a:r>
            <a:endParaRPr lang="zh-CN" altLang="en-US" sz="2400" dirty="0"/>
          </a:p>
          <a:p>
            <a:pPr>
              <a:lnSpc>
                <a:spcPct val="140000"/>
              </a:lnSpc>
            </a:pPr>
            <a:endParaRPr lang="zh-CN" altLang="en-US" sz="2400" dirty="0"/>
          </a:p>
        </p:txBody>
      </p:sp>
      <p:pic>
        <p:nvPicPr>
          <p:cNvPr id="104" name="图片 103"/>
          <p:cNvPicPr/>
          <p:nvPr/>
        </p:nvPicPr>
        <p:blipFill>
          <a:blip r:embed="rId1"/>
          <a:stretch>
            <a:fillRect/>
          </a:stretch>
        </p:blipFill>
        <p:spPr>
          <a:xfrm>
            <a:off x="7225030" y="1308100"/>
            <a:ext cx="4966970" cy="4658360"/>
          </a:xfrm>
          <a:prstGeom prst="rect">
            <a:avLst/>
          </a:prstGeom>
          <a:noFill/>
          <a:ln w="9525">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89376" y="750747"/>
            <a:ext cx="9857232" cy="922020"/>
          </a:xfrm>
          <a:prstGeom prst="rect">
            <a:avLst/>
          </a:prstGeom>
          <a:noFill/>
        </p:spPr>
        <p:txBody>
          <a:bodyPr wrap="square" rtlCol="0">
            <a:spAutoFit/>
          </a:bodyPr>
          <a:lstStyle/>
          <a:p>
            <a:pPr indent="0">
              <a:buClr>
                <a:schemeClr val="accent2"/>
              </a:buClr>
              <a:buNone/>
            </a:pPr>
            <a:r>
              <a:rPr lang="zh-CN" altLang="zh-CN" sz="3600" dirty="0"/>
              <a:t>特征匹配的作用：</a:t>
            </a:r>
            <a:endParaRPr lang="zh-CN" altLang="zh-CN" sz="3600" dirty="0"/>
          </a:p>
          <a:p>
            <a:pPr indent="0">
              <a:buNone/>
            </a:pPr>
            <a:endParaRPr lang="zh-CN" altLang="zh-CN" dirty="0"/>
          </a:p>
        </p:txBody>
      </p:sp>
      <p:sp>
        <p:nvSpPr>
          <p:cNvPr id="5" name="文本框 4"/>
          <p:cNvSpPr txBox="1"/>
          <p:nvPr/>
        </p:nvSpPr>
        <p:spPr>
          <a:xfrm>
            <a:off x="589280" y="1672590"/>
            <a:ext cx="10238105" cy="4485005"/>
          </a:xfrm>
          <a:prstGeom prst="rect">
            <a:avLst/>
          </a:prstGeom>
          <a:noFill/>
        </p:spPr>
        <p:txBody>
          <a:bodyPr wrap="square" rtlCol="0" anchor="t">
            <a:spAutoFit/>
          </a:bodyPr>
          <a:p>
            <a:pPr indent="0">
              <a:lnSpc>
                <a:spcPct val="170000"/>
              </a:lnSpc>
              <a:buNone/>
            </a:pPr>
            <a:r>
              <a:rPr lang="en-US" altLang="zh-CN" sz="2800" dirty="0">
                <a:sym typeface="+mn-ea"/>
              </a:rPr>
              <a:t>1.</a:t>
            </a:r>
            <a:r>
              <a:rPr lang="zh-CN" altLang="zh-CN" sz="2800" dirty="0">
                <a:sym typeface="+mn-ea"/>
              </a:rPr>
              <a:t>在图像拼接中，需要进行特征匹配，方便求出单应矩阵以拼接两幅图像；</a:t>
            </a:r>
            <a:endParaRPr lang="zh-CN" altLang="zh-CN" sz="2800" dirty="0"/>
          </a:p>
          <a:p>
            <a:pPr>
              <a:lnSpc>
                <a:spcPct val="170000"/>
              </a:lnSpc>
            </a:pPr>
            <a:r>
              <a:rPr lang="en-US" altLang="zh-CN" sz="2800" dirty="0">
                <a:sym typeface="+mn-ea"/>
              </a:rPr>
              <a:t>2</a:t>
            </a:r>
            <a:r>
              <a:rPr lang="zh-CN" altLang="zh-CN" sz="2800" dirty="0">
                <a:sym typeface="+mn-ea"/>
              </a:rPr>
              <a:t>．在三维重建中，需要进行特征匹配，方便求出变换矩阵以及三角化特征点；</a:t>
            </a:r>
            <a:endParaRPr lang="zh-CN" altLang="zh-CN" sz="2800" dirty="0"/>
          </a:p>
          <a:p>
            <a:pPr>
              <a:lnSpc>
                <a:spcPct val="170000"/>
              </a:lnSpc>
            </a:pPr>
            <a:r>
              <a:rPr lang="en-US" altLang="zh-CN" sz="2800" dirty="0">
                <a:sym typeface="+mn-ea"/>
              </a:rPr>
              <a:t>3.</a:t>
            </a:r>
            <a:r>
              <a:rPr lang="zh-CN" altLang="zh-CN" sz="2800" dirty="0">
                <a:sym typeface="+mn-ea"/>
              </a:rPr>
              <a:t>在图像检索中，可以通过特征点在数据库中检索，查找到特征匹配数量最多的识别结果；</a:t>
            </a:r>
            <a:endParaRPr lang="zh-CN" altLang="zh-CN" sz="2800" dirty="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5"/>
          <p:cNvSpPr/>
          <p:nvPr/>
        </p:nvSpPr>
        <p:spPr bwMode="auto">
          <a:xfrm>
            <a:off x="7394421" y="1739909"/>
            <a:ext cx="4472877" cy="994775"/>
          </a:xfrm>
          <a:custGeom>
            <a:avLst/>
            <a:gdLst>
              <a:gd name="T0" fmla="*/ 433 w 2183"/>
              <a:gd name="T1" fmla="*/ 0 h 483"/>
              <a:gd name="T2" fmla="*/ 1942 w 2183"/>
              <a:gd name="T3" fmla="*/ 0 h 483"/>
              <a:gd name="T4" fmla="*/ 2183 w 2183"/>
              <a:gd name="T5" fmla="*/ 241 h 483"/>
              <a:gd name="T6" fmla="*/ 1942 w 2183"/>
              <a:gd name="T7" fmla="*/ 483 h 483"/>
              <a:gd name="T8" fmla="*/ 433 w 2183"/>
              <a:gd name="T9" fmla="*/ 483 h 483"/>
              <a:gd name="T10" fmla="*/ 0 w 2183"/>
              <a:gd name="T11" fmla="*/ 320 h 483"/>
              <a:gd name="T12" fmla="*/ 433 w 2183"/>
              <a:gd name="T13" fmla="*/ 0 h 483"/>
            </a:gdLst>
            <a:ahLst/>
            <a:cxnLst>
              <a:cxn ang="0">
                <a:pos x="T0" y="T1"/>
              </a:cxn>
              <a:cxn ang="0">
                <a:pos x="T2" y="T3"/>
              </a:cxn>
              <a:cxn ang="0">
                <a:pos x="T4" y="T5"/>
              </a:cxn>
              <a:cxn ang="0">
                <a:pos x="T6" y="T7"/>
              </a:cxn>
              <a:cxn ang="0">
                <a:pos x="T8" y="T9"/>
              </a:cxn>
              <a:cxn ang="0">
                <a:pos x="T10" y="T11"/>
              </a:cxn>
              <a:cxn ang="0">
                <a:pos x="T12" y="T13"/>
              </a:cxn>
            </a:cxnLst>
            <a:rect l="0" t="0" r="r" b="b"/>
            <a:pathLst>
              <a:path w="2183" h="483">
                <a:moveTo>
                  <a:pt x="433" y="0"/>
                </a:moveTo>
                <a:cubicBezTo>
                  <a:pt x="1942" y="0"/>
                  <a:pt x="1942" y="0"/>
                  <a:pt x="1942" y="0"/>
                </a:cubicBezTo>
                <a:cubicBezTo>
                  <a:pt x="2075" y="0"/>
                  <a:pt x="2183" y="108"/>
                  <a:pt x="2183" y="241"/>
                </a:cubicBezTo>
                <a:cubicBezTo>
                  <a:pt x="2183" y="375"/>
                  <a:pt x="2075" y="483"/>
                  <a:pt x="1942" y="483"/>
                </a:cubicBezTo>
                <a:cubicBezTo>
                  <a:pt x="433" y="483"/>
                  <a:pt x="433" y="483"/>
                  <a:pt x="433" y="483"/>
                </a:cubicBezTo>
                <a:cubicBezTo>
                  <a:pt x="272" y="483"/>
                  <a:pt x="205" y="265"/>
                  <a:pt x="0" y="320"/>
                </a:cubicBezTo>
                <a:cubicBezTo>
                  <a:pt x="81" y="239"/>
                  <a:pt x="256" y="0"/>
                  <a:pt x="433" y="0"/>
                </a:cubicBezTo>
                <a:close/>
              </a:path>
            </a:pathLst>
          </a:custGeom>
          <a:solidFill>
            <a:srgbClr val="E3CAB4"/>
          </a:solidFill>
          <a:ln>
            <a:noFill/>
          </a:ln>
        </p:spPr>
        <p:txBody>
          <a:bodyPr vert="horz" wrap="square" lIns="91440" tIns="45720" rIns="91440" bIns="45720" numCol="1" anchor="ctr" anchorCtr="0" compatLnSpc="1"/>
          <a:lstStyle/>
          <a:p>
            <a:pPr algn="ctr"/>
            <a:endParaRPr lang="en-US" sz="2400" b="1">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44" name="Group 27"/>
          <p:cNvGrpSpPr/>
          <p:nvPr/>
        </p:nvGrpSpPr>
        <p:grpSpPr>
          <a:xfrm>
            <a:off x="5865732" y="1904795"/>
            <a:ext cx="1589476" cy="1077672"/>
            <a:chOff x="5155735" y="2183152"/>
            <a:chExt cx="1589476" cy="1077672"/>
          </a:xfrm>
        </p:grpSpPr>
        <p:sp>
          <p:nvSpPr>
            <p:cNvPr id="45" name="Freeform 6"/>
            <p:cNvSpPr/>
            <p:nvPr/>
          </p:nvSpPr>
          <p:spPr bwMode="auto">
            <a:xfrm>
              <a:off x="5155735" y="2183152"/>
              <a:ext cx="1589476" cy="1077672"/>
            </a:xfrm>
            <a:custGeom>
              <a:avLst/>
              <a:gdLst>
                <a:gd name="T0" fmla="*/ 443 w 776"/>
                <a:gd name="T1" fmla="*/ 421 h 523"/>
                <a:gd name="T2" fmla="*/ 444 w 776"/>
                <a:gd name="T3" fmla="*/ 420 h 523"/>
                <a:gd name="T4" fmla="*/ 776 w 776"/>
                <a:gd name="T5" fmla="*/ 64 h 523"/>
                <a:gd name="T6" fmla="*/ 335 w 776"/>
                <a:gd name="T7" fmla="*/ 24 h 523"/>
                <a:gd name="T8" fmla="*/ 90 w 776"/>
                <a:gd name="T9" fmla="*/ 92 h 523"/>
                <a:gd name="T10" fmla="*/ 103 w 776"/>
                <a:gd name="T11" fmla="*/ 433 h 523"/>
                <a:gd name="T12" fmla="*/ 443 w 776"/>
                <a:gd name="T13" fmla="*/ 421 h 523"/>
              </a:gdLst>
              <a:ahLst/>
              <a:cxnLst>
                <a:cxn ang="0">
                  <a:pos x="T0" y="T1"/>
                </a:cxn>
                <a:cxn ang="0">
                  <a:pos x="T2" y="T3"/>
                </a:cxn>
                <a:cxn ang="0">
                  <a:pos x="T4" y="T5"/>
                </a:cxn>
                <a:cxn ang="0">
                  <a:pos x="T6" y="T7"/>
                </a:cxn>
                <a:cxn ang="0">
                  <a:pos x="T8" y="T9"/>
                </a:cxn>
                <a:cxn ang="0">
                  <a:pos x="T10" y="T11"/>
                </a:cxn>
                <a:cxn ang="0">
                  <a:pos x="T12" y="T13"/>
                </a:cxn>
              </a:cxnLst>
              <a:rect l="0" t="0" r="r" b="b"/>
              <a:pathLst>
                <a:path w="776" h="523">
                  <a:moveTo>
                    <a:pt x="443" y="421"/>
                  </a:moveTo>
                  <a:cubicBezTo>
                    <a:pt x="444" y="420"/>
                    <a:pt x="444" y="420"/>
                    <a:pt x="444" y="420"/>
                  </a:cubicBezTo>
                  <a:cubicBezTo>
                    <a:pt x="776" y="64"/>
                    <a:pt x="776" y="64"/>
                    <a:pt x="776" y="64"/>
                  </a:cubicBezTo>
                  <a:cubicBezTo>
                    <a:pt x="648" y="201"/>
                    <a:pt x="488" y="70"/>
                    <a:pt x="335" y="24"/>
                  </a:cubicBezTo>
                  <a:cubicBezTo>
                    <a:pt x="250" y="0"/>
                    <a:pt x="155" y="23"/>
                    <a:pt x="90" y="92"/>
                  </a:cubicBezTo>
                  <a:cubicBezTo>
                    <a:pt x="0" y="189"/>
                    <a:pt x="5" y="342"/>
                    <a:pt x="103" y="433"/>
                  </a:cubicBezTo>
                  <a:cubicBezTo>
                    <a:pt x="200" y="523"/>
                    <a:pt x="353" y="518"/>
                    <a:pt x="443" y="421"/>
                  </a:cubicBezTo>
                  <a:close/>
                </a:path>
              </a:pathLst>
            </a:custGeom>
            <a:gradFill>
              <a:gsLst>
                <a:gs pos="0">
                  <a:schemeClr val="bg1">
                    <a:lumMod val="95000"/>
                  </a:schemeClr>
                </a:gs>
                <a:gs pos="100000">
                  <a:schemeClr val="bg2">
                    <a:lumMod val="95000"/>
                  </a:schemeClr>
                </a:gs>
              </a:gsLst>
              <a:lin ang="5400000" scaled="1"/>
            </a:gradFill>
            <a:ln>
              <a:noFill/>
            </a:ln>
          </p:spPr>
          <p:txBody>
            <a:bodyPr vert="horz" wrap="square" lIns="91440" tIns="45720" rIns="91440" bIns="45720" numCol="1" anchor="ctr" anchorCtr="0" compatLnSpc="1"/>
            <a:lstStyle/>
            <a:p>
              <a:pPr algn="ctr"/>
              <a:endParaRPr lang="en-US" sz="2400" b="1">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6" name="Freeform 7"/>
            <p:cNvSpPr/>
            <p:nvPr/>
          </p:nvSpPr>
          <p:spPr bwMode="auto">
            <a:xfrm>
              <a:off x="5226619" y="2234814"/>
              <a:ext cx="952724" cy="955127"/>
            </a:xfrm>
            <a:custGeom>
              <a:avLst/>
              <a:gdLst>
                <a:gd name="T0" fmla="*/ 386 w 465"/>
                <a:gd name="T1" fmla="*/ 375 h 464"/>
                <a:gd name="T2" fmla="*/ 376 w 465"/>
                <a:gd name="T3" fmla="*/ 78 h 464"/>
                <a:gd name="T4" fmla="*/ 79 w 465"/>
                <a:gd name="T5" fmla="*/ 89 h 464"/>
                <a:gd name="T6" fmla="*/ 90 w 465"/>
                <a:gd name="T7" fmla="*/ 386 h 464"/>
                <a:gd name="T8" fmla="*/ 386 w 465"/>
                <a:gd name="T9" fmla="*/ 375 h 464"/>
              </a:gdLst>
              <a:ahLst/>
              <a:cxnLst>
                <a:cxn ang="0">
                  <a:pos x="T0" y="T1"/>
                </a:cxn>
                <a:cxn ang="0">
                  <a:pos x="T2" y="T3"/>
                </a:cxn>
                <a:cxn ang="0">
                  <a:pos x="T4" y="T5"/>
                </a:cxn>
                <a:cxn ang="0">
                  <a:pos x="T6" y="T7"/>
                </a:cxn>
                <a:cxn ang="0">
                  <a:pos x="T8" y="T9"/>
                </a:cxn>
              </a:cxnLst>
              <a:rect l="0" t="0" r="r" b="b"/>
              <a:pathLst>
                <a:path w="465" h="464">
                  <a:moveTo>
                    <a:pt x="386" y="375"/>
                  </a:moveTo>
                  <a:cubicBezTo>
                    <a:pt x="465" y="291"/>
                    <a:pt x="460" y="157"/>
                    <a:pt x="376" y="78"/>
                  </a:cubicBezTo>
                  <a:cubicBezTo>
                    <a:pt x="291" y="0"/>
                    <a:pt x="158" y="4"/>
                    <a:pt x="79" y="89"/>
                  </a:cubicBezTo>
                  <a:cubicBezTo>
                    <a:pt x="0" y="173"/>
                    <a:pt x="5" y="307"/>
                    <a:pt x="90" y="386"/>
                  </a:cubicBezTo>
                  <a:cubicBezTo>
                    <a:pt x="174" y="464"/>
                    <a:pt x="308" y="460"/>
                    <a:pt x="386" y="375"/>
                  </a:cubicBezTo>
                  <a:close/>
                </a:path>
              </a:pathLst>
            </a:custGeom>
            <a:gradFill flip="none" rotWithShape="1">
              <a:gsLst>
                <a:gs pos="0">
                  <a:schemeClr val="bg1"/>
                </a:gs>
                <a:gs pos="100000">
                  <a:schemeClr val="bg1">
                    <a:lumMod val="85000"/>
                  </a:schemeClr>
                </a:gs>
              </a:gsLst>
              <a:path path="circle">
                <a:fillToRect t="100000" r="100000"/>
              </a:path>
              <a:tileRect l="-100000" b="-100000"/>
            </a:gradFill>
            <a:ln>
              <a:noFill/>
            </a:ln>
          </p:spPr>
          <p:txBody>
            <a:bodyPr vert="horz" wrap="square" lIns="91440" tIns="45720" rIns="91440" bIns="45720" numCol="1" anchor="ctr" anchorCtr="0" compatLnSpc="1"/>
            <a:lstStyle/>
            <a:p>
              <a:pPr algn="ctr"/>
              <a:r>
                <a:rPr lang="en-US" sz="2400" b="1" dirty="0">
                  <a:solidFill>
                    <a:srgbClr val="7E7182"/>
                  </a:solidFill>
                  <a:latin typeface="字魂58号-创中黑" panose="00000500000000000000" pitchFamily="2" charset="-122"/>
                  <a:ea typeface="字魂58号-创中黑" panose="00000500000000000000" pitchFamily="2" charset="-122"/>
                  <a:sym typeface="字魂58号-创中黑" panose="00000500000000000000" pitchFamily="2" charset="-122"/>
                </a:rPr>
                <a:t>01</a:t>
              </a:r>
              <a:endParaRPr lang="en-US" sz="2400" b="1" dirty="0">
                <a:solidFill>
                  <a:srgbClr val="7E7182"/>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47" name="Freeform 5"/>
          <p:cNvSpPr/>
          <p:nvPr/>
        </p:nvSpPr>
        <p:spPr bwMode="auto">
          <a:xfrm flipH="1">
            <a:off x="294005" y="1504315"/>
            <a:ext cx="5642610" cy="5157470"/>
          </a:xfrm>
          <a:custGeom>
            <a:avLst/>
            <a:gdLst>
              <a:gd name="T0" fmla="*/ 433 w 2183"/>
              <a:gd name="T1" fmla="*/ 0 h 483"/>
              <a:gd name="T2" fmla="*/ 1942 w 2183"/>
              <a:gd name="T3" fmla="*/ 0 h 483"/>
              <a:gd name="T4" fmla="*/ 2183 w 2183"/>
              <a:gd name="T5" fmla="*/ 241 h 483"/>
              <a:gd name="T6" fmla="*/ 1942 w 2183"/>
              <a:gd name="T7" fmla="*/ 483 h 483"/>
              <a:gd name="T8" fmla="*/ 433 w 2183"/>
              <a:gd name="T9" fmla="*/ 483 h 483"/>
              <a:gd name="T10" fmla="*/ 0 w 2183"/>
              <a:gd name="T11" fmla="*/ 320 h 483"/>
              <a:gd name="T12" fmla="*/ 433 w 2183"/>
              <a:gd name="T13" fmla="*/ 0 h 483"/>
            </a:gdLst>
            <a:ahLst/>
            <a:cxnLst>
              <a:cxn ang="0">
                <a:pos x="T0" y="T1"/>
              </a:cxn>
              <a:cxn ang="0">
                <a:pos x="T2" y="T3"/>
              </a:cxn>
              <a:cxn ang="0">
                <a:pos x="T4" y="T5"/>
              </a:cxn>
              <a:cxn ang="0">
                <a:pos x="T6" y="T7"/>
              </a:cxn>
              <a:cxn ang="0">
                <a:pos x="T8" y="T9"/>
              </a:cxn>
              <a:cxn ang="0">
                <a:pos x="T10" y="T11"/>
              </a:cxn>
              <a:cxn ang="0">
                <a:pos x="T12" y="T13"/>
              </a:cxn>
            </a:cxnLst>
            <a:rect l="0" t="0" r="r" b="b"/>
            <a:pathLst>
              <a:path w="2183" h="483">
                <a:moveTo>
                  <a:pt x="433" y="0"/>
                </a:moveTo>
                <a:cubicBezTo>
                  <a:pt x="1942" y="0"/>
                  <a:pt x="1942" y="0"/>
                  <a:pt x="1942" y="0"/>
                </a:cubicBezTo>
                <a:cubicBezTo>
                  <a:pt x="2075" y="0"/>
                  <a:pt x="2183" y="108"/>
                  <a:pt x="2183" y="241"/>
                </a:cubicBezTo>
                <a:cubicBezTo>
                  <a:pt x="2183" y="375"/>
                  <a:pt x="2075" y="483"/>
                  <a:pt x="1942" y="483"/>
                </a:cubicBezTo>
                <a:cubicBezTo>
                  <a:pt x="433" y="483"/>
                  <a:pt x="433" y="483"/>
                  <a:pt x="433" y="483"/>
                </a:cubicBezTo>
                <a:cubicBezTo>
                  <a:pt x="272" y="483"/>
                  <a:pt x="205" y="265"/>
                  <a:pt x="0" y="320"/>
                </a:cubicBezTo>
                <a:cubicBezTo>
                  <a:pt x="81" y="239"/>
                  <a:pt x="256" y="0"/>
                  <a:pt x="433" y="0"/>
                </a:cubicBezTo>
                <a:close/>
              </a:path>
            </a:pathLst>
          </a:custGeom>
          <a:solidFill>
            <a:srgbClr val="E3CAB4"/>
          </a:solidFill>
          <a:ln>
            <a:noFill/>
          </a:ln>
        </p:spPr>
        <p:txBody>
          <a:bodyPr vert="horz" wrap="square" lIns="91440" tIns="45720" rIns="91440" bIns="45720" numCol="1" anchor="ctr" anchorCtr="0" compatLnSpc="1"/>
          <a:lstStyle/>
          <a:p>
            <a:pPr algn="ctr"/>
            <a:endParaRPr lang="en-US" sz="2400" b="1">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48" name="Group 26"/>
          <p:cNvGrpSpPr/>
          <p:nvPr/>
        </p:nvGrpSpPr>
        <p:grpSpPr>
          <a:xfrm>
            <a:off x="5482017" y="4867968"/>
            <a:ext cx="1589476" cy="1077672"/>
            <a:chOff x="5375906" y="3148615"/>
            <a:chExt cx="1589476" cy="1077672"/>
          </a:xfrm>
        </p:grpSpPr>
        <p:sp>
          <p:nvSpPr>
            <p:cNvPr id="49" name="Freeform 6"/>
            <p:cNvSpPr/>
            <p:nvPr/>
          </p:nvSpPr>
          <p:spPr bwMode="auto">
            <a:xfrm flipH="1">
              <a:off x="5375906" y="3148615"/>
              <a:ext cx="1589476" cy="1077672"/>
            </a:xfrm>
            <a:custGeom>
              <a:avLst/>
              <a:gdLst>
                <a:gd name="T0" fmla="*/ 443 w 776"/>
                <a:gd name="T1" fmla="*/ 421 h 523"/>
                <a:gd name="T2" fmla="*/ 444 w 776"/>
                <a:gd name="T3" fmla="*/ 420 h 523"/>
                <a:gd name="T4" fmla="*/ 776 w 776"/>
                <a:gd name="T5" fmla="*/ 64 h 523"/>
                <a:gd name="T6" fmla="*/ 335 w 776"/>
                <a:gd name="T7" fmla="*/ 24 h 523"/>
                <a:gd name="T8" fmla="*/ 90 w 776"/>
                <a:gd name="T9" fmla="*/ 92 h 523"/>
                <a:gd name="T10" fmla="*/ 103 w 776"/>
                <a:gd name="T11" fmla="*/ 433 h 523"/>
                <a:gd name="T12" fmla="*/ 443 w 776"/>
                <a:gd name="T13" fmla="*/ 421 h 523"/>
              </a:gdLst>
              <a:ahLst/>
              <a:cxnLst>
                <a:cxn ang="0">
                  <a:pos x="T0" y="T1"/>
                </a:cxn>
                <a:cxn ang="0">
                  <a:pos x="T2" y="T3"/>
                </a:cxn>
                <a:cxn ang="0">
                  <a:pos x="T4" y="T5"/>
                </a:cxn>
                <a:cxn ang="0">
                  <a:pos x="T6" y="T7"/>
                </a:cxn>
                <a:cxn ang="0">
                  <a:pos x="T8" y="T9"/>
                </a:cxn>
                <a:cxn ang="0">
                  <a:pos x="T10" y="T11"/>
                </a:cxn>
                <a:cxn ang="0">
                  <a:pos x="T12" y="T13"/>
                </a:cxn>
              </a:cxnLst>
              <a:rect l="0" t="0" r="r" b="b"/>
              <a:pathLst>
                <a:path w="776" h="523">
                  <a:moveTo>
                    <a:pt x="443" y="421"/>
                  </a:moveTo>
                  <a:cubicBezTo>
                    <a:pt x="444" y="420"/>
                    <a:pt x="444" y="420"/>
                    <a:pt x="444" y="420"/>
                  </a:cubicBezTo>
                  <a:cubicBezTo>
                    <a:pt x="776" y="64"/>
                    <a:pt x="776" y="64"/>
                    <a:pt x="776" y="64"/>
                  </a:cubicBezTo>
                  <a:cubicBezTo>
                    <a:pt x="648" y="201"/>
                    <a:pt x="488" y="70"/>
                    <a:pt x="335" y="24"/>
                  </a:cubicBezTo>
                  <a:cubicBezTo>
                    <a:pt x="250" y="0"/>
                    <a:pt x="155" y="23"/>
                    <a:pt x="90" y="92"/>
                  </a:cubicBezTo>
                  <a:cubicBezTo>
                    <a:pt x="0" y="189"/>
                    <a:pt x="5" y="342"/>
                    <a:pt x="103" y="433"/>
                  </a:cubicBezTo>
                  <a:cubicBezTo>
                    <a:pt x="200" y="523"/>
                    <a:pt x="353" y="518"/>
                    <a:pt x="443" y="421"/>
                  </a:cubicBezTo>
                  <a:close/>
                </a:path>
              </a:pathLst>
            </a:custGeom>
            <a:gradFill>
              <a:gsLst>
                <a:gs pos="0">
                  <a:schemeClr val="bg1">
                    <a:lumMod val="95000"/>
                  </a:schemeClr>
                </a:gs>
                <a:gs pos="100000">
                  <a:schemeClr val="bg2">
                    <a:lumMod val="95000"/>
                  </a:schemeClr>
                </a:gs>
              </a:gsLst>
              <a:lin ang="5400000" scaled="1"/>
            </a:gradFill>
            <a:ln>
              <a:noFill/>
            </a:ln>
          </p:spPr>
          <p:txBody>
            <a:bodyPr vert="horz" wrap="square" lIns="91440" tIns="45720" rIns="91440" bIns="45720" numCol="1" anchor="ctr" anchorCtr="0" compatLnSpc="1"/>
            <a:lstStyle/>
            <a:p>
              <a:pPr algn="ctr"/>
              <a:endParaRPr lang="en-US" sz="2400" b="1">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0" name="Freeform 7"/>
            <p:cNvSpPr/>
            <p:nvPr/>
          </p:nvSpPr>
          <p:spPr bwMode="auto">
            <a:xfrm flipH="1">
              <a:off x="5941774" y="3200277"/>
              <a:ext cx="952724" cy="955127"/>
            </a:xfrm>
            <a:custGeom>
              <a:avLst/>
              <a:gdLst>
                <a:gd name="T0" fmla="*/ 386 w 465"/>
                <a:gd name="T1" fmla="*/ 375 h 464"/>
                <a:gd name="T2" fmla="*/ 376 w 465"/>
                <a:gd name="T3" fmla="*/ 78 h 464"/>
                <a:gd name="T4" fmla="*/ 79 w 465"/>
                <a:gd name="T5" fmla="*/ 89 h 464"/>
                <a:gd name="T6" fmla="*/ 90 w 465"/>
                <a:gd name="T7" fmla="*/ 386 h 464"/>
                <a:gd name="T8" fmla="*/ 386 w 465"/>
                <a:gd name="T9" fmla="*/ 375 h 464"/>
              </a:gdLst>
              <a:ahLst/>
              <a:cxnLst>
                <a:cxn ang="0">
                  <a:pos x="T0" y="T1"/>
                </a:cxn>
                <a:cxn ang="0">
                  <a:pos x="T2" y="T3"/>
                </a:cxn>
                <a:cxn ang="0">
                  <a:pos x="T4" y="T5"/>
                </a:cxn>
                <a:cxn ang="0">
                  <a:pos x="T6" y="T7"/>
                </a:cxn>
                <a:cxn ang="0">
                  <a:pos x="T8" y="T9"/>
                </a:cxn>
              </a:cxnLst>
              <a:rect l="0" t="0" r="r" b="b"/>
              <a:pathLst>
                <a:path w="465" h="464">
                  <a:moveTo>
                    <a:pt x="386" y="375"/>
                  </a:moveTo>
                  <a:cubicBezTo>
                    <a:pt x="465" y="291"/>
                    <a:pt x="460" y="157"/>
                    <a:pt x="376" y="78"/>
                  </a:cubicBezTo>
                  <a:cubicBezTo>
                    <a:pt x="291" y="0"/>
                    <a:pt x="158" y="4"/>
                    <a:pt x="79" y="89"/>
                  </a:cubicBezTo>
                  <a:cubicBezTo>
                    <a:pt x="0" y="173"/>
                    <a:pt x="5" y="307"/>
                    <a:pt x="90" y="386"/>
                  </a:cubicBezTo>
                  <a:cubicBezTo>
                    <a:pt x="174" y="464"/>
                    <a:pt x="308" y="460"/>
                    <a:pt x="386" y="375"/>
                  </a:cubicBezTo>
                  <a:close/>
                </a:path>
              </a:pathLst>
            </a:custGeom>
            <a:gradFill flip="none" rotWithShape="1">
              <a:gsLst>
                <a:gs pos="0">
                  <a:schemeClr val="bg1"/>
                </a:gs>
                <a:gs pos="100000">
                  <a:schemeClr val="bg1">
                    <a:lumMod val="85000"/>
                  </a:schemeClr>
                </a:gs>
              </a:gsLst>
              <a:path path="circle">
                <a:fillToRect t="100000" r="100000"/>
              </a:path>
              <a:tileRect l="-100000" b="-100000"/>
            </a:gradFill>
            <a:ln>
              <a:noFill/>
            </a:ln>
          </p:spPr>
          <p:txBody>
            <a:bodyPr vert="horz" wrap="square" lIns="91440" tIns="45720" rIns="91440" bIns="45720" numCol="1" anchor="ctr" anchorCtr="0" compatLnSpc="1"/>
            <a:lstStyle/>
            <a:p>
              <a:pPr algn="ctr"/>
              <a:r>
                <a:rPr lang="en-US" sz="2400" b="1" dirty="0">
                  <a:solidFill>
                    <a:srgbClr val="7E7182"/>
                  </a:solidFill>
                  <a:latin typeface="字魂58号-创中黑" panose="00000500000000000000" pitchFamily="2" charset="-122"/>
                  <a:ea typeface="字魂58号-创中黑" panose="00000500000000000000" pitchFamily="2" charset="-122"/>
                  <a:sym typeface="字魂58号-创中黑" panose="00000500000000000000" pitchFamily="2" charset="-122"/>
                </a:rPr>
                <a:t>03</a:t>
              </a:r>
              <a:endParaRPr lang="en-US" sz="2400" b="1" dirty="0">
                <a:solidFill>
                  <a:srgbClr val="7E7182"/>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51" name="Freeform 5"/>
          <p:cNvSpPr/>
          <p:nvPr/>
        </p:nvSpPr>
        <p:spPr bwMode="auto">
          <a:xfrm>
            <a:off x="7279885" y="3183154"/>
            <a:ext cx="4472877" cy="994775"/>
          </a:xfrm>
          <a:custGeom>
            <a:avLst/>
            <a:gdLst>
              <a:gd name="T0" fmla="*/ 433 w 2183"/>
              <a:gd name="T1" fmla="*/ 0 h 483"/>
              <a:gd name="T2" fmla="*/ 1942 w 2183"/>
              <a:gd name="T3" fmla="*/ 0 h 483"/>
              <a:gd name="T4" fmla="*/ 2183 w 2183"/>
              <a:gd name="T5" fmla="*/ 241 h 483"/>
              <a:gd name="T6" fmla="*/ 1942 w 2183"/>
              <a:gd name="T7" fmla="*/ 483 h 483"/>
              <a:gd name="T8" fmla="*/ 433 w 2183"/>
              <a:gd name="T9" fmla="*/ 483 h 483"/>
              <a:gd name="T10" fmla="*/ 0 w 2183"/>
              <a:gd name="T11" fmla="*/ 320 h 483"/>
              <a:gd name="T12" fmla="*/ 433 w 2183"/>
              <a:gd name="T13" fmla="*/ 0 h 483"/>
            </a:gdLst>
            <a:ahLst/>
            <a:cxnLst>
              <a:cxn ang="0">
                <a:pos x="T0" y="T1"/>
              </a:cxn>
              <a:cxn ang="0">
                <a:pos x="T2" y="T3"/>
              </a:cxn>
              <a:cxn ang="0">
                <a:pos x="T4" y="T5"/>
              </a:cxn>
              <a:cxn ang="0">
                <a:pos x="T6" y="T7"/>
              </a:cxn>
              <a:cxn ang="0">
                <a:pos x="T8" y="T9"/>
              </a:cxn>
              <a:cxn ang="0">
                <a:pos x="T10" y="T11"/>
              </a:cxn>
              <a:cxn ang="0">
                <a:pos x="T12" y="T13"/>
              </a:cxn>
            </a:cxnLst>
            <a:rect l="0" t="0" r="r" b="b"/>
            <a:pathLst>
              <a:path w="2183" h="483">
                <a:moveTo>
                  <a:pt x="433" y="0"/>
                </a:moveTo>
                <a:cubicBezTo>
                  <a:pt x="1942" y="0"/>
                  <a:pt x="1942" y="0"/>
                  <a:pt x="1942" y="0"/>
                </a:cubicBezTo>
                <a:cubicBezTo>
                  <a:pt x="2075" y="0"/>
                  <a:pt x="2183" y="108"/>
                  <a:pt x="2183" y="241"/>
                </a:cubicBezTo>
                <a:cubicBezTo>
                  <a:pt x="2183" y="375"/>
                  <a:pt x="2075" y="483"/>
                  <a:pt x="1942" y="483"/>
                </a:cubicBezTo>
                <a:cubicBezTo>
                  <a:pt x="433" y="483"/>
                  <a:pt x="433" y="483"/>
                  <a:pt x="433" y="483"/>
                </a:cubicBezTo>
                <a:cubicBezTo>
                  <a:pt x="272" y="483"/>
                  <a:pt x="205" y="265"/>
                  <a:pt x="0" y="320"/>
                </a:cubicBezTo>
                <a:cubicBezTo>
                  <a:pt x="81" y="239"/>
                  <a:pt x="256" y="0"/>
                  <a:pt x="433" y="0"/>
                </a:cubicBezTo>
                <a:close/>
              </a:path>
            </a:pathLst>
          </a:custGeom>
          <a:solidFill>
            <a:srgbClr val="E3CAB4"/>
          </a:solidFill>
          <a:ln>
            <a:noFill/>
          </a:ln>
        </p:spPr>
        <p:txBody>
          <a:bodyPr vert="horz" wrap="square" lIns="91440" tIns="45720" rIns="91440" bIns="45720" numCol="1" anchor="ctr" anchorCtr="0" compatLnSpc="1"/>
          <a:lstStyle/>
          <a:p>
            <a:pPr algn="ctr"/>
            <a:endParaRPr lang="en-US" sz="2400" b="1">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3" name="Freeform 124"/>
          <p:cNvSpPr>
            <a:spLocks noEditPoints="1"/>
          </p:cNvSpPr>
          <p:nvPr/>
        </p:nvSpPr>
        <p:spPr bwMode="auto">
          <a:xfrm>
            <a:off x="7749650" y="2002225"/>
            <a:ext cx="533403" cy="470560"/>
          </a:xfrm>
          <a:custGeom>
            <a:avLst/>
            <a:gdLst>
              <a:gd name="T0" fmla="*/ 1495 w 3650"/>
              <a:gd name="T1" fmla="*/ 3047 h 3224"/>
              <a:gd name="T2" fmla="*/ 1498 w 3650"/>
              <a:gd name="T3" fmla="*/ 3044 h 3224"/>
              <a:gd name="T4" fmla="*/ 198 w 3650"/>
              <a:gd name="T5" fmla="*/ 981 h 3224"/>
              <a:gd name="T6" fmla="*/ 179 w 3650"/>
              <a:gd name="T7" fmla="*/ 1543 h 3224"/>
              <a:gd name="T8" fmla="*/ 342 w 3650"/>
              <a:gd name="T9" fmla="*/ 1579 h 3224"/>
              <a:gd name="T10" fmla="*/ 3250 w 3650"/>
              <a:gd name="T11" fmla="*/ 1591 h 3224"/>
              <a:gd name="T12" fmla="*/ 3423 w 3650"/>
              <a:gd name="T13" fmla="*/ 1451 h 3224"/>
              <a:gd name="T14" fmla="*/ 3470 w 3650"/>
              <a:gd name="T15" fmla="*/ 1227 h 3224"/>
              <a:gd name="T16" fmla="*/ 3366 w 3650"/>
              <a:gd name="T17" fmla="*/ 1029 h 3224"/>
              <a:gd name="T18" fmla="*/ 617 w 3650"/>
              <a:gd name="T19" fmla="*/ 728 h 3224"/>
              <a:gd name="T20" fmla="*/ 529 w 3650"/>
              <a:gd name="T21" fmla="*/ 784 h 3224"/>
              <a:gd name="T22" fmla="*/ 521 w 3650"/>
              <a:gd name="T23" fmla="*/ 1746 h 3224"/>
              <a:gd name="T24" fmla="*/ 585 w 3650"/>
              <a:gd name="T25" fmla="*/ 1816 h 3224"/>
              <a:gd name="T26" fmla="*/ 627 w 3650"/>
              <a:gd name="T27" fmla="*/ 1821 h 3224"/>
              <a:gd name="T28" fmla="*/ 761 w 3650"/>
              <a:gd name="T29" fmla="*/ 1822 h 3224"/>
              <a:gd name="T30" fmla="*/ 949 w 3650"/>
              <a:gd name="T31" fmla="*/ 1822 h 3224"/>
              <a:gd name="T32" fmla="*/ 1083 w 3650"/>
              <a:gd name="T33" fmla="*/ 1822 h 3224"/>
              <a:gd name="T34" fmla="*/ 3024 w 3650"/>
              <a:gd name="T35" fmla="*/ 175 h 3224"/>
              <a:gd name="T36" fmla="*/ 2568 w 3650"/>
              <a:gd name="T37" fmla="*/ 398 h 3224"/>
              <a:gd name="T38" fmla="*/ 1772 w 3650"/>
              <a:gd name="T39" fmla="*/ 645 h 3224"/>
              <a:gd name="T40" fmla="*/ 1441 w 3650"/>
              <a:gd name="T41" fmla="*/ 1850 h 3224"/>
              <a:gd name="T42" fmla="*/ 2255 w 3650"/>
              <a:gd name="T43" fmla="*/ 2034 h 3224"/>
              <a:gd name="T44" fmla="*/ 3022 w 3650"/>
              <a:gd name="T45" fmla="*/ 2373 h 3224"/>
              <a:gd name="T46" fmla="*/ 3028 w 3650"/>
              <a:gd name="T47" fmla="*/ 2371 h 3224"/>
              <a:gd name="T48" fmla="*/ 3026 w 3650"/>
              <a:gd name="T49" fmla="*/ 177 h 3224"/>
              <a:gd name="T50" fmla="*/ 3116 w 3650"/>
              <a:gd name="T51" fmla="*/ 24 h 3224"/>
              <a:gd name="T52" fmla="*/ 3202 w 3650"/>
              <a:gd name="T53" fmla="*/ 148 h 3224"/>
              <a:gd name="T54" fmla="*/ 3368 w 3650"/>
              <a:gd name="T55" fmla="*/ 817 h 3224"/>
              <a:gd name="T56" fmla="*/ 3571 w 3650"/>
              <a:gd name="T57" fmla="*/ 1003 h 3224"/>
              <a:gd name="T58" fmla="*/ 3650 w 3650"/>
              <a:gd name="T59" fmla="*/ 1274 h 3224"/>
              <a:gd name="T60" fmla="*/ 3571 w 3650"/>
              <a:gd name="T61" fmla="*/ 1546 h 3224"/>
              <a:gd name="T62" fmla="*/ 3368 w 3650"/>
              <a:gd name="T63" fmla="*/ 1732 h 3224"/>
              <a:gd name="T64" fmla="*/ 3202 w 3650"/>
              <a:gd name="T65" fmla="*/ 2402 h 3224"/>
              <a:gd name="T66" fmla="*/ 3116 w 3650"/>
              <a:gd name="T67" fmla="*/ 2525 h 3224"/>
              <a:gd name="T68" fmla="*/ 2964 w 3650"/>
              <a:gd name="T69" fmla="*/ 2540 h 3224"/>
              <a:gd name="T70" fmla="*/ 2369 w 3650"/>
              <a:gd name="T71" fmla="*/ 2262 h 3224"/>
              <a:gd name="T72" fmla="*/ 1621 w 3650"/>
              <a:gd name="T73" fmla="*/ 2055 h 3224"/>
              <a:gd name="T74" fmla="*/ 1675 w 3650"/>
              <a:gd name="T75" fmla="*/ 3040 h 3224"/>
              <a:gd name="T76" fmla="*/ 1624 w 3650"/>
              <a:gd name="T77" fmla="*/ 3170 h 3224"/>
              <a:gd name="T78" fmla="*/ 1495 w 3650"/>
              <a:gd name="T79" fmla="*/ 3224 h 3224"/>
              <a:gd name="T80" fmla="*/ 969 w 3650"/>
              <a:gd name="T81" fmla="*/ 3182 h 3224"/>
              <a:gd name="T82" fmla="*/ 470 w 3650"/>
              <a:gd name="T83" fmla="*/ 1956 h 3224"/>
              <a:gd name="T84" fmla="*/ 352 w 3650"/>
              <a:gd name="T85" fmla="*/ 1797 h 3224"/>
              <a:gd name="T86" fmla="*/ 124 w 3650"/>
              <a:gd name="T87" fmla="*/ 1729 h 3224"/>
              <a:gd name="T88" fmla="*/ 12 w 3650"/>
              <a:gd name="T89" fmla="*/ 1598 h 3224"/>
              <a:gd name="T90" fmla="*/ 12 w 3650"/>
              <a:gd name="T91" fmla="*/ 951 h 3224"/>
              <a:gd name="T92" fmla="*/ 124 w 3650"/>
              <a:gd name="T93" fmla="*/ 821 h 3224"/>
              <a:gd name="T94" fmla="*/ 352 w 3650"/>
              <a:gd name="T95" fmla="*/ 755 h 3224"/>
              <a:gd name="T96" fmla="*/ 465 w 3650"/>
              <a:gd name="T97" fmla="*/ 598 h 3224"/>
              <a:gd name="T98" fmla="*/ 622 w 3650"/>
              <a:gd name="T99" fmla="*/ 552 h 3224"/>
              <a:gd name="T100" fmla="*/ 739 w 3650"/>
              <a:gd name="T101" fmla="*/ 552 h 3224"/>
              <a:gd name="T102" fmla="*/ 940 w 3650"/>
              <a:gd name="T103" fmla="*/ 551 h 3224"/>
              <a:gd name="T104" fmla="*/ 1123 w 3650"/>
              <a:gd name="T105" fmla="*/ 549 h 3224"/>
              <a:gd name="T106" fmla="*/ 1352 w 3650"/>
              <a:gd name="T107" fmla="*/ 533 h 3224"/>
              <a:gd name="T108" fmla="*/ 2169 w 3650"/>
              <a:gd name="T109" fmla="*/ 357 h 3224"/>
              <a:gd name="T110" fmla="*/ 2935 w 3650"/>
              <a:gd name="T111" fmla="*/ 23 h 3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50" h="3224">
                <a:moveTo>
                  <a:pt x="702" y="1998"/>
                </a:moveTo>
                <a:lnTo>
                  <a:pt x="1082" y="3046"/>
                </a:lnTo>
                <a:lnTo>
                  <a:pt x="1083" y="3047"/>
                </a:lnTo>
                <a:lnTo>
                  <a:pt x="1084" y="3047"/>
                </a:lnTo>
                <a:lnTo>
                  <a:pt x="1495" y="3047"/>
                </a:lnTo>
                <a:lnTo>
                  <a:pt x="1497" y="3047"/>
                </a:lnTo>
                <a:lnTo>
                  <a:pt x="1498" y="3046"/>
                </a:lnTo>
                <a:lnTo>
                  <a:pt x="1498" y="3046"/>
                </a:lnTo>
                <a:lnTo>
                  <a:pt x="1498" y="3045"/>
                </a:lnTo>
                <a:lnTo>
                  <a:pt x="1498" y="3044"/>
                </a:lnTo>
                <a:lnTo>
                  <a:pt x="1118" y="1998"/>
                </a:lnTo>
                <a:lnTo>
                  <a:pt x="702" y="1998"/>
                </a:lnTo>
                <a:close/>
                <a:moveTo>
                  <a:pt x="229" y="971"/>
                </a:moveTo>
                <a:lnTo>
                  <a:pt x="212" y="974"/>
                </a:lnTo>
                <a:lnTo>
                  <a:pt x="198" y="981"/>
                </a:lnTo>
                <a:lnTo>
                  <a:pt x="187" y="993"/>
                </a:lnTo>
                <a:lnTo>
                  <a:pt x="179" y="1008"/>
                </a:lnTo>
                <a:lnTo>
                  <a:pt x="176" y="1023"/>
                </a:lnTo>
                <a:lnTo>
                  <a:pt x="176" y="1527"/>
                </a:lnTo>
                <a:lnTo>
                  <a:pt x="179" y="1543"/>
                </a:lnTo>
                <a:lnTo>
                  <a:pt x="187" y="1558"/>
                </a:lnTo>
                <a:lnTo>
                  <a:pt x="198" y="1569"/>
                </a:lnTo>
                <a:lnTo>
                  <a:pt x="212" y="1576"/>
                </a:lnTo>
                <a:lnTo>
                  <a:pt x="229" y="1579"/>
                </a:lnTo>
                <a:lnTo>
                  <a:pt x="342" y="1579"/>
                </a:lnTo>
                <a:lnTo>
                  <a:pt x="342" y="971"/>
                </a:lnTo>
                <a:lnTo>
                  <a:pt x="229" y="971"/>
                </a:lnTo>
                <a:close/>
                <a:moveTo>
                  <a:pt x="3204" y="946"/>
                </a:moveTo>
                <a:lnTo>
                  <a:pt x="3204" y="1604"/>
                </a:lnTo>
                <a:lnTo>
                  <a:pt x="3250" y="1591"/>
                </a:lnTo>
                <a:lnTo>
                  <a:pt x="3292" y="1573"/>
                </a:lnTo>
                <a:lnTo>
                  <a:pt x="3330" y="1550"/>
                </a:lnTo>
                <a:lnTo>
                  <a:pt x="3366" y="1521"/>
                </a:lnTo>
                <a:lnTo>
                  <a:pt x="3397" y="1489"/>
                </a:lnTo>
                <a:lnTo>
                  <a:pt x="3423" y="1451"/>
                </a:lnTo>
                <a:lnTo>
                  <a:pt x="3444" y="1411"/>
                </a:lnTo>
                <a:lnTo>
                  <a:pt x="3461" y="1368"/>
                </a:lnTo>
                <a:lnTo>
                  <a:pt x="3470" y="1323"/>
                </a:lnTo>
                <a:lnTo>
                  <a:pt x="3474" y="1274"/>
                </a:lnTo>
                <a:lnTo>
                  <a:pt x="3470" y="1227"/>
                </a:lnTo>
                <a:lnTo>
                  <a:pt x="3461" y="1181"/>
                </a:lnTo>
                <a:lnTo>
                  <a:pt x="3444" y="1138"/>
                </a:lnTo>
                <a:lnTo>
                  <a:pt x="3423" y="1098"/>
                </a:lnTo>
                <a:lnTo>
                  <a:pt x="3397" y="1061"/>
                </a:lnTo>
                <a:lnTo>
                  <a:pt x="3366" y="1029"/>
                </a:lnTo>
                <a:lnTo>
                  <a:pt x="3330" y="1000"/>
                </a:lnTo>
                <a:lnTo>
                  <a:pt x="3292" y="977"/>
                </a:lnTo>
                <a:lnTo>
                  <a:pt x="3250" y="958"/>
                </a:lnTo>
                <a:lnTo>
                  <a:pt x="3204" y="946"/>
                </a:lnTo>
                <a:close/>
                <a:moveTo>
                  <a:pt x="617" y="728"/>
                </a:moveTo>
                <a:lnTo>
                  <a:pt x="595" y="731"/>
                </a:lnTo>
                <a:lnTo>
                  <a:pt x="574" y="739"/>
                </a:lnTo>
                <a:lnTo>
                  <a:pt x="555" y="750"/>
                </a:lnTo>
                <a:lnTo>
                  <a:pt x="540" y="765"/>
                </a:lnTo>
                <a:lnTo>
                  <a:pt x="529" y="784"/>
                </a:lnTo>
                <a:lnTo>
                  <a:pt x="521" y="805"/>
                </a:lnTo>
                <a:lnTo>
                  <a:pt x="518" y="827"/>
                </a:lnTo>
                <a:lnTo>
                  <a:pt x="518" y="827"/>
                </a:lnTo>
                <a:lnTo>
                  <a:pt x="518" y="1722"/>
                </a:lnTo>
                <a:lnTo>
                  <a:pt x="521" y="1746"/>
                </a:lnTo>
                <a:lnTo>
                  <a:pt x="529" y="1768"/>
                </a:lnTo>
                <a:lnTo>
                  <a:pt x="541" y="1785"/>
                </a:lnTo>
                <a:lnTo>
                  <a:pt x="557" y="1801"/>
                </a:lnTo>
                <a:lnTo>
                  <a:pt x="577" y="1813"/>
                </a:lnTo>
                <a:lnTo>
                  <a:pt x="585" y="1816"/>
                </a:lnTo>
                <a:lnTo>
                  <a:pt x="592" y="1819"/>
                </a:lnTo>
                <a:lnTo>
                  <a:pt x="601" y="1820"/>
                </a:lnTo>
                <a:lnTo>
                  <a:pt x="611" y="1821"/>
                </a:lnTo>
                <a:lnTo>
                  <a:pt x="615" y="1821"/>
                </a:lnTo>
                <a:lnTo>
                  <a:pt x="627" y="1821"/>
                </a:lnTo>
                <a:lnTo>
                  <a:pt x="645" y="1821"/>
                </a:lnTo>
                <a:lnTo>
                  <a:pt x="667" y="1821"/>
                </a:lnTo>
                <a:lnTo>
                  <a:pt x="696" y="1822"/>
                </a:lnTo>
                <a:lnTo>
                  <a:pt x="727" y="1822"/>
                </a:lnTo>
                <a:lnTo>
                  <a:pt x="761" y="1822"/>
                </a:lnTo>
                <a:lnTo>
                  <a:pt x="797" y="1822"/>
                </a:lnTo>
                <a:lnTo>
                  <a:pt x="836" y="1822"/>
                </a:lnTo>
                <a:lnTo>
                  <a:pt x="874" y="1822"/>
                </a:lnTo>
                <a:lnTo>
                  <a:pt x="911" y="1822"/>
                </a:lnTo>
                <a:lnTo>
                  <a:pt x="949" y="1822"/>
                </a:lnTo>
                <a:lnTo>
                  <a:pt x="983" y="1822"/>
                </a:lnTo>
                <a:lnTo>
                  <a:pt x="1014" y="1822"/>
                </a:lnTo>
                <a:lnTo>
                  <a:pt x="1042" y="1822"/>
                </a:lnTo>
                <a:lnTo>
                  <a:pt x="1065" y="1822"/>
                </a:lnTo>
                <a:lnTo>
                  <a:pt x="1083" y="1822"/>
                </a:lnTo>
                <a:lnTo>
                  <a:pt x="1094" y="1822"/>
                </a:lnTo>
                <a:lnTo>
                  <a:pt x="1097" y="1822"/>
                </a:lnTo>
                <a:lnTo>
                  <a:pt x="1097" y="728"/>
                </a:lnTo>
                <a:lnTo>
                  <a:pt x="617" y="728"/>
                </a:lnTo>
                <a:close/>
                <a:moveTo>
                  <a:pt x="3024" y="175"/>
                </a:moveTo>
                <a:lnTo>
                  <a:pt x="3023" y="175"/>
                </a:lnTo>
                <a:lnTo>
                  <a:pt x="3022" y="177"/>
                </a:lnTo>
                <a:lnTo>
                  <a:pt x="2872" y="256"/>
                </a:lnTo>
                <a:lnTo>
                  <a:pt x="2722" y="330"/>
                </a:lnTo>
                <a:lnTo>
                  <a:pt x="2568" y="398"/>
                </a:lnTo>
                <a:lnTo>
                  <a:pt x="2413" y="459"/>
                </a:lnTo>
                <a:lnTo>
                  <a:pt x="2255" y="514"/>
                </a:lnTo>
                <a:lnTo>
                  <a:pt x="2096" y="564"/>
                </a:lnTo>
                <a:lnTo>
                  <a:pt x="1936" y="607"/>
                </a:lnTo>
                <a:lnTo>
                  <a:pt x="1772" y="645"/>
                </a:lnTo>
                <a:lnTo>
                  <a:pt x="1608" y="676"/>
                </a:lnTo>
                <a:lnTo>
                  <a:pt x="1441" y="700"/>
                </a:lnTo>
                <a:lnTo>
                  <a:pt x="1274" y="719"/>
                </a:lnTo>
                <a:lnTo>
                  <a:pt x="1274" y="1831"/>
                </a:lnTo>
                <a:lnTo>
                  <a:pt x="1441" y="1850"/>
                </a:lnTo>
                <a:lnTo>
                  <a:pt x="1608" y="1874"/>
                </a:lnTo>
                <a:lnTo>
                  <a:pt x="1772" y="1905"/>
                </a:lnTo>
                <a:lnTo>
                  <a:pt x="1936" y="1943"/>
                </a:lnTo>
                <a:lnTo>
                  <a:pt x="2096" y="1986"/>
                </a:lnTo>
                <a:lnTo>
                  <a:pt x="2255" y="2034"/>
                </a:lnTo>
                <a:lnTo>
                  <a:pt x="2412" y="2091"/>
                </a:lnTo>
                <a:lnTo>
                  <a:pt x="2568" y="2152"/>
                </a:lnTo>
                <a:lnTo>
                  <a:pt x="2722" y="2219"/>
                </a:lnTo>
                <a:lnTo>
                  <a:pt x="2872" y="2293"/>
                </a:lnTo>
                <a:lnTo>
                  <a:pt x="3022" y="2373"/>
                </a:lnTo>
                <a:lnTo>
                  <a:pt x="3023" y="2373"/>
                </a:lnTo>
                <a:lnTo>
                  <a:pt x="3024" y="2374"/>
                </a:lnTo>
                <a:lnTo>
                  <a:pt x="3026" y="2373"/>
                </a:lnTo>
                <a:lnTo>
                  <a:pt x="3027" y="2372"/>
                </a:lnTo>
                <a:lnTo>
                  <a:pt x="3028" y="2371"/>
                </a:lnTo>
                <a:lnTo>
                  <a:pt x="3028" y="2370"/>
                </a:lnTo>
                <a:lnTo>
                  <a:pt x="3028" y="180"/>
                </a:lnTo>
                <a:lnTo>
                  <a:pt x="3028" y="179"/>
                </a:lnTo>
                <a:lnTo>
                  <a:pt x="3027" y="178"/>
                </a:lnTo>
                <a:lnTo>
                  <a:pt x="3026" y="177"/>
                </a:lnTo>
                <a:lnTo>
                  <a:pt x="3024" y="175"/>
                </a:lnTo>
                <a:close/>
                <a:moveTo>
                  <a:pt x="3026" y="0"/>
                </a:moveTo>
                <a:lnTo>
                  <a:pt x="3056" y="2"/>
                </a:lnTo>
                <a:lnTo>
                  <a:pt x="3087" y="11"/>
                </a:lnTo>
                <a:lnTo>
                  <a:pt x="3116" y="24"/>
                </a:lnTo>
                <a:lnTo>
                  <a:pt x="3141" y="43"/>
                </a:lnTo>
                <a:lnTo>
                  <a:pt x="3163" y="65"/>
                </a:lnTo>
                <a:lnTo>
                  <a:pt x="3181" y="90"/>
                </a:lnTo>
                <a:lnTo>
                  <a:pt x="3194" y="118"/>
                </a:lnTo>
                <a:lnTo>
                  <a:pt x="3202" y="148"/>
                </a:lnTo>
                <a:lnTo>
                  <a:pt x="3204" y="180"/>
                </a:lnTo>
                <a:lnTo>
                  <a:pt x="3204" y="767"/>
                </a:lnTo>
                <a:lnTo>
                  <a:pt x="3262" y="779"/>
                </a:lnTo>
                <a:lnTo>
                  <a:pt x="3316" y="795"/>
                </a:lnTo>
                <a:lnTo>
                  <a:pt x="3368" y="817"/>
                </a:lnTo>
                <a:lnTo>
                  <a:pt x="3417" y="845"/>
                </a:lnTo>
                <a:lnTo>
                  <a:pt x="3461" y="878"/>
                </a:lnTo>
                <a:lnTo>
                  <a:pt x="3503" y="916"/>
                </a:lnTo>
                <a:lnTo>
                  <a:pt x="3539" y="957"/>
                </a:lnTo>
                <a:lnTo>
                  <a:pt x="3571" y="1003"/>
                </a:lnTo>
                <a:lnTo>
                  <a:pt x="3599" y="1052"/>
                </a:lnTo>
                <a:lnTo>
                  <a:pt x="3620" y="1104"/>
                </a:lnTo>
                <a:lnTo>
                  <a:pt x="3637" y="1158"/>
                </a:lnTo>
                <a:lnTo>
                  <a:pt x="3647" y="1216"/>
                </a:lnTo>
                <a:lnTo>
                  <a:pt x="3650" y="1274"/>
                </a:lnTo>
                <a:lnTo>
                  <a:pt x="3647" y="1334"/>
                </a:lnTo>
                <a:lnTo>
                  <a:pt x="3637" y="1390"/>
                </a:lnTo>
                <a:lnTo>
                  <a:pt x="3620" y="1446"/>
                </a:lnTo>
                <a:lnTo>
                  <a:pt x="3599" y="1498"/>
                </a:lnTo>
                <a:lnTo>
                  <a:pt x="3571" y="1546"/>
                </a:lnTo>
                <a:lnTo>
                  <a:pt x="3539" y="1592"/>
                </a:lnTo>
                <a:lnTo>
                  <a:pt x="3503" y="1634"/>
                </a:lnTo>
                <a:lnTo>
                  <a:pt x="3461" y="1672"/>
                </a:lnTo>
                <a:lnTo>
                  <a:pt x="3417" y="1705"/>
                </a:lnTo>
                <a:lnTo>
                  <a:pt x="3368" y="1732"/>
                </a:lnTo>
                <a:lnTo>
                  <a:pt x="3316" y="1755"/>
                </a:lnTo>
                <a:lnTo>
                  <a:pt x="3262" y="1771"/>
                </a:lnTo>
                <a:lnTo>
                  <a:pt x="3204" y="1782"/>
                </a:lnTo>
                <a:lnTo>
                  <a:pt x="3204" y="2370"/>
                </a:lnTo>
                <a:lnTo>
                  <a:pt x="3202" y="2402"/>
                </a:lnTo>
                <a:lnTo>
                  <a:pt x="3194" y="2432"/>
                </a:lnTo>
                <a:lnTo>
                  <a:pt x="3181" y="2459"/>
                </a:lnTo>
                <a:lnTo>
                  <a:pt x="3163" y="2485"/>
                </a:lnTo>
                <a:lnTo>
                  <a:pt x="3141" y="2507"/>
                </a:lnTo>
                <a:lnTo>
                  <a:pt x="3116" y="2525"/>
                </a:lnTo>
                <a:lnTo>
                  <a:pt x="3086" y="2539"/>
                </a:lnTo>
                <a:lnTo>
                  <a:pt x="3055" y="2548"/>
                </a:lnTo>
                <a:lnTo>
                  <a:pt x="3024" y="2550"/>
                </a:lnTo>
                <a:lnTo>
                  <a:pt x="2994" y="2548"/>
                </a:lnTo>
                <a:lnTo>
                  <a:pt x="2964" y="2540"/>
                </a:lnTo>
                <a:lnTo>
                  <a:pt x="2935" y="2527"/>
                </a:lnTo>
                <a:lnTo>
                  <a:pt x="2797" y="2453"/>
                </a:lnTo>
                <a:lnTo>
                  <a:pt x="2657" y="2384"/>
                </a:lnTo>
                <a:lnTo>
                  <a:pt x="2514" y="2320"/>
                </a:lnTo>
                <a:lnTo>
                  <a:pt x="2369" y="2262"/>
                </a:lnTo>
                <a:lnTo>
                  <a:pt x="2223" y="2210"/>
                </a:lnTo>
                <a:lnTo>
                  <a:pt x="2075" y="2163"/>
                </a:lnTo>
                <a:lnTo>
                  <a:pt x="1926" y="2122"/>
                </a:lnTo>
                <a:lnTo>
                  <a:pt x="1774" y="2086"/>
                </a:lnTo>
                <a:lnTo>
                  <a:pt x="1621" y="2055"/>
                </a:lnTo>
                <a:lnTo>
                  <a:pt x="1467" y="2031"/>
                </a:lnTo>
                <a:lnTo>
                  <a:pt x="1312" y="2012"/>
                </a:lnTo>
                <a:lnTo>
                  <a:pt x="1664" y="2984"/>
                </a:lnTo>
                <a:lnTo>
                  <a:pt x="1671" y="3012"/>
                </a:lnTo>
                <a:lnTo>
                  <a:pt x="1675" y="3040"/>
                </a:lnTo>
                <a:lnTo>
                  <a:pt x="1672" y="3068"/>
                </a:lnTo>
                <a:lnTo>
                  <a:pt x="1667" y="3096"/>
                </a:lnTo>
                <a:lnTo>
                  <a:pt x="1657" y="3122"/>
                </a:lnTo>
                <a:lnTo>
                  <a:pt x="1641" y="3148"/>
                </a:lnTo>
                <a:lnTo>
                  <a:pt x="1624" y="3170"/>
                </a:lnTo>
                <a:lnTo>
                  <a:pt x="1602" y="3189"/>
                </a:lnTo>
                <a:lnTo>
                  <a:pt x="1578" y="3204"/>
                </a:lnTo>
                <a:lnTo>
                  <a:pt x="1552" y="3215"/>
                </a:lnTo>
                <a:lnTo>
                  <a:pt x="1524" y="3222"/>
                </a:lnTo>
                <a:lnTo>
                  <a:pt x="1495" y="3224"/>
                </a:lnTo>
                <a:lnTo>
                  <a:pt x="1084" y="3224"/>
                </a:lnTo>
                <a:lnTo>
                  <a:pt x="1053" y="3221"/>
                </a:lnTo>
                <a:lnTo>
                  <a:pt x="1022" y="3213"/>
                </a:lnTo>
                <a:lnTo>
                  <a:pt x="994" y="3200"/>
                </a:lnTo>
                <a:lnTo>
                  <a:pt x="969" y="3182"/>
                </a:lnTo>
                <a:lnTo>
                  <a:pt x="948" y="3160"/>
                </a:lnTo>
                <a:lnTo>
                  <a:pt x="929" y="3134"/>
                </a:lnTo>
                <a:lnTo>
                  <a:pt x="916" y="3106"/>
                </a:lnTo>
                <a:lnTo>
                  <a:pt x="507" y="1975"/>
                </a:lnTo>
                <a:lnTo>
                  <a:pt x="470" y="1956"/>
                </a:lnTo>
                <a:lnTo>
                  <a:pt x="438" y="1932"/>
                </a:lnTo>
                <a:lnTo>
                  <a:pt x="409" y="1903"/>
                </a:lnTo>
                <a:lnTo>
                  <a:pt x="385" y="1871"/>
                </a:lnTo>
                <a:lnTo>
                  <a:pt x="366" y="1835"/>
                </a:lnTo>
                <a:lnTo>
                  <a:pt x="352" y="1797"/>
                </a:lnTo>
                <a:lnTo>
                  <a:pt x="344" y="1755"/>
                </a:lnTo>
                <a:lnTo>
                  <a:pt x="229" y="1755"/>
                </a:lnTo>
                <a:lnTo>
                  <a:pt x="191" y="1752"/>
                </a:lnTo>
                <a:lnTo>
                  <a:pt x="156" y="1743"/>
                </a:lnTo>
                <a:lnTo>
                  <a:pt x="124" y="1729"/>
                </a:lnTo>
                <a:lnTo>
                  <a:pt x="94" y="1710"/>
                </a:lnTo>
                <a:lnTo>
                  <a:pt x="67" y="1688"/>
                </a:lnTo>
                <a:lnTo>
                  <a:pt x="44" y="1662"/>
                </a:lnTo>
                <a:lnTo>
                  <a:pt x="25" y="1632"/>
                </a:lnTo>
                <a:lnTo>
                  <a:pt x="12" y="1598"/>
                </a:lnTo>
                <a:lnTo>
                  <a:pt x="3" y="1563"/>
                </a:lnTo>
                <a:lnTo>
                  <a:pt x="0" y="1527"/>
                </a:lnTo>
                <a:lnTo>
                  <a:pt x="0" y="1023"/>
                </a:lnTo>
                <a:lnTo>
                  <a:pt x="3" y="987"/>
                </a:lnTo>
                <a:lnTo>
                  <a:pt x="12" y="951"/>
                </a:lnTo>
                <a:lnTo>
                  <a:pt x="25" y="919"/>
                </a:lnTo>
                <a:lnTo>
                  <a:pt x="44" y="888"/>
                </a:lnTo>
                <a:lnTo>
                  <a:pt x="67" y="862"/>
                </a:lnTo>
                <a:lnTo>
                  <a:pt x="94" y="839"/>
                </a:lnTo>
                <a:lnTo>
                  <a:pt x="124" y="821"/>
                </a:lnTo>
                <a:lnTo>
                  <a:pt x="156" y="806"/>
                </a:lnTo>
                <a:lnTo>
                  <a:pt x="191" y="797"/>
                </a:lnTo>
                <a:lnTo>
                  <a:pt x="229" y="795"/>
                </a:lnTo>
                <a:lnTo>
                  <a:pt x="344" y="795"/>
                </a:lnTo>
                <a:lnTo>
                  <a:pt x="352" y="755"/>
                </a:lnTo>
                <a:lnTo>
                  <a:pt x="365" y="717"/>
                </a:lnTo>
                <a:lnTo>
                  <a:pt x="384" y="682"/>
                </a:lnTo>
                <a:lnTo>
                  <a:pt x="406" y="650"/>
                </a:lnTo>
                <a:lnTo>
                  <a:pt x="434" y="623"/>
                </a:lnTo>
                <a:lnTo>
                  <a:pt x="465" y="598"/>
                </a:lnTo>
                <a:lnTo>
                  <a:pt x="499" y="578"/>
                </a:lnTo>
                <a:lnTo>
                  <a:pt x="536" y="564"/>
                </a:lnTo>
                <a:lnTo>
                  <a:pt x="576" y="555"/>
                </a:lnTo>
                <a:lnTo>
                  <a:pt x="617" y="552"/>
                </a:lnTo>
                <a:lnTo>
                  <a:pt x="622" y="552"/>
                </a:lnTo>
                <a:lnTo>
                  <a:pt x="633" y="552"/>
                </a:lnTo>
                <a:lnTo>
                  <a:pt x="651" y="552"/>
                </a:lnTo>
                <a:lnTo>
                  <a:pt x="676" y="552"/>
                </a:lnTo>
                <a:lnTo>
                  <a:pt x="705" y="552"/>
                </a:lnTo>
                <a:lnTo>
                  <a:pt x="739" y="552"/>
                </a:lnTo>
                <a:lnTo>
                  <a:pt x="775" y="551"/>
                </a:lnTo>
                <a:lnTo>
                  <a:pt x="815" y="551"/>
                </a:lnTo>
                <a:lnTo>
                  <a:pt x="856" y="551"/>
                </a:lnTo>
                <a:lnTo>
                  <a:pt x="898" y="551"/>
                </a:lnTo>
                <a:lnTo>
                  <a:pt x="940" y="551"/>
                </a:lnTo>
                <a:lnTo>
                  <a:pt x="982" y="551"/>
                </a:lnTo>
                <a:lnTo>
                  <a:pt x="1022" y="549"/>
                </a:lnTo>
                <a:lnTo>
                  <a:pt x="1059" y="549"/>
                </a:lnTo>
                <a:lnTo>
                  <a:pt x="1093" y="549"/>
                </a:lnTo>
                <a:lnTo>
                  <a:pt x="1123" y="549"/>
                </a:lnTo>
                <a:lnTo>
                  <a:pt x="1147" y="549"/>
                </a:lnTo>
                <a:lnTo>
                  <a:pt x="1166" y="549"/>
                </a:lnTo>
                <a:lnTo>
                  <a:pt x="1178" y="549"/>
                </a:lnTo>
                <a:lnTo>
                  <a:pt x="1183" y="548"/>
                </a:lnTo>
                <a:lnTo>
                  <a:pt x="1352" y="533"/>
                </a:lnTo>
                <a:lnTo>
                  <a:pt x="1519" y="511"/>
                </a:lnTo>
                <a:lnTo>
                  <a:pt x="1683" y="482"/>
                </a:lnTo>
                <a:lnTo>
                  <a:pt x="1847" y="447"/>
                </a:lnTo>
                <a:lnTo>
                  <a:pt x="2009" y="406"/>
                </a:lnTo>
                <a:lnTo>
                  <a:pt x="2169" y="357"/>
                </a:lnTo>
                <a:lnTo>
                  <a:pt x="2326" y="303"/>
                </a:lnTo>
                <a:lnTo>
                  <a:pt x="2482" y="242"/>
                </a:lnTo>
                <a:lnTo>
                  <a:pt x="2636" y="175"/>
                </a:lnTo>
                <a:lnTo>
                  <a:pt x="2786" y="102"/>
                </a:lnTo>
                <a:lnTo>
                  <a:pt x="2935" y="23"/>
                </a:lnTo>
                <a:lnTo>
                  <a:pt x="2964" y="9"/>
                </a:lnTo>
                <a:lnTo>
                  <a:pt x="2995" y="2"/>
                </a:lnTo>
                <a:lnTo>
                  <a:pt x="3026" y="0"/>
                </a:lnTo>
                <a:close/>
              </a:path>
            </a:pathLst>
          </a:custGeom>
          <a:solidFill>
            <a:schemeClr val="bg1"/>
          </a:solid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4" name="Freeform 164"/>
          <p:cNvSpPr>
            <a:spLocks noEditPoints="1"/>
          </p:cNvSpPr>
          <p:nvPr/>
        </p:nvSpPr>
        <p:spPr bwMode="auto">
          <a:xfrm>
            <a:off x="5219069" y="4392765"/>
            <a:ext cx="533403" cy="474948"/>
          </a:xfrm>
          <a:custGeom>
            <a:avLst/>
            <a:gdLst>
              <a:gd name="T0" fmla="*/ 171 w 3653"/>
              <a:gd name="T1" fmla="*/ 2242 h 3248"/>
              <a:gd name="T2" fmla="*/ 171 w 3653"/>
              <a:gd name="T3" fmla="*/ 2273 h 3248"/>
              <a:gd name="T4" fmla="*/ 1756 w 3653"/>
              <a:gd name="T5" fmla="*/ 3070 h 3248"/>
              <a:gd name="T6" fmla="*/ 1897 w 3653"/>
              <a:gd name="T7" fmla="*/ 3070 h 3248"/>
              <a:gd name="T8" fmla="*/ 3481 w 3653"/>
              <a:gd name="T9" fmla="*/ 2273 h 3248"/>
              <a:gd name="T10" fmla="*/ 3481 w 3653"/>
              <a:gd name="T11" fmla="*/ 2242 h 3248"/>
              <a:gd name="T12" fmla="*/ 2005 w 3653"/>
              <a:gd name="T13" fmla="*/ 2572 h 3248"/>
              <a:gd name="T14" fmla="*/ 1827 w 3653"/>
              <a:gd name="T15" fmla="*/ 2614 h 3248"/>
              <a:gd name="T16" fmla="*/ 1647 w 3653"/>
              <a:gd name="T17" fmla="*/ 2572 h 3248"/>
              <a:gd name="T18" fmla="*/ 1962 w 3653"/>
              <a:gd name="T19" fmla="*/ 1956 h 3248"/>
              <a:gd name="T20" fmla="*/ 1780 w 3653"/>
              <a:gd name="T21" fmla="*/ 1977 h 3248"/>
              <a:gd name="T22" fmla="*/ 571 w 3653"/>
              <a:gd name="T23" fmla="*/ 1401 h 3248"/>
              <a:gd name="T24" fmla="*/ 169 w 3653"/>
              <a:gd name="T25" fmla="*/ 1617 h 3248"/>
              <a:gd name="T26" fmla="*/ 177 w 3653"/>
              <a:gd name="T27" fmla="*/ 1648 h 3248"/>
              <a:gd name="T28" fmla="*/ 1791 w 3653"/>
              <a:gd name="T29" fmla="*/ 2444 h 3248"/>
              <a:gd name="T30" fmla="*/ 1931 w 3653"/>
              <a:gd name="T31" fmla="*/ 2421 h 3248"/>
              <a:gd name="T32" fmla="*/ 3485 w 3653"/>
              <a:gd name="T33" fmla="*/ 1631 h 3248"/>
              <a:gd name="T34" fmla="*/ 3476 w 3653"/>
              <a:gd name="T35" fmla="*/ 1600 h 3248"/>
              <a:gd name="T36" fmla="*/ 1791 w 3653"/>
              <a:gd name="T37" fmla="*/ 171 h 3248"/>
              <a:gd name="T38" fmla="*/ 177 w 3653"/>
              <a:gd name="T39" fmla="*/ 966 h 3248"/>
              <a:gd name="T40" fmla="*/ 169 w 3653"/>
              <a:gd name="T41" fmla="*/ 997 h 3248"/>
              <a:gd name="T42" fmla="*/ 1722 w 3653"/>
              <a:gd name="T43" fmla="*/ 1788 h 3248"/>
              <a:gd name="T44" fmla="*/ 1862 w 3653"/>
              <a:gd name="T45" fmla="*/ 1810 h 3248"/>
              <a:gd name="T46" fmla="*/ 3476 w 3653"/>
              <a:gd name="T47" fmla="*/ 1014 h 3248"/>
              <a:gd name="T48" fmla="*/ 3485 w 3653"/>
              <a:gd name="T49" fmla="*/ 983 h 3248"/>
              <a:gd name="T50" fmla="*/ 1930 w 3653"/>
              <a:gd name="T51" fmla="*/ 192 h 3248"/>
              <a:gd name="T52" fmla="*/ 1827 w 3653"/>
              <a:gd name="T53" fmla="*/ 0 h 3248"/>
              <a:gd name="T54" fmla="*/ 2005 w 3653"/>
              <a:gd name="T55" fmla="*/ 42 h 3248"/>
              <a:gd name="T56" fmla="*/ 3613 w 3653"/>
              <a:gd name="T57" fmla="*/ 870 h 3248"/>
              <a:gd name="T58" fmla="*/ 3653 w 3653"/>
              <a:gd name="T59" fmla="*/ 990 h 3248"/>
              <a:gd name="T60" fmla="*/ 3615 w 3653"/>
              <a:gd name="T61" fmla="*/ 1109 h 3248"/>
              <a:gd name="T62" fmla="*/ 3541 w 3653"/>
              <a:gd name="T63" fmla="*/ 1171 h 3248"/>
              <a:gd name="T64" fmla="*/ 3593 w 3653"/>
              <a:gd name="T65" fmla="*/ 1481 h 3248"/>
              <a:gd name="T66" fmla="*/ 3650 w 3653"/>
              <a:gd name="T67" fmla="*/ 1591 h 3248"/>
              <a:gd name="T68" fmla="*/ 3630 w 3653"/>
              <a:gd name="T69" fmla="*/ 1717 h 3248"/>
              <a:gd name="T70" fmla="*/ 3541 w 3653"/>
              <a:gd name="T71" fmla="*/ 1805 h 3248"/>
              <a:gd name="T72" fmla="*/ 3593 w 3653"/>
              <a:gd name="T73" fmla="*/ 2114 h 3248"/>
              <a:gd name="T74" fmla="*/ 3650 w 3653"/>
              <a:gd name="T75" fmla="*/ 2225 h 3248"/>
              <a:gd name="T76" fmla="*/ 3630 w 3653"/>
              <a:gd name="T77" fmla="*/ 2350 h 3248"/>
              <a:gd name="T78" fmla="*/ 3541 w 3653"/>
              <a:gd name="T79" fmla="*/ 2439 h 3248"/>
              <a:gd name="T80" fmla="*/ 1872 w 3653"/>
              <a:gd name="T81" fmla="*/ 3245 h 3248"/>
              <a:gd name="T82" fmla="*/ 1690 w 3653"/>
              <a:gd name="T83" fmla="*/ 3224 h 3248"/>
              <a:gd name="T84" fmla="*/ 60 w 3653"/>
              <a:gd name="T85" fmla="*/ 2401 h 3248"/>
              <a:gd name="T86" fmla="*/ 2 w 3653"/>
              <a:gd name="T87" fmla="*/ 2290 h 3248"/>
              <a:gd name="T88" fmla="*/ 22 w 3653"/>
              <a:gd name="T89" fmla="*/ 2164 h 3248"/>
              <a:gd name="T90" fmla="*/ 112 w 3653"/>
              <a:gd name="T91" fmla="*/ 2077 h 3248"/>
              <a:gd name="T92" fmla="*/ 60 w 3653"/>
              <a:gd name="T93" fmla="*/ 1768 h 3248"/>
              <a:gd name="T94" fmla="*/ 2 w 3653"/>
              <a:gd name="T95" fmla="*/ 1657 h 3248"/>
              <a:gd name="T96" fmla="*/ 22 w 3653"/>
              <a:gd name="T97" fmla="*/ 1532 h 3248"/>
              <a:gd name="T98" fmla="*/ 112 w 3653"/>
              <a:gd name="T99" fmla="*/ 1443 h 3248"/>
              <a:gd name="T100" fmla="*/ 60 w 3653"/>
              <a:gd name="T101" fmla="*/ 1134 h 3248"/>
              <a:gd name="T102" fmla="*/ 2 w 3653"/>
              <a:gd name="T103" fmla="*/ 1023 h 3248"/>
              <a:gd name="T104" fmla="*/ 22 w 3653"/>
              <a:gd name="T105" fmla="*/ 898 h 3248"/>
              <a:gd name="T106" fmla="*/ 112 w 3653"/>
              <a:gd name="T107" fmla="*/ 809 h 3248"/>
              <a:gd name="T108" fmla="*/ 1780 w 3653"/>
              <a:gd name="T109" fmla="*/ 2 h 3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653" h="3248">
                <a:moveTo>
                  <a:pt x="571" y="2035"/>
                </a:moveTo>
                <a:lnTo>
                  <a:pt x="187" y="2226"/>
                </a:lnTo>
                <a:lnTo>
                  <a:pt x="177" y="2234"/>
                </a:lnTo>
                <a:lnTo>
                  <a:pt x="171" y="2242"/>
                </a:lnTo>
                <a:lnTo>
                  <a:pt x="169" y="2251"/>
                </a:lnTo>
                <a:lnTo>
                  <a:pt x="167" y="2257"/>
                </a:lnTo>
                <a:lnTo>
                  <a:pt x="169" y="2265"/>
                </a:lnTo>
                <a:lnTo>
                  <a:pt x="171" y="2273"/>
                </a:lnTo>
                <a:lnTo>
                  <a:pt x="177" y="2282"/>
                </a:lnTo>
                <a:lnTo>
                  <a:pt x="187" y="2288"/>
                </a:lnTo>
                <a:lnTo>
                  <a:pt x="1722" y="3055"/>
                </a:lnTo>
                <a:lnTo>
                  <a:pt x="1756" y="3070"/>
                </a:lnTo>
                <a:lnTo>
                  <a:pt x="1791" y="3077"/>
                </a:lnTo>
                <a:lnTo>
                  <a:pt x="1827" y="3080"/>
                </a:lnTo>
                <a:lnTo>
                  <a:pt x="1862" y="3077"/>
                </a:lnTo>
                <a:lnTo>
                  <a:pt x="1897" y="3070"/>
                </a:lnTo>
                <a:lnTo>
                  <a:pt x="1931" y="3055"/>
                </a:lnTo>
                <a:lnTo>
                  <a:pt x="3466" y="2288"/>
                </a:lnTo>
                <a:lnTo>
                  <a:pt x="3476" y="2282"/>
                </a:lnTo>
                <a:lnTo>
                  <a:pt x="3481" y="2273"/>
                </a:lnTo>
                <a:lnTo>
                  <a:pt x="3485" y="2265"/>
                </a:lnTo>
                <a:lnTo>
                  <a:pt x="3485" y="2257"/>
                </a:lnTo>
                <a:lnTo>
                  <a:pt x="3485" y="2251"/>
                </a:lnTo>
                <a:lnTo>
                  <a:pt x="3481" y="2242"/>
                </a:lnTo>
                <a:lnTo>
                  <a:pt x="3476" y="2234"/>
                </a:lnTo>
                <a:lnTo>
                  <a:pt x="3466" y="2226"/>
                </a:lnTo>
                <a:lnTo>
                  <a:pt x="3081" y="2035"/>
                </a:lnTo>
                <a:lnTo>
                  <a:pt x="2005" y="2572"/>
                </a:lnTo>
                <a:lnTo>
                  <a:pt x="1962" y="2590"/>
                </a:lnTo>
                <a:lnTo>
                  <a:pt x="1918" y="2603"/>
                </a:lnTo>
                <a:lnTo>
                  <a:pt x="1872" y="2611"/>
                </a:lnTo>
                <a:lnTo>
                  <a:pt x="1827" y="2614"/>
                </a:lnTo>
                <a:lnTo>
                  <a:pt x="1780" y="2611"/>
                </a:lnTo>
                <a:lnTo>
                  <a:pt x="1735" y="2603"/>
                </a:lnTo>
                <a:lnTo>
                  <a:pt x="1690" y="2590"/>
                </a:lnTo>
                <a:lnTo>
                  <a:pt x="1647" y="2572"/>
                </a:lnTo>
                <a:lnTo>
                  <a:pt x="571" y="2035"/>
                </a:lnTo>
                <a:close/>
                <a:moveTo>
                  <a:pt x="3081" y="1401"/>
                </a:moveTo>
                <a:lnTo>
                  <a:pt x="2005" y="1938"/>
                </a:lnTo>
                <a:lnTo>
                  <a:pt x="1962" y="1956"/>
                </a:lnTo>
                <a:lnTo>
                  <a:pt x="1918" y="1969"/>
                </a:lnTo>
                <a:lnTo>
                  <a:pt x="1872" y="1977"/>
                </a:lnTo>
                <a:lnTo>
                  <a:pt x="1827" y="1980"/>
                </a:lnTo>
                <a:lnTo>
                  <a:pt x="1780" y="1977"/>
                </a:lnTo>
                <a:lnTo>
                  <a:pt x="1735" y="1969"/>
                </a:lnTo>
                <a:lnTo>
                  <a:pt x="1690" y="1956"/>
                </a:lnTo>
                <a:lnTo>
                  <a:pt x="1647" y="1938"/>
                </a:lnTo>
                <a:lnTo>
                  <a:pt x="571" y="1401"/>
                </a:lnTo>
                <a:lnTo>
                  <a:pt x="187" y="1593"/>
                </a:lnTo>
                <a:lnTo>
                  <a:pt x="177" y="1600"/>
                </a:lnTo>
                <a:lnTo>
                  <a:pt x="171" y="1608"/>
                </a:lnTo>
                <a:lnTo>
                  <a:pt x="169" y="1617"/>
                </a:lnTo>
                <a:lnTo>
                  <a:pt x="167" y="1624"/>
                </a:lnTo>
                <a:lnTo>
                  <a:pt x="169" y="1631"/>
                </a:lnTo>
                <a:lnTo>
                  <a:pt x="171" y="1639"/>
                </a:lnTo>
                <a:lnTo>
                  <a:pt x="177" y="1648"/>
                </a:lnTo>
                <a:lnTo>
                  <a:pt x="187" y="1655"/>
                </a:lnTo>
                <a:lnTo>
                  <a:pt x="1722" y="2421"/>
                </a:lnTo>
                <a:lnTo>
                  <a:pt x="1756" y="2436"/>
                </a:lnTo>
                <a:lnTo>
                  <a:pt x="1791" y="2444"/>
                </a:lnTo>
                <a:lnTo>
                  <a:pt x="1827" y="2446"/>
                </a:lnTo>
                <a:lnTo>
                  <a:pt x="1862" y="2444"/>
                </a:lnTo>
                <a:lnTo>
                  <a:pt x="1897" y="2436"/>
                </a:lnTo>
                <a:lnTo>
                  <a:pt x="1931" y="2421"/>
                </a:lnTo>
                <a:lnTo>
                  <a:pt x="3466" y="1655"/>
                </a:lnTo>
                <a:lnTo>
                  <a:pt x="3476" y="1648"/>
                </a:lnTo>
                <a:lnTo>
                  <a:pt x="3481" y="1639"/>
                </a:lnTo>
                <a:lnTo>
                  <a:pt x="3485" y="1631"/>
                </a:lnTo>
                <a:lnTo>
                  <a:pt x="3485" y="1624"/>
                </a:lnTo>
                <a:lnTo>
                  <a:pt x="3485" y="1617"/>
                </a:lnTo>
                <a:lnTo>
                  <a:pt x="3481" y="1608"/>
                </a:lnTo>
                <a:lnTo>
                  <a:pt x="3476" y="1600"/>
                </a:lnTo>
                <a:lnTo>
                  <a:pt x="3466" y="1593"/>
                </a:lnTo>
                <a:lnTo>
                  <a:pt x="3081" y="1401"/>
                </a:lnTo>
                <a:close/>
                <a:moveTo>
                  <a:pt x="1827" y="168"/>
                </a:moveTo>
                <a:lnTo>
                  <a:pt x="1791" y="171"/>
                </a:lnTo>
                <a:lnTo>
                  <a:pt x="1756" y="179"/>
                </a:lnTo>
                <a:lnTo>
                  <a:pt x="1722" y="192"/>
                </a:lnTo>
                <a:lnTo>
                  <a:pt x="187" y="959"/>
                </a:lnTo>
                <a:lnTo>
                  <a:pt x="177" y="966"/>
                </a:lnTo>
                <a:lnTo>
                  <a:pt x="171" y="974"/>
                </a:lnTo>
                <a:lnTo>
                  <a:pt x="169" y="983"/>
                </a:lnTo>
                <a:lnTo>
                  <a:pt x="167" y="990"/>
                </a:lnTo>
                <a:lnTo>
                  <a:pt x="169" y="997"/>
                </a:lnTo>
                <a:lnTo>
                  <a:pt x="171" y="1005"/>
                </a:lnTo>
                <a:lnTo>
                  <a:pt x="177" y="1014"/>
                </a:lnTo>
                <a:lnTo>
                  <a:pt x="187" y="1021"/>
                </a:lnTo>
                <a:lnTo>
                  <a:pt x="1722" y="1788"/>
                </a:lnTo>
                <a:lnTo>
                  <a:pt x="1756" y="1802"/>
                </a:lnTo>
                <a:lnTo>
                  <a:pt x="1791" y="1810"/>
                </a:lnTo>
                <a:lnTo>
                  <a:pt x="1827" y="1812"/>
                </a:lnTo>
                <a:lnTo>
                  <a:pt x="1862" y="1810"/>
                </a:lnTo>
                <a:lnTo>
                  <a:pt x="1897" y="1802"/>
                </a:lnTo>
                <a:lnTo>
                  <a:pt x="1931" y="1788"/>
                </a:lnTo>
                <a:lnTo>
                  <a:pt x="3466" y="1021"/>
                </a:lnTo>
                <a:lnTo>
                  <a:pt x="3476" y="1014"/>
                </a:lnTo>
                <a:lnTo>
                  <a:pt x="3481" y="1005"/>
                </a:lnTo>
                <a:lnTo>
                  <a:pt x="3485" y="997"/>
                </a:lnTo>
                <a:lnTo>
                  <a:pt x="3485" y="990"/>
                </a:lnTo>
                <a:lnTo>
                  <a:pt x="3485" y="983"/>
                </a:lnTo>
                <a:lnTo>
                  <a:pt x="3481" y="974"/>
                </a:lnTo>
                <a:lnTo>
                  <a:pt x="3476" y="966"/>
                </a:lnTo>
                <a:lnTo>
                  <a:pt x="3466" y="959"/>
                </a:lnTo>
                <a:lnTo>
                  <a:pt x="1930" y="192"/>
                </a:lnTo>
                <a:lnTo>
                  <a:pt x="1897" y="179"/>
                </a:lnTo>
                <a:lnTo>
                  <a:pt x="1862" y="171"/>
                </a:lnTo>
                <a:lnTo>
                  <a:pt x="1827" y="168"/>
                </a:lnTo>
                <a:close/>
                <a:moveTo>
                  <a:pt x="1827" y="0"/>
                </a:moveTo>
                <a:lnTo>
                  <a:pt x="1872" y="2"/>
                </a:lnTo>
                <a:lnTo>
                  <a:pt x="1918" y="10"/>
                </a:lnTo>
                <a:lnTo>
                  <a:pt x="1962" y="23"/>
                </a:lnTo>
                <a:lnTo>
                  <a:pt x="2005" y="42"/>
                </a:lnTo>
                <a:lnTo>
                  <a:pt x="3541" y="809"/>
                </a:lnTo>
                <a:lnTo>
                  <a:pt x="3569" y="826"/>
                </a:lnTo>
                <a:lnTo>
                  <a:pt x="3593" y="847"/>
                </a:lnTo>
                <a:lnTo>
                  <a:pt x="3613" y="870"/>
                </a:lnTo>
                <a:lnTo>
                  <a:pt x="3630" y="898"/>
                </a:lnTo>
                <a:lnTo>
                  <a:pt x="3642" y="927"/>
                </a:lnTo>
                <a:lnTo>
                  <a:pt x="3650" y="958"/>
                </a:lnTo>
                <a:lnTo>
                  <a:pt x="3653" y="990"/>
                </a:lnTo>
                <a:lnTo>
                  <a:pt x="3650" y="1023"/>
                </a:lnTo>
                <a:lnTo>
                  <a:pt x="3642" y="1054"/>
                </a:lnTo>
                <a:lnTo>
                  <a:pt x="3630" y="1083"/>
                </a:lnTo>
                <a:lnTo>
                  <a:pt x="3615" y="1109"/>
                </a:lnTo>
                <a:lnTo>
                  <a:pt x="3593" y="1134"/>
                </a:lnTo>
                <a:lnTo>
                  <a:pt x="3569" y="1154"/>
                </a:lnTo>
                <a:lnTo>
                  <a:pt x="3541" y="1171"/>
                </a:lnTo>
                <a:lnTo>
                  <a:pt x="3541" y="1171"/>
                </a:lnTo>
                <a:lnTo>
                  <a:pt x="3268" y="1307"/>
                </a:lnTo>
                <a:lnTo>
                  <a:pt x="3541" y="1443"/>
                </a:lnTo>
                <a:lnTo>
                  <a:pt x="3569" y="1460"/>
                </a:lnTo>
                <a:lnTo>
                  <a:pt x="3593" y="1481"/>
                </a:lnTo>
                <a:lnTo>
                  <a:pt x="3613" y="1504"/>
                </a:lnTo>
                <a:lnTo>
                  <a:pt x="3630" y="1532"/>
                </a:lnTo>
                <a:lnTo>
                  <a:pt x="3642" y="1560"/>
                </a:lnTo>
                <a:lnTo>
                  <a:pt x="3650" y="1591"/>
                </a:lnTo>
                <a:lnTo>
                  <a:pt x="3653" y="1624"/>
                </a:lnTo>
                <a:lnTo>
                  <a:pt x="3650" y="1657"/>
                </a:lnTo>
                <a:lnTo>
                  <a:pt x="3642" y="1688"/>
                </a:lnTo>
                <a:lnTo>
                  <a:pt x="3630" y="1717"/>
                </a:lnTo>
                <a:lnTo>
                  <a:pt x="3613" y="1743"/>
                </a:lnTo>
                <a:lnTo>
                  <a:pt x="3593" y="1768"/>
                </a:lnTo>
                <a:lnTo>
                  <a:pt x="3569" y="1788"/>
                </a:lnTo>
                <a:lnTo>
                  <a:pt x="3541" y="1805"/>
                </a:lnTo>
                <a:lnTo>
                  <a:pt x="3268" y="1940"/>
                </a:lnTo>
                <a:lnTo>
                  <a:pt x="3541" y="2077"/>
                </a:lnTo>
                <a:lnTo>
                  <a:pt x="3569" y="2093"/>
                </a:lnTo>
                <a:lnTo>
                  <a:pt x="3593" y="2114"/>
                </a:lnTo>
                <a:lnTo>
                  <a:pt x="3613" y="2138"/>
                </a:lnTo>
                <a:lnTo>
                  <a:pt x="3630" y="2164"/>
                </a:lnTo>
                <a:lnTo>
                  <a:pt x="3642" y="2194"/>
                </a:lnTo>
                <a:lnTo>
                  <a:pt x="3650" y="2225"/>
                </a:lnTo>
                <a:lnTo>
                  <a:pt x="3653" y="2257"/>
                </a:lnTo>
                <a:lnTo>
                  <a:pt x="3650" y="2290"/>
                </a:lnTo>
                <a:lnTo>
                  <a:pt x="3642" y="2322"/>
                </a:lnTo>
                <a:lnTo>
                  <a:pt x="3630" y="2350"/>
                </a:lnTo>
                <a:lnTo>
                  <a:pt x="3615" y="2377"/>
                </a:lnTo>
                <a:lnTo>
                  <a:pt x="3593" y="2401"/>
                </a:lnTo>
                <a:lnTo>
                  <a:pt x="3569" y="2421"/>
                </a:lnTo>
                <a:lnTo>
                  <a:pt x="3541" y="2439"/>
                </a:lnTo>
                <a:lnTo>
                  <a:pt x="2005" y="3206"/>
                </a:lnTo>
                <a:lnTo>
                  <a:pt x="1962" y="3224"/>
                </a:lnTo>
                <a:lnTo>
                  <a:pt x="1918" y="3237"/>
                </a:lnTo>
                <a:lnTo>
                  <a:pt x="1872" y="3245"/>
                </a:lnTo>
                <a:lnTo>
                  <a:pt x="1827" y="3248"/>
                </a:lnTo>
                <a:lnTo>
                  <a:pt x="1780" y="3245"/>
                </a:lnTo>
                <a:lnTo>
                  <a:pt x="1735" y="3237"/>
                </a:lnTo>
                <a:lnTo>
                  <a:pt x="1690" y="3224"/>
                </a:lnTo>
                <a:lnTo>
                  <a:pt x="1647" y="3206"/>
                </a:lnTo>
                <a:lnTo>
                  <a:pt x="112" y="2439"/>
                </a:lnTo>
                <a:lnTo>
                  <a:pt x="84" y="2421"/>
                </a:lnTo>
                <a:lnTo>
                  <a:pt x="60" y="2401"/>
                </a:lnTo>
                <a:lnTo>
                  <a:pt x="39" y="2377"/>
                </a:lnTo>
                <a:lnTo>
                  <a:pt x="22" y="2350"/>
                </a:lnTo>
                <a:lnTo>
                  <a:pt x="10" y="2322"/>
                </a:lnTo>
                <a:lnTo>
                  <a:pt x="2" y="2290"/>
                </a:lnTo>
                <a:lnTo>
                  <a:pt x="0" y="2257"/>
                </a:lnTo>
                <a:lnTo>
                  <a:pt x="2" y="2225"/>
                </a:lnTo>
                <a:lnTo>
                  <a:pt x="10" y="2194"/>
                </a:lnTo>
                <a:lnTo>
                  <a:pt x="22" y="2164"/>
                </a:lnTo>
                <a:lnTo>
                  <a:pt x="39" y="2138"/>
                </a:lnTo>
                <a:lnTo>
                  <a:pt x="60" y="2114"/>
                </a:lnTo>
                <a:lnTo>
                  <a:pt x="84" y="2093"/>
                </a:lnTo>
                <a:lnTo>
                  <a:pt x="112" y="2077"/>
                </a:lnTo>
                <a:lnTo>
                  <a:pt x="384" y="1940"/>
                </a:lnTo>
                <a:lnTo>
                  <a:pt x="112" y="1805"/>
                </a:lnTo>
                <a:lnTo>
                  <a:pt x="84" y="1788"/>
                </a:lnTo>
                <a:lnTo>
                  <a:pt x="60" y="1768"/>
                </a:lnTo>
                <a:lnTo>
                  <a:pt x="39" y="1743"/>
                </a:lnTo>
                <a:lnTo>
                  <a:pt x="22" y="1717"/>
                </a:lnTo>
                <a:lnTo>
                  <a:pt x="10" y="1688"/>
                </a:lnTo>
                <a:lnTo>
                  <a:pt x="2" y="1657"/>
                </a:lnTo>
                <a:lnTo>
                  <a:pt x="0" y="1624"/>
                </a:lnTo>
                <a:lnTo>
                  <a:pt x="2" y="1591"/>
                </a:lnTo>
                <a:lnTo>
                  <a:pt x="10" y="1560"/>
                </a:lnTo>
                <a:lnTo>
                  <a:pt x="22" y="1532"/>
                </a:lnTo>
                <a:lnTo>
                  <a:pt x="39" y="1504"/>
                </a:lnTo>
                <a:lnTo>
                  <a:pt x="60" y="1481"/>
                </a:lnTo>
                <a:lnTo>
                  <a:pt x="84" y="1460"/>
                </a:lnTo>
                <a:lnTo>
                  <a:pt x="112" y="1443"/>
                </a:lnTo>
                <a:lnTo>
                  <a:pt x="384" y="1307"/>
                </a:lnTo>
                <a:lnTo>
                  <a:pt x="112" y="1171"/>
                </a:lnTo>
                <a:lnTo>
                  <a:pt x="84" y="1154"/>
                </a:lnTo>
                <a:lnTo>
                  <a:pt x="60" y="1134"/>
                </a:lnTo>
                <a:lnTo>
                  <a:pt x="39" y="1109"/>
                </a:lnTo>
                <a:lnTo>
                  <a:pt x="22" y="1083"/>
                </a:lnTo>
                <a:lnTo>
                  <a:pt x="10" y="1054"/>
                </a:lnTo>
                <a:lnTo>
                  <a:pt x="2" y="1023"/>
                </a:lnTo>
                <a:lnTo>
                  <a:pt x="0" y="990"/>
                </a:lnTo>
                <a:lnTo>
                  <a:pt x="2" y="958"/>
                </a:lnTo>
                <a:lnTo>
                  <a:pt x="10" y="927"/>
                </a:lnTo>
                <a:lnTo>
                  <a:pt x="22" y="898"/>
                </a:lnTo>
                <a:lnTo>
                  <a:pt x="39" y="870"/>
                </a:lnTo>
                <a:lnTo>
                  <a:pt x="60" y="847"/>
                </a:lnTo>
                <a:lnTo>
                  <a:pt x="84" y="826"/>
                </a:lnTo>
                <a:lnTo>
                  <a:pt x="112" y="809"/>
                </a:lnTo>
                <a:lnTo>
                  <a:pt x="1647" y="42"/>
                </a:lnTo>
                <a:lnTo>
                  <a:pt x="1690" y="23"/>
                </a:lnTo>
                <a:lnTo>
                  <a:pt x="1735" y="10"/>
                </a:lnTo>
                <a:lnTo>
                  <a:pt x="1780" y="2"/>
                </a:lnTo>
                <a:lnTo>
                  <a:pt x="1827" y="0"/>
                </a:lnTo>
                <a:close/>
              </a:path>
            </a:pathLst>
          </a:custGeom>
          <a:solidFill>
            <a:schemeClr val="bg1"/>
          </a:solid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65" name="Group 50"/>
          <p:cNvGrpSpPr/>
          <p:nvPr/>
        </p:nvGrpSpPr>
        <p:grpSpPr>
          <a:xfrm>
            <a:off x="7936936" y="3497712"/>
            <a:ext cx="534868" cy="358040"/>
            <a:chOff x="666750" y="3544888"/>
            <a:chExt cx="581025" cy="388938"/>
          </a:xfrm>
          <a:solidFill>
            <a:schemeClr val="bg1"/>
          </a:solidFill>
        </p:grpSpPr>
        <p:sp>
          <p:nvSpPr>
            <p:cNvPr id="66" name="Freeform 256"/>
            <p:cNvSpPr/>
            <p:nvPr/>
          </p:nvSpPr>
          <p:spPr bwMode="auto">
            <a:xfrm>
              <a:off x="755650" y="3598863"/>
              <a:ext cx="403225" cy="214313"/>
            </a:xfrm>
            <a:custGeom>
              <a:avLst/>
              <a:gdLst>
                <a:gd name="T0" fmla="*/ 79 w 2542"/>
                <a:gd name="T1" fmla="*/ 0 h 1347"/>
                <a:gd name="T2" fmla="*/ 2463 w 2542"/>
                <a:gd name="T3" fmla="*/ 0 h 1347"/>
                <a:gd name="T4" fmla="*/ 2484 w 2542"/>
                <a:gd name="T5" fmla="*/ 2 h 1347"/>
                <a:gd name="T6" fmla="*/ 2503 w 2542"/>
                <a:gd name="T7" fmla="*/ 10 h 1347"/>
                <a:gd name="T8" fmla="*/ 2520 w 2542"/>
                <a:gd name="T9" fmla="*/ 22 h 1347"/>
                <a:gd name="T10" fmla="*/ 2532 w 2542"/>
                <a:gd name="T11" fmla="*/ 38 h 1347"/>
                <a:gd name="T12" fmla="*/ 2540 w 2542"/>
                <a:gd name="T13" fmla="*/ 57 h 1347"/>
                <a:gd name="T14" fmla="*/ 2542 w 2542"/>
                <a:gd name="T15" fmla="*/ 78 h 1347"/>
                <a:gd name="T16" fmla="*/ 2542 w 2542"/>
                <a:gd name="T17" fmla="*/ 1268 h 1347"/>
                <a:gd name="T18" fmla="*/ 2540 w 2542"/>
                <a:gd name="T19" fmla="*/ 1289 h 1347"/>
                <a:gd name="T20" fmla="*/ 2532 w 2542"/>
                <a:gd name="T21" fmla="*/ 1308 h 1347"/>
                <a:gd name="T22" fmla="*/ 2520 w 2542"/>
                <a:gd name="T23" fmla="*/ 1323 h 1347"/>
                <a:gd name="T24" fmla="*/ 2503 w 2542"/>
                <a:gd name="T25" fmla="*/ 1337 h 1347"/>
                <a:gd name="T26" fmla="*/ 2484 w 2542"/>
                <a:gd name="T27" fmla="*/ 1344 h 1347"/>
                <a:gd name="T28" fmla="*/ 2463 w 2542"/>
                <a:gd name="T29" fmla="*/ 1347 h 1347"/>
                <a:gd name="T30" fmla="*/ 2442 w 2542"/>
                <a:gd name="T31" fmla="*/ 1344 h 1347"/>
                <a:gd name="T32" fmla="*/ 2424 w 2542"/>
                <a:gd name="T33" fmla="*/ 1337 h 1347"/>
                <a:gd name="T34" fmla="*/ 2408 w 2542"/>
                <a:gd name="T35" fmla="*/ 1323 h 1347"/>
                <a:gd name="T36" fmla="*/ 2396 w 2542"/>
                <a:gd name="T37" fmla="*/ 1308 h 1347"/>
                <a:gd name="T38" fmla="*/ 2388 w 2542"/>
                <a:gd name="T39" fmla="*/ 1289 h 1347"/>
                <a:gd name="T40" fmla="*/ 2385 w 2542"/>
                <a:gd name="T41" fmla="*/ 1268 h 1347"/>
                <a:gd name="T42" fmla="*/ 2385 w 2542"/>
                <a:gd name="T43" fmla="*/ 157 h 1347"/>
                <a:gd name="T44" fmla="*/ 157 w 2542"/>
                <a:gd name="T45" fmla="*/ 157 h 1347"/>
                <a:gd name="T46" fmla="*/ 157 w 2542"/>
                <a:gd name="T47" fmla="*/ 1268 h 1347"/>
                <a:gd name="T48" fmla="*/ 154 w 2542"/>
                <a:gd name="T49" fmla="*/ 1289 h 1347"/>
                <a:gd name="T50" fmla="*/ 146 w 2542"/>
                <a:gd name="T51" fmla="*/ 1308 h 1347"/>
                <a:gd name="T52" fmla="*/ 134 w 2542"/>
                <a:gd name="T53" fmla="*/ 1323 h 1347"/>
                <a:gd name="T54" fmla="*/ 118 w 2542"/>
                <a:gd name="T55" fmla="*/ 1337 h 1347"/>
                <a:gd name="T56" fmla="*/ 100 w 2542"/>
                <a:gd name="T57" fmla="*/ 1344 h 1347"/>
                <a:gd name="T58" fmla="*/ 79 w 2542"/>
                <a:gd name="T59" fmla="*/ 1347 h 1347"/>
                <a:gd name="T60" fmla="*/ 58 w 2542"/>
                <a:gd name="T61" fmla="*/ 1344 h 1347"/>
                <a:gd name="T62" fmla="*/ 39 w 2542"/>
                <a:gd name="T63" fmla="*/ 1337 h 1347"/>
                <a:gd name="T64" fmla="*/ 22 w 2542"/>
                <a:gd name="T65" fmla="*/ 1323 h 1347"/>
                <a:gd name="T66" fmla="*/ 10 w 2542"/>
                <a:gd name="T67" fmla="*/ 1308 h 1347"/>
                <a:gd name="T68" fmla="*/ 2 w 2542"/>
                <a:gd name="T69" fmla="*/ 1289 h 1347"/>
                <a:gd name="T70" fmla="*/ 0 w 2542"/>
                <a:gd name="T71" fmla="*/ 1268 h 1347"/>
                <a:gd name="T72" fmla="*/ 0 w 2542"/>
                <a:gd name="T73" fmla="*/ 78 h 1347"/>
                <a:gd name="T74" fmla="*/ 2 w 2542"/>
                <a:gd name="T75" fmla="*/ 57 h 1347"/>
                <a:gd name="T76" fmla="*/ 10 w 2542"/>
                <a:gd name="T77" fmla="*/ 38 h 1347"/>
                <a:gd name="T78" fmla="*/ 22 w 2542"/>
                <a:gd name="T79" fmla="*/ 22 h 1347"/>
                <a:gd name="T80" fmla="*/ 39 w 2542"/>
                <a:gd name="T81" fmla="*/ 10 h 1347"/>
                <a:gd name="T82" fmla="*/ 58 w 2542"/>
                <a:gd name="T83" fmla="*/ 2 h 1347"/>
                <a:gd name="T84" fmla="*/ 79 w 2542"/>
                <a:gd name="T85"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2" h="1347">
                  <a:moveTo>
                    <a:pt x="79" y="0"/>
                  </a:moveTo>
                  <a:lnTo>
                    <a:pt x="2463" y="0"/>
                  </a:lnTo>
                  <a:lnTo>
                    <a:pt x="2484" y="2"/>
                  </a:lnTo>
                  <a:lnTo>
                    <a:pt x="2503" y="10"/>
                  </a:lnTo>
                  <a:lnTo>
                    <a:pt x="2520" y="22"/>
                  </a:lnTo>
                  <a:lnTo>
                    <a:pt x="2532" y="38"/>
                  </a:lnTo>
                  <a:lnTo>
                    <a:pt x="2540" y="57"/>
                  </a:lnTo>
                  <a:lnTo>
                    <a:pt x="2542" y="78"/>
                  </a:lnTo>
                  <a:lnTo>
                    <a:pt x="2542" y="1268"/>
                  </a:lnTo>
                  <a:lnTo>
                    <a:pt x="2540" y="1289"/>
                  </a:lnTo>
                  <a:lnTo>
                    <a:pt x="2532" y="1308"/>
                  </a:lnTo>
                  <a:lnTo>
                    <a:pt x="2520" y="1323"/>
                  </a:lnTo>
                  <a:lnTo>
                    <a:pt x="2503" y="1337"/>
                  </a:lnTo>
                  <a:lnTo>
                    <a:pt x="2484" y="1344"/>
                  </a:lnTo>
                  <a:lnTo>
                    <a:pt x="2463" y="1347"/>
                  </a:lnTo>
                  <a:lnTo>
                    <a:pt x="2442" y="1344"/>
                  </a:lnTo>
                  <a:lnTo>
                    <a:pt x="2424" y="1337"/>
                  </a:lnTo>
                  <a:lnTo>
                    <a:pt x="2408" y="1323"/>
                  </a:lnTo>
                  <a:lnTo>
                    <a:pt x="2396" y="1308"/>
                  </a:lnTo>
                  <a:lnTo>
                    <a:pt x="2388" y="1289"/>
                  </a:lnTo>
                  <a:lnTo>
                    <a:pt x="2385" y="1268"/>
                  </a:lnTo>
                  <a:lnTo>
                    <a:pt x="2385" y="157"/>
                  </a:lnTo>
                  <a:lnTo>
                    <a:pt x="157" y="157"/>
                  </a:lnTo>
                  <a:lnTo>
                    <a:pt x="157" y="1268"/>
                  </a:lnTo>
                  <a:lnTo>
                    <a:pt x="154" y="1289"/>
                  </a:lnTo>
                  <a:lnTo>
                    <a:pt x="146" y="1308"/>
                  </a:lnTo>
                  <a:lnTo>
                    <a:pt x="134" y="1323"/>
                  </a:lnTo>
                  <a:lnTo>
                    <a:pt x="118" y="1337"/>
                  </a:lnTo>
                  <a:lnTo>
                    <a:pt x="100" y="1344"/>
                  </a:lnTo>
                  <a:lnTo>
                    <a:pt x="79" y="1347"/>
                  </a:lnTo>
                  <a:lnTo>
                    <a:pt x="58" y="1344"/>
                  </a:lnTo>
                  <a:lnTo>
                    <a:pt x="39" y="1337"/>
                  </a:lnTo>
                  <a:lnTo>
                    <a:pt x="22" y="1323"/>
                  </a:lnTo>
                  <a:lnTo>
                    <a:pt x="10" y="1308"/>
                  </a:lnTo>
                  <a:lnTo>
                    <a:pt x="2" y="1289"/>
                  </a:lnTo>
                  <a:lnTo>
                    <a:pt x="0" y="1268"/>
                  </a:lnTo>
                  <a:lnTo>
                    <a:pt x="0" y="78"/>
                  </a:lnTo>
                  <a:lnTo>
                    <a:pt x="2" y="57"/>
                  </a:lnTo>
                  <a:lnTo>
                    <a:pt x="10" y="38"/>
                  </a:lnTo>
                  <a:lnTo>
                    <a:pt x="22" y="22"/>
                  </a:lnTo>
                  <a:lnTo>
                    <a:pt x="39" y="10"/>
                  </a:lnTo>
                  <a:lnTo>
                    <a:pt x="58" y="2"/>
                  </a:lnTo>
                  <a:lnTo>
                    <a:pt x="79"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7" name="Freeform 257"/>
            <p:cNvSpPr>
              <a:spLocks noEditPoints="1"/>
            </p:cNvSpPr>
            <p:nvPr/>
          </p:nvSpPr>
          <p:spPr bwMode="auto">
            <a:xfrm>
              <a:off x="666750" y="3544888"/>
              <a:ext cx="581025" cy="388938"/>
            </a:xfrm>
            <a:custGeom>
              <a:avLst/>
              <a:gdLst>
                <a:gd name="T0" fmla="*/ 145 w 3660"/>
                <a:gd name="T1" fmla="*/ 2140 h 2453"/>
                <a:gd name="T2" fmla="*/ 191 w 3660"/>
                <a:gd name="T3" fmla="*/ 2237 h 2453"/>
                <a:gd name="T4" fmla="*/ 277 w 3660"/>
                <a:gd name="T5" fmla="*/ 2298 h 2453"/>
                <a:gd name="T6" fmla="*/ 3311 w 3660"/>
                <a:gd name="T7" fmla="*/ 2311 h 2453"/>
                <a:gd name="T8" fmla="*/ 3415 w 3660"/>
                <a:gd name="T9" fmla="*/ 2282 h 2453"/>
                <a:gd name="T10" fmla="*/ 3490 w 3660"/>
                <a:gd name="T11" fmla="*/ 2208 h 2453"/>
                <a:gd name="T12" fmla="*/ 3518 w 3660"/>
                <a:gd name="T13" fmla="*/ 2102 h 2453"/>
                <a:gd name="T14" fmla="*/ 2264 w 3660"/>
                <a:gd name="T15" fmla="*/ 2071 h 2453"/>
                <a:gd name="T16" fmla="*/ 2189 w 3660"/>
                <a:gd name="T17" fmla="*/ 2163 h 2453"/>
                <a:gd name="T18" fmla="*/ 2081 w 3660"/>
                <a:gd name="T19" fmla="*/ 2210 h 2453"/>
                <a:gd name="T20" fmla="*/ 1579 w 3660"/>
                <a:gd name="T21" fmla="*/ 2210 h 2453"/>
                <a:gd name="T22" fmla="*/ 1471 w 3660"/>
                <a:gd name="T23" fmla="*/ 2163 h 2453"/>
                <a:gd name="T24" fmla="*/ 1396 w 3660"/>
                <a:gd name="T25" fmla="*/ 2071 h 2453"/>
                <a:gd name="T26" fmla="*/ 454 w 3660"/>
                <a:gd name="T27" fmla="*/ 157 h 2453"/>
                <a:gd name="T28" fmla="*/ 397 w 3660"/>
                <a:gd name="T29" fmla="*/ 181 h 2453"/>
                <a:gd name="T30" fmla="*/ 374 w 3660"/>
                <a:gd name="T31" fmla="*/ 237 h 2453"/>
                <a:gd name="T32" fmla="*/ 1460 w 3660"/>
                <a:gd name="T33" fmla="*/ 1895 h 2453"/>
                <a:gd name="T34" fmla="*/ 1503 w 3660"/>
                <a:gd name="T35" fmla="*/ 1927 h 2453"/>
                <a:gd name="T36" fmla="*/ 1516 w 3660"/>
                <a:gd name="T37" fmla="*/ 1988 h 2453"/>
                <a:gd name="T38" fmla="*/ 1554 w 3660"/>
                <a:gd name="T39" fmla="*/ 2048 h 2453"/>
                <a:gd name="T40" fmla="*/ 1621 w 3660"/>
                <a:gd name="T41" fmla="*/ 2072 h 2453"/>
                <a:gd name="T42" fmla="*/ 2086 w 3660"/>
                <a:gd name="T43" fmla="*/ 2061 h 2453"/>
                <a:gd name="T44" fmla="*/ 2136 w 3660"/>
                <a:gd name="T45" fmla="*/ 2011 h 2453"/>
                <a:gd name="T46" fmla="*/ 2149 w 3660"/>
                <a:gd name="T47" fmla="*/ 1944 h 2453"/>
                <a:gd name="T48" fmla="*/ 2186 w 3660"/>
                <a:gd name="T49" fmla="*/ 1900 h 2453"/>
                <a:gd name="T50" fmla="*/ 2220 w 3660"/>
                <a:gd name="T51" fmla="*/ 1893 h 2453"/>
                <a:gd name="T52" fmla="*/ 3284 w 3660"/>
                <a:gd name="T53" fmla="*/ 216 h 2453"/>
                <a:gd name="T54" fmla="*/ 3246 w 3660"/>
                <a:gd name="T55" fmla="*/ 168 h 2453"/>
                <a:gd name="T56" fmla="*/ 454 w 3660"/>
                <a:gd name="T57" fmla="*/ 157 h 2453"/>
                <a:gd name="T58" fmla="*/ 3244 w 3660"/>
                <a:gd name="T59" fmla="*/ 3 h 2453"/>
                <a:gd name="T60" fmla="*/ 3346 w 3660"/>
                <a:gd name="T61" fmla="*/ 45 h 2453"/>
                <a:gd name="T62" fmla="*/ 3417 w 3660"/>
                <a:gd name="T63" fmla="*/ 128 h 2453"/>
                <a:gd name="T64" fmla="*/ 3444 w 3660"/>
                <a:gd name="T65" fmla="*/ 237 h 2453"/>
                <a:gd name="T66" fmla="*/ 3608 w 3660"/>
                <a:gd name="T67" fmla="*/ 1895 h 2453"/>
                <a:gd name="T68" fmla="*/ 3650 w 3660"/>
                <a:gd name="T69" fmla="*/ 1928 h 2453"/>
                <a:gd name="T70" fmla="*/ 3660 w 3660"/>
                <a:gd name="T71" fmla="*/ 2102 h 2453"/>
                <a:gd name="T72" fmla="*/ 3632 w 3660"/>
                <a:gd name="T73" fmla="*/ 2239 h 2453"/>
                <a:gd name="T74" fmla="*/ 3558 w 3660"/>
                <a:gd name="T75" fmla="*/ 2350 h 2453"/>
                <a:gd name="T76" fmla="*/ 3446 w 3660"/>
                <a:gd name="T77" fmla="*/ 2425 h 2453"/>
                <a:gd name="T78" fmla="*/ 3311 w 3660"/>
                <a:gd name="T79" fmla="*/ 2453 h 2453"/>
                <a:gd name="T80" fmla="*/ 257 w 3660"/>
                <a:gd name="T81" fmla="*/ 2440 h 2453"/>
                <a:gd name="T82" fmla="*/ 136 w 3660"/>
                <a:gd name="T83" fmla="*/ 2380 h 2453"/>
                <a:gd name="T84" fmla="*/ 48 w 3660"/>
                <a:gd name="T85" fmla="*/ 2279 h 2453"/>
                <a:gd name="T86" fmla="*/ 3 w 3660"/>
                <a:gd name="T87" fmla="*/ 2150 h 2453"/>
                <a:gd name="T88" fmla="*/ 2 w 3660"/>
                <a:gd name="T89" fmla="*/ 1945 h 2453"/>
                <a:gd name="T90" fmla="*/ 35 w 3660"/>
                <a:gd name="T91" fmla="*/ 1903 h 2453"/>
                <a:gd name="T92" fmla="*/ 216 w 3660"/>
                <a:gd name="T93" fmla="*/ 1893 h 2453"/>
                <a:gd name="T94" fmla="*/ 228 w 3660"/>
                <a:gd name="T95" fmla="*/ 163 h 2453"/>
                <a:gd name="T96" fmla="*/ 286 w 3660"/>
                <a:gd name="T97" fmla="*/ 70 h 2453"/>
                <a:gd name="T98" fmla="*/ 379 w 3660"/>
                <a:gd name="T99" fmla="*/ 12 h 2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60" h="2453">
                  <a:moveTo>
                    <a:pt x="142" y="2035"/>
                  </a:moveTo>
                  <a:lnTo>
                    <a:pt x="142" y="2102"/>
                  </a:lnTo>
                  <a:lnTo>
                    <a:pt x="145" y="2140"/>
                  </a:lnTo>
                  <a:lnTo>
                    <a:pt x="155" y="2176"/>
                  </a:lnTo>
                  <a:lnTo>
                    <a:pt x="170" y="2208"/>
                  </a:lnTo>
                  <a:lnTo>
                    <a:pt x="191" y="2237"/>
                  </a:lnTo>
                  <a:lnTo>
                    <a:pt x="216" y="2262"/>
                  </a:lnTo>
                  <a:lnTo>
                    <a:pt x="245" y="2282"/>
                  </a:lnTo>
                  <a:lnTo>
                    <a:pt x="277" y="2298"/>
                  </a:lnTo>
                  <a:lnTo>
                    <a:pt x="313" y="2308"/>
                  </a:lnTo>
                  <a:lnTo>
                    <a:pt x="349" y="2311"/>
                  </a:lnTo>
                  <a:lnTo>
                    <a:pt x="3311" y="2311"/>
                  </a:lnTo>
                  <a:lnTo>
                    <a:pt x="3347" y="2308"/>
                  </a:lnTo>
                  <a:lnTo>
                    <a:pt x="3383" y="2298"/>
                  </a:lnTo>
                  <a:lnTo>
                    <a:pt x="3415" y="2282"/>
                  </a:lnTo>
                  <a:lnTo>
                    <a:pt x="3444" y="2262"/>
                  </a:lnTo>
                  <a:lnTo>
                    <a:pt x="3469" y="2237"/>
                  </a:lnTo>
                  <a:lnTo>
                    <a:pt x="3490" y="2208"/>
                  </a:lnTo>
                  <a:lnTo>
                    <a:pt x="3505" y="2176"/>
                  </a:lnTo>
                  <a:lnTo>
                    <a:pt x="3515" y="2140"/>
                  </a:lnTo>
                  <a:lnTo>
                    <a:pt x="3518" y="2102"/>
                  </a:lnTo>
                  <a:lnTo>
                    <a:pt x="3518" y="2035"/>
                  </a:lnTo>
                  <a:lnTo>
                    <a:pt x="2279" y="2035"/>
                  </a:lnTo>
                  <a:lnTo>
                    <a:pt x="2264" y="2071"/>
                  </a:lnTo>
                  <a:lnTo>
                    <a:pt x="2244" y="2106"/>
                  </a:lnTo>
                  <a:lnTo>
                    <a:pt x="2219" y="2137"/>
                  </a:lnTo>
                  <a:lnTo>
                    <a:pt x="2189" y="2163"/>
                  </a:lnTo>
                  <a:lnTo>
                    <a:pt x="2156" y="2184"/>
                  </a:lnTo>
                  <a:lnTo>
                    <a:pt x="2119" y="2200"/>
                  </a:lnTo>
                  <a:lnTo>
                    <a:pt x="2081" y="2210"/>
                  </a:lnTo>
                  <a:lnTo>
                    <a:pt x="2039" y="2213"/>
                  </a:lnTo>
                  <a:lnTo>
                    <a:pt x="1621" y="2213"/>
                  </a:lnTo>
                  <a:lnTo>
                    <a:pt x="1579" y="2210"/>
                  </a:lnTo>
                  <a:lnTo>
                    <a:pt x="1541" y="2200"/>
                  </a:lnTo>
                  <a:lnTo>
                    <a:pt x="1504" y="2184"/>
                  </a:lnTo>
                  <a:lnTo>
                    <a:pt x="1471" y="2163"/>
                  </a:lnTo>
                  <a:lnTo>
                    <a:pt x="1441" y="2137"/>
                  </a:lnTo>
                  <a:lnTo>
                    <a:pt x="1416" y="2106"/>
                  </a:lnTo>
                  <a:lnTo>
                    <a:pt x="1396" y="2071"/>
                  </a:lnTo>
                  <a:lnTo>
                    <a:pt x="1381" y="2035"/>
                  </a:lnTo>
                  <a:lnTo>
                    <a:pt x="142" y="2035"/>
                  </a:lnTo>
                  <a:close/>
                  <a:moveTo>
                    <a:pt x="454" y="157"/>
                  </a:moveTo>
                  <a:lnTo>
                    <a:pt x="433" y="159"/>
                  </a:lnTo>
                  <a:lnTo>
                    <a:pt x="414" y="168"/>
                  </a:lnTo>
                  <a:lnTo>
                    <a:pt x="397" y="181"/>
                  </a:lnTo>
                  <a:lnTo>
                    <a:pt x="385" y="197"/>
                  </a:lnTo>
                  <a:lnTo>
                    <a:pt x="376" y="216"/>
                  </a:lnTo>
                  <a:lnTo>
                    <a:pt x="374" y="237"/>
                  </a:lnTo>
                  <a:lnTo>
                    <a:pt x="374" y="1893"/>
                  </a:lnTo>
                  <a:lnTo>
                    <a:pt x="1441" y="1893"/>
                  </a:lnTo>
                  <a:lnTo>
                    <a:pt x="1460" y="1895"/>
                  </a:lnTo>
                  <a:lnTo>
                    <a:pt x="1477" y="1902"/>
                  </a:lnTo>
                  <a:lnTo>
                    <a:pt x="1492" y="1913"/>
                  </a:lnTo>
                  <a:lnTo>
                    <a:pt x="1503" y="1927"/>
                  </a:lnTo>
                  <a:lnTo>
                    <a:pt x="1511" y="1945"/>
                  </a:lnTo>
                  <a:lnTo>
                    <a:pt x="1513" y="1964"/>
                  </a:lnTo>
                  <a:lnTo>
                    <a:pt x="1516" y="1988"/>
                  </a:lnTo>
                  <a:lnTo>
                    <a:pt x="1524" y="2011"/>
                  </a:lnTo>
                  <a:lnTo>
                    <a:pt x="1537" y="2031"/>
                  </a:lnTo>
                  <a:lnTo>
                    <a:pt x="1554" y="2048"/>
                  </a:lnTo>
                  <a:lnTo>
                    <a:pt x="1574" y="2061"/>
                  </a:lnTo>
                  <a:lnTo>
                    <a:pt x="1597" y="2069"/>
                  </a:lnTo>
                  <a:lnTo>
                    <a:pt x="1621" y="2072"/>
                  </a:lnTo>
                  <a:lnTo>
                    <a:pt x="2039" y="2072"/>
                  </a:lnTo>
                  <a:lnTo>
                    <a:pt x="2063" y="2069"/>
                  </a:lnTo>
                  <a:lnTo>
                    <a:pt x="2086" y="2061"/>
                  </a:lnTo>
                  <a:lnTo>
                    <a:pt x="2106" y="2048"/>
                  </a:lnTo>
                  <a:lnTo>
                    <a:pt x="2123" y="2031"/>
                  </a:lnTo>
                  <a:lnTo>
                    <a:pt x="2136" y="2011"/>
                  </a:lnTo>
                  <a:lnTo>
                    <a:pt x="2144" y="1988"/>
                  </a:lnTo>
                  <a:lnTo>
                    <a:pt x="2147" y="1964"/>
                  </a:lnTo>
                  <a:lnTo>
                    <a:pt x="2149" y="1944"/>
                  </a:lnTo>
                  <a:lnTo>
                    <a:pt x="2157" y="1926"/>
                  </a:lnTo>
                  <a:lnTo>
                    <a:pt x="2170" y="1912"/>
                  </a:lnTo>
                  <a:lnTo>
                    <a:pt x="2186" y="1900"/>
                  </a:lnTo>
                  <a:lnTo>
                    <a:pt x="2205" y="1894"/>
                  </a:lnTo>
                  <a:lnTo>
                    <a:pt x="2213" y="1893"/>
                  </a:lnTo>
                  <a:lnTo>
                    <a:pt x="2220" y="1893"/>
                  </a:lnTo>
                  <a:lnTo>
                    <a:pt x="3286" y="1893"/>
                  </a:lnTo>
                  <a:lnTo>
                    <a:pt x="3286" y="237"/>
                  </a:lnTo>
                  <a:lnTo>
                    <a:pt x="3284" y="216"/>
                  </a:lnTo>
                  <a:lnTo>
                    <a:pt x="3275" y="197"/>
                  </a:lnTo>
                  <a:lnTo>
                    <a:pt x="3263" y="181"/>
                  </a:lnTo>
                  <a:lnTo>
                    <a:pt x="3246" y="168"/>
                  </a:lnTo>
                  <a:lnTo>
                    <a:pt x="3227" y="159"/>
                  </a:lnTo>
                  <a:lnTo>
                    <a:pt x="3206" y="157"/>
                  </a:lnTo>
                  <a:lnTo>
                    <a:pt x="454" y="157"/>
                  </a:lnTo>
                  <a:close/>
                  <a:moveTo>
                    <a:pt x="454" y="0"/>
                  </a:moveTo>
                  <a:lnTo>
                    <a:pt x="3206" y="0"/>
                  </a:lnTo>
                  <a:lnTo>
                    <a:pt x="3244" y="3"/>
                  </a:lnTo>
                  <a:lnTo>
                    <a:pt x="3281" y="12"/>
                  </a:lnTo>
                  <a:lnTo>
                    <a:pt x="3315" y="26"/>
                  </a:lnTo>
                  <a:lnTo>
                    <a:pt x="3346" y="45"/>
                  </a:lnTo>
                  <a:lnTo>
                    <a:pt x="3374" y="70"/>
                  </a:lnTo>
                  <a:lnTo>
                    <a:pt x="3398" y="97"/>
                  </a:lnTo>
                  <a:lnTo>
                    <a:pt x="3417" y="128"/>
                  </a:lnTo>
                  <a:lnTo>
                    <a:pt x="3432" y="163"/>
                  </a:lnTo>
                  <a:lnTo>
                    <a:pt x="3440" y="199"/>
                  </a:lnTo>
                  <a:lnTo>
                    <a:pt x="3444" y="237"/>
                  </a:lnTo>
                  <a:lnTo>
                    <a:pt x="3444" y="1893"/>
                  </a:lnTo>
                  <a:lnTo>
                    <a:pt x="3589" y="1893"/>
                  </a:lnTo>
                  <a:lnTo>
                    <a:pt x="3608" y="1895"/>
                  </a:lnTo>
                  <a:lnTo>
                    <a:pt x="3625" y="1903"/>
                  </a:lnTo>
                  <a:lnTo>
                    <a:pt x="3639" y="1914"/>
                  </a:lnTo>
                  <a:lnTo>
                    <a:pt x="3650" y="1928"/>
                  </a:lnTo>
                  <a:lnTo>
                    <a:pt x="3658" y="1945"/>
                  </a:lnTo>
                  <a:lnTo>
                    <a:pt x="3660" y="1964"/>
                  </a:lnTo>
                  <a:lnTo>
                    <a:pt x="3660" y="2102"/>
                  </a:lnTo>
                  <a:lnTo>
                    <a:pt x="3657" y="2150"/>
                  </a:lnTo>
                  <a:lnTo>
                    <a:pt x="3648" y="2196"/>
                  </a:lnTo>
                  <a:lnTo>
                    <a:pt x="3632" y="2239"/>
                  </a:lnTo>
                  <a:lnTo>
                    <a:pt x="3612" y="2279"/>
                  </a:lnTo>
                  <a:lnTo>
                    <a:pt x="3587" y="2317"/>
                  </a:lnTo>
                  <a:lnTo>
                    <a:pt x="3558" y="2350"/>
                  </a:lnTo>
                  <a:lnTo>
                    <a:pt x="3524" y="2380"/>
                  </a:lnTo>
                  <a:lnTo>
                    <a:pt x="3487" y="2404"/>
                  </a:lnTo>
                  <a:lnTo>
                    <a:pt x="3446" y="2425"/>
                  </a:lnTo>
                  <a:lnTo>
                    <a:pt x="3403" y="2440"/>
                  </a:lnTo>
                  <a:lnTo>
                    <a:pt x="3357" y="2450"/>
                  </a:lnTo>
                  <a:lnTo>
                    <a:pt x="3311" y="2453"/>
                  </a:lnTo>
                  <a:lnTo>
                    <a:pt x="349" y="2453"/>
                  </a:lnTo>
                  <a:lnTo>
                    <a:pt x="303" y="2450"/>
                  </a:lnTo>
                  <a:lnTo>
                    <a:pt x="257" y="2440"/>
                  </a:lnTo>
                  <a:lnTo>
                    <a:pt x="214" y="2425"/>
                  </a:lnTo>
                  <a:lnTo>
                    <a:pt x="173" y="2404"/>
                  </a:lnTo>
                  <a:lnTo>
                    <a:pt x="136" y="2380"/>
                  </a:lnTo>
                  <a:lnTo>
                    <a:pt x="102" y="2350"/>
                  </a:lnTo>
                  <a:lnTo>
                    <a:pt x="73" y="2317"/>
                  </a:lnTo>
                  <a:lnTo>
                    <a:pt x="48" y="2279"/>
                  </a:lnTo>
                  <a:lnTo>
                    <a:pt x="28" y="2239"/>
                  </a:lnTo>
                  <a:lnTo>
                    <a:pt x="12" y="2196"/>
                  </a:lnTo>
                  <a:lnTo>
                    <a:pt x="3" y="2150"/>
                  </a:lnTo>
                  <a:lnTo>
                    <a:pt x="0" y="2102"/>
                  </a:lnTo>
                  <a:lnTo>
                    <a:pt x="0" y="1964"/>
                  </a:lnTo>
                  <a:lnTo>
                    <a:pt x="2" y="1945"/>
                  </a:lnTo>
                  <a:lnTo>
                    <a:pt x="10" y="1928"/>
                  </a:lnTo>
                  <a:lnTo>
                    <a:pt x="21" y="1914"/>
                  </a:lnTo>
                  <a:lnTo>
                    <a:pt x="35" y="1903"/>
                  </a:lnTo>
                  <a:lnTo>
                    <a:pt x="52" y="1895"/>
                  </a:lnTo>
                  <a:lnTo>
                    <a:pt x="71" y="1893"/>
                  </a:lnTo>
                  <a:lnTo>
                    <a:pt x="216" y="1893"/>
                  </a:lnTo>
                  <a:lnTo>
                    <a:pt x="216" y="237"/>
                  </a:lnTo>
                  <a:lnTo>
                    <a:pt x="220" y="199"/>
                  </a:lnTo>
                  <a:lnTo>
                    <a:pt x="228" y="163"/>
                  </a:lnTo>
                  <a:lnTo>
                    <a:pt x="243" y="128"/>
                  </a:lnTo>
                  <a:lnTo>
                    <a:pt x="262" y="97"/>
                  </a:lnTo>
                  <a:lnTo>
                    <a:pt x="286" y="70"/>
                  </a:lnTo>
                  <a:lnTo>
                    <a:pt x="314" y="45"/>
                  </a:lnTo>
                  <a:lnTo>
                    <a:pt x="345" y="26"/>
                  </a:lnTo>
                  <a:lnTo>
                    <a:pt x="379" y="12"/>
                  </a:lnTo>
                  <a:lnTo>
                    <a:pt x="416" y="3"/>
                  </a:lnTo>
                  <a:lnTo>
                    <a:pt x="454"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8" name="Freeform 258"/>
            <p:cNvSpPr/>
            <p:nvPr/>
          </p:nvSpPr>
          <p:spPr bwMode="auto">
            <a:xfrm>
              <a:off x="876300" y="3667125"/>
              <a:ext cx="103188" cy="104775"/>
            </a:xfrm>
            <a:custGeom>
              <a:avLst/>
              <a:gdLst>
                <a:gd name="T0" fmla="*/ 575 w 654"/>
                <a:gd name="T1" fmla="*/ 0 h 653"/>
                <a:gd name="T2" fmla="*/ 595 w 654"/>
                <a:gd name="T3" fmla="*/ 3 h 653"/>
                <a:gd name="T4" fmla="*/ 614 w 654"/>
                <a:gd name="T5" fmla="*/ 10 h 653"/>
                <a:gd name="T6" fmla="*/ 630 w 654"/>
                <a:gd name="T7" fmla="*/ 23 h 653"/>
                <a:gd name="T8" fmla="*/ 644 w 654"/>
                <a:gd name="T9" fmla="*/ 40 h 653"/>
                <a:gd name="T10" fmla="*/ 652 w 654"/>
                <a:gd name="T11" fmla="*/ 59 h 653"/>
                <a:gd name="T12" fmla="*/ 654 w 654"/>
                <a:gd name="T13" fmla="*/ 79 h 653"/>
                <a:gd name="T14" fmla="*/ 652 w 654"/>
                <a:gd name="T15" fmla="*/ 99 h 653"/>
                <a:gd name="T16" fmla="*/ 644 w 654"/>
                <a:gd name="T17" fmla="*/ 118 h 653"/>
                <a:gd name="T18" fmla="*/ 630 w 654"/>
                <a:gd name="T19" fmla="*/ 135 h 653"/>
                <a:gd name="T20" fmla="*/ 136 w 654"/>
                <a:gd name="T21" fmla="*/ 630 h 653"/>
                <a:gd name="T22" fmla="*/ 118 w 654"/>
                <a:gd name="T23" fmla="*/ 643 h 653"/>
                <a:gd name="T24" fmla="*/ 99 w 654"/>
                <a:gd name="T25" fmla="*/ 651 h 653"/>
                <a:gd name="T26" fmla="*/ 79 w 654"/>
                <a:gd name="T27" fmla="*/ 653 h 653"/>
                <a:gd name="T28" fmla="*/ 59 w 654"/>
                <a:gd name="T29" fmla="*/ 651 h 653"/>
                <a:gd name="T30" fmla="*/ 40 w 654"/>
                <a:gd name="T31" fmla="*/ 643 h 653"/>
                <a:gd name="T32" fmla="*/ 24 w 654"/>
                <a:gd name="T33" fmla="*/ 630 h 653"/>
                <a:gd name="T34" fmla="*/ 12 w 654"/>
                <a:gd name="T35" fmla="*/ 613 h 653"/>
                <a:gd name="T36" fmla="*/ 4 w 654"/>
                <a:gd name="T37" fmla="*/ 594 h 653"/>
                <a:gd name="T38" fmla="*/ 0 w 654"/>
                <a:gd name="T39" fmla="*/ 574 h 653"/>
                <a:gd name="T40" fmla="*/ 4 w 654"/>
                <a:gd name="T41" fmla="*/ 554 h 653"/>
                <a:gd name="T42" fmla="*/ 12 w 654"/>
                <a:gd name="T43" fmla="*/ 535 h 653"/>
                <a:gd name="T44" fmla="*/ 24 w 654"/>
                <a:gd name="T45" fmla="*/ 519 h 653"/>
                <a:gd name="T46" fmla="*/ 520 w 654"/>
                <a:gd name="T47" fmla="*/ 23 h 653"/>
                <a:gd name="T48" fmla="*/ 536 w 654"/>
                <a:gd name="T49" fmla="*/ 10 h 653"/>
                <a:gd name="T50" fmla="*/ 555 w 654"/>
                <a:gd name="T51" fmla="*/ 3 h 653"/>
                <a:gd name="T52" fmla="*/ 575 w 654"/>
                <a:gd name="T53" fmla="*/ 0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4" h="653">
                  <a:moveTo>
                    <a:pt x="575" y="0"/>
                  </a:moveTo>
                  <a:lnTo>
                    <a:pt x="595" y="3"/>
                  </a:lnTo>
                  <a:lnTo>
                    <a:pt x="614" y="10"/>
                  </a:lnTo>
                  <a:lnTo>
                    <a:pt x="630" y="23"/>
                  </a:lnTo>
                  <a:lnTo>
                    <a:pt x="644" y="40"/>
                  </a:lnTo>
                  <a:lnTo>
                    <a:pt x="652" y="59"/>
                  </a:lnTo>
                  <a:lnTo>
                    <a:pt x="654" y="79"/>
                  </a:lnTo>
                  <a:lnTo>
                    <a:pt x="652" y="99"/>
                  </a:lnTo>
                  <a:lnTo>
                    <a:pt x="644" y="118"/>
                  </a:lnTo>
                  <a:lnTo>
                    <a:pt x="630" y="135"/>
                  </a:lnTo>
                  <a:lnTo>
                    <a:pt x="136" y="630"/>
                  </a:lnTo>
                  <a:lnTo>
                    <a:pt x="118" y="643"/>
                  </a:lnTo>
                  <a:lnTo>
                    <a:pt x="99" y="651"/>
                  </a:lnTo>
                  <a:lnTo>
                    <a:pt x="79" y="653"/>
                  </a:lnTo>
                  <a:lnTo>
                    <a:pt x="59" y="651"/>
                  </a:lnTo>
                  <a:lnTo>
                    <a:pt x="40" y="643"/>
                  </a:lnTo>
                  <a:lnTo>
                    <a:pt x="24" y="630"/>
                  </a:lnTo>
                  <a:lnTo>
                    <a:pt x="12" y="613"/>
                  </a:lnTo>
                  <a:lnTo>
                    <a:pt x="4" y="594"/>
                  </a:lnTo>
                  <a:lnTo>
                    <a:pt x="0" y="574"/>
                  </a:lnTo>
                  <a:lnTo>
                    <a:pt x="4" y="554"/>
                  </a:lnTo>
                  <a:lnTo>
                    <a:pt x="12" y="535"/>
                  </a:lnTo>
                  <a:lnTo>
                    <a:pt x="24" y="519"/>
                  </a:lnTo>
                  <a:lnTo>
                    <a:pt x="520" y="23"/>
                  </a:lnTo>
                  <a:lnTo>
                    <a:pt x="536" y="10"/>
                  </a:lnTo>
                  <a:lnTo>
                    <a:pt x="555" y="3"/>
                  </a:lnTo>
                  <a:lnTo>
                    <a:pt x="575"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9" name="Freeform 259"/>
            <p:cNvSpPr/>
            <p:nvPr/>
          </p:nvSpPr>
          <p:spPr bwMode="auto">
            <a:xfrm>
              <a:off x="969963" y="3713163"/>
              <a:ext cx="55563" cy="57150"/>
            </a:xfrm>
            <a:custGeom>
              <a:avLst/>
              <a:gdLst>
                <a:gd name="T0" fmla="*/ 276 w 355"/>
                <a:gd name="T1" fmla="*/ 0 h 355"/>
                <a:gd name="T2" fmla="*/ 296 w 355"/>
                <a:gd name="T3" fmla="*/ 3 h 355"/>
                <a:gd name="T4" fmla="*/ 315 w 355"/>
                <a:gd name="T5" fmla="*/ 11 h 355"/>
                <a:gd name="T6" fmla="*/ 331 w 355"/>
                <a:gd name="T7" fmla="*/ 23 h 355"/>
                <a:gd name="T8" fmla="*/ 345 w 355"/>
                <a:gd name="T9" fmla="*/ 40 h 355"/>
                <a:gd name="T10" fmla="*/ 351 w 355"/>
                <a:gd name="T11" fmla="*/ 59 h 355"/>
                <a:gd name="T12" fmla="*/ 355 w 355"/>
                <a:gd name="T13" fmla="*/ 79 h 355"/>
                <a:gd name="T14" fmla="*/ 351 w 355"/>
                <a:gd name="T15" fmla="*/ 99 h 355"/>
                <a:gd name="T16" fmla="*/ 345 w 355"/>
                <a:gd name="T17" fmla="*/ 118 h 355"/>
                <a:gd name="T18" fmla="*/ 331 w 355"/>
                <a:gd name="T19" fmla="*/ 135 h 355"/>
                <a:gd name="T20" fmla="*/ 134 w 355"/>
                <a:gd name="T21" fmla="*/ 333 h 355"/>
                <a:gd name="T22" fmla="*/ 117 w 355"/>
                <a:gd name="T23" fmla="*/ 345 h 355"/>
                <a:gd name="T24" fmla="*/ 98 w 355"/>
                <a:gd name="T25" fmla="*/ 353 h 355"/>
                <a:gd name="T26" fmla="*/ 78 w 355"/>
                <a:gd name="T27" fmla="*/ 355 h 355"/>
                <a:gd name="T28" fmla="*/ 59 w 355"/>
                <a:gd name="T29" fmla="*/ 353 h 355"/>
                <a:gd name="T30" fmla="*/ 40 w 355"/>
                <a:gd name="T31" fmla="*/ 345 h 355"/>
                <a:gd name="T32" fmla="*/ 23 w 355"/>
                <a:gd name="T33" fmla="*/ 333 h 355"/>
                <a:gd name="T34" fmla="*/ 10 w 355"/>
                <a:gd name="T35" fmla="*/ 315 h 355"/>
                <a:gd name="T36" fmla="*/ 2 w 355"/>
                <a:gd name="T37" fmla="*/ 296 h 355"/>
                <a:gd name="T38" fmla="*/ 0 w 355"/>
                <a:gd name="T39" fmla="*/ 276 h 355"/>
                <a:gd name="T40" fmla="*/ 2 w 355"/>
                <a:gd name="T41" fmla="*/ 256 h 355"/>
                <a:gd name="T42" fmla="*/ 10 w 355"/>
                <a:gd name="T43" fmla="*/ 237 h 355"/>
                <a:gd name="T44" fmla="*/ 23 w 355"/>
                <a:gd name="T45" fmla="*/ 221 h 355"/>
                <a:gd name="T46" fmla="*/ 220 w 355"/>
                <a:gd name="T47" fmla="*/ 23 h 355"/>
                <a:gd name="T48" fmla="*/ 237 w 355"/>
                <a:gd name="T49" fmla="*/ 11 h 355"/>
                <a:gd name="T50" fmla="*/ 256 w 355"/>
                <a:gd name="T51" fmla="*/ 3 h 355"/>
                <a:gd name="T52" fmla="*/ 276 w 355"/>
                <a:gd name="T53" fmla="*/ 0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5" h="355">
                  <a:moveTo>
                    <a:pt x="276" y="0"/>
                  </a:moveTo>
                  <a:lnTo>
                    <a:pt x="296" y="3"/>
                  </a:lnTo>
                  <a:lnTo>
                    <a:pt x="315" y="11"/>
                  </a:lnTo>
                  <a:lnTo>
                    <a:pt x="331" y="23"/>
                  </a:lnTo>
                  <a:lnTo>
                    <a:pt x="345" y="40"/>
                  </a:lnTo>
                  <a:lnTo>
                    <a:pt x="351" y="59"/>
                  </a:lnTo>
                  <a:lnTo>
                    <a:pt x="355" y="79"/>
                  </a:lnTo>
                  <a:lnTo>
                    <a:pt x="351" y="99"/>
                  </a:lnTo>
                  <a:lnTo>
                    <a:pt x="345" y="118"/>
                  </a:lnTo>
                  <a:lnTo>
                    <a:pt x="331" y="135"/>
                  </a:lnTo>
                  <a:lnTo>
                    <a:pt x="134" y="333"/>
                  </a:lnTo>
                  <a:lnTo>
                    <a:pt x="117" y="345"/>
                  </a:lnTo>
                  <a:lnTo>
                    <a:pt x="98" y="353"/>
                  </a:lnTo>
                  <a:lnTo>
                    <a:pt x="78" y="355"/>
                  </a:lnTo>
                  <a:lnTo>
                    <a:pt x="59" y="353"/>
                  </a:lnTo>
                  <a:lnTo>
                    <a:pt x="40" y="345"/>
                  </a:lnTo>
                  <a:lnTo>
                    <a:pt x="23" y="333"/>
                  </a:lnTo>
                  <a:lnTo>
                    <a:pt x="10" y="315"/>
                  </a:lnTo>
                  <a:lnTo>
                    <a:pt x="2" y="296"/>
                  </a:lnTo>
                  <a:lnTo>
                    <a:pt x="0" y="276"/>
                  </a:lnTo>
                  <a:lnTo>
                    <a:pt x="2" y="256"/>
                  </a:lnTo>
                  <a:lnTo>
                    <a:pt x="10" y="237"/>
                  </a:lnTo>
                  <a:lnTo>
                    <a:pt x="23" y="221"/>
                  </a:lnTo>
                  <a:lnTo>
                    <a:pt x="220" y="23"/>
                  </a:lnTo>
                  <a:lnTo>
                    <a:pt x="237" y="11"/>
                  </a:lnTo>
                  <a:lnTo>
                    <a:pt x="256" y="3"/>
                  </a:lnTo>
                  <a:lnTo>
                    <a:pt x="276"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70" name="Rectangle 28"/>
          <p:cNvSpPr/>
          <p:nvPr/>
        </p:nvSpPr>
        <p:spPr>
          <a:xfrm>
            <a:off x="8471630" y="1874354"/>
            <a:ext cx="50800" cy="72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74" name="Rectangle 87"/>
          <p:cNvSpPr/>
          <p:nvPr/>
        </p:nvSpPr>
        <p:spPr>
          <a:xfrm>
            <a:off x="8587835" y="3401558"/>
            <a:ext cx="50800" cy="72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86" name="Inhaltsplatzhalter 4"/>
          <p:cNvSpPr txBox="1"/>
          <p:nvPr/>
        </p:nvSpPr>
        <p:spPr>
          <a:xfrm>
            <a:off x="1323832" y="2716195"/>
            <a:ext cx="2456597" cy="453390"/>
          </a:xfrm>
          <a:prstGeom prst="rect">
            <a:avLst/>
          </a:prstGeom>
        </p:spPr>
        <p:txBody>
          <a:bodyPr wrap="square" lIns="0" tIns="0" rIns="0" bIns="0">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00000"/>
              </a:lnSpc>
              <a:spcAft>
                <a:spcPts val="900"/>
              </a:spcAft>
              <a:buNone/>
            </a:pPr>
            <a:endParaRPr lang="zh-CN" altLang="en-US" sz="1100" dirty="0">
              <a:latin typeface="字魂58号-创中黑" panose="00000500000000000000" pitchFamily="2" charset="-122"/>
              <a:ea typeface="字魂58号-创中黑" panose="00000500000000000000" pitchFamily="2" charset="-122"/>
              <a:cs typeface="Open Sans" panose="020B0606030504020204" pitchFamily="34" charset="0"/>
              <a:sym typeface="字魂58号-创中黑" panose="00000500000000000000" pitchFamily="2" charset="-122"/>
            </a:endParaRPr>
          </a:p>
          <a:p>
            <a:pPr marL="0" indent="0" algn="r">
              <a:lnSpc>
                <a:spcPct val="100000"/>
              </a:lnSpc>
              <a:spcAft>
                <a:spcPts val="900"/>
              </a:spcAft>
              <a:buNone/>
            </a:pPr>
            <a:r>
              <a:rPr lang="en-US" sz="1100" dirty="0">
                <a:latin typeface="字魂58号-创中黑" panose="00000500000000000000" pitchFamily="2" charset="-122"/>
                <a:ea typeface="字魂58号-创中黑" panose="00000500000000000000" pitchFamily="2" charset="-122"/>
                <a:sym typeface="字魂58号-创中黑" panose="00000500000000000000" pitchFamily="2" charset="-122"/>
              </a:rPr>
              <a:t>. </a:t>
            </a:r>
            <a:endParaRPr lang="en-US" sz="11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94" name="Inhaltsplatzhalter 4"/>
          <p:cNvSpPr txBox="1"/>
          <p:nvPr/>
        </p:nvSpPr>
        <p:spPr>
          <a:xfrm>
            <a:off x="8725705" y="1790098"/>
            <a:ext cx="2456597" cy="976630"/>
          </a:xfrm>
          <a:prstGeom prst="rect">
            <a:avLst/>
          </a:prstGeom>
        </p:spPr>
        <p:txBody>
          <a:bodyPr wrap="square" lIns="0" tIns="0" rIns="0" bIns="0">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900"/>
              </a:spcAft>
              <a:buNone/>
            </a:pPr>
            <a:r>
              <a:rPr lang="zh-CN" altLang="en-US" sz="2800" dirty="0">
                <a:latin typeface="华文楷体" panose="02010600040101010101" charset="-122"/>
                <a:ea typeface="华文楷体" panose="02010600040101010101" charset="-122"/>
                <a:cs typeface="华文楷体" panose="02010600040101010101" charset="-122"/>
                <a:sym typeface="字魂58号-创中黑" panose="00000500000000000000" pitchFamily="2" charset="-122"/>
              </a:rPr>
              <a:t>目的：</a:t>
            </a:r>
            <a:endParaRPr lang="en-US" altLang="zh-CN" sz="2800" dirty="0">
              <a:latin typeface="华文楷体" panose="02010600040101010101" charset="-122"/>
              <a:ea typeface="华文楷体" panose="02010600040101010101" charset="-122"/>
              <a:cs typeface="华文楷体" panose="02010600040101010101" charset="-122"/>
              <a:sym typeface="字魂58号-创中黑" panose="00000500000000000000" pitchFamily="2" charset="-122"/>
            </a:endParaRPr>
          </a:p>
          <a:p>
            <a:pPr marL="0" indent="0">
              <a:lnSpc>
                <a:spcPct val="100000"/>
              </a:lnSpc>
              <a:spcAft>
                <a:spcPts val="900"/>
              </a:spcAft>
              <a:buNone/>
            </a:pPr>
            <a:r>
              <a:rPr lang="zh-CN" altLang="en-US" sz="2800" dirty="0">
                <a:latin typeface="华文楷体" panose="02010600040101010101" charset="-122"/>
                <a:ea typeface="华文楷体" panose="02010600040101010101" charset="-122"/>
                <a:cs typeface="华文楷体" panose="02010600040101010101" charset="-122"/>
                <a:sym typeface="字魂58号-创中黑" panose="00000500000000000000" pitchFamily="2" charset="-122"/>
              </a:rPr>
              <a:t>求单一性矩阵</a:t>
            </a:r>
            <a:r>
              <a:rPr lang="en-US" sz="2800" dirty="0">
                <a:latin typeface="华文楷体" panose="02010600040101010101" charset="-122"/>
                <a:ea typeface="华文楷体" panose="02010600040101010101" charset="-122"/>
                <a:cs typeface="华文楷体" panose="02010600040101010101" charset="-122"/>
                <a:sym typeface="字魂58号-创中黑" panose="00000500000000000000" pitchFamily="2" charset="-122"/>
              </a:rPr>
              <a:t>. </a:t>
            </a:r>
            <a:endParaRPr lang="en-US" sz="2800" dirty="0">
              <a:latin typeface="华文楷体" panose="02010600040101010101" charset="-122"/>
              <a:ea typeface="华文楷体" panose="02010600040101010101" charset="-122"/>
              <a:cs typeface="华文楷体" panose="02010600040101010101" charset="-122"/>
              <a:sym typeface="字魂58号-创中黑" panose="00000500000000000000" pitchFamily="2" charset="-122"/>
            </a:endParaRPr>
          </a:p>
        </p:txBody>
      </p:sp>
      <p:sp>
        <p:nvSpPr>
          <p:cNvPr id="95" name="Inhaltsplatzhalter 4"/>
          <p:cNvSpPr txBox="1"/>
          <p:nvPr/>
        </p:nvSpPr>
        <p:spPr>
          <a:xfrm>
            <a:off x="8754641" y="3231199"/>
            <a:ext cx="2456597" cy="946150"/>
          </a:xfrm>
          <a:prstGeom prst="rect">
            <a:avLst/>
          </a:prstGeom>
        </p:spPr>
        <p:txBody>
          <a:bodyPr wrap="square" lIns="0" tIns="0" rIns="0" bIns="0">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900"/>
              </a:spcAft>
              <a:buNone/>
            </a:pPr>
            <a:r>
              <a:rPr lang="zh-CN" altLang="en-US" sz="1800" dirty="0">
                <a:latin typeface="华文楷体" panose="02010600040101010101" charset="-122"/>
                <a:ea typeface="华文楷体" panose="02010600040101010101" charset="-122"/>
                <a:cs typeface="华文楷体" panose="02010600040101010101" charset="-122"/>
                <a:sym typeface="字魂58号-创中黑" panose="00000500000000000000" pitchFamily="2" charset="-122"/>
              </a:rPr>
              <a:t>成果：</a:t>
            </a:r>
            <a:endParaRPr lang="zh-CN" altLang="en-US" sz="1800" dirty="0">
              <a:latin typeface="华文楷体" panose="02010600040101010101" charset="-122"/>
              <a:ea typeface="华文楷体" panose="02010600040101010101" charset="-122"/>
              <a:cs typeface="华文楷体" panose="02010600040101010101" charset="-122"/>
              <a:sym typeface="字魂58号-创中黑" panose="00000500000000000000" pitchFamily="2" charset="-122"/>
            </a:endParaRPr>
          </a:p>
          <a:p>
            <a:pPr marL="0" indent="0">
              <a:lnSpc>
                <a:spcPct val="100000"/>
              </a:lnSpc>
              <a:spcAft>
                <a:spcPts val="900"/>
              </a:spcAft>
              <a:buNone/>
            </a:pPr>
            <a:r>
              <a:rPr lang="zh-CN" altLang="en-US" sz="1800" dirty="0">
                <a:latin typeface="华文楷体" panose="02010600040101010101" charset="-122"/>
                <a:ea typeface="华文楷体" panose="02010600040101010101" charset="-122"/>
                <a:cs typeface="华文楷体" panose="02010600040101010101" charset="-122"/>
                <a:sym typeface="字魂58号-创中黑" panose="00000500000000000000" pitchFamily="2" charset="-122"/>
              </a:rPr>
              <a:t>实现图片的正面侧面投影的相关转换</a:t>
            </a:r>
            <a:r>
              <a:rPr lang="en-US" sz="1800" dirty="0">
                <a:latin typeface="华文楷体" panose="02010600040101010101" charset="-122"/>
                <a:ea typeface="华文楷体" panose="02010600040101010101" charset="-122"/>
                <a:cs typeface="华文楷体" panose="02010600040101010101" charset="-122"/>
                <a:sym typeface="字魂58号-创中黑" panose="00000500000000000000" pitchFamily="2" charset="-122"/>
              </a:rPr>
              <a:t>. </a:t>
            </a:r>
            <a:endParaRPr lang="en-US" sz="1800" dirty="0">
              <a:latin typeface="华文楷体" panose="02010600040101010101" charset="-122"/>
              <a:ea typeface="华文楷体" panose="02010600040101010101" charset="-122"/>
              <a:cs typeface="华文楷体" panose="02010600040101010101" charset="-122"/>
              <a:sym typeface="字魂58号-创中黑" panose="00000500000000000000" pitchFamily="2" charset="-122"/>
            </a:endParaRPr>
          </a:p>
        </p:txBody>
      </p:sp>
      <p:cxnSp>
        <p:nvCxnSpPr>
          <p:cNvPr id="38" name="直接连接符 37"/>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5191763" y="345292"/>
            <a:ext cx="1808480" cy="583565"/>
          </a:xfrm>
          <a:prstGeom prst="rect">
            <a:avLst/>
          </a:prstGeom>
          <a:noFill/>
        </p:spPr>
        <p:txBody>
          <a:bodyPr wrap="none" rtlCol="0">
            <a:spAutoFit/>
            <a:scene3d>
              <a:camera prst="orthographicFront"/>
              <a:lightRig rig="threePt" dir="t"/>
            </a:scene3d>
            <a:sp3d contourW="12700"/>
          </a:bodyPr>
          <a:lstStyle/>
          <a:p>
            <a:pPr algn="ctr"/>
            <a:r>
              <a:rPr lang="zh-CN" altLang="en-US" sz="3200" dirty="0">
                <a:latin typeface="字魂58号-创中黑" panose="00000500000000000000" pitchFamily="2" charset="-122"/>
                <a:ea typeface="字魂58号-创中黑" panose="00000500000000000000" pitchFamily="2" charset="-122"/>
                <a:sym typeface="字魂58号-创中黑" panose="00000500000000000000" pitchFamily="2" charset="-122"/>
              </a:rPr>
              <a:t>透视变换</a:t>
            </a:r>
            <a:endParaRPr lang="zh-CN" altLang="en-US"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1" name="文本框 40"/>
          <p:cNvSpPr txBox="1"/>
          <p:nvPr/>
        </p:nvSpPr>
        <p:spPr>
          <a:xfrm>
            <a:off x="1323975" y="901065"/>
            <a:ext cx="10092055" cy="337185"/>
          </a:xfrm>
          <a:prstGeom prst="rect">
            <a:avLst/>
          </a:prstGeom>
          <a:noFill/>
        </p:spPr>
        <p:txBody>
          <a:bodyPr wrap="square" rtlCol="0">
            <a:spAutoFit/>
            <a:scene3d>
              <a:camera prst="orthographicFront"/>
              <a:lightRig rig="threePt" dir="t"/>
            </a:scene3d>
            <a:sp3d contourW="12700"/>
          </a:bodyPr>
          <a:lstStyle/>
          <a:p>
            <a:pPr algn="ctr"/>
            <a:r>
              <a:rPr lang="zh-CN" altLang="en-US" sz="1600" dirty="0">
                <a:sym typeface="+mn-ea"/>
              </a:rPr>
              <a:t>透视变换是将图片投影到一个新的视平面</a:t>
            </a:r>
            <a:endParaRPr lang="en-US" altLang="zh-CN" sz="16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 name="Rectangle 28"/>
          <p:cNvSpPr/>
          <p:nvPr/>
        </p:nvSpPr>
        <p:spPr>
          <a:xfrm>
            <a:off x="5148675" y="4191469"/>
            <a:ext cx="50800" cy="72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7" name="Group 25"/>
          <p:cNvGrpSpPr/>
          <p:nvPr/>
        </p:nvGrpSpPr>
        <p:grpSpPr>
          <a:xfrm>
            <a:off x="5901056" y="3231201"/>
            <a:ext cx="1589476" cy="1077672"/>
            <a:chOff x="5226619" y="4114078"/>
            <a:chExt cx="1589476" cy="1077672"/>
          </a:xfrm>
        </p:grpSpPr>
        <p:sp>
          <p:nvSpPr>
            <p:cNvPr id="8" name="Freeform 6"/>
            <p:cNvSpPr/>
            <p:nvPr/>
          </p:nvSpPr>
          <p:spPr bwMode="auto">
            <a:xfrm>
              <a:off x="5226619" y="4114078"/>
              <a:ext cx="1589476" cy="1077672"/>
            </a:xfrm>
            <a:custGeom>
              <a:avLst/>
              <a:gdLst>
                <a:gd name="T0" fmla="*/ 443 w 776"/>
                <a:gd name="T1" fmla="*/ 421 h 523"/>
                <a:gd name="T2" fmla="*/ 444 w 776"/>
                <a:gd name="T3" fmla="*/ 420 h 523"/>
                <a:gd name="T4" fmla="*/ 776 w 776"/>
                <a:gd name="T5" fmla="*/ 64 h 523"/>
                <a:gd name="T6" fmla="*/ 335 w 776"/>
                <a:gd name="T7" fmla="*/ 24 h 523"/>
                <a:gd name="T8" fmla="*/ 90 w 776"/>
                <a:gd name="T9" fmla="*/ 92 h 523"/>
                <a:gd name="T10" fmla="*/ 103 w 776"/>
                <a:gd name="T11" fmla="*/ 433 h 523"/>
                <a:gd name="T12" fmla="*/ 443 w 776"/>
                <a:gd name="T13" fmla="*/ 421 h 523"/>
              </a:gdLst>
              <a:ahLst/>
              <a:cxnLst>
                <a:cxn ang="0">
                  <a:pos x="T0" y="T1"/>
                </a:cxn>
                <a:cxn ang="0">
                  <a:pos x="T2" y="T3"/>
                </a:cxn>
                <a:cxn ang="0">
                  <a:pos x="T4" y="T5"/>
                </a:cxn>
                <a:cxn ang="0">
                  <a:pos x="T6" y="T7"/>
                </a:cxn>
                <a:cxn ang="0">
                  <a:pos x="T8" y="T9"/>
                </a:cxn>
                <a:cxn ang="0">
                  <a:pos x="T10" y="T11"/>
                </a:cxn>
                <a:cxn ang="0">
                  <a:pos x="T12" y="T13"/>
                </a:cxn>
              </a:cxnLst>
              <a:rect l="0" t="0" r="r" b="b"/>
              <a:pathLst>
                <a:path w="776" h="523">
                  <a:moveTo>
                    <a:pt x="443" y="421"/>
                  </a:moveTo>
                  <a:cubicBezTo>
                    <a:pt x="444" y="420"/>
                    <a:pt x="444" y="420"/>
                    <a:pt x="444" y="420"/>
                  </a:cubicBezTo>
                  <a:cubicBezTo>
                    <a:pt x="776" y="64"/>
                    <a:pt x="776" y="64"/>
                    <a:pt x="776" y="64"/>
                  </a:cubicBezTo>
                  <a:cubicBezTo>
                    <a:pt x="648" y="201"/>
                    <a:pt x="488" y="70"/>
                    <a:pt x="335" y="24"/>
                  </a:cubicBezTo>
                  <a:cubicBezTo>
                    <a:pt x="250" y="0"/>
                    <a:pt x="155" y="23"/>
                    <a:pt x="90" y="92"/>
                  </a:cubicBezTo>
                  <a:cubicBezTo>
                    <a:pt x="0" y="189"/>
                    <a:pt x="5" y="342"/>
                    <a:pt x="103" y="433"/>
                  </a:cubicBezTo>
                  <a:cubicBezTo>
                    <a:pt x="200" y="523"/>
                    <a:pt x="353" y="518"/>
                    <a:pt x="443" y="421"/>
                  </a:cubicBezTo>
                  <a:close/>
                </a:path>
              </a:pathLst>
            </a:custGeom>
            <a:gradFill>
              <a:gsLst>
                <a:gs pos="0">
                  <a:schemeClr val="bg1">
                    <a:lumMod val="95000"/>
                  </a:schemeClr>
                </a:gs>
                <a:gs pos="100000">
                  <a:schemeClr val="bg2">
                    <a:lumMod val="95000"/>
                  </a:schemeClr>
                </a:gs>
              </a:gsLst>
              <a:lin ang="5400000" scaled="1"/>
            </a:gradFill>
            <a:ln>
              <a:noFill/>
            </a:ln>
          </p:spPr>
          <p:txBody>
            <a:bodyPr vert="horz" wrap="square" lIns="91440" tIns="45720" rIns="91440" bIns="45720" numCol="1" anchor="ctr" anchorCtr="0" compatLnSpc="1"/>
            <a:p>
              <a:pPr algn="ctr"/>
              <a:endParaRPr lang="en-US" sz="2400" b="1">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9" name="Freeform 7"/>
            <p:cNvSpPr/>
            <p:nvPr/>
          </p:nvSpPr>
          <p:spPr bwMode="auto">
            <a:xfrm>
              <a:off x="5297503" y="4165740"/>
              <a:ext cx="952724" cy="955127"/>
            </a:xfrm>
            <a:custGeom>
              <a:avLst/>
              <a:gdLst>
                <a:gd name="T0" fmla="*/ 386 w 465"/>
                <a:gd name="T1" fmla="*/ 375 h 464"/>
                <a:gd name="T2" fmla="*/ 376 w 465"/>
                <a:gd name="T3" fmla="*/ 78 h 464"/>
                <a:gd name="T4" fmla="*/ 79 w 465"/>
                <a:gd name="T5" fmla="*/ 89 h 464"/>
                <a:gd name="T6" fmla="*/ 90 w 465"/>
                <a:gd name="T7" fmla="*/ 386 h 464"/>
                <a:gd name="T8" fmla="*/ 386 w 465"/>
                <a:gd name="T9" fmla="*/ 375 h 464"/>
              </a:gdLst>
              <a:ahLst/>
              <a:cxnLst>
                <a:cxn ang="0">
                  <a:pos x="T0" y="T1"/>
                </a:cxn>
                <a:cxn ang="0">
                  <a:pos x="T2" y="T3"/>
                </a:cxn>
                <a:cxn ang="0">
                  <a:pos x="T4" y="T5"/>
                </a:cxn>
                <a:cxn ang="0">
                  <a:pos x="T6" y="T7"/>
                </a:cxn>
                <a:cxn ang="0">
                  <a:pos x="T8" y="T9"/>
                </a:cxn>
              </a:cxnLst>
              <a:rect l="0" t="0" r="r" b="b"/>
              <a:pathLst>
                <a:path w="465" h="464">
                  <a:moveTo>
                    <a:pt x="386" y="375"/>
                  </a:moveTo>
                  <a:cubicBezTo>
                    <a:pt x="465" y="291"/>
                    <a:pt x="460" y="157"/>
                    <a:pt x="376" y="78"/>
                  </a:cubicBezTo>
                  <a:cubicBezTo>
                    <a:pt x="291" y="0"/>
                    <a:pt x="158" y="4"/>
                    <a:pt x="79" y="89"/>
                  </a:cubicBezTo>
                  <a:cubicBezTo>
                    <a:pt x="0" y="173"/>
                    <a:pt x="5" y="307"/>
                    <a:pt x="90" y="386"/>
                  </a:cubicBezTo>
                  <a:cubicBezTo>
                    <a:pt x="174" y="464"/>
                    <a:pt x="308" y="460"/>
                    <a:pt x="386" y="375"/>
                  </a:cubicBezTo>
                  <a:close/>
                </a:path>
              </a:pathLst>
            </a:custGeom>
            <a:gradFill flip="none" rotWithShape="1">
              <a:gsLst>
                <a:gs pos="0">
                  <a:schemeClr val="bg1"/>
                </a:gs>
                <a:gs pos="100000">
                  <a:schemeClr val="bg1">
                    <a:lumMod val="85000"/>
                  </a:schemeClr>
                </a:gs>
              </a:gsLst>
              <a:path path="circle">
                <a:fillToRect t="100000" r="100000"/>
              </a:path>
              <a:tileRect l="-100000" b="-100000"/>
            </a:gradFill>
            <a:ln>
              <a:noFill/>
            </a:ln>
          </p:spPr>
          <p:txBody>
            <a:bodyPr vert="horz" wrap="square" lIns="91440" tIns="45720" rIns="91440" bIns="45720" numCol="1" anchor="ctr" anchorCtr="0" compatLnSpc="1"/>
            <a:p>
              <a:pPr algn="ctr"/>
              <a:r>
                <a:rPr lang="en-US" sz="2400" b="1" dirty="0">
                  <a:solidFill>
                    <a:srgbClr val="7E7182"/>
                  </a:solidFill>
                  <a:latin typeface="字魂58号-创中黑" panose="00000500000000000000" pitchFamily="2" charset="-122"/>
                  <a:ea typeface="字魂58号-创中黑" panose="00000500000000000000" pitchFamily="2" charset="-122"/>
                  <a:sym typeface="字魂58号-创中黑" panose="00000500000000000000" pitchFamily="2" charset="-122"/>
                </a:rPr>
                <a:t>02</a:t>
              </a:r>
              <a:endParaRPr lang="en-US" sz="2400" b="1" dirty="0">
                <a:solidFill>
                  <a:srgbClr val="7E7182"/>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pic>
        <p:nvPicPr>
          <p:cNvPr id="10" name="图片 9" descr="QQ图片20211119203703"/>
          <p:cNvPicPr>
            <a:picLocks noChangeAspect="1"/>
          </p:cNvPicPr>
          <p:nvPr/>
        </p:nvPicPr>
        <p:blipFill>
          <a:blip r:embed="rId1"/>
          <a:stretch>
            <a:fillRect/>
          </a:stretch>
        </p:blipFill>
        <p:spPr>
          <a:xfrm>
            <a:off x="542925" y="4380865"/>
            <a:ext cx="4572000" cy="1832610"/>
          </a:xfrm>
          <a:prstGeom prst="rect">
            <a:avLst/>
          </a:prstGeom>
        </p:spPr>
      </p:pic>
      <p:pic>
        <p:nvPicPr>
          <p:cNvPr id="11" name="图片 10" descr="QQ图片20211119203707"/>
          <p:cNvPicPr>
            <a:picLocks noChangeAspect="1"/>
          </p:cNvPicPr>
          <p:nvPr/>
        </p:nvPicPr>
        <p:blipFill>
          <a:blip r:embed="rId2"/>
          <a:stretch>
            <a:fillRect/>
          </a:stretch>
        </p:blipFill>
        <p:spPr>
          <a:xfrm>
            <a:off x="542925" y="2014220"/>
            <a:ext cx="4632325" cy="161988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20000" decel="8000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0-#ppt_w/2"/>
                                          </p:val>
                                        </p:tav>
                                        <p:tav tm="100000">
                                          <p:val>
                                            <p:strVal val="#ppt_x"/>
                                          </p:val>
                                        </p:tav>
                                      </p:tavLst>
                                    </p:anim>
                                    <p:anim calcmode="lin" valueType="num">
                                      <p:cBhvr additive="base">
                                        <p:cTn id="8" dur="500" fill="hold"/>
                                        <p:tgtEl>
                                          <p:spTgt spid="44"/>
                                        </p:tgtEl>
                                        <p:attrNameLst>
                                          <p:attrName>ppt_y</p:attrName>
                                        </p:attrNameLst>
                                      </p:cBhvr>
                                      <p:tavLst>
                                        <p:tav tm="0">
                                          <p:val>
                                            <p:strVal val="#ppt_y"/>
                                          </p:val>
                                        </p:tav>
                                        <p:tav tm="100000">
                                          <p:val>
                                            <p:strVal val="#ppt_y"/>
                                          </p:val>
                                        </p:tav>
                                      </p:tavLst>
                                    </p:anim>
                                  </p:childTnLst>
                                </p:cTn>
                              </p:par>
                              <p:par>
                                <p:cTn id="9" presetID="2" presetClass="entr" presetSubtype="2" accel="20000" decel="8000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fill="hold"/>
                                        <p:tgtEl>
                                          <p:spTgt spid="43"/>
                                        </p:tgtEl>
                                        <p:attrNameLst>
                                          <p:attrName>ppt_x</p:attrName>
                                        </p:attrNameLst>
                                      </p:cBhvr>
                                      <p:tavLst>
                                        <p:tav tm="0">
                                          <p:val>
                                            <p:strVal val="1+#ppt_w/2"/>
                                          </p:val>
                                        </p:tav>
                                        <p:tav tm="100000">
                                          <p:val>
                                            <p:strVal val="#ppt_x"/>
                                          </p:val>
                                        </p:tav>
                                      </p:tavLst>
                                    </p:anim>
                                    <p:anim calcmode="lin" valueType="num">
                                      <p:cBhvr additive="base">
                                        <p:cTn id="12" dur="500" fill="hold"/>
                                        <p:tgtEl>
                                          <p:spTgt spid="4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63"/>
                                        </p:tgtEl>
                                        <p:attrNameLst>
                                          <p:attrName>style.visibility</p:attrName>
                                        </p:attrNameLst>
                                      </p:cBhvr>
                                      <p:to>
                                        <p:strVal val="visible"/>
                                      </p:to>
                                    </p:set>
                                    <p:anim calcmode="lin" valueType="num">
                                      <p:cBhvr>
                                        <p:cTn id="16" dur="500" fill="hold"/>
                                        <p:tgtEl>
                                          <p:spTgt spid="63"/>
                                        </p:tgtEl>
                                        <p:attrNameLst>
                                          <p:attrName>ppt_w</p:attrName>
                                        </p:attrNameLst>
                                      </p:cBhvr>
                                      <p:tavLst>
                                        <p:tav tm="0">
                                          <p:val>
                                            <p:fltVal val="0"/>
                                          </p:val>
                                        </p:tav>
                                        <p:tav tm="100000">
                                          <p:val>
                                            <p:strVal val="#ppt_w"/>
                                          </p:val>
                                        </p:tav>
                                      </p:tavLst>
                                    </p:anim>
                                    <p:anim calcmode="lin" valueType="num">
                                      <p:cBhvr>
                                        <p:cTn id="17" dur="500" fill="hold"/>
                                        <p:tgtEl>
                                          <p:spTgt spid="63"/>
                                        </p:tgtEl>
                                        <p:attrNameLst>
                                          <p:attrName>ppt_h</p:attrName>
                                        </p:attrNameLst>
                                      </p:cBhvr>
                                      <p:tavLst>
                                        <p:tav tm="0">
                                          <p:val>
                                            <p:fltVal val="0"/>
                                          </p:val>
                                        </p:tav>
                                        <p:tav tm="100000">
                                          <p:val>
                                            <p:strVal val="#ppt_h"/>
                                          </p:val>
                                        </p:tav>
                                      </p:tavLst>
                                    </p:anim>
                                    <p:animEffect transition="in" filter="fade">
                                      <p:cBhvr>
                                        <p:cTn id="18" dur="500"/>
                                        <p:tgtEl>
                                          <p:spTgt spid="63"/>
                                        </p:tgtEl>
                                      </p:cBhvr>
                                    </p:animEffect>
                                  </p:childTnLst>
                                </p:cTn>
                              </p:par>
                            </p:childTnLst>
                          </p:cTn>
                        </p:par>
                        <p:par>
                          <p:cTn id="19" fill="hold">
                            <p:stCondLst>
                              <p:cond delay="1000"/>
                            </p:stCondLst>
                            <p:childTnLst>
                              <p:par>
                                <p:cTn id="20" presetID="22" presetClass="entr" presetSubtype="4" fill="hold" grpId="0" nodeType="after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wipe(down)">
                                      <p:cBhvr>
                                        <p:cTn id="22" dur="500"/>
                                        <p:tgtEl>
                                          <p:spTgt spid="70"/>
                                        </p:tgtEl>
                                      </p:cBhvr>
                                    </p:animEffect>
                                  </p:childTnLst>
                                </p:cTn>
                              </p:par>
                            </p:childTnLst>
                          </p:cTn>
                        </p:par>
                        <p:par>
                          <p:cTn id="23" fill="hold">
                            <p:stCondLst>
                              <p:cond delay="1500"/>
                            </p:stCondLst>
                            <p:childTnLst>
                              <p:par>
                                <p:cTn id="24" presetID="2" presetClass="entr" presetSubtype="2" accel="20000" decel="80000" fill="hold" nodeType="afterEffect">
                                  <p:stCondLst>
                                    <p:cond delay="0"/>
                                  </p:stCondLst>
                                  <p:childTnLst>
                                    <p:set>
                                      <p:cBhvr>
                                        <p:cTn id="25" dur="1" fill="hold">
                                          <p:stCondLst>
                                            <p:cond delay="0"/>
                                          </p:stCondLst>
                                        </p:cTn>
                                        <p:tgtEl>
                                          <p:spTgt spid="48"/>
                                        </p:tgtEl>
                                        <p:attrNameLst>
                                          <p:attrName>style.visibility</p:attrName>
                                        </p:attrNameLst>
                                      </p:cBhvr>
                                      <p:to>
                                        <p:strVal val="visible"/>
                                      </p:to>
                                    </p:set>
                                    <p:anim calcmode="lin" valueType="num">
                                      <p:cBhvr additive="base">
                                        <p:cTn id="26" dur="500" fill="hold"/>
                                        <p:tgtEl>
                                          <p:spTgt spid="48"/>
                                        </p:tgtEl>
                                        <p:attrNameLst>
                                          <p:attrName>ppt_x</p:attrName>
                                        </p:attrNameLst>
                                      </p:cBhvr>
                                      <p:tavLst>
                                        <p:tav tm="0">
                                          <p:val>
                                            <p:strVal val="1+#ppt_w/2"/>
                                          </p:val>
                                        </p:tav>
                                        <p:tav tm="100000">
                                          <p:val>
                                            <p:strVal val="#ppt_x"/>
                                          </p:val>
                                        </p:tav>
                                      </p:tavLst>
                                    </p:anim>
                                    <p:anim calcmode="lin" valueType="num">
                                      <p:cBhvr additive="base">
                                        <p:cTn id="27" dur="500" fill="hold"/>
                                        <p:tgtEl>
                                          <p:spTgt spid="48"/>
                                        </p:tgtEl>
                                        <p:attrNameLst>
                                          <p:attrName>ppt_y</p:attrName>
                                        </p:attrNameLst>
                                      </p:cBhvr>
                                      <p:tavLst>
                                        <p:tav tm="0">
                                          <p:val>
                                            <p:strVal val="#ppt_y"/>
                                          </p:val>
                                        </p:tav>
                                        <p:tav tm="100000">
                                          <p:val>
                                            <p:strVal val="#ppt_y"/>
                                          </p:val>
                                        </p:tav>
                                      </p:tavLst>
                                    </p:anim>
                                  </p:childTnLst>
                                </p:cTn>
                              </p:par>
                              <p:par>
                                <p:cTn id="28" presetID="2" presetClass="entr" presetSubtype="8" accel="20000" decel="80000" fill="hold" grpId="0" nodeType="withEffect">
                                  <p:stCondLst>
                                    <p:cond delay="0"/>
                                  </p:stCondLst>
                                  <p:childTnLst>
                                    <p:set>
                                      <p:cBhvr>
                                        <p:cTn id="29" dur="1" fill="hold">
                                          <p:stCondLst>
                                            <p:cond delay="0"/>
                                          </p:stCondLst>
                                        </p:cTn>
                                        <p:tgtEl>
                                          <p:spTgt spid="47"/>
                                        </p:tgtEl>
                                        <p:attrNameLst>
                                          <p:attrName>style.visibility</p:attrName>
                                        </p:attrNameLst>
                                      </p:cBhvr>
                                      <p:to>
                                        <p:strVal val="visible"/>
                                      </p:to>
                                    </p:set>
                                    <p:anim calcmode="lin" valueType="num">
                                      <p:cBhvr additive="base">
                                        <p:cTn id="30" dur="500" fill="hold"/>
                                        <p:tgtEl>
                                          <p:spTgt spid="47"/>
                                        </p:tgtEl>
                                        <p:attrNameLst>
                                          <p:attrName>ppt_x</p:attrName>
                                        </p:attrNameLst>
                                      </p:cBhvr>
                                      <p:tavLst>
                                        <p:tav tm="0">
                                          <p:val>
                                            <p:strVal val="0-#ppt_w/2"/>
                                          </p:val>
                                        </p:tav>
                                        <p:tav tm="100000">
                                          <p:val>
                                            <p:strVal val="#ppt_x"/>
                                          </p:val>
                                        </p:tav>
                                      </p:tavLst>
                                    </p:anim>
                                    <p:anim calcmode="lin" valueType="num">
                                      <p:cBhvr additive="base">
                                        <p:cTn id="31" dur="500" fill="hold"/>
                                        <p:tgtEl>
                                          <p:spTgt spid="47"/>
                                        </p:tgtEl>
                                        <p:attrNameLst>
                                          <p:attrName>ppt_y</p:attrName>
                                        </p:attrNameLst>
                                      </p:cBhvr>
                                      <p:tavLst>
                                        <p:tav tm="0">
                                          <p:val>
                                            <p:strVal val="#ppt_y"/>
                                          </p:val>
                                        </p:tav>
                                        <p:tav tm="100000">
                                          <p:val>
                                            <p:strVal val="#ppt_y"/>
                                          </p:val>
                                        </p:tav>
                                      </p:tavLst>
                                    </p:anim>
                                  </p:childTnLst>
                                </p:cTn>
                              </p:par>
                            </p:childTnLst>
                          </p:cTn>
                        </p:par>
                        <p:par>
                          <p:cTn id="32" fill="hold">
                            <p:stCondLst>
                              <p:cond delay="2000"/>
                            </p:stCondLst>
                            <p:childTnLst>
                              <p:par>
                                <p:cTn id="33" presetID="53" presetClass="entr" presetSubtype="16" fill="hold" grpId="0" nodeType="afterEffect">
                                  <p:stCondLst>
                                    <p:cond delay="0"/>
                                  </p:stCondLst>
                                  <p:childTnLst>
                                    <p:set>
                                      <p:cBhvr>
                                        <p:cTn id="34" dur="1" fill="hold">
                                          <p:stCondLst>
                                            <p:cond delay="0"/>
                                          </p:stCondLst>
                                        </p:cTn>
                                        <p:tgtEl>
                                          <p:spTgt spid="64"/>
                                        </p:tgtEl>
                                        <p:attrNameLst>
                                          <p:attrName>style.visibility</p:attrName>
                                        </p:attrNameLst>
                                      </p:cBhvr>
                                      <p:to>
                                        <p:strVal val="visible"/>
                                      </p:to>
                                    </p:set>
                                    <p:anim calcmode="lin" valueType="num">
                                      <p:cBhvr>
                                        <p:cTn id="35" dur="500" fill="hold"/>
                                        <p:tgtEl>
                                          <p:spTgt spid="64"/>
                                        </p:tgtEl>
                                        <p:attrNameLst>
                                          <p:attrName>ppt_w</p:attrName>
                                        </p:attrNameLst>
                                      </p:cBhvr>
                                      <p:tavLst>
                                        <p:tav tm="0">
                                          <p:val>
                                            <p:fltVal val="0"/>
                                          </p:val>
                                        </p:tav>
                                        <p:tav tm="100000">
                                          <p:val>
                                            <p:strVal val="#ppt_w"/>
                                          </p:val>
                                        </p:tav>
                                      </p:tavLst>
                                    </p:anim>
                                    <p:anim calcmode="lin" valueType="num">
                                      <p:cBhvr>
                                        <p:cTn id="36" dur="500" fill="hold"/>
                                        <p:tgtEl>
                                          <p:spTgt spid="64"/>
                                        </p:tgtEl>
                                        <p:attrNameLst>
                                          <p:attrName>ppt_h</p:attrName>
                                        </p:attrNameLst>
                                      </p:cBhvr>
                                      <p:tavLst>
                                        <p:tav tm="0">
                                          <p:val>
                                            <p:fltVal val="0"/>
                                          </p:val>
                                        </p:tav>
                                        <p:tav tm="100000">
                                          <p:val>
                                            <p:strVal val="#ppt_h"/>
                                          </p:val>
                                        </p:tav>
                                      </p:tavLst>
                                    </p:anim>
                                    <p:animEffect transition="in" filter="fade">
                                      <p:cBhvr>
                                        <p:cTn id="37" dur="500"/>
                                        <p:tgtEl>
                                          <p:spTgt spid="64"/>
                                        </p:tgtEl>
                                      </p:cBhvr>
                                    </p:animEffect>
                                  </p:childTnLst>
                                </p:cTn>
                              </p:par>
                              <p:par>
                                <p:cTn id="38" presetID="2" presetClass="entr" presetSubtype="2" accel="20000" decel="80000" fill="hold" grpId="0" nodeType="withEffect">
                                  <p:stCondLst>
                                    <p:cond delay="0"/>
                                  </p:stCondLst>
                                  <p:childTnLst>
                                    <p:set>
                                      <p:cBhvr>
                                        <p:cTn id="39" dur="1" fill="hold">
                                          <p:stCondLst>
                                            <p:cond delay="0"/>
                                          </p:stCondLst>
                                        </p:cTn>
                                        <p:tgtEl>
                                          <p:spTgt spid="51"/>
                                        </p:tgtEl>
                                        <p:attrNameLst>
                                          <p:attrName>style.visibility</p:attrName>
                                        </p:attrNameLst>
                                      </p:cBhvr>
                                      <p:to>
                                        <p:strVal val="visible"/>
                                      </p:to>
                                    </p:set>
                                    <p:anim calcmode="lin" valueType="num">
                                      <p:cBhvr additive="base">
                                        <p:cTn id="40" dur="500" fill="hold"/>
                                        <p:tgtEl>
                                          <p:spTgt spid="51"/>
                                        </p:tgtEl>
                                        <p:attrNameLst>
                                          <p:attrName>ppt_x</p:attrName>
                                        </p:attrNameLst>
                                      </p:cBhvr>
                                      <p:tavLst>
                                        <p:tav tm="0">
                                          <p:val>
                                            <p:strVal val="1+#ppt_w/2"/>
                                          </p:val>
                                        </p:tav>
                                        <p:tav tm="100000">
                                          <p:val>
                                            <p:strVal val="#ppt_x"/>
                                          </p:val>
                                        </p:tav>
                                      </p:tavLst>
                                    </p:anim>
                                    <p:anim calcmode="lin" valueType="num">
                                      <p:cBhvr additive="base">
                                        <p:cTn id="41" dur="500" fill="hold"/>
                                        <p:tgtEl>
                                          <p:spTgt spid="51"/>
                                        </p:tgtEl>
                                        <p:attrNameLst>
                                          <p:attrName>ppt_y</p:attrName>
                                        </p:attrNameLst>
                                      </p:cBhvr>
                                      <p:tavLst>
                                        <p:tav tm="0">
                                          <p:val>
                                            <p:strVal val="#ppt_y"/>
                                          </p:val>
                                        </p:tav>
                                        <p:tav tm="100000">
                                          <p:val>
                                            <p:strVal val="#ppt_y"/>
                                          </p:val>
                                        </p:tav>
                                      </p:tavLst>
                                    </p:anim>
                                  </p:childTnLst>
                                </p:cTn>
                              </p:par>
                            </p:childTnLst>
                          </p:cTn>
                        </p:par>
                        <p:par>
                          <p:cTn id="42" fill="hold">
                            <p:stCondLst>
                              <p:cond delay="2500"/>
                            </p:stCondLst>
                            <p:childTnLst>
                              <p:par>
                                <p:cTn id="43" presetID="53" presetClass="entr" presetSubtype="16" fill="hold" nodeType="afterEffect">
                                  <p:stCondLst>
                                    <p:cond delay="0"/>
                                  </p:stCondLst>
                                  <p:childTnLst>
                                    <p:set>
                                      <p:cBhvr>
                                        <p:cTn id="44" dur="1" fill="hold">
                                          <p:stCondLst>
                                            <p:cond delay="0"/>
                                          </p:stCondLst>
                                        </p:cTn>
                                        <p:tgtEl>
                                          <p:spTgt spid="65"/>
                                        </p:tgtEl>
                                        <p:attrNameLst>
                                          <p:attrName>style.visibility</p:attrName>
                                        </p:attrNameLst>
                                      </p:cBhvr>
                                      <p:to>
                                        <p:strVal val="visible"/>
                                      </p:to>
                                    </p:set>
                                    <p:anim calcmode="lin" valueType="num">
                                      <p:cBhvr>
                                        <p:cTn id="45" dur="500" fill="hold"/>
                                        <p:tgtEl>
                                          <p:spTgt spid="65"/>
                                        </p:tgtEl>
                                        <p:attrNameLst>
                                          <p:attrName>ppt_w</p:attrName>
                                        </p:attrNameLst>
                                      </p:cBhvr>
                                      <p:tavLst>
                                        <p:tav tm="0">
                                          <p:val>
                                            <p:fltVal val="0"/>
                                          </p:val>
                                        </p:tav>
                                        <p:tav tm="100000">
                                          <p:val>
                                            <p:strVal val="#ppt_w"/>
                                          </p:val>
                                        </p:tav>
                                      </p:tavLst>
                                    </p:anim>
                                    <p:anim calcmode="lin" valueType="num">
                                      <p:cBhvr>
                                        <p:cTn id="46" dur="500" fill="hold"/>
                                        <p:tgtEl>
                                          <p:spTgt spid="65"/>
                                        </p:tgtEl>
                                        <p:attrNameLst>
                                          <p:attrName>ppt_h</p:attrName>
                                        </p:attrNameLst>
                                      </p:cBhvr>
                                      <p:tavLst>
                                        <p:tav tm="0">
                                          <p:val>
                                            <p:fltVal val="0"/>
                                          </p:val>
                                        </p:tav>
                                        <p:tav tm="100000">
                                          <p:val>
                                            <p:strVal val="#ppt_h"/>
                                          </p:val>
                                        </p:tav>
                                      </p:tavLst>
                                    </p:anim>
                                    <p:animEffect transition="in" filter="fade">
                                      <p:cBhvr>
                                        <p:cTn id="47" dur="500"/>
                                        <p:tgtEl>
                                          <p:spTgt spid="65"/>
                                        </p:tgtEl>
                                      </p:cBhvr>
                                    </p:animEffect>
                                  </p:childTnLst>
                                </p:cTn>
                              </p:par>
                            </p:childTnLst>
                          </p:cTn>
                        </p:par>
                        <p:par>
                          <p:cTn id="48" fill="hold">
                            <p:stCondLst>
                              <p:cond delay="3000"/>
                            </p:stCondLst>
                            <p:childTnLst>
                              <p:par>
                                <p:cTn id="49" presetID="22" presetClass="entr" presetSubtype="4" fill="hold" grpId="0" nodeType="after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wipe(down)">
                                      <p:cBhvr>
                                        <p:cTn id="51" dur="500"/>
                                        <p:tgtEl>
                                          <p:spTgt spid="74"/>
                                        </p:tgtEl>
                                      </p:cBhvr>
                                    </p:animEffect>
                                  </p:childTnLst>
                                </p:cTn>
                              </p:par>
                            </p:childTnLst>
                          </p:cTn>
                        </p:par>
                        <p:par>
                          <p:cTn id="52" fill="hold">
                            <p:stCondLst>
                              <p:cond delay="3500"/>
                            </p:stCondLst>
                            <p:childTnLst>
                              <p:par>
                                <p:cTn id="53" presetID="22" presetClass="entr" presetSubtype="2" fill="hold" grpId="0" nodeType="afterEffect">
                                  <p:stCondLst>
                                    <p:cond delay="0"/>
                                  </p:stCondLst>
                                  <p:childTnLst>
                                    <p:set>
                                      <p:cBhvr>
                                        <p:cTn id="54" dur="1" fill="hold">
                                          <p:stCondLst>
                                            <p:cond delay="0"/>
                                          </p:stCondLst>
                                        </p:cTn>
                                        <p:tgtEl>
                                          <p:spTgt spid="86"/>
                                        </p:tgtEl>
                                        <p:attrNameLst>
                                          <p:attrName>style.visibility</p:attrName>
                                        </p:attrNameLst>
                                      </p:cBhvr>
                                      <p:to>
                                        <p:strVal val="visible"/>
                                      </p:to>
                                    </p:set>
                                    <p:animEffect transition="in" filter="wipe(right)">
                                      <p:cBhvr>
                                        <p:cTn id="55" dur="500"/>
                                        <p:tgtEl>
                                          <p:spTgt spid="86"/>
                                        </p:tgtEl>
                                      </p:cBhvr>
                                    </p:animEffect>
                                  </p:childTnLst>
                                </p:cTn>
                              </p:par>
                            </p:childTnLst>
                          </p:cTn>
                        </p:par>
                        <p:par>
                          <p:cTn id="56" fill="hold">
                            <p:stCondLst>
                              <p:cond delay="4000"/>
                            </p:stCondLst>
                            <p:childTnLst>
                              <p:par>
                                <p:cTn id="57" presetID="22" presetClass="entr" presetSubtype="2" fill="hold" grpId="0" nodeType="afterEffect">
                                  <p:stCondLst>
                                    <p:cond delay="0"/>
                                  </p:stCondLst>
                                  <p:childTnLst>
                                    <p:set>
                                      <p:cBhvr>
                                        <p:cTn id="58" dur="1" fill="hold">
                                          <p:stCondLst>
                                            <p:cond delay="0"/>
                                          </p:stCondLst>
                                        </p:cTn>
                                        <p:tgtEl>
                                          <p:spTgt spid="94"/>
                                        </p:tgtEl>
                                        <p:attrNameLst>
                                          <p:attrName>style.visibility</p:attrName>
                                        </p:attrNameLst>
                                      </p:cBhvr>
                                      <p:to>
                                        <p:strVal val="visible"/>
                                      </p:to>
                                    </p:set>
                                    <p:animEffect transition="in" filter="wipe(right)">
                                      <p:cBhvr>
                                        <p:cTn id="59" dur="500"/>
                                        <p:tgtEl>
                                          <p:spTgt spid="94"/>
                                        </p:tgtEl>
                                      </p:cBhvr>
                                    </p:animEffect>
                                  </p:childTnLst>
                                </p:cTn>
                              </p:par>
                            </p:childTnLst>
                          </p:cTn>
                        </p:par>
                        <p:par>
                          <p:cTn id="60" fill="hold">
                            <p:stCondLst>
                              <p:cond delay="4500"/>
                            </p:stCondLst>
                            <p:childTnLst>
                              <p:par>
                                <p:cTn id="61" presetID="22" presetClass="entr" presetSubtype="2" fill="hold" grpId="0" nodeType="afterEffect">
                                  <p:stCondLst>
                                    <p:cond delay="0"/>
                                  </p:stCondLst>
                                  <p:childTnLst>
                                    <p:set>
                                      <p:cBhvr>
                                        <p:cTn id="62" dur="1" fill="hold">
                                          <p:stCondLst>
                                            <p:cond delay="0"/>
                                          </p:stCondLst>
                                        </p:cTn>
                                        <p:tgtEl>
                                          <p:spTgt spid="95"/>
                                        </p:tgtEl>
                                        <p:attrNameLst>
                                          <p:attrName>style.visibility</p:attrName>
                                        </p:attrNameLst>
                                      </p:cBhvr>
                                      <p:to>
                                        <p:strVal val="visible"/>
                                      </p:to>
                                    </p:set>
                                    <p:animEffect transition="in" filter="wipe(right)">
                                      <p:cBhvr>
                                        <p:cTn id="63" dur="500"/>
                                        <p:tgtEl>
                                          <p:spTgt spid="95"/>
                                        </p:tgtEl>
                                      </p:cBhvr>
                                    </p:animEffect>
                                  </p:childTnLst>
                                </p:cTn>
                              </p:par>
                            </p:childTnLst>
                          </p:cTn>
                        </p:par>
                        <p:par>
                          <p:cTn id="64" fill="hold">
                            <p:stCondLst>
                              <p:cond delay="5000"/>
                            </p:stCondLst>
                            <p:childTnLst>
                              <p:par>
                                <p:cTn id="65" presetID="22" presetClass="entr" presetSubtype="4" fill="hold" grpId="0" nodeType="after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wipe(down)">
                                      <p:cBhvr>
                                        <p:cTn id="67" dur="500"/>
                                        <p:tgtEl>
                                          <p:spTgt spid="2"/>
                                        </p:tgtEl>
                                      </p:cBhvr>
                                    </p:animEffect>
                                  </p:childTnLst>
                                </p:cTn>
                              </p:par>
                            </p:childTnLst>
                          </p:cTn>
                        </p:par>
                        <p:par>
                          <p:cTn id="68" fill="hold">
                            <p:stCondLst>
                              <p:cond delay="5500"/>
                            </p:stCondLst>
                            <p:childTnLst>
                              <p:par>
                                <p:cTn id="69" presetID="2" presetClass="entr" presetSubtype="4" accel="20000" decel="80000" fill="hold" nodeType="afterEffect">
                                  <p:stCondLst>
                                    <p:cond delay="0"/>
                                  </p:stCondLst>
                                  <p:childTnLst>
                                    <p:set>
                                      <p:cBhvr>
                                        <p:cTn id="70" dur="1" fill="hold">
                                          <p:stCondLst>
                                            <p:cond delay="0"/>
                                          </p:stCondLst>
                                        </p:cTn>
                                        <p:tgtEl>
                                          <p:spTgt spid="7"/>
                                        </p:tgtEl>
                                        <p:attrNameLst>
                                          <p:attrName>style.visibility</p:attrName>
                                        </p:attrNameLst>
                                      </p:cBhvr>
                                      <p:to>
                                        <p:strVal val="visible"/>
                                      </p:to>
                                    </p:set>
                                    <p:anim calcmode="lin" valueType="num">
                                      <p:cBhvr additive="base">
                                        <p:cTn id="71" dur="500" fill="hold"/>
                                        <p:tgtEl>
                                          <p:spTgt spid="7"/>
                                        </p:tgtEl>
                                        <p:attrNameLst>
                                          <p:attrName>ppt_x</p:attrName>
                                        </p:attrNameLst>
                                      </p:cBhvr>
                                      <p:tavLst>
                                        <p:tav tm="0">
                                          <p:val>
                                            <p:strVal val="#ppt_x"/>
                                          </p:val>
                                        </p:tav>
                                        <p:tav tm="100000">
                                          <p:val>
                                            <p:strVal val="#ppt_x"/>
                                          </p:val>
                                        </p:tav>
                                      </p:tavLst>
                                    </p:anim>
                                    <p:anim calcmode="lin" valueType="num">
                                      <p:cBhvr additive="base">
                                        <p:cTn id="7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P spid="47" grpId="0" bldLvl="0" animBg="1"/>
      <p:bldP spid="51" grpId="0" bldLvl="0" animBg="1"/>
      <p:bldP spid="63" grpId="0" bldLvl="0" animBg="1"/>
      <p:bldP spid="64" grpId="0" bldLvl="0" animBg="1"/>
      <p:bldP spid="70" grpId="0" bldLvl="0" animBg="1"/>
      <p:bldP spid="74" grpId="0" bldLvl="0" animBg="1"/>
      <p:bldP spid="86" grpId="0"/>
      <p:bldP spid="94" grpId="0"/>
      <p:bldP spid="95" grpId="0"/>
      <p:bldP spid="2"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6" name="图片 27" descr="H~IJTX(PEXP7%]AHWX_4STH"/>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988" y="754144"/>
            <a:ext cx="3883843" cy="1476746"/>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20"/>
          <p:cNvSpPr>
            <a:spLocks noChangeArrowheads="1"/>
          </p:cNvSpPr>
          <p:nvPr/>
        </p:nvSpPr>
        <p:spPr bwMode="auto">
          <a:xfrm>
            <a:off x="1219383" y="202073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zh-CN" sz="1000" b="0" i="0" u="none" strike="noStrike" cap="none" normalizeH="0" baseline="0">
                <a:ln>
                  <a:noFill/>
                </a:ln>
                <a:solidFill>
                  <a:schemeClr val="tx1"/>
                </a:solidFill>
                <a:effectLst/>
                <a:latin typeface="等线" panose="02010600030101010101" charset="-122"/>
                <a:ea typeface="等线" panose="02010600030101010101" charset="-122"/>
                <a:cs typeface="Times New Roman" panose="02020603050405020304" pitchFamily="18" charset="0"/>
              </a:rPr>
            </a:br>
            <a:br>
              <a:rPr kumimoji="0" lang="en-US" altLang="zh-CN" sz="1000" b="0" i="0" u="none" strike="noStrike" cap="none" normalizeH="0" baseline="0">
                <a:ln>
                  <a:noFill/>
                </a:ln>
                <a:solidFill>
                  <a:schemeClr val="tx1"/>
                </a:solidFill>
                <a:effectLst/>
                <a:latin typeface="等线" panose="02010600030101010101" charset="-122"/>
                <a:ea typeface="等线" panose="02010600030101010101" charset="-122"/>
                <a:cs typeface="Times New Roman" panose="02020603050405020304" pitchFamily="18" charset="0"/>
              </a:rPr>
            </a:b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5" name="矩形 14"/>
          <p:cNvSpPr/>
          <p:nvPr/>
        </p:nvSpPr>
        <p:spPr>
          <a:xfrm>
            <a:off x="0" y="171195"/>
            <a:ext cx="4455066" cy="369332"/>
          </a:xfrm>
          <a:prstGeom prst="rect">
            <a:avLst/>
          </a:prstGeom>
        </p:spPr>
        <p:txBody>
          <a:bodyPr wrap="none">
            <a:spAutoFit/>
          </a:bodyPr>
          <a:lstStyle/>
          <a:p>
            <a:pPr marL="342900" indent="-342900">
              <a:buClr>
                <a:schemeClr val="accent2"/>
              </a:buClr>
              <a:buFont typeface="+mj-lt"/>
              <a:buAutoNum type="arabicPeriod"/>
            </a:pPr>
            <a:r>
              <a:rPr lang="zh-CN" altLang="zh-CN" dirty="0">
                <a:ea typeface="等线" panose="02010600030101010101" charset="-122"/>
                <a:cs typeface="Times New Roman" panose="02020603050405020304" pitchFamily="18" charset="0"/>
              </a:rPr>
              <a:t>透视变换透视矩阵的一般表达形式为：</a:t>
            </a:r>
            <a:endParaRPr lang="zh-CN" altLang="en-US" dirty="0"/>
          </a:p>
        </p:txBody>
      </p:sp>
      <p:pic>
        <p:nvPicPr>
          <p:cNvPr id="2069" name="图片 28" descr="}3`70PS1L78{`C}Z4UO9FR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682" y="4772766"/>
            <a:ext cx="3883829" cy="1476741"/>
          </a:xfrm>
          <a:prstGeom prst="rect">
            <a:avLst/>
          </a:prstGeom>
          <a:noFill/>
          <a:extLst>
            <a:ext uri="{909E8E84-426E-40DD-AFC4-6F175D3DCCD1}">
              <a14:hiddenFill xmlns:a14="http://schemas.microsoft.com/office/drawing/2010/main">
                <a:solidFill>
                  <a:srgbClr val="FFFFFF"/>
                </a:solidFill>
              </a14:hiddenFill>
            </a:ext>
          </a:extLst>
        </p:spPr>
      </p:pic>
      <p:sp>
        <p:nvSpPr>
          <p:cNvPr id="18" name="矩形 17"/>
          <p:cNvSpPr/>
          <p:nvPr/>
        </p:nvSpPr>
        <p:spPr>
          <a:xfrm>
            <a:off x="169518" y="3614486"/>
            <a:ext cx="3949831" cy="645160"/>
          </a:xfrm>
          <a:prstGeom prst="rect">
            <a:avLst/>
          </a:prstGeom>
        </p:spPr>
        <p:txBody>
          <a:bodyPr wrap="square">
            <a:spAutoFit/>
          </a:bodyPr>
          <a:lstStyle/>
          <a:p>
            <a:pPr marL="342900" indent="-342900">
              <a:buClr>
                <a:schemeClr val="accent2"/>
              </a:buClr>
              <a:buFont typeface="+mj-lt"/>
              <a:buAutoNum type="arabicPeriod" startAt="2"/>
            </a:pPr>
            <a:r>
              <a:rPr lang="zh-CN" altLang="zh-CN" dirty="0">
                <a:ea typeface="等线" panose="02010600030101010101" charset="-122"/>
                <a:cs typeface="Times New Roman" panose="02020603050405020304" pitchFamily="18" charset="0"/>
              </a:rPr>
              <a:t>在经过</a:t>
            </a:r>
            <a:r>
              <a:rPr lang="zh-CN" altLang="zh-CN" dirty="0">
                <a:ea typeface="等线" panose="02010600030101010101" charset="-122"/>
                <a:cs typeface="Times New Roman" panose="02020603050405020304" pitchFamily="18" charset="0"/>
              </a:rPr>
              <a:t>计算后的透视矩阵的所有元素都除以</a:t>
            </a:r>
            <a:r>
              <a:rPr lang="en-US" altLang="zh-CN" dirty="0">
                <a:ea typeface="等线" panose="02010600030101010101" charset="-122"/>
                <a:cs typeface="Times New Roman" panose="02020603050405020304" pitchFamily="18" charset="0"/>
              </a:rPr>
              <a:t>a33</a:t>
            </a:r>
            <a:endParaRPr lang="zh-CN" altLang="en-US" dirty="0"/>
          </a:p>
        </p:txBody>
      </p:sp>
      <p:pic>
        <p:nvPicPr>
          <p:cNvPr id="2072" name="图片 29" descr="C:\Users\86177\Documents\Tencent Files\2402637869\Image\C2C\3WB]TP7N@DV8PP575ZH1S{J.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8438" y="942682"/>
            <a:ext cx="5714179" cy="1357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8"/>
          <p:cNvSpPr/>
          <p:nvPr/>
        </p:nvSpPr>
        <p:spPr>
          <a:xfrm>
            <a:off x="5088215" y="300760"/>
            <a:ext cx="4411980" cy="368300"/>
          </a:xfrm>
          <a:prstGeom prst="rect">
            <a:avLst/>
          </a:prstGeom>
        </p:spPr>
        <p:txBody>
          <a:bodyPr wrap="none">
            <a:spAutoFit/>
          </a:bodyPr>
          <a:lstStyle/>
          <a:p>
            <a:pPr marL="342900" indent="-342900">
              <a:buClr>
                <a:schemeClr val="accent2"/>
              </a:buClr>
              <a:buFont typeface="+mj-lt"/>
              <a:buAutoNum type="arabicPeriod" startAt="3"/>
            </a:pPr>
            <a:r>
              <a:rPr lang="zh-CN" altLang="zh-CN" dirty="0">
                <a:ea typeface="等线" panose="02010600030101010101" charset="-122"/>
                <a:cs typeface="Times New Roman" panose="02020603050405020304" pitchFamily="18" charset="0"/>
              </a:rPr>
              <a:t>获得透视矩阵之后，</a:t>
            </a:r>
            <a:r>
              <a:rPr lang="zh-CN" altLang="zh-CN" dirty="0">
                <a:ea typeface="等线" panose="02010600030101010101" charset="-122"/>
                <a:cs typeface="Times New Roman" panose="02020603050405020304" pitchFamily="18" charset="0"/>
              </a:rPr>
              <a:t>可进行图像的变换</a:t>
            </a:r>
            <a:endParaRPr lang="zh-CN" altLang="en-US" dirty="0"/>
          </a:p>
        </p:txBody>
      </p:sp>
      <p:sp>
        <p:nvSpPr>
          <p:cNvPr id="20" name="矩形 19"/>
          <p:cNvSpPr/>
          <p:nvPr/>
        </p:nvSpPr>
        <p:spPr>
          <a:xfrm>
            <a:off x="5088215" y="3716344"/>
            <a:ext cx="3070071" cy="369332"/>
          </a:xfrm>
          <a:prstGeom prst="rect">
            <a:avLst/>
          </a:prstGeom>
        </p:spPr>
        <p:txBody>
          <a:bodyPr wrap="none">
            <a:spAutoFit/>
          </a:bodyPr>
          <a:lstStyle/>
          <a:p>
            <a:pPr marL="342900" indent="-342900">
              <a:buClr>
                <a:schemeClr val="accent2"/>
              </a:buClr>
              <a:buFont typeface="+mj-lt"/>
              <a:buAutoNum type="arabicPeriod" startAt="4"/>
            </a:pPr>
            <a:r>
              <a:rPr lang="zh-CN" altLang="zh-CN" dirty="0">
                <a:ea typeface="等线" panose="02010600030101010101" charset="-122"/>
                <a:cs typeface="Times New Roman" panose="02020603050405020304" pitchFamily="18" charset="0"/>
              </a:rPr>
              <a:t>根据对应坐标求透视矩阵</a:t>
            </a:r>
            <a:endParaRPr lang="zh-CN" altLang="en-US" dirty="0"/>
          </a:p>
        </p:txBody>
      </p:sp>
      <p:sp>
        <p:nvSpPr>
          <p:cNvPr id="21" name="矩形 20"/>
          <p:cNvSpPr/>
          <p:nvPr/>
        </p:nvSpPr>
        <p:spPr>
          <a:xfrm>
            <a:off x="5090491" y="4218182"/>
            <a:ext cx="6096000" cy="1198880"/>
          </a:xfrm>
          <a:prstGeom prst="rect">
            <a:avLst/>
          </a:prstGeom>
        </p:spPr>
        <p:txBody>
          <a:bodyPr>
            <a:spAutoFit/>
          </a:bodyPr>
          <a:lstStyle/>
          <a:p>
            <a:r>
              <a:rPr lang="zh-CN" altLang="zh-CN" dirty="0">
                <a:ea typeface="等线" panose="02010600030101010101" charset="-122"/>
                <a:cs typeface="Times New Roman" panose="02020603050405020304" pitchFamily="18" charset="0"/>
              </a:rPr>
              <a:t>找到两图中对应的匹配点，通过匹配点求其相应的透视矩阵，这就是图像的无缝拼接，它首先需要分别找到两图中分别各自的特征点，再在两图中匹配对应的特征点，根据</a:t>
            </a:r>
            <a:r>
              <a:rPr lang="zh-CN" altLang="zh-CN" dirty="0">
                <a:ea typeface="等线" panose="02010600030101010101" charset="-122"/>
                <a:cs typeface="Times New Roman" panose="02020603050405020304" pitchFamily="18" charset="0"/>
              </a:rPr>
              <a:t>坐标计算出透视矩阵。</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12"/>
          <p:cNvSpPr/>
          <p:nvPr/>
        </p:nvSpPr>
        <p:spPr>
          <a:xfrm rot="16200000" flipV="1">
            <a:off x="-1099284" y="1444859"/>
            <a:ext cx="6166851" cy="3968283"/>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14" name="直接连接符 13"/>
          <p:cNvCxnSpPr/>
          <p:nvPr/>
        </p:nvCxnSpPr>
        <p:spPr>
          <a:xfrm flipH="1">
            <a:off x="9535887" y="-1743"/>
            <a:ext cx="2656115" cy="2202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等腰三角形 14"/>
          <p:cNvSpPr/>
          <p:nvPr/>
        </p:nvSpPr>
        <p:spPr>
          <a:xfrm rot="16200000" flipV="1">
            <a:off x="3899720" y="2151953"/>
            <a:ext cx="1015660" cy="653564"/>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16" name="直接连接符 15"/>
          <p:cNvCxnSpPr/>
          <p:nvPr/>
        </p:nvCxnSpPr>
        <p:spPr>
          <a:xfrm flipH="1">
            <a:off x="3578217" y="4767072"/>
            <a:ext cx="1156115" cy="9588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840859" y="1970901"/>
            <a:ext cx="2849880" cy="1014730"/>
          </a:xfrm>
          <a:prstGeom prst="rect">
            <a:avLst/>
          </a:prstGeom>
          <a:noFill/>
        </p:spPr>
        <p:txBody>
          <a:bodyPr wrap="none" rtlCol="0">
            <a:spAutoFit/>
            <a:scene3d>
              <a:camera prst="orthographicFront"/>
              <a:lightRig rig="threePt" dir="t"/>
            </a:scene3d>
            <a:sp3d contourW="12700"/>
          </a:bodyPr>
          <a:lstStyle/>
          <a:p>
            <a:r>
              <a:rPr lang="en-US" altLang="zh-CN" sz="6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PART 03</a:t>
            </a:r>
            <a:endParaRPr lang="zh-CN" altLang="en-US" sz="6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8" name="文本框 17"/>
          <p:cNvSpPr txBox="1"/>
          <p:nvPr/>
        </p:nvSpPr>
        <p:spPr>
          <a:xfrm>
            <a:off x="4840859" y="3038719"/>
            <a:ext cx="2214880" cy="706755"/>
          </a:xfrm>
          <a:prstGeom prst="rect">
            <a:avLst/>
          </a:prstGeom>
          <a:noFill/>
        </p:spPr>
        <p:txBody>
          <a:bodyPr wrap="none" rtlCol="0">
            <a:spAutoFit/>
            <a:scene3d>
              <a:camera prst="orthographicFront"/>
              <a:lightRig rig="threePt" dir="t"/>
            </a:scene3d>
            <a:sp3d contourW="12700"/>
          </a:bodyPr>
          <a:lstStyle/>
          <a:p>
            <a:r>
              <a:rPr lang="zh-CN" altLang="en-US" sz="4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代码实现</a:t>
            </a:r>
            <a:endParaRPr lang="zh-CN" altLang="en-US" sz="4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9" name="文本框 18"/>
          <p:cNvSpPr txBox="1"/>
          <p:nvPr/>
        </p:nvSpPr>
        <p:spPr>
          <a:xfrm>
            <a:off x="4859909" y="3731960"/>
            <a:ext cx="6258035" cy="509270"/>
          </a:xfrm>
          <a:prstGeom prst="rect">
            <a:avLst/>
          </a:prstGeom>
          <a:noFill/>
        </p:spPr>
        <p:txBody>
          <a:bodyPr wrap="square" rtlCol="0">
            <a:spAutoFit/>
            <a:scene3d>
              <a:camera prst="orthographicFront"/>
              <a:lightRig rig="threePt" dir="t"/>
            </a:scene3d>
            <a:sp3d contourW="12700"/>
          </a:bodyPr>
          <a:lstStyle/>
          <a:p>
            <a:r>
              <a:rPr lang="en-US" altLang="zh-CN" sz="1355"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The user can demonstrate on a projector or computer, or print the presentation and make it into a film to be used in a wider field</a:t>
            </a:r>
            <a:endParaRPr lang="en-US" altLang="zh-CN" sz="1355"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0" name="任意多边形 19"/>
          <p:cNvSpPr/>
          <p:nvPr/>
        </p:nvSpPr>
        <p:spPr>
          <a:xfrm>
            <a:off x="10445469" y="5500915"/>
            <a:ext cx="1746531" cy="1357087"/>
          </a:xfrm>
          <a:custGeom>
            <a:avLst/>
            <a:gdLst>
              <a:gd name="connsiteX0" fmla="*/ 1319464 w 1319464"/>
              <a:gd name="connsiteY0" fmla="*/ 0 h 1025247"/>
              <a:gd name="connsiteX1" fmla="*/ 1319464 w 1319464"/>
              <a:gd name="connsiteY1" fmla="*/ 1025247 h 1025247"/>
              <a:gd name="connsiteX2" fmla="*/ 0 w 1319464"/>
              <a:gd name="connsiteY2" fmla="*/ 1025247 h 1025247"/>
            </a:gdLst>
            <a:ahLst/>
            <a:cxnLst>
              <a:cxn ang="0">
                <a:pos x="connsiteX0" y="connsiteY0"/>
              </a:cxn>
              <a:cxn ang="0">
                <a:pos x="connsiteX1" y="connsiteY1"/>
              </a:cxn>
              <a:cxn ang="0">
                <a:pos x="connsiteX2" y="connsiteY2"/>
              </a:cxn>
            </a:cxnLst>
            <a:rect l="l" t="t" r="r" b="b"/>
            <a:pathLst>
              <a:path w="1319464" h="1025247">
                <a:moveTo>
                  <a:pt x="1319464" y="0"/>
                </a:moveTo>
                <a:lnTo>
                  <a:pt x="1319464" y="1025247"/>
                </a:lnTo>
                <a:lnTo>
                  <a:pt x="0" y="1025247"/>
                </a:lnTo>
                <a:close/>
              </a:path>
            </a:pathLst>
          </a:cu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21" name="直接连接符 20"/>
          <p:cNvCxnSpPr/>
          <p:nvPr/>
        </p:nvCxnSpPr>
        <p:spPr>
          <a:xfrm flipH="1">
            <a:off x="9727812" y="6378595"/>
            <a:ext cx="578056" cy="479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ppt_w</p:attrName>
                                        </p:attrNameLst>
                                      </p:cBhvr>
                                      <p:tavLst>
                                        <p:tav tm="0">
                                          <p:val>
                                            <p:fltVal val="0"/>
                                          </p:val>
                                        </p:tav>
                                        <p:tav tm="100000">
                                          <p:val>
                                            <p:strVal val="#ppt_w"/>
                                          </p:val>
                                        </p:tav>
                                      </p:tavLst>
                                    </p:anim>
                                    <p:anim calcmode="lin" valueType="num">
                                      <p:cBhvr>
                                        <p:cTn id="17" dur="500" fill="hold"/>
                                        <p:tgtEl>
                                          <p:spTgt spid="15"/>
                                        </p:tgtEl>
                                        <p:attrNameLst>
                                          <p:attrName>ppt_h</p:attrName>
                                        </p:attrNameLst>
                                      </p:cBhvr>
                                      <p:tavLst>
                                        <p:tav tm="0">
                                          <p:val>
                                            <p:fltVal val="0"/>
                                          </p:val>
                                        </p:tav>
                                        <p:tav tm="100000">
                                          <p:val>
                                            <p:strVal val="#ppt_h"/>
                                          </p:val>
                                        </p:tav>
                                      </p:tavLst>
                                    </p:anim>
                                    <p:animEffect transition="in" filter="fade">
                                      <p:cBhvr>
                                        <p:cTn id="18" dur="500"/>
                                        <p:tgtEl>
                                          <p:spTgt spid="15"/>
                                        </p:tgtEl>
                                      </p:cBhvr>
                                    </p:animEffect>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1+#ppt_w/2"/>
                                          </p:val>
                                        </p:tav>
                                        <p:tav tm="100000">
                                          <p:val>
                                            <p:strVal val="#ppt_x"/>
                                          </p:val>
                                        </p:tav>
                                      </p:tavLst>
                                    </p:anim>
                                    <p:anim calcmode="lin" valueType="num">
                                      <p:cBhvr additive="base">
                                        <p:cTn id="23" dur="500" fill="hold"/>
                                        <p:tgtEl>
                                          <p:spTgt spid="17"/>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up)">
                                      <p:cBhvr>
                                        <p:cTn id="35" dur="500"/>
                                        <p:tgtEl>
                                          <p:spTgt spid="14"/>
                                        </p:tgtEl>
                                      </p:cBhvr>
                                    </p:animEffect>
                                  </p:childTnLst>
                                </p:cTn>
                              </p:par>
                              <p:par>
                                <p:cTn id="36" presetID="22" presetClass="entr" presetSubtype="4"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down)">
                                      <p:cBhvr>
                                        <p:cTn id="38" dur="500"/>
                                        <p:tgtEl>
                                          <p:spTgt spid="16"/>
                                        </p:tgtEl>
                                      </p:cBhvr>
                                    </p:animEffect>
                                  </p:childTnLst>
                                </p:cTn>
                              </p:par>
                              <p:par>
                                <p:cTn id="39" presetID="22" presetClass="entr" presetSubtype="1"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up)">
                                      <p:cBhvr>
                                        <p:cTn id="4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5" grpId="0" bldLvl="0" animBg="1"/>
      <p:bldP spid="17" grpId="0"/>
      <p:bldP spid="18" grpId="0"/>
      <p:bldP spid="19" grpId="0"/>
      <p:bldP spid="20"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直接连接符 40"/>
          <p:cNvCxnSpPr/>
          <p:nvPr/>
        </p:nvCxnSpPr>
        <p:spPr>
          <a:xfrm>
            <a:off x="0" y="452755"/>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7962900" y="452755"/>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4390396" y="161142"/>
            <a:ext cx="2621280" cy="583565"/>
          </a:xfrm>
          <a:prstGeom prst="rect">
            <a:avLst/>
          </a:prstGeom>
          <a:noFill/>
        </p:spPr>
        <p:txBody>
          <a:bodyPr wrap="none" rtlCol="0">
            <a:spAutoFit/>
            <a:scene3d>
              <a:camera prst="orthographicFront"/>
              <a:lightRig rig="threePt" dir="t"/>
            </a:scene3d>
            <a:sp3d contourW="12700"/>
          </a:bodyPr>
          <a:lstStyle/>
          <a:p>
            <a:pPr algn="ctr"/>
            <a:r>
              <a:rPr lang="zh-CN" altLang="en-US" sz="3200" dirty="0">
                <a:latin typeface="字魂58号-创中黑" panose="00000500000000000000" pitchFamily="2" charset="-122"/>
                <a:ea typeface="字魂58号-创中黑" panose="00000500000000000000" pitchFamily="2" charset="-122"/>
                <a:sym typeface="字魂58号-创中黑" panose="00000500000000000000" pitchFamily="2" charset="-122"/>
              </a:rPr>
              <a:t>成功代码展示</a:t>
            </a:r>
            <a:endPar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pic>
        <p:nvPicPr>
          <p:cNvPr id="103" name="图片 102"/>
          <p:cNvPicPr/>
          <p:nvPr/>
        </p:nvPicPr>
        <p:blipFill>
          <a:blip r:embed="rId1"/>
          <a:stretch>
            <a:fillRect/>
          </a:stretch>
        </p:blipFill>
        <p:spPr>
          <a:xfrm>
            <a:off x="2553335" y="744855"/>
            <a:ext cx="7266940" cy="5946775"/>
          </a:xfrm>
          <a:prstGeom prst="rect">
            <a:avLst/>
          </a:prstGeom>
          <a:noFill/>
          <a:ln w="9525">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直接连接符 40"/>
          <p:cNvCxnSpPr/>
          <p:nvPr/>
        </p:nvCxnSpPr>
        <p:spPr>
          <a:xfrm>
            <a:off x="0" y="452755"/>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7962900" y="452755"/>
            <a:ext cx="3818255"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4785366" y="73512"/>
            <a:ext cx="2621280" cy="583565"/>
          </a:xfrm>
          <a:prstGeom prst="rect">
            <a:avLst/>
          </a:prstGeom>
          <a:noFill/>
        </p:spPr>
        <p:txBody>
          <a:bodyPr wrap="none" rtlCol="0">
            <a:spAutoFit/>
            <a:scene3d>
              <a:camera prst="orthographicFront"/>
              <a:lightRig rig="threePt" dir="t"/>
            </a:scene3d>
            <a:sp3d contourW="12700"/>
          </a:bodyPr>
          <a:lstStyle/>
          <a:p>
            <a:pPr algn="ctr"/>
            <a:r>
              <a:rPr lang="zh-CN" altLang="en-US" sz="3200" dirty="0">
                <a:latin typeface="字魂58号-创中黑" panose="00000500000000000000" pitchFamily="2" charset="-122"/>
                <a:ea typeface="字魂58号-创中黑" panose="00000500000000000000" pitchFamily="2" charset="-122"/>
                <a:sym typeface="字魂58号-创中黑" panose="00000500000000000000" pitchFamily="2" charset="-122"/>
              </a:rPr>
              <a:t>成功代码展示</a:t>
            </a:r>
            <a:endParaRPr lang="zh-CN" altLang="en-US"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pic>
        <p:nvPicPr>
          <p:cNvPr id="104" name="图片 103"/>
          <p:cNvPicPr/>
          <p:nvPr/>
        </p:nvPicPr>
        <p:blipFill>
          <a:blip r:embed="rId1"/>
          <a:stretch>
            <a:fillRect/>
          </a:stretch>
        </p:blipFill>
        <p:spPr>
          <a:xfrm>
            <a:off x="1168400" y="923290"/>
            <a:ext cx="10142855" cy="5749290"/>
          </a:xfrm>
          <a:prstGeom prst="rect">
            <a:avLst/>
          </a:prstGeom>
          <a:noFill/>
          <a:ln w="9525">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直接连接符 40"/>
          <p:cNvCxnSpPr/>
          <p:nvPr/>
        </p:nvCxnSpPr>
        <p:spPr>
          <a:xfrm>
            <a:off x="0" y="452755"/>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7962900" y="452755"/>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4390396" y="161142"/>
            <a:ext cx="2621280" cy="583565"/>
          </a:xfrm>
          <a:prstGeom prst="rect">
            <a:avLst/>
          </a:prstGeom>
          <a:noFill/>
        </p:spPr>
        <p:txBody>
          <a:bodyPr wrap="none" rtlCol="0">
            <a:spAutoFit/>
            <a:scene3d>
              <a:camera prst="orthographicFront"/>
              <a:lightRig rig="threePt" dir="t"/>
            </a:scene3d>
            <a:sp3d contourW="12700"/>
          </a:bodyPr>
          <a:lstStyle/>
          <a:p>
            <a:pPr algn="ctr"/>
            <a:r>
              <a:rPr lang="zh-CN" altLang="en-US" sz="3200" dirty="0">
                <a:latin typeface="字魂58号-创中黑" panose="00000500000000000000" pitchFamily="2" charset="-122"/>
                <a:ea typeface="字魂58号-创中黑" panose="00000500000000000000" pitchFamily="2" charset="-122"/>
                <a:sym typeface="字魂58号-创中黑" panose="00000500000000000000" pitchFamily="2" charset="-122"/>
              </a:rPr>
              <a:t>成功代码展示</a:t>
            </a:r>
            <a:endPar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pic>
        <p:nvPicPr>
          <p:cNvPr id="105" name="图片 104"/>
          <p:cNvPicPr/>
          <p:nvPr/>
        </p:nvPicPr>
        <p:blipFill>
          <a:blip r:embed="rId1"/>
          <a:stretch>
            <a:fillRect/>
          </a:stretch>
        </p:blipFill>
        <p:spPr>
          <a:xfrm>
            <a:off x="631825" y="1001395"/>
            <a:ext cx="11301095" cy="5236845"/>
          </a:xfrm>
          <a:prstGeom prst="rect">
            <a:avLst/>
          </a:prstGeom>
          <a:noFill/>
          <a:ln w="9525">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直接连接符 40"/>
          <p:cNvCxnSpPr/>
          <p:nvPr/>
        </p:nvCxnSpPr>
        <p:spPr>
          <a:xfrm>
            <a:off x="0" y="452755"/>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7962900" y="452755"/>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4390396" y="161142"/>
            <a:ext cx="2621280" cy="583565"/>
          </a:xfrm>
          <a:prstGeom prst="rect">
            <a:avLst/>
          </a:prstGeom>
          <a:noFill/>
        </p:spPr>
        <p:txBody>
          <a:bodyPr wrap="none" rtlCol="0">
            <a:spAutoFit/>
            <a:scene3d>
              <a:camera prst="orthographicFront"/>
              <a:lightRig rig="threePt" dir="t"/>
            </a:scene3d>
            <a:sp3d contourW="12700"/>
          </a:bodyPr>
          <a:lstStyle/>
          <a:p>
            <a:pPr algn="ctr"/>
            <a:r>
              <a:rPr lang="zh-CN" altLang="en-US" sz="3200" dirty="0">
                <a:latin typeface="字魂58号-创中黑" panose="00000500000000000000" pitchFamily="2" charset="-122"/>
                <a:ea typeface="字魂58号-创中黑" panose="00000500000000000000" pitchFamily="2" charset="-122"/>
                <a:sym typeface="字魂58号-创中黑" panose="00000500000000000000" pitchFamily="2" charset="-122"/>
              </a:rPr>
              <a:t>成功代码展示</a:t>
            </a:r>
            <a:endPar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pic>
        <p:nvPicPr>
          <p:cNvPr id="106" name="图片 105"/>
          <p:cNvPicPr/>
          <p:nvPr/>
        </p:nvPicPr>
        <p:blipFill>
          <a:blip r:embed="rId1"/>
          <a:stretch>
            <a:fillRect/>
          </a:stretch>
        </p:blipFill>
        <p:spPr>
          <a:xfrm>
            <a:off x="281940" y="1066165"/>
            <a:ext cx="11627485" cy="4667250"/>
          </a:xfrm>
          <a:prstGeom prst="rect">
            <a:avLst/>
          </a:prstGeom>
          <a:noFill/>
          <a:ln w="9525">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12"/>
          <p:cNvSpPr/>
          <p:nvPr/>
        </p:nvSpPr>
        <p:spPr>
          <a:xfrm rot="16200000" flipV="1">
            <a:off x="-1099284" y="1444859"/>
            <a:ext cx="6166851" cy="3968283"/>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14" name="直接连接符 13"/>
          <p:cNvCxnSpPr/>
          <p:nvPr/>
        </p:nvCxnSpPr>
        <p:spPr>
          <a:xfrm flipH="1">
            <a:off x="9535887" y="-1743"/>
            <a:ext cx="2656115" cy="2202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等腰三角形 14"/>
          <p:cNvSpPr/>
          <p:nvPr/>
        </p:nvSpPr>
        <p:spPr>
          <a:xfrm rot="16200000" flipV="1">
            <a:off x="3899720" y="2151953"/>
            <a:ext cx="1015660" cy="653564"/>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16" name="直接连接符 15"/>
          <p:cNvCxnSpPr/>
          <p:nvPr/>
        </p:nvCxnSpPr>
        <p:spPr>
          <a:xfrm flipH="1">
            <a:off x="3578217" y="4767072"/>
            <a:ext cx="1156115" cy="9588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840859" y="1970901"/>
            <a:ext cx="2849880" cy="1014730"/>
          </a:xfrm>
          <a:prstGeom prst="rect">
            <a:avLst/>
          </a:prstGeom>
          <a:noFill/>
        </p:spPr>
        <p:txBody>
          <a:bodyPr wrap="none" rtlCol="0">
            <a:spAutoFit/>
            <a:scene3d>
              <a:camera prst="orthographicFront"/>
              <a:lightRig rig="threePt" dir="t"/>
            </a:scene3d>
            <a:sp3d contourW="12700"/>
          </a:bodyPr>
          <a:lstStyle/>
          <a:p>
            <a:r>
              <a:rPr lang="en-US" altLang="zh-CN" sz="6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PART 04</a:t>
            </a:r>
            <a:endParaRPr lang="zh-CN" altLang="en-US" sz="6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8" name="文本框 17"/>
          <p:cNvSpPr txBox="1"/>
          <p:nvPr/>
        </p:nvSpPr>
        <p:spPr>
          <a:xfrm>
            <a:off x="4840859" y="3038719"/>
            <a:ext cx="2214880" cy="706755"/>
          </a:xfrm>
          <a:prstGeom prst="rect">
            <a:avLst/>
          </a:prstGeom>
          <a:noFill/>
        </p:spPr>
        <p:txBody>
          <a:bodyPr wrap="none" rtlCol="0">
            <a:spAutoFit/>
            <a:scene3d>
              <a:camera prst="orthographicFront"/>
              <a:lightRig rig="threePt" dir="t"/>
            </a:scene3d>
            <a:sp3d contourW="12700"/>
          </a:bodyPr>
          <a:lstStyle/>
          <a:p>
            <a:r>
              <a:rPr lang="zh-CN" altLang="en-US" sz="4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成果</a:t>
            </a:r>
            <a:r>
              <a:rPr lang="zh-CN" altLang="en-US" sz="4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视图</a:t>
            </a:r>
            <a:endParaRPr lang="zh-CN" altLang="en-US" sz="4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9" name="文本框 18"/>
          <p:cNvSpPr txBox="1"/>
          <p:nvPr/>
        </p:nvSpPr>
        <p:spPr>
          <a:xfrm>
            <a:off x="4859909" y="3731960"/>
            <a:ext cx="6258035" cy="509270"/>
          </a:xfrm>
          <a:prstGeom prst="rect">
            <a:avLst/>
          </a:prstGeom>
          <a:noFill/>
        </p:spPr>
        <p:txBody>
          <a:bodyPr wrap="square" rtlCol="0">
            <a:spAutoFit/>
            <a:scene3d>
              <a:camera prst="orthographicFront"/>
              <a:lightRig rig="threePt" dir="t"/>
            </a:scene3d>
            <a:sp3d contourW="12700"/>
          </a:bodyPr>
          <a:lstStyle/>
          <a:p>
            <a:r>
              <a:rPr lang="en-US" altLang="zh-CN" sz="1355"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The user can demonstrate on a projector or computer, or print the presentation and make it into a film to be used in a wider field</a:t>
            </a:r>
            <a:endParaRPr lang="en-US" altLang="zh-CN" sz="1355"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0" name="任意多边形 19"/>
          <p:cNvSpPr/>
          <p:nvPr/>
        </p:nvSpPr>
        <p:spPr>
          <a:xfrm>
            <a:off x="10445469" y="5500915"/>
            <a:ext cx="1746531" cy="1357087"/>
          </a:xfrm>
          <a:custGeom>
            <a:avLst/>
            <a:gdLst>
              <a:gd name="connsiteX0" fmla="*/ 1319464 w 1319464"/>
              <a:gd name="connsiteY0" fmla="*/ 0 h 1025247"/>
              <a:gd name="connsiteX1" fmla="*/ 1319464 w 1319464"/>
              <a:gd name="connsiteY1" fmla="*/ 1025247 h 1025247"/>
              <a:gd name="connsiteX2" fmla="*/ 0 w 1319464"/>
              <a:gd name="connsiteY2" fmla="*/ 1025247 h 1025247"/>
            </a:gdLst>
            <a:ahLst/>
            <a:cxnLst>
              <a:cxn ang="0">
                <a:pos x="connsiteX0" y="connsiteY0"/>
              </a:cxn>
              <a:cxn ang="0">
                <a:pos x="connsiteX1" y="connsiteY1"/>
              </a:cxn>
              <a:cxn ang="0">
                <a:pos x="connsiteX2" y="connsiteY2"/>
              </a:cxn>
            </a:cxnLst>
            <a:rect l="l" t="t" r="r" b="b"/>
            <a:pathLst>
              <a:path w="1319464" h="1025247">
                <a:moveTo>
                  <a:pt x="1319464" y="0"/>
                </a:moveTo>
                <a:lnTo>
                  <a:pt x="1319464" y="1025247"/>
                </a:lnTo>
                <a:lnTo>
                  <a:pt x="0" y="1025247"/>
                </a:lnTo>
                <a:close/>
              </a:path>
            </a:pathLst>
          </a:cu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21" name="直接连接符 20"/>
          <p:cNvCxnSpPr/>
          <p:nvPr/>
        </p:nvCxnSpPr>
        <p:spPr>
          <a:xfrm flipH="1">
            <a:off x="9727812" y="6378595"/>
            <a:ext cx="578056" cy="479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ppt_w</p:attrName>
                                        </p:attrNameLst>
                                      </p:cBhvr>
                                      <p:tavLst>
                                        <p:tav tm="0">
                                          <p:val>
                                            <p:fltVal val="0"/>
                                          </p:val>
                                        </p:tav>
                                        <p:tav tm="100000">
                                          <p:val>
                                            <p:strVal val="#ppt_w"/>
                                          </p:val>
                                        </p:tav>
                                      </p:tavLst>
                                    </p:anim>
                                    <p:anim calcmode="lin" valueType="num">
                                      <p:cBhvr>
                                        <p:cTn id="17" dur="500" fill="hold"/>
                                        <p:tgtEl>
                                          <p:spTgt spid="15"/>
                                        </p:tgtEl>
                                        <p:attrNameLst>
                                          <p:attrName>ppt_h</p:attrName>
                                        </p:attrNameLst>
                                      </p:cBhvr>
                                      <p:tavLst>
                                        <p:tav tm="0">
                                          <p:val>
                                            <p:fltVal val="0"/>
                                          </p:val>
                                        </p:tav>
                                        <p:tav tm="100000">
                                          <p:val>
                                            <p:strVal val="#ppt_h"/>
                                          </p:val>
                                        </p:tav>
                                      </p:tavLst>
                                    </p:anim>
                                    <p:animEffect transition="in" filter="fade">
                                      <p:cBhvr>
                                        <p:cTn id="18" dur="500"/>
                                        <p:tgtEl>
                                          <p:spTgt spid="15"/>
                                        </p:tgtEl>
                                      </p:cBhvr>
                                    </p:animEffect>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1+#ppt_w/2"/>
                                          </p:val>
                                        </p:tav>
                                        <p:tav tm="100000">
                                          <p:val>
                                            <p:strVal val="#ppt_x"/>
                                          </p:val>
                                        </p:tav>
                                      </p:tavLst>
                                    </p:anim>
                                    <p:anim calcmode="lin" valueType="num">
                                      <p:cBhvr additive="base">
                                        <p:cTn id="23" dur="500" fill="hold"/>
                                        <p:tgtEl>
                                          <p:spTgt spid="17"/>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up)">
                                      <p:cBhvr>
                                        <p:cTn id="35" dur="500"/>
                                        <p:tgtEl>
                                          <p:spTgt spid="14"/>
                                        </p:tgtEl>
                                      </p:cBhvr>
                                    </p:animEffect>
                                  </p:childTnLst>
                                </p:cTn>
                              </p:par>
                              <p:par>
                                <p:cTn id="36" presetID="22" presetClass="entr" presetSubtype="4"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down)">
                                      <p:cBhvr>
                                        <p:cTn id="38" dur="500"/>
                                        <p:tgtEl>
                                          <p:spTgt spid="16"/>
                                        </p:tgtEl>
                                      </p:cBhvr>
                                    </p:animEffect>
                                  </p:childTnLst>
                                </p:cTn>
                              </p:par>
                              <p:par>
                                <p:cTn id="39" presetID="22" presetClass="entr" presetSubtype="1"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up)">
                                      <p:cBhvr>
                                        <p:cTn id="4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5" grpId="0" bldLvl="0" animBg="1"/>
      <p:bldP spid="17" grpId="0"/>
      <p:bldP spid="18" grpId="0"/>
      <p:bldP spid="19" grpId="0"/>
      <p:bldP spid="20"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rot="7669421" flipV="1">
            <a:off x="-2913889" y="1427018"/>
            <a:ext cx="5406735" cy="3664518"/>
          </a:xfrm>
          <a:prstGeom prst="rtTriangle">
            <a:avLst/>
          </a:prstGeom>
          <a:solidFill>
            <a:srgbClr val="E3CAB4"/>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mj-ea"/>
              <a:ea typeface="+mj-ea"/>
              <a:cs typeface="+mn-lt"/>
            </a:endParaRPr>
          </a:p>
        </p:txBody>
      </p:sp>
      <p:sp>
        <p:nvSpPr>
          <p:cNvPr id="6" name="文本框 5"/>
          <p:cNvSpPr txBox="1"/>
          <p:nvPr/>
        </p:nvSpPr>
        <p:spPr>
          <a:xfrm>
            <a:off x="471167" y="2054088"/>
            <a:ext cx="1569660" cy="923330"/>
          </a:xfrm>
          <a:prstGeom prst="rect">
            <a:avLst/>
          </a:prstGeom>
          <a:noFill/>
        </p:spPr>
        <p:txBody>
          <a:bodyPr wrap="none" rtlCol="0">
            <a:spAutoFit/>
          </a:bodyPr>
          <a:lstStyle/>
          <a:p>
            <a:r>
              <a:rPr kumimoji="1" lang="zh-CN" altLang="en-US" sz="5400">
                <a:solidFill>
                  <a:srgbClr val="7E7182"/>
                </a:solidFill>
                <a:latin typeface="+mj-ea"/>
                <a:ea typeface="+mj-ea"/>
              </a:rPr>
              <a:t>目录</a:t>
            </a:r>
            <a:endParaRPr kumimoji="1" lang="zh-CN" altLang="en-US" sz="5400">
              <a:solidFill>
                <a:srgbClr val="7E7182"/>
              </a:solidFill>
              <a:latin typeface="+mj-ea"/>
              <a:ea typeface="+mj-ea"/>
            </a:endParaRPr>
          </a:p>
        </p:txBody>
      </p:sp>
      <p:sp>
        <p:nvSpPr>
          <p:cNvPr id="7" name="文本框 6"/>
          <p:cNvSpPr txBox="1"/>
          <p:nvPr/>
        </p:nvSpPr>
        <p:spPr>
          <a:xfrm>
            <a:off x="181074" y="2871461"/>
            <a:ext cx="1877437" cy="461665"/>
          </a:xfrm>
          <a:prstGeom prst="rect">
            <a:avLst/>
          </a:prstGeom>
          <a:noFill/>
        </p:spPr>
        <p:txBody>
          <a:bodyPr wrap="none" rtlCol="0">
            <a:spAutoFit/>
          </a:bodyPr>
          <a:lstStyle/>
          <a:p>
            <a:r>
              <a:rPr kumimoji="1" lang="en-US" altLang="zh-CN" sz="2400">
                <a:solidFill>
                  <a:srgbClr val="7E7182"/>
                </a:solidFill>
                <a:latin typeface="+mj-ea"/>
                <a:ea typeface="+mj-ea"/>
                <a:cs typeface="+mn-lt"/>
              </a:rPr>
              <a:t>CONTENTS</a:t>
            </a:r>
            <a:endParaRPr kumimoji="1" lang="en-US" altLang="zh-CN" sz="2400">
              <a:solidFill>
                <a:srgbClr val="7E7182"/>
              </a:solidFill>
              <a:latin typeface="+mj-ea"/>
              <a:ea typeface="+mj-ea"/>
              <a:cs typeface="+mn-lt"/>
            </a:endParaRPr>
          </a:p>
        </p:txBody>
      </p:sp>
      <p:sp>
        <p:nvSpPr>
          <p:cNvPr id="8" name="椭圆 7"/>
          <p:cNvSpPr/>
          <p:nvPr/>
        </p:nvSpPr>
        <p:spPr>
          <a:xfrm>
            <a:off x="4747030" y="1148259"/>
            <a:ext cx="565954" cy="565954"/>
          </a:xfrm>
          <a:prstGeom prst="ellips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solidFill>
                  <a:schemeClr val="accent1">
                    <a:lumMod val="50000"/>
                  </a:schemeClr>
                </a:solidFill>
                <a:latin typeface="+mj-ea"/>
                <a:ea typeface="+mj-ea"/>
                <a:cs typeface="+mn-lt"/>
              </a:rPr>
              <a:t>1</a:t>
            </a:r>
            <a:endParaRPr kumimoji="1" lang="en-US" altLang="zh-CN" sz="2000">
              <a:solidFill>
                <a:schemeClr val="accent1">
                  <a:lumMod val="50000"/>
                </a:schemeClr>
              </a:solidFill>
              <a:latin typeface="+mj-ea"/>
              <a:ea typeface="+mj-ea"/>
              <a:cs typeface="+mn-lt"/>
            </a:endParaRPr>
          </a:p>
        </p:txBody>
      </p:sp>
      <p:sp>
        <p:nvSpPr>
          <p:cNvPr id="9" name="椭圆 8"/>
          <p:cNvSpPr/>
          <p:nvPr/>
        </p:nvSpPr>
        <p:spPr>
          <a:xfrm>
            <a:off x="4747030" y="2361870"/>
            <a:ext cx="565954" cy="565954"/>
          </a:xfrm>
          <a:prstGeom prst="ellips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solidFill>
                  <a:schemeClr val="accent1">
                    <a:lumMod val="50000"/>
                  </a:schemeClr>
                </a:solidFill>
                <a:latin typeface="+mj-ea"/>
                <a:ea typeface="+mj-ea"/>
                <a:cs typeface="+mn-lt"/>
              </a:rPr>
              <a:t>2</a:t>
            </a:r>
            <a:endParaRPr kumimoji="1" lang="en-US" altLang="zh-CN" sz="2000">
              <a:solidFill>
                <a:schemeClr val="accent1">
                  <a:lumMod val="50000"/>
                </a:schemeClr>
              </a:solidFill>
              <a:latin typeface="+mj-ea"/>
              <a:ea typeface="+mj-ea"/>
              <a:cs typeface="+mn-lt"/>
            </a:endParaRPr>
          </a:p>
        </p:txBody>
      </p:sp>
      <p:sp>
        <p:nvSpPr>
          <p:cNvPr id="10" name="椭圆 9"/>
          <p:cNvSpPr/>
          <p:nvPr/>
        </p:nvSpPr>
        <p:spPr>
          <a:xfrm>
            <a:off x="4747030" y="3575481"/>
            <a:ext cx="565954" cy="565954"/>
          </a:xfrm>
          <a:prstGeom prst="ellips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solidFill>
                  <a:schemeClr val="accent1">
                    <a:lumMod val="50000"/>
                  </a:schemeClr>
                </a:solidFill>
                <a:latin typeface="+mj-ea"/>
                <a:ea typeface="+mj-ea"/>
                <a:cs typeface="+mn-lt"/>
              </a:rPr>
              <a:t>3</a:t>
            </a:r>
            <a:endParaRPr kumimoji="1" lang="en-US" altLang="zh-CN" sz="2000">
              <a:solidFill>
                <a:schemeClr val="accent1">
                  <a:lumMod val="50000"/>
                </a:schemeClr>
              </a:solidFill>
              <a:latin typeface="+mj-ea"/>
              <a:ea typeface="+mj-ea"/>
              <a:cs typeface="+mn-lt"/>
            </a:endParaRPr>
          </a:p>
        </p:txBody>
      </p:sp>
      <p:sp>
        <p:nvSpPr>
          <p:cNvPr id="11" name="椭圆 10"/>
          <p:cNvSpPr/>
          <p:nvPr/>
        </p:nvSpPr>
        <p:spPr>
          <a:xfrm>
            <a:off x="4747030" y="4789092"/>
            <a:ext cx="565954" cy="565954"/>
          </a:xfrm>
          <a:prstGeom prst="ellips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solidFill>
                  <a:schemeClr val="accent1">
                    <a:lumMod val="50000"/>
                  </a:schemeClr>
                </a:solidFill>
                <a:latin typeface="+mj-ea"/>
                <a:ea typeface="+mj-ea"/>
                <a:cs typeface="+mn-lt"/>
              </a:rPr>
              <a:t>4</a:t>
            </a:r>
            <a:endParaRPr kumimoji="1" lang="en-US" altLang="zh-CN" sz="2000">
              <a:solidFill>
                <a:schemeClr val="accent1">
                  <a:lumMod val="50000"/>
                </a:schemeClr>
              </a:solidFill>
              <a:latin typeface="+mj-ea"/>
              <a:ea typeface="+mj-ea"/>
              <a:cs typeface="+mn-lt"/>
            </a:endParaRPr>
          </a:p>
        </p:txBody>
      </p:sp>
      <p:sp>
        <p:nvSpPr>
          <p:cNvPr id="12" name="文本框 11"/>
          <p:cNvSpPr txBox="1"/>
          <p:nvPr/>
        </p:nvSpPr>
        <p:spPr>
          <a:xfrm>
            <a:off x="5579198" y="1148259"/>
            <a:ext cx="2672080" cy="521970"/>
          </a:xfrm>
          <a:prstGeom prst="rect">
            <a:avLst/>
          </a:prstGeom>
          <a:noFill/>
        </p:spPr>
        <p:txBody>
          <a:bodyPr wrap="none" rtlCol="0">
            <a:spAutoFit/>
          </a:bodyPr>
          <a:lstStyle/>
          <a:p>
            <a:r>
              <a:rPr kumimoji="1" lang="zh-CN" altLang="en-US" sz="2800">
                <a:solidFill>
                  <a:srgbClr val="7E7182"/>
                </a:solidFill>
                <a:latin typeface="+mj-ea"/>
                <a:ea typeface="+mj-ea"/>
              </a:rPr>
              <a:t>什么是</a:t>
            </a:r>
            <a:r>
              <a:rPr kumimoji="1" lang="zh-CN" altLang="en-US" sz="2800">
                <a:solidFill>
                  <a:srgbClr val="7E7182"/>
                </a:solidFill>
                <a:latin typeface="+mj-ea"/>
                <a:ea typeface="+mj-ea"/>
              </a:rPr>
              <a:t>图像拼接</a:t>
            </a:r>
            <a:endParaRPr kumimoji="1" lang="zh-CN" altLang="en-US" sz="2800">
              <a:solidFill>
                <a:srgbClr val="7E7182"/>
              </a:solidFill>
              <a:latin typeface="+mj-ea"/>
              <a:ea typeface="+mj-ea"/>
            </a:endParaRPr>
          </a:p>
        </p:txBody>
      </p:sp>
      <p:sp>
        <p:nvSpPr>
          <p:cNvPr id="13" name="文本框 12"/>
          <p:cNvSpPr txBox="1"/>
          <p:nvPr/>
        </p:nvSpPr>
        <p:spPr>
          <a:xfrm>
            <a:off x="5552527" y="2345701"/>
            <a:ext cx="5932170" cy="521970"/>
          </a:xfrm>
          <a:prstGeom prst="rect">
            <a:avLst/>
          </a:prstGeom>
          <a:noFill/>
        </p:spPr>
        <p:txBody>
          <a:bodyPr wrap="none" rtlCol="0">
            <a:spAutoFit/>
          </a:bodyPr>
          <a:lstStyle/>
          <a:p>
            <a:pPr algn="l"/>
            <a:r>
              <a:rPr lang="en-US" altLang="zh-CN" sz="2800" dirty="0">
                <a:solidFill>
                  <a:srgbClr val="7E7182"/>
                </a:solidFill>
                <a:sym typeface="+mn-ea"/>
              </a:rPr>
              <a:t>SIFT</a:t>
            </a:r>
            <a:r>
              <a:rPr lang="zh-CN" altLang="en-US" sz="2800" dirty="0">
                <a:solidFill>
                  <a:srgbClr val="7E7182"/>
                </a:solidFill>
                <a:sym typeface="+mn-ea"/>
              </a:rPr>
              <a:t>特征提取，特征匹配，透视变换</a:t>
            </a:r>
            <a:endParaRPr kumimoji="1" lang="zh-CN" altLang="en-US" sz="2800" dirty="0">
              <a:solidFill>
                <a:srgbClr val="7E7182"/>
              </a:solidFill>
              <a:latin typeface="+mj-ea"/>
              <a:ea typeface="+mj-ea"/>
              <a:sym typeface="+mn-ea"/>
            </a:endParaRPr>
          </a:p>
        </p:txBody>
      </p:sp>
      <p:sp>
        <p:nvSpPr>
          <p:cNvPr id="14" name="文本框 13"/>
          <p:cNvSpPr txBox="1"/>
          <p:nvPr/>
        </p:nvSpPr>
        <p:spPr>
          <a:xfrm>
            <a:off x="5579196" y="3575481"/>
            <a:ext cx="1605280" cy="521970"/>
          </a:xfrm>
          <a:prstGeom prst="rect">
            <a:avLst/>
          </a:prstGeom>
          <a:noFill/>
        </p:spPr>
        <p:txBody>
          <a:bodyPr wrap="none" rtlCol="0">
            <a:spAutoFit/>
          </a:bodyPr>
          <a:lstStyle/>
          <a:p>
            <a:r>
              <a:rPr kumimoji="1" lang="zh-CN" altLang="en-US" sz="2800">
                <a:solidFill>
                  <a:srgbClr val="7E7182"/>
                </a:solidFill>
                <a:latin typeface="+mj-ea"/>
                <a:ea typeface="+mj-ea"/>
              </a:rPr>
              <a:t>代码实现</a:t>
            </a:r>
            <a:endParaRPr kumimoji="1" lang="zh-CN" altLang="en-US" sz="2800">
              <a:solidFill>
                <a:srgbClr val="7E7182"/>
              </a:solidFill>
              <a:latin typeface="+mj-ea"/>
              <a:ea typeface="+mj-ea"/>
            </a:endParaRPr>
          </a:p>
        </p:txBody>
      </p:sp>
      <p:sp>
        <p:nvSpPr>
          <p:cNvPr id="15" name="文本框 14"/>
          <p:cNvSpPr txBox="1"/>
          <p:nvPr/>
        </p:nvSpPr>
        <p:spPr>
          <a:xfrm>
            <a:off x="5579195" y="4775463"/>
            <a:ext cx="1605280" cy="521970"/>
          </a:xfrm>
          <a:prstGeom prst="rect">
            <a:avLst/>
          </a:prstGeom>
          <a:noFill/>
        </p:spPr>
        <p:txBody>
          <a:bodyPr wrap="none" rtlCol="0">
            <a:spAutoFit/>
          </a:bodyPr>
          <a:lstStyle/>
          <a:p>
            <a:r>
              <a:rPr kumimoji="1" lang="zh-CN" altLang="en-US" sz="2800">
                <a:solidFill>
                  <a:srgbClr val="7E7182"/>
                </a:solidFill>
                <a:latin typeface="+mj-ea"/>
                <a:ea typeface="+mj-ea"/>
              </a:rPr>
              <a:t>成果</a:t>
            </a:r>
            <a:r>
              <a:rPr kumimoji="1" lang="zh-CN" altLang="en-US" sz="2800">
                <a:solidFill>
                  <a:srgbClr val="7E7182"/>
                </a:solidFill>
                <a:latin typeface="+mj-ea"/>
                <a:ea typeface="+mj-ea"/>
              </a:rPr>
              <a:t>视图</a:t>
            </a:r>
            <a:endParaRPr kumimoji="1" lang="zh-CN" altLang="en-US" sz="2800">
              <a:solidFill>
                <a:srgbClr val="7E7182"/>
              </a:solidFill>
              <a:latin typeface="+mj-ea"/>
              <a:ea typeface="+mj-ea"/>
            </a:endParaRPr>
          </a:p>
        </p:txBody>
      </p:sp>
      <p:sp>
        <p:nvSpPr>
          <p:cNvPr id="16" name="文本框 15"/>
          <p:cNvSpPr txBox="1"/>
          <p:nvPr/>
        </p:nvSpPr>
        <p:spPr>
          <a:xfrm>
            <a:off x="5552691" y="1614628"/>
            <a:ext cx="4322017" cy="246221"/>
          </a:xfrm>
          <a:prstGeom prst="rect">
            <a:avLst/>
          </a:prstGeom>
          <a:noFill/>
        </p:spPr>
        <p:txBody>
          <a:bodyPr wrap="none" rtlCol="0">
            <a:spAutoFit/>
          </a:bodyPr>
          <a:lstStyle/>
          <a:p>
            <a:r>
              <a:rPr lang="en-GB" altLang="zh-CN" sz="1000">
                <a:solidFill>
                  <a:srgbClr val="7E7182"/>
                </a:solidFill>
                <a:latin typeface="+mj-ea"/>
                <a:ea typeface="+mj-ea"/>
                <a:cs typeface="+mn-lt"/>
              </a:rPr>
              <a:t>please enter the text you need here. thank you for using our ppt template.</a:t>
            </a:r>
            <a:endParaRPr lang="en-GB" altLang="zh-CN" sz="1000">
              <a:solidFill>
                <a:srgbClr val="7E7182"/>
              </a:solidFill>
              <a:latin typeface="+mj-ea"/>
              <a:ea typeface="+mj-ea"/>
              <a:cs typeface="+mn-lt"/>
            </a:endParaRPr>
          </a:p>
        </p:txBody>
      </p:sp>
      <p:sp>
        <p:nvSpPr>
          <p:cNvPr id="17" name="文本框 16"/>
          <p:cNvSpPr txBox="1"/>
          <p:nvPr/>
        </p:nvSpPr>
        <p:spPr>
          <a:xfrm>
            <a:off x="5579195" y="2775608"/>
            <a:ext cx="4322017" cy="246221"/>
          </a:xfrm>
          <a:prstGeom prst="rect">
            <a:avLst/>
          </a:prstGeom>
          <a:noFill/>
        </p:spPr>
        <p:txBody>
          <a:bodyPr wrap="none" rtlCol="0">
            <a:spAutoFit/>
          </a:bodyPr>
          <a:lstStyle/>
          <a:p>
            <a:r>
              <a:rPr lang="en-GB" altLang="zh-CN" sz="1000">
                <a:solidFill>
                  <a:srgbClr val="7E7182"/>
                </a:solidFill>
                <a:latin typeface="+mj-ea"/>
                <a:ea typeface="+mj-ea"/>
                <a:cs typeface="+mn-lt"/>
              </a:rPr>
              <a:t>please enter the text you need here. thank you for using our ppt template.</a:t>
            </a:r>
            <a:endParaRPr lang="en-GB" altLang="zh-CN" sz="1000">
              <a:solidFill>
                <a:srgbClr val="7E7182"/>
              </a:solidFill>
              <a:latin typeface="+mj-ea"/>
              <a:ea typeface="+mj-ea"/>
              <a:cs typeface="+mn-lt"/>
            </a:endParaRPr>
          </a:p>
        </p:txBody>
      </p:sp>
      <p:sp>
        <p:nvSpPr>
          <p:cNvPr id="18" name="文本框 17"/>
          <p:cNvSpPr txBox="1"/>
          <p:nvPr/>
        </p:nvSpPr>
        <p:spPr>
          <a:xfrm>
            <a:off x="5579195" y="4062772"/>
            <a:ext cx="4322017" cy="246221"/>
          </a:xfrm>
          <a:prstGeom prst="rect">
            <a:avLst/>
          </a:prstGeom>
          <a:noFill/>
        </p:spPr>
        <p:txBody>
          <a:bodyPr wrap="none" rtlCol="0">
            <a:spAutoFit/>
          </a:bodyPr>
          <a:lstStyle/>
          <a:p>
            <a:r>
              <a:rPr lang="en-GB" altLang="zh-CN" sz="1000">
                <a:solidFill>
                  <a:srgbClr val="7E7182"/>
                </a:solidFill>
                <a:latin typeface="+mj-ea"/>
                <a:ea typeface="+mj-ea"/>
                <a:cs typeface="+mn-lt"/>
              </a:rPr>
              <a:t>please enter the text you need here. thank you for using our ppt template.</a:t>
            </a:r>
            <a:endParaRPr lang="en-GB" altLang="zh-CN" sz="1000">
              <a:solidFill>
                <a:srgbClr val="7E7182"/>
              </a:solidFill>
              <a:latin typeface="+mj-ea"/>
              <a:ea typeface="+mj-ea"/>
              <a:cs typeface="+mn-lt"/>
            </a:endParaRPr>
          </a:p>
        </p:txBody>
      </p:sp>
      <p:sp>
        <p:nvSpPr>
          <p:cNvPr id="19" name="文本框 18"/>
          <p:cNvSpPr txBox="1"/>
          <p:nvPr/>
        </p:nvSpPr>
        <p:spPr>
          <a:xfrm>
            <a:off x="5579195" y="5226825"/>
            <a:ext cx="4322017" cy="246221"/>
          </a:xfrm>
          <a:prstGeom prst="rect">
            <a:avLst/>
          </a:prstGeom>
          <a:noFill/>
        </p:spPr>
        <p:txBody>
          <a:bodyPr wrap="none" rtlCol="0">
            <a:spAutoFit/>
          </a:bodyPr>
          <a:lstStyle/>
          <a:p>
            <a:r>
              <a:rPr lang="en-GB" altLang="zh-CN" sz="1000">
                <a:solidFill>
                  <a:srgbClr val="7E7182"/>
                </a:solidFill>
                <a:latin typeface="+mj-ea"/>
                <a:ea typeface="+mj-ea"/>
                <a:cs typeface="+mn-lt"/>
              </a:rPr>
              <a:t>please enter the text you need here. thank you for using our ppt template.</a:t>
            </a:r>
            <a:endParaRPr lang="en-GB" altLang="zh-CN" sz="1000">
              <a:solidFill>
                <a:srgbClr val="7E7182"/>
              </a:solidFill>
              <a:latin typeface="+mj-ea"/>
              <a:ea typeface="+mj-ea"/>
              <a:cs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linds(horizontal)">
                                      <p:cBhvr>
                                        <p:cTn id="28" dur="500"/>
                                        <p:tgtEl>
                                          <p:spTgt spid="15"/>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linds(horizontal)">
                                      <p:cBhvr>
                                        <p:cTn id="31" dur="500"/>
                                        <p:tgtEl>
                                          <p:spTgt spid="16"/>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blinds(horizontal)">
                                      <p:cBhvr>
                                        <p:cTn id="34" dur="500"/>
                                        <p:tgtEl>
                                          <p:spTgt spid="17"/>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horizontal)">
                                      <p:cBhvr>
                                        <p:cTn id="37" dur="500"/>
                                        <p:tgtEl>
                                          <p:spTgt spid="18"/>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blinds(horizontal)">
                                      <p:cBhvr>
                                        <p:cTn id="4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bldLvl="0" animBg="1"/>
      <p:bldP spid="11" grpId="0" bldLvl="0" animBg="1"/>
      <p:bldP spid="12" grpId="0"/>
      <p:bldP spid="13" grpId="0"/>
      <p:bldP spid="14" grpId="0"/>
      <p:bldP spid="15" grpId="0"/>
      <p:bldP spid="16" grpId="0"/>
      <p:bldP spid="17" grpId="0"/>
      <p:bldP spid="18"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4785360" y="345440"/>
            <a:ext cx="2813050" cy="583565"/>
          </a:xfrm>
          <a:prstGeom prst="rect">
            <a:avLst/>
          </a:prstGeom>
          <a:noFill/>
        </p:spPr>
        <p:txBody>
          <a:bodyPr wrap="square" rtlCol="0">
            <a:spAutoFit/>
            <a:scene3d>
              <a:camera prst="orthographicFront"/>
              <a:lightRig rig="threePt" dir="t"/>
            </a:scene3d>
            <a:sp3d contourW="12700"/>
          </a:bodyPr>
          <a:lstStyle/>
          <a:p>
            <a:pPr algn="ctr"/>
            <a:r>
              <a:rPr lang="zh-CN" altLang="en-US" sz="3200" dirty="0">
                <a:latin typeface="字魂58号-创中黑" panose="00000500000000000000" pitchFamily="2" charset="-122"/>
                <a:ea typeface="字魂58号-创中黑" panose="00000500000000000000" pitchFamily="2" charset="-122"/>
                <a:sym typeface="字魂58号-创中黑" panose="00000500000000000000" pitchFamily="2" charset="-122"/>
              </a:rPr>
              <a:t>成果视图</a:t>
            </a:r>
            <a:endParaRPr lang="zh-CN" altLang="en-US"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pic>
        <p:nvPicPr>
          <p:cNvPr id="100" name="图片 99"/>
          <p:cNvPicPr/>
          <p:nvPr>
            <p:custDataLst>
              <p:tags r:id="rId1"/>
            </p:custDataLst>
          </p:nvPr>
        </p:nvPicPr>
        <p:blipFill>
          <a:blip r:embed="rId2"/>
          <a:stretch>
            <a:fillRect/>
          </a:stretch>
        </p:blipFill>
        <p:spPr>
          <a:xfrm>
            <a:off x="149225" y="1890395"/>
            <a:ext cx="3147695" cy="2837815"/>
          </a:xfrm>
          <a:prstGeom prst="rect">
            <a:avLst/>
          </a:prstGeom>
          <a:noFill/>
          <a:ln w="9525">
            <a:noFill/>
          </a:ln>
        </p:spPr>
      </p:pic>
      <p:pic>
        <p:nvPicPr>
          <p:cNvPr id="101" name="图片 100"/>
          <p:cNvPicPr/>
          <p:nvPr/>
        </p:nvPicPr>
        <p:blipFill>
          <a:blip r:embed="rId3"/>
          <a:stretch>
            <a:fillRect/>
          </a:stretch>
        </p:blipFill>
        <p:spPr>
          <a:xfrm>
            <a:off x="4154170" y="1957705"/>
            <a:ext cx="3462020" cy="2719070"/>
          </a:xfrm>
          <a:prstGeom prst="rect">
            <a:avLst/>
          </a:prstGeom>
          <a:noFill/>
          <a:ln w="9525">
            <a:noFill/>
          </a:ln>
        </p:spPr>
      </p:pic>
      <p:pic>
        <p:nvPicPr>
          <p:cNvPr id="102" name="图片 101"/>
          <p:cNvPicPr/>
          <p:nvPr/>
        </p:nvPicPr>
        <p:blipFill>
          <a:blip r:embed="rId4"/>
          <a:stretch>
            <a:fillRect/>
          </a:stretch>
        </p:blipFill>
        <p:spPr>
          <a:xfrm>
            <a:off x="8555990" y="1957705"/>
            <a:ext cx="3499485" cy="2719070"/>
          </a:xfrm>
          <a:prstGeom prst="rect">
            <a:avLst/>
          </a:prstGeom>
          <a:noFill/>
          <a:ln w="9525">
            <a:noFill/>
          </a:ln>
        </p:spPr>
      </p:pic>
      <p:sp>
        <p:nvSpPr>
          <p:cNvPr id="7" name="右箭头 6"/>
          <p:cNvSpPr/>
          <p:nvPr/>
        </p:nvSpPr>
        <p:spPr>
          <a:xfrm>
            <a:off x="3357880" y="3309620"/>
            <a:ext cx="716280" cy="2393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右箭头 7"/>
          <p:cNvSpPr/>
          <p:nvPr/>
        </p:nvSpPr>
        <p:spPr>
          <a:xfrm>
            <a:off x="7772400" y="3309620"/>
            <a:ext cx="783590" cy="2393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14400000">
            <a:off x="-3647980" y="619468"/>
            <a:ext cx="6200603" cy="5073221"/>
          </a:xfrm>
          <a:prstGeom prst="rtTriangle">
            <a:avLst/>
          </a:prstGeom>
          <a:solidFill>
            <a:srgbClr val="E3CAB4"/>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E3CAB4"/>
              </a:solidFill>
              <a:cs typeface="+mn-lt"/>
            </a:endParaRPr>
          </a:p>
        </p:txBody>
      </p:sp>
      <p:sp>
        <p:nvSpPr>
          <p:cNvPr id="25" name="文本框 24"/>
          <p:cNvSpPr txBox="1"/>
          <p:nvPr/>
        </p:nvSpPr>
        <p:spPr>
          <a:xfrm>
            <a:off x="3889222" y="1593137"/>
            <a:ext cx="7492365" cy="1938020"/>
          </a:xfrm>
          <a:prstGeom prst="rect">
            <a:avLst/>
          </a:prstGeom>
          <a:noFill/>
        </p:spPr>
        <p:txBody>
          <a:bodyPr wrap="none" rtlCol="0">
            <a:spAutoFit/>
          </a:bodyPr>
          <a:lstStyle/>
          <a:p>
            <a:pPr algn="ctr"/>
            <a:r>
              <a:rPr kumimoji="1" lang="en-US" altLang="zh-CN" sz="6000">
                <a:solidFill>
                  <a:srgbClr val="7E7182"/>
                </a:solidFill>
              </a:rPr>
              <a:t>THANKS FOR YOUR</a:t>
            </a:r>
            <a:endParaRPr kumimoji="1" lang="en-US" altLang="zh-CN" sz="6000">
              <a:solidFill>
                <a:srgbClr val="7E7182"/>
              </a:solidFill>
            </a:endParaRPr>
          </a:p>
          <a:p>
            <a:pPr algn="ctr"/>
            <a:r>
              <a:rPr kumimoji="1" lang="en-US" altLang="zh-CN" sz="6000">
                <a:solidFill>
                  <a:srgbClr val="7E7182"/>
                </a:solidFill>
              </a:rPr>
              <a:t>LISTENING</a:t>
            </a:r>
            <a:endParaRPr kumimoji="1" lang="en-US" altLang="zh-CN" sz="6000">
              <a:solidFill>
                <a:srgbClr val="7E7182"/>
              </a:solidFill>
            </a:endParaRPr>
          </a:p>
        </p:txBody>
      </p:sp>
      <p:sp>
        <p:nvSpPr>
          <p:cNvPr id="26" name="文本框 25"/>
          <p:cNvSpPr txBox="1"/>
          <p:nvPr/>
        </p:nvSpPr>
        <p:spPr>
          <a:xfrm>
            <a:off x="4278630" y="3636645"/>
            <a:ext cx="6379210" cy="1091565"/>
          </a:xfrm>
          <a:prstGeom prst="rect">
            <a:avLst/>
          </a:prstGeom>
          <a:noFill/>
        </p:spPr>
        <p:txBody>
          <a:bodyPr wrap="square" rtlCol="0">
            <a:spAutoFit/>
          </a:bodyPr>
          <a:lstStyle/>
          <a:p>
            <a:pPr>
              <a:lnSpc>
                <a:spcPct val="130000"/>
              </a:lnSpc>
            </a:pPr>
            <a:r>
              <a:rPr lang="en-GB" altLang="zh-CN" sz="1000">
                <a:solidFill>
                  <a:srgbClr val="7E7182"/>
                </a:solidFill>
                <a:cs typeface="+mn-lt"/>
              </a:rPr>
              <a:t>your content is entered here, or by copying your text, select paste in this box and choose to retain only text. your content is typed here, or by copying your text, select paste in this box.</a:t>
            </a:r>
            <a:r>
              <a:rPr lang="en-GB" altLang="zh-CN" sz="1000">
                <a:solidFill>
                  <a:srgbClr val="7E7182"/>
                </a:solidFill>
                <a:cs typeface="+mn-lt"/>
                <a:sym typeface="+mn-ea"/>
              </a:rPr>
              <a:t>your content is entered here, or by copying your text, select paste in this box and choose to retain only text. your content is typed here, or by copying your text, select paste in this box.</a:t>
            </a:r>
            <a:endParaRPr lang="en-GB" altLang="zh-CN" sz="1000">
              <a:solidFill>
                <a:srgbClr val="7E7182"/>
              </a:solidFill>
              <a:cs typeface="+mn-lt"/>
            </a:endParaRPr>
          </a:p>
          <a:p>
            <a:pPr>
              <a:lnSpc>
                <a:spcPct val="130000"/>
              </a:lnSpc>
            </a:pPr>
            <a:endParaRPr lang="en-GB" altLang="zh-CN" sz="1000">
              <a:solidFill>
                <a:srgbClr val="7E7182"/>
              </a:solidFill>
              <a:cs typeface="+mn-lt"/>
            </a:endParaRPr>
          </a:p>
        </p:txBody>
      </p:sp>
      <p:sp>
        <p:nvSpPr>
          <p:cNvPr id="2" name="文本框 1"/>
          <p:cNvSpPr txBox="1"/>
          <p:nvPr/>
        </p:nvSpPr>
        <p:spPr>
          <a:xfrm>
            <a:off x="6418427" y="4728132"/>
            <a:ext cx="4020820" cy="706755"/>
          </a:xfrm>
          <a:prstGeom prst="rect">
            <a:avLst/>
          </a:prstGeom>
          <a:noFill/>
        </p:spPr>
        <p:txBody>
          <a:bodyPr wrap="none" rtlCol="0">
            <a:spAutoFit/>
          </a:bodyPr>
          <a:p>
            <a:pPr algn="l"/>
            <a:r>
              <a:rPr kumimoji="1" lang="zh-CN" altLang="en-US" sz="2000">
                <a:solidFill>
                  <a:srgbClr val="7E7182"/>
                </a:solidFill>
              </a:rPr>
              <a:t>汇报人：</a:t>
            </a:r>
            <a:r>
              <a:rPr kumimoji="1" lang="zh-CN" altLang="en-US" sz="2000">
                <a:solidFill>
                  <a:srgbClr val="7E7182"/>
                </a:solidFill>
                <a:sym typeface="+mn-ea"/>
              </a:rPr>
              <a:t>黄月</a:t>
            </a:r>
            <a:r>
              <a:rPr kumimoji="1" lang="en-US" altLang="zh-CN" sz="2000">
                <a:solidFill>
                  <a:srgbClr val="7E7182"/>
                </a:solidFill>
                <a:sym typeface="+mn-ea"/>
              </a:rPr>
              <a:t> </a:t>
            </a:r>
            <a:r>
              <a:rPr kumimoji="1" lang="zh-CN" altLang="en-US" sz="2000">
                <a:solidFill>
                  <a:srgbClr val="7E7182"/>
                </a:solidFill>
                <a:sym typeface="+mn-ea"/>
              </a:rPr>
              <a:t>陈彦洁</a:t>
            </a:r>
            <a:r>
              <a:rPr kumimoji="1" lang="en-US" altLang="zh-CN" sz="2000">
                <a:solidFill>
                  <a:srgbClr val="7E7182"/>
                </a:solidFill>
                <a:sym typeface="+mn-ea"/>
              </a:rPr>
              <a:t> </a:t>
            </a:r>
            <a:r>
              <a:rPr kumimoji="1" lang="zh-CN" altLang="en-US" sz="2000">
                <a:solidFill>
                  <a:srgbClr val="7E7182"/>
                </a:solidFill>
                <a:sym typeface="+mn-ea"/>
              </a:rPr>
              <a:t>白苏彤</a:t>
            </a:r>
            <a:r>
              <a:rPr kumimoji="1" lang="en-US" altLang="zh-CN" sz="2000">
                <a:solidFill>
                  <a:srgbClr val="7E7182"/>
                </a:solidFill>
                <a:sym typeface="+mn-ea"/>
              </a:rPr>
              <a:t> </a:t>
            </a:r>
            <a:r>
              <a:rPr kumimoji="1" lang="zh-CN" altLang="en-US" sz="2000">
                <a:solidFill>
                  <a:srgbClr val="7E7182"/>
                </a:solidFill>
                <a:sym typeface="+mn-ea"/>
              </a:rPr>
              <a:t>李贝</a:t>
            </a:r>
            <a:r>
              <a:rPr kumimoji="1" lang="en-US" altLang="zh-CN" sz="2000">
                <a:solidFill>
                  <a:srgbClr val="7E7182"/>
                </a:solidFill>
                <a:sym typeface="+mn-ea"/>
              </a:rPr>
              <a:t> </a:t>
            </a:r>
            <a:endParaRPr kumimoji="1" lang="en-US" altLang="zh-CN" sz="2000">
              <a:solidFill>
                <a:srgbClr val="7E7182"/>
              </a:solidFill>
            </a:endParaRPr>
          </a:p>
          <a:p>
            <a:pPr algn="l"/>
            <a:r>
              <a:rPr kumimoji="1" lang="zh-CN" altLang="en-US" sz="2000">
                <a:solidFill>
                  <a:srgbClr val="7E7182"/>
                </a:solidFill>
                <a:sym typeface="+mn-ea"/>
              </a:rPr>
              <a:t>敬炳华</a:t>
            </a:r>
            <a:r>
              <a:rPr kumimoji="1" lang="en-US" altLang="zh-CN" sz="2000">
                <a:solidFill>
                  <a:srgbClr val="7E7182"/>
                </a:solidFill>
                <a:sym typeface="+mn-ea"/>
              </a:rPr>
              <a:t> </a:t>
            </a:r>
            <a:r>
              <a:rPr kumimoji="1" lang="zh-CN" altLang="en-US" sz="2000">
                <a:solidFill>
                  <a:srgbClr val="7E7182"/>
                </a:solidFill>
                <a:sym typeface="+mn-ea"/>
              </a:rPr>
              <a:t>陈为铮</a:t>
            </a:r>
            <a:r>
              <a:rPr kumimoji="1" lang="en-US" altLang="zh-CN" sz="2000">
                <a:solidFill>
                  <a:srgbClr val="7E7182"/>
                </a:solidFill>
                <a:sym typeface="+mn-ea"/>
              </a:rPr>
              <a:t> </a:t>
            </a:r>
            <a:r>
              <a:rPr kumimoji="1" lang="zh-CN" altLang="en-US" sz="2000">
                <a:solidFill>
                  <a:srgbClr val="7E7182"/>
                </a:solidFill>
                <a:sym typeface="+mn-ea"/>
              </a:rPr>
              <a:t>郑榕松</a:t>
            </a:r>
            <a:endParaRPr kumimoji="1" lang="zh-CN" altLang="en-US" sz="2000">
              <a:solidFill>
                <a:srgbClr val="7E7182"/>
              </a:solidFill>
            </a:endParaRPr>
          </a:p>
        </p:txBody>
      </p:sp>
      <p:sp>
        <p:nvSpPr>
          <p:cNvPr id="15" name="等腰三角形 14"/>
          <p:cNvSpPr/>
          <p:nvPr/>
        </p:nvSpPr>
        <p:spPr>
          <a:xfrm flipV="1">
            <a:off x="11176820" y="-62"/>
            <a:ext cx="1015660" cy="653564"/>
          </a:xfrm>
          <a:prstGeom prst="triangle">
            <a:avLst/>
          </a:prstGeom>
          <a:solidFill>
            <a:srgbClr val="CDBE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linds(horizontal)">
                                      <p:cBhvr>
                                        <p:cTn id="12" dur="500"/>
                                        <p:tgtEl>
                                          <p:spTgt spid="2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linds(horizontal)">
                                      <p:cBhvr>
                                        <p:cTn id="15" dur="5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par>
                          <p:cTn id="21" fill="hold">
                            <p:stCondLst>
                              <p:cond delay="500"/>
                            </p:stCondLst>
                            <p:childTnLst>
                              <p:par>
                                <p:cTn id="22" presetID="53" presetClass="entr" presetSubtype="16"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p:cTn id="24" dur="500" fill="hold"/>
                                        <p:tgtEl>
                                          <p:spTgt spid="15"/>
                                        </p:tgtEl>
                                        <p:attrNameLst>
                                          <p:attrName>ppt_w</p:attrName>
                                        </p:attrNameLst>
                                      </p:cBhvr>
                                      <p:tavLst>
                                        <p:tav tm="0">
                                          <p:val>
                                            <p:fltVal val="0"/>
                                          </p:val>
                                        </p:tav>
                                        <p:tav tm="100000">
                                          <p:val>
                                            <p:strVal val="#ppt_w"/>
                                          </p:val>
                                        </p:tav>
                                      </p:tavLst>
                                    </p:anim>
                                    <p:anim calcmode="lin" valueType="num">
                                      <p:cBhvr>
                                        <p:cTn id="25" dur="500" fill="hold"/>
                                        <p:tgtEl>
                                          <p:spTgt spid="15"/>
                                        </p:tgtEl>
                                        <p:attrNameLst>
                                          <p:attrName>ppt_h</p:attrName>
                                        </p:attrNameLst>
                                      </p:cBhvr>
                                      <p:tavLst>
                                        <p:tav tm="0">
                                          <p:val>
                                            <p:fltVal val="0"/>
                                          </p:val>
                                        </p:tav>
                                        <p:tav tm="100000">
                                          <p:val>
                                            <p:strVal val="#ppt_h"/>
                                          </p:val>
                                        </p:tav>
                                      </p:tavLst>
                                    </p:anim>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5" grpId="0"/>
      <p:bldP spid="26" grpId="0"/>
      <p:bldP spid="2" grpId="0"/>
      <p:bldP spid="15"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12"/>
          <p:cNvSpPr/>
          <p:nvPr/>
        </p:nvSpPr>
        <p:spPr>
          <a:xfrm rot="16200000" flipV="1">
            <a:off x="-1099284" y="1444859"/>
            <a:ext cx="6166851" cy="3968283"/>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ea typeface="字魂58号-创中黑" panose="00000500000000000000" pitchFamily="2" charset="-122"/>
              <a:cs typeface="+mn-lt"/>
              <a:sym typeface="字魂58号-创中黑" panose="00000500000000000000" pitchFamily="2" charset="-122"/>
            </a:endParaRPr>
          </a:p>
        </p:txBody>
      </p:sp>
      <p:cxnSp>
        <p:nvCxnSpPr>
          <p:cNvPr id="14" name="直接连接符 13"/>
          <p:cNvCxnSpPr/>
          <p:nvPr/>
        </p:nvCxnSpPr>
        <p:spPr>
          <a:xfrm flipH="1">
            <a:off x="9535887" y="-1743"/>
            <a:ext cx="2656115" cy="2202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等腰三角形 14"/>
          <p:cNvSpPr/>
          <p:nvPr/>
        </p:nvSpPr>
        <p:spPr>
          <a:xfrm rot="16200000" flipV="1">
            <a:off x="3899720" y="2151953"/>
            <a:ext cx="1015660" cy="653564"/>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ea typeface="字魂58号-创中黑" panose="00000500000000000000" pitchFamily="2" charset="-122"/>
              <a:cs typeface="+mn-lt"/>
              <a:sym typeface="字魂58号-创中黑" panose="00000500000000000000" pitchFamily="2" charset="-122"/>
            </a:endParaRPr>
          </a:p>
        </p:txBody>
      </p:sp>
      <p:cxnSp>
        <p:nvCxnSpPr>
          <p:cNvPr id="16" name="直接连接符 15"/>
          <p:cNvCxnSpPr/>
          <p:nvPr/>
        </p:nvCxnSpPr>
        <p:spPr>
          <a:xfrm flipH="1">
            <a:off x="3578217" y="4767072"/>
            <a:ext cx="1156115" cy="9588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840859" y="1970901"/>
            <a:ext cx="2849880" cy="1014730"/>
          </a:xfrm>
          <a:prstGeom prst="rect">
            <a:avLst/>
          </a:prstGeom>
          <a:noFill/>
        </p:spPr>
        <p:txBody>
          <a:bodyPr wrap="none" rtlCol="0">
            <a:spAutoFit/>
            <a:scene3d>
              <a:camera prst="orthographicFront"/>
              <a:lightRig rig="threePt" dir="t"/>
            </a:scene3d>
            <a:sp3d contourW="12700"/>
          </a:bodyPr>
          <a:lstStyle/>
          <a:p>
            <a:r>
              <a:rPr lang="en-US" altLang="zh-CN" sz="6000" dirty="0">
                <a:solidFill>
                  <a:schemeClr val="tx1">
                    <a:lumMod val="75000"/>
                    <a:lumOff val="25000"/>
                  </a:schemeClr>
                </a:solidFill>
                <a:ea typeface="字魂58号-创中黑" panose="00000500000000000000" pitchFamily="2" charset="-122"/>
                <a:cs typeface="+mn-lt"/>
                <a:sym typeface="字魂58号-创中黑" panose="00000500000000000000" pitchFamily="2" charset="-122"/>
              </a:rPr>
              <a:t>PART 01</a:t>
            </a:r>
            <a:endParaRPr lang="en-US" altLang="zh-CN" sz="6000" dirty="0">
              <a:solidFill>
                <a:schemeClr val="tx1">
                  <a:lumMod val="75000"/>
                  <a:lumOff val="25000"/>
                </a:schemeClr>
              </a:solidFill>
              <a:ea typeface="字魂58号-创中黑" panose="00000500000000000000" pitchFamily="2" charset="-122"/>
              <a:cs typeface="+mn-lt"/>
              <a:sym typeface="字魂58号-创中黑" panose="00000500000000000000" pitchFamily="2" charset="-122"/>
            </a:endParaRPr>
          </a:p>
        </p:txBody>
      </p:sp>
      <p:sp>
        <p:nvSpPr>
          <p:cNvPr id="18" name="文本框 17"/>
          <p:cNvSpPr txBox="1"/>
          <p:nvPr/>
        </p:nvSpPr>
        <p:spPr>
          <a:xfrm>
            <a:off x="4840859" y="3038719"/>
            <a:ext cx="3738880" cy="706755"/>
          </a:xfrm>
          <a:prstGeom prst="rect">
            <a:avLst/>
          </a:prstGeom>
          <a:noFill/>
        </p:spPr>
        <p:txBody>
          <a:bodyPr wrap="none" rtlCol="0">
            <a:spAutoFit/>
            <a:scene3d>
              <a:camera prst="orthographicFront"/>
              <a:lightRig rig="threePt" dir="t"/>
            </a:scene3d>
            <a:sp3d contourW="12700"/>
          </a:bodyPr>
          <a:lstStyle/>
          <a:p>
            <a:r>
              <a:rPr lang="zh-CN" altLang="en-US" sz="4000" dirty="0">
                <a:solidFill>
                  <a:schemeClr val="tx1">
                    <a:lumMod val="75000"/>
                    <a:lumOff val="25000"/>
                  </a:schemeClr>
                </a:solidFill>
                <a:ea typeface="字魂58号-创中黑" panose="00000500000000000000" pitchFamily="2" charset="-122"/>
                <a:sym typeface="字魂58号-创中黑" panose="00000500000000000000" pitchFamily="2" charset="-122"/>
              </a:rPr>
              <a:t>什么是</a:t>
            </a:r>
            <a:r>
              <a:rPr lang="zh-CN" altLang="en-US" sz="4000" dirty="0">
                <a:solidFill>
                  <a:schemeClr val="tx1">
                    <a:lumMod val="75000"/>
                    <a:lumOff val="25000"/>
                  </a:schemeClr>
                </a:solidFill>
                <a:ea typeface="字魂58号-创中黑" panose="00000500000000000000" pitchFamily="2" charset="-122"/>
                <a:sym typeface="字魂58号-创中黑" panose="00000500000000000000" pitchFamily="2" charset="-122"/>
              </a:rPr>
              <a:t>图像拼接</a:t>
            </a:r>
            <a:endParaRPr lang="zh-CN" altLang="en-US" sz="4000" dirty="0">
              <a:solidFill>
                <a:schemeClr val="tx1">
                  <a:lumMod val="75000"/>
                  <a:lumOff val="25000"/>
                </a:schemeClr>
              </a:solidFill>
              <a:ea typeface="字魂58号-创中黑" panose="00000500000000000000" pitchFamily="2" charset="-122"/>
              <a:sym typeface="字魂58号-创中黑" panose="00000500000000000000" pitchFamily="2" charset="-122"/>
            </a:endParaRPr>
          </a:p>
        </p:txBody>
      </p:sp>
      <p:sp>
        <p:nvSpPr>
          <p:cNvPr id="20" name="任意多边形 19"/>
          <p:cNvSpPr/>
          <p:nvPr/>
        </p:nvSpPr>
        <p:spPr>
          <a:xfrm>
            <a:off x="10445469" y="5500915"/>
            <a:ext cx="1746531" cy="1357087"/>
          </a:xfrm>
          <a:custGeom>
            <a:avLst/>
            <a:gdLst>
              <a:gd name="connsiteX0" fmla="*/ 1319464 w 1319464"/>
              <a:gd name="connsiteY0" fmla="*/ 0 h 1025247"/>
              <a:gd name="connsiteX1" fmla="*/ 1319464 w 1319464"/>
              <a:gd name="connsiteY1" fmla="*/ 1025247 h 1025247"/>
              <a:gd name="connsiteX2" fmla="*/ 0 w 1319464"/>
              <a:gd name="connsiteY2" fmla="*/ 1025247 h 1025247"/>
            </a:gdLst>
            <a:ahLst/>
            <a:cxnLst>
              <a:cxn ang="0">
                <a:pos x="connsiteX0" y="connsiteY0"/>
              </a:cxn>
              <a:cxn ang="0">
                <a:pos x="connsiteX1" y="connsiteY1"/>
              </a:cxn>
              <a:cxn ang="0">
                <a:pos x="connsiteX2" y="connsiteY2"/>
              </a:cxn>
            </a:cxnLst>
            <a:rect l="l" t="t" r="r" b="b"/>
            <a:pathLst>
              <a:path w="1319464" h="1025247">
                <a:moveTo>
                  <a:pt x="1319464" y="0"/>
                </a:moveTo>
                <a:lnTo>
                  <a:pt x="1319464" y="1025247"/>
                </a:lnTo>
                <a:lnTo>
                  <a:pt x="0" y="1025247"/>
                </a:lnTo>
                <a:close/>
              </a:path>
            </a:pathLst>
          </a:cu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ea typeface="字魂58号-创中黑" panose="00000500000000000000" pitchFamily="2" charset="-122"/>
              <a:cs typeface="+mn-lt"/>
              <a:sym typeface="字魂58号-创中黑" panose="00000500000000000000" pitchFamily="2" charset="-122"/>
            </a:endParaRPr>
          </a:p>
        </p:txBody>
      </p:sp>
      <p:cxnSp>
        <p:nvCxnSpPr>
          <p:cNvPr id="21" name="直接连接符 20"/>
          <p:cNvCxnSpPr/>
          <p:nvPr/>
        </p:nvCxnSpPr>
        <p:spPr>
          <a:xfrm flipH="1">
            <a:off x="9727812" y="6378595"/>
            <a:ext cx="578056" cy="479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ppt_w</p:attrName>
                                        </p:attrNameLst>
                                      </p:cBhvr>
                                      <p:tavLst>
                                        <p:tav tm="0">
                                          <p:val>
                                            <p:fltVal val="0"/>
                                          </p:val>
                                        </p:tav>
                                        <p:tav tm="100000">
                                          <p:val>
                                            <p:strVal val="#ppt_w"/>
                                          </p:val>
                                        </p:tav>
                                      </p:tavLst>
                                    </p:anim>
                                    <p:anim calcmode="lin" valueType="num">
                                      <p:cBhvr>
                                        <p:cTn id="17" dur="500" fill="hold"/>
                                        <p:tgtEl>
                                          <p:spTgt spid="15"/>
                                        </p:tgtEl>
                                        <p:attrNameLst>
                                          <p:attrName>ppt_h</p:attrName>
                                        </p:attrNameLst>
                                      </p:cBhvr>
                                      <p:tavLst>
                                        <p:tav tm="0">
                                          <p:val>
                                            <p:fltVal val="0"/>
                                          </p:val>
                                        </p:tav>
                                        <p:tav tm="100000">
                                          <p:val>
                                            <p:strVal val="#ppt_h"/>
                                          </p:val>
                                        </p:tav>
                                      </p:tavLst>
                                    </p:anim>
                                    <p:animEffect transition="in" filter="fade">
                                      <p:cBhvr>
                                        <p:cTn id="18" dur="500"/>
                                        <p:tgtEl>
                                          <p:spTgt spid="15"/>
                                        </p:tgtEl>
                                      </p:cBhvr>
                                    </p:animEffect>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1+#ppt_w/2"/>
                                          </p:val>
                                        </p:tav>
                                        <p:tav tm="100000">
                                          <p:val>
                                            <p:strVal val="#ppt_x"/>
                                          </p:val>
                                        </p:tav>
                                      </p:tavLst>
                                    </p:anim>
                                    <p:anim calcmode="lin" valueType="num">
                                      <p:cBhvr additive="base">
                                        <p:cTn id="23" dur="500" fill="hold"/>
                                        <p:tgtEl>
                                          <p:spTgt spid="17"/>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par>
                          <p:cTn id="28" fill="hold">
                            <p:stCondLst>
                              <p:cond delay="2000"/>
                            </p:stCondLst>
                            <p:childTnLst>
                              <p:par>
                                <p:cTn id="29" presetID="22" presetClass="entr" presetSubtype="1"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par>
                                <p:cTn id="32" presetID="22" presetClass="entr" presetSubtype="4"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down)">
                                      <p:cBhvr>
                                        <p:cTn id="34" dur="500"/>
                                        <p:tgtEl>
                                          <p:spTgt spid="16"/>
                                        </p:tgtEl>
                                      </p:cBhvr>
                                    </p:animEffect>
                                  </p:childTnLst>
                                </p:cTn>
                              </p:par>
                              <p:par>
                                <p:cTn id="35" presetID="22" presetClass="entr" presetSubtype="1"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5" grpId="0" bldLvl="0" animBg="1"/>
      <p:bldP spid="17" grpId="0"/>
      <p:bldP spid="18" grpId="0"/>
      <p:bldP spid="20"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582161" y="345292"/>
            <a:ext cx="3027680" cy="583565"/>
          </a:xfrm>
          <a:prstGeom prst="rect">
            <a:avLst/>
          </a:prstGeom>
          <a:noFill/>
        </p:spPr>
        <p:txBody>
          <a:bodyPr wrap="none" rtlCol="0">
            <a:spAutoFit/>
            <a:scene3d>
              <a:camera prst="orthographicFront"/>
              <a:lightRig rig="threePt" dir="t"/>
            </a:scene3d>
            <a:sp3d contourW="12700"/>
          </a:bodyPr>
          <a:lstStyle/>
          <a:p>
            <a:pPr algn="ctr"/>
            <a:r>
              <a:rPr lang="zh-CN" altLang="en-US" sz="3200" dirty="0">
                <a:ea typeface="字魂58号-创中黑" panose="00000500000000000000" pitchFamily="2" charset="-122"/>
                <a:sym typeface="字魂58号-创中黑" panose="00000500000000000000" pitchFamily="2" charset="-122"/>
              </a:rPr>
              <a:t>什么是</a:t>
            </a:r>
            <a:r>
              <a:rPr lang="zh-CN" altLang="en-US" sz="3200" dirty="0">
                <a:ea typeface="字魂58号-创中黑" panose="00000500000000000000" pitchFamily="2" charset="-122"/>
                <a:sym typeface="字魂58号-创中黑" panose="00000500000000000000" pitchFamily="2" charset="-122"/>
              </a:rPr>
              <a:t>图像拼接</a:t>
            </a:r>
            <a:endParaRPr lang="zh-CN" altLang="en-US" sz="3200" dirty="0">
              <a:ea typeface="字魂58号-创中黑" panose="00000500000000000000" pitchFamily="2" charset="-122"/>
              <a:sym typeface="字魂58号-创中黑" panose="00000500000000000000" pitchFamily="2" charset="-122"/>
            </a:endParaRPr>
          </a:p>
        </p:txBody>
      </p:sp>
      <p:sp>
        <p:nvSpPr>
          <p:cNvPr id="17" name="文本框 16"/>
          <p:cNvSpPr txBox="1"/>
          <p:nvPr/>
        </p:nvSpPr>
        <p:spPr>
          <a:xfrm>
            <a:off x="655320" y="1280795"/>
            <a:ext cx="6531610" cy="3046095"/>
          </a:xfrm>
          <a:prstGeom prst="rect">
            <a:avLst/>
          </a:prstGeom>
          <a:noFill/>
        </p:spPr>
        <p:txBody>
          <a:bodyPr wrap="square" rtlCol="0">
            <a:spAutoFit/>
            <a:scene3d>
              <a:camera prst="orthographicFront"/>
              <a:lightRig rig="threePt" dir="t"/>
            </a:scene3d>
            <a:sp3d contourW="12700"/>
          </a:bodyPr>
          <a:lstStyle/>
          <a:p>
            <a:pPr algn="ctr"/>
            <a:r>
              <a:rPr lang="en-US" altLang="zh-CN" sz="3200" b="1" dirty="0">
                <a:solidFill>
                  <a:srgbClr val="7E7182"/>
                </a:solidFill>
                <a:ea typeface="字魂58号-创中黑" panose="00000500000000000000" pitchFamily="2" charset="-122"/>
                <a:cs typeface="+mn-lt"/>
                <a:sym typeface="字魂58号-创中黑" panose="00000500000000000000" pitchFamily="2" charset="-122"/>
              </a:rPr>
              <a:t>图像拼接是将同一场景的多个重叠图像拼接成较大的图像的一种方法，在医学成像、计算机视觉、卫星数据、军事目标自动识别等领域具有重要意义。图像拼接的输出是两个输入图像的并集。</a:t>
            </a:r>
            <a:endParaRPr lang="en-US" altLang="zh-CN" sz="3200" b="1" dirty="0">
              <a:solidFill>
                <a:srgbClr val="7E7182"/>
              </a:solidFill>
              <a:ea typeface="字魂58号-创中黑" panose="00000500000000000000" pitchFamily="2" charset="-122"/>
              <a:cs typeface="+mn-lt"/>
              <a:sym typeface="字魂58号-创中黑" panose="00000500000000000000" pitchFamily="2" charset="-122"/>
            </a:endParaRPr>
          </a:p>
        </p:txBody>
      </p:sp>
      <p:pic>
        <p:nvPicPr>
          <p:cNvPr id="2" name="图片 1"/>
          <p:cNvPicPr>
            <a:picLocks noChangeAspect="1"/>
          </p:cNvPicPr>
          <p:nvPr>
            <p:custDataLst>
              <p:tags r:id="rId1"/>
            </p:custDataLst>
          </p:nvPr>
        </p:nvPicPr>
        <p:blipFill>
          <a:blip r:embed="rId2"/>
          <a:srcRect l="23337" r="17836" b="5019"/>
          <a:stretch>
            <a:fillRect/>
          </a:stretch>
        </p:blipFill>
        <p:spPr>
          <a:xfrm>
            <a:off x="7713980" y="751840"/>
            <a:ext cx="3606800" cy="595820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785361" y="345292"/>
            <a:ext cx="2621280" cy="583565"/>
          </a:xfrm>
          <a:prstGeom prst="rect">
            <a:avLst/>
          </a:prstGeom>
          <a:noFill/>
        </p:spPr>
        <p:txBody>
          <a:bodyPr wrap="none" rtlCol="0">
            <a:spAutoFit/>
            <a:scene3d>
              <a:camera prst="orthographicFront"/>
              <a:lightRig rig="threePt" dir="t"/>
            </a:scene3d>
            <a:sp3d contourW="12700"/>
          </a:bodyPr>
          <a:lstStyle/>
          <a:p>
            <a:pPr algn="ctr"/>
            <a:r>
              <a:rPr lang="zh-CN" altLang="en-US" sz="3200" dirty="0">
                <a:ea typeface="字魂58号-创中黑" panose="00000500000000000000" pitchFamily="2" charset="-122"/>
                <a:sym typeface="字魂58号-创中黑" panose="00000500000000000000" pitchFamily="2" charset="-122"/>
              </a:rPr>
              <a:t>医学成像</a:t>
            </a:r>
            <a:r>
              <a:rPr lang="zh-CN" altLang="en-US" sz="3200" dirty="0">
                <a:ea typeface="字魂58号-创中黑" panose="00000500000000000000" pitchFamily="2" charset="-122"/>
                <a:sym typeface="字魂58号-创中黑" panose="00000500000000000000" pitchFamily="2" charset="-122"/>
              </a:rPr>
              <a:t>领域</a:t>
            </a:r>
            <a:endParaRPr lang="zh-CN" altLang="en-US" sz="3200" dirty="0">
              <a:ea typeface="字魂58号-创中黑" panose="00000500000000000000" pitchFamily="2" charset="-122"/>
              <a:sym typeface="字魂58号-创中黑" panose="00000500000000000000" pitchFamily="2" charset="-122"/>
            </a:endParaRPr>
          </a:p>
        </p:txBody>
      </p:sp>
      <p:pic>
        <p:nvPicPr>
          <p:cNvPr id="3" name="图片 2"/>
          <p:cNvPicPr>
            <a:picLocks noChangeAspect="1"/>
          </p:cNvPicPr>
          <p:nvPr/>
        </p:nvPicPr>
        <p:blipFill>
          <a:blip r:embed="rId1"/>
          <a:stretch>
            <a:fillRect/>
          </a:stretch>
        </p:blipFill>
        <p:spPr>
          <a:xfrm>
            <a:off x="1871980" y="2132330"/>
            <a:ext cx="2581275" cy="3609975"/>
          </a:xfrm>
          <a:prstGeom prst="rect">
            <a:avLst/>
          </a:prstGeom>
        </p:spPr>
      </p:pic>
      <p:pic>
        <p:nvPicPr>
          <p:cNvPr id="5" name="图片 4"/>
          <p:cNvPicPr>
            <a:picLocks noChangeAspect="1"/>
          </p:cNvPicPr>
          <p:nvPr/>
        </p:nvPicPr>
        <p:blipFill>
          <a:blip r:embed="rId2"/>
          <a:srcRect t="1053"/>
          <a:stretch>
            <a:fillRect/>
          </a:stretch>
        </p:blipFill>
        <p:spPr>
          <a:xfrm>
            <a:off x="4453255" y="2540635"/>
            <a:ext cx="3676650" cy="2686050"/>
          </a:xfrm>
          <a:prstGeom prst="rect">
            <a:avLst/>
          </a:prstGeom>
        </p:spPr>
      </p:pic>
      <p:pic>
        <p:nvPicPr>
          <p:cNvPr id="6" name="图片 5"/>
          <p:cNvPicPr>
            <a:picLocks noChangeAspect="1"/>
          </p:cNvPicPr>
          <p:nvPr/>
        </p:nvPicPr>
        <p:blipFill>
          <a:blip r:embed="rId3"/>
          <a:srcRect l="6763"/>
          <a:stretch>
            <a:fillRect/>
          </a:stretch>
        </p:blipFill>
        <p:spPr>
          <a:xfrm>
            <a:off x="8129905" y="1927860"/>
            <a:ext cx="1847215" cy="4019550"/>
          </a:xfrm>
          <a:prstGeom prst="rect">
            <a:avLst/>
          </a:prstGeom>
        </p:spPr>
      </p:pic>
      <p:sp>
        <p:nvSpPr>
          <p:cNvPr id="7" name="文本框 6"/>
          <p:cNvSpPr txBox="1"/>
          <p:nvPr/>
        </p:nvSpPr>
        <p:spPr>
          <a:xfrm>
            <a:off x="2635250" y="1137285"/>
            <a:ext cx="4799330" cy="460375"/>
          </a:xfrm>
          <a:prstGeom prst="rect">
            <a:avLst/>
          </a:prstGeom>
          <a:noFill/>
        </p:spPr>
        <p:txBody>
          <a:bodyPr wrap="square" rtlCol="0">
            <a:spAutoFit/>
          </a:bodyPr>
          <a:p>
            <a:r>
              <a:rPr lang="zh-CN" altLang="en-US" sz="2400"/>
              <a:t>肿瘤检测，</a:t>
            </a:r>
            <a:r>
              <a:rPr lang="en-US" altLang="zh-CN" sz="2400"/>
              <a:t>CT</a:t>
            </a:r>
            <a:r>
              <a:rPr lang="zh-CN" altLang="en-US" sz="2400"/>
              <a:t>成像，病变电位等</a:t>
            </a:r>
            <a:endParaRPr lang="zh-CN" altLang="en-US" sz="24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785361" y="345292"/>
            <a:ext cx="2621280" cy="583565"/>
          </a:xfrm>
          <a:prstGeom prst="rect">
            <a:avLst/>
          </a:prstGeom>
          <a:noFill/>
        </p:spPr>
        <p:txBody>
          <a:bodyPr wrap="none" rtlCol="0">
            <a:spAutoFit/>
            <a:scene3d>
              <a:camera prst="orthographicFront"/>
              <a:lightRig rig="threePt" dir="t"/>
            </a:scene3d>
            <a:sp3d contourW="12700"/>
          </a:bodyPr>
          <a:lstStyle/>
          <a:p>
            <a:pPr algn="ctr"/>
            <a:r>
              <a:rPr lang="zh-CN" altLang="en-US" sz="3200" dirty="0">
                <a:ea typeface="字魂58号-创中黑" panose="00000500000000000000" pitchFamily="2" charset="-122"/>
                <a:sym typeface="字魂58号-创中黑" panose="00000500000000000000" pitchFamily="2" charset="-122"/>
              </a:rPr>
              <a:t>卫星</a:t>
            </a:r>
            <a:r>
              <a:rPr lang="zh-CN" altLang="en-US" sz="3200" dirty="0">
                <a:ea typeface="字魂58号-创中黑" panose="00000500000000000000" pitchFamily="2" charset="-122"/>
                <a:sym typeface="字魂58号-创中黑" panose="00000500000000000000" pitchFamily="2" charset="-122"/>
              </a:rPr>
              <a:t>数据领域</a:t>
            </a:r>
            <a:endParaRPr lang="zh-CN" altLang="en-US" sz="3200" dirty="0">
              <a:ea typeface="字魂58号-创中黑" panose="00000500000000000000" pitchFamily="2" charset="-122"/>
              <a:sym typeface="字魂58号-创中黑" panose="00000500000000000000" pitchFamily="2" charset="-122"/>
            </a:endParaRPr>
          </a:p>
        </p:txBody>
      </p:sp>
      <p:pic>
        <p:nvPicPr>
          <p:cNvPr id="2" name="图片 1"/>
          <p:cNvPicPr>
            <a:picLocks noChangeAspect="1"/>
          </p:cNvPicPr>
          <p:nvPr/>
        </p:nvPicPr>
        <p:blipFill>
          <a:blip r:embed="rId1"/>
          <a:stretch>
            <a:fillRect/>
          </a:stretch>
        </p:blipFill>
        <p:spPr>
          <a:xfrm>
            <a:off x="2881630" y="1226185"/>
            <a:ext cx="6429375" cy="51530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12"/>
          <p:cNvSpPr/>
          <p:nvPr/>
        </p:nvSpPr>
        <p:spPr>
          <a:xfrm rot="16200000" flipV="1">
            <a:off x="-1099284" y="1444859"/>
            <a:ext cx="6166851" cy="3968283"/>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14" name="直接连接符 13"/>
          <p:cNvCxnSpPr/>
          <p:nvPr/>
        </p:nvCxnSpPr>
        <p:spPr>
          <a:xfrm flipH="1">
            <a:off x="9535887" y="-1743"/>
            <a:ext cx="2656115" cy="2202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等腰三角形 14"/>
          <p:cNvSpPr/>
          <p:nvPr/>
        </p:nvSpPr>
        <p:spPr>
          <a:xfrm rot="16200000" flipV="1">
            <a:off x="3899720" y="2151953"/>
            <a:ext cx="1015660" cy="653564"/>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16" name="直接连接符 15"/>
          <p:cNvCxnSpPr/>
          <p:nvPr/>
        </p:nvCxnSpPr>
        <p:spPr>
          <a:xfrm flipH="1">
            <a:off x="3578217" y="4767072"/>
            <a:ext cx="1156115" cy="9588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840859" y="1970901"/>
            <a:ext cx="2849880" cy="1014730"/>
          </a:xfrm>
          <a:prstGeom prst="rect">
            <a:avLst/>
          </a:prstGeom>
          <a:noFill/>
        </p:spPr>
        <p:txBody>
          <a:bodyPr wrap="none" rtlCol="0">
            <a:spAutoFit/>
            <a:scene3d>
              <a:camera prst="orthographicFront"/>
              <a:lightRig rig="threePt" dir="t"/>
            </a:scene3d>
            <a:sp3d contourW="12700"/>
          </a:bodyPr>
          <a:lstStyle/>
          <a:p>
            <a:r>
              <a:rPr lang="en-US" altLang="zh-CN" sz="6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PART 02</a:t>
            </a:r>
            <a:endParaRPr lang="zh-CN" altLang="en-US" sz="6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8" name="文本框 17"/>
          <p:cNvSpPr txBox="1"/>
          <p:nvPr/>
        </p:nvSpPr>
        <p:spPr>
          <a:xfrm>
            <a:off x="3834130" y="3075305"/>
            <a:ext cx="8472170" cy="706755"/>
          </a:xfrm>
          <a:prstGeom prst="rect">
            <a:avLst/>
          </a:prstGeom>
          <a:noFill/>
        </p:spPr>
        <p:txBody>
          <a:bodyPr wrap="square" rtlCol="0">
            <a:spAutoFit/>
            <a:scene3d>
              <a:camera prst="orthographicFront"/>
              <a:lightRig rig="threePt" dir="t"/>
            </a:scene3d>
            <a:sp3d contourW="12700"/>
          </a:bodyPr>
          <a:lstStyle/>
          <a:p>
            <a:pPr algn="l"/>
            <a:r>
              <a:rPr lang="en-US" altLang="zh-CN" sz="4000" dirty="0">
                <a:solidFill>
                  <a:schemeClr val="tx1"/>
                </a:solidFill>
                <a:latin typeface="华文楷体" panose="02010600040101010101" charset="-122"/>
                <a:ea typeface="华文楷体" panose="02010600040101010101" charset="-122"/>
                <a:cs typeface="华文楷体" panose="02010600040101010101" charset="-122"/>
                <a:sym typeface="+mn-ea"/>
              </a:rPr>
              <a:t>SIFT</a:t>
            </a:r>
            <a:r>
              <a:rPr lang="zh-CN" altLang="en-US" sz="4000" dirty="0">
                <a:solidFill>
                  <a:schemeClr val="tx1"/>
                </a:solidFill>
                <a:latin typeface="华文楷体" panose="02010600040101010101" charset="-122"/>
                <a:ea typeface="华文楷体" panose="02010600040101010101" charset="-122"/>
                <a:cs typeface="华文楷体" panose="02010600040101010101" charset="-122"/>
                <a:sym typeface="+mn-ea"/>
              </a:rPr>
              <a:t>特征提取，特征匹配，透视变换</a:t>
            </a:r>
            <a:endParaRPr lang="zh-CN" altLang="en-US" sz="4000" dirty="0">
              <a:solidFill>
                <a:schemeClr val="tx1"/>
              </a:solidFill>
              <a:latin typeface="华文楷体" panose="02010600040101010101" charset="-122"/>
              <a:ea typeface="华文楷体" panose="02010600040101010101" charset="-122"/>
              <a:cs typeface="华文楷体" panose="02010600040101010101" charset="-122"/>
              <a:sym typeface="+mn-ea"/>
            </a:endParaRPr>
          </a:p>
        </p:txBody>
      </p:sp>
      <p:sp>
        <p:nvSpPr>
          <p:cNvPr id="20" name="任意多边形 19"/>
          <p:cNvSpPr/>
          <p:nvPr/>
        </p:nvSpPr>
        <p:spPr>
          <a:xfrm>
            <a:off x="10445469" y="5500915"/>
            <a:ext cx="1746531" cy="1357087"/>
          </a:xfrm>
          <a:custGeom>
            <a:avLst/>
            <a:gdLst>
              <a:gd name="connsiteX0" fmla="*/ 1319464 w 1319464"/>
              <a:gd name="connsiteY0" fmla="*/ 0 h 1025247"/>
              <a:gd name="connsiteX1" fmla="*/ 1319464 w 1319464"/>
              <a:gd name="connsiteY1" fmla="*/ 1025247 h 1025247"/>
              <a:gd name="connsiteX2" fmla="*/ 0 w 1319464"/>
              <a:gd name="connsiteY2" fmla="*/ 1025247 h 1025247"/>
            </a:gdLst>
            <a:ahLst/>
            <a:cxnLst>
              <a:cxn ang="0">
                <a:pos x="connsiteX0" y="connsiteY0"/>
              </a:cxn>
              <a:cxn ang="0">
                <a:pos x="connsiteX1" y="connsiteY1"/>
              </a:cxn>
              <a:cxn ang="0">
                <a:pos x="connsiteX2" y="connsiteY2"/>
              </a:cxn>
            </a:cxnLst>
            <a:rect l="l" t="t" r="r" b="b"/>
            <a:pathLst>
              <a:path w="1319464" h="1025247">
                <a:moveTo>
                  <a:pt x="1319464" y="0"/>
                </a:moveTo>
                <a:lnTo>
                  <a:pt x="1319464" y="1025247"/>
                </a:lnTo>
                <a:lnTo>
                  <a:pt x="0" y="1025247"/>
                </a:lnTo>
                <a:close/>
              </a:path>
            </a:pathLst>
          </a:cu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21" name="直接连接符 20"/>
          <p:cNvCxnSpPr/>
          <p:nvPr/>
        </p:nvCxnSpPr>
        <p:spPr>
          <a:xfrm flipH="1">
            <a:off x="9727812" y="6378595"/>
            <a:ext cx="578056" cy="479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ppt_w</p:attrName>
                                        </p:attrNameLst>
                                      </p:cBhvr>
                                      <p:tavLst>
                                        <p:tav tm="0">
                                          <p:val>
                                            <p:fltVal val="0"/>
                                          </p:val>
                                        </p:tav>
                                        <p:tav tm="100000">
                                          <p:val>
                                            <p:strVal val="#ppt_w"/>
                                          </p:val>
                                        </p:tav>
                                      </p:tavLst>
                                    </p:anim>
                                    <p:anim calcmode="lin" valueType="num">
                                      <p:cBhvr>
                                        <p:cTn id="17" dur="500" fill="hold"/>
                                        <p:tgtEl>
                                          <p:spTgt spid="15"/>
                                        </p:tgtEl>
                                        <p:attrNameLst>
                                          <p:attrName>ppt_h</p:attrName>
                                        </p:attrNameLst>
                                      </p:cBhvr>
                                      <p:tavLst>
                                        <p:tav tm="0">
                                          <p:val>
                                            <p:fltVal val="0"/>
                                          </p:val>
                                        </p:tav>
                                        <p:tav tm="100000">
                                          <p:val>
                                            <p:strVal val="#ppt_h"/>
                                          </p:val>
                                        </p:tav>
                                      </p:tavLst>
                                    </p:anim>
                                    <p:animEffect transition="in" filter="fade">
                                      <p:cBhvr>
                                        <p:cTn id="18" dur="500"/>
                                        <p:tgtEl>
                                          <p:spTgt spid="15"/>
                                        </p:tgtEl>
                                      </p:cBhvr>
                                    </p:animEffect>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1+#ppt_w/2"/>
                                          </p:val>
                                        </p:tav>
                                        <p:tav tm="100000">
                                          <p:val>
                                            <p:strVal val="#ppt_x"/>
                                          </p:val>
                                        </p:tav>
                                      </p:tavLst>
                                    </p:anim>
                                    <p:anim calcmode="lin" valueType="num">
                                      <p:cBhvr additive="base">
                                        <p:cTn id="23" dur="500" fill="hold"/>
                                        <p:tgtEl>
                                          <p:spTgt spid="17"/>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par>
                          <p:cTn id="28" fill="hold">
                            <p:stCondLst>
                              <p:cond delay="2000"/>
                            </p:stCondLst>
                            <p:childTnLst>
                              <p:par>
                                <p:cTn id="29" presetID="22" presetClass="entr" presetSubtype="1"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par>
                                <p:cTn id="32" presetID="22" presetClass="entr" presetSubtype="4"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down)">
                                      <p:cBhvr>
                                        <p:cTn id="34" dur="500"/>
                                        <p:tgtEl>
                                          <p:spTgt spid="16"/>
                                        </p:tgtEl>
                                      </p:cBhvr>
                                    </p:animEffect>
                                  </p:childTnLst>
                                </p:cTn>
                              </p:par>
                              <p:par>
                                <p:cTn id="35" presetID="22" presetClass="entr" presetSubtype="1"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5" grpId="0" bldLvl="0" animBg="1"/>
      <p:bldP spid="17" grpId="0"/>
      <p:bldP spid="18" grpId="0"/>
      <p:bldP spid="20"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31136" y="495333"/>
            <a:ext cx="7729728" cy="1188720"/>
          </a:xfrm>
        </p:spPr>
        <p:txBody>
          <a:bodyPr/>
          <a:lstStyle/>
          <a:p>
            <a:r>
              <a:rPr lang="en-US" altLang="zh-CN" sz="3200" dirty="0"/>
              <a:t>SIFT</a:t>
            </a:r>
            <a:r>
              <a:rPr lang="zh-CN" altLang="en-US" sz="3200" dirty="0"/>
              <a:t>算法</a:t>
            </a:r>
            <a:endParaRPr lang="zh-CN" altLang="en-US" sz="3200" dirty="0"/>
          </a:p>
        </p:txBody>
      </p:sp>
      <p:sp>
        <p:nvSpPr>
          <p:cNvPr id="3" name="内容占位符 2"/>
          <p:cNvSpPr>
            <a:spLocks noGrp="1"/>
          </p:cNvSpPr>
          <p:nvPr>
            <p:ph idx="1"/>
          </p:nvPr>
        </p:nvSpPr>
        <p:spPr>
          <a:xfrm>
            <a:off x="765810" y="964565"/>
            <a:ext cx="9195435" cy="4793615"/>
          </a:xfrm>
        </p:spPr>
        <p:txBody>
          <a:bodyPr>
            <a:noAutofit/>
          </a:bodyPr>
          <a:lstStyle/>
          <a:p>
            <a:pPr marL="0" indent="0">
              <a:buNone/>
            </a:pPr>
            <a:r>
              <a:rPr lang="en-US" altLang="zh-CN" dirty="0"/>
              <a:t>1</a:t>
            </a:r>
            <a:r>
              <a:rPr lang="zh-CN" altLang="en-US" dirty="0"/>
              <a:t>、算法简介</a:t>
            </a:r>
            <a:endParaRPr lang="en-US" altLang="zh-CN" dirty="0"/>
          </a:p>
          <a:p>
            <a:pPr marL="0" indent="0">
              <a:lnSpc>
                <a:spcPct val="100000"/>
              </a:lnSpc>
              <a:buNone/>
            </a:pPr>
            <a:r>
              <a:rPr lang="en-US" altLang="zh-CN" dirty="0"/>
              <a:t>      </a:t>
            </a:r>
            <a:r>
              <a:rPr lang="zh-CN" altLang="en-US" dirty="0"/>
              <a:t>尺度不变特征转换即</a:t>
            </a:r>
            <a:r>
              <a:rPr lang="en-US" altLang="zh-CN" dirty="0"/>
              <a:t>SIFT (Scale-invariant feature transform)</a:t>
            </a:r>
            <a:r>
              <a:rPr lang="zh-CN" altLang="en-US" dirty="0"/>
              <a:t>是一种</a:t>
            </a:r>
            <a:r>
              <a:rPr lang="zh-CN" altLang="en-US" dirty="0">
                <a:solidFill>
                  <a:schemeClr val="accent1"/>
                </a:solidFill>
                <a:effectLst>
                  <a:outerShdw blurRad="38100" dist="25400" dir="5400000" algn="ctr" rotWithShape="0">
                    <a:srgbClr val="6E747A">
                      <a:alpha val="43000"/>
                    </a:srgbClr>
                  </a:outerShdw>
                </a:effectLst>
              </a:rPr>
              <a:t>计算机视觉</a:t>
            </a:r>
            <a:r>
              <a:rPr lang="zh-CN" altLang="en-US" dirty="0"/>
              <a:t>的算法。它用来侦测与描述影像中的局部性特征。</a:t>
            </a:r>
            <a:r>
              <a:rPr lang="en-US" altLang="zh-CN" dirty="0"/>
              <a:t>SIFT</a:t>
            </a:r>
            <a:r>
              <a:rPr lang="zh-CN" altLang="en-US" dirty="0"/>
              <a:t>算法的</a:t>
            </a:r>
            <a:r>
              <a:rPr lang="zh-CN" altLang="en-US" dirty="0">
                <a:solidFill>
                  <a:schemeClr val="accent1"/>
                </a:solidFill>
                <a:effectLst>
                  <a:outerShdw blurRad="38100" dist="25400" dir="5400000" algn="ctr" rotWithShape="0">
                    <a:srgbClr val="6E747A">
                      <a:alpha val="43000"/>
                    </a:srgbClr>
                  </a:outerShdw>
                </a:effectLst>
              </a:rPr>
              <a:t>实质</a:t>
            </a:r>
            <a:r>
              <a:rPr lang="zh-CN" altLang="en-US" dirty="0"/>
              <a:t>是在</a:t>
            </a:r>
            <a:r>
              <a:rPr lang="zh-CN" altLang="en-US" dirty="0">
                <a:solidFill>
                  <a:schemeClr val="accent1"/>
                </a:solidFill>
                <a:effectLst>
                  <a:outerShdw blurRad="38100" dist="25400" dir="5400000" algn="ctr" rotWithShape="0">
                    <a:srgbClr val="6E747A">
                      <a:alpha val="43000"/>
                    </a:srgbClr>
                  </a:outerShdw>
                </a:effectLst>
              </a:rPr>
              <a:t>不同</a:t>
            </a:r>
            <a:r>
              <a:rPr lang="zh-CN" altLang="en-US" dirty="0"/>
              <a:t>的</a:t>
            </a:r>
            <a:r>
              <a:rPr lang="zh-CN" altLang="en-US" dirty="0">
                <a:solidFill>
                  <a:schemeClr val="accent1"/>
                </a:solidFill>
                <a:effectLst>
                  <a:outerShdw blurRad="38100" dist="25400" dir="5400000" algn="ctr" rotWithShape="0">
                    <a:srgbClr val="6E747A">
                      <a:alpha val="43000"/>
                    </a:srgbClr>
                  </a:outerShdw>
                </a:effectLst>
              </a:rPr>
              <a:t>尺度空间</a:t>
            </a:r>
            <a:r>
              <a:rPr lang="zh-CN" altLang="en-US" dirty="0"/>
              <a:t>上查找</a:t>
            </a:r>
            <a:r>
              <a:rPr lang="zh-CN" altLang="en-US" dirty="0">
                <a:sym typeface="+mn-ea"/>
              </a:rPr>
              <a:t>不会因光照，仿射变换和噪音等因素而变化的</a:t>
            </a:r>
            <a:r>
              <a:rPr lang="zh-CN" altLang="en-US" dirty="0">
                <a:solidFill>
                  <a:schemeClr val="accent1"/>
                </a:solidFill>
                <a:effectLst>
                  <a:outerShdw blurRad="38100" dist="25400" dir="5400000" algn="ctr" rotWithShape="0">
                    <a:srgbClr val="6E747A">
                      <a:alpha val="43000"/>
                    </a:srgbClr>
                  </a:outerShdw>
                </a:effectLst>
              </a:rPr>
              <a:t>关键点</a:t>
            </a:r>
            <a:r>
              <a:rPr lang="en-US" altLang="zh-CN" dirty="0"/>
              <a:t>(</a:t>
            </a:r>
            <a:r>
              <a:rPr lang="zh-CN" altLang="en-US" dirty="0"/>
              <a:t>特征点</a:t>
            </a:r>
            <a:r>
              <a:rPr lang="en-US" altLang="zh-CN" dirty="0"/>
              <a:t>)</a:t>
            </a:r>
            <a:r>
              <a:rPr lang="zh-CN" altLang="en-US" dirty="0"/>
              <a:t>，并计算出关键点的方向。</a:t>
            </a:r>
            <a:endParaRPr lang="zh-CN" altLang="en-US" dirty="0"/>
          </a:p>
          <a:p>
            <a:pPr marL="0" indent="0">
              <a:buNone/>
            </a:pPr>
            <a:endParaRPr lang="zh-CN" altLang="en-US" dirty="0"/>
          </a:p>
          <a:p>
            <a:pPr marL="0" indent="0">
              <a:lnSpc>
                <a:spcPct val="100000"/>
              </a:lnSpc>
              <a:buNone/>
            </a:pPr>
            <a:r>
              <a:rPr lang="en-US" altLang="zh-CN" dirty="0">
                <a:sym typeface="+mn-ea"/>
              </a:rPr>
              <a:t>2.</a:t>
            </a:r>
            <a:r>
              <a:rPr lang="zh-CN" altLang="en-US" dirty="0">
                <a:sym typeface="+mn-ea"/>
              </a:rPr>
              <a:t>使用原因</a:t>
            </a:r>
            <a:endParaRPr lang="en-US" altLang="zh-CN" dirty="0"/>
          </a:p>
          <a:p>
            <a:pPr marL="0" indent="0">
              <a:lnSpc>
                <a:spcPct val="110000"/>
              </a:lnSpc>
              <a:buNone/>
            </a:pPr>
            <a:r>
              <a:rPr lang="zh-CN" altLang="en-US" dirty="0">
                <a:sym typeface="+mn-ea"/>
              </a:rPr>
              <a:t>为了排除因为图像遮挡和背景混乱而产生的无匹配关系的关键点</a:t>
            </a:r>
            <a:endParaRPr lang="en-US" altLang="zh-CN" dirty="0"/>
          </a:p>
          <a:p>
            <a:pPr marL="0" indent="0">
              <a:buNone/>
            </a:pPr>
            <a:endParaRPr lang="en-US" altLang="zh-CN" sz="1800" dirty="0"/>
          </a:p>
          <a:p>
            <a:pPr marL="0" indent="0">
              <a:buNone/>
            </a:pPr>
            <a:endParaRPr lang="zh-CN" altLang="en-US" sz="18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42082" y="136075"/>
            <a:ext cx="2510546" cy="438960"/>
          </a:xfrm>
        </p:spPr>
        <p:txBody>
          <a:bodyPr/>
          <a:lstStyle/>
          <a:p>
            <a:pPr marL="0" indent="0">
              <a:buNone/>
            </a:pPr>
            <a:r>
              <a:rPr lang="en-US" altLang="zh-CN" b="1" dirty="0">
                <a:solidFill>
                  <a:srgbClr val="4D4D4D"/>
                </a:solidFill>
                <a:latin typeface="-apple-system"/>
              </a:rPr>
              <a:t>3</a:t>
            </a:r>
            <a:r>
              <a:rPr lang="zh-CN" altLang="en-US" b="1" dirty="0">
                <a:solidFill>
                  <a:srgbClr val="4D4D4D"/>
                </a:solidFill>
                <a:latin typeface="-apple-system"/>
              </a:rPr>
              <a:t>、</a:t>
            </a:r>
            <a:r>
              <a:rPr lang="en-US" altLang="zh-CN" b="1" dirty="0">
                <a:solidFill>
                  <a:srgbClr val="4D4D4D"/>
                </a:solidFill>
                <a:latin typeface="-apple-system"/>
              </a:rPr>
              <a:t>SIFT</a:t>
            </a:r>
            <a:r>
              <a:rPr lang="zh-CN" altLang="en-US" b="1" dirty="0">
                <a:solidFill>
                  <a:srgbClr val="4D4D4D"/>
                </a:solidFill>
                <a:latin typeface="-apple-system"/>
              </a:rPr>
              <a:t>算法流程图</a:t>
            </a:r>
            <a:endParaRPr lang="en-US" altLang="zh-CN" b="1" dirty="0">
              <a:solidFill>
                <a:srgbClr val="4D4D4D"/>
              </a:solidFill>
              <a:latin typeface="-apple-system"/>
            </a:endParaRPr>
          </a:p>
          <a:p>
            <a:endParaRPr lang="zh-CN" altLang="en-US" dirty="0"/>
          </a:p>
        </p:txBody>
      </p:sp>
      <p:pic>
        <p:nvPicPr>
          <p:cNvPr id="1026" name="Picture 2" descr="https://img-blog.csdn.net/20180115141427453?watermark/2/text/aHR0cDovL2Jsb2cuY3Nkbi5uZXQvbGluZ3l1bnhpYW5oZQ==/font/5a6L5L2T/fontsize/400/fill/I0JBQkFCMA==/dissolve/70/gravity/SouthEas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0480" y="1085948"/>
            <a:ext cx="4600575" cy="541972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6123894" y="3929795"/>
            <a:ext cx="5332554" cy="2676525"/>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altLang="zh-CN" sz="2400" dirty="0"/>
              <a:t>SIFT</a:t>
            </a:r>
            <a:r>
              <a:rPr lang="zh-CN" altLang="en-US" sz="2400" dirty="0"/>
              <a:t>算法可以解决的问题：</a:t>
            </a:r>
            <a:endParaRPr lang="en-US" altLang="zh-CN" sz="2400" dirty="0"/>
          </a:p>
          <a:p>
            <a:pPr>
              <a:buClr>
                <a:schemeClr val="accent2"/>
              </a:buClr>
            </a:pPr>
            <a:r>
              <a:rPr lang="en-US" altLang="zh-CN" sz="2400" dirty="0"/>
              <a:t>1. </a:t>
            </a:r>
            <a:r>
              <a:rPr lang="zh-CN" altLang="en-US" sz="2400" dirty="0"/>
              <a:t>目标的旋转、缩放、平移（</a:t>
            </a:r>
            <a:r>
              <a:rPr lang="en-US" altLang="zh-CN" sz="2400" dirty="0"/>
              <a:t>RST</a:t>
            </a:r>
            <a:r>
              <a:rPr lang="zh-CN" altLang="en-US" sz="2400" dirty="0"/>
              <a:t>）</a:t>
            </a:r>
            <a:endParaRPr lang="en-US" altLang="zh-CN" sz="2400" dirty="0"/>
          </a:p>
          <a:p>
            <a:r>
              <a:rPr lang="en-US" altLang="zh-CN" sz="2400" dirty="0"/>
              <a:t>2. </a:t>
            </a:r>
            <a:r>
              <a:rPr lang="zh-CN" altLang="en-US" sz="2400" dirty="0"/>
              <a:t>图像仿射</a:t>
            </a:r>
            <a:r>
              <a:rPr lang="en-US" altLang="zh-CN" sz="2400" dirty="0"/>
              <a:t>/</a:t>
            </a:r>
            <a:r>
              <a:rPr lang="zh-CN" altLang="en-US" sz="2400" dirty="0"/>
              <a:t>投影变换（视点</a:t>
            </a:r>
            <a:r>
              <a:rPr lang="en-US" altLang="zh-CN" sz="2400" dirty="0"/>
              <a:t>viewpoint</a:t>
            </a:r>
            <a:r>
              <a:rPr lang="zh-CN" altLang="en-US" sz="2400" dirty="0"/>
              <a:t>）</a:t>
            </a:r>
            <a:endParaRPr lang="en-US" altLang="zh-CN" sz="2400" dirty="0"/>
          </a:p>
          <a:p>
            <a:r>
              <a:rPr lang="en-US" altLang="zh-CN" sz="2400" dirty="0"/>
              <a:t>3. </a:t>
            </a:r>
            <a:r>
              <a:rPr lang="zh-CN" altLang="en-US" sz="2400" dirty="0"/>
              <a:t>光照影响（</a:t>
            </a:r>
            <a:r>
              <a:rPr lang="en-US" altLang="zh-CN" sz="2400" dirty="0"/>
              <a:t>illumination</a:t>
            </a:r>
            <a:r>
              <a:rPr lang="zh-CN" altLang="en-US" sz="2400" dirty="0"/>
              <a:t>）</a:t>
            </a:r>
            <a:endParaRPr lang="en-US" altLang="zh-CN" sz="2400" dirty="0"/>
          </a:p>
          <a:p>
            <a:r>
              <a:rPr lang="en-US" altLang="zh-CN" sz="2400" dirty="0"/>
              <a:t>4. </a:t>
            </a:r>
            <a:r>
              <a:rPr lang="zh-CN" altLang="en-US" sz="2400" dirty="0"/>
              <a:t>目标遮挡（</a:t>
            </a:r>
            <a:r>
              <a:rPr lang="en-US" altLang="zh-CN" sz="2400" dirty="0"/>
              <a:t>occlusion</a:t>
            </a:r>
            <a:r>
              <a:rPr lang="zh-CN" altLang="en-US" sz="2400" dirty="0"/>
              <a:t>）</a:t>
            </a:r>
            <a:endParaRPr lang="en-US" altLang="zh-CN" sz="2400" dirty="0"/>
          </a:p>
          <a:p>
            <a:r>
              <a:rPr lang="en-US" altLang="zh-CN" sz="2400" dirty="0"/>
              <a:t>5. </a:t>
            </a:r>
            <a:r>
              <a:rPr lang="zh-CN" altLang="en-US" sz="2400" dirty="0"/>
              <a:t>杂物场景（</a:t>
            </a:r>
            <a:r>
              <a:rPr lang="en-US" altLang="zh-CN" sz="2400" dirty="0"/>
              <a:t>clutter</a:t>
            </a:r>
            <a:r>
              <a:rPr lang="zh-CN" altLang="en-US" sz="2400" dirty="0"/>
              <a:t>）</a:t>
            </a:r>
            <a:endParaRPr lang="en-US" altLang="zh-CN" sz="2400" dirty="0"/>
          </a:p>
          <a:p>
            <a:r>
              <a:rPr lang="en-US" altLang="zh-CN" sz="2400" dirty="0"/>
              <a:t>6. </a:t>
            </a:r>
            <a:r>
              <a:rPr lang="zh-CN" altLang="en-US" sz="2400" dirty="0"/>
              <a:t>噪声</a:t>
            </a:r>
            <a:endParaRPr lang="zh-CN" altLang="en-US" sz="2400" dirty="0"/>
          </a:p>
        </p:txBody>
      </p:sp>
      <p:sp>
        <p:nvSpPr>
          <p:cNvPr id="2" name="文本框 1"/>
          <p:cNvSpPr txBox="1"/>
          <p:nvPr/>
        </p:nvSpPr>
        <p:spPr>
          <a:xfrm>
            <a:off x="6181679" y="356420"/>
            <a:ext cx="5722195" cy="3046095"/>
          </a:xfrm>
          <a:prstGeom prst="rect">
            <a:avLst/>
          </a:prstGeom>
          <a:noFill/>
        </p:spPr>
        <p:txBody>
          <a:bodyPr wrap="square" rtlCol="0">
            <a:spAutoFit/>
          </a:bodyPr>
          <a:lstStyle/>
          <a:p>
            <a:pPr marL="342900" indent="-342900">
              <a:buClr>
                <a:schemeClr val="accent2"/>
              </a:buClr>
              <a:buFont typeface="Arial" panose="020B0604020202020204" pitchFamily="34" charset="0"/>
              <a:buChar char="•"/>
            </a:pPr>
            <a:r>
              <a:rPr lang="en-US" altLang="zh-CN" sz="2400" dirty="0"/>
              <a:t>SIFT</a:t>
            </a:r>
            <a:r>
              <a:rPr lang="zh-CN" altLang="en-US" sz="2400" dirty="0"/>
              <a:t>算法的特点：</a:t>
            </a:r>
            <a:endParaRPr lang="en-US" altLang="zh-CN" sz="2400" dirty="0"/>
          </a:p>
          <a:p>
            <a:r>
              <a:rPr lang="en-US" altLang="zh-CN" sz="2400" dirty="0"/>
              <a:t>1. </a:t>
            </a:r>
            <a:r>
              <a:rPr lang="zh-CN" altLang="en-US" sz="2400" dirty="0"/>
              <a:t>对旋转、尺度缩放、亮度变化保持不变性，对视角变化、仿射变换、噪声也保持一定程度的稳定性；</a:t>
            </a:r>
            <a:endParaRPr lang="zh-CN" altLang="en-US" sz="2400" dirty="0"/>
          </a:p>
          <a:p>
            <a:r>
              <a:rPr lang="en-US" altLang="zh-CN" sz="2400" dirty="0"/>
              <a:t>2. </a:t>
            </a:r>
            <a:r>
              <a:rPr lang="zh-CN" altLang="en-US" sz="2400" dirty="0"/>
              <a:t>独特性</a:t>
            </a:r>
            <a:endParaRPr lang="zh-CN" altLang="en-US" sz="2400" dirty="0"/>
          </a:p>
          <a:p>
            <a:r>
              <a:rPr lang="en-US" altLang="zh-CN" sz="2400" dirty="0"/>
              <a:t>3. </a:t>
            </a:r>
            <a:r>
              <a:rPr lang="zh-CN" altLang="en-US" sz="2400" dirty="0"/>
              <a:t>多量性</a:t>
            </a:r>
            <a:endParaRPr lang="zh-CN" altLang="en-US" sz="2400" dirty="0"/>
          </a:p>
          <a:p>
            <a:r>
              <a:rPr lang="en-US" altLang="zh-CN" sz="2400" dirty="0"/>
              <a:t>4. </a:t>
            </a:r>
            <a:r>
              <a:rPr lang="zh-CN" altLang="en-US" sz="2400" dirty="0"/>
              <a:t>高速性</a:t>
            </a:r>
            <a:endParaRPr lang="zh-CN" altLang="en-US" sz="2400" dirty="0"/>
          </a:p>
          <a:p>
            <a:r>
              <a:rPr lang="en-US" altLang="zh-CN" sz="2400" dirty="0"/>
              <a:t>5. </a:t>
            </a:r>
            <a:r>
              <a:rPr lang="zh-CN" altLang="en-US" sz="2400" dirty="0"/>
              <a:t>可扩展性</a:t>
            </a:r>
            <a:endParaRPr lang="zh-CN" altLang="en-US" sz="2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UNIT_PLACING_PICTURE_USER_VIEWPORT" val="{&quot;height&quot;:7212,&quot;width&quot;:6492}"/>
</p:tagLst>
</file>

<file path=ppt/tags/tag2.xml><?xml version="1.0" encoding="utf-8"?>
<p:tagLst xmlns:p="http://schemas.openxmlformats.org/presentationml/2006/main">
  <p:tag name="KSO_WM_UNIT_PLACING_PICTURE_USER_VIEWPORT" val="{&quot;height&quot;:2130,&quot;width&quot;:3060}"/>
</p:tagLst>
</file>

<file path=ppt/tags/tag3.xml><?xml version="1.0" encoding="utf-8"?>
<p:tagLst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88ku">
      <a:majorFont>
        <a:latin typeface="Arial Black"/>
        <a:ea typeface="思源黑体 CN Bold"/>
        <a:cs typeface=""/>
      </a:majorFont>
      <a:minorFont>
        <a:latin typeface="Arial"/>
        <a:ea typeface="思源黑体 CN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2397</Words>
  <Application>WPS 演示</Application>
  <PresentationFormat>宽屏</PresentationFormat>
  <Paragraphs>157</Paragraphs>
  <Slides>21</Slides>
  <Notes>21</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21</vt:i4>
      </vt:variant>
    </vt:vector>
  </HeadingPairs>
  <TitlesOfParts>
    <vt:vector size="41" baseType="lpstr">
      <vt:lpstr>Arial</vt:lpstr>
      <vt:lpstr>宋体</vt:lpstr>
      <vt:lpstr>Wingdings</vt:lpstr>
      <vt:lpstr>Arial</vt:lpstr>
      <vt:lpstr>字魂58号-创中黑</vt:lpstr>
      <vt:lpstr>黑体</vt:lpstr>
      <vt:lpstr>华文楷体</vt:lpstr>
      <vt:lpstr>-apple-system</vt:lpstr>
      <vt:lpstr>Segoe Print</vt:lpstr>
      <vt:lpstr>思源黑体 CN Regular</vt:lpstr>
      <vt:lpstr>微软雅黑</vt:lpstr>
      <vt:lpstr>Arial Unicode MS</vt:lpstr>
      <vt:lpstr>等线</vt:lpstr>
      <vt:lpstr>Calibri Light</vt:lpstr>
      <vt:lpstr>Symbol</vt:lpstr>
      <vt:lpstr>Open Sans</vt:lpstr>
      <vt:lpstr>Times New Roman</vt:lpstr>
      <vt:lpstr>思源黑体 CN Bold</vt:lpstr>
      <vt:lpstr>Arial Black</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SIFT算法</vt:lpstr>
      <vt:lpstr>PowerPoint 演示文稿</vt:lpstr>
      <vt:lpstr>特征匹配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WPS_1576241939</cp:lastModifiedBy>
  <cp:revision>661</cp:revision>
  <dcterms:created xsi:type="dcterms:W3CDTF">2018-06-17T04:53:00Z</dcterms:created>
  <dcterms:modified xsi:type="dcterms:W3CDTF">2021-12-17T11:26:20Z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KSOTemplateUUID">
    <vt:lpwstr>v1.0_mb_I7yqyJvcnXzgF8sUwWA8Vg==</vt:lpwstr>
  </property>
  <property fmtid="{D5CDD505-2E9C-101B-9397-08002B2CF9AE}" pid="4" name="ICV">
    <vt:lpwstr>C560B2C61334456C9A45371F6986C2F4</vt:lpwstr>
  </property>
</Properties>
</file>