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3B591E1-60B9-4448-83A9-14C974E82F0B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355E797-5E7C-49C3-A4E3-C8F74A85FE8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91E1-60B9-4448-83A9-14C974E82F0B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5E797-5E7C-49C3-A4E3-C8F74A85FE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91E1-60B9-4448-83A9-14C974E82F0B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5E797-5E7C-49C3-A4E3-C8F74A85FE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3B591E1-60B9-4448-83A9-14C974E82F0B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355E797-5E7C-49C3-A4E3-C8F74A85FE8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3B591E1-60B9-4448-83A9-14C974E82F0B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355E797-5E7C-49C3-A4E3-C8F74A85FE8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91E1-60B9-4448-83A9-14C974E82F0B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5E797-5E7C-49C3-A4E3-C8F74A85FE8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91E1-60B9-4448-83A9-14C974E82F0B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5E797-5E7C-49C3-A4E3-C8F74A85FE8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3B591E1-60B9-4448-83A9-14C974E82F0B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355E797-5E7C-49C3-A4E3-C8F74A85FE8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91E1-60B9-4448-83A9-14C974E82F0B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5E797-5E7C-49C3-A4E3-C8F74A85FE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3B591E1-60B9-4448-83A9-14C974E82F0B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355E797-5E7C-49C3-A4E3-C8F74A85FE81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3B591E1-60B9-4448-83A9-14C974E82F0B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355E797-5E7C-49C3-A4E3-C8F74A85FE8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3B591E1-60B9-4448-83A9-14C974E82F0B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355E797-5E7C-49C3-A4E3-C8F74A85FE8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courses.cs.tamu.edu/teresa/csce221/pdf/Graph-slides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hlinkClick r:id="rId2"/>
              </a:rPr>
              <a:t>Graph ADT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CSCE 221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762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ADT – Operations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void </a:t>
            </a:r>
            <a:r>
              <a:rPr lang="en-US" dirty="0" err="1"/>
              <a:t>sortEdge</a:t>
            </a:r>
            <a:r>
              <a:rPr lang="en-US" dirty="0" smtClean="0"/>
              <a:t>();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62199"/>
            <a:ext cx="3505200" cy="3195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341418"/>
            <a:ext cx="3962400" cy="3150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3886200" y="3657600"/>
            <a:ext cx="762000" cy="198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0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ADT – Operations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double </a:t>
            </a:r>
            <a:r>
              <a:rPr lang="en-US" dirty="0" err="1"/>
              <a:t>MSTAlgo</a:t>
            </a:r>
            <a:r>
              <a:rPr lang="en-US" dirty="0" smtClean="0"/>
              <a:t>();</a:t>
            </a:r>
          </a:p>
          <a:p>
            <a:r>
              <a:rPr lang="en-US" dirty="0" err="1"/>
              <a:t>Kruskal’s</a:t>
            </a:r>
            <a:r>
              <a:rPr lang="en-US" dirty="0"/>
              <a:t> algorithm is based on the Generic-MST algorithm.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57" t="50000" r="35746" b="14286"/>
          <a:stretch/>
        </p:blipFill>
        <p:spPr bwMode="auto">
          <a:xfrm>
            <a:off x="1676400" y="2971799"/>
            <a:ext cx="5863772" cy="3298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3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ADT – Operations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After the </a:t>
            </a:r>
            <a:r>
              <a:rPr lang="en-US" dirty="0" err="1" smtClean="0"/>
              <a:t>MSTAlgo</a:t>
            </a:r>
            <a:r>
              <a:rPr lang="en-US" dirty="0" smtClean="0"/>
              <a:t>() function, the MST will store the edges in the spanning tree.</a:t>
            </a:r>
          </a:p>
          <a:p>
            <a:r>
              <a:rPr lang="en-US" dirty="0" smtClean="0"/>
              <a:t>For example:</a:t>
            </a:r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61854"/>
            <a:ext cx="7657015" cy="1129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365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ADT -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graph G is a pair (V, E), where V is a set of vertices, and E is a set of edges. Each edge is associated with two vertices, which are endpoints of the edge.</a:t>
            </a:r>
          </a:p>
          <a:p>
            <a:endParaRPr lang="en-US" dirty="0"/>
          </a:p>
          <a:p>
            <a:r>
              <a:rPr lang="en-US" dirty="0" smtClean="0"/>
              <a:t>In PA6, we need </a:t>
            </a:r>
            <a:r>
              <a:rPr lang="en-US" dirty="0"/>
              <a:t>to implement a not </a:t>
            </a:r>
            <a:r>
              <a:rPr lang="en-US" dirty="0" smtClean="0"/>
              <a:t>self-looped, undirected an weighted graph data structure.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23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ADT </a:t>
            </a:r>
            <a:r>
              <a:rPr lang="en-US" dirty="0" smtClean="0"/>
              <a:t>– </a:t>
            </a:r>
            <a:r>
              <a:rPr lang="en-US" dirty="0"/>
              <a:t>description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Class Vertex</a:t>
            </a:r>
          </a:p>
          <a:p>
            <a:r>
              <a:rPr lang="en-US" dirty="0" smtClean="0"/>
              <a:t>Class Edge</a:t>
            </a:r>
            <a:endParaRPr lang="en-US" dirty="0"/>
          </a:p>
          <a:p>
            <a:r>
              <a:rPr lang="en-US" dirty="0" smtClean="0"/>
              <a:t>Edge List</a:t>
            </a:r>
          </a:p>
          <a:p>
            <a:r>
              <a:rPr lang="en-US" dirty="0" smtClean="0"/>
              <a:t>Adjacency List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374" y="1752600"/>
            <a:ext cx="1876926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275" y="1762125"/>
            <a:ext cx="14573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33"/>
          <p:cNvSpPr>
            <a:spLocks noChangeArrowheads="1"/>
          </p:cNvSpPr>
          <p:nvPr/>
        </p:nvSpPr>
        <p:spPr bwMode="auto">
          <a:xfrm>
            <a:off x="6767042" y="3645606"/>
            <a:ext cx="667221" cy="520254"/>
          </a:xfrm>
          <a:prstGeom prst="ellipse">
            <a:avLst/>
          </a:prstGeom>
          <a:solidFill>
            <a:srgbClr val="FFFF99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2562" tIns="46038" rIns="182562" bIns="46038" anchor="ctr">
            <a:spAutoFit/>
          </a:bodyPr>
          <a:lstStyle/>
          <a:p>
            <a:r>
              <a:rPr lang="en-US" sz="1800" b="1" dirty="0" smtClean="0"/>
              <a:t>0</a:t>
            </a:r>
            <a:endParaRPr lang="en-US" sz="1800" b="1" dirty="0"/>
          </a:p>
        </p:txBody>
      </p:sp>
      <p:sp>
        <p:nvSpPr>
          <p:cNvPr id="7" name="Oval 34"/>
          <p:cNvSpPr>
            <a:spLocks noChangeArrowheads="1"/>
          </p:cNvSpPr>
          <p:nvPr/>
        </p:nvSpPr>
        <p:spPr bwMode="auto">
          <a:xfrm>
            <a:off x="7486179" y="4653668"/>
            <a:ext cx="667221" cy="520254"/>
          </a:xfrm>
          <a:prstGeom prst="ellipse">
            <a:avLst/>
          </a:prstGeom>
          <a:solidFill>
            <a:srgbClr val="FFFF99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2562" tIns="46038" rIns="182562" bIns="46038" anchor="ctr">
            <a:spAutoFit/>
          </a:bodyPr>
          <a:lstStyle/>
          <a:p>
            <a:r>
              <a:rPr lang="en-US" sz="1800" b="1" dirty="0" smtClean="0"/>
              <a:t>3</a:t>
            </a:r>
            <a:endParaRPr lang="en-US" sz="1800" b="1" dirty="0"/>
          </a:p>
        </p:txBody>
      </p:sp>
      <p:sp>
        <p:nvSpPr>
          <p:cNvPr id="8" name="Oval 35"/>
          <p:cNvSpPr>
            <a:spLocks noChangeArrowheads="1"/>
          </p:cNvSpPr>
          <p:nvPr/>
        </p:nvSpPr>
        <p:spPr bwMode="auto">
          <a:xfrm>
            <a:off x="6046317" y="4364743"/>
            <a:ext cx="667221" cy="520254"/>
          </a:xfrm>
          <a:prstGeom prst="ellipse">
            <a:avLst/>
          </a:prstGeom>
          <a:solidFill>
            <a:srgbClr val="FFFF99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2562" tIns="46038" rIns="182562" bIns="46038" anchor="ctr">
            <a:spAutoFit/>
          </a:bodyPr>
          <a:lstStyle/>
          <a:p>
            <a:r>
              <a:rPr lang="en-US" sz="1800" b="1" dirty="0" smtClean="0"/>
              <a:t>1</a:t>
            </a:r>
            <a:endParaRPr lang="en-US" sz="1800" b="1" dirty="0"/>
          </a:p>
        </p:txBody>
      </p:sp>
      <p:sp>
        <p:nvSpPr>
          <p:cNvPr id="9" name="Oval 36"/>
          <p:cNvSpPr>
            <a:spLocks noChangeArrowheads="1"/>
          </p:cNvSpPr>
          <p:nvPr/>
        </p:nvSpPr>
        <p:spPr bwMode="auto">
          <a:xfrm>
            <a:off x="6765454" y="4653668"/>
            <a:ext cx="667221" cy="520254"/>
          </a:xfrm>
          <a:prstGeom prst="ellipse">
            <a:avLst/>
          </a:prstGeom>
          <a:solidFill>
            <a:srgbClr val="FFFF99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2562" tIns="46038" rIns="182562" bIns="46038" anchor="ctr">
            <a:spAutoFit/>
          </a:bodyPr>
          <a:lstStyle/>
          <a:p>
            <a:r>
              <a:rPr lang="en-US" sz="1800" b="1" dirty="0" smtClean="0"/>
              <a:t>2</a:t>
            </a:r>
            <a:endParaRPr lang="en-US" sz="1800" b="1" dirty="0"/>
          </a:p>
        </p:txBody>
      </p:sp>
      <p:cxnSp>
        <p:nvCxnSpPr>
          <p:cNvPr id="10" name="AutoShape 37"/>
          <p:cNvCxnSpPr>
            <a:cxnSpLocks noChangeShapeType="1"/>
            <a:stCxn id="8" idx="4"/>
            <a:endCxn id="7" idx="4"/>
          </p:cNvCxnSpPr>
          <p:nvPr/>
        </p:nvCxnSpPr>
        <p:spPr bwMode="auto">
          <a:xfrm rot="16200000" flipH="1">
            <a:off x="6955397" y="4309528"/>
            <a:ext cx="288925" cy="1439862"/>
          </a:xfrm>
          <a:prstGeom prst="curvedConnector3">
            <a:avLst>
              <a:gd name="adj1" fmla="val 179121"/>
            </a:avLst>
          </a:prstGeom>
          <a:noFill/>
          <a:ln w="222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" name="AutoShape 38"/>
          <p:cNvCxnSpPr>
            <a:cxnSpLocks noChangeShapeType="1"/>
            <a:stCxn id="8" idx="7"/>
            <a:endCxn id="6" idx="3"/>
          </p:cNvCxnSpPr>
          <p:nvPr/>
        </p:nvCxnSpPr>
        <p:spPr bwMode="auto">
          <a:xfrm flipV="1">
            <a:off x="6615826" y="4089671"/>
            <a:ext cx="248928" cy="351261"/>
          </a:xfrm>
          <a:prstGeom prst="straightConnector1">
            <a:avLst/>
          </a:prstGeom>
          <a:noFill/>
          <a:ln w="222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" name="AutoShape 39"/>
          <p:cNvCxnSpPr>
            <a:cxnSpLocks noChangeShapeType="1"/>
            <a:stCxn id="6" idx="5"/>
            <a:endCxn id="7" idx="0"/>
          </p:cNvCxnSpPr>
          <p:nvPr/>
        </p:nvCxnSpPr>
        <p:spPr bwMode="auto">
          <a:xfrm>
            <a:off x="7336551" y="4089671"/>
            <a:ext cx="483239" cy="563997"/>
          </a:xfrm>
          <a:prstGeom prst="straightConnector1">
            <a:avLst/>
          </a:prstGeom>
          <a:noFill/>
          <a:ln w="222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" name="AutoShape 40"/>
          <p:cNvCxnSpPr>
            <a:cxnSpLocks noChangeShapeType="1"/>
            <a:stCxn id="6" idx="4"/>
            <a:endCxn id="9" idx="0"/>
          </p:cNvCxnSpPr>
          <p:nvPr/>
        </p:nvCxnSpPr>
        <p:spPr bwMode="auto">
          <a:xfrm flipH="1">
            <a:off x="7099065" y="4165860"/>
            <a:ext cx="1588" cy="487808"/>
          </a:xfrm>
          <a:prstGeom prst="straightConnector1">
            <a:avLst/>
          </a:prstGeom>
          <a:noFill/>
          <a:ln w="222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" name="Text Box 41"/>
          <p:cNvSpPr txBox="1">
            <a:spLocks noChangeArrowheads="1"/>
          </p:cNvSpPr>
          <p:nvPr/>
        </p:nvSpPr>
        <p:spPr bwMode="auto">
          <a:xfrm>
            <a:off x="7315888" y="4265613"/>
            <a:ext cx="2746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2000" b="1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5" name="Text Box 42"/>
          <p:cNvSpPr txBox="1">
            <a:spLocks noChangeArrowheads="1"/>
          </p:cNvSpPr>
          <p:nvPr/>
        </p:nvSpPr>
        <p:spPr bwMode="auto">
          <a:xfrm>
            <a:off x="6452158" y="4120838"/>
            <a:ext cx="2746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2000" b="1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16" name="Text Box 43"/>
          <p:cNvSpPr txBox="1">
            <a:spLocks noChangeArrowheads="1"/>
          </p:cNvSpPr>
          <p:nvPr/>
        </p:nvSpPr>
        <p:spPr bwMode="auto">
          <a:xfrm>
            <a:off x="6235738" y="5057723"/>
            <a:ext cx="2746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2000" b="1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7" name="Text Box 44"/>
          <p:cNvSpPr txBox="1">
            <a:spLocks noChangeArrowheads="1"/>
          </p:cNvSpPr>
          <p:nvPr/>
        </p:nvSpPr>
        <p:spPr bwMode="auto">
          <a:xfrm>
            <a:off x="6812521" y="4409763"/>
            <a:ext cx="2746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2000" b="1">
                <a:solidFill>
                  <a:schemeClr val="tx2"/>
                </a:solidFill>
              </a:rPr>
              <a:t>3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38" y="3489580"/>
            <a:ext cx="4698962" cy="2987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718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Pa6 Graph Input </a:t>
            </a:r>
            <a:r>
              <a:rPr lang="en-US" dirty="0"/>
              <a:t>F</a:t>
            </a:r>
            <a:r>
              <a:rPr lang="en-US" dirty="0" smtClean="0"/>
              <a:t>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Line 0:   </a:t>
            </a:r>
            <a:r>
              <a:rPr lang="en-US" dirty="0" err="1" smtClean="0"/>
              <a:t>int</a:t>
            </a:r>
            <a:r>
              <a:rPr lang="en-US" dirty="0" smtClean="0"/>
              <a:t> n, e;     // number of vertices, edges</a:t>
            </a:r>
          </a:p>
          <a:p>
            <a:r>
              <a:rPr lang="en-US" dirty="0" smtClean="0"/>
              <a:t>Line 1 – Line n: (for Line k)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v</a:t>
            </a:r>
            <a:r>
              <a:rPr lang="en-US" baseline="-25000" dirty="0"/>
              <a:t>i</a:t>
            </a:r>
            <a:r>
              <a:rPr lang="en-US" dirty="0"/>
              <a:t>, double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k,i</a:t>
            </a:r>
            <a:r>
              <a:rPr lang="en-US" dirty="0" smtClean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v</a:t>
            </a:r>
            <a:r>
              <a:rPr lang="en-US" baseline="-25000" dirty="0" err="1"/>
              <a:t>j</a:t>
            </a:r>
            <a:r>
              <a:rPr lang="en-US" dirty="0"/>
              <a:t>, double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k,j</a:t>
            </a:r>
            <a:r>
              <a:rPr lang="en-US" dirty="0" smtClean="0"/>
              <a:t>, </a:t>
            </a:r>
            <a:r>
              <a:rPr lang="en-US" dirty="0"/>
              <a:t>…, -1</a:t>
            </a:r>
          </a:p>
          <a:p>
            <a:r>
              <a:rPr lang="en-US" dirty="0" smtClean="0"/>
              <a:t>Each line represents an adjacency array of Vertex k. Each line ends with -1.</a:t>
            </a:r>
          </a:p>
          <a:p>
            <a:r>
              <a:rPr lang="en-US" dirty="0" smtClean="0"/>
              <a:t>For example: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val 33"/>
          <p:cNvSpPr>
            <a:spLocks noChangeArrowheads="1"/>
          </p:cNvSpPr>
          <p:nvPr/>
        </p:nvSpPr>
        <p:spPr bwMode="auto">
          <a:xfrm>
            <a:off x="5471642" y="4419600"/>
            <a:ext cx="667221" cy="520254"/>
          </a:xfrm>
          <a:prstGeom prst="ellipse">
            <a:avLst/>
          </a:prstGeom>
          <a:solidFill>
            <a:srgbClr val="FFFF99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2562" tIns="46038" rIns="182562" bIns="46038" anchor="ctr">
            <a:spAutoFit/>
          </a:bodyPr>
          <a:lstStyle/>
          <a:p>
            <a:r>
              <a:rPr lang="en-US" sz="1800" b="1" dirty="0" smtClean="0"/>
              <a:t>0</a:t>
            </a:r>
            <a:endParaRPr lang="en-US" sz="1800" b="1" dirty="0"/>
          </a:p>
        </p:txBody>
      </p:sp>
      <p:sp>
        <p:nvSpPr>
          <p:cNvPr id="5" name="Oval 34"/>
          <p:cNvSpPr>
            <a:spLocks noChangeArrowheads="1"/>
          </p:cNvSpPr>
          <p:nvPr/>
        </p:nvSpPr>
        <p:spPr bwMode="auto">
          <a:xfrm>
            <a:off x="6190779" y="5427662"/>
            <a:ext cx="667221" cy="520254"/>
          </a:xfrm>
          <a:prstGeom prst="ellipse">
            <a:avLst/>
          </a:prstGeom>
          <a:solidFill>
            <a:srgbClr val="FFFF99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2562" tIns="46038" rIns="182562" bIns="46038" anchor="ctr">
            <a:spAutoFit/>
          </a:bodyPr>
          <a:lstStyle/>
          <a:p>
            <a:r>
              <a:rPr lang="en-US" sz="1800" b="1" dirty="0" smtClean="0"/>
              <a:t>3</a:t>
            </a:r>
            <a:endParaRPr lang="en-US" sz="1800" b="1" dirty="0"/>
          </a:p>
        </p:txBody>
      </p:sp>
      <p:sp>
        <p:nvSpPr>
          <p:cNvPr id="6" name="Oval 35"/>
          <p:cNvSpPr>
            <a:spLocks noChangeArrowheads="1"/>
          </p:cNvSpPr>
          <p:nvPr/>
        </p:nvSpPr>
        <p:spPr bwMode="auto">
          <a:xfrm>
            <a:off x="4750917" y="5138737"/>
            <a:ext cx="667221" cy="520254"/>
          </a:xfrm>
          <a:prstGeom prst="ellipse">
            <a:avLst/>
          </a:prstGeom>
          <a:solidFill>
            <a:srgbClr val="FFFF99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2562" tIns="46038" rIns="182562" bIns="46038" anchor="ctr">
            <a:spAutoFit/>
          </a:bodyPr>
          <a:lstStyle/>
          <a:p>
            <a:r>
              <a:rPr lang="en-US" sz="1800" b="1" dirty="0" smtClean="0"/>
              <a:t>1</a:t>
            </a:r>
            <a:endParaRPr lang="en-US" sz="1800" b="1" dirty="0"/>
          </a:p>
        </p:txBody>
      </p:sp>
      <p:sp>
        <p:nvSpPr>
          <p:cNvPr id="7" name="Oval 36"/>
          <p:cNvSpPr>
            <a:spLocks noChangeArrowheads="1"/>
          </p:cNvSpPr>
          <p:nvPr/>
        </p:nvSpPr>
        <p:spPr bwMode="auto">
          <a:xfrm>
            <a:off x="5470054" y="5427662"/>
            <a:ext cx="667221" cy="520254"/>
          </a:xfrm>
          <a:prstGeom prst="ellipse">
            <a:avLst/>
          </a:prstGeom>
          <a:solidFill>
            <a:srgbClr val="FFFF99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2562" tIns="46038" rIns="182562" bIns="46038" anchor="ctr">
            <a:spAutoFit/>
          </a:bodyPr>
          <a:lstStyle/>
          <a:p>
            <a:r>
              <a:rPr lang="en-US" sz="1800" b="1" dirty="0" smtClean="0"/>
              <a:t>2</a:t>
            </a:r>
            <a:endParaRPr lang="en-US" sz="1800" b="1" dirty="0"/>
          </a:p>
        </p:txBody>
      </p:sp>
      <p:cxnSp>
        <p:nvCxnSpPr>
          <p:cNvPr id="8" name="AutoShape 37"/>
          <p:cNvCxnSpPr>
            <a:cxnSpLocks noChangeShapeType="1"/>
            <a:stCxn id="6" idx="4"/>
            <a:endCxn id="5" idx="4"/>
          </p:cNvCxnSpPr>
          <p:nvPr/>
        </p:nvCxnSpPr>
        <p:spPr bwMode="auto">
          <a:xfrm rot="16200000" flipH="1">
            <a:off x="5659997" y="5083522"/>
            <a:ext cx="288925" cy="1439862"/>
          </a:xfrm>
          <a:prstGeom prst="curvedConnector3">
            <a:avLst>
              <a:gd name="adj1" fmla="val 179121"/>
            </a:avLst>
          </a:prstGeom>
          <a:noFill/>
          <a:ln w="222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" name="AutoShape 38"/>
          <p:cNvCxnSpPr>
            <a:cxnSpLocks noChangeShapeType="1"/>
            <a:stCxn id="6" idx="7"/>
            <a:endCxn id="4" idx="3"/>
          </p:cNvCxnSpPr>
          <p:nvPr/>
        </p:nvCxnSpPr>
        <p:spPr bwMode="auto">
          <a:xfrm flipV="1">
            <a:off x="5320426" y="4863665"/>
            <a:ext cx="248928" cy="351261"/>
          </a:xfrm>
          <a:prstGeom prst="straightConnector1">
            <a:avLst/>
          </a:prstGeom>
          <a:noFill/>
          <a:ln w="222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" name="AutoShape 39"/>
          <p:cNvCxnSpPr>
            <a:cxnSpLocks noChangeShapeType="1"/>
            <a:stCxn id="4" idx="5"/>
            <a:endCxn id="5" idx="0"/>
          </p:cNvCxnSpPr>
          <p:nvPr/>
        </p:nvCxnSpPr>
        <p:spPr bwMode="auto">
          <a:xfrm>
            <a:off x="6041151" y="4863665"/>
            <a:ext cx="483239" cy="563997"/>
          </a:xfrm>
          <a:prstGeom prst="straightConnector1">
            <a:avLst/>
          </a:prstGeom>
          <a:noFill/>
          <a:ln w="222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" name="AutoShape 40"/>
          <p:cNvCxnSpPr>
            <a:cxnSpLocks noChangeShapeType="1"/>
            <a:stCxn id="4" idx="4"/>
            <a:endCxn id="7" idx="0"/>
          </p:cNvCxnSpPr>
          <p:nvPr/>
        </p:nvCxnSpPr>
        <p:spPr bwMode="auto">
          <a:xfrm flipH="1">
            <a:off x="5803665" y="4939854"/>
            <a:ext cx="1588" cy="487808"/>
          </a:xfrm>
          <a:prstGeom prst="straightConnector1">
            <a:avLst/>
          </a:prstGeom>
          <a:noFill/>
          <a:ln w="222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2" name="Text Box 41"/>
          <p:cNvSpPr txBox="1">
            <a:spLocks noChangeArrowheads="1"/>
          </p:cNvSpPr>
          <p:nvPr/>
        </p:nvSpPr>
        <p:spPr bwMode="auto">
          <a:xfrm>
            <a:off x="6020488" y="5039607"/>
            <a:ext cx="2746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2000" b="1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3" name="Text Box 42"/>
          <p:cNvSpPr txBox="1">
            <a:spLocks noChangeArrowheads="1"/>
          </p:cNvSpPr>
          <p:nvPr/>
        </p:nvSpPr>
        <p:spPr bwMode="auto">
          <a:xfrm>
            <a:off x="5156758" y="4894832"/>
            <a:ext cx="2746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2000" b="1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14" name="Text Box 43"/>
          <p:cNvSpPr txBox="1">
            <a:spLocks noChangeArrowheads="1"/>
          </p:cNvSpPr>
          <p:nvPr/>
        </p:nvSpPr>
        <p:spPr bwMode="auto">
          <a:xfrm>
            <a:off x="4940338" y="5831717"/>
            <a:ext cx="2746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2000" b="1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5" name="Text Box 44"/>
          <p:cNvSpPr txBox="1">
            <a:spLocks noChangeArrowheads="1"/>
          </p:cNvSpPr>
          <p:nvPr/>
        </p:nvSpPr>
        <p:spPr bwMode="auto">
          <a:xfrm>
            <a:off x="5517121" y="5183757"/>
            <a:ext cx="2746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2000" b="1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52600" y="4274899"/>
            <a:ext cx="27414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4 4</a:t>
            </a:r>
          </a:p>
          <a:p>
            <a:r>
              <a:rPr lang="en-US" sz="2400" b="1" dirty="0" smtClean="0"/>
              <a:t>1 9 2 3 3 5 -1</a:t>
            </a:r>
          </a:p>
          <a:p>
            <a:r>
              <a:rPr lang="en-US" sz="2400" b="1" dirty="0" smtClean="0"/>
              <a:t>0 9 3 2 -1</a:t>
            </a:r>
          </a:p>
          <a:p>
            <a:r>
              <a:rPr lang="en-US" sz="2400" b="1" dirty="0" smtClean="0"/>
              <a:t>0 3 -1</a:t>
            </a:r>
          </a:p>
          <a:p>
            <a:r>
              <a:rPr lang="en-US" sz="2400" b="1" dirty="0" smtClean="0"/>
              <a:t>0 5 1 2 -1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8479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ADT – Operations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void </a:t>
            </a:r>
            <a:r>
              <a:rPr lang="en-US" dirty="0" err="1"/>
              <a:t>buildGraph</a:t>
            </a:r>
            <a:r>
              <a:rPr lang="en-US" dirty="0"/>
              <a:t>();</a:t>
            </a:r>
          </a:p>
          <a:p>
            <a:r>
              <a:rPr lang="en-US" dirty="0"/>
              <a:t>void </a:t>
            </a:r>
            <a:r>
              <a:rPr lang="en-US" dirty="0" err="1"/>
              <a:t>insertEdge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j, double w);</a:t>
            </a:r>
          </a:p>
          <a:p>
            <a:r>
              <a:rPr lang="en-US" dirty="0"/>
              <a:t>double </a:t>
            </a:r>
            <a:r>
              <a:rPr lang="en-US" dirty="0" err="1"/>
              <a:t>getWeight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j</a:t>
            </a:r>
            <a:r>
              <a:rPr lang="en-US" dirty="0" smtClean="0"/>
              <a:t>);</a:t>
            </a:r>
          </a:p>
          <a:p>
            <a:r>
              <a:rPr lang="en-US" dirty="0"/>
              <a:t>v</a:t>
            </a:r>
            <a:r>
              <a:rPr lang="en-US" dirty="0" smtClean="0"/>
              <a:t>oid </a:t>
            </a:r>
            <a:r>
              <a:rPr lang="en-US" dirty="0" err="1" smtClean="0"/>
              <a:t>sortEdge</a:t>
            </a:r>
            <a:r>
              <a:rPr lang="en-US" dirty="0" smtClean="0"/>
              <a:t>();</a:t>
            </a:r>
          </a:p>
          <a:p>
            <a:r>
              <a:rPr lang="en-US" dirty="0"/>
              <a:t>d</a:t>
            </a:r>
            <a:r>
              <a:rPr lang="en-US" dirty="0" smtClean="0"/>
              <a:t>ouble </a:t>
            </a:r>
            <a:r>
              <a:rPr lang="en-US" dirty="0" err="1" smtClean="0"/>
              <a:t>MSTAlgo</a:t>
            </a:r>
            <a:r>
              <a:rPr lang="en-US" dirty="0" smtClean="0"/>
              <a:t>();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51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ADT – </a:t>
            </a:r>
            <a:r>
              <a:rPr lang="en-US" dirty="0" smtClean="0"/>
              <a:t>Operations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void </a:t>
            </a:r>
            <a:r>
              <a:rPr lang="en-US" dirty="0" err="1"/>
              <a:t>buildGraph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Build an empty Edge List and Adjacency List</a:t>
            </a:r>
          </a:p>
          <a:p>
            <a:r>
              <a:rPr lang="en-US" dirty="0" smtClean="0"/>
              <a:t>After this operation: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560903"/>
            <a:ext cx="2286000" cy="3992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966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ADT – Operations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void </a:t>
            </a:r>
            <a:r>
              <a:rPr lang="en-US" dirty="0" err="1"/>
              <a:t>insertEdge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j, double w</a:t>
            </a:r>
            <a:r>
              <a:rPr lang="en-US" dirty="0" smtClean="0"/>
              <a:t>);</a:t>
            </a:r>
          </a:p>
          <a:p>
            <a:r>
              <a:rPr lang="en-US" dirty="0" smtClean="0"/>
              <a:t>Insert a new edge to the Edge List and insert relevant Vertex to the Adjacency List</a:t>
            </a:r>
          </a:p>
          <a:p>
            <a:r>
              <a:rPr lang="en-US" dirty="0" smtClean="0"/>
              <a:t>For example, </a:t>
            </a:r>
            <a:r>
              <a:rPr lang="en-US" dirty="0" err="1" smtClean="0"/>
              <a:t>insertEdge</a:t>
            </a:r>
            <a:r>
              <a:rPr lang="en-US" dirty="0" smtClean="0"/>
              <a:t>(0, 1, 9):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907" y="3305503"/>
            <a:ext cx="2708493" cy="3251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429000"/>
            <a:ext cx="1791326" cy="3128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3200400" y="4724400"/>
            <a:ext cx="1524000" cy="207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00400" y="4993196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insertEdge</a:t>
            </a:r>
            <a:r>
              <a:rPr lang="en-US" sz="1200" b="1" dirty="0" smtClean="0"/>
              <a:t>(0, 1, 9)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8536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ADT – Operations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ouble </a:t>
            </a:r>
            <a:r>
              <a:rPr lang="en-US" dirty="0" err="1" smtClean="0"/>
              <a:t>getWeight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j</a:t>
            </a:r>
            <a:r>
              <a:rPr lang="en-US" dirty="0" smtClean="0"/>
              <a:t>);</a:t>
            </a:r>
          </a:p>
          <a:p>
            <a:r>
              <a:rPr lang="en-US" dirty="0" smtClean="0"/>
              <a:t>Return weight of edge between </a:t>
            </a:r>
            <a:r>
              <a:rPr lang="en-US" dirty="0"/>
              <a:t>vertices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and j; </a:t>
            </a:r>
          </a:p>
          <a:p>
            <a:r>
              <a:rPr lang="en-US" dirty="0" smtClean="0"/>
              <a:t>In the right state, </a:t>
            </a:r>
            <a:endParaRPr lang="en-US" dirty="0"/>
          </a:p>
          <a:p>
            <a:r>
              <a:rPr lang="en-US" dirty="0" err="1" smtClean="0"/>
              <a:t>getWeight</a:t>
            </a:r>
            <a:r>
              <a:rPr lang="en-US" dirty="0" smtClean="0"/>
              <a:t>(0, 1) = 0.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667000"/>
            <a:ext cx="2024206" cy="3535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ADT – Operations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double </a:t>
            </a:r>
            <a:r>
              <a:rPr lang="en-US" dirty="0" err="1"/>
              <a:t>getWeight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j);</a:t>
            </a:r>
          </a:p>
          <a:p>
            <a:r>
              <a:rPr lang="en-US" dirty="0" smtClean="0"/>
              <a:t>In this state:</a:t>
            </a:r>
          </a:p>
          <a:p>
            <a:r>
              <a:rPr lang="en-US" dirty="0" err="1"/>
              <a:t>getWeight</a:t>
            </a:r>
            <a:r>
              <a:rPr lang="en-US" dirty="0"/>
              <a:t>(0, 1) = </a:t>
            </a:r>
            <a:r>
              <a:rPr lang="en-US" dirty="0" smtClean="0"/>
              <a:t>9.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362200"/>
            <a:ext cx="2708493" cy="3251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441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215</TotalTime>
  <Words>392</Words>
  <Application>Microsoft Office PowerPoint</Application>
  <PresentationFormat>On-screen Show (4:3)</PresentationFormat>
  <Paragraphs>71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Oriel</vt:lpstr>
      <vt:lpstr>Graph ADT</vt:lpstr>
      <vt:lpstr>Data structure ADT - description</vt:lpstr>
      <vt:lpstr>Data structure ADT – description  </vt:lpstr>
      <vt:lpstr>Pa6 Graph Input Format</vt:lpstr>
      <vt:lpstr>Data structure ADT – Operations </vt:lpstr>
      <vt:lpstr>Data structure ADT – Operations </vt:lpstr>
      <vt:lpstr>Data structure ADT – Operations </vt:lpstr>
      <vt:lpstr>Data structure ADT – Operations </vt:lpstr>
      <vt:lpstr>Data structure ADT – Operations </vt:lpstr>
      <vt:lpstr>Data structure ADT – Operations </vt:lpstr>
      <vt:lpstr>Data structure ADT – Operations </vt:lpstr>
      <vt:lpstr>Data structure ADT – Operations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ADT</dc:title>
  <dc:creator>Haopei Wang</dc:creator>
  <cp:lastModifiedBy>Haopei Wang</cp:lastModifiedBy>
  <cp:revision>14</cp:revision>
  <dcterms:created xsi:type="dcterms:W3CDTF">2015-04-19T22:09:27Z</dcterms:created>
  <dcterms:modified xsi:type="dcterms:W3CDTF">2015-04-25T00:44:32Z</dcterms:modified>
</cp:coreProperties>
</file>