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Makefile Tutorial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200"/>
              <a:t>Peihong Guo</a:t>
            </a:r>
          </a:p>
          <a:p>
            <a:pPr>
              <a:spcBef>
                <a:spcPts val="0"/>
              </a:spcBef>
              <a:buNone/>
            </a:pPr>
            <a:r>
              <a:rPr lang="en" sz="3200"/>
              <a:t>Jan 26, 2015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Compilation Process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Transform source code into executable file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625075" y="2149800"/>
            <a:ext cx="1463099" cy="675299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main.cpp</a:t>
            </a:r>
          </a:p>
        </p:txBody>
      </p:sp>
      <p:sp>
        <p:nvSpPr>
          <p:cNvPr id="47" name="Shape 47"/>
          <p:cNvSpPr/>
          <p:nvPr/>
        </p:nvSpPr>
        <p:spPr>
          <a:xfrm>
            <a:off x="501275" y="3782650"/>
            <a:ext cx="1463099" cy="675299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MyVec.cpp</a:t>
            </a:r>
          </a:p>
        </p:txBody>
      </p:sp>
      <p:sp>
        <p:nvSpPr>
          <p:cNvPr id="48" name="Shape 48"/>
          <p:cNvSpPr/>
          <p:nvPr/>
        </p:nvSpPr>
        <p:spPr>
          <a:xfrm>
            <a:off x="254600" y="3107350"/>
            <a:ext cx="1463099" cy="675299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MyVec.h</a:t>
            </a:r>
          </a:p>
        </p:txBody>
      </p:sp>
      <p:sp>
        <p:nvSpPr>
          <p:cNvPr id="49" name="Shape 49"/>
          <p:cNvSpPr/>
          <p:nvPr/>
        </p:nvSpPr>
        <p:spPr>
          <a:xfrm>
            <a:off x="4132375" y="2149812"/>
            <a:ext cx="1463099" cy="675299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main.o</a:t>
            </a:r>
          </a:p>
        </p:txBody>
      </p:sp>
      <p:sp>
        <p:nvSpPr>
          <p:cNvPr id="50" name="Shape 50"/>
          <p:cNvSpPr/>
          <p:nvPr/>
        </p:nvSpPr>
        <p:spPr>
          <a:xfrm>
            <a:off x="4132375" y="3573887"/>
            <a:ext cx="1463099" cy="675299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MyVec.o</a:t>
            </a:r>
          </a:p>
        </p:txBody>
      </p:sp>
      <p:sp>
        <p:nvSpPr>
          <p:cNvPr id="51" name="Shape 51"/>
          <p:cNvSpPr/>
          <p:nvPr/>
        </p:nvSpPr>
        <p:spPr>
          <a:xfrm>
            <a:off x="2491375" y="2149812"/>
            <a:ext cx="1237800" cy="675299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compiler</a:t>
            </a:r>
          </a:p>
        </p:txBody>
      </p:sp>
      <p:sp>
        <p:nvSpPr>
          <p:cNvPr id="52" name="Shape 52"/>
          <p:cNvSpPr/>
          <p:nvPr/>
        </p:nvSpPr>
        <p:spPr>
          <a:xfrm>
            <a:off x="2491362" y="3573887"/>
            <a:ext cx="1237800" cy="675299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compiler</a:t>
            </a:r>
          </a:p>
        </p:txBody>
      </p:sp>
      <p:cxnSp>
        <p:nvCxnSpPr>
          <p:cNvPr id="53" name="Shape 53"/>
          <p:cNvCxnSpPr>
            <a:stCxn id="46" idx="3"/>
            <a:endCxn id="51" idx="2"/>
          </p:cNvCxnSpPr>
          <p:nvPr/>
        </p:nvCxnSpPr>
        <p:spPr>
          <a:xfrm>
            <a:off x="2088174" y="2487449"/>
            <a:ext cx="40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" name="Shape 54"/>
          <p:cNvCxnSpPr>
            <a:stCxn id="47" idx="3"/>
            <a:endCxn id="52" idx="2"/>
          </p:cNvCxnSpPr>
          <p:nvPr/>
        </p:nvCxnSpPr>
        <p:spPr>
          <a:xfrm flipH="1" rot="10800000">
            <a:off x="1964374" y="3911499"/>
            <a:ext cx="527100" cy="20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" name="Shape 55"/>
          <p:cNvCxnSpPr>
            <a:stCxn id="48" idx="3"/>
            <a:endCxn id="51" idx="2"/>
          </p:cNvCxnSpPr>
          <p:nvPr/>
        </p:nvCxnSpPr>
        <p:spPr>
          <a:xfrm flipH="1" rot="10800000">
            <a:off x="1717699" y="2487399"/>
            <a:ext cx="773700" cy="95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" name="Shape 56"/>
          <p:cNvCxnSpPr>
            <a:stCxn id="48" idx="3"/>
            <a:endCxn id="52" idx="2"/>
          </p:cNvCxnSpPr>
          <p:nvPr/>
        </p:nvCxnSpPr>
        <p:spPr>
          <a:xfrm>
            <a:off x="1717699" y="3444999"/>
            <a:ext cx="773700" cy="46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" name="Shape 57"/>
          <p:cNvCxnSpPr>
            <a:stCxn id="51" idx="6"/>
            <a:endCxn id="49" idx="1"/>
          </p:cNvCxnSpPr>
          <p:nvPr/>
        </p:nvCxnSpPr>
        <p:spPr>
          <a:xfrm>
            <a:off x="3729175" y="2487462"/>
            <a:ext cx="40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" name="Shape 58"/>
          <p:cNvCxnSpPr>
            <a:stCxn id="52" idx="6"/>
            <a:endCxn id="50" idx="1"/>
          </p:cNvCxnSpPr>
          <p:nvPr/>
        </p:nvCxnSpPr>
        <p:spPr>
          <a:xfrm>
            <a:off x="3729162" y="3911537"/>
            <a:ext cx="40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9" name="Shape 59"/>
          <p:cNvSpPr/>
          <p:nvPr/>
        </p:nvSpPr>
        <p:spPr>
          <a:xfrm>
            <a:off x="7491500" y="2861850"/>
            <a:ext cx="1463099" cy="675299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main</a:t>
            </a:r>
          </a:p>
        </p:txBody>
      </p:sp>
      <p:cxnSp>
        <p:nvCxnSpPr>
          <p:cNvPr id="60" name="Shape 60"/>
          <p:cNvCxnSpPr>
            <a:stCxn id="49" idx="3"/>
            <a:endCxn id="61" idx="1"/>
          </p:cNvCxnSpPr>
          <p:nvPr/>
        </p:nvCxnSpPr>
        <p:spPr>
          <a:xfrm>
            <a:off x="5595474" y="2487462"/>
            <a:ext cx="394200" cy="47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" name="Shape 62"/>
          <p:cNvCxnSpPr>
            <a:stCxn id="50" idx="3"/>
            <a:endCxn id="61" idx="3"/>
          </p:cNvCxnSpPr>
          <p:nvPr/>
        </p:nvCxnSpPr>
        <p:spPr>
          <a:xfrm flipH="1" rot="10800000">
            <a:off x="5595474" y="3438137"/>
            <a:ext cx="394200" cy="47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1" name="Shape 61"/>
          <p:cNvSpPr/>
          <p:nvPr/>
        </p:nvSpPr>
        <p:spPr>
          <a:xfrm>
            <a:off x="5808375" y="2861837"/>
            <a:ext cx="1237800" cy="675299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linker</a:t>
            </a:r>
          </a:p>
        </p:txBody>
      </p:sp>
      <p:cxnSp>
        <p:nvCxnSpPr>
          <p:cNvPr id="63" name="Shape 63"/>
          <p:cNvCxnSpPr>
            <a:stCxn id="61" idx="6"/>
            <a:endCxn id="59" idx="1"/>
          </p:cNvCxnSpPr>
          <p:nvPr/>
        </p:nvCxnSpPr>
        <p:spPr>
          <a:xfrm>
            <a:off x="7046175" y="3199487"/>
            <a:ext cx="445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" name="Shape 64"/>
          <p:cNvCxnSpPr/>
          <p:nvPr/>
        </p:nvCxnSpPr>
        <p:spPr>
          <a:xfrm>
            <a:off x="281375" y="4569500"/>
            <a:ext cx="854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5" name="Shape 65"/>
          <p:cNvCxnSpPr/>
          <p:nvPr/>
        </p:nvCxnSpPr>
        <p:spPr>
          <a:xfrm>
            <a:off x="3927975" y="1902200"/>
            <a:ext cx="0" cy="266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66" name="Shape 66"/>
          <p:cNvSpPr txBox="1"/>
          <p:nvPr/>
        </p:nvSpPr>
        <p:spPr>
          <a:xfrm>
            <a:off x="1717700" y="4604850"/>
            <a:ext cx="1580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Compiling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730550" y="4604850"/>
            <a:ext cx="1580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Linking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Dependency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main.o: main.cpp MyVec.h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MyVec.o: MyVec.cpp MyVec.h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main: main.o MyVec.o</a:t>
            </a:r>
          </a:p>
        </p:txBody>
      </p:sp>
      <p:sp>
        <p:nvSpPr>
          <p:cNvPr id="74" name="Shape 74"/>
          <p:cNvSpPr/>
          <p:nvPr/>
        </p:nvSpPr>
        <p:spPr>
          <a:xfrm>
            <a:off x="4225423" y="2694222"/>
            <a:ext cx="1093800" cy="5049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main.cpp</a:t>
            </a:r>
          </a:p>
        </p:txBody>
      </p:sp>
      <p:sp>
        <p:nvSpPr>
          <p:cNvPr id="75" name="Shape 75"/>
          <p:cNvSpPr/>
          <p:nvPr/>
        </p:nvSpPr>
        <p:spPr>
          <a:xfrm>
            <a:off x="4225417" y="3927956"/>
            <a:ext cx="1093800" cy="5049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MyVec.cpp</a:t>
            </a:r>
          </a:p>
        </p:txBody>
      </p:sp>
      <p:sp>
        <p:nvSpPr>
          <p:cNvPr id="76" name="Shape 76"/>
          <p:cNvSpPr/>
          <p:nvPr/>
        </p:nvSpPr>
        <p:spPr>
          <a:xfrm>
            <a:off x="4041000" y="3423085"/>
            <a:ext cx="1093800" cy="5049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MyVec.h</a:t>
            </a:r>
          </a:p>
        </p:txBody>
      </p:sp>
      <p:sp>
        <p:nvSpPr>
          <p:cNvPr id="77" name="Shape 77"/>
          <p:cNvSpPr/>
          <p:nvPr/>
        </p:nvSpPr>
        <p:spPr>
          <a:xfrm>
            <a:off x="5899380" y="2785236"/>
            <a:ext cx="1093800" cy="5049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main.o</a:t>
            </a:r>
          </a:p>
        </p:txBody>
      </p:sp>
      <p:sp>
        <p:nvSpPr>
          <p:cNvPr id="78" name="Shape 78"/>
          <p:cNvSpPr/>
          <p:nvPr/>
        </p:nvSpPr>
        <p:spPr>
          <a:xfrm>
            <a:off x="5899380" y="3849909"/>
            <a:ext cx="1093800" cy="5049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MyVec.o</a:t>
            </a:r>
          </a:p>
        </p:txBody>
      </p:sp>
      <p:cxnSp>
        <p:nvCxnSpPr>
          <p:cNvPr id="79" name="Shape 79"/>
          <p:cNvCxnSpPr>
            <a:stCxn id="74" idx="3"/>
            <a:endCxn id="77" idx="1"/>
          </p:cNvCxnSpPr>
          <p:nvPr/>
        </p:nvCxnSpPr>
        <p:spPr>
          <a:xfrm>
            <a:off x="5319223" y="2946672"/>
            <a:ext cx="580200" cy="9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0" name="Shape 80"/>
          <p:cNvCxnSpPr>
            <a:stCxn id="75" idx="3"/>
            <a:endCxn id="78" idx="1"/>
          </p:cNvCxnSpPr>
          <p:nvPr/>
        </p:nvCxnSpPr>
        <p:spPr>
          <a:xfrm flipH="1" rot="10800000">
            <a:off x="5319217" y="4102406"/>
            <a:ext cx="580200" cy="7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" name="Shape 81"/>
          <p:cNvCxnSpPr>
            <a:stCxn id="76" idx="3"/>
            <a:endCxn id="77" idx="1"/>
          </p:cNvCxnSpPr>
          <p:nvPr/>
        </p:nvCxnSpPr>
        <p:spPr>
          <a:xfrm flipH="1" rot="10800000">
            <a:off x="5134800" y="3037735"/>
            <a:ext cx="764700" cy="63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" name="Shape 82"/>
          <p:cNvCxnSpPr>
            <a:stCxn id="76" idx="3"/>
            <a:endCxn id="78" idx="1"/>
          </p:cNvCxnSpPr>
          <p:nvPr/>
        </p:nvCxnSpPr>
        <p:spPr>
          <a:xfrm>
            <a:off x="5134800" y="3675535"/>
            <a:ext cx="764700" cy="4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3" name="Shape 83"/>
          <p:cNvSpPr/>
          <p:nvPr/>
        </p:nvSpPr>
        <p:spPr>
          <a:xfrm>
            <a:off x="7469262" y="3290119"/>
            <a:ext cx="1093800" cy="504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main</a:t>
            </a:r>
          </a:p>
        </p:txBody>
      </p:sp>
      <p:cxnSp>
        <p:nvCxnSpPr>
          <p:cNvPr id="84" name="Shape 84"/>
          <p:cNvCxnSpPr>
            <a:stCxn id="77" idx="3"/>
            <a:endCxn id="83" idx="1"/>
          </p:cNvCxnSpPr>
          <p:nvPr/>
        </p:nvCxnSpPr>
        <p:spPr>
          <a:xfrm>
            <a:off x="6993180" y="3037686"/>
            <a:ext cx="476100" cy="50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" name="Shape 85"/>
          <p:cNvCxnSpPr>
            <a:stCxn id="78" idx="3"/>
            <a:endCxn id="83" idx="1"/>
          </p:cNvCxnSpPr>
          <p:nvPr/>
        </p:nvCxnSpPr>
        <p:spPr>
          <a:xfrm flipH="1" rot="10800000">
            <a:off x="6993180" y="3542559"/>
            <a:ext cx="476100" cy="55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Manual Compilation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g++ -std=c++11 -c MyVec.cpp -o MyVec.o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g++ -std=c++11 -c main.cpp -o main.o</a:t>
            </a:r>
          </a:p>
          <a:p>
            <a:pPr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g++ -std=c++11 -O2 main.o MyVec.o -o main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Simple Makefile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1871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all: main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main: main.o MyVec.o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	g++ -std=c++11 -O2 main.o MyVec.o -o main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MyVec.o: MyVec.cpp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	g++ -std=c++11 -c MyVec.cpp -o MyVec.o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main.o: main.cpp</a:t>
            </a:r>
          </a:p>
          <a:p>
            <a:pPr>
              <a:spcBef>
                <a:spcPts val="0"/>
              </a:spcBef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	g++ -std=c++11 -c main.cpp -o main.o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all: main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main: main.o MyVec.o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	g++ -std=c++11 -O2 main.o MyVec.o -o main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Makefile Breakdown</a:t>
            </a:r>
          </a:p>
        </p:txBody>
      </p:sp>
      <p:sp>
        <p:nvSpPr>
          <p:cNvPr id="104" name="Shape 104"/>
          <p:cNvSpPr/>
          <p:nvPr/>
        </p:nvSpPr>
        <p:spPr>
          <a:xfrm>
            <a:off x="528975" y="1800800"/>
            <a:ext cx="663900" cy="27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1446725" y="1800800"/>
            <a:ext cx="2199899" cy="27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957600" y="2178300"/>
            <a:ext cx="6436800" cy="27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7" name="Shape 107"/>
          <p:cNvCxnSpPr>
            <a:stCxn id="104" idx="2"/>
          </p:cNvCxnSpPr>
          <p:nvPr/>
        </p:nvCxnSpPr>
        <p:spPr>
          <a:xfrm flipH="1">
            <a:off x="765225" y="2070800"/>
            <a:ext cx="95700" cy="79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8" name="Shape 108"/>
          <p:cNvCxnSpPr>
            <a:stCxn id="106" idx="2"/>
          </p:cNvCxnSpPr>
          <p:nvPr/>
        </p:nvCxnSpPr>
        <p:spPr>
          <a:xfrm>
            <a:off x="4176000" y="2448300"/>
            <a:ext cx="416100" cy="41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" name="Shape 109"/>
          <p:cNvCxnSpPr>
            <a:stCxn id="105" idx="2"/>
          </p:cNvCxnSpPr>
          <p:nvPr/>
        </p:nvCxnSpPr>
        <p:spPr>
          <a:xfrm flipH="1">
            <a:off x="2397274" y="2070800"/>
            <a:ext cx="149400" cy="77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0" name="Shape 110"/>
          <p:cNvSpPr txBox="1"/>
          <p:nvPr/>
        </p:nvSpPr>
        <p:spPr>
          <a:xfrm>
            <a:off x="396375" y="2870000"/>
            <a:ext cx="929100" cy="75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Target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344550" y="2870000"/>
            <a:ext cx="2550900" cy="75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Prerequisite / Dependency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244025" y="2870000"/>
            <a:ext cx="929100" cy="75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Recipe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CC=g++</a:t>
            </a:r>
            <a:br>
              <a:rPr b="1"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CFLAGS=-c -Wall -std=c++11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SOURCES=main.cpp MyVec.cpp</a:t>
            </a:r>
            <a:br>
              <a:rPr b="1"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OBJECTS=$(SOURCES:.cpp=.o)</a:t>
            </a:r>
            <a:br>
              <a:rPr b="1"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EXECUTABLE=main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br>
              <a:rPr b="1"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all: $(SOURCES) $(EXECUTABLE)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br>
              <a:rPr b="1"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$(EXECUTABLE): $(OBJECTS) </a:t>
            </a:r>
            <a:br>
              <a:rPr b="1"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	$(CC) $(OBJECTS) -o $@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br>
              <a:rPr b="1"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%.o: %.cpp</a:t>
            </a:r>
            <a:br>
              <a:rPr b="1"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	$(CC) $(CFLAGS) $&lt; -o $@</a:t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Generic Makefile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