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handoutMasterIdLst>
    <p:handoutMasterId r:id="rId22"/>
  </p:handoutMasterIdLst>
  <p:sldIdLst>
    <p:sldId id="256" r:id="rId2"/>
    <p:sldId id="294" r:id="rId3"/>
    <p:sldId id="293" r:id="rId4"/>
    <p:sldId id="260" r:id="rId5"/>
    <p:sldId id="302" r:id="rId6"/>
    <p:sldId id="295" r:id="rId7"/>
    <p:sldId id="266" r:id="rId8"/>
    <p:sldId id="308" r:id="rId9"/>
    <p:sldId id="304" r:id="rId10"/>
    <p:sldId id="296" r:id="rId11"/>
    <p:sldId id="310" r:id="rId12"/>
    <p:sldId id="317" r:id="rId13"/>
    <p:sldId id="314" r:id="rId14"/>
    <p:sldId id="315" r:id="rId15"/>
    <p:sldId id="319" r:id="rId16"/>
    <p:sldId id="316" r:id="rId17"/>
    <p:sldId id="292" r:id="rId18"/>
    <p:sldId id="318" r:id="rId19"/>
    <p:sldId id="299" r:id="rId20"/>
  </p:sldIdLst>
  <p:sldSz cx="12190413" cy="6858000"/>
  <p:notesSz cx="6858000" cy="9144000"/>
  <p:embeddedFontLst>
    <p:embeddedFont>
      <p:font typeface="Bebas" panose="02010600030101010101"/>
      <p:regular r:id="rId23"/>
    </p:embeddedFont>
    <p:embeddedFont>
      <p:font typeface="Calibri" panose="020F0502020204030204" pitchFamily="34" charset="0"/>
      <p:regular r:id="rId24"/>
      <p:bold r:id="rId25"/>
      <p:italic r:id="rId26"/>
      <p:boldItalic r:id="rId27"/>
    </p:embeddedFont>
    <p:embeddedFont>
      <p:font typeface="等线" panose="02010600030101010101" pitchFamily="2" charset="-122"/>
      <p:regular r:id="rId28"/>
      <p:bold r:id="rId29"/>
    </p:embeddedFont>
    <p:embeddedFont>
      <p:font typeface="微软雅黑" panose="020B0503020204020204" pitchFamily="34" charset="-122"/>
      <p:regular r:id="rId30"/>
      <p:bold r:id="rId3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1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 ZHIYAN" initials="TZ" lastIdx="1" clrIdx="0">
    <p:extLst>
      <p:ext uri="{19B8F6BF-5375-455C-9EA6-DF929625EA0E}">
        <p15:presenceInfo xmlns:p15="http://schemas.microsoft.com/office/powerpoint/2012/main" userId="c37defb36e47e3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004A82"/>
    <a:srgbClr val="FEC202"/>
    <a:srgbClr val="B62C2C"/>
    <a:srgbClr val="EEA800"/>
    <a:srgbClr val="CE3A3A"/>
    <a:srgbClr val="FFE699"/>
    <a:srgbClr val="F8F8F8"/>
    <a:srgbClr val="FFFFFF"/>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14" autoAdjust="0"/>
    <p:restoredTop sz="94660"/>
  </p:normalViewPr>
  <p:slideViewPr>
    <p:cSldViewPr>
      <p:cViewPr varScale="1">
        <p:scale>
          <a:sx n="61" d="100"/>
          <a:sy n="61" d="100"/>
        </p:scale>
        <p:origin x="58" y="437"/>
      </p:cViewPr>
      <p:guideLst>
        <p:guide orient="horz" pos="3612"/>
        <p:guide pos="3840"/>
      </p:guideLst>
    </p:cSldViewPr>
  </p:slideViewPr>
  <p:notesTextViewPr>
    <p:cViewPr>
      <p:scale>
        <a:sx n="100" d="100"/>
        <a:sy n="100" d="100"/>
      </p:scale>
      <p:origin x="0" y="0"/>
    </p:cViewPr>
  </p:notesTextViewPr>
  <p:sorterViewPr>
    <p:cViewPr>
      <p:scale>
        <a:sx n="60" d="100"/>
        <a:sy n="60" d="100"/>
      </p:scale>
      <p:origin x="0" y="0"/>
    </p:cViewPr>
  </p:sorterViewPr>
  <p:notesViewPr>
    <p:cSldViewPr showGuides="1">
      <p:cViewPr varScale="1">
        <p:scale>
          <a:sx n="66" d="100"/>
          <a:sy n="66" d="100"/>
        </p:scale>
        <p:origin x="840"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D5ED5E8-613C-4B9E-91FE-7107702B99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E57ECB4-D1B1-49A2-8CF6-F83B7DA4FA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50AB24-7E36-4BBB-B5CD-F0432907E232}" type="datetimeFigureOut">
              <a:rPr lang="zh-CN" altLang="en-US" smtClean="0"/>
              <a:t>2022/1/14</a:t>
            </a:fld>
            <a:endParaRPr lang="zh-CN" altLang="en-US"/>
          </a:p>
        </p:txBody>
      </p:sp>
      <p:sp>
        <p:nvSpPr>
          <p:cNvPr id="4" name="页脚占位符 3">
            <a:extLst>
              <a:ext uri="{FF2B5EF4-FFF2-40B4-BE49-F238E27FC236}">
                <a16:creationId xmlns:a16="http://schemas.microsoft.com/office/drawing/2014/main" id="{20EB6E86-72EC-47C2-B955-BD81D921E8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F5A6329-6188-4D4D-9A00-947CC317CB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827EC6-19CA-4838-B4D5-153F9533DC35}" type="slidenum">
              <a:rPr lang="zh-CN" altLang="en-US" smtClean="0"/>
              <a:t>‹#›</a:t>
            </a:fld>
            <a:endParaRPr lang="zh-CN" altLang="en-US"/>
          </a:p>
        </p:txBody>
      </p:sp>
    </p:spTree>
    <p:extLst>
      <p:ext uri="{BB962C8B-B14F-4D97-AF65-F5344CB8AC3E}">
        <p14:creationId xmlns:p14="http://schemas.microsoft.com/office/powerpoint/2010/main" val="186494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84B2D8-49B2-4CD0-A224-C7461A1D42EA}" type="datetimeFigureOut">
              <a:rPr lang="zh-CN" altLang="en-US" smtClean="0"/>
              <a:t>2022/1/14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85EDEE-A756-42FC-9507-6426E81D625F}" type="slidenum">
              <a:rPr lang="zh-CN" altLang="en-US" smtClean="0"/>
              <a:t>‹#›</a:t>
            </a:fld>
            <a:endParaRPr lang="zh-CN" altLang="en-US"/>
          </a:p>
        </p:txBody>
      </p:sp>
    </p:spTree>
    <p:extLst>
      <p:ext uri="{BB962C8B-B14F-4D97-AF65-F5344CB8AC3E}">
        <p14:creationId xmlns:p14="http://schemas.microsoft.com/office/powerpoint/2010/main" val="219998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1</a:t>
            </a:fld>
            <a:endParaRPr lang="zh-CN" altLang="en-US"/>
          </a:p>
        </p:txBody>
      </p:sp>
    </p:spTree>
    <p:extLst>
      <p:ext uri="{BB962C8B-B14F-4D97-AF65-F5344CB8AC3E}">
        <p14:creationId xmlns:p14="http://schemas.microsoft.com/office/powerpoint/2010/main" val="3888899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10</a:t>
            </a:fld>
            <a:endParaRPr lang="zh-CN" altLang="en-US"/>
          </a:p>
        </p:txBody>
      </p:sp>
    </p:spTree>
    <p:extLst>
      <p:ext uri="{BB962C8B-B14F-4D97-AF65-F5344CB8AC3E}">
        <p14:creationId xmlns:p14="http://schemas.microsoft.com/office/powerpoint/2010/main" val="301370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11</a:t>
            </a:fld>
            <a:endParaRPr lang="zh-CN" altLang="en-US"/>
          </a:p>
        </p:txBody>
      </p:sp>
    </p:spTree>
    <p:extLst>
      <p:ext uri="{BB962C8B-B14F-4D97-AF65-F5344CB8AC3E}">
        <p14:creationId xmlns:p14="http://schemas.microsoft.com/office/powerpoint/2010/main" val="15896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12</a:t>
            </a:fld>
            <a:endParaRPr lang="zh-CN" altLang="en-US"/>
          </a:p>
        </p:txBody>
      </p:sp>
    </p:spTree>
    <p:extLst>
      <p:ext uri="{BB962C8B-B14F-4D97-AF65-F5344CB8AC3E}">
        <p14:creationId xmlns:p14="http://schemas.microsoft.com/office/powerpoint/2010/main" val="1331464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13</a:t>
            </a:fld>
            <a:endParaRPr lang="zh-CN" altLang="en-US"/>
          </a:p>
        </p:txBody>
      </p:sp>
    </p:spTree>
    <p:extLst>
      <p:ext uri="{BB962C8B-B14F-4D97-AF65-F5344CB8AC3E}">
        <p14:creationId xmlns:p14="http://schemas.microsoft.com/office/powerpoint/2010/main" val="2853407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14</a:t>
            </a:fld>
            <a:endParaRPr lang="zh-CN" altLang="en-US"/>
          </a:p>
        </p:txBody>
      </p:sp>
    </p:spTree>
    <p:extLst>
      <p:ext uri="{BB962C8B-B14F-4D97-AF65-F5344CB8AC3E}">
        <p14:creationId xmlns:p14="http://schemas.microsoft.com/office/powerpoint/2010/main" val="219604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15</a:t>
            </a:fld>
            <a:endParaRPr lang="zh-CN" altLang="en-US"/>
          </a:p>
        </p:txBody>
      </p:sp>
    </p:spTree>
    <p:extLst>
      <p:ext uri="{BB962C8B-B14F-4D97-AF65-F5344CB8AC3E}">
        <p14:creationId xmlns:p14="http://schemas.microsoft.com/office/powerpoint/2010/main" val="289827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16</a:t>
            </a:fld>
            <a:endParaRPr lang="zh-CN" altLang="en-US"/>
          </a:p>
        </p:txBody>
      </p:sp>
    </p:spTree>
    <p:extLst>
      <p:ext uri="{BB962C8B-B14F-4D97-AF65-F5344CB8AC3E}">
        <p14:creationId xmlns:p14="http://schemas.microsoft.com/office/powerpoint/2010/main" val="2790109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17</a:t>
            </a:fld>
            <a:endParaRPr lang="zh-CN" altLang="en-US"/>
          </a:p>
        </p:txBody>
      </p:sp>
    </p:spTree>
    <p:extLst>
      <p:ext uri="{BB962C8B-B14F-4D97-AF65-F5344CB8AC3E}">
        <p14:creationId xmlns:p14="http://schemas.microsoft.com/office/powerpoint/2010/main" val="194474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18</a:t>
            </a:fld>
            <a:endParaRPr lang="zh-CN" altLang="en-US"/>
          </a:p>
        </p:txBody>
      </p:sp>
    </p:spTree>
    <p:extLst>
      <p:ext uri="{BB962C8B-B14F-4D97-AF65-F5344CB8AC3E}">
        <p14:creationId xmlns:p14="http://schemas.microsoft.com/office/powerpoint/2010/main" val="2926032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19</a:t>
            </a:fld>
            <a:endParaRPr lang="zh-CN" altLang="en-US"/>
          </a:p>
        </p:txBody>
      </p:sp>
    </p:spTree>
    <p:extLst>
      <p:ext uri="{BB962C8B-B14F-4D97-AF65-F5344CB8AC3E}">
        <p14:creationId xmlns:p14="http://schemas.microsoft.com/office/powerpoint/2010/main" val="3147572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2</a:t>
            </a:fld>
            <a:endParaRPr lang="zh-CN" altLang="en-US"/>
          </a:p>
        </p:txBody>
      </p:sp>
    </p:spTree>
    <p:extLst>
      <p:ext uri="{BB962C8B-B14F-4D97-AF65-F5344CB8AC3E}">
        <p14:creationId xmlns:p14="http://schemas.microsoft.com/office/powerpoint/2010/main" val="1739289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3</a:t>
            </a:fld>
            <a:endParaRPr lang="zh-CN" altLang="en-US"/>
          </a:p>
        </p:txBody>
      </p:sp>
    </p:spTree>
    <p:extLst>
      <p:ext uri="{BB962C8B-B14F-4D97-AF65-F5344CB8AC3E}">
        <p14:creationId xmlns:p14="http://schemas.microsoft.com/office/powerpoint/2010/main" val="139888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4</a:t>
            </a:fld>
            <a:endParaRPr lang="zh-CN" altLang="en-US"/>
          </a:p>
        </p:txBody>
      </p:sp>
    </p:spTree>
    <p:extLst>
      <p:ext uri="{BB962C8B-B14F-4D97-AF65-F5344CB8AC3E}">
        <p14:creationId xmlns:p14="http://schemas.microsoft.com/office/powerpoint/2010/main" val="40337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5</a:t>
            </a:fld>
            <a:endParaRPr lang="zh-CN" altLang="en-US"/>
          </a:p>
        </p:txBody>
      </p:sp>
    </p:spTree>
    <p:extLst>
      <p:ext uri="{BB962C8B-B14F-4D97-AF65-F5344CB8AC3E}">
        <p14:creationId xmlns:p14="http://schemas.microsoft.com/office/powerpoint/2010/main" val="697758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6</a:t>
            </a:fld>
            <a:endParaRPr lang="zh-CN" altLang="en-US"/>
          </a:p>
        </p:txBody>
      </p:sp>
    </p:spTree>
    <p:extLst>
      <p:ext uri="{BB962C8B-B14F-4D97-AF65-F5344CB8AC3E}">
        <p14:creationId xmlns:p14="http://schemas.microsoft.com/office/powerpoint/2010/main" val="2024365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7</a:t>
            </a:fld>
            <a:endParaRPr lang="zh-CN" altLang="en-US"/>
          </a:p>
        </p:txBody>
      </p:sp>
    </p:spTree>
    <p:extLst>
      <p:ext uri="{BB962C8B-B14F-4D97-AF65-F5344CB8AC3E}">
        <p14:creationId xmlns:p14="http://schemas.microsoft.com/office/powerpoint/2010/main" val="359892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8</a:t>
            </a:fld>
            <a:endParaRPr lang="zh-CN" altLang="en-US"/>
          </a:p>
        </p:txBody>
      </p:sp>
    </p:spTree>
    <p:extLst>
      <p:ext uri="{BB962C8B-B14F-4D97-AF65-F5344CB8AC3E}">
        <p14:creationId xmlns:p14="http://schemas.microsoft.com/office/powerpoint/2010/main" val="3639302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85EDEE-A756-42FC-9507-6426E81D625F}" type="slidenum">
              <a:rPr lang="zh-CN" altLang="en-US" smtClean="0"/>
              <a:t>9</a:t>
            </a:fld>
            <a:endParaRPr lang="zh-CN" altLang="en-US"/>
          </a:p>
        </p:txBody>
      </p:sp>
    </p:spTree>
    <p:extLst>
      <p:ext uri="{BB962C8B-B14F-4D97-AF65-F5344CB8AC3E}">
        <p14:creationId xmlns:p14="http://schemas.microsoft.com/office/powerpoint/2010/main" val="445435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0" y="0"/>
            <a:ext cx="12190413"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第一节">
    <p:spTree>
      <p:nvGrpSpPr>
        <p:cNvPr id="1" name=""/>
        <p:cNvGrpSpPr/>
        <p:nvPr/>
      </p:nvGrpSpPr>
      <p:grpSpPr>
        <a:xfrm>
          <a:off x="0" y="0"/>
          <a:ext cx="0" cy="0"/>
          <a:chOff x="0" y="0"/>
          <a:chExt cx="0" cy="0"/>
        </a:xfrm>
      </p:grpSpPr>
      <p:sp>
        <p:nvSpPr>
          <p:cNvPr id="8" name="矩形 7"/>
          <p:cNvSpPr/>
          <p:nvPr userDrawn="1"/>
        </p:nvSpPr>
        <p:spPr>
          <a:xfrm>
            <a:off x="1573218" y="-1"/>
            <a:ext cx="10617195" cy="6858002"/>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0" y="-1"/>
            <a:ext cx="3095357" cy="6858002"/>
            <a:chOff x="0" y="-1"/>
            <a:chExt cx="3095357" cy="6858002"/>
          </a:xfrm>
          <a:solidFill>
            <a:schemeClr val="tx2">
              <a:lumMod val="75000"/>
            </a:schemeClr>
          </a:solidFill>
        </p:grpSpPr>
        <p:sp>
          <p:nvSpPr>
            <p:cNvPr id="31" name="矩形 30"/>
            <p:cNvSpPr/>
            <p:nvPr userDrawn="1"/>
          </p:nvSpPr>
          <p:spPr>
            <a:xfrm>
              <a:off x="0" y="1"/>
              <a:ext cx="2782838"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直角三角形 31"/>
            <p:cNvSpPr/>
            <p:nvPr userDrawn="1"/>
          </p:nvSpPr>
          <p:spPr>
            <a:xfrm>
              <a:off x="2782838" y="-1"/>
              <a:ext cx="312519" cy="103879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TextBox 69"/>
          <p:cNvSpPr txBox="1"/>
          <p:nvPr userDrawn="1"/>
        </p:nvSpPr>
        <p:spPr>
          <a:xfrm>
            <a:off x="1069162" y="1298223"/>
            <a:ext cx="1569660"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数据质量分析</a:t>
            </a:r>
          </a:p>
        </p:txBody>
      </p:sp>
      <p:sp>
        <p:nvSpPr>
          <p:cNvPr id="71" name="TextBox 70"/>
          <p:cNvSpPr txBox="1"/>
          <p:nvPr userDrawn="1"/>
        </p:nvSpPr>
        <p:spPr>
          <a:xfrm>
            <a:off x="1069162" y="2296646"/>
            <a:ext cx="1107996" cy="646331"/>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特征衍生</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与</a:t>
            </a:r>
            <a:r>
              <a:rPr lang="en-US" altLang="zh-CN" dirty="0">
                <a:solidFill>
                  <a:schemeClr val="bg1"/>
                </a:solidFill>
                <a:latin typeface="微软雅黑" pitchFamily="34" charset="-122"/>
                <a:ea typeface="微软雅黑" pitchFamily="34" charset="-122"/>
              </a:rPr>
              <a:t>EDA</a:t>
            </a:r>
            <a:endParaRPr lang="zh-CN" altLang="en-US" dirty="0">
              <a:solidFill>
                <a:schemeClr val="bg1"/>
              </a:solidFill>
              <a:latin typeface="微软雅黑" pitchFamily="34" charset="-122"/>
              <a:ea typeface="微软雅黑" pitchFamily="34" charset="-122"/>
            </a:endParaRPr>
          </a:p>
        </p:txBody>
      </p:sp>
      <p:sp>
        <p:nvSpPr>
          <p:cNvPr id="72" name="TextBox 71"/>
          <p:cNvSpPr txBox="1"/>
          <p:nvPr userDrawn="1"/>
        </p:nvSpPr>
        <p:spPr>
          <a:xfrm>
            <a:off x="1069162" y="3295069"/>
            <a:ext cx="1107996"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特征工程</a:t>
            </a:r>
          </a:p>
        </p:txBody>
      </p:sp>
      <p:sp>
        <p:nvSpPr>
          <p:cNvPr id="73" name="TextBox 72"/>
          <p:cNvSpPr txBox="1"/>
          <p:nvPr userDrawn="1"/>
        </p:nvSpPr>
        <p:spPr>
          <a:xfrm>
            <a:off x="1069162" y="4293492"/>
            <a:ext cx="1107996" cy="646331"/>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模型训练</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与优化</a:t>
            </a:r>
          </a:p>
        </p:txBody>
      </p:sp>
      <p:sp>
        <p:nvSpPr>
          <p:cNvPr id="74" name="TextBox 73"/>
          <p:cNvSpPr txBox="1"/>
          <p:nvPr userDrawn="1"/>
        </p:nvSpPr>
        <p:spPr>
          <a:xfrm>
            <a:off x="1069162" y="5291916"/>
            <a:ext cx="646331"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小结</a:t>
            </a:r>
          </a:p>
        </p:txBody>
      </p:sp>
      <p:sp>
        <p:nvSpPr>
          <p:cNvPr id="80" name="矩形 79"/>
          <p:cNvSpPr/>
          <p:nvPr userDrawn="1"/>
        </p:nvSpPr>
        <p:spPr>
          <a:xfrm>
            <a:off x="1143950" y="1124744"/>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userDrawn="1"/>
        </p:nvSpPr>
        <p:spPr>
          <a:xfrm>
            <a:off x="1143950" y="1200054"/>
            <a:ext cx="285562"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userDrawn="1"/>
        </p:nvSpPr>
        <p:spPr>
          <a:xfrm>
            <a:off x="1143950" y="1275363"/>
            <a:ext cx="33346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userDrawn="1"/>
        </p:nvSpPr>
        <p:spPr>
          <a:xfrm>
            <a:off x="1143950" y="2104021"/>
            <a:ext cx="21463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userDrawn="1"/>
        </p:nvSpPr>
        <p:spPr>
          <a:xfrm>
            <a:off x="1143950" y="2179331"/>
            <a:ext cx="33346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userDrawn="1"/>
        </p:nvSpPr>
        <p:spPr>
          <a:xfrm>
            <a:off x="1143950" y="2254640"/>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userDrawn="1"/>
        </p:nvSpPr>
        <p:spPr>
          <a:xfrm>
            <a:off x="1143950" y="3121590"/>
            <a:ext cx="285562"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userDrawn="1"/>
        </p:nvSpPr>
        <p:spPr>
          <a:xfrm>
            <a:off x="1143950" y="3196900"/>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userDrawn="1"/>
        </p:nvSpPr>
        <p:spPr>
          <a:xfrm>
            <a:off x="1143950" y="3272209"/>
            <a:ext cx="33346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userDrawn="1"/>
        </p:nvSpPr>
        <p:spPr>
          <a:xfrm>
            <a:off x="1143950" y="4095822"/>
            <a:ext cx="142781"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userDrawn="1"/>
        </p:nvSpPr>
        <p:spPr>
          <a:xfrm>
            <a:off x="1143950" y="4171132"/>
            <a:ext cx="357260"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userDrawn="1"/>
        </p:nvSpPr>
        <p:spPr>
          <a:xfrm>
            <a:off x="1143950" y="4246441"/>
            <a:ext cx="213244" cy="47051"/>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userDrawn="1"/>
        </p:nvSpPr>
        <p:spPr>
          <a:xfrm>
            <a:off x="1143950" y="5089421"/>
            <a:ext cx="285562"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userDrawn="1"/>
        </p:nvSpPr>
        <p:spPr>
          <a:xfrm>
            <a:off x="1143950" y="5164731"/>
            <a:ext cx="357260"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userDrawn="1"/>
        </p:nvSpPr>
        <p:spPr>
          <a:xfrm>
            <a:off x="1143950" y="5240040"/>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7" name="直接连接符 96"/>
          <p:cNvCxnSpPr/>
          <p:nvPr userDrawn="1"/>
        </p:nvCxnSpPr>
        <p:spPr>
          <a:xfrm>
            <a:off x="2782838" y="1038796"/>
            <a:ext cx="903700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356555" y="1041472"/>
            <a:ext cx="626083" cy="626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a:solidFill>
                  <a:schemeClr val="tx2">
                    <a:lumMod val="75000"/>
                  </a:schemeClr>
                </a:solidFill>
                <a:latin typeface="Bebas" pitchFamily="2" charset="0"/>
              </a:rPr>
              <a:t>01</a:t>
            </a:r>
            <a:endParaRPr lang="zh-CN" altLang="en-US" sz="3200" dirty="0">
              <a:solidFill>
                <a:schemeClr val="tx2">
                  <a:lumMod val="75000"/>
                </a:schemeClr>
              </a:solidFill>
              <a:latin typeface="Bebas" pitchFamily="2" charset="0"/>
            </a:endParaRPr>
          </a:p>
        </p:txBody>
      </p:sp>
      <p:sp>
        <p:nvSpPr>
          <p:cNvPr id="41" name="矩形 40"/>
          <p:cNvSpPr/>
          <p:nvPr userDrawn="1"/>
        </p:nvSpPr>
        <p:spPr>
          <a:xfrm>
            <a:off x="356555" y="2033722"/>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rgbClr val="FFFFFF"/>
                </a:solidFill>
                <a:latin typeface="Bebas" pitchFamily="2" charset="0"/>
              </a:rPr>
              <a:t>02</a:t>
            </a:r>
            <a:endParaRPr lang="zh-CN" altLang="en-US" sz="3200">
              <a:solidFill>
                <a:srgbClr val="FFFFFF"/>
              </a:solidFill>
              <a:latin typeface="Bebas" pitchFamily="2" charset="0"/>
            </a:endParaRPr>
          </a:p>
        </p:txBody>
      </p:sp>
      <p:sp>
        <p:nvSpPr>
          <p:cNvPr id="42" name="矩形 41"/>
          <p:cNvSpPr/>
          <p:nvPr userDrawn="1"/>
        </p:nvSpPr>
        <p:spPr>
          <a:xfrm>
            <a:off x="356555" y="3025972"/>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rgbClr val="FFFFFF"/>
                </a:solidFill>
                <a:latin typeface="Bebas" pitchFamily="2" charset="0"/>
              </a:rPr>
              <a:t>03</a:t>
            </a:r>
            <a:endParaRPr lang="zh-CN" altLang="en-US" sz="3200">
              <a:solidFill>
                <a:srgbClr val="FFFFFF"/>
              </a:solidFill>
              <a:latin typeface="Bebas" pitchFamily="2" charset="0"/>
            </a:endParaRPr>
          </a:p>
        </p:txBody>
      </p:sp>
      <p:sp>
        <p:nvSpPr>
          <p:cNvPr id="43" name="矩形 42"/>
          <p:cNvSpPr/>
          <p:nvPr userDrawn="1"/>
        </p:nvSpPr>
        <p:spPr>
          <a:xfrm>
            <a:off x="356555" y="4018222"/>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rgbClr val="FFFFFF"/>
                </a:solidFill>
                <a:latin typeface="Bebas" pitchFamily="2" charset="0"/>
              </a:rPr>
              <a:t>04</a:t>
            </a:r>
            <a:endParaRPr lang="zh-CN" altLang="en-US" sz="3200">
              <a:solidFill>
                <a:srgbClr val="FFFFFF"/>
              </a:solidFill>
              <a:latin typeface="Bebas" pitchFamily="2" charset="0"/>
            </a:endParaRPr>
          </a:p>
        </p:txBody>
      </p:sp>
      <p:sp>
        <p:nvSpPr>
          <p:cNvPr id="44" name="矩形 43"/>
          <p:cNvSpPr/>
          <p:nvPr userDrawn="1"/>
        </p:nvSpPr>
        <p:spPr>
          <a:xfrm>
            <a:off x="356555" y="5010471"/>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rgbClr val="FFFFFF"/>
                </a:solidFill>
                <a:latin typeface="Bebas" pitchFamily="2" charset="0"/>
              </a:rPr>
              <a:t>05</a:t>
            </a:r>
            <a:endParaRPr lang="zh-CN" altLang="en-US" sz="3200">
              <a:solidFill>
                <a:srgbClr val="FFFFFF"/>
              </a:solidFill>
              <a:latin typeface="Bebas"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第二节">
    <p:spTree>
      <p:nvGrpSpPr>
        <p:cNvPr id="1" name=""/>
        <p:cNvGrpSpPr/>
        <p:nvPr/>
      </p:nvGrpSpPr>
      <p:grpSpPr>
        <a:xfrm>
          <a:off x="0" y="0"/>
          <a:ext cx="0" cy="0"/>
          <a:chOff x="0" y="0"/>
          <a:chExt cx="0" cy="0"/>
        </a:xfrm>
      </p:grpSpPr>
      <p:sp>
        <p:nvSpPr>
          <p:cNvPr id="40" name="矩形 39"/>
          <p:cNvSpPr/>
          <p:nvPr userDrawn="1"/>
        </p:nvSpPr>
        <p:spPr>
          <a:xfrm>
            <a:off x="1573218" y="-1"/>
            <a:ext cx="10617195" cy="6858002"/>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userDrawn="1"/>
        </p:nvCxnSpPr>
        <p:spPr>
          <a:xfrm>
            <a:off x="2782838" y="1038796"/>
            <a:ext cx="903700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userDrawn="1"/>
        </p:nvGrpSpPr>
        <p:grpSpPr>
          <a:xfrm>
            <a:off x="0" y="-1"/>
            <a:ext cx="3095357" cy="6858002"/>
            <a:chOff x="0" y="-1"/>
            <a:chExt cx="3095357" cy="6858002"/>
          </a:xfrm>
          <a:solidFill>
            <a:schemeClr val="tx2">
              <a:lumMod val="75000"/>
            </a:schemeClr>
          </a:solidFill>
        </p:grpSpPr>
        <p:sp>
          <p:nvSpPr>
            <p:cNvPr id="42" name="矩形 41"/>
            <p:cNvSpPr/>
            <p:nvPr userDrawn="1"/>
          </p:nvSpPr>
          <p:spPr>
            <a:xfrm>
              <a:off x="0" y="1"/>
              <a:ext cx="2782838"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userDrawn="1"/>
          </p:nvSpPr>
          <p:spPr>
            <a:xfrm>
              <a:off x="2782838" y="-1"/>
              <a:ext cx="312519" cy="103879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TextBox 69"/>
          <p:cNvSpPr txBox="1"/>
          <p:nvPr userDrawn="1"/>
        </p:nvSpPr>
        <p:spPr>
          <a:xfrm>
            <a:off x="1069162" y="1298223"/>
            <a:ext cx="1569660"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数据质量分析</a:t>
            </a:r>
          </a:p>
        </p:txBody>
      </p:sp>
      <p:sp>
        <p:nvSpPr>
          <p:cNvPr id="71" name="TextBox 70"/>
          <p:cNvSpPr txBox="1"/>
          <p:nvPr userDrawn="1"/>
        </p:nvSpPr>
        <p:spPr>
          <a:xfrm>
            <a:off x="1069162" y="2296646"/>
            <a:ext cx="1107996" cy="646331"/>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特征衍生</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与</a:t>
            </a:r>
            <a:r>
              <a:rPr lang="en-US" altLang="zh-CN" dirty="0">
                <a:solidFill>
                  <a:schemeClr val="bg1"/>
                </a:solidFill>
                <a:latin typeface="微软雅黑" pitchFamily="34" charset="-122"/>
                <a:ea typeface="微软雅黑" pitchFamily="34" charset="-122"/>
              </a:rPr>
              <a:t>EDA</a:t>
            </a:r>
            <a:endParaRPr lang="zh-CN" altLang="en-US" dirty="0">
              <a:solidFill>
                <a:schemeClr val="bg1"/>
              </a:solidFill>
              <a:latin typeface="微软雅黑" pitchFamily="34" charset="-122"/>
              <a:ea typeface="微软雅黑" pitchFamily="34" charset="-122"/>
            </a:endParaRPr>
          </a:p>
        </p:txBody>
      </p:sp>
      <p:sp>
        <p:nvSpPr>
          <p:cNvPr id="72" name="TextBox 71"/>
          <p:cNvSpPr txBox="1"/>
          <p:nvPr userDrawn="1"/>
        </p:nvSpPr>
        <p:spPr>
          <a:xfrm>
            <a:off x="1069162" y="3295069"/>
            <a:ext cx="1107996"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特征工程</a:t>
            </a:r>
          </a:p>
        </p:txBody>
      </p:sp>
      <p:sp>
        <p:nvSpPr>
          <p:cNvPr id="73" name="TextBox 72"/>
          <p:cNvSpPr txBox="1"/>
          <p:nvPr userDrawn="1"/>
        </p:nvSpPr>
        <p:spPr>
          <a:xfrm>
            <a:off x="1069162" y="4293492"/>
            <a:ext cx="1107996" cy="646331"/>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模型训练</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与优化</a:t>
            </a:r>
          </a:p>
        </p:txBody>
      </p:sp>
      <p:sp>
        <p:nvSpPr>
          <p:cNvPr id="74" name="TextBox 73"/>
          <p:cNvSpPr txBox="1"/>
          <p:nvPr userDrawn="1"/>
        </p:nvSpPr>
        <p:spPr>
          <a:xfrm>
            <a:off x="1069162" y="5291916"/>
            <a:ext cx="646331"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小结</a:t>
            </a:r>
          </a:p>
        </p:txBody>
      </p:sp>
      <p:sp>
        <p:nvSpPr>
          <p:cNvPr id="80" name="矩形 79"/>
          <p:cNvSpPr/>
          <p:nvPr userDrawn="1"/>
        </p:nvSpPr>
        <p:spPr>
          <a:xfrm>
            <a:off x="1143950" y="1124744"/>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userDrawn="1"/>
        </p:nvSpPr>
        <p:spPr>
          <a:xfrm>
            <a:off x="1143950" y="1200054"/>
            <a:ext cx="285562"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userDrawn="1"/>
        </p:nvSpPr>
        <p:spPr>
          <a:xfrm>
            <a:off x="1143950" y="1275363"/>
            <a:ext cx="33346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userDrawn="1"/>
        </p:nvSpPr>
        <p:spPr>
          <a:xfrm>
            <a:off x="1143950" y="2104021"/>
            <a:ext cx="21463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userDrawn="1"/>
        </p:nvSpPr>
        <p:spPr>
          <a:xfrm>
            <a:off x="1143950" y="2179331"/>
            <a:ext cx="33346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userDrawn="1"/>
        </p:nvSpPr>
        <p:spPr>
          <a:xfrm>
            <a:off x="1143950" y="2254640"/>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userDrawn="1"/>
        </p:nvSpPr>
        <p:spPr>
          <a:xfrm>
            <a:off x="1143950" y="3121590"/>
            <a:ext cx="285562"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userDrawn="1"/>
        </p:nvSpPr>
        <p:spPr>
          <a:xfrm>
            <a:off x="1143950" y="3196900"/>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userDrawn="1"/>
        </p:nvSpPr>
        <p:spPr>
          <a:xfrm>
            <a:off x="1143950" y="3272209"/>
            <a:ext cx="33346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userDrawn="1"/>
        </p:nvSpPr>
        <p:spPr>
          <a:xfrm>
            <a:off x="1143950" y="4095822"/>
            <a:ext cx="142781"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userDrawn="1"/>
        </p:nvSpPr>
        <p:spPr>
          <a:xfrm>
            <a:off x="1143950" y="4171132"/>
            <a:ext cx="357260"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userDrawn="1"/>
        </p:nvSpPr>
        <p:spPr>
          <a:xfrm>
            <a:off x="1143950" y="4246441"/>
            <a:ext cx="213244" cy="47051"/>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userDrawn="1"/>
        </p:nvSpPr>
        <p:spPr>
          <a:xfrm>
            <a:off x="1143950" y="5089421"/>
            <a:ext cx="285562"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userDrawn="1"/>
        </p:nvSpPr>
        <p:spPr>
          <a:xfrm>
            <a:off x="1143950" y="5164731"/>
            <a:ext cx="357260"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userDrawn="1"/>
        </p:nvSpPr>
        <p:spPr>
          <a:xfrm>
            <a:off x="1143950" y="5240040"/>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userDrawn="1"/>
        </p:nvSpPr>
        <p:spPr>
          <a:xfrm>
            <a:off x="356555" y="1041472"/>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chemeClr val="bg1"/>
                </a:solidFill>
                <a:latin typeface="Bebas" pitchFamily="2" charset="0"/>
              </a:rPr>
              <a:t>01</a:t>
            </a:r>
            <a:endParaRPr lang="zh-CN" altLang="en-US" sz="3200">
              <a:solidFill>
                <a:schemeClr val="bg1"/>
              </a:solidFill>
              <a:latin typeface="Bebas" pitchFamily="2" charset="0"/>
            </a:endParaRPr>
          </a:p>
        </p:txBody>
      </p:sp>
      <p:sp>
        <p:nvSpPr>
          <p:cNvPr id="45" name="矩形 44"/>
          <p:cNvSpPr/>
          <p:nvPr userDrawn="1"/>
        </p:nvSpPr>
        <p:spPr>
          <a:xfrm>
            <a:off x="356555" y="2033722"/>
            <a:ext cx="626083" cy="626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a:solidFill>
                  <a:schemeClr val="tx2">
                    <a:lumMod val="75000"/>
                  </a:schemeClr>
                </a:solidFill>
                <a:latin typeface="Bebas" pitchFamily="2" charset="0"/>
              </a:rPr>
              <a:t>02</a:t>
            </a:r>
            <a:endParaRPr lang="zh-CN" altLang="en-US" sz="3200" dirty="0">
              <a:solidFill>
                <a:schemeClr val="tx2">
                  <a:lumMod val="75000"/>
                </a:schemeClr>
              </a:solidFill>
              <a:latin typeface="Bebas" pitchFamily="2" charset="0"/>
            </a:endParaRPr>
          </a:p>
        </p:txBody>
      </p:sp>
      <p:sp>
        <p:nvSpPr>
          <p:cNvPr id="46" name="矩形 45"/>
          <p:cNvSpPr/>
          <p:nvPr userDrawn="1"/>
        </p:nvSpPr>
        <p:spPr>
          <a:xfrm>
            <a:off x="356555" y="3025972"/>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chemeClr val="bg1"/>
                </a:solidFill>
                <a:latin typeface="Bebas" pitchFamily="2" charset="0"/>
              </a:rPr>
              <a:t>03</a:t>
            </a:r>
            <a:endParaRPr lang="zh-CN" altLang="en-US" sz="3200">
              <a:solidFill>
                <a:schemeClr val="bg1"/>
              </a:solidFill>
              <a:latin typeface="Bebas" pitchFamily="2" charset="0"/>
            </a:endParaRPr>
          </a:p>
        </p:txBody>
      </p:sp>
      <p:sp>
        <p:nvSpPr>
          <p:cNvPr id="47" name="矩形 46"/>
          <p:cNvSpPr/>
          <p:nvPr userDrawn="1"/>
        </p:nvSpPr>
        <p:spPr>
          <a:xfrm>
            <a:off x="356555" y="4018222"/>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chemeClr val="bg1"/>
                </a:solidFill>
                <a:latin typeface="Bebas" pitchFamily="2" charset="0"/>
              </a:rPr>
              <a:t>04</a:t>
            </a:r>
            <a:endParaRPr lang="zh-CN" altLang="en-US" sz="3200">
              <a:solidFill>
                <a:schemeClr val="bg1"/>
              </a:solidFill>
              <a:latin typeface="Bebas" pitchFamily="2" charset="0"/>
            </a:endParaRPr>
          </a:p>
        </p:txBody>
      </p:sp>
      <p:sp>
        <p:nvSpPr>
          <p:cNvPr id="48" name="矩形 47"/>
          <p:cNvSpPr/>
          <p:nvPr userDrawn="1"/>
        </p:nvSpPr>
        <p:spPr>
          <a:xfrm>
            <a:off x="356555" y="5010471"/>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chemeClr val="bg1"/>
                </a:solidFill>
                <a:latin typeface="Bebas" pitchFamily="2" charset="0"/>
              </a:rPr>
              <a:t>05</a:t>
            </a:r>
            <a:endParaRPr lang="zh-CN" altLang="en-US" sz="3200">
              <a:solidFill>
                <a:schemeClr val="bg1"/>
              </a:solidFill>
              <a:latin typeface="Bebas" pitchFamily="2" charset="0"/>
            </a:endParaRPr>
          </a:p>
        </p:txBody>
      </p:sp>
    </p:spTree>
    <p:extLst>
      <p:ext uri="{BB962C8B-B14F-4D97-AF65-F5344CB8AC3E}">
        <p14:creationId xmlns:p14="http://schemas.microsoft.com/office/powerpoint/2010/main" val="45877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第三节">
    <p:spTree>
      <p:nvGrpSpPr>
        <p:cNvPr id="1" name=""/>
        <p:cNvGrpSpPr/>
        <p:nvPr/>
      </p:nvGrpSpPr>
      <p:grpSpPr>
        <a:xfrm>
          <a:off x="0" y="0"/>
          <a:ext cx="0" cy="0"/>
          <a:chOff x="0" y="0"/>
          <a:chExt cx="0" cy="0"/>
        </a:xfrm>
      </p:grpSpPr>
      <p:sp>
        <p:nvSpPr>
          <p:cNvPr id="41" name="矩形 40"/>
          <p:cNvSpPr/>
          <p:nvPr userDrawn="1"/>
        </p:nvSpPr>
        <p:spPr>
          <a:xfrm>
            <a:off x="1573218" y="-1"/>
            <a:ext cx="10617195" cy="6858002"/>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userDrawn="1"/>
        </p:nvCxnSpPr>
        <p:spPr>
          <a:xfrm>
            <a:off x="2782838" y="1038796"/>
            <a:ext cx="903700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userDrawn="1"/>
        </p:nvGrpSpPr>
        <p:grpSpPr>
          <a:xfrm>
            <a:off x="0" y="-1"/>
            <a:ext cx="3095357" cy="6858002"/>
            <a:chOff x="0" y="-1"/>
            <a:chExt cx="3095357" cy="6858002"/>
          </a:xfrm>
          <a:solidFill>
            <a:schemeClr val="tx2">
              <a:lumMod val="75000"/>
            </a:schemeClr>
          </a:solidFill>
        </p:grpSpPr>
        <p:sp>
          <p:nvSpPr>
            <p:cNvPr id="44" name="矩形 43"/>
            <p:cNvSpPr/>
            <p:nvPr userDrawn="1"/>
          </p:nvSpPr>
          <p:spPr>
            <a:xfrm>
              <a:off x="0" y="1"/>
              <a:ext cx="2782838"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直角三角形 44"/>
            <p:cNvSpPr/>
            <p:nvPr userDrawn="1"/>
          </p:nvSpPr>
          <p:spPr>
            <a:xfrm>
              <a:off x="2782838" y="-1"/>
              <a:ext cx="312519" cy="103879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TextBox 69"/>
          <p:cNvSpPr txBox="1"/>
          <p:nvPr userDrawn="1"/>
        </p:nvSpPr>
        <p:spPr>
          <a:xfrm>
            <a:off x="1069162" y="1298223"/>
            <a:ext cx="1569660"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数据质量分析</a:t>
            </a:r>
          </a:p>
        </p:txBody>
      </p:sp>
      <p:sp>
        <p:nvSpPr>
          <p:cNvPr id="71" name="TextBox 70"/>
          <p:cNvSpPr txBox="1"/>
          <p:nvPr userDrawn="1"/>
        </p:nvSpPr>
        <p:spPr>
          <a:xfrm>
            <a:off x="1069162" y="2296646"/>
            <a:ext cx="1107996" cy="646331"/>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特征衍生</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与</a:t>
            </a:r>
            <a:r>
              <a:rPr lang="en-US" altLang="zh-CN" dirty="0">
                <a:solidFill>
                  <a:schemeClr val="bg1"/>
                </a:solidFill>
                <a:latin typeface="微软雅黑" pitchFamily="34" charset="-122"/>
                <a:ea typeface="微软雅黑" pitchFamily="34" charset="-122"/>
              </a:rPr>
              <a:t>EDA</a:t>
            </a:r>
            <a:endParaRPr lang="zh-CN" altLang="en-US" dirty="0">
              <a:solidFill>
                <a:schemeClr val="bg1"/>
              </a:solidFill>
              <a:latin typeface="微软雅黑" pitchFamily="34" charset="-122"/>
              <a:ea typeface="微软雅黑" pitchFamily="34" charset="-122"/>
            </a:endParaRPr>
          </a:p>
        </p:txBody>
      </p:sp>
      <p:sp>
        <p:nvSpPr>
          <p:cNvPr id="72" name="TextBox 71"/>
          <p:cNvSpPr txBox="1"/>
          <p:nvPr userDrawn="1"/>
        </p:nvSpPr>
        <p:spPr>
          <a:xfrm>
            <a:off x="1069162" y="3295069"/>
            <a:ext cx="1107996"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特征工程</a:t>
            </a:r>
          </a:p>
        </p:txBody>
      </p:sp>
      <p:sp>
        <p:nvSpPr>
          <p:cNvPr id="73" name="TextBox 72"/>
          <p:cNvSpPr txBox="1"/>
          <p:nvPr userDrawn="1"/>
        </p:nvSpPr>
        <p:spPr>
          <a:xfrm>
            <a:off x="1069162" y="4293492"/>
            <a:ext cx="1107996" cy="646331"/>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模型训练</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与优化</a:t>
            </a:r>
          </a:p>
        </p:txBody>
      </p:sp>
      <p:sp>
        <p:nvSpPr>
          <p:cNvPr id="74" name="TextBox 73"/>
          <p:cNvSpPr txBox="1"/>
          <p:nvPr userDrawn="1"/>
        </p:nvSpPr>
        <p:spPr>
          <a:xfrm>
            <a:off x="1069162" y="5291916"/>
            <a:ext cx="646331"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小结</a:t>
            </a:r>
          </a:p>
        </p:txBody>
      </p:sp>
      <p:sp>
        <p:nvSpPr>
          <p:cNvPr id="80" name="矩形 79"/>
          <p:cNvSpPr/>
          <p:nvPr userDrawn="1"/>
        </p:nvSpPr>
        <p:spPr>
          <a:xfrm>
            <a:off x="1143950" y="1124744"/>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userDrawn="1"/>
        </p:nvSpPr>
        <p:spPr>
          <a:xfrm>
            <a:off x="1143950" y="1200054"/>
            <a:ext cx="285562"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userDrawn="1"/>
        </p:nvSpPr>
        <p:spPr>
          <a:xfrm>
            <a:off x="1143950" y="1275363"/>
            <a:ext cx="33346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userDrawn="1"/>
        </p:nvSpPr>
        <p:spPr>
          <a:xfrm>
            <a:off x="1143950" y="2104021"/>
            <a:ext cx="21463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userDrawn="1"/>
        </p:nvSpPr>
        <p:spPr>
          <a:xfrm>
            <a:off x="1143950" y="2179331"/>
            <a:ext cx="33346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userDrawn="1"/>
        </p:nvSpPr>
        <p:spPr>
          <a:xfrm>
            <a:off x="1143950" y="2254640"/>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userDrawn="1"/>
        </p:nvSpPr>
        <p:spPr>
          <a:xfrm>
            <a:off x="1143950" y="3121590"/>
            <a:ext cx="285562"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userDrawn="1"/>
        </p:nvSpPr>
        <p:spPr>
          <a:xfrm>
            <a:off x="1143950" y="3196900"/>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userDrawn="1"/>
        </p:nvSpPr>
        <p:spPr>
          <a:xfrm>
            <a:off x="1143950" y="3272209"/>
            <a:ext cx="33346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userDrawn="1"/>
        </p:nvSpPr>
        <p:spPr>
          <a:xfrm>
            <a:off x="1143950" y="4095822"/>
            <a:ext cx="142781"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userDrawn="1"/>
        </p:nvSpPr>
        <p:spPr>
          <a:xfrm>
            <a:off x="1143950" y="4171132"/>
            <a:ext cx="357260"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userDrawn="1"/>
        </p:nvSpPr>
        <p:spPr>
          <a:xfrm>
            <a:off x="1143950" y="4246441"/>
            <a:ext cx="213244" cy="47051"/>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userDrawn="1"/>
        </p:nvSpPr>
        <p:spPr>
          <a:xfrm>
            <a:off x="1143950" y="5089421"/>
            <a:ext cx="285562"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userDrawn="1"/>
        </p:nvSpPr>
        <p:spPr>
          <a:xfrm>
            <a:off x="1143950" y="5164731"/>
            <a:ext cx="357260"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userDrawn="1"/>
        </p:nvSpPr>
        <p:spPr>
          <a:xfrm>
            <a:off x="1143950" y="5240040"/>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userDrawn="1"/>
        </p:nvSpPr>
        <p:spPr>
          <a:xfrm>
            <a:off x="356555" y="1041472"/>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chemeClr val="bg1"/>
                </a:solidFill>
                <a:latin typeface="Bebas" pitchFamily="2" charset="0"/>
              </a:rPr>
              <a:t>01</a:t>
            </a:r>
            <a:endParaRPr lang="zh-CN" altLang="en-US" sz="3200">
              <a:solidFill>
                <a:schemeClr val="bg1"/>
              </a:solidFill>
              <a:latin typeface="Bebas" pitchFamily="2" charset="0"/>
            </a:endParaRPr>
          </a:p>
        </p:txBody>
      </p:sp>
      <p:sp>
        <p:nvSpPr>
          <p:cNvPr id="47" name="矩形 46"/>
          <p:cNvSpPr/>
          <p:nvPr userDrawn="1"/>
        </p:nvSpPr>
        <p:spPr>
          <a:xfrm>
            <a:off x="356555" y="2033722"/>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chemeClr val="bg1"/>
                </a:solidFill>
                <a:latin typeface="Bebas" pitchFamily="2" charset="0"/>
              </a:rPr>
              <a:t>02</a:t>
            </a:r>
            <a:endParaRPr lang="zh-CN" altLang="en-US" sz="3200">
              <a:solidFill>
                <a:schemeClr val="bg1"/>
              </a:solidFill>
              <a:latin typeface="Bebas" pitchFamily="2" charset="0"/>
            </a:endParaRPr>
          </a:p>
        </p:txBody>
      </p:sp>
      <p:sp>
        <p:nvSpPr>
          <p:cNvPr id="48" name="矩形 47"/>
          <p:cNvSpPr/>
          <p:nvPr userDrawn="1"/>
        </p:nvSpPr>
        <p:spPr>
          <a:xfrm>
            <a:off x="356555" y="3025972"/>
            <a:ext cx="626083" cy="626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a:solidFill>
                  <a:schemeClr val="tx2">
                    <a:lumMod val="75000"/>
                  </a:schemeClr>
                </a:solidFill>
                <a:latin typeface="Bebas" pitchFamily="2" charset="0"/>
              </a:rPr>
              <a:t>03</a:t>
            </a:r>
            <a:endParaRPr lang="zh-CN" altLang="en-US" sz="3200" dirty="0">
              <a:solidFill>
                <a:schemeClr val="tx2">
                  <a:lumMod val="75000"/>
                </a:schemeClr>
              </a:solidFill>
              <a:latin typeface="Bebas" pitchFamily="2" charset="0"/>
            </a:endParaRPr>
          </a:p>
        </p:txBody>
      </p:sp>
      <p:sp>
        <p:nvSpPr>
          <p:cNvPr id="49" name="矩形 48"/>
          <p:cNvSpPr/>
          <p:nvPr userDrawn="1"/>
        </p:nvSpPr>
        <p:spPr>
          <a:xfrm>
            <a:off x="356555" y="4018222"/>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chemeClr val="bg1"/>
                </a:solidFill>
                <a:latin typeface="Bebas" pitchFamily="2" charset="0"/>
              </a:rPr>
              <a:t>04</a:t>
            </a:r>
            <a:endParaRPr lang="zh-CN" altLang="en-US" sz="3200">
              <a:solidFill>
                <a:schemeClr val="bg1"/>
              </a:solidFill>
              <a:latin typeface="Bebas" pitchFamily="2" charset="0"/>
            </a:endParaRPr>
          </a:p>
        </p:txBody>
      </p:sp>
      <p:sp>
        <p:nvSpPr>
          <p:cNvPr id="50" name="矩形 49"/>
          <p:cNvSpPr/>
          <p:nvPr userDrawn="1"/>
        </p:nvSpPr>
        <p:spPr>
          <a:xfrm>
            <a:off x="356555" y="5010471"/>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chemeClr val="bg1"/>
                </a:solidFill>
                <a:latin typeface="Bebas" pitchFamily="2" charset="0"/>
              </a:rPr>
              <a:t>05</a:t>
            </a:r>
            <a:endParaRPr lang="zh-CN" altLang="en-US" sz="3200">
              <a:solidFill>
                <a:schemeClr val="bg1"/>
              </a:solidFill>
              <a:latin typeface="Bebas" pitchFamily="2" charset="0"/>
            </a:endParaRPr>
          </a:p>
        </p:txBody>
      </p:sp>
    </p:spTree>
    <p:extLst>
      <p:ext uri="{BB962C8B-B14F-4D97-AF65-F5344CB8AC3E}">
        <p14:creationId xmlns:p14="http://schemas.microsoft.com/office/powerpoint/2010/main" val="205018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第四节">
    <p:spTree>
      <p:nvGrpSpPr>
        <p:cNvPr id="1" name=""/>
        <p:cNvGrpSpPr/>
        <p:nvPr/>
      </p:nvGrpSpPr>
      <p:grpSpPr>
        <a:xfrm>
          <a:off x="0" y="0"/>
          <a:ext cx="0" cy="0"/>
          <a:chOff x="0" y="0"/>
          <a:chExt cx="0" cy="0"/>
        </a:xfrm>
      </p:grpSpPr>
      <p:sp>
        <p:nvSpPr>
          <p:cNvPr id="41" name="矩形 40"/>
          <p:cNvSpPr/>
          <p:nvPr userDrawn="1"/>
        </p:nvSpPr>
        <p:spPr>
          <a:xfrm>
            <a:off x="1573218" y="-1"/>
            <a:ext cx="10617195" cy="6858002"/>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userDrawn="1"/>
        </p:nvCxnSpPr>
        <p:spPr>
          <a:xfrm>
            <a:off x="2782838" y="1038796"/>
            <a:ext cx="903700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userDrawn="1"/>
        </p:nvGrpSpPr>
        <p:grpSpPr>
          <a:xfrm>
            <a:off x="0" y="-1"/>
            <a:ext cx="3095357" cy="6858002"/>
            <a:chOff x="0" y="-1"/>
            <a:chExt cx="3095357" cy="6858002"/>
          </a:xfrm>
          <a:solidFill>
            <a:schemeClr val="tx2">
              <a:lumMod val="75000"/>
            </a:schemeClr>
          </a:solidFill>
        </p:grpSpPr>
        <p:sp>
          <p:nvSpPr>
            <p:cNvPr id="44" name="矩形 43"/>
            <p:cNvSpPr/>
            <p:nvPr userDrawn="1"/>
          </p:nvSpPr>
          <p:spPr>
            <a:xfrm>
              <a:off x="0" y="1"/>
              <a:ext cx="2782838"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直角三角形 44"/>
            <p:cNvSpPr/>
            <p:nvPr userDrawn="1"/>
          </p:nvSpPr>
          <p:spPr>
            <a:xfrm>
              <a:off x="2782838" y="-1"/>
              <a:ext cx="312519" cy="103879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TextBox 69"/>
          <p:cNvSpPr txBox="1"/>
          <p:nvPr userDrawn="1"/>
        </p:nvSpPr>
        <p:spPr>
          <a:xfrm>
            <a:off x="1069162" y="1298223"/>
            <a:ext cx="1569660"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数据质量分析</a:t>
            </a:r>
          </a:p>
        </p:txBody>
      </p:sp>
      <p:sp>
        <p:nvSpPr>
          <p:cNvPr id="71" name="TextBox 70"/>
          <p:cNvSpPr txBox="1"/>
          <p:nvPr userDrawn="1"/>
        </p:nvSpPr>
        <p:spPr>
          <a:xfrm>
            <a:off x="1069162" y="2296646"/>
            <a:ext cx="1107996" cy="646331"/>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特征衍生</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与</a:t>
            </a:r>
            <a:r>
              <a:rPr lang="en-US" altLang="zh-CN" dirty="0">
                <a:solidFill>
                  <a:schemeClr val="bg1"/>
                </a:solidFill>
                <a:latin typeface="微软雅黑" pitchFamily="34" charset="-122"/>
                <a:ea typeface="微软雅黑" pitchFamily="34" charset="-122"/>
              </a:rPr>
              <a:t>EDA</a:t>
            </a:r>
            <a:endParaRPr lang="zh-CN" altLang="en-US" dirty="0">
              <a:solidFill>
                <a:schemeClr val="bg1"/>
              </a:solidFill>
              <a:latin typeface="微软雅黑" pitchFamily="34" charset="-122"/>
              <a:ea typeface="微软雅黑" pitchFamily="34" charset="-122"/>
            </a:endParaRPr>
          </a:p>
        </p:txBody>
      </p:sp>
      <p:sp>
        <p:nvSpPr>
          <p:cNvPr id="72" name="TextBox 71"/>
          <p:cNvSpPr txBox="1"/>
          <p:nvPr userDrawn="1"/>
        </p:nvSpPr>
        <p:spPr>
          <a:xfrm>
            <a:off x="1069162" y="3295069"/>
            <a:ext cx="1107996"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特征工程</a:t>
            </a:r>
          </a:p>
        </p:txBody>
      </p:sp>
      <p:sp>
        <p:nvSpPr>
          <p:cNvPr id="73" name="TextBox 72"/>
          <p:cNvSpPr txBox="1"/>
          <p:nvPr userDrawn="1"/>
        </p:nvSpPr>
        <p:spPr>
          <a:xfrm>
            <a:off x="1069162" y="4293492"/>
            <a:ext cx="1107996" cy="646331"/>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模型训练</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与优化</a:t>
            </a:r>
          </a:p>
        </p:txBody>
      </p:sp>
      <p:sp>
        <p:nvSpPr>
          <p:cNvPr id="74" name="TextBox 73"/>
          <p:cNvSpPr txBox="1"/>
          <p:nvPr userDrawn="1"/>
        </p:nvSpPr>
        <p:spPr>
          <a:xfrm>
            <a:off x="1069162" y="5291916"/>
            <a:ext cx="646331"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小结</a:t>
            </a:r>
          </a:p>
        </p:txBody>
      </p:sp>
      <p:sp>
        <p:nvSpPr>
          <p:cNvPr id="80" name="矩形 79"/>
          <p:cNvSpPr/>
          <p:nvPr userDrawn="1"/>
        </p:nvSpPr>
        <p:spPr>
          <a:xfrm>
            <a:off x="1143950" y="1124744"/>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userDrawn="1"/>
        </p:nvSpPr>
        <p:spPr>
          <a:xfrm>
            <a:off x="1143950" y="1200054"/>
            <a:ext cx="285562"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userDrawn="1"/>
        </p:nvSpPr>
        <p:spPr>
          <a:xfrm>
            <a:off x="1143950" y="1275363"/>
            <a:ext cx="33346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userDrawn="1"/>
        </p:nvSpPr>
        <p:spPr>
          <a:xfrm>
            <a:off x="1143950" y="2104021"/>
            <a:ext cx="21463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userDrawn="1"/>
        </p:nvSpPr>
        <p:spPr>
          <a:xfrm>
            <a:off x="1143950" y="2179331"/>
            <a:ext cx="33346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userDrawn="1"/>
        </p:nvSpPr>
        <p:spPr>
          <a:xfrm>
            <a:off x="1143950" y="2254640"/>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userDrawn="1"/>
        </p:nvSpPr>
        <p:spPr>
          <a:xfrm>
            <a:off x="1143950" y="3121590"/>
            <a:ext cx="285562"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userDrawn="1"/>
        </p:nvSpPr>
        <p:spPr>
          <a:xfrm>
            <a:off x="1143950" y="3196900"/>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userDrawn="1"/>
        </p:nvSpPr>
        <p:spPr>
          <a:xfrm>
            <a:off x="1143950" y="3272209"/>
            <a:ext cx="33346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userDrawn="1"/>
        </p:nvSpPr>
        <p:spPr>
          <a:xfrm>
            <a:off x="1143950" y="4095822"/>
            <a:ext cx="142781"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userDrawn="1"/>
        </p:nvSpPr>
        <p:spPr>
          <a:xfrm>
            <a:off x="1143950" y="4171132"/>
            <a:ext cx="357260"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userDrawn="1"/>
        </p:nvSpPr>
        <p:spPr>
          <a:xfrm>
            <a:off x="1143950" y="4246441"/>
            <a:ext cx="213244" cy="47051"/>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userDrawn="1"/>
        </p:nvSpPr>
        <p:spPr>
          <a:xfrm>
            <a:off x="1143950" y="5089421"/>
            <a:ext cx="285562"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userDrawn="1"/>
        </p:nvSpPr>
        <p:spPr>
          <a:xfrm>
            <a:off x="1143950" y="5164731"/>
            <a:ext cx="357260"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userDrawn="1"/>
        </p:nvSpPr>
        <p:spPr>
          <a:xfrm>
            <a:off x="1143950" y="5240040"/>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userDrawn="1"/>
        </p:nvSpPr>
        <p:spPr>
          <a:xfrm>
            <a:off x="356555" y="1041472"/>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chemeClr val="bg1"/>
                </a:solidFill>
                <a:latin typeface="Bebas" pitchFamily="2" charset="0"/>
              </a:rPr>
              <a:t>01</a:t>
            </a:r>
            <a:endParaRPr lang="zh-CN" altLang="en-US" sz="3200">
              <a:solidFill>
                <a:schemeClr val="bg1"/>
              </a:solidFill>
              <a:latin typeface="Bebas" pitchFamily="2" charset="0"/>
            </a:endParaRPr>
          </a:p>
        </p:txBody>
      </p:sp>
      <p:sp>
        <p:nvSpPr>
          <p:cNvPr id="47" name="矩形 46"/>
          <p:cNvSpPr/>
          <p:nvPr userDrawn="1"/>
        </p:nvSpPr>
        <p:spPr>
          <a:xfrm>
            <a:off x="356555" y="2033722"/>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chemeClr val="bg1"/>
                </a:solidFill>
                <a:latin typeface="Bebas" pitchFamily="2" charset="0"/>
              </a:rPr>
              <a:t>02</a:t>
            </a:r>
            <a:endParaRPr lang="zh-CN" altLang="en-US" sz="3200">
              <a:solidFill>
                <a:schemeClr val="bg1"/>
              </a:solidFill>
              <a:latin typeface="Bebas" pitchFamily="2" charset="0"/>
            </a:endParaRPr>
          </a:p>
        </p:txBody>
      </p:sp>
      <p:sp>
        <p:nvSpPr>
          <p:cNvPr id="48" name="矩形 47"/>
          <p:cNvSpPr/>
          <p:nvPr userDrawn="1"/>
        </p:nvSpPr>
        <p:spPr>
          <a:xfrm>
            <a:off x="356555" y="3025972"/>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chemeClr val="bg1"/>
                </a:solidFill>
                <a:latin typeface="Bebas" pitchFamily="2" charset="0"/>
              </a:rPr>
              <a:t>03</a:t>
            </a:r>
            <a:endParaRPr lang="zh-CN" altLang="en-US" sz="3200">
              <a:solidFill>
                <a:schemeClr val="bg1"/>
              </a:solidFill>
              <a:latin typeface="Bebas" pitchFamily="2" charset="0"/>
            </a:endParaRPr>
          </a:p>
        </p:txBody>
      </p:sp>
      <p:sp>
        <p:nvSpPr>
          <p:cNvPr id="49" name="矩形 48"/>
          <p:cNvSpPr/>
          <p:nvPr userDrawn="1"/>
        </p:nvSpPr>
        <p:spPr>
          <a:xfrm>
            <a:off x="356555" y="4018222"/>
            <a:ext cx="626083" cy="626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a:solidFill>
                  <a:schemeClr val="tx2">
                    <a:lumMod val="75000"/>
                  </a:schemeClr>
                </a:solidFill>
                <a:latin typeface="Bebas" pitchFamily="2" charset="0"/>
              </a:rPr>
              <a:t>04</a:t>
            </a:r>
            <a:endParaRPr lang="zh-CN" altLang="en-US" sz="3200" dirty="0">
              <a:solidFill>
                <a:schemeClr val="tx2">
                  <a:lumMod val="75000"/>
                </a:schemeClr>
              </a:solidFill>
              <a:latin typeface="Bebas" pitchFamily="2" charset="0"/>
            </a:endParaRPr>
          </a:p>
        </p:txBody>
      </p:sp>
      <p:sp>
        <p:nvSpPr>
          <p:cNvPr id="50" name="矩形 49"/>
          <p:cNvSpPr/>
          <p:nvPr userDrawn="1"/>
        </p:nvSpPr>
        <p:spPr>
          <a:xfrm>
            <a:off x="356555" y="5010471"/>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chemeClr val="bg1"/>
                </a:solidFill>
                <a:latin typeface="Bebas" pitchFamily="2" charset="0"/>
              </a:rPr>
              <a:t>05</a:t>
            </a:r>
            <a:endParaRPr lang="zh-CN" altLang="en-US" sz="3200">
              <a:solidFill>
                <a:schemeClr val="bg1"/>
              </a:solidFill>
              <a:latin typeface="Bebas" pitchFamily="2" charset="0"/>
            </a:endParaRPr>
          </a:p>
        </p:txBody>
      </p:sp>
    </p:spTree>
    <p:extLst>
      <p:ext uri="{BB962C8B-B14F-4D97-AF65-F5344CB8AC3E}">
        <p14:creationId xmlns:p14="http://schemas.microsoft.com/office/powerpoint/2010/main" val="338355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第五节">
    <p:spTree>
      <p:nvGrpSpPr>
        <p:cNvPr id="1" name=""/>
        <p:cNvGrpSpPr/>
        <p:nvPr/>
      </p:nvGrpSpPr>
      <p:grpSpPr>
        <a:xfrm>
          <a:off x="0" y="0"/>
          <a:ext cx="0" cy="0"/>
          <a:chOff x="0" y="0"/>
          <a:chExt cx="0" cy="0"/>
        </a:xfrm>
      </p:grpSpPr>
      <p:sp>
        <p:nvSpPr>
          <p:cNvPr id="41" name="矩形 40"/>
          <p:cNvSpPr/>
          <p:nvPr userDrawn="1"/>
        </p:nvSpPr>
        <p:spPr>
          <a:xfrm>
            <a:off x="1573218" y="-1"/>
            <a:ext cx="10617195" cy="6858002"/>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userDrawn="1"/>
        </p:nvCxnSpPr>
        <p:spPr>
          <a:xfrm>
            <a:off x="2782838" y="1038796"/>
            <a:ext cx="903700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userDrawn="1"/>
        </p:nvGrpSpPr>
        <p:grpSpPr>
          <a:xfrm>
            <a:off x="0" y="-1"/>
            <a:ext cx="3095357" cy="6858002"/>
            <a:chOff x="0" y="-1"/>
            <a:chExt cx="3095357" cy="6858002"/>
          </a:xfrm>
          <a:solidFill>
            <a:schemeClr val="tx2">
              <a:lumMod val="75000"/>
            </a:schemeClr>
          </a:solidFill>
        </p:grpSpPr>
        <p:sp>
          <p:nvSpPr>
            <p:cNvPr id="44" name="矩形 43"/>
            <p:cNvSpPr/>
            <p:nvPr userDrawn="1"/>
          </p:nvSpPr>
          <p:spPr>
            <a:xfrm>
              <a:off x="0" y="1"/>
              <a:ext cx="2782838"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直角三角形 44"/>
            <p:cNvSpPr/>
            <p:nvPr userDrawn="1"/>
          </p:nvSpPr>
          <p:spPr>
            <a:xfrm>
              <a:off x="2782838" y="-1"/>
              <a:ext cx="312519" cy="103879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TextBox 69"/>
          <p:cNvSpPr txBox="1"/>
          <p:nvPr userDrawn="1"/>
        </p:nvSpPr>
        <p:spPr>
          <a:xfrm>
            <a:off x="1069162" y="1298223"/>
            <a:ext cx="1569660"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数据质量分析</a:t>
            </a:r>
          </a:p>
        </p:txBody>
      </p:sp>
      <p:sp>
        <p:nvSpPr>
          <p:cNvPr id="71" name="TextBox 70"/>
          <p:cNvSpPr txBox="1"/>
          <p:nvPr userDrawn="1"/>
        </p:nvSpPr>
        <p:spPr>
          <a:xfrm>
            <a:off x="1069162" y="2296646"/>
            <a:ext cx="1107996" cy="646331"/>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特征衍生</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与</a:t>
            </a:r>
            <a:r>
              <a:rPr lang="en-US" altLang="zh-CN" dirty="0">
                <a:solidFill>
                  <a:schemeClr val="bg1"/>
                </a:solidFill>
                <a:latin typeface="微软雅黑" pitchFamily="34" charset="-122"/>
                <a:ea typeface="微软雅黑" pitchFamily="34" charset="-122"/>
              </a:rPr>
              <a:t>EDA</a:t>
            </a:r>
            <a:endParaRPr lang="zh-CN" altLang="en-US" dirty="0">
              <a:solidFill>
                <a:schemeClr val="bg1"/>
              </a:solidFill>
              <a:latin typeface="微软雅黑" pitchFamily="34" charset="-122"/>
              <a:ea typeface="微软雅黑" pitchFamily="34" charset="-122"/>
            </a:endParaRPr>
          </a:p>
        </p:txBody>
      </p:sp>
      <p:sp>
        <p:nvSpPr>
          <p:cNvPr id="72" name="TextBox 71"/>
          <p:cNvSpPr txBox="1"/>
          <p:nvPr userDrawn="1"/>
        </p:nvSpPr>
        <p:spPr>
          <a:xfrm>
            <a:off x="1069162" y="3295069"/>
            <a:ext cx="1107996"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特征工程</a:t>
            </a:r>
          </a:p>
        </p:txBody>
      </p:sp>
      <p:sp>
        <p:nvSpPr>
          <p:cNvPr id="73" name="TextBox 72"/>
          <p:cNvSpPr txBox="1"/>
          <p:nvPr userDrawn="1"/>
        </p:nvSpPr>
        <p:spPr>
          <a:xfrm>
            <a:off x="1069162" y="4293492"/>
            <a:ext cx="1107996" cy="646331"/>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模型训练</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与优化</a:t>
            </a:r>
          </a:p>
        </p:txBody>
      </p:sp>
      <p:sp>
        <p:nvSpPr>
          <p:cNvPr id="74" name="TextBox 73"/>
          <p:cNvSpPr txBox="1"/>
          <p:nvPr userDrawn="1"/>
        </p:nvSpPr>
        <p:spPr>
          <a:xfrm>
            <a:off x="1069162" y="5291916"/>
            <a:ext cx="646331"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小结</a:t>
            </a:r>
          </a:p>
        </p:txBody>
      </p:sp>
      <p:sp>
        <p:nvSpPr>
          <p:cNvPr id="80" name="矩形 79"/>
          <p:cNvSpPr/>
          <p:nvPr userDrawn="1"/>
        </p:nvSpPr>
        <p:spPr>
          <a:xfrm>
            <a:off x="1143950" y="1124744"/>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userDrawn="1"/>
        </p:nvSpPr>
        <p:spPr>
          <a:xfrm>
            <a:off x="1143950" y="1200054"/>
            <a:ext cx="285562"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userDrawn="1"/>
        </p:nvSpPr>
        <p:spPr>
          <a:xfrm>
            <a:off x="1143950" y="1275363"/>
            <a:ext cx="33346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userDrawn="1"/>
        </p:nvSpPr>
        <p:spPr>
          <a:xfrm>
            <a:off x="1143950" y="2104021"/>
            <a:ext cx="21463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userDrawn="1"/>
        </p:nvSpPr>
        <p:spPr>
          <a:xfrm>
            <a:off x="1143950" y="2179331"/>
            <a:ext cx="33346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userDrawn="1"/>
        </p:nvSpPr>
        <p:spPr>
          <a:xfrm>
            <a:off x="1143950" y="2254640"/>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userDrawn="1"/>
        </p:nvSpPr>
        <p:spPr>
          <a:xfrm>
            <a:off x="1143950" y="3121590"/>
            <a:ext cx="285562"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userDrawn="1"/>
        </p:nvSpPr>
        <p:spPr>
          <a:xfrm>
            <a:off x="1143950" y="3196900"/>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userDrawn="1"/>
        </p:nvSpPr>
        <p:spPr>
          <a:xfrm>
            <a:off x="1143950" y="3272209"/>
            <a:ext cx="333464"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userDrawn="1"/>
        </p:nvSpPr>
        <p:spPr>
          <a:xfrm>
            <a:off x="1143950" y="4095822"/>
            <a:ext cx="142781"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userDrawn="1"/>
        </p:nvSpPr>
        <p:spPr>
          <a:xfrm>
            <a:off x="1143950" y="4171132"/>
            <a:ext cx="357260"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userDrawn="1"/>
        </p:nvSpPr>
        <p:spPr>
          <a:xfrm>
            <a:off x="1143950" y="4246441"/>
            <a:ext cx="213244" cy="47051"/>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userDrawn="1"/>
        </p:nvSpPr>
        <p:spPr>
          <a:xfrm>
            <a:off x="1143950" y="5089421"/>
            <a:ext cx="285562"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userDrawn="1"/>
        </p:nvSpPr>
        <p:spPr>
          <a:xfrm>
            <a:off x="1143950" y="5164731"/>
            <a:ext cx="357260"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userDrawn="1"/>
        </p:nvSpPr>
        <p:spPr>
          <a:xfrm>
            <a:off x="1143950" y="5240040"/>
            <a:ext cx="429268" cy="45719"/>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userDrawn="1"/>
        </p:nvSpPr>
        <p:spPr>
          <a:xfrm>
            <a:off x="356555" y="1041472"/>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chemeClr val="bg1"/>
                </a:solidFill>
                <a:latin typeface="Bebas" pitchFamily="2" charset="0"/>
              </a:rPr>
              <a:t>01</a:t>
            </a:r>
            <a:endParaRPr lang="zh-CN" altLang="en-US" sz="3200">
              <a:solidFill>
                <a:schemeClr val="bg1"/>
              </a:solidFill>
              <a:latin typeface="Bebas" pitchFamily="2" charset="0"/>
            </a:endParaRPr>
          </a:p>
        </p:txBody>
      </p:sp>
      <p:sp>
        <p:nvSpPr>
          <p:cNvPr id="47" name="矩形 46"/>
          <p:cNvSpPr/>
          <p:nvPr userDrawn="1"/>
        </p:nvSpPr>
        <p:spPr>
          <a:xfrm>
            <a:off x="356555" y="2033722"/>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chemeClr val="bg1"/>
                </a:solidFill>
                <a:latin typeface="Bebas" pitchFamily="2" charset="0"/>
              </a:rPr>
              <a:t>02</a:t>
            </a:r>
            <a:endParaRPr lang="zh-CN" altLang="en-US" sz="3200">
              <a:solidFill>
                <a:schemeClr val="bg1"/>
              </a:solidFill>
              <a:latin typeface="Bebas" pitchFamily="2" charset="0"/>
            </a:endParaRPr>
          </a:p>
        </p:txBody>
      </p:sp>
      <p:sp>
        <p:nvSpPr>
          <p:cNvPr id="48" name="矩形 47"/>
          <p:cNvSpPr/>
          <p:nvPr userDrawn="1"/>
        </p:nvSpPr>
        <p:spPr>
          <a:xfrm>
            <a:off x="356555" y="3025972"/>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chemeClr val="bg1"/>
                </a:solidFill>
                <a:latin typeface="Bebas" pitchFamily="2" charset="0"/>
              </a:rPr>
              <a:t>03</a:t>
            </a:r>
            <a:endParaRPr lang="zh-CN" altLang="en-US" sz="3200">
              <a:solidFill>
                <a:schemeClr val="bg1"/>
              </a:solidFill>
              <a:latin typeface="Bebas" pitchFamily="2" charset="0"/>
            </a:endParaRPr>
          </a:p>
        </p:txBody>
      </p:sp>
      <p:sp>
        <p:nvSpPr>
          <p:cNvPr id="49" name="矩形 48"/>
          <p:cNvSpPr/>
          <p:nvPr userDrawn="1"/>
        </p:nvSpPr>
        <p:spPr>
          <a:xfrm>
            <a:off x="356555" y="4018222"/>
            <a:ext cx="626083" cy="62608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a:solidFill>
                  <a:schemeClr val="bg1"/>
                </a:solidFill>
                <a:latin typeface="Bebas" pitchFamily="2" charset="0"/>
              </a:rPr>
              <a:t>04</a:t>
            </a:r>
            <a:endParaRPr lang="zh-CN" altLang="en-US" sz="3200">
              <a:solidFill>
                <a:schemeClr val="bg1"/>
              </a:solidFill>
              <a:latin typeface="Bebas" pitchFamily="2" charset="0"/>
            </a:endParaRPr>
          </a:p>
        </p:txBody>
      </p:sp>
      <p:sp>
        <p:nvSpPr>
          <p:cNvPr id="50" name="矩形 49"/>
          <p:cNvSpPr/>
          <p:nvPr userDrawn="1"/>
        </p:nvSpPr>
        <p:spPr>
          <a:xfrm>
            <a:off x="356555" y="5010471"/>
            <a:ext cx="626083" cy="626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a:solidFill>
                  <a:schemeClr val="tx2">
                    <a:lumMod val="75000"/>
                  </a:schemeClr>
                </a:solidFill>
                <a:latin typeface="Bebas" pitchFamily="2" charset="0"/>
              </a:rPr>
              <a:t>05</a:t>
            </a:r>
            <a:endParaRPr lang="zh-CN" altLang="en-US" sz="3200" dirty="0">
              <a:solidFill>
                <a:schemeClr val="tx2">
                  <a:lumMod val="75000"/>
                </a:schemeClr>
              </a:solidFill>
              <a:latin typeface="Bebas" pitchFamily="2" charset="0"/>
            </a:endParaRPr>
          </a:p>
        </p:txBody>
      </p:sp>
    </p:spTree>
    <p:extLst>
      <p:ext uri="{BB962C8B-B14F-4D97-AF65-F5344CB8AC3E}">
        <p14:creationId xmlns:p14="http://schemas.microsoft.com/office/powerpoint/2010/main" val="157191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2022/1/14</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63"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2.jpe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7"/>
          <p:cNvSpPr>
            <a:spLocks/>
          </p:cNvSpPr>
          <p:nvPr/>
        </p:nvSpPr>
        <p:spPr bwMode="auto">
          <a:xfrm>
            <a:off x="-794" y="3371226"/>
            <a:ext cx="12190413" cy="3057934"/>
          </a:xfrm>
          <a:custGeom>
            <a:avLst/>
            <a:gdLst>
              <a:gd name="T0" fmla="*/ 1499 w 1499"/>
              <a:gd name="T1" fmla="*/ 222 h 376"/>
              <a:gd name="T2" fmla="*/ 786 w 1499"/>
              <a:gd name="T3" fmla="*/ 201 h 376"/>
              <a:gd name="T4" fmla="*/ 0 w 1499"/>
              <a:gd name="T5" fmla="*/ 0 h 376"/>
              <a:gd name="T6" fmla="*/ 0 w 1499"/>
              <a:gd name="T7" fmla="*/ 245 h 376"/>
              <a:gd name="T8" fmla="*/ 444 w 1499"/>
              <a:gd name="T9" fmla="*/ 346 h 376"/>
              <a:gd name="T10" fmla="*/ 843 w 1499"/>
              <a:gd name="T11" fmla="*/ 376 h 376"/>
              <a:gd name="T12" fmla="*/ 865 w 1499"/>
              <a:gd name="T13" fmla="*/ 376 h 376"/>
              <a:gd name="T14" fmla="*/ 1499 w 1499"/>
              <a:gd name="T15" fmla="*/ 291 h 376"/>
              <a:gd name="T16" fmla="*/ 1499 w 1499"/>
              <a:gd name="T17" fmla="*/ 22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9" h="376">
                <a:moveTo>
                  <a:pt x="1499" y="222"/>
                </a:moveTo>
                <a:cubicBezTo>
                  <a:pt x="1279" y="237"/>
                  <a:pt x="1034" y="231"/>
                  <a:pt x="786" y="201"/>
                </a:cubicBezTo>
                <a:cubicBezTo>
                  <a:pt x="471" y="162"/>
                  <a:pt x="200" y="90"/>
                  <a:pt x="0" y="0"/>
                </a:cubicBezTo>
                <a:cubicBezTo>
                  <a:pt x="0" y="245"/>
                  <a:pt x="0" y="245"/>
                  <a:pt x="0" y="245"/>
                </a:cubicBezTo>
                <a:cubicBezTo>
                  <a:pt x="140" y="289"/>
                  <a:pt x="289" y="323"/>
                  <a:pt x="444" y="346"/>
                </a:cubicBezTo>
                <a:cubicBezTo>
                  <a:pt x="580" y="366"/>
                  <a:pt x="713" y="375"/>
                  <a:pt x="843" y="376"/>
                </a:cubicBezTo>
                <a:cubicBezTo>
                  <a:pt x="850" y="376"/>
                  <a:pt x="858" y="376"/>
                  <a:pt x="865" y="376"/>
                </a:cubicBezTo>
                <a:cubicBezTo>
                  <a:pt x="1093" y="375"/>
                  <a:pt x="1307" y="345"/>
                  <a:pt x="1499" y="291"/>
                </a:cubicBezTo>
                <a:lnTo>
                  <a:pt x="1499" y="222"/>
                </a:lnTo>
                <a:close/>
              </a:path>
            </a:pathLst>
          </a:custGeom>
          <a:solidFill>
            <a:srgbClr val="B62C2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8"/>
          <p:cNvSpPr>
            <a:spLocks/>
          </p:cNvSpPr>
          <p:nvPr/>
        </p:nvSpPr>
        <p:spPr bwMode="auto">
          <a:xfrm>
            <a:off x="-1" y="5363469"/>
            <a:ext cx="12190413" cy="1494531"/>
          </a:xfrm>
          <a:custGeom>
            <a:avLst/>
            <a:gdLst>
              <a:gd name="T0" fmla="*/ 1499 w 1499"/>
              <a:gd name="T1" fmla="*/ 46 h 184"/>
              <a:gd name="T2" fmla="*/ 444 w 1499"/>
              <a:gd name="T3" fmla="*/ 101 h 184"/>
              <a:gd name="T4" fmla="*/ 0 w 1499"/>
              <a:gd name="T5" fmla="*/ 0 h 184"/>
              <a:gd name="T6" fmla="*/ 0 w 1499"/>
              <a:gd name="T7" fmla="*/ 184 h 184"/>
              <a:gd name="T8" fmla="*/ 1499 w 1499"/>
              <a:gd name="T9" fmla="*/ 184 h 184"/>
              <a:gd name="T10" fmla="*/ 1499 w 1499"/>
              <a:gd name="T11" fmla="*/ 46 h 184"/>
            </a:gdLst>
            <a:ahLst/>
            <a:cxnLst>
              <a:cxn ang="0">
                <a:pos x="T0" y="T1"/>
              </a:cxn>
              <a:cxn ang="0">
                <a:pos x="T2" y="T3"/>
              </a:cxn>
              <a:cxn ang="0">
                <a:pos x="T4" y="T5"/>
              </a:cxn>
              <a:cxn ang="0">
                <a:pos x="T6" y="T7"/>
              </a:cxn>
              <a:cxn ang="0">
                <a:pos x="T8" y="T9"/>
              </a:cxn>
              <a:cxn ang="0">
                <a:pos x="T10" y="T11"/>
              </a:cxn>
            </a:cxnLst>
            <a:rect l="0" t="0" r="r" b="b"/>
            <a:pathLst>
              <a:path w="1499" h="184">
                <a:moveTo>
                  <a:pt x="1499" y="46"/>
                </a:moveTo>
                <a:cubicBezTo>
                  <a:pt x="1192" y="133"/>
                  <a:pt x="827" y="157"/>
                  <a:pt x="444" y="101"/>
                </a:cubicBezTo>
                <a:cubicBezTo>
                  <a:pt x="289" y="78"/>
                  <a:pt x="140" y="44"/>
                  <a:pt x="0" y="0"/>
                </a:cubicBezTo>
                <a:cubicBezTo>
                  <a:pt x="0" y="184"/>
                  <a:pt x="0" y="184"/>
                  <a:pt x="0" y="184"/>
                </a:cubicBezTo>
                <a:cubicBezTo>
                  <a:pt x="1499" y="184"/>
                  <a:pt x="1499" y="184"/>
                  <a:pt x="1499" y="184"/>
                </a:cubicBezTo>
                <a:lnTo>
                  <a:pt x="1499" y="46"/>
                </a:lnTo>
                <a:close/>
              </a:path>
            </a:pathLst>
          </a:custGeom>
          <a:solidFill>
            <a:srgbClr val="FEC20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TextBox 9"/>
          <p:cNvSpPr txBox="1"/>
          <p:nvPr/>
        </p:nvSpPr>
        <p:spPr>
          <a:xfrm>
            <a:off x="2009112" y="3722519"/>
            <a:ext cx="8064896" cy="400110"/>
          </a:xfrm>
          <a:prstGeom prst="rect">
            <a:avLst/>
          </a:prstGeom>
          <a:noFill/>
        </p:spPr>
        <p:txBody>
          <a:bodyPr wrap="square" rtlCol="0">
            <a:spAutoFit/>
          </a:bodyPr>
          <a:lstStyle/>
          <a:p>
            <a:pPr algn="ctr"/>
            <a:r>
              <a:rPr lang="en-US" altLang="zh-CN" sz="2000" b="1" dirty="0">
                <a:solidFill>
                  <a:srgbClr val="FEFEFE"/>
                </a:solidFill>
                <a:latin typeface="微软雅黑" pitchFamily="34" charset="-122"/>
                <a:ea typeface="微软雅黑" pitchFamily="34" charset="-122"/>
              </a:rPr>
              <a:t>1851150 </a:t>
            </a:r>
            <a:r>
              <a:rPr lang="zh-CN" altLang="en-US" sz="2000" b="1" dirty="0">
                <a:solidFill>
                  <a:srgbClr val="FEFEFE"/>
                </a:solidFill>
                <a:latin typeface="微软雅黑" pitchFamily="34" charset="-122"/>
                <a:ea typeface="微软雅黑" pitchFamily="34" charset="-122"/>
              </a:rPr>
              <a:t>谭芷妍 </a:t>
            </a:r>
            <a:r>
              <a:rPr lang="en-US" altLang="zh-CN" sz="2000" b="1" dirty="0">
                <a:solidFill>
                  <a:srgbClr val="FEFEFE"/>
                </a:solidFill>
                <a:latin typeface="微软雅黑" pitchFamily="34" charset="-122"/>
                <a:ea typeface="微软雅黑" pitchFamily="34" charset="-122"/>
              </a:rPr>
              <a:t>2021.12.28</a:t>
            </a:r>
            <a:endParaRPr lang="zh-CN" altLang="en-US" sz="2000" b="1" dirty="0">
              <a:solidFill>
                <a:srgbClr val="FEFEFE"/>
              </a:solidFill>
              <a:latin typeface="微软雅黑" pitchFamily="34" charset="-122"/>
              <a:ea typeface="微软雅黑" pitchFamily="34" charset="-122"/>
            </a:endParaRPr>
          </a:p>
        </p:txBody>
      </p:sp>
      <p:grpSp>
        <p:nvGrpSpPr>
          <p:cNvPr id="3" name="组合 2"/>
          <p:cNvGrpSpPr/>
          <p:nvPr/>
        </p:nvGrpSpPr>
        <p:grpSpPr>
          <a:xfrm>
            <a:off x="2083455" y="1455340"/>
            <a:ext cx="8310176" cy="2387600"/>
            <a:chOff x="3054350" y="1227807"/>
            <a:chExt cx="6048375" cy="2387600"/>
          </a:xfrm>
        </p:grpSpPr>
        <p:sp>
          <p:nvSpPr>
            <p:cNvPr id="25" name="矩形 5"/>
            <p:cNvSpPr>
              <a:spLocks noChangeArrowheads="1"/>
            </p:cNvSpPr>
            <p:nvPr/>
          </p:nvSpPr>
          <p:spPr bwMode="auto">
            <a:xfrm>
              <a:off x="3054350" y="1730460"/>
              <a:ext cx="6048375" cy="1382295"/>
            </a:xfrm>
            <a:prstGeom prst="rect">
              <a:avLst/>
            </a:prstGeom>
            <a:solidFill>
              <a:srgbClr val="FEC202"/>
            </a:solidFill>
            <a:ln>
              <a:noFill/>
            </a:ln>
            <a:effectLst/>
          </p:spPr>
          <p:txBody>
            <a:bodyPr lIns="90170" tIns="46990" rIns="90170" bIns="4699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zh-CN" sz="8800" b="1" i="0" u="none" strike="noStrike" kern="0" cap="none" spc="0" normalizeH="0" baseline="0" noProof="0" dirty="0">
                <a:ln>
                  <a:noFill/>
                </a:ln>
                <a:solidFill>
                  <a:srgbClr val="FEFEFE"/>
                </a:solidFill>
                <a:effectLst/>
                <a:uLnTx/>
                <a:uFillTx/>
                <a:latin typeface="微软雅黑" pitchFamily="34" charset="-122"/>
                <a:ea typeface="微软雅黑" pitchFamily="34" charset="-122"/>
                <a:sym typeface="宋体" pitchFamily="2" charset="-122"/>
              </a:endParaRPr>
            </a:p>
          </p:txBody>
        </p:sp>
        <p:sp>
          <p:nvSpPr>
            <p:cNvPr id="26" name="等腰三角形 6"/>
            <p:cNvSpPr>
              <a:spLocks noChangeArrowheads="1"/>
            </p:cNvSpPr>
            <p:nvPr/>
          </p:nvSpPr>
          <p:spPr bwMode="auto">
            <a:xfrm>
              <a:off x="8637465" y="1227807"/>
              <a:ext cx="465260" cy="502653"/>
            </a:xfrm>
            <a:prstGeom prst="triangle">
              <a:avLst>
                <a:gd name="adj" fmla="val 0"/>
              </a:avLst>
            </a:prstGeom>
            <a:solidFill>
              <a:schemeClr val="accent6">
                <a:lumMod val="75000"/>
              </a:schemeClr>
            </a:solidFill>
            <a:ln>
              <a:noFill/>
            </a:ln>
            <a:effectLst/>
          </p:spPr>
          <p:txBody>
            <a:bodyPr lIns="90170" tIns="46990" rIns="90170" bIns="4699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宋体" pitchFamily="2" charset="-122"/>
                <a:sym typeface="宋体" pitchFamily="2" charset="-122"/>
              </a:endParaRPr>
            </a:p>
          </p:txBody>
        </p:sp>
        <p:sp>
          <p:nvSpPr>
            <p:cNvPr id="27" name="等腰三角形 7"/>
            <p:cNvSpPr>
              <a:spLocks noChangeArrowheads="1"/>
            </p:cNvSpPr>
            <p:nvPr/>
          </p:nvSpPr>
          <p:spPr bwMode="auto">
            <a:xfrm rot="10800000">
              <a:off x="3054350" y="3112754"/>
              <a:ext cx="465260" cy="502653"/>
            </a:xfrm>
            <a:prstGeom prst="triangle">
              <a:avLst>
                <a:gd name="adj" fmla="val 0"/>
              </a:avLst>
            </a:prstGeom>
            <a:solidFill>
              <a:schemeClr val="accent6">
                <a:lumMod val="75000"/>
              </a:schemeClr>
            </a:solidFill>
            <a:ln>
              <a:noFill/>
            </a:ln>
            <a:effectLst/>
          </p:spPr>
          <p:txBody>
            <a:bodyPr lIns="90170" tIns="46990" rIns="90170" bIns="4699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宋体" pitchFamily="2" charset="-122"/>
                <a:sym typeface="宋体" pitchFamily="2" charset="-122"/>
              </a:endParaRPr>
            </a:p>
          </p:txBody>
        </p:sp>
      </p:grpSp>
      <p:sp>
        <p:nvSpPr>
          <p:cNvPr id="4" name="圆角矩形 3"/>
          <p:cNvSpPr/>
          <p:nvPr/>
        </p:nvSpPr>
        <p:spPr>
          <a:xfrm>
            <a:off x="3812544" y="4200763"/>
            <a:ext cx="4565325" cy="380365"/>
          </a:xfrm>
          <a:prstGeom prst="roundRect">
            <a:avLst/>
          </a:prstGeom>
          <a:solidFill>
            <a:srgbClr val="FEC202"/>
          </a:solidFill>
          <a:ln>
            <a:solidFill>
              <a:srgbClr val="FEC2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7" name="TextBox 6"/>
          <p:cNvSpPr txBox="1"/>
          <p:nvPr/>
        </p:nvSpPr>
        <p:spPr>
          <a:xfrm>
            <a:off x="2497160" y="2249111"/>
            <a:ext cx="7209025" cy="830997"/>
          </a:xfrm>
          <a:prstGeom prst="rect">
            <a:avLst/>
          </a:prstGeom>
          <a:noFill/>
        </p:spPr>
        <p:txBody>
          <a:bodyPr wrap="none" rtlCol="0">
            <a:spAutoFit/>
          </a:bodyPr>
          <a:lstStyle/>
          <a:p>
            <a:r>
              <a:rPr lang="zh-CN" altLang="en-US" sz="4800" b="1" dirty="0">
                <a:solidFill>
                  <a:srgbClr val="004A82"/>
                </a:solidFill>
                <a:latin typeface="微软雅黑" pitchFamily="34" charset="-122"/>
                <a:ea typeface="微软雅黑" pitchFamily="34" charset="-122"/>
              </a:rPr>
              <a:t>交易</a:t>
            </a:r>
            <a:r>
              <a:rPr lang="zh-CN" altLang="en-US" sz="4800" b="1">
                <a:solidFill>
                  <a:srgbClr val="004A82"/>
                </a:solidFill>
                <a:latin typeface="微软雅黑" pitchFamily="34" charset="-122"/>
                <a:ea typeface="微软雅黑" pitchFamily="34" charset="-122"/>
              </a:rPr>
              <a:t>反欺诈风险识别答辩</a:t>
            </a:r>
            <a:endParaRPr lang="zh-CN" altLang="en-US" sz="4800" b="1" dirty="0">
              <a:solidFill>
                <a:srgbClr val="004A82"/>
              </a:solidFill>
              <a:latin typeface="微软雅黑" pitchFamily="34" charset="-122"/>
              <a:ea typeface="微软雅黑" pitchFamily="34" charset="-122"/>
            </a:endParaRPr>
          </a:p>
        </p:txBody>
      </p:sp>
    </p:spTree>
    <p:extLst>
      <p:ext uri="{BB962C8B-B14F-4D97-AF65-F5344CB8AC3E}">
        <p14:creationId xmlns:p14="http://schemas.microsoft.com/office/powerpoint/2010/main" val="10262683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0413" cy="6858000"/>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7"/>
          <p:cNvSpPr>
            <a:spLocks/>
          </p:cNvSpPr>
          <p:nvPr/>
        </p:nvSpPr>
        <p:spPr bwMode="auto">
          <a:xfrm>
            <a:off x="-1" y="3573016"/>
            <a:ext cx="12190413" cy="3057934"/>
          </a:xfrm>
          <a:custGeom>
            <a:avLst/>
            <a:gdLst>
              <a:gd name="T0" fmla="*/ 1499 w 1499"/>
              <a:gd name="T1" fmla="*/ 222 h 376"/>
              <a:gd name="T2" fmla="*/ 786 w 1499"/>
              <a:gd name="T3" fmla="*/ 201 h 376"/>
              <a:gd name="T4" fmla="*/ 0 w 1499"/>
              <a:gd name="T5" fmla="*/ 0 h 376"/>
              <a:gd name="T6" fmla="*/ 0 w 1499"/>
              <a:gd name="T7" fmla="*/ 245 h 376"/>
              <a:gd name="T8" fmla="*/ 444 w 1499"/>
              <a:gd name="T9" fmla="*/ 346 h 376"/>
              <a:gd name="T10" fmla="*/ 843 w 1499"/>
              <a:gd name="T11" fmla="*/ 376 h 376"/>
              <a:gd name="T12" fmla="*/ 865 w 1499"/>
              <a:gd name="T13" fmla="*/ 376 h 376"/>
              <a:gd name="T14" fmla="*/ 1499 w 1499"/>
              <a:gd name="T15" fmla="*/ 291 h 376"/>
              <a:gd name="T16" fmla="*/ 1499 w 1499"/>
              <a:gd name="T17" fmla="*/ 22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9" h="376">
                <a:moveTo>
                  <a:pt x="1499" y="222"/>
                </a:moveTo>
                <a:cubicBezTo>
                  <a:pt x="1279" y="237"/>
                  <a:pt x="1034" y="231"/>
                  <a:pt x="786" y="201"/>
                </a:cubicBezTo>
                <a:cubicBezTo>
                  <a:pt x="471" y="162"/>
                  <a:pt x="200" y="90"/>
                  <a:pt x="0" y="0"/>
                </a:cubicBezTo>
                <a:cubicBezTo>
                  <a:pt x="0" y="245"/>
                  <a:pt x="0" y="245"/>
                  <a:pt x="0" y="245"/>
                </a:cubicBezTo>
                <a:cubicBezTo>
                  <a:pt x="140" y="289"/>
                  <a:pt x="289" y="323"/>
                  <a:pt x="444" y="346"/>
                </a:cubicBezTo>
                <a:cubicBezTo>
                  <a:pt x="580" y="366"/>
                  <a:pt x="713" y="375"/>
                  <a:pt x="843" y="376"/>
                </a:cubicBezTo>
                <a:cubicBezTo>
                  <a:pt x="850" y="376"/>
                  <a:pt x="858" y="376"/>
                  <a:pt x="865" y="376"/>
                </a:cubicBezTo>
                <a:cubicBezTo>
                  <a:pt x="1093" y="375"/>
                  <a:pt x="1307" y="345"/>
                  <a:pt x="1499" y="291"/>
                </a:cubicBezTo>
                <a:lnTo>
                  <a:pt x="1499" y="222"/>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8"/>
          <p:cNvSpPr>
            <a:spLocks/>
          </p:cNvSpPr>
          <p:nvPr/>
        </p:nvSpPr>
        <p:spPr bwMode="auto">
          <a:xfrm>
            <a:off x="-1" y="5363469"/>
            <a:ext cx="12190413" cy="1494531"/>
          </a:xfrm>
          <a:custGeom>
            <a:avLst/>
            <a:gdLst>
              <a:gd name="T0" fmla="*/ 1499 w 1499"/>
              <a:gd name="T1" fmla="*/ 46 h 184"/>
              <a:gd name="T2" fmla="*/ 444 w 1499"/>
              <a:gd name="T3" fmla="*/ 101 h 184"/>
              <a:gd name="T4" fmla="*/ 0 w 1499"/>
              <a:gd name="T5" fmla="*/ 0 h 184"/>
              <a:gd name="T6" fmla="*/ 0 w 1499"/>
              <a:gd name="T7" fmla="*/ 184 h 184"/>
              <a:gd name="T8" fmla="*/ 1499 w 1499"/>
              <a:gd name="T9" fmla="*/ 184 h 184"/>
              <a:gd name="T10" fmla="*/ 1499 w 1499"/>
              <a:gd name="T11" fmla="*/ 46 h 184"/>
            </a:gdLst>
            <a:ahLst/>
            <a:cxnLst>
              <a:cxn ang="0">
                <a:pos x="T0" y="T1"/>
              </a:cxn>
              <a:cxn ang="0">
                <a:pos x="T2" y="T3"/>
              </a:cxn>
              <a:cxn ang="0">
                <a:pos x="T4" y="T5"/>
              </a:cxn>
              <a:cxn ang="0">
                <a:pos x="T6" y="T7"/>
              </a:cxn>
              <a:cxn ang="0">
                <a:pos x="T8" y="T9"/>
              </a:cxn>
              <a:cxn ang="0">
                <a:pos x="T10" y="T11"/>
              </a:cxn>
            </a:cxnLst>
            <a:rect l="0" t="0" r="r" b="b"/>
            <a:pathLst>
              <a:path w="1499" h="184">
                <a:moveTo>
                  <a:pt x="1499" y="46"/>
                </a:moveTo>
                <a:cubicBezTo>
                  <a:pt x="1192" y="133"/>
                  <a:pt x="827" y="157"/>
                  <a:pt x="444" y="101"/>
                </a:cubicBezTo>
                <a:cubicBezTo>
                  <a:pt x="289" y="78"/>
                  <a:pt x="140" y="44"/>
                  <a:pt x="0" y="0"/>
                </a:cubicBezTo>
                <a:cubicBezTo>
                  <a:pt x="0" y="184"/>
                  <a:pt x="0" y="184"/>
                  <a:pt x="0" y="184"/>
                </a:cubicBezTo>
                <a:cubicBezTo>
                  <a:pt x="1499" y="184"/>
                  <a:pt x="1499" y="184"/>
                  <a:pt x="1499" y="184"/>
                </a:cubicBezTo>
                <a:lnTo>
                  <a:pt x="1499" y="46"/>
                </a:lnTo>
                <a:close/>
              </a:path>
            </a:pathLst>
          </a:custGeom>
          <a:solidFill>
            <a:srgbClr val="B62C2C"/>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1" name="组合 20"/>
          <p:cNvGrpSpPr/>
          <p:nvPr/>
        </p:nvGrpSpPr>
        <p:grpSpPr>
          <a:xfrm>
            <a:off x="8128888" y="909000"/>
            <a:ext cx="3059262" cy="2520000"/>
            <a:chOff x="8128888" y="909000"/>
            <a:chExt cx="3059262" cy="2520000"/>
          </a:xfrm>
          <a:solidFill>
            <a:schemeClr val="tx2">
              <a:lumMod val="75000"/>
            </a:schemeClr>
          </a:solidFill>
        </p:grpSpPr>
        <p:sp>
          <p:nvSpPr>
            <p:cNvPr id="22" name="矩形 21"/>
            <p:cNvSpPr/>
            <p:nvPr/>
          </p:nvSpPr>
          <p:spPr>
            <a:xfrm>
              <a:off x="8399462" y="909000"/>
              <a:ext cx="2520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5000">
                  <a:solidFill>
                    <a:prstClr val="white"/>
                  </a:solidFill>
                  <a:latin typeface="Bebas" pitchFamily="2" charset="0"/>
                </a:rPr>
                <a:t>03</a:t>
              </a:r>
              <a:endParaRPr lang="zh-CN" altLang="en-US" sz="15000">
                <a:solidFill>
                  <a:prstClr val="white"/>
                </a:solidFill>
                <a:latin typeface="Bebas" pitchFamily="2" charset="0"/>
              </a:endParaRPr>
            </a:p>
          </p:txBody>
        </p:sp>
        <p:sp>
          <p:nvSpPr>
            <p:cNvPr id="23" name="直角三角形 22"/>
            <p:cNvSpPr/>
            <p:nvPr/>
          </p:nvSpPr>
          <p:spPr>
            <a:xfrm>
              <a:off x="10919462" y="909000"/>
              <a:ext cx="268688" cy="10096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flipH="1" flipV="1">
              <a:off x="8128888" y="2419376"/>
              <a:ext cx="268688" cy="10096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4"/>
          <p:cNvSpPr txBox="1"/>
          <p:nvPr/>
        </p:nvSpPr>
        <p:spPr>
          <a:xfrm>
            <a:off x="8471470" y="3861048"/>
            <a:ext cx="2236510" cy="707886"/>
          </a:xfrm>
          <a:prstGeom prst="rect">
            <a:avLst/>
          </a:prstGeom>
          <a:noFill/>
        </p:spPr>
        <p:txBody>
          <a:bodyPr wrap="none" rtlCol="0">
            <a:spAutoFit/>
          </a:bodyPr>
          <a:lstStyle/>
          <a:p>
            <a:r>
              <a:rPr lang="zh-CN" altLang="en-US" sz="4000" dirty="0">
                <a:solidFill>
                  <a:schemeClr val="tx1">
                    <a:lumMod val="75000"/>
                    <a:lumOff val="25000"/>
                  </a:schemeClr>
                </a:solidFill>
                <a:latin typeface="微软雅黑" pitchFamily="34" charset="-122"/>
                <a:ea typeface="微软雅黑" pitchFamily="34" charset="-122"/>
              </a:rPr>
              <a:t>特征工程</a:t>
            </a:r>
          </a:p>
        </p:txBody>
      </p:sp>
    </p:spTree>
    <p:extLst>
      <p:ext uri="{BB962C8B-B14F-4D97-AF65-F5344CB8AC3E}">
        <p14:creationId xmlns:p14="http://schemas.microsoft.com/office/powerpoint/2010/main" val="241494516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ppt_y</p:attrName>
                                        </p:attrNameLst>
                                      </p:cBhvr>
                                      <p:tavLst>
                                        <p:tav tm="0">
                                          <p:val>
                                            <p:strVal val="#ppt_y+#ppt_h*1.125000"/>
                                          </p:val>
                                        </p:tav>
                                        <p:tav tm="100000">
                                          <p:val>
                                            <p:strVal val="#ppt_y"/>
                                          </p:val>
                                        </p:tav>
                                      </p:tavLst>
                                    </p:anim>
                                    <p:animEffect transition="in" filter="wipe(up)">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8902" y="457508"/>
            <a:ext cx="5211683" cy="523220"/>
          </a:xfrm>
          <a:prstGeom prst="rect">
            <a:avLst/>
          </a:prstGeom>
          <a:noFill/>
        </p:spPr>
        <p:txBody>
          <a:bodyPr wrap="none" rtlCol="0">
            <a:spAutoFit/>
          </a:bodyPr>
          <a:lstStyle/>
          <a:p>
            <a:r>
              <a:rPr lang="zh-CN" altLang="en-US" sz="2800" dirty="0">
                <a:solidFill>
                  <a:schemeClr val="tx1">
                    <a:lumMod val="85000"/>
                    <a:lumOff val="15000"/>
                  </a:schemeClr>
                </a:solidFill>
                <a:latin typeface="微软雅黑" pitchFamily="34" charset="-122"/>
                <a:ea typeface="微软雅黑" pitchFamily="34" charset="-122"/>
              </a:rPr>
              <a:t>原始数据集相关性与异常值分析</a:t>
            </a:r>
          </a:p>
        </p:txBody>
      </p:sp>
      <p:pic>
        <p:nvPicPr>
          <p:cNvPr id="66" name="图片 65">
            <a:extLst>
              <a:ext uri="{FF2B5EF4-FFF2-40B4-BE49-F238E27FC236}">
                <a16:creationId xmlns:a16="http://schemas.microsoft.com/office/drawing/2014/main" id="{2076A69F-9284-43E0-8C5B-AE16E9E56E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4583" y="2566602"/>
            <a:ext cx="3232783" cy="1964737"/>
          </a:xfrm>
          <a:prstGeom prst="rect">
            <a:avLst/>
          </a:prstGeom>
        </p:spPr>
      </p:pic>
      <p:grpSp>
        <p:nvGrpSpPr>
          <p:cNvPr id="67" name="组合 66">
            <a:extLst>
              <a:ext uri="{FF2B5EF4-FFF2-40B4-BE49-F238E27FC236}">
                <a16:creationId xmlns:a16="http://schemas.microsoft.com/office/drawing/2014/main" id="{09480CFB-DBA0-42D6-BB4C-81F907A166FA}"/>
              </a:ext>
            </a:extLst>
          </p:cNvPr>
          <p:cNvGrpSpPr/>
          <p:nvPr/>
        </p:nvGrpSpPr>
        <p:grpSpPr>
          <a:xfrm>
            <a:off x="8234099" y="1155121"/>
            <a:ext cx="663920" cy="666206"/>
            <a:chOff x="4453541" y="3912471"/>
            <a:chExt cx="663920" cy="666206"/>
          </a:xfrm>
        </p:grpSpPr>
        <p:sp>
          <p:nvSpPr>
            <p:cNvPr id="68" name="Oval 38">
              <a:extLst>
                <a:ext uri="{FF2B5EF4-FFF2-40B4-BE49-F238E27FC236}">
                  <a16:creationId xmlns:a16="http://schemas.microsoft.com/office/drawing/2014/main" id="{C13B29C9-DB3B-4EBB-AFB0-FF06BEE34E71}"/>
                </a:ext>
              </a:extLst>
            </p:cNvPr>
            <p:cNvSpPr>
              <a:spLocks noChangeArrowheads="1"/>
            </p:cNvSpPr>
            <p:nvPr/>
          </p:nvSpPr>
          <p:spPr bwMode="auto">
            <a:xfrm>
              <a:off x="4453541" y="3912471"/>
              <a:ext cx="663920" cy="666206"/>
            </a:xfrm>
            <a:prstGeom prst="ellipse">
              <a:avLst/>
            </a:prstGeom>
            <a:solidFill>
              <a:schemeClr val="bg1"/>
            </a:solidFill>
            <a:ln w="12700" cap="flat">
              <a:solidFill>
                <a:schemeClr val="bg1">
                  <a:lumMod val="65000"/>
                </a:schemeClr>
              </a:solidFill>
              <a:prstDash val="solid"/>
              <a:miter lim="800000"/>
              <a:headEnd/>
              <a:tailEnd/>
            </a:ln>
          </p:spPr>
          <p:txBody>
            <a:bodyPr vert="horz" wrap="square" lIns="81015" tIns="40507" rIns="81015" bIns="40507" numCol="1" anchor="t" anchorCtr="0" compatLnSpc="1">
              <a:prstTxWarp prst="textNoShape">
                <a:avLst/>
              </a:prstTxWarp>
            </a:bodyPr>
            <a:lstStyle/>
            <a:p>
              <a:endParaRPr lang="zh-CN" altLang="en-US" dirty="0"/>
            </a:p>
          </p:txBody>
        </p:sp>
        <p:sp>
          <p:nvSpPr>
            <p:cNvPr id="69" name="Freeform 39">
              <a:extLst>
                <a:ext uri="{FF2B5EF4-FFF2-40B4-BE49-F238E27FC236}">
                  <a16:creationId xmlns:a16="http://schemas.microsoft.com/office/drawing/2014/main" id="{DAFA5181-1D6F-4F39-9B48-D8CBDC807FCA}"/>
                </a:ext>
              </a:extLst>
            </p:cNvPr>
            <p:cNvSpPr>
              <a:spLocks noEditPoints="1"/>
            </p:cNvSpPr>
            <p:nvPr/>
          </p:nvSpPr>
          <p:spPr bwMode="auto">
            <a:xfrm>
              <a:off x="4611537" y="4067247"/>
              <a:ext cx="352146" cy="356656"/>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rgbClr val="FEC202"/>
            </a:solidFill>
            <a:ln>
              <a:noFill/>
            </a:ln>
          </p:spPr>
          <p:txBody>
            <a:bodyPr vert="horz" wrap="square" lIns="81015" tIns="40507" rIns="81015" bIns="40507" numCol="1" anchor="t" anchorCtr="0" compatLnSpc="1">
              <a:prstTxWarp prst="textNoShape">
                <a:avLst/>
              </a:prstTxWarp>
            </a:bodyPr>
            <a:lstStyle/>
            <a:p>
              <a:endParaRPr lang="zh-CN" altLang="en-US" dirty="0"/>
            </a:p>
          </p:txBody>
        </p:sp>
      </p:grpSp>
      <p:sp>
        <p:nvSpPr>
          <p:cNvPr id="70" name="TextBox 91">
            <a:extLst>
              <a:ext uri="{FF2B5EF4-FFF2-40B4-BE49-F238E27FC236}">
                <a16:creationId xmlns:a16="http://schemas.microsoft.com/office/drawing/2014/main" id="{A0343143-7707-4BA3-804B-79696EFCCBE2}"/>
              </a:ext>
            </a:extLst>
          </p:cNvPr>
          <p:cNvSpPr txBox="1"/>
          <p:nvPr/>
        </p:nvSpPr>
        <p:spPr>
          <a:xfrm>
            <a:off x="8768711" y="1309897"/>
            <a:ext cx="1572103" cy="285078"/>
          </a:xfrm>
          <a:prstGeom prst="rect">
            <a:avLst/>
          </a:prstGeom>
          <a:noFill/>
        </p:spPr>
        <p:txBody>
          <a:bodyPr wrap="square" lIns="81015" tIns="0" rIns="81015" bIns="0" rtlCol="0" anchor="t">
            <a:spAutoFit/>
          </a:bodyPr>
          <a:lstStyle/>
          <a:p>
            <a:pPr algn="ctr">
              <a:lnSpc>
                <a:spcPct val="150000"/>
              </a:lnSpc>
            </a:pPr>
            <a:r>
              <a:rPr lang="zh-CN" altLang="en-US" sz="1400" b="1" dirty="0">
                <a:solidFill>
                  <a:schemeClr val="tx1">
                    <a:lumMod val="85000"/>
                    <a:lumOff val="15000"/>
                  </a:schemeClr>
                </a:solidFill>
                <a:latin typeface="微软雅黑" pitchFamily="34" charset="-122"/>
                <a:ea typeface="微软雅黑" pitchFamily="34" charset="-122"/>
                <a:cs typeface="华文黑体" pitchFamily="2" charset="-122"/>
              </a:rPr>
              <a:t>连续型特征</a:t>
            </a:r>
          </a:p>
        </p:txBody>
      </p:sp>
      <p:sp>
        <p:nvSpPr>
          <p:cNvPr id="71" name="TextBox 90">
            <a:extLst>
              <a:ext uri="{FF2B5EF4-FFF2-40B4-BE49-F238E27FC236}">
                <a16:creationId xmlns:a16="http://schemas.microsoft.com/office/drawing/2014/main" id="{2F014266-B50A-469F-B645-33E78483FC6E}"/>
              </a:ext>
            </a:extLst>
          </p:cNvPr>
          <p:cNvSpPr txBox="1"/>
          <p:nvPr/>
        </p:nvSpPr>
        <p:spPr>
          <a:xfrm>
            <a:off x="8744241" y="1644033"/>
            <a:ext cx="2705839" cy="940630"/>
          </a:xfrm>
          <a:prstGeom prst="rect">
            <a:avLst/>
          </a:prstGeom>
          <a:noFill/>
        </p:spPr>
        <p:txBody>
          <a:bodyPr wrap="square" lIns="81015" tIns="40507" rIns="81015" bIns="40507" rtlCol="0">
            <a:spAutoFit/>
          </a:bodyPr>
          <a:lstStyle/>
          <a:p>
            <a:pPr algn="ctr">
              <a:lnSpc>
                <a:spcPct val="130000"/>
              </a:lnSpc>
            </a:pPr>
            <a:r>
              <a:rPr lang="zh-CN" altLang="en-US" sz="1100" dirty="0">
                <a:solidFill>
                  <a:schemeClr val="tx1">
                    <a:lumMod val="85000"/>
                    <a:lumOff val="15000"/>
                  </a:schemeClr>
                </a:solidFill>
                <a:latin typeface="微软雅黑" pitchFamily="34" charset="-122"/>
                <a:ea typeface="微软雅黑" pitchFamily="34" charset="-122"/>
              </a:rPr>
              <a:t>大多数衍生特征的异常较大，比较了</a:t>
            </a:r>
            <a:r>
              <a:rPr lang="en-US" altLang="zh-CN" sz="1100" dirty="0">
                <a:solidFill>
                  <a:schemeClr val="tx1">
                    <a:lumMod val="85000"/>
                    <a:lumOff val="15000"/>
                  </a:schemeClr>
                </a:solidFill>
                <a:latin typeface="微软雅黑" pitchFamily="34" charset="-122"/>
                <a:ea typeface="微软雅黑" pitchFamily="34" charset="-122"/>
              </a:rPr>
              <a:t>3sigma</a:t>
            </a:r>
            <a:r>
              <a:rPr lang="zh-CN" altLang="en-US" sz="1100" dirty="0">
                <a:solidFill>
                  <a:schemeClr val="tx1">
                    <a:lumMod val="85000"/>
                    <a:lumOff val="15000"/>
                  </a:schemeClr>
                </a:solidFill>
                <a:latin typeface="微软雅黑" pitchFamily="34" charset="-122"/>
                <a:ea typeface="微软雅黑" pitchFamily="34" charset="-122"/>
              </a:rPr>
              <a:t>法和剔除箱型图中异常值的方法等。一个是考虑异常信息可能利于识别欺诈因而不处理异常；</a:t>
            </a:r>
          </a:p>
        </p:txBody>
      </p:sp>
      <p:pic>
        <p:nvPicPr>
          <p:cNvPr id="72" name="图片 71">
            <a:extLst>
              <a:ext uri="{FF2B5EF4-FFF2-40B4-BE49-F238E27FC236}">
                <a16:creationId xmlns:a16="http://schemas.microsoft.com/office/drawing/2014/main" id="{24037E03-5D1A-431C-A66B-B97583EFAC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4656" y="2364603"/>
            <a:ext cx="3950194" cy="3525008"/>
          </a:xfrm>
          <a:prstGeom prst="rect">
            <a:avLst/>
          </a:prstGeom>
        </p:spPr>
      </p:pic>
      <p:pic>
        <p:nvPicPr>
          <p:cNvPr id="73" name="图片 72">
            <a:extLst>
              <a:ext uri="{FF2B5EF4-FFF2-40B4-BE49-F238E27FC236}">
                <a16:creationId xmlns:a16="http://schemas.microsoft.com/office/drawing/2014/main" id="{0F1B12C9-B826-418A-AFE4-6F3B9080009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11430" y="4660614"/>
            <a:ext cx="3272420" cy="1936738"/>
          </a:xfrm>
          <a:prstGeom prst="rect">
            <a:avLst/>
          </a:prstGeom>
        </p:spPr>
      </p:pic>
    </p:spTree>
    <p:extLst>
      <p:ext uri="{BB962C8B-B14F-4D97-AF65-F5344CB8AC3E}">
        <p14:creationId xmlns:p14="http://schemas.microsoft.com/office/powerpoint/2010/main" val="205659355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0413" cy="6858000"/>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7"/>
          <p:cNvSpPr>
            <a:spLocks/>
          </p:cNvSpPr>
          <p:nvPr/>
        </p:nvSpPr>
        <p:spPr bwMode="auto">
          <a:xfrm>
            <a:off x="-1" y="3573016"/>
            <a:ext cx="12190413" cy="3057934"/>
          </a:xfrm>
          <a:custGeom>
            <a:avLst/>
            <a:gdLst>
              <a:gd name="T0" fmla="*/ 1499 w 1499"/>
              <a:gd name="T1" fmla="*/ 222 h 376"/>
              <a:gd name="T2" fmla="*/ 786 w 1499"/>
              <a:gd name="T3" fmla="*/ 201 h 376"/>
              <a:gd name="T4" fmla="*/ 0 w 1499"/>
              <a:gd name="T5" fmla="*/ 0 h 376"/>
              <a:gd name="T6" fmla="*/ 0 w 1499"/>
              <a:gd name="T7" fmla="*/ 245 h 376"/>
              <a:gd name="T8" fmla="*/ 444 w 1499"/>
              <a:gd name="T9" fmla="*/ 346 h 376"/>
              <a:gd name="T10" fmla="*/ 843 w 1499"/>
              <a:gd name="T11" fmla="*/ 376 h 376"/>
              <a:gd name="T12" fmla="*/ 865 w 1499"/>
              <a:gd name="T13" fmla="*/ 376 h 376"/>
              <a:gd name="T14" fmla="*/ 1499 w 1499"/>
              <a:gd name="T15" fmla="*/ 291 h 376"/>
              <a:gd name="T16" fmla="*/ 1499 w 1499"/>
              <a:gd name="T17" fmla="*/ 22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9" h="376">
                <a:moveTo>
                  <a:pt x="1499" y="222"/>
                </a:moveTo>
                <a:cubicBezTo>
                  <a:pt x="1279" y="237"/>
                  <a:pt x="1034" y="231"/>
                  <a:pt x="786" y="201"/>
                </a:cubicBezTo>
                <a:cubicBezTo>
                  <a:pt x="471" y="162"/>
                  <a:pt x="200" y="90"/>
                  <a:pt x="0" y="0"/>
                </a:cubicBezTo>
                <a:cubicBezTo>
                  <a:pt x="0" y="245"/>
                  <a:pt x="0" y="245"/>
                  <a:pt x="0" y="245"/>
                </a:cubicBezTo>
                <a:cubicBezTo>
                  <a:pt x="140" y="289"/>
                  <a:pt x="289" y="323"/>
                  <a:pt x="444" y="346"/>
                </a:cubicBezTo>
                <a:cubicBezTo>
                  <a:pt x="580" y="366"/>
                  <a:pt x="713" y="375"/>
                  <a:pt x="843" y="376"/>
                </a:cubicBezTo>
                <a:cubicBezTo>
                  <a:pt x="850" y="376"/>
                  <a:pt x="858" y="376"/>
                  <a:pt x="865" y="376"/>
                </a:cubicBezTo>
                <a:cubicBezTo>
                  <a:pt x="1093" y="375"/>
                  <a:pt x="1307" y="345"/>
                  <a:pt x="1499" y="291"/>
                </a:cubicBezTo>
                <a:lnTo>
                  <a:pt x="1499" y="222"/>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8"/>
          <p:cNvSpPr>
            <a:spLocks/>
          </p:cNvSpPr>
          <p:nvPr/>
        </p:nvSpPr>
        <p:spPr bwMode="auto">
          <a:xfrm>
            <a:off x="-1" y="5363469"/>
            <a:ext cx="12190413" cy="1494531"/>
          </a:xfrm>
          <a:custGeom>
            <a:avLst/>
            <a:gdLst>
              <a:gd name="T0" fmla="*/ 1499 w 1499"/>
              <a:gd name="T1" fmla="*/ 46 h 184"/>
              <a:gd name="T2" fmla="*/ 444 w 1499"/>
              <a:gd name="T3" fmla="*/ 101 h 184"/>
              <a:gd name="T4" fmla="*/ 0 w 1499"/>
              <a:gd name="T5" fmla="*/ 0 h 184"/>
              <a:gd name="T6" fmla="*/ 0 w 1499"/>
              <a:gd name="T7" fmla="*/ 184 h 184"/>
              <a:gd name="T8" fmla="*/ 1499 w 1499"/>
              <a:gd name="T9" fmla="*/ 184 h 184"/>
              <a:gd name="T10" fmla="*/ 1499 w 1499"/>
              <a:gd name="T11" fmla="*/ 46 h 184"/>
            </a:gdLst>
            <a:ahLst/>
            <a:cxnLst>
              <a:cxn ang="0">
                <a:pos x="T0" y="T1"/>
              </a:cxn>
              <a:cxn ang="0">
                <a:pos x="T2" y="T3"/>
              </a:cxn>
              <a:cxn ang="0">
                <a:pos x="T4" y="T5"/>
              </a:cxn>
              <a:cxn ang="0">
                <a:pos x="T6" y="T7"/>
              </a:cxn>
              <a:cxn ang="0">
                <a:pos x="T8" y="T9"/>
              </a:cxn>
              <a:cxn ang="0">
                <a:pos x="T10" y="T11"/>
              </a:cxn>
            </a:cxnLst>
            <a:rect l="0" t="0" r="r" b="b"/>
            <a:pathLst>
              <a:path w="1499" h="184">
                <a:moveTo>
                  <a:pt x="1499" y="46"/>
                </a:moveTo>
                <a:cubicBezTo>
                  <a:pt x="1192" y="133"/>
                  <a:pt x="827" y="157"/>
                  <a:pt x="444" y="101"/>
                </a:cubicBezTo>
                <a:cubicBezTo>
                  <a:pt x="289" y="78"/>
                  <a:pt x="140" y="44"/>
                  <a:pt x="0" y="0"/>
                </a:cubicBezTo>
                <a:cubicBezTo>
                  <a:pt x="0" y="184"/>
                  <a:pt x="0" y="184"/>
                  <a:pt x="0" y="184"/>
                </a:cubicBezTo>
                <a:cubicBezTo>
                  <a:pt x="1499" y="184"/>
                  <a:pt x="1499" y="184"/>
                  <a:pt x="1499" y="184"/>
                </a:cubicBezTo>
                <a:lnTo>
                  <a:pt x="1499" y="46"/>
                </a:lnTo>
                <a:close/>
              </a:path>
            </a:pathLst>
          </a:custGeom>
          <a:solidFill>
            <a:srgbClr val="B62C2C"/>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1" name="组合 20"/>
          <p:cNvGrpSpPr/>
          <p:nvPr/>
        </p:nvGrpSpPr>
        <p:grpSpPr>
          <a:xfrm>
            <a:off x="8128888" y="909000"/>
            <a:ext cx="3059262" cy="2520000"/>
            <a:chOff x="8128888" y="909000"/>
            <a:chExt cx="3059262" cy="2520000"/>
          </a:xfrm>
          <a:solidFill>
            <a:schemeClr val="tx2">
              <a:lumMod val="75000"/>
            </a:schemeClr>
          </a:solidFill>
        </p:grpSpPr>
        <p:sp>
          <p:nvSpPr>
            <p:cNvPr id="22" name="矩形 21"/>
            <p:cNvSpPr/>
            <p:nvPr/>
          </p:nvSpPr>
          <p:spPr>
            <a:xfrm>
              <a:off x="8399462" y="909000"/>
              <a:ext cx="2520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5000" dirty="0">
                  <a:solidFill>
                    <a:prstClr val="white"/>
                  </a:solidFill>
                  <a:latin typeface="Bebas" pitchFamily="2" charset="0"/>
                </a:rPr>
                <a:t>04</a:t>
              </a:r>
              <a:endParaRPr lang="zh-CN" altLang="en-US" sz="15000" dirty="0">
                <a:solidFill>
                  <a:prstClr val="white"/>
                </a:solidFill>
                <a:latin typeface="Bebas" pitchFamily="2" charset="0"/>
              </a:endParaRPr>
            </a:p>
          </p:txBody>
        </p:sp>
        <p:sp>
          <p:nvSpPr>
            <p:cNvPr id="23" name="直角三角形 22"/>
            <p:cNvSpPr/>
            <p:nvPr/>
          </p:nvSpPr>
          <p:spPr>
            <a:xfrm>
              <a:off x="10919462" y="909000"/>
              <a:ext cx="268688" cy="10096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flipH="1" flipV="1">
              <a:off x="8128888" y="2419376"/>
              <a:ext cx="268688" cy="10096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4"/>
          <p:cNvSpPr txBox="1"/>
          <p:nvPr/>
        </p:nvSpPr>
        <p:spPr>
          <a:xfrm>
            <a:off x="8027451" y="3873242"/>
            <a:ext cx="3775393" cy="707886"/>
          </a:xfrm>
          <a:prstGeom prst="rect">
            <a:avLst/>
          </a:prstGeom>
          <a:noFill/>
        </p:spPr>
        <p:txBody>
          <a:bodyPr wrap="none" rtlCol="0">
            <a:spAutoFit/>
          </a:bodyPr>
          <a:lstStyle/>
          <a:p>
            <a:r>
              <a:rPr lang="zh-CN" altLang="en-US" sz="4000" dirty="0">
                <a:solidFill>
                  <a:schemeClr val="tx1">
                    <a:lumMod val="75000"/>
                    <a:lumOff val="25000"/>
                  </a:schemeClr>
                </a:solidFill>
                <a:latin typeface="微软雅黑" pitchFamily="34" charset="-122"/>
                <a:ea typeface="微软雅黑" pitchFamily="34" charset="-122"/>
              </a:rPr>
              <a:t>模型训练与优化</a:t>
            </a:r>
          </a:p>
        </p:txBody>
      </p:sp>
    </p:spTree>
    <p:extLst>
      <p:ext uri="{BB962C8B-B14F-4D97-AF65-F5344CB8AC3E}">
        <p14:creationId xmlns:p14="http://schemas.microsoft.com/office/powerpoint/2010/main" val="127038733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ppt_y</p:attrName>
                                        </p:attrNameLst>
                                      </p:cBhvr>
                                      <p:tavLst>
                                        <p:tav tm="0">
                                          <p:val>
                                            <p:strVal val="#ppt_y+#ppt_h*1.125000"/>
                                          </p:val>
                                        </p:tav>
                                        <p:tav tm="100000">
                                          <p:val>
                                            <p:strVal val="#ppt_y"/>
                                          </p:val>
                                        </p:tav>
                                      </p:tavLst>
                                    </p:anim>
                                    <p:animEffect transition="in" filter="wipe(up)">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a:extLst>
              <a:ext uri="{FF2B5EF4-FFF2-40B4-BE49-F238E27FC236}">
                <a16:creationId xmlns:a16="http://schemas.microsoft.com/office/drawing/2014/main" id="{AAB661B7-26CF-4766-AD44-8CF94201CC23}"/>
              </a:ext>
            </a:extLst>
          </p:cNvPr>
          <p:cNvSpPr txBox="1"/>
          <p:nvPr/>
        </p:nvSpPr>
        <p:spPr>
          <a:xfrm>
            <a:off x="3358902" y="457508"/>
            <a:ext cx="1741182" cy="523220"/>
          </a:xfrm>
          <a:prstGeom prst="rect">
            <a:avLst/>
          </a:prstGeom>
          <a:noFill/>
        </p:spPr>
        <p:txBody>
          <a:bodyPr wrap="none" rtlCol="0">
            <a:spAutoFit/>
          </a:bodyPr>
          <a:lstStyle/>
          <a:p>
            <a:r>
              <a:rPr lang="en-US" altLang="zh-CN" sz="2800" dirty="0" err="1">
                <a:solidFill>
                  <a:schemeClr val="tx1">
                    <a:lumMod val="85000"/>
                    <a:lumOff val="15000"/>
                  </a:schemeClr>
                </a:solidFill>
                <a:latin typeface="微软雅黑" pitchFamily="34" charset="-122"/>
                <a:ea typeface="微软雅黑" pitchFamily="34" charset="-122"/>
              </a:rPr>
              <a:t>Catboost</a:t>
            </a:r>
            <a:endParaRPr lang="zh-CN" altLang="en-US" sz="2800" dirty="0">
              <a:solidFill>
                <a:schemeClr val="tx1">
                  <a:lumMod val="85000"/>
                  <a:lumOff val="15000"/>
                </a:schemeClr>
              </a:solidFill>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33578E54-6E65-468B-8147-B61B6F775B04}"/>
              </a:ext>
            </a:extLst>
          </p:cNvPr>
          <p:cNvSpPr/>
          <p:nvPr/>
        </p:nvSpPr>
        <p:spPr>
          <a:xfrm>
            <a:off x="3032505" y="1412725"/>
            <a:ext cx="1389945" cy="834093"/>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lIns="70587" tIns="35293" rIns="70587" bIns="35293" rtlCol="0" anchor="ctr"/>
          <a:lstStyle/>
          <a:p>
            <a:pPr algn="ctr"/>
            <a:r>
              <a:rPr lang="zh-CN" altLang="en-US" sz="1400" b="1" dirty="0">
                <a:solidFill>
                  <a:schemeClr val="tx1">
                    <a:lumMod val="85000"/>
                    <a:lumOff val="15000"/>
                  </a:schemeClr>
                </a:solidFill>
                <a:latin typeface="微软雅黑" pitchFamily="34" charset="-122"/>
                <a:ea typeface="微软雅黑" pitchFamily="34" charset="-122"/>
                <a:cs typeface="华文黑体" pitchFamily="2" charset="-122"/>
              </a:rPr>
              <a:t>内部处理类别特征的机制</a:t>
            </a:r>
          </a:p>
        </p:txBody>
      </p:sp>
      <p:sp>
        <p:nvSpPr>
          <p:cNvPr id="11" name="等腰三角形 10">
            <a:extLst>
              <a:ext uri="{FF2B5EF4-FFF2-40B4-BE49-F238E27FC236}">
                <a16:creationId xmlns:a16="http://schemas.microsoft.com/office/drawing/2014/main" id="{E8F7D475-F9E0-4645-B1DC-7E3F6233A24F}"/>
              </a:ext>
            </a:extLst>
          </p:cNvPr>
          <p:cNvSpPr/>
          <p:nvPr/>
        </p:nvSpPr>
        <p:spPr>
          <a:xfrm flipV="1">
            <a:off x="3630736" y="2246817"/>
            <a:ext cx="193480" cy="166819"/>
          </a:xfrm>
          <a:prstGeom prst="triangle">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lIns="70587" tIns="35293" rIns="70587" bIns="35293" rtlCol="0" anchor="ctr"/>
          <a:lstStyle/>
          <a:p>
            <a:pPr algn="ctr"/>
            <a:endParaRPr lang="zh-CN" altLang="en-US"/>
          </a:p>
        </p:txBody>
      </p:sp>
      <p:pic>
        <p:nvPicPr>
          <p:cNvPr id="12" name="图片 11">
            <a:extLst>
              <a:ext uri="{FF2B5EF4-FFF2-40B4-BE49-F238E27FC236}">
                <a16:creationId xmlns:a16="http://schemas.microsoft.com/office/drawing/2014/main" id="{A5EBAB5A-8D7C-44D1-B7E4-4CDDACF42D11}"/>
              </a:ext>
            </a:extLst>
          </p:cNvPr>
          <p:cNvPicPr>
            <a:picLocks noChangeAspect="1"/>
          </p:cNvPicPr>
          <p:nvPr/>
        </p:nvPicPr>
        <p:blipFill>
          <a:blip r:embed="rId3"/>
          <a:stretch>
            <a:fillRect/>
          </a:stretch>
        </p:blipFill>
        <p:spPr>
          <a:xfrm>
            <a:off x="8400910" y="1186621"/>
            <a:ext cx="3206747" cy="2166067"/>
          </a:xfrm>
          <a:prstGeom prst="rect">
            <a:avLst/>
          </a:prstGeom>
        </p:spPr>
      </p:pic>
      <p:sp>
        <p:nvSpPr>
          <p:cNvPr id="13" name="文本框 12">
            <a:extLst>
              <a:ext uri="{FF2B5EF4-FFF2-40B4-BE49-F238E27FC236}">
                <a16:creationId xmlns:a16="http://schemas.microsoft.com/office/drawing/2014/main" id="{96E1E123-4E46-44EA-8116-BB42AEB77CFE}"/>
              </a:ext>
            </a:extLst>
          </p:cNvPr>
          <p:cNvSpPr txBox="1"/>
          <p:nvPr/>
        </p:nvSpPr>
        <p:spPr>
          <a:xfrm>
            <a:off x="3518083" y="3157546"/>
            <a:ext cx="4446292"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dirty="0">
                <a:latin typeface="微软雅黑" panose="020B0503020204020204" pitchFamily="34" charset="-122"/>
                <a:ea typeface="微软雅黑" panose="020B0503020204020204" pitchFamily="34" charset="-122"/>
              </a:rPr>
              <a:t>对数据集进行随机排序，对于每个样本的该类别特征中的某个取值首先基于该样本之前的类别的</a:t>
            </a:r>
            <a:r>
              <a:rPr lang="en-US" altLang="zh-CN" sz="1600" dirty="0">
                <a:latin typeface="微软雅黑" panose="020B0503020204020204" pitchFamily="34" charset="-122"/>
                <a:ea typeface="微软雅黑" panose="020B0503020204020204" pitchFamily="34" charset="-122"/>
              </a:rPr>
              <a:t>label value</a:t>
            </a:r>
            <a:r>
              <a:rPr lang="zh-CN" altLang="en-US" sz="1600" dirty="0">
                <a:latin typeface="微软雅黑" panose="020B0503020204020204" pitchFamily="34" charset="-122"/>
                <a:ea typeface="微软雅黑" panose="020B0503020204020204" pitchFamily="34" charset="-122"/>
              </a:rPr>
              <a:t>取均值，同时加入了优先级（先验值）和优先级（先验值）的权重系数，减少低频次特征的噪声</a:t>
            </a:r>
          </a:p>
        </p:txBody>
      </p:sp>
      <p:sp>
        <p:nvSpPr>
          <p:cNvPr id="14" name="文本框 13">
            <a:extLst>
              <a:ext uri="{FF2B5EF4-FFF2-40B4-BE49-F238E27FC236}">
                <a16:creationId xmlns:a16="http://schemas.microsoft.com/office/drawing/2014/main" id="{CBDC5FBA-C1CC-4F04-952E-40B0F2E53E16}"/>
              </a:ext>
            </a:extLst>
          </p:cNvPr>
          <p:cNvSpPr txBox="1"/>
          <p:nvPr/>
        </p:nvSpPr>
        <p:spPr>
          <a:xfrm>
            <a:off x="4902012" y="1562600"/>
            <a:ext cx="2238034" cy="584775"/>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只对类别特征进行</a:t>
            </a:r>
            <a:r>
              <a:rPr lang="en-US" altLang="zh-CN" sz="1600" dirty="0" err="1">
                <a:latin typeface="微软雅黑" panose="020B0503020204020204" pitchFamily="34" charset="-122"/>
                <a:ea typeface="微软雅黑" panose="020B0503020204020204" pitchFamily="34" charset="-122"/>
              </a:rPr>
              <a:t>LabelEncode</a:t>
            </a:r>
            <a:r>
              <a:rPr lang="zh-CN" altLang="en-US" sz="1600" dirty="0">
                <a:latin typeface="微软雅黑" panose="020B0503020204020204" pitchFamily="34" charset="-122"/>
                <a:ea typeface="微软雅黑" panose="020B0503020204020204" pitchFamily="34" charset="-122"/>
              </a:rPr>
              <a:t>编码</a:t>
            </a:r>
          </a:p>
        </p:txBody>
      </p:sp>
      <p:pic>
        <p:nvPicPr>
          <p:cNvPr id="15" name="图片 14">
            <a:extLst>
              <a:ext uri="{FF2B5EF4-FFF2-40B4-BE49-F238E27FC236}">
                <a16:creationId xmlns:a16="http://schemas.microsoft.com/office/drawing/2014/main" id="{8C31D194-7EBF-4CC2-A74D-B88189E9A200}"/>
              </a:ext>
            </a:extLst>
          </p:cNvPr>
          <p:cNvPicPr>
            <a:picLocks noChangeAspect="1"/>
          </p:cNvPicPr>
          <p:nvPr/>
        </p:nvPicPr>
        <p:blipFill>
          <a:blip r:embed="rId4"/>
          <a:stretch>
            <a:fillRect/>
          </a:stretch>
        </p:blipFill>
        <p:spPr>
          <a:xfrm>
            <a:off x="3929960" y="4673424"/>
            <a:ext cx="3238781" cy="815411"/>
          </a:xfrm>
          <a:prstGeom prst="rect">
            <a:avLst/>
          </a:prstGeom>
        </p:spPr>
      </p:pic>
      <p:sp>
        <p:nvSpPr>
          <p:cNvPr id="16" name="箭头: 下 15">
            <a:extLst>
              <a:ext uri="{FF2B5EF4-FFF2-40B4-BE49-F238E27FC236}">
                <a16:creationId xmlns:a16="http://schemas.microsoft.com/office/drawing/2014/main" id="{103EE816-4A85-41E5-A46B-3DC934240D6A}"/>
              </a:ext>
            </a:extLst>
          </p:cNvPr>
          <p:cNvSpPr/>
          <p:nvPr/>
        </p:nvSpPr>
        <p:spPr>
          <a:xfrm>
            <a:off x="5549350" y="2302178"/>
            <a:ext cx="329832" cy="64633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7" name="直接箭头连接符 16">
            <a:extLst>
              <a:ext uri="{FF2B5EF4-FFF2-40B4-BE49-F238E27FC236}">
                <a16:creationId xmlns:a16="http://schemas.microsoft.com/office/drawing/2014/main" id="{D2E946FA-639F-4DF7-A280-E38D6A8298D0}"/>
              </a:ext>
            </a:extLst>
          </p:cNvPr>
          <p:cNvCxnSpPr/>
          <p:nvPr/>
        </p:nvCxnSpPr>
        <p:spPr>
          <a:xfrm flipH="1" flipV="1">
            <a:off x="10055646" y="5589240"/>
            <a:ext cx="216024" cy="7200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21A3704-4525-4125-A257-7D38692D40C6}"/>
              </a:ext>
            </a:extLst>
          </p:cNvPr>
          <p:cNvCxnSpPr/>
          <p:nvPr/>
        </p:nvCxnSpPr>
        <p:spPr>
          <a:xfrm flipH="1" flipV="1">
            <a:off x="10847734" y="5589240"/>
            <a:ext cx="216024" cy="7200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90">
            <a:extLst>
              <a:ext uri="{FF2B5EF4-FFF2-40B4-BE49-F238E27FC236}">
                <a16:creationId xmlns:a16="http://schemas.microsoft.com/office/drawing/2014/main" id="{BA2C15F1-62D0-4BD5-94D5-F9009A25D1A0}"/>
              </a:ext>
            </a:extLst>
          </p:cNvPr>
          <p:cNvSpPr txBox="1"/>
          <p:nvPr/>
        </p:nvSpPr>
        <p:spPr>
          <a:xfrm>
            <a:off x="9557626" y="5635760"/>
            <a:ext cx="1572104" cy="280449"/>
          </a:xfrm>
          <a:prstGeom prst="rect">
            <a:avLst/>
          </a:prstGeom>
          <a:noFill/>
        </p:spPr>
        <p:txBody>
          <a:bodyPr wrap="square" lIns="81015" tIns="40507" rIns="81015" bIns="40507" rtlCol="0">
            <a:spAutoFit/>
          </a:bodyPr>
          <a:lstStyle/>
          <a:p>
            <a:pPr algn="ctr">
              <a:lnSpc>
                <a:spcPct val="130000"/>
              </a:lnSpc>
            </a:pPr>
            <a:r>
              <a:rPr lang="en-US" altLang="zh-CN" sz="1100" b="1" dirty="0">
                <a:solidFill>
                  <a:schemeClr val="tx1">
                    <a:lumMod val="85000"/>
                    <a:lumOff val="15000"/>
                  </a:schemeClr>
                </a:solidFill>
                <a:latin typeface="微软雅黑" pitchFamily="34" charset="-122"/>
                <a:ea typeface="微软雅黑" pitchFamily="34" charset="-122"/>
              </a:rPr>
              <a:t>province</a:t>
            </a:r>
            <a:endParaRPr lang="zh-CN" altLang="en-US" sz="1100" b="1" dirty="0">
              <a:solidFill>
                <a:schemeClr val="tx1">
                  <a:lumMod val="85000"/>
                  <a:lumOff val="15000"/>
                </a:schemeClr>
              </a:solidFill>
              <a:latin typeface="微软雅黑" pitchFamily="34" charset="-122"/>
              <a:ea typeface="微软雅黑" pitchFamily="34" charset="-122"/>
            </a:endParaRPr>
          </a:p>
        </p:txBody>
      </p:sp>
      <p:pic>
        <p:nvPicPr>
          <p:cNvPr id="20" name="图片 19">
            <a:extLst>
              <a:ext uri="{FF2B5EF4-FFF2-40B4-BE49-F238E27FC236}">
                <a16:creationId xmlns:a16="http://schemas.microsoft.com/office/drawing/2014/main" id="{34AC755D-3D64-436B-B31A-E4BC3E55CEC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71386" y="3532321"/>
            <a:ext cx="3465797" cy="3048920"/>
          </a:xfrm>
          <a:prstGeom prst="rect">
            <a:avLst/>
          </a:prstGeom>
        </p:spPr>
      </p:pic>
      <p:cxnSp>
        <p:nvCxnSpPr>
          <p:cNvPr id="21" name="直接箭头连接符 20">
            <a:extLst>
              <a:ext uri="{FF2B5EF4-FFF2-40B4-BE49-F238E27FC236}">
                <a16:creationId xmlns:a16="http://schemas.microsoft.com/office/drawing/2014/main" id="{DC228783-3082-4639-A3BD-82946BDB8F8B}"/>
              </a:ext>
            </a:extLst>
          </p:cNvPr>
          <p:cNvCxnSpPr/>
          <p:nvPr/>
        </p:nvCxnSpPr>
        <p:spPr>
          <a:xfrm flipH="1" flipV="1">
            <a:off x="10055646" y="5589240"/>
            <a:ext cx="216024" cy="7200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58424B4-7922-49A4-A518-2D6EE629EFCE}"/>
              </a:ext>
            </a:extLst>
          </p:cNvPr>
          <p:cNvCxnSpPr/>
          <p:nvPr/>
        </p:nvCxnSpPr>
        <p:spPr>
          <a:xfrm flipH="1" flipV="1">
            <a:off x="10127654" y="6381328"/>
            <a:ext cx="216024" cy="7200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8AE2070-6443-4D26-8225-35D75F5CB2FD}"/>
              </a:ext>
            </a:extLst>
          </p:cNvPr>
          <p:cNvCxnSpPr/>
          <p:nvPr/>
        </p:nvCxnSpPr>
        <p:spPr>
          <a:xfrm flipH="1" flipV="1">
            <a:off x="10847734" y="5589240"/>
            <a:ext cx="216024" cy="7200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90">
            <a:extLst>
              <a:ext uri="{FF2B5EF4-FFF2-40B4-BE49-F238E27FC236}">
                <a16:creationId xmlns:a16="http://schemas.microsoft.com/office/drawing/2014/main" id="{801A9D58-127E-43DF-BAA5-7061DE3F35A1}"/>
              </a:ext>
            </a:extLst>
          </p:cNvPr>
          <p:cNvSpPr txBox="1"/>
          <p:nvPr/>
        </p:nvSpPr>
        <p:spPr>
          <a:xfrm>
            <a:off x="10499092" y="5570114"/>
            <a:ext cx="1572104" cy="280449"/>
          </a:xfrm>
          <a:prstGeom prst="rect">
            <a:avLst/>
          </a:prstGeom>
          <a:noFill/>
        </p:spPr>
        <p:txBody>
          <a:bodyPr wrap="square" lIns="81015" tIns="40507" rIns="81015" bIns="40507" rtlCol="0">
            <a:spAutoFit/>
          </a:bodyPr>
          <a:lstStyle/>
          <a:p>
            <a:pPr algn="ctr">
              <a:lnSpc>
                <a:spcPct val="130000"/>
              </a:lnSpc>
            </a:pPr>
            <a:r>
              <a:rPr lang="en-US" altLang="zh-CN" sz="1100" b="1" dirty="0">
                <a:solidFill>
                  <a:schemeClr val="tx1">
                    <a:lumMod val="85000"/>
                    <a:lumOff val="15000"/>
                  </a:schemeClr>
                </a:solidFill>
                <a:latin typeface="微软雅黑" pitchFamily="34" charset="-122"/>
                <a:ea typeface="微软雅黑" pitchFamily="34" charset="-122"/>
              </a:rPr>
              <a:t>city</a:t>
            </a:r>
            <a:endParaRPr lang="zh-CN" altLang="en-US" sz="1100" b="1" dirty="0">
              <a:solidFill>
                <a:schemeClr val="tx1">
                  <a:lumMod val="85000"/>
                  <a:lumOff val="15000"/>
                </a:schemeClr>
              </a:solidFill>
              <a:latin typeface="微软雅黑" pitchFamily="34" charset="-122"/>
              <a:ea typeface="微软雅黑" pitchFamily="34" charset="-122"/>
            </a:endParaRPr>
          </a:p>
        </p:txBody>
      </p:sp>
      <p:sp>
        <p:nvSpPr>
          <p:cNvPr id="25" name="TextBox 90">
            <a:extLst>
              <a:ext uri="{FF2B5EF4-FFF2-40B4-BE49-F238E27FC236}">
                <a16:creationId xmlns:a16="http://schemas.microsoft.com/office/drawing/2014/main" id="{7601CEDF-581F-4A35-BFB3-58CFF3D3FF36}"/>
              </a:ext>
            </a:extLst>
          </p:cNvPr>
          <p:cNvSpPr txBox="1"/>
          <p:nvPr/>
        </p:nvSpPr>
        <p:spPr>
          <a:xfrm>
            <a:off x="9557626" y="5635760"/>
            <a:ext cx="1572104" cy="280449"/>
          </a:xfrm>
          <a:prstGeom prst="rect">
            <a:avLst/>
          </a:prstGeom>
          <a:noFill/>
        </p:spPr>
        <p:txBody>
          <a:bodyPr wrap="square" lIns="81015" tIns="40507" rIns="81015" bIns="40507" rtlCol="0">
            <a:spAutoFit/>
          </a:bodyPr>
          <a:lstStyle/>
          <a:p>
            <a:pPr algn="ctr">
              <a:lnSpc>
                <a:spcPct val="130000"/>
              </a:lnSpc>
            </a:pPr>
            <a:r>
              <a:rPr lang="en-US" altLang="zh-CN" sz="1100" b="1" dirty="0">
                <a:solidFill>
                  <a:schemeClr val="tx1">
                    <a:lumMod val="85000"/>
                    <a:lumOff val="15000"/>
                  </a:schemeClr>
                </a:solidFill>
                <a:latin typeface="微软雅黑" pitchFamily="34" charset="-122"/>
                <a:ea typeface="微软雅黑" pitchFamily="34" charset="-122"/>
              </a:rPr>
              <a:t>province</a:t>
            </a:r>
            <a:endParaRPr lang="zh-CN" altLang="en-US" sz="1100" b="1" dirty="0">
              <a:solidFill>
                <a:schemeClr val="tx1">
                  <a:lumMod val="85000"/>
                  <a:lumOff val="15000"/>
                </a:schemeClr>
              </a:solidFill>
              <a:latin typeface="微软雅黑" pitchFamily="34" charset="-122"/>
              <a:ea typeface="微软雅黑" pitchFamily="34" charset="-122"/>
            </a:endParaRPr>
          </a:p>
        </p:txBody>
      </p:sp>
      <p:sp>
        <p:nvSpPr>
          <p:cNvPr id="26" name="TextBox 90">
            <a:extLst>
              <a:ext uri="{FF2B5EF4-FFF2-40B4-BE49-F238E27FC236}">
                <a16:creationId xmlns:a16="http://schemas.microsoft.com/office/drawing/2014/main" id="{47552FDB-0F03-4FD2-91A4-FA9A66FC16DC}"/>
              </a:ext>
            </a:extLst>
          </p:cNvPr>
          <p:cNvSpPr txBox="1"/>
          <p:nvPr/>
        </p:nvSpPr>
        <p:spPr>
          <a:xfrm>
            <a:off x="9821804" y="6333615"/>
            <a:ext cx="1572104" cy="280449"/>
          </a:xfrm>
          <a:prstGeom prst="rect">
            <a:avLst/>
          </a:prstGeom>
          <a:noFill/>
        </p:spPr>
        <p:txBody>
          <a:bodyPr wrap="square" lIns="81015" tIns="40507" rIns="81015" bIns="40507" rtlCol="0">
            <a:spAutoFit/>
          </a:bodyPr>
          <a:lstStyle/>
          <a:p>
            <a:pPr algn="ctr">
              <a:lnSpc>
                <a:spcPct val="130000"/>
              </a:lnSpc>
            </a:pPr>
            <a:r>
              <a:rPr lang="en-US" altLang="zh-CN" sz="1100" b="1" dirty="0">
                <a:solidFill>
                  <a:schemeClr val="tx1">
                    <a:lumMod val="85000"/>
                    <a:lumOff val="15000"/>
                  </a:schemeClr>
                </a:solidFill>
                <a:latin typeface="微软雅黑" pitchFamily="34" charset="-122"/>
                <a:ea typeface="微软雅黑" pitchFamily="34" charset="-122"/>
              </a:rPr>
              <a:t>age</a:t>
            </a:r>
            <a:endParaRPr lang="zh-CN" altLang="en-US" sz="1100" b="1" dirty="0">
              <a:solidFill>
                <a:schemeClr val="tx1">
                  <a:lumMod val="85000"/>
                  <a:lumOff val="15000"/>
                </a:schemeClr>
              </a:solidFill>
              <a:latin typeface="微软雅黑" pitchFamily="34" charset="-122"/>
              <a:ea typeface="微软雅黑" pitchFamily="34" charset="-122"/>
            </a:endParaRPr>
          </a:p>
        </p:txBody>
      </p:sp>
      <p:sp>
        <p:nvSpPr>
          <p:cNvPr id="27" name="文本框 26">
            <a:extLst>
              <a:ext uri="{FF2B5EF4-FFF2-40B4-BE49-F238E27FC236}">
                <a16:creationId xmlns:a16="http://schemas.microsoft.com/office/drawing/2014/main" id="{1C6725DA-2A0F-44B5-948E-DCF2977036EA}"/>
              </a:ext>
            </a:extLst>
          </p:cNvPr>
          <p:cNvSpPr txBox="1"/>
          <p:nvPr/>
        </p:nvSpPr>
        <p:spPr>
          <a:xfrm>
            <a:off x="8448776" y="618625"/>
            <a:ext cx="1279581" cy="646331"/>
          </a:xfrm>
          <a:prstGeom prst="rect">
            <a:avLst/>
          </a:prstGeom>
          <a:noFill/>
        </p:spPr>
        <p:txBody>
          <a:bodyPr wrap="none" rtlCol="0">
            <a:spAutoFit/>
          </a:bodyPr>
          <a:lstStyle/>
          <a:p>
            <a:r>
              <a:rPr lang="en-US" altLang="zh-CN" sz="1200" dirty="0" err="1"/>
              <a:t>train_auc</a:t>
            </a:r>
            <a:r>
              <a:rPr lang="en-US" altLang="zh-CN" sz="1200" dirty="0"/>
              <a:t>=0.7949</a:t>
            </a:r>
          </a:p>
          <a:p>
            <a:r>
              <a:rPr lang="en-US" altLang="zh-CN" sz="1200" dirty="0" err="1"/>
              <a:t>val_auc</a:t>
            </a:r>
            <a:r>
              <a:rPr lang="en-US" altLang="zh-CN" sz="1200" dirty="0"/>
              <a:t> = 0.7118</a:t>
            </a:r>
          </a:p>
          <a:p>
            <a:endParaRPr lang="zh-CN" altLang="en-US" sz="1200" dirty="0"/>
          </a:p>
        </p:txBody>
      </p:sp>
    </p:spTree>
    <p:extLst>
      <p:ext uri="{BB962C8B-B14F-4D97-AF65-F5344CB8AC3E}">
        <p14:creationId xmlns:p14="http://schemas.microsoft.com/office/powerpoint/2010/main" val="307308152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1">
            <a:extLst>
              <a:ext uri="{FF2B5EF4-FFF2-40B4-BE49-F238E27FC236}">
                <a16:creationId xmlns:a16="http://schemas.microsoft.com/office/drawing/2014/main" id="{4DE135E8-A935-4A85-8DA4-42787166680A}"/>
              </a:ext>
            </a:extLst>
          </p:cNvPr>
          <p:cNvSpPr txBox="1"/>
          <p:nvPr/>
        </p:nvSpPr>
        <p:spPr>
          <a:xfrm>
            <a:off x="3358902" y="457508"/>
            <a:ext cx="1893467" cy="523220"/>
          </a:xfrm>
          <a:prstGeom prst="rect">
            <a:avLst/>
          </a:prstGeom>
          <a:noFill/>
        </p:spPr>
        <p:txBody>
          <a:bodyPr wrap="none" rtlCol="0">
            <a:spAutoFit/>
          </a:bodyPr>
          <a:lstStyle/>
          <a:p>
            <a:r>
              <a:rPr lang="en-US" altLang="zh-CN" sz="2800" dirty="0" err="1">
                <a:solidFill>
                  <a:schemeClr val="tx1">
                    <a:lumMod val="85000"/>
                    <a:lumOff val="15000"/>
                  </a:schemeClr>
                </a:solidFill>
                <a:latin typeface="微软雅黑" pitchFamily="34" charset="-122"/>
                <a:ea typeface="微软雅黑" pitchFamily="34" charset="-122"/>
              </a:rPr>
              <a:t>LightGBM</a:t>
            </a:r>
            <a:endParaRPr lang="zh-CN" altLang="en-US" sz="2800" dirty="0">
              <a:solidFill>
                <a:schemeClr val="tx1">
                  <a:lumMod val="85000"/>
                  <a:lumOff val="15000"/>
                </a:schemeClr>
              </a:solidFill>
              <a:latin typeface="微软雅黑" pitchFamily="34" charset="-122"/>
              <a:ea typeface="微软雅黑" pitchFamily="34" charset="-122"/>
            </a:endParaRPr>
          </a:p>
        </p:txBody>
      </p:sp>
      <p:pic>
        <p:nvPicPr>
          <p:cNvPr id="28" name="图片 27">
            <a:extLst>
              <a:ext uri="{FF2B5EF4-FFF2-40B4-BE49-F238E27FC236}">
                <a16:creationId xmlns:a16="http://schemas.microsoft.com/office/drawing/2014/main" id="{05649E84-513F-492D-A446-CD73EB53CE8B}"/>
              </a:ext>
            </a:extLst>
          </p:cNvPr>
          <p:cNvPicPr>
            <a:picLocks noChangeAspect="1"/>
          </p:cNvPicPr>
          <p:nvPr/>
        </p:nvPicPr>
        <p:blipFill>
          <a:blip r:embed="rId3"/>
          <a:stretch>
            <a:fillRect/>
          </a:stretch>
        </p:blipFill>
        <p:spPr>
          <a:xfrm>
            <a:off x="3032505" y="4401500"/>
            <a:ext cx="4118205" cy="2214020"/>
          </a:xfrm>
          <a:prstGeom prst="rect">
            <a:avLst/>
          </a:prstGeom>
        </p:spPr>
      </p:pic>
      <p:pic>
        <p:nvPicPr>
          <p:cNvPr id="29" name="图片 28">
            <a:extLst>
              <a:ext uri="{FF2B5EF4-FFF2-40B4-BE49-F238E27FC236}">
                <a16:creationId xmlns:a16="http://schemas.microsoft.com/office/drawing/2014/main" id="{83FC0DD1-F081-403A-AD1A-E445361A4143}"/>
              </a:ext>
            </a:extLst>
          </p:cNvPr>
          <p:cNvPicPr>
            <a:picLocks noChangeAspect="1"/>
          </p:cNvPicPr>
          <p:nvPr/>
        </p:nvPicPr>
        <p:blipFill rotWithShape="1">
          <a:blip r:embed="rId4"/>
          <a:srcRect r="27554"/>
          <a:stretch/>
        </p:blipFill>
        <p:spPr>
          <a:xfrm>
            <a:off x="7260623" y="2386147"/>
            <a:ext cx="2222018" cy="1494693"/>
          </a:xfrm>
          <a:prstGeom prst="rect">
            <a:avLst/>
          </a:prstGeom>
        </p:spPr>
      </p:pic>
      <p:pic>
        <p:nvPicPr>
          <p:cNvPr id="30" name="图片 29">
            <a:extLst>
              <a:ext uri="{FF2B5EF4-FFF2-40B4-BE49-F238E27FC236}">
                <a16:creationId xmlns:a16="http://schemas.microsoft.com/office/drawing/2014/main" id="{5E5AF515-497A-41C6-9B44-7DC21CF0D5A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743125" y="2343293"/>
            <a:ext cx="2147001" cy="1494693"/>
          </a:xfrm>
          <a:prstGeom prst="rect">
            <a:avLst/>
          </a:prstGeom>
        </p:spPr>
      </p:pic>
      <p:pic>
        <p:nvPicPr>
          <p:cNvPr id="31" name="图片 30">
            <a:extLst>
              <a:ext uri="{FF2B5EF4-FFF2-40B4-BE49-F238E27FC236}">
                <a16:creationId xmlns:a16="http://schemas.microsoft.com/office/drawing/2014/main" id="{684000B5-1E5C-43D9-8FCE-826311E64679}"/>
              </a:ext>
            </a:extLst>
          </p:cNvPr>
          <p:cNvPicPr>
            <a:picLocks noChangeAspect="1"/>
          </p:cNvPicPr>
          <p:nvPr/>
        </p:nvPicPr>
        <p:blipFill>
          <a:blip r:embed="rId6"/>
          <a:stretch>
            <a:fillRect/>
          </a:stretch>
        </p:blipFill>
        <p:spPr>
          <a:xfrm>
            <a:off x="3013455" y="2535392"/>
            <a:ext cx="4118205" cy="1557616"/>
          </a:xfrm>
          <a:prstGeom prst="rect">
            <a:avLst/>
          </a:prstGeom>
        </p:spPr>
      </p:pic>
      <p:sp>
        <p:nvSpPr>
          <p:cNvPr id="32" name="矩形 31">
            <a:extLst>
              <a:ext uri="{FF2B5EF4-FFF2-40B4-BE49-F238E27FC236}">
                <a16:creationId xmlns:a16="http://schemas.microsoft.com/office/drawing/2014/main" id="{F29FC77B-E19C-4102-8F1E-CE854454546C}"/>
              </a:ext>
            </a:extLst>
          </p:cNvPr>
          <p:cNvSpPr/>
          <p:nvPr/>
        </p:nvSpPr>
        <p:spPr>
          <a:xfrm>
            <a:off x="3032505" y="1412725"/>
            <a:ext cx="1389945" cy="834093"/>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lIns="70587" tIns="35293" rIns="70587" bIns="35293" rtlCol="0" anchor="ctr"/>
          <a:lstStyle/>
          <a:p>
            <a:pPr algn="ctr"/>
            <a:r>
              <a:rPr lang="zh-CN" altLang="en-US" sz="1400" b="1" dirty="0">
                <a:solidFill>
                  <a:schemeClr val="tx1">
                    <a:lumMod val="85000"/>
                    <a:lumOff val="15000"/>
                  </a:schemeClr>
                </a:solidFill>
                <a:latin typeface="微软雅黑" pitchFamily="34" charset="-122"/>
                <a:ea typeface="微软雅黑" pitchFamily="34" charset="-122"/>
                <a:cs typeface="华文黑体" pitchFamily="2" charset="-122"/>
              </a:rPr>
              <a:t>同样支持</a:t>
            </a:r>
            <a:endParaRPr lang="en-US" altLang="zh-CN" sz="1400" b="1" dirty="0">
              <a:solidFill>
                <a:schemeClr val="tx1">
                  <a:lumMod val="85000"/>
                  <a:lumOff val="15000"/>
                </a:schemeClr>
              </a:solidFill>
              <a:latin typeface="微软雅黑" pitchFamily="34" charset="-122"/>
              <a:ea typeface="微软雅黑" pitchFamily="34" charset="-122"/>
              <a:cs typeface="华文黑体" pitchFamily="2" charset="-122"/>
            </a:endParaRPr>
          </a:p>
          <a:p>
            <a:pPr algn="ctr"/>
            <a:r>
              <a:rPr lang="zh-CN" altLang="en-US" sz="1400" b="1" dirty="0">
                <a:solidFill>
                  <a:schemeClr val="tx1">
                    <a:lumMod val="85000"/>
                    <a:lumOff val="15000"/>
                  </a:schemeClr>
                </a:solidFill>
                <a:latin typeface="微软雅黑" pitchFamily="34" charset="-122"/>
                <a:ea typeface="微软雅黑" pitchFamily="34" charset="-122"/>
                <a:cs typeface="华文黑体" pitchFamily="2" charset="-122"/>
              </a:rPr>
              <a:t>类别特征</a:t>
            </a:r>
          </a:p>
        </p:txBody>
      </p:sp>
      <p:sp>
        <p:nvSpPr>
          <p:cNvPr id="33" name="等腰三角形 32">
            <a:extLst>
              <a:ext uri="{FF2B5EF4-FFF2-40B4-BE49-F238E27FC236}">
                <a16:creationId xmlns:a16="http://schemas.microsoft.com/office/drawing/2014/main" id="{009438E9-0269-4B60-9A78-B12864BF643E}"/>
              </a:ext>
            </a:extLst>
          </p:cNvPr>
          <p:cNvSpPr/>
          <p:nvPr/>
        </p:nvSpPr>
        <p:spPr>
          <a:xfrm flipV="1">
            <a:off x="3630736" y="2246817"/>
            <a:ext cx="193480" cy="166819"/>
          </a:xfrm>
          <a:prstGeom prst="triangle">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lIns="70587" tIns="35293" rIns="70587" bIns="35293" rtlCol="0" anchor="ctr"/>
          <a:lstStyle/>
          <a:p>
            <a:pPr algn="ctr"/>
            <a:endParaRPr lang="zh-CN" altLang="en-US"/>
          </a:p>
        </p:txBody>
      </p:sp>
      <p:sp>
        <p:nvSpPr>
          <p:cNvPr id="34" name="矩形 33">
            <a:extLst>
              <a:ext uri="{FF2B5EF4-FFF2-40B4-BE49-F238E27FC236}">
                <a16:creationId xmlns:a16="http://schemas.microsoft.com/office/drawing/2014/main" id="{25E6545D-B454-47ED-AC0B-91CC10791B49}"/>
              </a:ext>
            </a:extLst>
          </p:cNvPr>
          <p:cNvSpPr/>
          <p:nvPr/>
        </p:nvSpPr>
        <p:spPr>
          <a:xfrm>
            <a:off x="7398897" y="1078575"/>
            <a:ext cx="1934602" cy="834094"/>
          </a:xfrm>
          <a:prstGeom prst="rect">
            <a:avLst/>
          </a:prstGeom>
          <a:solidFill>
            <a:srgbClr val="CE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itchFamily="34" charset="-122"/>
                <a:ea typeface="微软雅黑" pitchFamily="34" charset="-122"/>
              </a:rPr>
              <a:t>类别特征进行</a:t>
            </a:r>
            <a:r>
              <a:rPr lang="en-US" altLang="zh-CN" sz="1600" dirty="0" err="1">
                <a:solidFill>
                  <a:schemeClr val="bg1"/>
                </a:solidFill>
                <a:latin typeface="微软雅黑" pitchFamily="34" charset="-122"/>
                <a:ea typeface="微软雅黑" pitchFamily="34" charset="-122"/>
              </a:rPr>
              <a:t>LabelEncode</a:t>
            </a:r>
            <a:r>
              <a:rPr lang="zh-CN" altLang="en-US" sz="1600" dirty="0">
                <a:solidFill>
                  <a:schemeClr val="bg1"/>
                </a:solidFill>
                <a:latin typeface="微软雅黑" pitchFamily="34" charset="-122"/>
                <a:ea typeface="微软雅黑" pitchFamily="34" charset="-122"/>
              </a:rPr>
              <a:t>编码</a:t>
            </a:r>
          </a:p>
        </p:txBody>
      </p:sp>
      <p:sp>
        <p:nvSpPr>
          <p:cNvPr id="35" name="矩形 34">
            <a:extLst>
              <a:ext uri="{FF2B5EF4-FFF2-40B4-BE49-F238E27FC236}">
                <a16:creationId xmlns:a16="http://schemas.microsoft.com/office/drawing/2014/main" id="{2FE73D9E-105D-48C5-83D8-1AF5CD2E8B1C}"/>
              </a:ext>
            </a:extLst>
          </p:cNvPr>
          <p:cNvSpPr/>
          <p:nvPr/>
        </p:nvSpPr>
        <p:spPr>
          <a:xfrm>
            <a:off x="9814673" y="1078575"/>
            <a:ext cx="1934602" cy="834094"/>
          </a:xfrm>
          <a:prstGeom prst="rect">
            <a:avLst/>
          </a:prstGeom>
          <a:solidFill>
            <a:srgbClr val="CE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样本进行决策树分箱</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与贝叶斯调参</a:t>
            </a:r>
            <a:endParaRPr lang="en-US" altLang="zh-CN" sz="1400" dirty="0">
              <a:latin typeface="微软雅黑" panose="020B0503020204020204" pitchFamily="34" charset="-122"/>
              <a:ea typeface="微软雅黑" panose="020B0503020204020204" pitchFamily="34" charset="-122"/>
            </a:endParaRPr>
          </a:p>
        </p:txBody>
      </p:sp>
      <p:pic>
        <p:nvPicPr>
          <p:cNvPr id="36" name="图片 35">
            <a:extLst>
              <a:ext uri="{FF2B5EF4-FFF2-40B4-BE49-F238E27FC236}">
                <a16:creationId xmlns:a16="http://schemas.microsoft.com/office/drawing/2014/main" id="{0C20E304-C6A0-426F-91A4-690A89336BF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95606" y="4149080"/>
            <a:ext cx="2292767" cy="2053449"/>
          </a:xfrm>
          <a:prstGeom prst="rect">
            <a:avLst/>
          </a:prstGeom>
        </p:spPr>
      </p:pic>
      <p:pic>
        <p:nvPicPr>
          <p:cNvPr id="37" name="图片 36">
            <a:extLst>
              <a:ext uri="{FF2B5EF4-FFF2-40B4-BE49-F238E27FC236}">
                <a16:creationId xmlns:a16="http://schemas.microsoft.com/office/drawing/2014/main" id="{00F2B923-BADE-4741-B63F-1FBA3A6E100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78049" y="4149080"/>
            <a:ext cx="2222019" cy="1982848"/>
          </a:xfrm>
          <a:prstGeom prst="rect">
            <a:avLst/>
          </a:prstGeom>
        </p:spPr>
      </p:pic>
      <p:sp>
        <p:nvSpPr>
          <p:cNvPr id="38" name="箭头: 下 37">
            <a:extLst>
              <a:ext uri="{FF2B5EF4-FFF2-40B4-BE49-F238E27FC236}">
                <a16:creationId xmlns:a16="http://schemas.microsoft.com/office/drawing/2014/main" id="{4972B2AD-FC88-4CDF-93E7-ADA23C208AB8}"/>
              </a:ext>
            </a:extLst>
          </p:cNvPr>
          <p:cNvSpPr/>
          <p:nvPr/>
        </p:nvSpPr>
        <p:spPr>
          <a:xfrm rot="16200000">
            <a:off x="9470427" y="3737120"/>
            <a:ext cx="268239" cy="56791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a:extLst>
              <a:ext uri="{FF2B5EF4-FFF2-40B4-BE49-F238E27FC236}">
                <a16:creationId xmlns:a16="http://schemas.microsoft.com/office/drawing/2014/main" id="{7AAC4B83-46A4-4787-B46D-B65A025E6A18}"/>
              </a:ext>
            </a:extLst>
          </p:cNvPr>
          <p:cNvSpPr txBox="1"/>
          <p:nvPr/>
        </p:nvSpPr>
        <p:spPr>
          <a:xfrm>
            <a:off x="7768127" y="1939415"/>
            <a:ext cx="1279581" cy="646331"/>
          </a:xfrm>
          <a:prstGeom prst="rect">
            <a:avLst/>
          </a:prstGeom>
          <a:noFill/>
        </p:spPr>
        <p:txBody>
          <a:bodyPr wrap="none" rtlCol="0">
            <a:spAutoFit/>
          </a:bodyPr>
          <a:lstStyle/>
          <a:p>
            <a:r>
              <a:rPr lang="en-US" altLang="zh-CN" sz="1200" dirty="0" err="1"/>
              <a:t>train_auc</a:t>
            </a:r>
            <a:r>
              <a:rPr lang="en-US" altLang="zh-CN" sz="1200" dirty="0"/>
              <a:t>=0.7592</a:t>
            </a:r>
          </a:p>
          <a:p>
            <a:r>
              <a:rPr lang="en-US" altLang="zh-CN" sz="1200" dirty="0" err="1"/>
              <a:t>val_auc</a:t>
            </a:r>
            <a:r>
              <a:rPr lang="en-US" altLang="zh-CN" sz="1200" dirty="0"/>
              <a:t> = 0.7130</a:t>
            </a:r>
          </a:p>
          <a:p>
            <a:endParaRPr lang="zh-CN" altLang="en-US" sz="1200" dirty="0"/>
          </a:p>
        </p:txBody>
      </p:sp>
      <p:sp>
        <p:nvSpPr>
          <p:cNvPr id="40" name="文本框 39">
            <a:extLst>
              <a:ext uri="{FF2B5EF4-FFF2-40B4-BE49-F238E27FC236}">
                <a16:creationId xmlns:a16="http://schemas.microsoft.com/office/drawing/2014/main" id="{1768DC64-F3A8-45C4-B564-1C2B5214769D}"/>
              </a:ext>
            </a:extLst>
          </p:cNvPr>
          <p:cNvSpPr txBox="1"/>
          <p:nvPr/>
        </p:nvSpPr>
        <p:spPr>
          <a:xfrm>
            <a:off x="10101368" y="1919649"/>
            <a:ext cx="1279581" cy="646331"/>
          </a:xfrm>
          <a:prstGeom prst="rect">
            <a:avLst/>
          </a:prstGeom>
          <a:noFill/>
        </p:spPr>
        <p:txBody>
          <a:bodyPr wrap="none" rtlCol="0">
            <a:spAutoFit/>
          </a:bodyPr>
          <a:lstStyle/>
          <a:p>
            <a:r>
              <a:rPr lang="en-US" altLang="zh-CN" sz="1200" dirty="0" err="1"/>
              <a:t>train_auc</a:t>
            </a:r>
            <a:r>
              <a:rPr lang="en-US" altLang="zh-CN" sz="1200" dirty="0"/>
              <a:t>=0.7920</a:t>
            </a:r>
          </a:p>
          <a:p>
            <a:r>
              <a:rPr lang="en-US" altLang="zh-CN" sz="1200" dirty="0" err="1"/>
              <a:t>val_auc</a:t>
            </a:r>
            <a:r>
              <a:rPr lang="en-US" altLang="zh-CN" sz="1200" dirty="0"/>
              <a:t> = 0.7219</a:t>
            </a:r>
          </a:p>
          <a:p>
            <a:endParaRPr lang="zh-CN" altLang="en-US" sz="1200" dirty="0"/>
          </a:p>
        </p:txBody>
      </p:sp>
    </p:spTree>
    <p:extLst>
      <p:ext uri="{BB962C8B-B14F-4D97-AF65-F5344CB8AC3E}">
        <p14:creationId xmlns:p14="http://schemas.microsoft.com/office/powerpoint/2010/main" val="3388543983"/>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1">
            <a:extLst>
              <a:ext uri="{FF2B5EF4-FFF2-40B4-BE49-F238E27FC236}">
                <a16:creationId xmlns:a16="http://schemas.microsoft.com/office/drawing/2014/main" id="{4DE135E8-A935-4A85-8DA4-42787166680A}"/>
              </a:ext>
            </a:extLst>
          </p:cNvPr>
          <p:cNvSpPr txBox="1"/>
          <p:nvPr/>
        </p:nvSpPr>
        <p:spPr>
          <a:xfrm>
            <a:off x="3358902" y="457508"/>
            <a:ext cx="1893467" cy="523220"/>
          </a:xfrm>
          <a:prstGeom prst="rect">
            <a:avLst/>
          </a:prstGeom>
          <a:noFill/>
        </p:spPr>
        <p:txBody>
          <a:bodyPr wrap="none" rtlCol="0">
            <a:spAutoFit/>
          </a:bodyPr>
          <a:lstStyle/>
          <a:p>
            <a:r>
              <a:rPr lang="en-US" altLang="zh-CN" sz="2800" dirty="0" err="1">
                <a:solidFill>
                  <a:schemeClr val="tx1">
                    <a:lumMod val="85000"/>
                    <a:lumOff val="15000"/>
                  </a:schemeClr>
                </a:solidFill>
                <a:latin typeface="微软雅黑" pitchFamily="34" charset="-122"/>
                <a:ea typeface="微软雅黑" pitchFamily="34" charset="-122"/>
              </a:rPr>
              <a:t>LightGBM</a:t>
            </a:r>
            <a:endParaRPr lang="zh-CN" altLang="en-US" sz="2800" dirty="0">
              <a:solidFill>
                <a:schemeClr val="tx1">
                  <a:lumMod val="85000"/>
                  <a:lumOff val="15000"/>
                </a:schemeClr>
              </a:solidFill>
              <a:latin typeface="微软雅黑" pitchFamily="34" charset="-122"/>
              <a:ea typeface="微软雅黑" pitchFamily="34" charset="-122"/>
            </a:endParaRPr>
          </a:p>
        </p:txBody>
      </p:sp>
      <p:pic>
        <p:nvPicPr>
          <p:cNvPr id="28" name="图片 27">
            <a:extLst>
              <a:ext uri="{FF2B5EF4-FFF2-40B4-BE49-F238E27FC236}">
                <a16:creationId xmlns:a16="http://schemas.microsoft.com/office/drawing/2014/main" id="{05649E84-513F-492D-A446-CD73EB53CE8B}"/>
              </a:ext>
            </a:extLst>
          </p:cNvPr>
          <p:cNvPicPr>
            <a:picLocks noChangeAspect="1"/>
          </p:cNvPicPr>
          <p:nvPr/>
        </p:nvPicPr>
        <p:blipFill>
          <a:blip r:embed="rId3"/>
          <a:stretch>
            <a:fillRect/>
          </a:stretch>
        </p:blipFill>
        <p:spPr>
          <a:xfrm>
            <a:off x="3032505" y="4401500"/>
            <a:ext cx="4118205" cy="2214020"/>
          </a:xfrm>
          <a:prstGeom prst="rect">
            <a:avLst/>
          </a:prstGeom>
        </p:spPr>
      </p:pic>
      <p:pic>
        <p:nvPicPr>
          <p:cNvPr id="29" name="图片 28">
            <a:extLst>
              <a:ext uri="{FF2B5EF4-FFF2-40B4-BE49-F238E27FC236}">
                <a16:creationId xmlns:a16="http://schemas.microsoft.com/office/drawing/2014/main" id="{83FC0DD1-F081-403A-AD1A-E445361A4143}"/>
              </a:ext>
            </a:extLst>
          </p:cNvPr>
          <p:cNvPicPr>
            <a:picLocks noChangeAspect="1"/>
          </p:cNvPicPr>
          <p:nvPr/>
        </p:nvPicPr>
        <p:blipFill rotWithShape="1">
          <a:blip r:embed="rId4"/>
          <a:srcRect r="27554"/>
          <a:stretch/>
        </p:blipFill>
        <p:spPr>
          <a:xfrm>
            <a:off x="7260623" y="2386147"/>
            <a:ext cx="2222018" cy="1494693"/>
          </a:xfrm>
          <a:prstGeom prst="rect">
            <a:avLst/>
          </a:prstGeom>
        </p:spPr>
      </p:pic>
      <p:pic>
        <p:nvPicPr>
          <p:cNvPr id="30" name="图片 29">
            <a:extLst>
              <a:ext uri="{FF2B5EF4-FFF2-40B4-BE49-F238E27FC236}">
                <a16:creationId xmlns:a16="http://schemas.microsoft.com/office/drawing/2014/main" id="{5E5AF515-497A-41C6-9B44-7DC21CF0D5A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743125" y="2343293"/>
            <a:ext cx="2147001" cy="1494693"/>
          </a:xfrm>
          <a:prstGeom prst="rect">
            <a:avLst/>
          </a:prstGeom>
        </p:spPr>
      </p:pic>
      <p:pic>
        <p:nvPicPr>
          <p:cNvPr id="31" name="图片 30">
            <a:extLst>
              <a:ext uri="{FF2B5EF4-FFF2-40B4-BE49-F238E27FC236}">
                <a16:creationId xmlns:a16="http://schemas.microsoft.com/office/drawing/2014/main" id="{684000B5-1E5C-43D9-8FCE-826311E64679}"/>
              </a:ext>
            </a:extLst>
          </p:cNvPr>
          <p:cNvPicPr>
            <a:picLocks noChangeAspect="1"/>
          </p:cNvPicPr>
          <p:nvPr/>
        </p:nvPicPr>
        <p:blipFill>
          <a:blip r:embed="rId6"/>
          <a:stretch>
            <a:fillRect/>
          </a:stretch>
        </p:blipFill>
        <p:spPr>
          <a:xfrm>
            <a:off x="3013455" y="2535392"/>
            <a:ext cx="4118205" cy="1557616"/>
          </a:xfrm>
          <a:prstGeom prst="rect">
            <a:avLst/>
          </a:prstGeom>
        </p:spPr>
      </p:pic>
      <p:sp>
        <p:nvSpPr>
          <p:cNvPr id="32" name="矩形 31">
            <a:extLst>
              <a:ext uri="{FF2B5EF4-FFF2-40B4-BE49-F238E27FC236}">
                <a16:creationId xmlns:a16="http://schemas.microsoft.com/office/drawing/2014/main" id="{F29FC77B-E19C-4102-8F1E-CE854454546C}"/>
              </a:ext>
            </a:extLst>
          </p:cNvPr>
          <p:cNvSpPr/>
          <p:nvPr/>
        </p:nvSpPr>
        <p:spPr>
          <a:xfrm>
            <a:off x="3032505" y="1412725"/>
            <a:ext cx="1389945" cy="834093"/>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lIns="70587" tIns="35293" rIns="70587" bIns="35293" rtlCol="0" anchor="ctr"/>
          <a:lstStyle/>
          <a:p>
            <a:pPr algn="ctr"/>
            <a:r>
              <a:rPr lang="zh-CN" altLang="en-US" sz="1400" b="1" dirty="0">
                <a:solidFill>
                  <a:schemeClr val="tx1">
                    <a:lumMod val="85000"/>
                    <a:lumOff val="15000"/>
                  </a:schemeClr>
                </a:solidFill>
                <a:latin typeface="微软雅黑" pitchFamily="34" charset="-122"/>
                <a:ea typeface="微软雅黑" pitchFamily="34" charset="-122"/>
                <a:cs typeface="华文黑体" pitchFamily="2" charset="-122"/>
              </a:rPr>
              <a:t>同样支持</a:t>
            </a:r>
            <a:endParaRPr lang="en-US" altLang="zh-CN" sz="1400" b="1" dirty="0">
              <a:solidFill>
                <a:schemeClr val="tx1">
                  <a:lumMod val="85000"/>
                  <a:lumOff val="15000"/>
                </a:schemeClr>
              </a:solidFill>
              <a:latin typeface="微软雅黑" pitchFamily="34" charset="-122"/>
              <a:ea typeface="微软雅黑" pitchFamily="34" charset="-122"/>
              <a:cs typeface="华文黑体" pitchFamily="2" charset="-122"/>
            </a:endParaRPr>
          </a:p>
          <a:p>
            <a:pPr algn="ctr"/>
            <a:r>
              <a:rPr lang="zh-CN" altLang="en-US" sz="1400" b="1" dirty="0">
                <a:solidFill>
                  <a:schemeClr val="tx1">
                    <a:lumMod val="85000"/>
                    <a:lumOff val="15000"/>
                  </a:schemeClr>
                </a:solidFill>
                <a:latin typeface="微软雅黑" pitchFamily="34" charset="-122"/>
                <a:ea typeface="微软雅黑" pitchFamily="34" charset="-122"/>
                <a:cs typeface="华文黑体" pitchFamily="2" charset="-122"/>
              </a:rPr>
              <a:t>类别特征</a:t>
            </a:r>
          </a:p>
        </p:txBody>
      </p:sp>
      <p:sp>
        <p:nvSpPr>
          <p:cNvPr id="33" name="等腰三角形 32">
            <a:extLst>
              <a:ext uri="{FF2B5EF4-FFF2-40B4-BE49-F238E27FC236}">
                <a16:creationId xmlns:a16="http://schemas.microsoft.com/office/drawing/2014/main" id="{009438E9-0269-4B60-9A78-B12864BF643E}"/>
              </a:ext>
            </a:extLst>
          </p:cNvPr>
          <p:cNvSpPr/>
          <p:nvPr/>
        </p:nvSpPr>
        <p:spPr>
          <a:xfrm flipV="1">
            <a:off x="3630736" y="2246817"/>
            <a:ext cx="193480" cy="166819"/>
          </a:xfrm>
          <a:prstGeom prst="triangle">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lIns="70587" tIns="35293" rIns="70587" bIns="35293" rtlCol="0" anchor="ctr"/>
          <a:lstStyle/>
          <a:p>
            <a:pPr algn="ctr"/>
            <a:endParaRPr lang="zh-CN" altLang="en-US"/>
          </a:p>
        </p:txBody>
      </p:sp>
      <p:sp>
        <p:nvSpPr>
          <p:cNvPr id="34" name="矩形 33">
            <a:extLst>
              <a:ext uri="{FF2B5EF4-FFF2-40B4-BE49-F238E27FC236}">
                <a16:creationId xmlns:a16="http://schemas.microsoft.com/office/drawing/2014/main" id="{25E6545D-B454-47ED-AC0B-91CC10791B49}"/>
              </a:ext>
            </a:extLst>
          </p:cNvPr>
          <p:cNvSpPr/>
          <p:nvPr/>
        </p:nvSpPr>
        <p:spPr>
          <a:xfrm>
            <a:off x="7398897" y="1078575"/>
            <a:ext cx="1934602" cy="834094"/>
          </a:xfrm>
          <a:prstGeom prst="rect">
            <a:avLst/>
          </a:prstGeom>
          <a:solidFill>
            <a:srgbClr val="CE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itchFamily="34" charset="-122"/>
                <a:ea typeface="微软雅黑" pitchFamily="34" charset="-122"/>
              </a:rPr>
              <a:t>类别特征进行</a:t>
            </a:r>
            <a:r>
              <a:rPr lang="en-US" altLang="zh-CN" sz="1600" dirty="0" err="1">
                <a:solidFill>
                  <a:schemeClr val="bg1"/>
                </a:solidFill>
                <a:latin typeface="微软雅黑" pitchFamily="34" charset="-122"/>
                <a:ea typeface="微软雅黑" pitchFamily="34" charset="-122"/>
              </a:rPr>
              <a:t>LabelEncode</a:t>
            </a:r>
            <a:r>
              <a:rPr lang="zh-CN" altLang="en-US" sz="1600" dirty="0">
                <a:solidFill>
                  <a:schemeClr val="bg1"/>
                </a:solidFill>
                <a:latin typeface="微软雅黑" pitchFamily="34" charset="-122"/>
                <a:ea typeface="微软雅黑" pitchFamily="34" charset="-122"/>
              </a:rPr>
              <a:t>编码</a:t>
            </a:r>
          </a:p>
        </p:txBody>
      </p:sp>
      <p:sp>
        <p:nvSpPr>
          <p:cNvPr id="35" name="矩形 34">
            <a:extLst>
              <a:ext uri="{FF2B5EF4-FFF2-40B4-BE49-F238E27FC236}">
                <a16:creationId xmlns:a16="http://schemas.microsoft.com/office/drawing/2014/main" id="{2FE73D9E-105D-48C5-83D8-1AF5CD2E8B1C}"/>
              </a:ext>
            </a:extLst>
          </p:cNvPr>
          <p:cNvSpPr/>
          <p:nvPr/>
        </p:nvSpPr>
        <p:spPr>
          <a:xfrm>
            <a:off x="9814673" y="1078575"/>
            <a:ext cx="1934602" cy="834094"/>
          </a:xfrm>
          <a:prstGeom prst="rect">
            <a:avLst/>
          </a:prstGeom>
          <a:solidFill>
            <a:srgbClr val="CE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样本进行决策树分箱、</a:t>
            </a:r>
            <a:r>
              <a:rPr lang="en-US" altLang="zh-CN" sz="1400" dirty="0">
                <a:latin typeface="微软雅黑" panose="020B0503020204020204" pitchFamily="34" charset="-122"/>
                <a:ea typeface="微软雅黑" panose="020B0503020204020204" pitchFamily="34" charset="-122"/>
              </a:rPr>
              <a:t>iv</a:t>
            </a:r>
            <a:r>
              <a:rPr lang="zh-CN" altLang="en-US" sz="1400">
                <a:latin typeface="微软雅黑" panose="020B0503020204020204" pitchFamily="34" charset="-122"/>
                <a:ea typeface="微软雅黑" panose="020B0503020204020204" pitchFamily="34" charset="-122"/>
              </a:rPr>
              <a:t>值筛选与</a:t>
            </a:r>
            <a:r>
              <a:rPr lang="zh-CN" altLang="en-US" sz="1400" dirty="0">
                <a:latin typeface="微软雅黑" panose="020B0503020204020204" pitchFamily="34" charset="-122"/>
                <a:ea typeface="微软雅黑" panose="020B0503020204020204" pitchFamily="34" charset="-122"/>
              </a:rPr>
              <a:t>贝叶斯调参</a:t>
            </a:r>
            <a:endParaRPr lang="en-US" altLang="zh-CN" sz="1400" dirty="0">
              <a:latin typeface="微软雅黑" panose="020B0503020204020204" pitchFamily="34" charset="-122"/>
              <a:ea typeface="微软雅黑" panose="020B0503020204020204" pitchFamily="34" charset="-122"/>
            </a:endParaRPr>
          </a:p>
        </p:txBody>
      </p:sp>
      <p:pic>
        <p:nvPicPr>
          <p:cNvPr id="37" name="图片 36">
            <a:extLst>
              <a:ext uri="{FF2B5EF4-FFF2-40B4-BE49-F238E27FC236}">
                <a16:creationId xmlns:a16="http://schemas.microsoft.com/office/drawing/2014/main" id="{00F2B923-BADE-4741-B63F-1FBA3A6E100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78049" y="4149080"/>
            <a:ext cx="2222019" cy="1982848"/>
          </a:xfrm>
          <a:prstGeom prst="rect">
            <a:avLst/>
          </a:prstGeom>
        </p:spPr>
      </p:pic>
      <p:sp>
        <p:nvSpPr>
          <p:cNvPr id="38" name="箭头: 下 37">
            <a:extLst>
              <a:ext uri="{FF2B5EF4-FFF2-40B4-BE49-F238E27FC236}">
                <a16:creationId xmlns:a16="http://schemas.microsoft.com/office/drawing/2014/main" id="{4972B2AD-FC88-4CDF-93E7-ADA23C208AB8}"/>
              </a:ext>
            </a:extLst>
          </p:cNvPr>
          <p:cNvSpPr/>
          <p:nvPr/>
        </p:nvSpPr>
        <p:spPr>
          <a:xfrm rot="16200000">
            <a:off x="9470427" y="3737120"/>
            <a:ext cx="268239" cy="56791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a:extLst>
              <a:ext uri="{FF2B5EF4-FFF2-40B4-BE49-F238E27FC236}">
                <a16:creationId xmlns:a16="http://schemas.microsoft.com/office/drawing/2014/main" id="{7AAC4B83-46A4-4787-B46D-B65A025E6A18}"/>
              </a:ext>
            </a:extLst>
          </p:cNvPr>
          <p:cNvSpPr txBox="1"/>
          <p:nvPr/>
        </p:nvSpPr>
        <p:spPr>
          <a:xfrm>
            <a:off x="7768127" y="1939415"/>
            <a:ext cx="1279581" cy="646331"/>
          </a:xfrm>
          <a:prstGeom prst="rect">
            <a:avLst/>
          </a:prstGeom>
          <a:noFill/>
        </p:spPr>
        <p:txBody>
          <a:bodyPr wrap="none" rtlCol="0">
            <a:spAutoFit/>
          </a:bodyPr>
          <a:lstStyle/>
          <a:p>
            <a:r>
              <a:rPr lang="en-US" altLang="zh-CN" sz="1200" dirty="0" err="1"/>
              <a:t>train_auc</a:t>
            </a:r>
            <a:r>
              <a:rPr lang="en-US" altLang="zh-CN" sz="1200" dirty="0"/>
              <a:t>=0.7592</a:t>
            </a:r>
          </a:p>
          <a:p>
            <a:r>
              <a:rPr lang="en-US" altLang="zh-CN" sz="1200" dirty="0" err="1"/>
              <a:t>val_auc</a:t>
            </a:r>
            <a:r>
              <a:rPr lang="en-US" altLang="zh-CN" sz="1200" dirty="0"/>
              <a:t> = 0.7130</a:t>
            </a:r>
          </a:p>
          <a:p>
            <a:endParaRPr lang="zh-CN" altLang="en-US" sz="1200" dirty="0"/>
          </a:p>
        </p:txBody>
      </p:sp>
      <p:sp>
        <p:nvSpPr>
          <p:cNvPr id="40" name="文本框 39">
            <a:extLst>
              <a:ext uri="{FF2B5EF4-FFF2-40B4-BE49-F238E27FC236}">
                <a16:creationId xmlns:a16="http://schemas.microsoft.com/office/drawing/2014/main" id="{1768DC64-F3A8-45C4-B564-1C2B5214769D}"/>
              </a:ext>
            </a:extLst>
          </p:cNvPr>
          <p:cNvSpPr txBox="1"/>
          <p:nvPr/>
        </p:nvSpPr>
        <p:spPr>
          <a:xfrm>
            <a:off x="10101368" y="1919649"/>
            <a:ext cx="1279581" cy="646331"/>
          </a:xfrm>
          <a:prstGeom prst="rect">
            <a:avLst/>
          </a:prstGeom>
          <a:noFill/>
        </p:spPr>
        <p:txBody>
          <a:bodyPr wrap="none" rtlCol="0">
            <a:spAutoFit/>
          </a:bodyPr>
          <a:lstStyle/>
          <a:p>
            <a:r>
              <a:rPr lang="en-US" altLang="zh-CN" sz="1200" dirty="0" err="1"/>
              <a:t>train_auc</a:t>
            </a:r>
            <a:r>
              <a:rPr lang="en-US" altLang="zh-CN" sz="1200" dirty="0"/>
              <a:t>=0.7920</a:t>
            </a:r>
          </a:p>
          <a:p>
            <a:r>
              <a:rPr lang="en-US" altLang="zh-CN" sz="1200" dirty="0" err="1"/>
              <a:t>val_auc</a:t>
            </a:r>
            <a:r>
              <a:rPr lang="en-US" altLang="zh-CN" sz="1200" dirty="0"/>
              <a:t> = 0.7219</a:t>
            </a:r>
          </a:p>
          <a:p>
            <a:endParaRPr lang="zh-CN" altLang="en-US" sz="1200" dirty="0"/>
          </a:p>
        </p:txBody>
      </p:sp>
      <p:pic>
        <p:nvPicPr>
          <p:cNvPr id="3" name="图片 2">
            <a:extLst>
              <a:ext uri="{FF2B5EF4-FFF2-40B4-BE49-F238E27FC236}">
                <a16:creationId xmlns:a16="http://schemas.microsoft.com/office/drawing/2014/main" id="{6A17F5DD-371F-4266-A31C-50099F3C6E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70451" y="4149080"/>
            <a:ext cx="2147002" cy="1922899"/>
          </a:xfrm>
          <a:prstGeom prst="rect">
            <a:avLst/>
          </a:prstGeom>
        </p:spPr>
      </p:pic>
    </p:spTree>
    <p:extLst>
      <p:ext uri="{BB962C8B-B14F-4D97-AF65-F5344CB8AC3E}">
        <p14:creationId xmlns:p14="http://schemas.microsoft.com/office/powerpoint/2010/main" val="3324768908"/>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
            <a:extLst>
              <a:ext uri="{FF2B5EF4-FFF2-40B4-BE49-F238E27FC236}">
                <a16:creationId xmlns:a16="http://schemas.microsoft.com/office/drawing/2014/main" id="{5835B5CE-AF6B-423E-AC3F-A56AC2BCD554}"/>
              </a:ext>
            </a:extLst>
          </p:cNvPr>
          <p:cNvSpPr txBox="1"/>
          <p:nvPr/>
        </p:nvSpPr>
        <p:spPr>
          <a:xfrm>
            <a:off x="3358902" y="457508"/>
            <a:ext cx="1628972" cy="523220"/>
          </a:xfrm>
          <a:prstGeom prst="rect">
            <a:avLst/>
          </a:prstGeom>
          <a:noFill/>
        </p:spPr>
        <p:txBody>
          <a:bodyPr wrap="none" rtlCol="0">
            <a:spAutoFit/>
          </a:bodyPr>
          <a:lstStyle/>
          <a:p>
            <a:r>
              <a:rPr lang="en-US" altLang="zh-CN" sz="2800" dirty="0" err="1">
                <a:solidFill>
                  <a:schemeClr val="tx1">
                    <a:lumMod val="85000"/>
                    <a:lumOff val="15000"/>
                  </a:schemeClr>
                </a:solidFill>
                <a:latin typeface="微软雅黑" pitchFamily="34" charset="-122"/>
                <a:ea typeface="微软雅黑" pitchFamily="34" charset="-122"/>
              </a:rPr>
              <a:t>Xgboost</a:t>
            </a:r>
            <a:endParaRPr lang="zh-CN" altLang="en-US" sz="2800" dirty="0">
              <a:solidFill>
                <a:schemeClr val="tx1">
                  <a:lumMod val="85000"/>
                  <a:lumOff val="15000"/>
                </a:schemeClr>
              </a:solidFill>
              <a:latin typeface="微软雅黑" pitchFamily="34" charset="-122"/>
              <a:ea typeface="微软雅黑" pitchFamily="34" charset="-122"/>
            </a:endParaRPr>
          </a:p>
        </p:txBody>
      </p:sp>
      <p:sp>
        <p:nvSpPr>
          <p:cNvPr id="15" name="矩形 14">
            <a:extLst>
              <a:ext uri="{FF2B5EF4-FFF2-40B4-BE49-F238E27FC236}">
                <a16:creationId xmlns:a16="http://schemas.microsoft.com/office/drawing/2014/main" id="{52C9DAF0-81BD-42AE-A24C-754AF1A5FB3C}"/>
              </a:ext>
            </a:extLst>
          </p:cNvPr>
          <p:cNvSpPr/>
          <p:nvPr/>
        </p:nvSpPr>
        <p:spPr>
          <a:xfrm>
            <a:off x="3083814" y="1201396"/>
            <a:ext cx="1389945" cy="834093"/>
          </a:xfrm>
          <a:prstGeom prst="rect">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lIns="70587" tIns="35293" rIns="70587" bIns="35293" rtlCol="0" anchor="ctr"/>
          <a:lstStyle/>
          <a:p>
            <a:pPr algn="ctr"/>
            <a:r>
              <a:rPr lang="zh-CN" altLang="en-US" sz="1400" b="1" dirty="0">
                <a:solidFill>
                  <a:schemeClr val="tx1">
                    <a:lumMod val="85000"/>
                    <a:lumOff val="15000"/>
                  </a:schemeClr>
                </a:solidFill>
                <a:latin typeface="微软雅黑" pitchFamily="34" charset="-122"/>
                <a:ea typeface="微软雅黑" pitchFamily="34" charset="-122"/>
                <a:cs typeface="华文黑体" pitchFamily="2" charset="-122"/>
              </a:rPr>
              <a:t>不直接</a:t>
            </a:r>
            <a:endParaRPr lang="en-US" altLang="zh-CN" sz="1400" b="1" dirty="0">
              <a:solidFill>
                <a:schemeClr val="tx1">
                  <a:lumMod val="85000"/>
                  <a:lumOff val="15000"/>
                </a:schemeClr>
              </a:solidFill>
              <a:latin typeface="微软雅黑" pitchFamily="34" charset="-122"/>
              <a:ea typeface="微软雅黑" pitchFamily="34" charset="-122"/>
              <a:cs typeface="华文黑体" pitchFamily="2" charset="-122"/>
            </a:endParaRPr>
          </a:p>
          <a:p>
            <a:pPr algn="ctr"/>
            <a:r>
              <a:rPr lang="zh-CN" altLang="en-US" sz="1400" b="1" dirty="0">
                <a:solidFill>
                  <a:schemeClr val="tx1">
                    <a:lumMod val="85000"/>
                    <a:lumOff val="15000"/>
                  </a:schemeClr>
                </a:solidFill>
                <a:latin typeface="微软雅黑" pitchFamily="34" charset="-122"/>
                <a:ea typeface="微软雅黑" pitchFamily="34" charset="-122"/>
                <a:cs typeface="华文黑体" pitchFamily="2" charset="-122"/>
              </a:rPr>
              <a:t>支持类别特征</a:t>
            </a:r>
          </a:p>
        </p:txBody>
      </p:sp>
      <p:sp>
        <p:nvSpPr>
          <p:cNvPr id="16" name="等腰三角形 15">
            <a:extLst>
              <a:ext uri="{FF2B5EF4-FFF2-40B4-BE49-F238E27FC236}">
                <a16:creationId xmlns:a16="http://schemas.microsoft.com/office/drawing/2014/main" id="{88045C57-CB3B-4C99-AFCA-0A0F38398C86}"/>
              </a:ext>
            </a:extLst>
          </p:cNvPr>
          <p:cNvSpPr/>
          <p:nvPr/>
        </p:nvSpPr>
        <p:spPr>
          <a:xfrm flipV="1">
            <a:off x="3630736" y="2246817"/>
            <a:ext cx="193480" cy="166819"/>
          </a:xfrm>
          <a:prstGeom prst="triangle">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lIns="70587" tIns="35293" rIns="70587" bIns="35293" rtlCol="0" anchor="ctr"/>
          <a:lstStyle/>
          <a:p>
            <a:pPr algn="ctr"/>
            <a:endParaRPr lang="zh-CN" altLang="en-US"/>
          </a:p>
        </p:txBody>
      </p:sp>
      <p:sp>
        <p:nvSpPr>
          <p:cNvPr id="17" name="矩形 16">
            <a:extLst>
              <a:ext uri="{FF2B5EF4-FFF2-40B4-BE49-F238E27FC236}">
                <a16:creationId xmlns:a16="http://schemas.microsoft.com/office/drawing/2014/main" id="{55CA3C47-02BB-482B-AFC9-E4A93DE1D576}"/>
              </a:ext>
            </a:extLst>
          </p:cNvPr>
          <p:cNvSpPr/>
          <p:nvPr/>
        </p:nvSpPr>
        <p:spPr>
          <a:xfrm>
            <a:off x="8506080" y="2300639"/>
            <a:ext cx="3116348" cy="308238"/>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lIns="72914" tIns="36457" rIns="72914" bIns="36457" rtlCol="0" anchor="ctr"/>
          <a:lstStyle/>
          <a:p>
            <a:pPr algn="ctr"/>
            <a:r>
              <a:rPr lang="zh-CN" altLang="en-US" sz="1600" dirty="0">
                <a:solidFill>
                  <a:schemeClr val="tx1"/>
                </a:solidFill>
                <a:latin typeface="微软雅黑" pitchFamily="34" charset="-122"/>
                <a:ea typeface="微软雅黑" pitchFamily="34" charset="-122"/>
              </a:rPr>
              <a:t>相关系数筛选</a:t>
            </a:r>
          </a:p>
        </p:txBody>
      </p:sp>
      <p:sp>
        <p:nvSpPr>
          <p:cNvPr id="18" name="六边形 17">
            <a:extLst>
              <a:ext uri="{FF2B5EF4-FFF2-40B4-BE49-F238E27FC236}">
                <a16:creationId xmlns:a16="http://schemas.microsoft.com/office/drawing/2014/main" id="{941C4B7C-E58D-4CD7-A94E-FF3EDAB595A5}"/>
              </a:ext>
            </a:extLst>
          </p:cNvPr>
          <p:cNvSpPr/>
          <p:nvPr/>
        </p:nvSpPr>
        <p:spPr>
          <a:xfrm>
            <a:off x="6834801" y="3629309"/>
            <a:ext cx="1055378" cy="909756"/>
          </a:xfrm>
          <a:prstGeom prst="hexagon">
            <a:avLst/>
          </a:prstGeom>
          <a:solidFill>
            <a:srgbClr val="CE3A3A"/>
          </a:solidFill>
          <a:ln>
            <a:noFill/>
          </a:ln>
        </p:spPr>
        <p:style>
          <a:lnRef idx="2">
            <a:schemeClr val="accent1">
              <a:shade val="50000"/>
            </a:schemeClr>
          </a:lnRef>
          <a:fillRef idx="1">
            <a:schemeClr val="accent1"/>
          </a:fillRef>
          <a:effectRef idx="0">
            <a:schemeClr val="accent1"/>
          </a:effectRef>
          <a:fontRef idx="minor">
            <a:schemeClr val="lt1"/>
          </a:fontRef>
        </p:style>
        <p:txBody>
          <a:bodyPr lIns="72914" tIns="36457" rIns="72914" bIns="36457" rtlCol="0" anchor="ctr"/>
          <a:lstStyle/>
          <a:p>
            <a:pPr algn="ctr"/>
            <a:r>
              <a:rPr lang="zh-CN" altLang="en-US" sz="1600" dirty="0">
                <a:latin typeface="微软雅黑" pitchFamily="34" charset="-122"/>
                <a:ea typeface="微软雅黑" pitchFamily="34" charset="-122"/>
              </a:rPr>
              <a:t>特征筛选</a:t>
            </a:r>
          </a:p>
        </p:txBody>
      </p:sp>
      <p:cxnSp>
        <p:nvCxnSpPr>
          <p:cNvPr id="19" name="直接箭头连接符 18">
            <a:extLst>
              <a:ext uri="{FF2B5EF4-FFF2-40B4-BE49-F238E27FC236}">
                <a16:creationId xmlns:a16="http://schemas.microsoft.com/office/drawing/2014/main" id="{C0365FF6-7907-4FD7-A78A-7A6CFA9F70A7}"/>
              </a:ext>
            </a:extLst>
          </p:cNvPr>
          <p:cNvCxnSpPr>
            <a:cxnSpLocks/>
          </p:cNvCxnSpPr>
          <p:nvPr/>
        </p:nvCxnSpPr>
        <p:spPr>
          <a:xfrm flipH="1">
            <a:off x="6350258" y="4351315"/>
            <a:ext cx="394276" cy="169269"/>
          </a:xfrm>
          <a:prstGeom prst="straightConnector1">
            <a:avLst/>
          </a:prstGeom>
          <a:ln>
            <a:solidFill>
              <a:srgbClr val="CE3A3A"/>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F3761A6-C448-4D12-977C-AE7F1DEBF0C1}"/>
              </a:ext>
            </a:extLst>
          </p:cNvPr>
          <p:cNvCxnSpPr>
            <a:cxnSpLocks/>
          </p:cNvCxnSpPr>
          <p:nvPr/>
        </p:nvCxnSpPr>
        <p:spPr>
          <a:xfrm flipV="1">
            <a:off x="7928134" y="3494421"/>
            <a:ext cx="384231" cy="258842"/>
          </a:xfrm>
          <a:prstGeom prst="straightConnector1">
            <a:avLst/>
          </a:prstGeom>
          <a:ln>
            <a:solidFill>
              <a:srgbClr val="CE3A3A"/>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0F0F26A-7AC0-4184-BEBA-544922AC1E44}"/>
              </a:ext>
            </a:extLst>
          </p:cNvPr>
          <p:cNvCxnSpPr>
            <a:cxnSpLocks/>
          </p:cNvCxnSpPr>
          <p:nvPr/>
        </p:nvCxnSpPr>
        <p:spPr>
          <a:xfrm>
            <a:off x="7896921" y="4280147"/>
            <a:ext cx="415444" cy="142336"/>
          </a:xfrm>
          <a:prstGeom prst="straightConnector1">
            <a:avLst/>
          </a:prstGeom>
          <a:ln>
            <a:solidFill>
              <a:srgbClr val="CE3A3A"/>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B9CF8162-67C9-4FBE-A230-F546012A092C}"/>
              </a:ext>
            </a:extLst>
          </p:cNvPr>
          <p:cNvSpPr/>
          <p:nvPr/>
        </p:nvSpPr>
        <p:spPr>
          <a:xfrm>
            <a:off x="8479332" y="4258958"/>
            <a:ext cx="3116348" cy="308238"/>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lIns="72914" tIns="36457" rIns="72914" bIns="36457" rtlCol="0" anchor="ctr"/>
          <a:lstStyle/>
          <a:p>
            <a:pPr algn="ctr"/>
            <a:r>
              <a:rPr lang="zh-CN" altLang="en-US" sz="1600" dirty="0">
                <a:solidFill>
                  <a:schemeClr val="tx1"/>
                </a:solidFill>
                <a:latin typeface="微软雅黑" pitchFamily="34" charset="-122"/>
                <a:ea typeface="微软雅黑" pitchFamily="34" charset="-122"/>
              </a:rPr>
              <a:t>带惩罚项的特征筛选</a:t>
            </a:r>
          </a:p>
        </p:txBody>
      </p:sp>
      <p:sp>
        <p:nvSpPr>
          <p:cNvPr id="23" name="矩形 22">
            <a:extLst>
              <a:ext uri="{FF2B5EF4-FFF2-40B4-BE49-F238E27FC236}">
                <a16:creationId xmlns:a16="http://schemas.microsoft.com/office/drawing/2014/main" id="{DC974530-FD27-4CB1-A66D-665BA7FC74D6}"/>
              </a:ext>
            </a:extLst>
          </p:cNvPr>
          <p:cNvSpPr/>
          <p:nvPr/>
        </p:nvSpPr>
        <p:spPr>
          <a:xfrm>
            <a:off x="3066943" y="4280885"/>
            <a:ext cx="3116348" cy="308238"/>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lIns="72914" tIns="36457" rIns="72914" bIns="36457" rtlCol="0" anchor="ctr"/>
          <a:lstStyle/>
          <a:p>
            <a:pPr algn="ctr"/>
            <a:r>
              <a:rPr lang="zh-CN" altLang="en-US" sz="1600" dirty="0">
                <a:solidFill>
                  <a:schemeClr val="tx1"/>
                </a:solidFill>
                <a:latin typeface="微软雅黑" pitchFamily="34" charset="-122"/>
                <a:ea typeface="微软雅黑" pitchFamily="34" charset="-122"/>
              </a:rPr>
              <a:t>基于</a:t>
            </a:r>
            <a:r>
              <a:rPr lang="en-US" altLang="zh-CN" sz="1600" dirty="0">
                <a:solidFill>
                  <a:schemeClr val="tx1"/>
                </a:solidFill>
                <a:latin typeface="微软雅黑" pitchFamily="34" charset="-122"/>
                <a:ea typeface="微软雅黑" pitchFamily="34" charset="-122"/>
              </a:rPr>
              <a:t>GBDT</a:t>
            </a:r>
            <a:r>
              <a:rPr lang="zh-CN" altLang="en-US" sz="1600" dirty="0">
                <a:solidFill>
                  <a:schemeClr val="tx1"/>
                </a:solidFill>
                <a:latin typeface="微软雅黑" pitchFamily="34" charset="-122"/>
                <a:ea typeface="微软雅黑" pitchFamily="34" charset="-122"/>
              </a:rPr>
              <a:t>的特征筛选</a:t>
            </a:r>
          </a:p>
        </p:txBody>
      </p:sp>
      <p:pic>
        <p:nvPicPr>
          <p:cNvPr id="24" name="图片 23">
            <a:extLst>
              <a:ext uri="{FF2B5EF4-FFF2-40B4-BE49-F238E27FC236}">
                <a16:creationId xmlns:a16="http://schemas.microsoft.com/office/drawing/2014/main" id="{3E048B50-32EB-43C1-B2E9-B0F7CC6B84CA}"/>
              </a:ext>
            </a:extLst>
          </p:cNvPr>
          <p:cNvPicPr>
            <a:picLocks noChangeAspect="1"/>
          </p:cNvPicPr>
          <p:nvPr/>
        </p:nvPicPr>
        <p:blipFill>
          <a:blip r:embed="rId3"/>
          <a:stretch>
            <a:fillRect/>
          </a:stretch>
        </p:blipFill>
        <p:spPr>
          <a:xfrm>
            <a:off x="9132231" y="2648303"/>
            <a:ext cx="1955701" cy="1366258"/>
          </a:xfrm>
          <a:prstGeom prst="rect">
            <a:avLst/>
          </a:prstGeom>
        </p:spPr>
      </p:pic>
      <p:pic>
        <p:nvPicPr>
          <p:cNvPr id="25" name="图片 24">
            <a:extLst>
              <a:ext uri="{FF2B5EF4-FFF2-40B4-BE49-F238E27FC236}">
                <a16:creationId xmlns:a16="http://schemas.microsoft.com/office/drawing/2014/main" id="{50A70079-D9B3-49DA-8975-2F25CFD09CBE}"/>
              </a:ext>
            </a:extLst>
          </p:cNvPr>
          <p:cNvPicPr>
            <a:picLocks noChangeAspect="1"/>
          </p:cNvPicPr>
          <p:nvPr/>
        </p:nvPicPr>
        <p:blipFill>
          <a:blip r:embed="rId4"/>
          <a:stretch>
            <a:fillRect/>
          </a:stretch>
        </p:blipFill>
        <p:spPr>
          <a:xfrm>
            <a:off x="9034251" y="4636398"/>
            <a:ext cx="2026933" cy="1364668"/>
          </a:xfrm>
          <a:prstGeom prst="rect">
            <a:avLst/>
          </a:prstGeom>
        </p:spPr>
      </p:pic>
      <p:pic>
        <p:nvPicPr>
          <p:cNvPr id="26" name="图片 25">
            <a:extLst>
              <a:ext uri="{FF2B5EF4-FFF2-40B4-BE49-F238E27FC236}">
                <a16:creationId xmlns:a16="http://schemas.microsoft.com/office/drawing/2014/main" id="{2635F45F-AD20-4EFE-B5EC-9510E66AAC0B}"/>
              </a:ext>
            </a:extLst>
          </p:cNvPr>
          <p:cNvPicPr>
            <a:picLocks noChangeAspect="1"/>
          </p:cNvPicPr>
          <p:nvPr/>
        </p:nvPicPr>
        <p:blipFill>
          <a:blip r:embed="rId5"/>
          <a:stretch>
            <a:fillRect/>
          </a:stretch>
        </p:blipFill>
        <p:spPr>
          <a:xfrm>
            <a:off x="3646924" y="4686056"/>
            <a:ext cx="1994449" cy="1366638"/>
          </a:xfrm>
          <a:prstGeom prst="rect">
            <a:avLst/>
          </a:prstGeom>
        </p:spPr>
      </p:pic>
      <p:sp>
        <p:nvSpPr>
          <p:cNvPr id="39" name="文本框 38">
            <a:extLst>
              <a:ext uri="{FF2B5EF4-FFF2-40B4-BE49-F238E27FC236}">
                <a16:creationId xmlns:a16="http://schemas.microsoft.com/office/drawing/2014/main" id="{98B03DAA-7892-47F2-AE61-E2204BD6B017}"/>
              </a:ext>
            </a:extLst>
          </p:cNvPr>
          <p:cNvSpPr txBox="1"/>
          <p:nvPr/>
        </p:nvSpPr>
        <p:spPr>
          <a:xfrm>
            <a:off x="11067926" y="2685101"/>
            <a:ext cx="1157753" cy="646331"/>
          </a:xfrm>
          <a:prstGeom prst="rect">
            <a:avLst/>
          </a:prstGeom>
          <a:noFill/>
        </p:spPr>
        <p:txBody>
          <a:bodyPr wrap="none" rtlCol="0">
            <a:spAutoFit/>
          </a:bodyPr>
          <a:lstStyle/>
          <a:p>
            <a:r>
              <a:rPr lang="en-US" altLang="zh-CN" sz="1200" dirty="0" err="1"/>
              <a:t>train_auc</a:t>
            </a:r>
            <a:r>
              <a:rPr lang="en-US" altLang="zh-CN" sz="1200" dirty="0"/>
              <a:t>=0.77</a:t>
            </a:r>
          </a:p>
          <a:p>
            <a:r>
              <a:rPr lang="en-US" altLang="zh-CN" sz="1200" dirty="0" err="1"/>
              <a:t>val_auc</a:t>
            </a:r>
            <a:r>
              <a:rPr lang="en-US" altLang="zh-CN" sz="1200" dirty="0"/>
              <a:t> = 0.68</a:t>
            </a:r>
          </a:p>
          <a:p>
            <a:endParaRPr lang="zh-CN" altLang="en-US" sz="1200" dirty="0"/>
          </a:p>
        </p:txBody>
      </p:sp>
      <p:sp>
        <p:nvSpPr>
          <p:cNvPr id="40" name="文本框 39">
            <a:extLst>
              <a:ext uri="{FF2B5EF4-FFF2-40B4-BE49-F238E27FC236}">
                <a16:creationId xmlns:a16="http://schemas.microsoft.com/office/drawing/2014/main" id="{497A444A-B5D9-4D9F-AC31-F4F5B68BD001}"/>
              </a:ext>
            </a:extLst>
          </p:cNvPr>
          <p:cNvSpPr txBox="1"/>
          <p:nvPr/>
        </p:nvSpPr>
        <p:spPr>
          <a:xfrm>
            <a:off x="11067926" y="4686056"/>
            <a:ext cx="1122487" cy="646331"/>
          </a:xfrm>
          <a:prstGeom prst="rect">
            <a:avLst/>
          </a:prstGeom>
          <a:noFill/>
        </p:spPr>
        <p:txBody>
          <a:bodyPr wrap="none" rtlCol="0">
            <a:spAutoFit/>
          </a:bodyPr>
          <a:lstStyle/>
          <a:p>
            <a:r>
              <a:rPr lang="en-US" altLang="zh-CN" sz="1200" dirty="0" err="1"/>
              <a:t>train_auc</a:t>
            </a:r>
            <a:r>
              <a:rPr lang="en-US" altLang="zh-CN" sz="1200" dirty="0"/>
              <a:t>=0.73</a:t>
            </a:r>
          </a:p>
          <a:p>
            <a:r>
              <a:rPr lang="en-US" altLang="zh-CN" sz="1200" dirty="0" err="1"/>
              <a:t>val_auc</a:t>
            </a:r>
            <a:r>
              <a:rPr lang="en-US" altLang="zh-CN" sz="1200" dirty="0"/>
              <a:t> = 0.66</a:t>
            </a:r>
          </a:p>
          <a:p>
            <a:endParaRPr lang="zh-CN" altLang="en-US" sz="1200" dirty="0"/>
          </a:p>
        </p:txBody>
      </p:sp>
      <p:sp>
        <p:nvSpPr>
          <p:cNvPr id="41" name="文本框 40">
            <a:extLst>
              <a:ext uri="{FF2B5EF4-FFF2-40B4-BE49-F238E27FC236}">
                <a16:creationId xmlns:a16="http://schemas.microsoft.com/office/drawing/2014/main" id="{C0223D0A-CD84-45A0-8D39-AE70128F7484}"/>
              </a:ext>
            </a:extLst>
          </p:cNvPr>
          <p:cNvSpPr txBox="1"/>
          <p:nvPr/>
        </p:nvSpPr>
        <p:spPr>
          <a:xfrm>
            <a:off x="5648795" y="4705064"/>
            <a:ext cx="1122487" cy="646331"/>
          </a:xfrm>
          <a:prstGeom prst="rect">
            <a:avLst/>
          </a:prstGeom>
          <a:noFill/>
        </p:spPr>
        <p:txBody>
          <a:bodyPr wrap="none" rtlCol="0">
            <a:spAutoFit/>
          </a:bodyPr>
          <a:lstStyle/>
          <a:p>
            <a:r>
              <a:rPr lang="en-US" altLang="zh-CN" sz="1200" dirty="0" err="1"/>
              <a:t>train_auc</a:t>
            </a:r>
            <a:r>
              <a:rPr lang="en-US" altLang="zh-CN" sz="1200" dirty="0"/>
              <a:t>=0.80</a:t>
            </a:r>
          </a:p>
          <a:p>
            <a:r>
              <a:rPr lang="en-US" altLang="zh-CN" sz="1200" dirty="0" err="1"/>
              <a:t>val_auc</a:t>
            </a:r>
            <a:r>
              <a:rPr lang="en-US" altLang="zh-CN" sz="1200" dirty="0"/>
              <a:t> = 0.69</a:t>
            </a:r>
          </a:p>
          <a:p>
            <a:endParaRPr lang="zh-CN" altLang="en-US" sz="1200" dirty="0"/>
          </a:p>
        </p:txBody>
      </p:sp>
      <p:pic>
        <p:nvPicPr>
          <p:cNvPr id="42" name="图片 41">
            <a:extLst>
              <a:ext uri="{FF2B5EF4-FFF2-40B4-BE49-F238E27FC236}">
                <a16:creationId xmlns:a16="http://schemas.microsoft.com/office/drawing/2014/main" id="{8C47A853-23B7-4849-86B8-348860D49153}"/>
              </a:ext>
            </a:extLst>
          </p:cNvPr>
          <p:cNvPicPr>
            <a:picLocks noChangeAspect="1"/>
          </p:cNvPicPr>
          <p:nvPr/>
        </p:nvPicPr>
        <p:blipFill>
          <a:blip r:embed="rId6"/>
          <a:stretch>
            <a:fillRect/>
          </a:stretch>
        </p:blipFill>
        <p:spPr>
          <a:xfrm>
            <a:off x="3657720" y="2736117"/>
            <a:ext cx="1994450" cy="1387268"/>
          </a:xfrm>
          <a:prstGeom prst="rect">
            <a:avLst/>
          </a:prstGeom>
        </p:spPr>
      </p:pic>
      <p:cxnSp>
        <p:nvCxnSpPr>
          <p:cNvPr id="43" name="直接箭头连接符 42">
            <a:extLst>
              <a:ext uri="{FF2B5EF4-FFF2-40B4-BE49-F238E27FC236}">
                <a16:creationId xmlns:a16="http://schemas.microsoft.com/office/drawing/2014/main" id="{506A51F5-798D-4513-9198-BFF7994BB066}"/>
              </a:ext>
            </a:extLst>
          </p:cNvPr>
          <p:cNvCxnSpPr>
            <a:cxnSpLocks/>
          </p:cNvCxnSpPr>
          <p:nvPr/>
        </p:nvCxnSpPr>
        <p:spPr>
          <a:xfrm flipH="1" flipV="1">
            <a:off x="6282946" y="3532803"/>
            <a:ext cx="452894" cy="220460"/>
          </a:xfrm>
          <a:prstGeom prst="straightConnector1">
            <a:avLst/>
          </a:prstGeom>
          <a:ln>
            <a:solidFill>
              <a:srgbClr val="CE3A3A"/>
            </a:solidFill>
            <a:tailEnd type="arrow"/>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E2F01DD9-5E95-415E-85A1-0C6BA327A3B1}"/>
              </a:ext>
            </a:extLst>
          </p:cNvPr>
          <p:cNvSpPr/>
          <p:nvPr/>
        </p:nvSpPr>
        <p:spPr>
          <a:xfrm>
            <a:off x="3112015" y="2269616"/>
            <a:ext cx="3116348" cy="350560"/>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lIns="72914" tIns="36457" rIns="72914" bIns="36457" rtlCol="0" anchor="ctr"/>
          <a:lstStyle/>
          <a:p>
            <a:pPr algn="ctr"/>
            <a:r>
              <a:rPr lang="zh-CN" altLang="en-US" sz="1200" dirty="0">
                <a:solidFill>
                  <a:schemeClr val="tx1"/>
                </a:solidFill>
                <a:latin typeface="微软雅黑" pitchFamily="34" charset="-122"/>
                <a:ea typeface="微软雅黑" pitchFamily="34" charset="-122"/>
              </a:rPr>
              <a:t>根据</a:t>
            </a:r>
            <a:r>
              <a:rPr lang="en-US" altLang="zh-CN" sz="1200" dirty="0" err="1">
                <a:solidFill>
                  <a:schemeClr val="tx1"/>
                </a:solidFill>
                <a:latin typeface="微软雅黑" pitchFamily="34" charset="-122"/>
                <a:ea typeface="微软雅黑" pitchFamily="34" charset="-122"/>
              </a:rPr>
              <a:t>xgb</a:t>
            </a:r>
            <a:r>
              <a:rPr lang="zh-CN" altLang="en-US" sz="1200" dirty="0">
                <a:solidFill>
                  <a:schemeClr val="tx1"/>
                </a:solidFill>
                <a:latin typeface="微软雅黑" pitchFamily="34" charset="-122"/>
                <a:ea typeface="微软雅黑" pitchFamily="34" charset="-122"/>
              </a:rPr>
              <a:t>模型特征重要性进行筛选</a:t>
            </a:r>
          </a:p>
        </p:txBody>
      </p:sp>
      <p:pic>
        <p:nvPicPr>
          <p:cNvPr id="45" name="图片 44">
            <a:extLst>
              <a:ext uri="{FF2B5EF4-FFF2-40B4-BE49-F238E27FC236}">
                <a16:creationId xmlns:a16="http://schemas.microsoft.com/office/drawing/2014/main" id="{6DCE38A4-555D-4306-AB91-DCC116DFFF9B}"/>
              </a:ext>
            </a:extLst>
          </p:cNvPr>
          <p:cNvPicPr>
            <a:picLocks noChangeAspect="1"/>
          </p:cNvPicPr>
          <p:nvPr/>
        </p:nvPicPr>
        <p:blipFill>
          <a:blip r:embed="rId7"/>
          <a:stretch>
            <a:fillRect/>
          </a:stretch>
        </p:blipFill>
        <p:spPr>
          <a:xfrm>
            <a:off x="5852918" y="801347"/>
            <a:ext cx="1765844" cy="1253293"/>
          </a:xfrm>
          <a:prstGeom prst="rect">
            <a:avLst/>
          </a:prstGeom>
        </p:spPr>
      </p:pic>
      <p:sp>
        <p:nvSpPr>
          <p:cNvPr id="46" name="文本框 45">
            <a:extLst>
              <a:ext uri="{FF2B5EF4-FFF2-40B4-BE49-F238E27FC236}">
                <a16:creationId xmlns:a16="http://schemas.microsoft.com/office/drawing/2014/main" id="{DB6F6A66-DDE8-4FDD-9C2B-EBCF9C301CF6}"/>
              </a:ext>
            </a:extLst>
          </p:cNvPr>
          <p:cNvSpPr txBox="1"/>
          <p:nvPr/>
        </p:nvSpPr>
        <p:spPr>
          <a:xfrm>
            <a:off x="4654945" y="1189246"/>
            <a:ext cx="1584214" cy="1015663"/>
          </a:xfrm>
          <a:prstGeom prst="rect">
            <a:avLst/>
          </a:prstGeom>
          <a:noFill/>
        </p:spPr>
        <p:txBody>
          <a:bodyPr wrap="square" rtlCol="0">
            <a:spAutoFit/>
          </a:bodyPr>
          <a:lstStyle/>
          <a:p>
            <a:r>
              <a:rPr lang="zh-CN" altLang="en-US" sz="1200" dirty="0"/>
              <a:t>使用与前者模型</a:t>
            </a:r>
            <a:endParaRPr lang="en-US" altLang="zh-CN" sz="1200" dirty="0"/>
          </a:p>
          <a:p>
            <a:r>
              <a:rPr lang="zh-CN" altLang="en-US" sz="1200" dirty="0"/>
              <a:t>同一数据集：</a:t>
            </a:r>
            <a:endParaRPr lang="en-US" altLang="zh-CN" sz="1200" dirty="0"/>
          </a:p>
          <a:p>
            <a:r>
              <a:rPr lang="en-US" altLang="zh-CN" sz="1200" dirty="0" err="1"/>
              <a:t>train_auc</a:t>
            </a:r>
            <a:r>
              <a:rPr lang="en-US" altLang="zh-CN" sz="1200" dirty="0"/>
              <a:t>=0.81</a:t>
            </a:r>
          </a:p>
          <a:p>
            <a:r>
              <a:rPr lang="en-US" altLang="zh-CN" sz="1200" dirty="0" err="1"/>
              <a:t>val_auc</a:t>
            </a:r>
            <a:r>
              <a:rPr lang="en-US" altLang="zh-CN" sz="1200" dirty="0"/>
              <a:t> = 0.69</a:t>
            </a:r>
          </a:p>
          <a:p>
            <a:endParaRPr lang="zh-CN" altLang="en-US" sz="1200" dirty="0"/>
          </a:p>
        </p:txBody>
      </p:sp>
      <p:sp>
        <p:nvSpPr>
          <p:cNvPr id="47" name="文本框 46">
            <a:extLst>
              <a:ext uri="{FF2B5EF4-FFF2-40B4-BE49-F238E27FC236}">
                <a16:creationId xmlns:a16="http://schemas.microsoft.com/office/drawing/2014/main" id="{BA7CCFC3-DE38-4B89-BB47-14344BA29301}"/>
              </a:ext>
            </a:extLst>
          </p:cNvPr>
          <p:cNvSpPr txBox="1"/>
          <p:nvPr/>
        </p:nvSpPr>
        <p:spPr>
          <a:xfrm>
            <a:off x="5622047" y="2752854"/>
            <a:ext cx="1122487" cy="646331"/>
          </a:xfrm>
          <a:prstGeom prst="rect">
            <a:avLst/>
          </a:prstGeom>
          <a:noFill/>
        </p:spPr>
        <p:txBody>
          <a:bodyPr wrap="none" rtlCol="0">
            <a:spAutoFit/>
          </a:bodyPr>
          <a:lstStyle/>
          <a:p>
            <a:r>
              <a:rPr lang="en-US" altLang="zh-CN" sz="1200" dirty="0" err="1"/>
              <a:t>train_auc</a:t>
            </a:r>
            <a:r>
              <a:rPr lang="en-US" altLang="zh-CN" sz="1200" dirty="0"/>
              <a:t>=0.78</a:t>
            </a:r>
          </a:p>
          <a:p>
            <a:r>
              <a:rPr lang="en-US" altLang="zh-CN" sz="1200" dirty="0" err="1"/>
              <a:t>val_auc</a:t>
            </a:r>
            <a:r>
              <a:rPr lang="en-US" altLang="zh-CN" sz="1200" dirty="0"/>
              <a:t> = 0.70</a:t>
            </a:r>
          </a:p>
          <a:p>
            <a:endParaRPr lang="zh-CN" altLang="en-US" sz="1200" dirty="0"/>
          </a:p>
        </p:txBody>
      </p:sp>
    </p:spTree>
    <p:extLst>
      <p:ext uri="{BB962C8B-B14F-4D97-AF65-F5344CB8AC3E}">
        <p14:creationId xmlns:p14="http://schemas.microsoft.com/office/powerpoint/2010/main" val="4226561239"/>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8902" y="457508"/>
            <a:ext cx="2339102" cy="523220"/>
          </a:xfrm>
          <a:prstGeom prst="rect">
            <a:avLst/>
          </a:prstGeom>
          <a:noFill/>
        </p:spPr>
        <p:txBody>
          <a:bodyPr wrap="none" rtlCol="0">
            <a:spAutoFit/>
          </a:bodyPr>
          <a:lstStyle/>
          <a:p>
            <a:r>
              <a:rPr lang="zh-CN" altLang="en-US" sz="2800" dirty="0">
                <a:solidFill>
                  <a:schemeClr val="tx1">
                    <a:lumMod val="85000"/>
                    <a:lumOff val="15000"/>
                  </a:schemeClr>
                </a:solidFill>
                <a:latin typeface="微软雅黑" pitchFamily="34" charset="-122"/>
                <a:ea typeface="微软雅黑" pitchFamily="34" charset="-122"/>
              </a:rPr>
              <a:t>单个模型对比</a:t>
            </a:r>
          </a:p>
        </p:txBody>
      </p:sp>
      <p:pic>
        <p:nvPicPr>
          <p:cNvPr id="4" name="图片 3">
            <a:extLst>
              <a:ext uri="{FF2B5EF4-FFF2-40B4-BE49-F238E27FC236}">
                <a16:creationId xmlns:a16="http://schemas.microsoft.com/office/drawing/2014/main" id="{A13A9C88-DE1F-4CA6-9F83-DF76A386A897}"/>
              </a:ext>
            </a:extLst>
          </p:cNvPr>
          <p:cNvPicPr>
            <a:picLocks noChangeAspect="1"/>
          </p:cNvPicPr>
          <p:nvPr/>
        </p:nvPicPr>
        <p:blipFill>
          <a:blip r:embed="rId3"/>
          <a:stretch>
            <a:fillRect/>
          </a:stretch>
        </p:blipFill>
        <p:spPr>
          <a:xfrm>
            <a:off x="10155552" y="2145035"/>
            <a:ext cx="1796589" cy="1486539"/>
          </a:xfrm>
          <a:prstGeom prst="rect">
            <a:avLst/>
          </a:prstGeom>
        </p:spPr>
      </p:pic>
      <p:sp>
        <p:nvSpPr>
          <p:cNvPr id="15" name="Freeform 8"/>
          <p:cNvSpPr>
            <a:spLocks/>
          </p:cNvSpPr>
          <p:nvPr/>
        </p:nvSpPr>
        <p:spPr bwMode="gray">
          <a:xfrm flipH="1">
            <a:off x="3126888" y="2457490"/>
            <a:ext cx="6952809" cy="1336863"/>
          </a:xfrm>
          <a:prstGeom prst="rect">
            <a:avLst/>
          </a:prstGeom>
          <a:solidFill>
            <a:schemeClr val="bg1"/>
          </a:solidFill>
          <a:ln w="6350">
            <a:solidFill>
              <a:schemeClr val="bg1">
                <a:lumMod val="65000"/>
              </a:schemeClr>
            </a:solidFill>
            <a:miter lim="800000"/>
            <a:headEnd/>
            <a:tailEnd/>
          </a:ln>
          <a:effectLst/>
        </p:spPr>
        <p:txBody>
          <a:bodyPr lIns="95688" tIns="63792" rIns="95688" bIns="127584" anchor="b" anchorCtr="0"/>
          <a:lstStyle/>
          <a:p>
            <a:pPr lvl="0"/>
            <a:r>
              <a:rPr lang="zh-CN" altLang="en-US" sz="1200" dirty="0">
                <a:solidFill>
                  <a:schemeClr val="tx1">
                    <a:lumMod val="75000"/>
                    <a:lumOff val="25000"/>
                  </a:schemeClr>
                </a:solidFill>
                <a:latin typeface="微软雅黑" pitchFamily="34" charset="-122"/>
                <a:ea typeface="微软雅黑" pitchFamily="34" charset="-122"/>
                <a:cs typeface="华文黑体" pitchFamily="2" charset="-122"/>
              </a:rPr>
              <a:t>。</a:t>
            </a:r>
          </a:p>
        </p:txBody>
      </p:sp>
      <p:sp>
        <p:nvSpPr>
          <p:cNvPr id="22" name="Rectangle 19"/>
          <p:cNvSpPr>
            <a:spLocks noChangeArrowheads="1"/>
          </p:cNvSpPr>
          <p:nvPr/>
        </p:nvSpPr>
        <p:spPr bwMode="gray">
          <a:xfrm>
            <a:off x="3188619" y="2253069"/>
            <a:ext cx="3700981" cy="319322"/>
          </a:xfrm>
          <a:prstGeom prst="rect">
            <a:avLst/>
          </a:prstGeom>
          <a:solidFill>
            <a:srgbClr val="CE3A3A"/>
          </a:solidFill>
          <a:ln w="12700">
            <a:noFill/>
            <a:round/>
            <a:headEnd/>
            <a:tailEnd/>
          </a:ln>
          <a:effectLst/>
        </p:spPr>
        <p:txBody>
          <a:bodyPr wrap="none" lIns="81016" tIns="40508" rIns="81016" bIns="40508" anchor="ctr"/>
          <a:lstStyle/>
          <a:p>
            <a:r>
              <a:rPr lang="de-DE" sz="1400" b="1" noProof="1">
                <a:solidFill>
                  <a:schemeClr val="bg1"/>
                </a:solidFill>
                <a:latin typeface="微软雅黑" pitchFamily="34" charset="-122"/>
                <a:ea typeface="微软雅黑" pitchFamily="34" charset="-122"/>
              </a:rPr>
              <a:t>L</a:t>
            </a:r>
            <a:r>
              <a:rPr lang="en-US" altLang="zh-CN" sz="1400" b="1" noProof="1">
                <a:solidFill>
                  <a:schemeClr val="bg1"/>
                </a:solidFill>
                <a:latin typeface="微软雅黑" pitchFamily="34" charset="-122"/>
                <a:ea typeface="微软雅黑" pitchFamily="34" charset="-122"/>
              </a:rPr>
              <a:t>ightGBM</a:t>
            </a:r>
            <a:endParaRPr lang="de-DE" sz="1400" b="1" noProof="1">
              <a:solidFill>
                <a:schemeClr val="bg1"/>
              </a:solidFill>
              <a:latin typeface="微软雅黑" pitchFamily="34" charset="-122"/>
              <a:ea typeface="微软雅黑" pitchFamily="34" charset="-122"/>
            </a:endParaRPr>
          </a:p>
        </p:txBody>
      </p:sp>
      <p:graphicFrame>
        <p:nvGraphicFramePr>
          <p:cNvPr id="27" name="表格 7">
            <a:extLst>
              <a:ext uri="{FF2B5EF4-FFF2-40B4-BE49-F238E27FC236}">
                <a16:creationId xmlns:a16="http://schemas.microsoft.com/office/drawing/2014/main" id="{82081F28-6B97-4B9A-BA01-5932F7B2E89B}"/>
              </a:ext>
            </a:extLst>
          </p:cNvPr>
          <p:cNvGraphicFramePr>
            <a:graphicFrameLocks noGrp="1"/>
          </p:cNvGraphicFramePr>
          <p:nvPr>
            <p:extLst>
              <p:ext uri="{D42A27DB-BD31-4B8C-83A1-F6EECF244321}">
                <p14:modId xmlns:p14="http://schemas.microsoft.com/office/powerpoint/2010/main" val="490652122"/>
              </p:ext>
            </p:extLst>
          </p:nvPr>
        </p:nvGraphicFramePr>
        <p:xfrm>
          <a:off x="3202743" y="2760162"/>
          <a:ext cx="6801100" cy="731520"/>
        </p:xfrm>
        <a:graphic>
          <a:graphicData uri="http://schemas.openxmlformats.org/drawingml/2006/table">
            <a:tbl>
              <a:tblPr firstRow="1" bandRow="1">
                <a:tableStyleId>{21E4AEA4-8DFA-4A89-87EB-49C32662AFE0}</a:tableStyleId>
              </a:tblPr>
              <a:tblGrid>
                <a:gridCol w="1700275">
                  <a:extLst>
                    <a:ext uri="{9D8B030D-6E8A-4147-A177-3AD203B41FA5}">
                      <a16:colId xmlns:a16="http://schemas.microsoft.com/office/drawing/2014/main" val="166325720"/>
                    </a:ext>
                  </a:extLst>
                </a:gridCol>
                <a:gridCol w="1700275">
                  <a:extLst>
                    <a:ext uri="{9D8B030D-6E8A-4147-A177-3AD203B41FA5}">
                      <a16:colId xmlns:a16="http://schemas.microsoft.com/office/drawing/2014/main" val="222047743"/>
                    </a:ext>
                  </a:extLst>
                </a:gridCol>
                <a:gridCol w="1700275">
                  <a:extLst>
                    <a:ext uri="{9D8B030D-6E8A-4147-A177-3AD203B41FA5}">
                      <a16:colId xmlns:a16="http://schemas.microsoft.com/office/drawing/2014/main" val="3670671519"/>
                    </a:ext>
                  </a:extLst>
                </a:gridCol>
                <a:gridCol w="1700275">
                  <a:extLst>
                    <a:ext uri="{9D8B030D-6E8A-4147-A177-3AD203B41FA5}">
                      <a16:colId xmlns:a16="http://schemas.microsoft.com/office/drawing/2014/main" val="1442148326"/>
                    </a:ext>
                  </a:extLst>
                </a:gridCol>
              </a:tblGrid>
              <a:tr h="132641">
                <a:tc>
                  <a:txBody>
                    <a:bodyPr/>
                    <a:lstStyle/>
                    <a:p>
                      <a:r>
                        <a:rPr lang="en-US" altLang="zh-CN" dirty="0"/>
                        <a:t>AUC</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lt1"/>
                          </a:solidFill>
                          <a:effectLst/>
                        </a:rPr>
                        <a:t>Precision</a:t>
                      </a:r>
                      <a:endParaRPr lang="en-US" altLang="zh-CN" sz="1800" b="1" kern="1200" dirty="0">
                        <a:solidFill>
                          <a:schemeClr val="lt1"/>
                        </a:solidFill>
                        <a:effectLst/>
                        <a:latin typeface="+mn-lt"/>
                        <a:ea typeface="+mn-ea"/>
                        <a:cs typeface="+mn-cs"/>
                      </a:endParaRPr>
                    </a:p>
                  </a:txBody>
                  <a:tcPr/>
                </a:tc>
                <a:tc>
                  <a:txBody>
                    <a:bodyPr/>
                    <a:lstStyle/>
                    <a:p>
                      <a:r>
                        <a:rPr lang="en-US" altLang="zh-CN" dirty="0"/>
                        <a:t>Recall</a:t>
                      </a:r>
                      <a:endParaRPr lang="zh-CN" altLang="en-US" dirty="0"/>
                    </a:p>
                  </a:txBody>
                  <a:tcPr/>
                </a:tc>
                <a:tc>
                  <a:txBody>
                    <a:bodyPr/>
                    <a:lstStyle/>
                    <a:p>
                      <a:r>
                        <a:rPr lang="en-US" altLang="zh-CN" dirty="0"/>
                        <a:t>F1-score</a:t>
                      </a:r>
                      <a:endParaRPr lang="zh-CN" altLang="en-US" dirty="0"/>
                    </a:p>
                  </a:txBody>
                  <a:tcPr/>
                </a:tc>
                <a:extLst>
                  <a:ext uri="{0D108BD9-81ED-4DB2-BD59-A6C34878D82A}">
                    <a16:rowId xmlns:a16="http://schemas.microsoft.com/office/drawing/2014/main" val="2751039688"/>
                  </a:ext>
                </a:extLst>
              </a:tr>
              <a:tr h="261611">
                <a:tc>
                  <a:txBody>
                    <a:bodyPr/>
                    <a:lstStyle/>
                    <a:p>
                      <a:r>
                        <a:rPr lang="en-US" altLang="zh-CN" dirty="0"/>
                        <a:t>0.719</a:t>
                      </a:r>
                      <a:endParaRPr lang="zh-CN" altLang="en-US" dirty="0"/>
                    </a:p>
                  </a:txBody>
                  <a:tcPr/>
                </a:tc>
                <a:tc>
                  <a:txBody>
                    <a:bodyPr/>
                    <a:lstStyle/>
                    <a:p>
                      <a:r>
                        <a:rPr lang="en-US" altLang="zh-CN" sz="1800" b="0" kern="1200" dirty="0">
                          <a:solidFill>
                            <a:schemeClr val="dk1"/>
                          </a:solidFill>
                          <a:effectLst/>
                        </a:rPr>
                        <a:t>0.402</a:t>
                      </a:r>
                      <a:endParaRPr lang="zh-CN" altLang="en-US" dirty="0"/>
                    </a:p>
                  </a:txBody>
                  <a:tcPr/>
                </a:tc>
                <a:tc>
                  <a:txBody>
                    <a:bodyPr/>
                    <a:lstStyle/>
                    <a:p>
                      <a:r>
                        <a:rPr lang="en-US" altLang="zh-CN" sz="1800" b="0" kern="1200" dirty="0">
                          <a:solidFill>
                            <a:schemeClr val="dk1"/>
                          </a:solidFill>
                          <a:effectLst/>
                        </a:rPr>
                        <a:t>0.558</a:t>
                      </a:r>
                      <a:endParaRPr lang="zh-CN" altLang="en-US" dirty="0"/>
                    </a:p>
                  </a:txBody>
                  <a:tcPr/>
                </a:tc>
                <a:tc>
                  <a:txBody>
                    <a:bodyPr/>
                    <a:lstStyle/>
                    <a:p>
                      <a:r>
                        <a:rPr lang="en-US" altLang="zh-CN" dirty="0"/>
                        <a:t>0.467</a:t>
                      </a:r>
                      <a:endParaRPr lang="zh-CN" altLang="en-US" dirty="0"/>
                    </a:p>
                  </a:txBody>
                  <a:tcPr/>
                </a:tc>
                <a:extLst>
                  <a:ext uri="{0D108BD9-81ED-4DB2-BD59-A6C34878D82A}">
                    <a16:rowId xmlns:a16="http://schemas.microsoft.com/office/drawing/2014/main" val="1113900417"/>
                  </a:ext>
                </a:extLst>
              </a:tr>
            </a:tbl>
          </a:graphicData>
        </a:graphic>
      </p:graphicFrame>
      <p:sp>
        <p:nvSpPr>
          <p:cNvPr id="31" name="Freeform 8">
            <a:extLst>
              <a:ext uri="{FF2B5EF4-FFF2-40B4-BE49-F238E27FC236}">
                <a16:creationId xmlns:a16="http://schemas.microsoft.com/office/drawing/2014/main" id="{90AF4FC0-E5B2-4334-A696-69FC53F5515F}"/>
              </a:ext>
            </a:extLst>
          </p:cNvPr>
          <p:cNvSpPr>
            <a:spLocks/>
          </p:cNvSpPr>
          <p:nvPr/>
        </p:nvSpPr>
        <p:spPr bwMode="gray">
          <a:xfrm flipH="1">
            <a:off x="3143596" y="4437112"/>
            <a:ext cx="6952809" cy="1520518"/>
          </a:xfrm>
          <a:prstGeom prst="rect">
            <a:avLst/>
          </a:prstGeom>
          <a:solidFill>
            <a:schemeClr val="bg1"/>
          </a:solidFill>
          <a:ln w="6350">
            <a:solidFill>
              <a:schemeClr val="bg1">
                <a:lumMod val="65000"/>
              </a:schemeClr>
            </a:solidFill>
            <a:miter lim="800000"/>
            <a:headEnd/>
            <a:tailEnd/>
          </a:ln>
          <a:effectLst/>
        </p:spPr>
        <p:txBody>
          <a:bodyPr lIns="95688" tIns="63792" rIns="95688" bIns="127584" anchor="b" anchorCtr="0"/>
          <a:lstStyle/>
          <a:p>
            <a:pPr lvl="0"/>
            <a:r>
              <a:rPr lang="zh-CN" altLang="en-US" sz="1200" dirty="0">
                <a:solidFill>
                  <a:schemeClr val="tx1">
                    <a:lumMod val="75000"/>
                    <a:lumOff val="25000"/>
                  </a:schemeClr>
                </a:solidFill>
                <a:latin typeface="微软雅黑" pitchFamily="34" charset="-122"/>
                <a:ea typeface="微软雅黑" pitchFamily="34" charset="-122"/>
                <a:cs typeface="华文黑体" pitchFamily="2" charset="-122"/>
              </a:rPr>
              <a:t>。</a:t>
            </a:r>
          </a:p>
        </p:txBody>
      </p:sp>
      <p:sp>
        <p:nvSpPr>
          <p:cNvPr id="32" name="Rectangle 19">
            <a:extLst>
              <a:ext uri="{FF2B5EF4-FFF2-40B4-BE49-F238E27FC236}">
                <a16:creationId xmlns:a16="http://schemas.microsoft.com/office/drawing/2014/main" id="{4923F1EB-5EFA-4211-BACF-24F08FC60A44}"/>
              </a:ext>
            </a:extLst>
          </p:cNvPr>
          <p:cNvSpPr>
            <a:spLocks noChangeArrowheads="1"/>
          </p:cNvSpPr>
          <p:nvPr/>
        </p:nvSpPr>
        <p:spPr bwMode="gray">
          <a:xfrm>
            <a:off x="3143597" y="4301445"/>
            <a:ext cx="3700981" cy="319322"/>
          </a:xfrm>
          <a:prstGeom prst="rect">
            <a:avLst/>
          </a:prstGeom>
          <a:solidFill>
            <a:schemeClr val="tx2"/>
          </a:solidFill>
          <a:ln w="12700">
            <a:noFill/>
            <a:round/>
            <a:headEnd/>
            <a:tailEnd/>
          </a:ln>
          <a:effectLst/>
        </p:spPr>
        <p:txBody>
          <a:bodyPr wrap="none" lIns="81016" tIns="40508" rIns="81016" bIns="40508" anchor="ctr"/>
          <a:lstStyle/>
          <a:p>
            <a:r>
              <a:rPr lang="de-DE" sz="1400" b="1" noProof="1">
                <a:solidFill>
                  <a:schemeClr val="bg1"/>
                </a:solidFill>
                <a:latin typeface="微软雅黑" pitchFamily="34" charset="-122"/>
                <a:ea typeface="微软雅黑" pitchFamily="34" charset="-122"/>
              </a:rPr>
              <a:t>XGBoost</a:t>
            </a:r>
          </a:p>
        </p:txBody>
      </p:sp>
      <p:graphicFrame>
        <p:nvGraphicFramePr>
          <p:cNvPr id="33" name="表格 7">
            <a:extLst>
              <a:ext uri="{FF2B5EF4-FFF2-40B4-BE49-F238E27FC236}">
                <a16:creationId xmlns:a16="http://schemas.microsoft.com/office/drawing/2014/main" id="{41EDB6A9-EF7A-49AA-9BC4-9BB0EF120E87}"/>
              </a:ext>
            </a:extLst>
          </p:cNvPr>
          <p:cNvGraphicFramePr>
            <a:graphicFrameLocks noGrp="1"/>
          </p:cNvGraphicFramePr>
          <p:nvPr>
            <p:extLst>
              <p:ext uri="{D42A27DB-BD31-4B8C-83A1-F6EECF244321}">
                <p14:modId xmlns:p14="http://schemas.microsoft.com/office/powerpoint/2010/main" val="3694284247"/>
              </p:ext>
            </p:extLst>
          </p:nvPr>
        </p:nvGraphicFramePr>
        <p:xfrm>
          <a:off x="3219451" y="4923438"/>
          <a:ext cx="6801100" cy="731520"/>
        </p:xfrm>
        <a:graphic>
          <a:graphicData uri="http://schemas.openxmlformats.org/drawingml/2006/table">
            <a:tbl>
              <a:tblPr firstRow="1" bandRow="1">
                <a:tableStyleId>{21E4AEA4-8DFA-4A89-87EB-49C32662AFE0}</a:tableStyleId>
              </a:tblPr>
              <a:tblGrid>
                <a:gridCol w="1700275">
                  <a:extLst>
                    <a:ext uri="{9D8B030D-6E8A-4147-A177-3AD203B41FA5}">
                      <a16:colId xmlns:a16="http://schemas.microsoft.com/office/drawing/2014/main" val="166325720"/>
                    </a:ext>
                  </a:extLst>
                </a:gridCol>
                <a:gridCol w="1700275">
                  <a:extLst>
                    <a:ext uri="{9D8B030D-6E8A-4147-A177-3AD203B41FA5}">
                      <a16:colId xmlns:a16="http://schemas.microsoft.com/office/drawing/2014/main" val="222047743"/>
                    </a:ext>
                  </a:extLst>
                </a:gridCol>
                <a:gridCol w="1700275">
                  <a:extLst>
                    <a:ext uri="{9D8B030D-6E8A-4147-A177-3AD203B41FA5}">
                      <a16:colId xmlns:a16="http://schemas.microsoft.com/office/drawing/2014/main" val="3670671519"/>
                    </a:ext>
                  </a:extLst>
                </a:gridCol>
                <a:gridCol w="1700275">
                  <a:extLst>
                    <a:ext uri="{9D8B030D-6E8A-4147-A177-3AD203B41FA5}">
                      <a16:colId xmlns:a16="http://schemas.microsoft.com/office/drawing/2014/main" val="1442148326"/>
                    </a:ext>
                  </a:extLst>
                </a:gridCol>
              </a:tblGrid>
              <a:tr h="261611">
                <a:tc>
                  <a:txBody>
                    <a:bodyPr/>
                    <a:lstStyle/>
                    <a:p>
                      <a:r>
                        <a:rPr lang="en-US" altLang="zh-CN" dirty="0"/>
                        <a:t>AUC</a:t>
                      </a:r>
                      <a:endParaRPr lang="zh-CN" altLang="en-US" dirty="0"/>
                    </a:p>
                  </a:txBody>
                  <a:tcP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lt1"/>
                          </a:solidFill>
                          <a:effectLst/>
                        </a:rPr>
                        <a:t>Precision</a:t>
                      </a:r>
                      <a:endParaRPr lang="en-US" altLang="zh-CN" sz="1800" b="1" kern="1200" dirty="0">
                        <a:solidFill>
                          <a:schemeClr val="lt1"/>
                        </a:solidFill>
                        <a:effectLst/>
                        <a:latin typeface="+mn-lt"/>
                        <a:ea typeface="+mn-ea"/>
                        <a:cs typeface="+mn-cs"/>
                      </a:endParaRPr>
                    </a:p>
                  </a:txBody>
                  <a:tcPr>
                    <a:solidFill>
                      <a:schemeClr val="tx2"/>
                    </a:solidFill>
                  </a:tcPr>
                </a:tc>
                <a:tc>
                  <a:txBody>
                    <a:bodyPr/>
                    <a:lstStyle/>
                    <a:p>
                      <a:r>
                        <a:rPr lang="en-US" altLang="zh-CN" dirty="0"/>
                        <a:t>Recall</a:t>
                      </a:r>
                      <a:endParaRPr lang="zh-CN" altLang="en-US" dirty="0"/>
                    </a:p>
                  </a:txBody>
                  <a:tcPr>
                    <a:solidFill>
                      <a:schemeClr val="tx2"/>
                    </a:solidFill>
                  </a:tcPr>
                </a:tc>
                <a:tc>
                  <a:txBody>
                    <a:bodyPr/>
                    <a:lstStyle/>
                    <a:p>
                      <a:r>
                        <a:rPr lang="en-US" altLang="zh-CN" dirty="0"/>
                        <a:t>F1-score</a:t>
                      </a:r>
                      <a:endParaRPr lang="zh-CN" altLang="en-US" dirty="0"/>
                    </a:p>
                  </a:txBody>
                  <a:tcPr>
                    <a:solidFill>
                      <a:schemeClr val="tx2"/>
                    </a:solidFill>
                  </a:tcPr>
                </a:tc>
                <a:extLst>
                  <a:ext uri="{0D108BD9-81ED-4DB2-BD59-A6C34878D82A}">
                    <a16:rowId xmlns:a16="http://schemas.microsoft.com/office/drawing/2014/main" val="2751039688"/>
                  </a:ext>
                </a:extLst>
              </a:tr>
              <a:tr h="261611">
                <a:tc>
                  <a:txBody>
                    <a:bodyPr/>
                    <a:lstStyle/>
                    <a:p>
                      <a:r>
                        <a:rPr lang="en-US" altLang="zh-CN" dirty="0"/>
                        <a:t>0.70</a:t>
                      </a:r>
                      <a:endParaRPr lang="zh-CN" altLang="en-US" dirty="0"/>
                    </a:p>
                  </a:txBody>
                  <a:tcPr>
                    <a:solidFill>
                      <a:schemeClr val="tx2">
                        <a:lumMod val="20000"/>
                        <a:lumOff val="80000"/>
                      </a:schemeClr>
                    </a:solidFill>
                  </a:tcPr>
                </a:tc>
                <a:tc>
                  <a:txBody>
                    <a:bodyPr/>
                    <a:lstStyle/>
                    <a:p>
                      <a:r>
                        <a:rPr lang="en-US" altLang="zh-CN" sz="1800" b="0" kern="1200" dirty="0">
                          <a:solidFill>
                            <a:schemeClr val="dk1"/>
                          </a:solidFill>
                          <a:effectLst/>
                        </a:rPr>
                        <a:t>0.400</a:t>
                      </a:r>
                      <a:endParaRPr lang="zh-CN" altLang="en-US" dirty="0"/>
                    </a:p>
                  </a:txBody>
                  <a:tcPr>
                    <a:solidFill>
                      <a:schemeClr val="tx2">
                        <a:lumMod val="20000"/>
                        <a:lumOff val="80000"/>
                      </a:schemeClr>
                    </a:solidFill>
                  </a:tcPr>
                </a:tc>
                <a:tc>
                  <a:txBody>
                    <a:bodyPr/>
                    <a:lstStyle/>
                    <a:p>
                      <a:r>
                        <a:rPr lang="en-US" altLang="zh-CN" sz="1800" b="0" kern="1200" dirty="0">
                          <a:solidFill>
                            <a:schemeClr val="dk1"/>
                          </a:solidFill>
                          <a:effectLst/>
                        </a:rPr>
                        <a:t>0.527</a:t>
                      </a:r>
                      <a:endParaRPr lang="zh-CN" altLang="en-US" dirty="0"/>
                    </a:p>
                  </a:txBody>
                  <a:tcPr>
                    <a:solidFill>
                      <a:schemeClr val="tx2">
                        <a:lumMod val="20000"/>
                        <a:lumOff val="80000"/>
                      </a:schemeClr>
                    </a:solidFill>
                  </a:tcPr>
                </a:tc>
                <a:tc>
                  <a:txBody>
                    <a:bodyPr/>
                    <a:lstStyle/>
                    <a:p>
                      <a:r>
                        <a:rPr lang="en-US" altLang="zh-CN" dirty="0"/>
                        <a:t>0.455</a:t>
                      </a:r>
                      <a:endParaRPr lang="zh-CN" altLang="en-US" dirty="0"/>
                    </a:p>
                  </a:txBody>
                  <a:tcPr>
                    <a:solidFill>
                      <a:schemeClr val="tx2">
                        <a:lumMod val="20000"/>
                        <a:lumOff val="80000"/>
                      </a:schemeClr>
                    </a:solidFill>
                  </a:tcPr>
                </a:tc>
                <a:extLst>
                  <a:ext uri="{0D108BD9-81ED-4DB2-BD59-A6C34878D82A}">
                    <a16:rowId xmlns:a16="http://schemas.microsoft.com/office/drawing/2014/main" val="1113900417"/>
                  </a:ext>
                </a:extLst>
              </a:tr>
            </a:tbl>
          </a:graphicData>
        </a:graphic>
      </p:graphicFrame>
      <p:pic>
        <p:nvPicPr>
          <p:cNvPr id="5" name="图片 4">
            <a:extLst>
              <a:ext uri="{FF2B5EF4-FFF2-40B4-BE49-F238E27FC236}">
                <a16:creationId xmlns:a16="http://schemas.microsoft.com/office/drawing/2014/main" id="{F93E47CB-1F3C-42DA-96CA-970C20915719}"/>
              </a:ext>
            </a:extLst>
          </p:cNvPr>
          <p:cNvPicPr>
            <a:picLocks noChangeAspect="1"/>
          </p:cNvPicPr>
          <p:nvPr/>
        </p:nvPicPr>
        <p:blipFill>
          <a:blip r:embed="rId4"/>
          <a:stretch>
            <a:fillRect/>
          </a:stretch>
        </p:blipFill>
        <p:spPr>
          <a:xfrm>
            <a:off x="10282477" y="4492796"/>
            <a:ext cx="1669664" cy="1409149"/>
          </a:xfrm>
          <a:prstGeom prst="rect">
            <a:avLst/>
          </a:prstGeom>
        </p:spPr>
      </p:pic>
    </p:spTree>
    <p:extLst>
      <p:ext uri="{BB962C8B-B14F-4D97-AF65-F5344CB8AC3E}">
        <p14:creationId xmlns:p14="http://schemas.microsoft.com/office/powerpoint/2010/main" val="3497081488"/>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randombar(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9"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0-#ppt_w/2"/>
                                          </p:val>
                                        </p:tav>
                                        <p:tav tm="100000">
                                          <p:val>
                                            <p:strVal val="#ppt_x"/>
                                          </p:val>
                                        </p:tav>
                                      </p:tavLst>
                                    </p:anim>
                                    <p:anim calcmode="lin" valueType="num">
                                      <p:cBhvr additive="base">
                                        <p:cTn id="23" dur="500" fill="hold"/>
                                        <p:tgtEl>
                                          <p:spTgt spid="31"/>
                                        </p:tgtEl>
                                        <p:attrNameLst>
                                          <p:attrName>ppt_y</p:attrName>
                                        </p:attrNameLst>
                                      </p:cBhvr>
                                      <p:tavLst>
                                        <p:tav tm="0">
                                          <p:val>
                                            <p:strVal val="0-#ppt_h/2"/>
                                          </p:val>
                                        </p:tav>
                                        <p:tav tm="100000">
                                          <p:val>
                                            <p:strVal val="#ppt_y"/>
                                          </p:val>
                                        </p:tav>
                                      </p:tavLst>
                                    </p:anim>
                                  </p:childTnLst>
                                </p:cTn>
                              </p:par>
                            </p:childTnLst>
                          </p:cTn>
                        </p:par>
                        <p:par>
                          <p:cTn id="24" fill="hold">
                            <p:stCondLst>
                              <p:cond delay="500"/>
                            </p:stCondLst>
                            <p:childTnLst>
                              <p:par>
                                <p:cTn id="25" presetID="14" presetClass="entr" presetSubtype="1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randombar(horizontal)">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P spid="22"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8902" y="457508"/>
            <a:ext cx="1620957" cy="523220"/>
          </a:xfrm>
          <a:prstGeom prst="rect">
            <a:avLst/>
          </a:prstGeom>
          <a:noFill/>
        </p:spPr>
        <p:txBody>
          <a:bodyPr wrap="none" rtlCol="0">
            <a:spAutoFit/>
          </a:bodyPr>
          <a:lstStyle/>
          <a:p>
            <a:r>
              <a:rPr lang="zh-CN" altLang="en-US" sz="2800" dirty="0">
                <a:solidFill>
                  <a:schemeClr val="tx1">
                    <a:lumMod val="85000"/>
                    <a:lumOff val="15000"/>
                  </a:schemeClr>
                </a:solidFill>
                <a:latin typeface="微软雅黑" pitchFamily="34" charset="-122"/>
                <a:ea typeface="微软雅黑" pitchFamily="34" charset="-122"/>
              </a:rPr>
              <a:t>其他尝试</a:t>
            </a:r>
          </a:p>
        </p:txBody>
      </p:sp>
      <p:sp>
        <p:nvSpPr>
          <p:cNvPr id="20" name="右箭头 11">
            <a:extLst>
              <a:ext uri="{FF2B5EF4-FFF2-40B4-BE49-F238E27FC236}">
                <a16:creationId xmlns:a16="http://schemas.microsoft.com/office/drawing/2014/main" id="{E5992BF2-326C-40C6-92D2-71577749851E}"/>
              </a:ext>
            </a:extLst>
          </p:cNvPr>
          <p:cNvSpPr/>
          <p:nvPr/>
        </p:nvSpPr>
        <p:spPr>
          <a:xfrm>
            <a:off x="3646934" y="3693470"/>
            <a:ext cx="7875522" cy="241151"/>
          </a:xfrm>
          <a:prstGeom prst="rightArrow">
            <a:avLst>
              <a:gd name="adj1" fmla="val 45974"/>
              <a:gd name="adj2" fmla="val 6981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0574" tIns="35286" rIns="70574" bIns="35286" rtlCol="0" anchor="ctr"/>
          <a:lstStyle/>
          <a:p>
            <a:pPr algn="ctr"/>
            <a:endParaRPr lang="zh-CN" altLang="en-US"/>
          </a:p>
        </p:txBody>
      </p:sp>
      <p:grpSp>
        <p:nvGrpSpPr>
          <p:cNvPr id="21" name="组合 20">
            <a:extLst>
              <a:ext uri="{FF2B5EF4-FFF2-40B4-BE49-F238E27FC236}">
                <a16:creationId xmlns:a16="http://schemas.microsoft.com/office/drawing/2014/main" id="{1B932309-9BB0-45DF-B4C0-70D4B4499A66}"/>
              </a:ext>
            </a:extLst>
          </p:cNvPr>
          <p:cNvGrpSpPr/>
          <p:nvPr/>
        </p:nvGrpSpPr>
        <p:grpSpPr>
          <a:xfrm>
            <a:off x="4106543" y="2554689"/>
            <a:ext cx="1607250" cy="1205619"/>
            <a:chOff x="1590445" y="2217273"/>
            <a:chExt cx="2081645" cy="1561233"/>
          </a:xfrm>
        </p:grpSpPr>
        <p:sp>
          <p:nvSpPr>
            <p:cNvPr id="23" name="矩形 22">
              <a:extLst>
                <a:ext uri="{FF2B5EF4-FFF2-40B4-BE49-F238E27FC236}">
                  <a16:creationId xmlns:a16="http://schemas.microsoft.com/office/drawing/2014/main" id="{BAB22A08-F2F5-4679-9A69-BC58ACDB5765}"/>
                </a:ext>
              </a:extLst>
            </p:cNvPr>
            <p:cNvSpPr/>
            <p:nvPr/>
          </p:nvSpPr>
          <p:spPr>
            <a:xfrm>
              <a:off x="1590445" y="2217273"/>
              <a:ext cx="2081645" cy="1561233"/>
            </a:xfrm>
            <a:prstGeom prst="rect">
              <a:avLst/>
            </a:prstGeom>
            <a:solidFill>
              <a:srgbClr val="CE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00">
                <a:solidFill>
                  <a:schemeClr val="bg1"/>
                </a:solidFill>
                <a:latin typeface="微软雅黑" pitchFamily="34" charset="-122"/>
                <a:ea typeface="微软雅黑" pitchFamily="34" charset="-122"/>
              </a:endParaRPr>
            </a:p>
          </p:txBody>
        </p:sp>
        <p:sp>
          <p:nvSpPr>
            <p:cNvPr id="24" name="矩形 23">
              <a:extLst>
                <a:ext uri="{FF2B5EF4-FFF2-40B4-BE49-F238E27FC236}">
                  <a16:creationId xmlns:a16="http://schemas.microsoft.com/office/drawing/2014/main" id="{20DD08F7-304B-4D09-AF2E-64AABDEC08B0}"/>
                </a:ext>
              </a:extLst>
            </p:cNvPr>
            <p:cNvSpPr/>
            <p:nvPr/>
          </p:nvSpPr>
          <p:spPr>
            <a:xfrm>
              <a:off x="1590445" y="2217273"/>
              <a:ext cx="2081645" cy="27562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00">
                <a:solidFill>
                  <a:schemeClr val="bg1"/>
                </a:solidFill>
                <a:latin typeface="微软雅黑" pitchFamily="34" charset="-122"/>
                <a:ea typeface="微软雅黑" pitchFamily="34" charset="-122"/>
              </a:endParaRPr>
            </a:p>
          </p:txBody>
        </p:sp>
      </p:grpSp>
      <p:sp>
        <p:nvSpPr>
          <p:cNvPr id="25" name="椭圆 24">
            <a:extLst>
              <a:ext uri="{FF2B5EF4-FFF2-40B4-BE49-F238E27FC236}">
                <a16:creationId xmlns:a16="http://schemas.microsoft.com/office/drawing/2014/main" id="{BDE5307B-D0D1-4C12-BD64-17A4CF9C4729}"/>
              </a:ext>
            </a:extLst>
          </p:cNvPr>
          <p:cNvSpPr/>
          <p:nvPr/>
        </p:nvSpPr>
        <p:spPr>
          <a:xfrm>
            <a:off x="3747689" y="2285692"/>
            <a:ext cx="723262" cy="723371"/>
          </a:xfrm>
          <a:prstGeom prst="ellipse">
            <a:avLst/>
          </a:prstGeom>
          <a:solidFill>
            <a:schemeClr val="bg1"/>
          </a:solidFill>
          <a:ln w="38100">
            <a:solidFill>
              <a:srgbClr val="CE3A3A"/>
            </a:solidFill>
          </a:ln>
        </p:spPr>
        <p:style>
          <a:lnRef idx="2">
            <a:schemeClr val="accent1">
              <a:shade val="50000"/>
            </a:schemeClr>
          </a:lnRef>
          <a:fillRef idx="1">
            <a:schemeClr val="accent1"/>
          </a:fillRef>
          <a:effectRef idx="0">
            <a:schemeClr val="accent1"/>
          </a:effectRef>
          <a:fontRef idx="minor">
            <a:schemeClr val="lt1"/>
          </a:fontRef>
        </p:style>
        <p:txBody>
          <a:bodyPr lIns="70574" tIns="35286" rIns="70574" bIns="35286" rtlCol="0" anchor="ctr"/>
          <a:lstStyle/>
          <a:p>
            <a:pPr algn="ctr"/>
            <a:r>
              <a:rPr lang="en-US" altLang="zh-CN" sz="3000">
                <a:solidFill>
                  <a:srgbClr val="CE3A3A"/>
                </a:solidFill>
                <a:latin typeface="微软雅黑" pitchFamily="34" charset="-122"/>
                <a:ea typeface="微软雅黑" pitchFamily="34" charset="-122"/>
              </a:rPr>
              <a:t>1</a:t>
            </a:r>
            <a:endParaRPr lang="zh-CN" altLang="en-US" sz="3000">
              <a:solidFill>
                <a:srgbClr val="CE3A3A"/>
              </a:solidFill>
              <a:latin typeface="微软雅黑" pitchFamily="34" charset="-122"/>
              <a:ea typeface="微软雅黑" pitchFamily="34" charset="-122"/>
            </a:endParaRPr>
          </a:p>
        </p:txBody>
      </p:sp>
      <p:grpSp>
        <p:nvGrpSpPr>
          <p:cNvPr id="26" name="组合 25">
            <a:extLst>
              <a:ext uri="{FF2B5EF4-FFF2-40B4-BE49-F238E27FC236}">
                <a16:creationId xmlns:a16="http://schemas.microsoft.com/office/drawing/2014/main" id="{9DDFBF25-0806-4907-830B-44D88CB77BD4}"/>
              </a:ext>
            </a:extLst>
          </p:cNvPr>
          <p:cNvGrpSpPr/>
          <p:nvPr/>
        </p:nvGrpSpPr>
        <p:grpSpPr>
          <a:xfrm>
            <a:off x="6700020" y="2554689"/>
            <a:ext cx="1607250" cy="1205619"/>
            <a:chOff x="1590445" y="2217273"/>
            <a:chExt cx="2081645" cy="1561233"/>
          </a:xfrm>
        </p:grpSpPr>
        <p:sp>
          <p:nvSpPr>
            <p:cNvPr id="28" name="矩形 27">
              <a:extLst>
                <a:ext uri="{FF2B5EF4-FFF2-40B4-BE49-F238E27FC236}">
                  <a16:creationId xmlns:a16="http://schemas.microsoft.com/office/drawing/2014/main" id="{07CEBC05-C579-41A8-8ADA-83B4C56AB11C}"/>
                </a:ext>
              </a:extLst>
            </p:cNvPr>
            <p:cNvSpPr/>
            <p:nvPr/>
          </p:nvSpPr>
          <p:spPr>
            <a:xfrm>
              <a:off x="1590445" y="2217273"/>
              <a:ext cx="2081645" cy="1561233"/>
            </a:xfrm>
            <a:prstGeom prst="rect">
              <a:avLst/>
            </a:prstGeom>
            <a:solidFill>
              <a:srgbClr val="CE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00">
                <a:solidFill>
                  <a:schemeClr val="bg1"/>
                </a:solidFill>
                <a:latin typeface="微软雅黑" pitchFamily="34" charset="-122"/>
                <a:ea typeface="微软雅黑" pitchFamily="34" charset="-122"/>
              </a:endParaRPr>
            </a:p>
          </p:txBody>
        </p:sp>
        <p:sp>
          <p:nvSpPr>
            <p:cNvPr id="29" name="矩形 28">
              <a:extLst>
                <a:ext uri="{FF2B5EF4-FFF2-40B4-BE49-F238E27FC236}">
                  <a16:creationId xmlns:a16="http://schemas.microsoft.com/office/drawing/2014/main" id="{4AC02D33-2121-47D4-87FA-86FBF51AADC9}"/>
                </a:ext>
              </a:extLst>
            </p:cNvPr>
            <p:cNvSpPr/>
            <p:nvPr/>
          </p:nvSpPr>
          <p:spPr>
            <a:xfrm>
              <a:off x="1590445" y="2217273"/>
              <a:ext cx="2081645" cy="27562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00">
                <a:solidFill>
                  <a:schemeClr val="bg1"/>
                </a:solidFill>
                <a:latin typeface="微软雅黑" pitchFamily="34" charset="-122"/>
                <a:ea typeface="微软雅黑" pitchFamily="34" charset="-122"/>
              </a:endParaRPr>
            </a:p>
          </p:txBody>
        </p:sp>
      </p:grpSp>
      <p:grpSp>
        <p:nvGrpSpPr>
          <p:cNvPr id="30" name="组合 29">
            <a:extLst>
              <a:ext uri="{FF2B5EF4-FFF2-40B4-BE49-F238E27FC236}">
                <a16:creationId xmlns:a16="http://schemas.microsoft.com/office/drawing/2014/main" id="{8886E5D7-5BEB-4B4D-BC59-700505C15602}"/>
              </a:ext>
            </a:extLst>
          </p:cNvPr>
          <p:cNvGrpSpPr/>
          <p:nvPr/>
        </p:nvGrpSpPr>
        <p:grpSpPr>
          <a:xfrm>
            <a:off x="9293497" y="2554689"/>
            <a:ext cx="1607250" cy="1205619"/>
            <a:chOff x="1590445" y="2217273"/>
            <a:chExt cx="2081645" cy="1561233"/>
          </a:xfrm>
        </p:grpSpPr>
        <p:sp>
          <p:nvSpPr>
            <p:cNvPr id="34" name="矩形 33">
              <a:extLst>
                <a:ext uri="{FF2B5EF4-FFF2-40B4-BE49-F238E27FC236}">
                  <a16:creationId xmlns:a16="http://schemas.microsoft.com/office/drawing/2014/main" id="{D70CB1AE-6EEF-4882-8EB5-F08CC83A2837}"/>
                </a:ext>
              </a:extLst>
            </p:cNvPr>
            <p:cNvSpPr/>
            <p:nvPr/>
          </p:nvSpPr>
          <p:spPr>
            <a:xfrm>
              <a:off x="1590445" y="2217273"/>
              <a:ext cx="2081645" cy="1561233"/>
            </a:xfrm>
            <a:prstGeom prst="rect">
              <a:avLst/>
            </a:prstGeom>
            <a:solidFill>
              <a:srgbClr val="CE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00">
                <a:solidFill>
                  <a:schemeClr val="bg1"/>
                </a:solidFill>
                <a:latin typeface="微软雅黑" pitchFamily="34" charset="-122"/>
                <a:ea typeface="微软雅黑" pitchFamily="34" charset="-122"/>
              </a:endParaRPr>
            </a:p>
          </p:txBody>
        </p:sp>
        <p:sp>
          <p:nvSpPr>
            <p:cNvPr id="35" name="矩形 34">
              <a:extLst>
                <a:ext uri="{FF2B5EF4-FFF2-40B4-BE49-F238E27FC236}">
                  <a16:creationId xmlns:a16="http://schemas.microsoft.com/office/drawing/2014/main" id="{F03CD567-5AE1-42DE-B869-28C30BBE6F8E}"/>
                </a:ext>
              </a:extLst>
            </p:cNvPr>
            <p:cNvSpPr/>
            <p:nvPr/>
          </p:nvSpPr>
          <p:spPr>
            <a:xfrm>
              <a:off x="1590445" y="2217273"/>
              <a:ext cx="2081645" cy="275623"/>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00">
                <a:solidFill>
                  <a:schemeClr val="bg1"/>
                </a:solidFill>
                <a:latin typeface="微软雅黑" pitchFamily="34" charset="-122"/>
                <a:ea typeface="微软雅黑" pitchFamily="34" charset="-122"/>
              </a:endParaRPr>
            </a:p>
          </p:txBody>
        </p:sp>
      </p:grpSp>
      <p:sp>
        <p:nvSpPr>
          <p:cNvPr id="36" name="椭圆 35">
            <a:extLst>
              <a:ext uri="{FF2B5EF4-FFF2-40B4-BE49-F238E27FC236}">
                <a16:creationId xmlns:a16="http://schemas.microsoft.com/office/drawing/2014/main" id="{621D0D1C-E402-4EE5-B71D-C6B5BC78AA39}"/>
              </a:ext>
            </a:extLst>
          </p:cNvPr>
          <p:cNvSpPr/>
          <p:nvPr/>
        </p:nvSpPr>
        <p:spPr>
          <a:xfrm>
            <a:off x="8934646" y="2285692"/>
            <a:ext cx="723262" cy="723371"/>
          </a:xfrm>
          <a:prstGeom prst="ellipse">
            <a:avLst/>
          </a:prstGeom>
          <a:solidFill>
            <a:schemeClr val="bg1"/>
          </a:solidFill>
          <a:ln w="38100">
            <a:solidFill>
              <a:srgbClr val="CE3A3A"/>
            </a:solidFill>
          </a:ln>
        </p:spPr>
        <p:style>
          <a:lnRef idx="2">
            <a:schemeClr val="accent1">
              <a:shade val="50000"/>
            </a:schemeClr>
          </a:lnRef>
          <a:fillRef idx="1">
            <a:schemeClr val="accent1"/>
          </a:fillRef>
          <a:effectRef idx="0">
            <a:schemeClr val="accent1"/>
          </a:effectRef>
          <a:fontRef idx="minor">
            <a:schemeClr val="lt1"/>
          </a:fontRef>
        </p:style>
        <p:txBody>
          <a:bodyPr lIns="70574" tIns="35286" rIns="70574" bIns="35286" rtlCol="0" anchor="ctr"/>
          <a:lstStyle/>
          <a:p>
            <a:pPr algn="ctr"/>
            <a:r>
              <a:rPr lang="en-US" altLang="zh-CN" sz="3000">
                <a:solidFill>
                  <a:srgbClr val="CE3A3A"/>
                </a:solidFill>
                <a:latin typeface="微软雅黑" pitchFamily="34" charset="-122"/>
                <a:ea typeface="微软雅黑" pitchFamily="34" charset="-122"/>
              </a:rPr>
              <a:t>3</a:t>
            </a:r>
            <a:endParaRPr lang="zh-CN" altLang="en-US" sz="3000">
              <a:solidFill>
                <a:srgbClr val="CE3A3A"/>
              </a:solidFill>
              <a:latin typeface="微软雅黑" pitchFamily="34" charset="-122"/>
              <a:ea typeface="微软雅黑" pitchFamily="34" charset="-122"/>
            </a:endParaRPr>
          </a:p>
        </p:txBody>
      </p:sp>
      <p:sp>
        <p:nvSpPr>
          <p:cNvPr id="37" name="椭圆 36">
            <a:extLst>
              <a:ext uri="{FF2B5EF4-FFF2-40B4-BE49-F238E27FC236}">
                <a16:creationId xmlns:a16="http://schemas.microsoft.com/office/drawing/2014/main" id="{48BB14B9-CB4B-4B91-AC5F-081945ED3596}"/>
              </a:ext>
            </a:extLst>
          </p:cNvPr>
          <p:cNvSpPr/>
          <p:nvPr/>
        </p:nvSpPr>
        <p:spPr>
          <a:xfrm>
            <a:off x="6341168" y="2285692"/>
            <a:ext cx="723262" cy="723371"/>
          </a:xfrm>
          <a:prstGeom prst="ellipse">
            <a:avLst/>
          </a:prstGeom>
          <a:solidFill>
            <a:schemeClr val="bg1"/>
          </a:solidFill>
          <a:ln w="38100">
            <a:solidFill>
              <a:srgbClr val="CE3A3A"/>
            </a:solidFill>
          </a:ln>
        </p:spPr>
        <p:style>
          <a:lnRef idx="2">
            <a:schemeClr val="accent1">
              <a:shade val="50000"/>
            </a:schemeClr>
          </a:lnRef>
          <a:fillRef idx="1">
            <a:schemeClr val="accent1"/>
          </a:fillRef>
          <a:effectRef idx="0">
            <a:schemeClr val="accent1"/>
          </a:effectRef>
          <a:fontRef idx="minor">
            <a:schemeClr val="lt1"/>
          </a:fontRef>
        </p:style>
        <p:txBody>
          <a:bodyPr lIns="70574" tIns="35286" rIns="70574" bIns="35286" rtlCol="0" anchor="ctr"/>
          <a:lstStyle/>
          <a:p>
            <a:pPr algn="ctr"/>
            <a:r>
              <a:rPr lang="en-US" altLang="zh-CN" sz="3000">
                <a:solidFill>
                  <a:srgbClr val="CE3A3A"/>
                </a:solidFill>
                <a:latin typeface="微软雅黑" pitchFamily="34" charset="-122"/>
                <a:ea typeface="微软雅黑" pitchFamily="34" charset="-122"/>
              </a:rPr>
              <a:t>2</a:t>
            </a:r>
            <a:endParaRPr lang="zh-CN" altLang="en-US" sz="3000">
              <a:solidFill>
                <a:srgbClr val="CE3A3A"/>
              </a:solidFill>
              <a:latin typeface="微软雅黑" pitchFamily="34" charset="-122"/>
              <a:ea typeface="微软雅黑" pitchFamily="34" charset="-122"/>
            </a:endParaRPr>
          </a:p>
        </p:txBody>
      </p:sp>
      <p:sp>
        <p:nvSpPr>
          <p:cNvPr id="38" name="TextBox 24">
            <a:extLst>
              <a:ext uri="{FF2B5EF4-FFF2-40B4-BE49-F238E27FC236}">
                <a16:creationId xmlns:a16="http://schemas.microsoft.com/office/drawing/2014/main" id="{11B690EE-9055-434D-9351-FDDC6B72AB2B}"/>
              </a:ext>
            </a:extLst>
          </p:cNvPr>
          <p:cNvSpPr txBox="1"/>
          <p:nvPr/>
        </p:nvSpPr>
        <p:spPr>
          <a:xfrm>
            <a:off x="4482040" y="3012056"/>
            <a:ext cx="848697" cy="386965"/>
          </a:xfrm>
          <a:prstGeom prst="rect">
            <a:avLst/>
          </a:prstGeom>
          <a:noFill/>
        </p:spPr>
        <p:txBody>
          <a:bodyPr wrap="square" lIns="70574" tIns="0" rIns="70574" bIns="0" rtlCol="0" anchor="t">
            <a:spAutoFit/>
          </a:bodyPr>
          <a:lstStyle/>
          <a:p>
            <a:pPr algn="ctr">
              <a:lnSpc>
                <a:spcPct val="150000"/>
              </a:lnSpc>
            </a:pPr>
            <a:r>
              <a:rPr lang="zh-CN" altLang="en-US" sz="1900" dirty="0">
                <a:solidFill>
                  <a:schemeClr val="bg1"/>
                </a:solidFill>
                <a:latin typeface="微软雅黑" pitchFamily="34" charset="-122"/>
                <a:ea typeface="微软雅黑" pitchFamily="34" charset="-122"/>
                <a:cs typeface="华文黑体" pitchFamily="2" charset="-122"/>
              </a:rPr>
              <a:t>采样</a:t>
            </a:r>
          </a:p>
        </p:txBody>
      </p:sp>
      <p:sp>
        <p:nvSpPr>
          <p:cNvPr id="39" name="TextBox 25">
            <a:extLst>
              <a:ext uri="{FF2B5EF4-FFF2-40B4-BE49-F238E27FC236}">
                <a16:creationId xmlns:a16="http://schemas.microsoft.com/office/drawing/2014/main" id="{5ABBA557-DB26-4226-A13C-B99180033D71}"/>
              </a:ext>
            </a:extLst>
          </p:cNvPr>
          <p:cNvSpPr txBox="1"/>
          <p:nvPr/>
        </p:nvSpPr>
        <p:spPr>
          <a:xfrm>
            <a:off x="4081286" y="4102080"/>
            <a:ext cx="1632508" cy="1135783"/>
          </a:xfrm>
          <a:prstGeom prst="rect">
            <a:avLst/>
          </a:prstGeom>
          <a:noFill/>
        </p:spPr>
        <p:txBody>
          <a:bodyPr wrap="square" lIns="70574" tIns="35286" rIns="70574" bIns="35286" rtlCol="0">
            <a:spAutoFit/>
          </a:bodyPr>
          <a:lstStyle/>
          <a:p>
            <a:pPr algn="ctr">
              <a:lnSpc>
                <a:spcPct val="150000"/>
              </a:lnSpc>
            </a:pPr>
            <a:r>
              <a:rPr lang="zh-CN" altLang="en-US" sz="1600" dirty="0">
                <a:solidFill>
                  <a:schemeClr val="tx1">
                    <a:lumMod val="75000"/>
                    <a:lumOff val="25000"/>
                  </a:schemeClr>
                </a:solidFill>
                <a:latin typeface="微软雅黑" pitchFamily="34" charset="-122"/>
                <a:ea typeface="微软雅黑" pitchFamily="34" charset="-122"/>
                <a:cs typeface="华文黑体" pitchFamily="2" charset="-122"/>
              </a:rPr>
              <a:t>尝试了</a:t>
            </a:r>
            <a:r>
              <a:rPr lang="en-US" altLang="zh-CN" sz="1600" dirty="0">
                <a:solidFill>
                  <a:schemeClr val="tx1">
                    <a:lumMod val="75000"/>
                    <a:lumOff val="25000"/>
                  </a:schemeClr>
                </a:solidFill>
                <a:latin typeface="微软雅黑" pitchFamily="34" charset="-122"/>
                <a:ea typeface="微软雅黑" pitchFamily="34" charset="-122"/>
                <a:cs typeface="华文黑体" pitchFamily="2" charset="-122"/>
              </a:rPr>
              <a:t>SMOTE</a:t>
            </a:r>
          </a:p>
          <a:p>
            <a:pPr algn="ctr">
              <a:lnSpc>
                <a:spcPct val="150000"/>
              </a:lnSpc>
            </a:pPr>
            <a:r>
              <a:rPr lang="zh-CN" altLang="en-US" sz="1600" dirty="0">
                <a:solidFill>
                  <a:schemeClr val="tx1">
                    <a:lumMod val="75000"/>
                    <a:lumOff val="25000"/>
                  </a:schemeClr>
                </a:solidFill>
                <a:latin typeface="微软雅黑" pitchFamily="34" charset="-122"/>
                <a:ea typeface="微软雅黑" pitchFamily="34" charset="-122"/>
                <a:cs typeface="华文黑体" pitchFamily="2" charset="-122"/>
              </a:rPr>
              <a:t>采样但出现较为严重的过拟合</a:t>
            </a:r>
          </a:p>
        </p:txBody>
      </p:sp>
      <p:sp>
        <p:nvSpPr>
          <p:cNvPr id="40" name="TextBox 27">
            <a:extLst>
              <a:ext uri="{FF2B5EF4-FFF2-40B4-BE49-F238E27FC236}">
                <a16:creationId xmlns:a16="http://schemas.microsoft.com/office/drawing/2014/main" id="{60AD48B0-7058-4B2A-82E8-71CDBB7AF9AB}"/>
              </a:ext>
            </a:extLst>
          </p:cNvPr>
          <p:cNvSpPr txBox="1"/>
          <p:nvPr/>
        </p:nvSpPr>
        <p:spPr>
          <a:xfrm>
            <a:off x="6936124" y="2995133"/>
            <a:ext cx="1242840" cy="386965"/>
          </a:xfrm>
          <a:prstGeom prst="rect">
            <a:avLst/>
          </a:prstGeom>
          <a:noFill/>
        </p:spPr>
        <p:txBody>
          <a:bodyPr wrap="square" lIns="70574" tIns="0" rIns="70574" bIns="0" rtlCol="0" anchor="t">
            <a:spAutoFit/>
          </a:bodyPr>
          <a:lstStyle/>
          <a:p>
            <a:pPr algn="ctr">
              <a:lnSpc>
                <a:spcPct val="150000"/>
              </a:lnSpc>
            </a:pPr>
            <a:r>
              <a:rPr lang="zh-CN" altLang="en-US" sz="1900" dirty="0">
                <a:solidFill>
                  <a:schemeClr val="bg1"/>
                </a:solidFill>
                <a:latin typeface="微软雅黑" pitchFamily="34" charset="-122"/>
                <a:ea typeface="微软雅黑" pitchFamily="34" charset="-122"/>
                <a:cs typeface="华文黑体" pitchFamily="2" charset="-122"/>
              </a:rPr>
              <a:t>模型融合</a:t>
            </a:r>
          </a:p>
        </p:txBody>
      </p:sp>
      <p:sp>
        <p:nvSpPr>
          <p:cNvPr id="42" name="TextBox 30">
            <a:extLst>
              <a:ext uri="{FF2B5EF4-FFF2-40B4-BE49-F238E27FC236}">
                <a16:creationId xmlns:a16="http://schemas.microsoft.com/office/drawing/2014/main" id="{7256F2EA-8D5E-43ED-94E2-D62595CA5C59}"/>
              </a:ext>
            </a:extLst>
          </p:cNvPr>
          <p:cNvSpPr txBox="1"/>
          <p:nvPr/>
        </p:nvSpPr>
        <p:spPr>
          <a:xfrm>
            <a:off x="9392031" y="2828692"/>
            <a:ext cx="1410180" cy="825547"/>
          </a:xfrm>
          <a:prstGeom prst="rect">
            <a:avLst/>
          </a:prstGeom>
          <a:noFill/>
        </p:spPr>
        <p:txBody>
          <a:bodyPr wrap="square" lIns="70574" tIns="0" rIns="70574" bIns="0" rtlCol="0" anchor="t">
            <a:spAutoFit/>
          </a:bodyPr>
          <a:lstStyle/>
          <a:p>
            <a:pPr algn="ctr">
              <a:lnSpc>
                <a:spcPct val="150000"/>
              </a:lnSpc>
            </a:pPr>
            <a:r>
              <a:rPr lang="zh-CN" altLang="en-US" sz="1900" dirty="0">
                <a:solidFill>
                  <a:schemeClr val="bg1"/>
                </a:solidFill>
                <a:latin typeface="微软雅黑" pitchFamily="34" charset="-122"/>
                <a:ea typeface="微软雅黑" pitchFamily="34" charset="-122"/>
                <a:cs typeface="华文黑体" pitchFamily="2" charset="-122"/>
              </a:rPr>
              <a:t>特征衍生</a:t>
            </a:r>
            <a:endParaRPr lang="en-US" altLang="zh-CN" sz="1900" dirty="0">
              <a:solidFill>
                <a:schemeClr val="bg1"/>
              </a:solidFill>
              <a:latin typeface="微软雅黑" pitchFamily="34" charset="-122"/>
              <a:ea typeface="微软雅黑" pitchFamily="34" charset="-122"/>
              <a:cs typeface="华文黑体" pitchFamily="2" charset="-122"/>
            </a:endParaRPr>
          </a:p>
          <a:p>
            <a:pPr algn="ctr">
              <a:lnSpc>
                <a:spcPct val="150000"/>
              </a:lnSpc>
            </a:pPr>
            <a:r>
              <a:rPr lang="zh-CN" altLang="en-US" sz="1900" dirty="0">
                <a:solidFill>
                  <a:schemeClr val="bg1"/>
                </a:solidFill>
                <a:latin typeface="微软雅黑" pitchFamily="34" charset="-122"/>
                <a:ea typeface="微软雅黑" pitchFamily="34" charset="-122"/>
                <a:cs typeface="华文黑体" pitchFamily="2" charset="-122"/>
              </a:rPr>
              <a:t>和特征处理</a:t>
            </a:r>
          </a:p>
        </p:txBody>
      </p:sp>
      <p:sp>
        <p:nvSpPr>
          <p:cNvPr id="43" name="TextBox 31">
            <a:extLst>
              <a:ext uri="{FF2B5EF4-FFF2-40B4-BE49-F238E27FC236}">
                <a16:creationId xmlns:a16="http://schemas.microsoft.com/office/drawing/2014/main" id="{87AB46CF-2C15-44DB-90ED-0DEABA7BA281}"/>
              </a:ext>
            </a:extLst>
          </p:cNvPr>
          <p:cNvSpPr txBox="1"/>
          <p:nvPr/>
        </p:nvSpPr>
        <p:spPr>
          <a:xfrm>
            <a:off x="8773627" y="4116836"/>
            <a:ext cx="2646987" cy="766451"/>
          </a:xfrm>
          <a:prstGeom prst="rect">
            <a:avLst/>
          </a:prstGeom>
          <a:noFill/>
        </p:spPr>
        <p:txBody>
          <a:bodyPr wrap="square" lIns="70574" tIns="35286" rIns="70574" bIns="35286" rtlCol="0">
            <a:spAutoFit/>
          </a:bodyPr>
          <a:lstStyle/>
          <a:p>
            <a:pPr algn="ctr">
              <a:lnSpc>
                <a:spcPct val="150000"/>
              </a:lnSpc>
            </a:pPr>
            <a:r>
              <a:rPr lang="en-US" altLang="zh-CN" sz="1600" dirty="0">
                <a:solidFill>
                  <a:schemeClr val="tx1">
                    <a:lumMod val="75000"/>
                    <a:lumOff val="25000"/>
                  </a:schemeClr>
                </a:solidFill>
                <a:latin typeface="微软雅黑" pitchFamily="34" charset="-122"/>
                <a:ea typeface="微软雅黑" pitchFamily="34" charset="-122"/>
                <a:cs typeface="华文黑体" pitchFamily="2" charset="-122"/>
              </a:rPr>
              <a:t>1</a:t>
            </a:r>
            <a:r>
              <a:rPr lang="zh-CN" altLang="en-US" sz="1600" dirty="0">
                <a:solidFill>
                  <a:schemeClr val="tx1">
                    <a:lumMod val="75000"/>
                    <a:lumOff val="25000"/>
                  </a:schemeClr>
                </a:solidFill>
                <a:latin typeface="微软雅黑" pitchFamily="34" charset="-122"/>
                <a:ea typeface="微软雅黑" pitchFamily="34" charset="-122"/>
                <a:cs typeface="华文黑体" pitchFamily="2" charset="-122"/>
              </a:rPr>
              <a:t>、考虑对用户进行分群</a:t>
            </a:r>
            <a:endParaRPr lang="en-US" altLang="zh-CN" sz="1600" dirty="0">
              <a:solidFill>
                <a:schemeClr val="tx1">
                  <a:lumMod val="75000"/>
                  <a:lumOff val="25000"/>
                </a:schemeClr>
              </a:solidFill>
              <a:latin typeface="微软雅黑" pitchFamily="34" charset="-122"/>
              <a:ea typeface="微软雅黑" pitchFamily="34" charset="-122"/>
              <a:cs typeface="华文黑体" pitchFamily="2" charset="-122"/>
            </a:endParaRPr>
          </a:p>
          <a:p>
            <a:pPr algn="ctr">
              <a:lnSpc>
                <a:spcPct val="150000"/>
              </a:lnSpc>
            </a:pPr>
            <a:r>
              <a:rPr lang="en-US" altLang="zh-CN" sz="1600" dirty="0">
                <a:solidFill>
                  <a:schemeClr val="tx1">
                    <a:lumMod val="75000"/>
                    <a:lumOff val="25000"/>
                  </a:schemeClr>
                </a:solidFill>
                <a:latin typeface="微软雅黑" pitchFamily="34" charset="-122"/>
                <a:ea typeface="微软雅黑" pitchFamily="34" charset="-122"/>
                <a:cs typeface="华文黑体" pitchFamily="2" charset="-122"/>
              </a:rPr>
              <a:t>2</a:t>
            </a:r>
            <a:r>
              <a:rPr lang="zh-CN" altLang="en-US" sz="1600" dirty="0">
                <a:solidFill>
                  <a:schemeClr val="tx1">
                    <a:lumMod val="75000"/>
                    <a:lumOff val="25000"/>
                  </a:schemeClr>
                </a:solidFill>
                <a:latin typeface="微软雅黑" pitchFamily="34" charset="-122"/>
                <a:ea typeface="微软雅黑" pitchFamily="34" charset="-122"/>
                <a:cs typeface="华文黑体" pitchFamily="2" charset="-122"/>
              </a:rPr>
              <a:t>、特征的细化和特征交互</a:t>
            </a:r>
            <a:endParaRPr lang="en-US" altLang="zh-CN" sz="1600" dirty="0">
              <a:solidFill>
                <a:schemeClr val="tx1">
                  <a:lumMod val="75000"/>
                  <a:lumOff val="25000"/>
                </a:schemeClr>
              </a:solidFill>
              <a:latin typeface="微软雅黑" pitchFamily="34" charset="-122"/>
              <a:ea typeface="微软雅黑" pitchFamily="34" charset="-122"/>
              <a:cs typeface="华文黑体" pitchFamily="2" charset="-122"/>
            </a:endParaRPr>
          </a:p>
        </p:txBody>
      </p:sp>
      <p:pic>
        <p:nvPicPr>
          <p:cNvPr id="9" name="图片 8">
            <a:extLst>
              <a:ext uri="{FF2B5EF4-FFF2-40B4-BE49-F238E27FC236}">
                <a16:creationId xmlns:a16="http://schemas.microsoft.com/office/drawing/2014/main" id="{A019236B-090F-4D0B-B7B8-299880A2F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620" y="4066505"/>
            <a:ext cx="2094777" cy="1498571"/>
          </a:xfrm>
          <a:prstGeom prst="rect">
            <a:avLst/>
          </a:prstGeom>
        </p:spPr>
      </p:pic>
      <p:pic>
        <p:nvPicPr>
          <p:cNvPr id="22" name="图片 21">
            <a:extLst>
              <a:ext uri="{FF2B5EF4-FFF2-40B4-BE49-F238E27FC236}">
                <a16:creationId xmlns:a16="http://schemas.microsoft.com/office/drawing/2014/main" id="{A51D4203-7CA5-4860-A444-12CC5A690BD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flipV="1">
            <a:off x="8936710" y="5033426"/>
            <a:ext cx="2646987" cy="1419534"/>
          </a:xfrm>
          <a:prstGeom prst="rect">
            <a:avLst/>
          </a:prstGeom>
        </p:spPr>
      </p:pic>
    </p:spTree>
    <p:extLst>
      <p:ext uri="{BB962C8B-B14F-4D97-AF65-F5344CB8AC3E}">
        <p14:creationId xmlns:p14="http://schemas.microsoft.com/office/powerpoint/2010/main" val="1084642931"/>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par>
                          <p:cTn id="13" fill="hold">
                            <p:stCondLst>
                              <p:cond delay="500"/>
                            </p:stCondLst>
                            <p:childTnLst>
                              <p:par>
                                <p:cTn id="14" presetID="49" presetClass="entr" presetSubtype="0" decel="10000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p:cTn id="16" dur="500" fill="hold"/>
                                        <p:tgtEl>
                                          <p:spTgt spid="25"/>
                                        </p:tgtEl>
                                        <p:attrNameLst>
                                          <p:attrName>ppt_w</p:attrName>
                                        </p:attrNameLst>
                                      </p:cBhvr>
                                      <p:tavLst>
                                        <p:tav tm="0">
                                          <p:val>
                                            <p:fltVal val="0"/>
                                          </p:val>
                                        </p:tav>
                                        <p:tav tm="100000">
                                          <p:val>
                                            <p:strVal val="#ppt_w"/>
                                          </p:val>
                                        </p:tav>
                                      </p:tavLst>
                                    </p:anim>
                                    <p:anim calcmode="lin" valueType="num">
                                      <p:cBhvr>
                                        <p:cTn id="17" dur="500" fill="hold"/>
                                        <p:tgtEl>
                                          <p:spTgt spid="25"/>
                                        </p:tgtEl>
                                        <p:attrNameLst>
                                          <p:attrName>ppt_h</p:attrName>
                                        </p:attrNameLst>
                                      </p:cBhvr>
                                      <p:tavLst>
                                        <p:tav tm="0">
                                          <p:val>
                                            <p:fltVal val="0"/>
                                          </p:val>
                                        </p:tav>
                                        <p:tav tm="100000">
                                          <p:val>
                                            <p:strVal val="#ppt_h"/>
                                          </p:val>
                                        </p:tav>
                                      </p:tavLst>
                                    </p:anim>
                                    <p:anim calcmode="lin" valueType="num">
                                      <p:cBhvr>
                                        <p:cTn id="18" dur="500" fill="hold"/>
                                        <p:tgtEl>
                                          <p:spTgt spid="25"/>
                                        </p:tgtEl>
                                        <p:attrNameLst>
                                          <p:attrName>style.rotation</p:attrName>
                                        </p:attrNameLst>
                                      </p:cBhvr>
                                      <p:tavLst>
                                        <p:tav tm="0">
                                          <p:val>
                                            <p:fltVal val="360"/>
                                          </p:val>
                                        </p:tav>
                                        <p:tav tm="100000">
                                          <p:val>
                                            <p:fltVal val="0"/>
                                          </p:val>
                                        </p:tav>
                                      </p:tavLst>
                                    </p:anim>
                                    <p:animEffect transition="in" filter="fade">
                                      <p:cBhvr>
                                        <p:cTn id="19" dur="500"/>
                                        <p:tgtEl>
                                          <p:spTgt spid="25"/>
                                        </p:tgtEl>
                                      </p:cBhvr>
                                    </p:animEffect>
                                  </p:childTnLst>
                                </p:cTn>
                              </p:par>
                              <p:par>
                                <p:cTn id="20" presetID="22" presetClass="entr" presetSubtype="4"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par>
                          <p:cTn id="31" fill="hold">
                            <p:stCondLst>
                              <p:cond delay="2000"/>
                            </p:stCondLst>
                            <p:childTnLst>
                              <p:par>
                                <p:cTn id="32" presetID="49" presetClass="entr" presetSubtype="0" decel="100000"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 calcmode="lin" valueType="num">
                                      <p:cBhvr>
                                        <p:cTn id="36" dur="500" fill="hold"/>
                                        <p:tgtEl>
                                          <p:spTgt spid="37"/>
                                        </p:tgtEl>
                                        <p:attrNameLst>
                                          <p:attrName>style.rotation</p:attrName>
                                        </p:attrNameLst>
                                      </p:cBhvr>
                                      <p:tavLst>
                                        <p:tav tm="0">
                                          <p:val>
                                            <p:fltVal val="360"/>
                                          </p:val>
                                        </p:tav>
                                        <p:tav tm="100000">
                                          <p:val>
                                            <p:fltVal val="0"/>
                                          </p:val>
                                        </p:tav>
                                      </p:tavLst>
                                    </p:anim>
                                    <p:animEffect transition="in" filter="fade">
                                      <p:cBhvr>
                                        <p:cTn id="37" dur="500"/>
                                        <p:tgtEl>
                                          <p:spTgt spid="37"/>
                                        </p:tgtEl>
                                      </p:cBhvr>
                                    </p:animEffect>
                                  </p:childTnLst>
                                </p:cTn>
                              </p:par>
                              <p:par>
                                <p:cTn id="38" presetID="22" presetClass="entr" presetSubtype="4"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down)">
                                      <p:cBhvr>
                                        <p:cTn id="40" dur="500"/>
                                        <p:tgtEl>
                                          <p:spTgt spid="26"/>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par>
                          <p:cTn id="45" fill="hold">
                            <p:stCondLst>
                              <p:cond delay="3000"/>
                            </p:stCondLst>
                            <p:childTnLst>
                              <p:par>
                                <p:cTn id="46" presetID="49" presetClass="entr" presetSubtype="0" decel="100000"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 calcmode="lin" valueType="num">
                                      <p:cBhvr>
                                        <p:cTn id="50" dur="500" fill="hold"/>
                                        <p:tgtEl>
                                          <p:spTgt spid="36"/>
                                        </p:tgtEl>
                                        <p:attrNameLst>
                                          <p:attrName>style.rotation</p:attrName>
                                        </p:attrNameLst>
                                      </p:cBhvr>
                                      <p:tavLst>
                                        <p:tav tm="0">
                                          <p:val>
                                            <p:fltVal val="360"/>
                                          </p:val>
                                        </p:tav>
                                        <p:tav tm="100000">
                                          <p:val>
                                            <p:fltVal val="0"/>
                                          </p:val>
                                        </p:tav>
                                      </p:tavLst>
                                    </p:anim>
                                    <p:animEffect transition="in" filter="fade">
                                      <p:cBhvr>
                                        <p:cTn id="51" dur="500"/>
                                        <p:tgtEl>
                                          <p:spTgt spid="36"/>
                                        </p:tgtEl>
                                      </p:cBhvr>
                                    </p:animEffect>
                                  </p:childTnLst>
                                </p:cTn>
                              </p:par>
                              <p:par>
                                <p:cTn id="52" presetID="22" presetClass="entr" presetSubtype="4"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down)">
                                      <p:cBhvr>
                                        <p:cTn id="54" dur="500"/>
                                        <p:tgtEl>
                                          <p:spTgt spid="30"/>
                                        </p:tgtEl>
                                      </p:cBhvr>
                                    </p:animEffect>
                                  </p:childTnLst>
                                </p:cTn>
                              </p:par>
                            </p:childTnLst>
                          </p:cTn>
                        </p:par>
                        <p:par>
                          <p:cTn id="55" fill="hold">
                            <p:stCondLst>
                              <p:cond delay="3500"/>
                            </p:stCondLst>
                            <p:childTnLst>
                              <p:par>
                                <p:cTn id="56" presetID="10" presetClass="entr" presetSubtype="0" fill="hold" grpId="0" nodeType="after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childTnLst>
                          </p:cTn>
                        </p:par>
                        <p:par>
                          <p:cTn id="59" fill="hold">
                            <p:stCondLst>
                              <p:cond delay="4000"/>
                            </p:stCondLst>
                            <p:childTnLst>
                              <p:par>
                                <p:cTn id="60" presetID="10" presetClass="entr" presetSubtype="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animBg="1"/>
      <p:bldP spid="25" grpId="0" animBg="1"/>
      <p:bldP spid="36" grpId="0" animBg="1"/>
      <p:bldP spid="37" grpId="0" animBg="1"/>
      <p:bldP spid="38" grpId="0"/>
      <p:bldP spid="39" grpId="0"/>
      <p:bldP spid="40" grpId="0"/>
      <p:bldP spid="42" grpId="0"/>
      <p:bldP spid="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06574" y="6309320"/>
            <a:ext cx="775136" cy="230832"/>
          </a:xfrm>
          <a:prstGeom prst="rect">
            <a:avLst/>
          </a:prstGeom>
        </p:spPr>
        <p:txBody>
          <a:bodyPr wrap="square">
            <a:spAutoFit/>
          </a:bodyPr>
          <a:lstStyle/>
          <a:p>
            <a:pPr lvl="0"/>
            <a:r>
              <a:rPr lang="en-US" altLang="zh-CN" sz="100" dirty="0">
                <a:solidFill>
                  <a:schemeClr val="tx2">
                    <a:lumMod val="75000"/>
                  </a:schemeClr>
                </a:solidFill>
              </a:rPr>
              <a:t>PPT</a:t>
            </a:r>
            <a:r>
              <a:rPr lang="zh-CN" altLang="en-US" sz="100" dirty="0">
                <a:solidFill>
                  <a:schemeClr val="tx2">
                    <a:lumMod val="75000"/>
                  </a:schemeClr>
                </a:solidFill>
              </a:rPr>
              <a:t>模板下载：</a:t>
            </a:r>
            <a:r>
              <a:rPr lang="en-US" altLang="zh-CN" sz="100" dirty="0">
                <a:solidFill>
                  <a:schemeClr val="tx2">
                    <a:lumMod val="75000"/>
                  </a:schemeClr>
                </a:solidFill>
              </a:rPr>
              <a:t>www.1ppt.com/moban/     </a:t>
            </a:r>
            <a:r>
              <a:rPr lang="zh-CN" altLang="en-US" sz="100" dirty="0">
                <a:solidFill>
                  <a:schemeClr val="tx2">
                    <a:lumMod val="75000"/>
                  </a:schemeClr>
                </a:solidFill>
              </a:rPr>
              <a:t>行业</a:t>
            </a:r>
            <a:r>
              <a:rPr lang="en-US" altLang="zh-CN" sz="100" dirty="0">
                <a:solidFill>
                  <a:schemeClr val="tx2">
                    <a:lumMod val="75000"/>
                  </a:schemeClr>
                </a:solidFill>
              </a:rPr>
              <a:t>PPT</a:t>
            </a:r>
            <a:r>
              <a:rPr lang="zh-CN" altLang="en-US" sz="100" dirty="0">
                <a:solidFill>
                  <a:schemeClr val="tx2">
                    <a:lumMod val="75000"/>
                  </a:schemeClr>
                </a:solidFill>
              </a:rPr>
              <a:t>模板：</a:t>
            </a:r>
            <a:r>
              <a:rPr lang="en-US" altLang="zh-CN" sz="100" dirty="0">
                <a:solidFill>
                  <a:schemeClr val="tx2">
                    <a:lumMod val="75000"/>
                  </a:schemeClr>
                </a:solidFill>
              </a:rPr>
              <a:t>www.1ppt.com/hangye/ </a:t>
            </a:r>
          </a:p>
          <a:p>
            <a:pPr lvl="0"/>
            <a:r>
              <a:rPr lang="zh-CN" altLang="en-US" sz="100" dirty="0">
                <a:solidFill>
                  <a:schemeClr val="tx2">
                    <a:lumMod val="75000"/>
                  </a:schemeClr>
                </a:solidFill>
              </a:rPr>
              <a:t>节日</a:t>
            </a:r>
            <a:r>
              <a:rPr lang="en-US" altLang="zh-CN" sz="100" dirty="0">
                <a:solidFill>
                  <a:schemeClr val="tx2">
                    <a:lumMod val="75000"/>
                  </a:schemeClr>
                </a:solidFill>
              </a:rPr>
              <a:t>PPT</a:t>
            </a:r>
            <a:r>
              <a:rPr lang="zh-CN" altLang="en-US" sz="100" dirty="0">
                <a:solidFill>
                  <a:schemeClr val="tx2">
                    <a:lumMod val="75000"/>
                  </a:schemeClr>
                </a:solidFill>
              </a:rPr>
              <a:t>模板：</a:t>
            </a:r>
            <a:r>
              <a:rPr lang="en-US" altLang="zh-CN" sz="100" dirty="0">
                <a:solidFill>
                  <a:schemeClr val="tx2">
                    <a:lumMod val="75000"/>
                  </a:schemeClr>
                </a:solidFill>
              </a:rPr>
              <a:t>www.1ppt.com/jieri/           PPT</a:t>
            </a:r>
            <a:r>
              <a:rPr lang="zh-CN" altLang="en-US" sz="100" dirty="0">
                <a:solidFill>
                  <a:schemeClr val="tx2">
                    <a:lumMod val="75000"/>
                  </a:schemeClr>
                </a:solidFill>
              </a:rPr>
              <a:t>素材下载：</a:t>
            </a:r>
            <a:r>
              <a:rPr lang="en-US" altLang="zh-CN" sz="100" dirty="0">
                <a:solidFill>
                  <a:schemeClr val="tx2">
                    <a:lumMod val="75000"/>
                  </a:schemeClr>
                </a:solidFill>
              </a:rPr>
              <a:t>www.1ppt.com/sucai/</a:t>
            </a:r>
          </a:p>
          <a:p>
            <a:pPr lvl="0"/>
            <a:r>
              <a:rPr lang="en-US" altLang="zh-CN" sz="100" dirty="0">
                <a:solidFill>
                  <a:schemeClr val="tx2">
                    <a:lumMod val="75000"/>
                  </a:schemeClr>
                </a:solidFill>
              </a:rPr>
              <a:t>PPT</a:t>
            </a:r>
            <a:r>
              <a:rPr lang="zh-CN" altLang="en-US" sz="100" dirty="0">
                <a:solidFill>
                  <a:schemeClr val="tx2">
                    <a:lumMod val="75000"/>
                  </a:schemeClr>
                </a:solidFill>
              </a:rPr>
              <a:t>背景图片：</a:t>
            </a:r>
            <a:r>
              <a:rPr lang="en-US" altLang="zh-CN" sz="100" dirty="0">
                <a:solidFill>
                  <a:schemeClr val="tx2">
                    <a:lumMod val="75000"/>
                  </a:schemeClr>
                </a:solidFill>
              </a:rPr>
              <a:t>www.1ppt.com/beijing/      PPT</a:t>
            </a:r>
            <a:r>
              <a:rPr lang="zh-CN" altLang="en-US" sz="100" dirty="0">
                <a:solidFill>
                  <a:schemeClr val="tx2">
                    <a:lumMod val="75000"/>
                  </a:schemeClr>
                </a:solidFill>
              </a:rPr>
              <a:t>图表下载：</a:t>
            </a:r>
            <a:r>
              <a:rPr lang="en-US" altLang="zh-CN" sz="100" dirty="0">
                <a:solidFill>
                  <a:schemeClr val="tx2">
                    <a:lumMod val="75000"/>
                  </a:schemeClr>
                </a:solidFill>
              </a:rPr>
              <a:t>www.1ppt.com/tubiao/      </a:t>
            </a:r>
          </a:p>
          <a:p>
            <a:pPr lvl="0"/>
            <a:r>
              <a:rPr lang="zh-CN" altLang="en-US" sz="100" dirty="0">
                <a:solidFill>
                  <a:schemeClr val="tx2">
                    <a:lumMod val="75000"/>
                  </a:schemeClr>
                </a:solidFill>
              </a:rPr>
              <a:t>优秀</a:t>
            </a:r>
            <a:r>
              <a:rPr lang="en-US" altLang="zh-CN" sz="100" dirty="0">
                <a:solidFill>
                  <a:schemeClr val="tx2">
                    <a:lumMod val="75000"/>
                  </a:schemeClr>
                </a:solidFill>
              </a:rPr>
              <a:t>PPT</a:t>
            </a:r>
            <a:r>
              <a:rPr lang="zh-CN" altLang="en-US" sz="100" dirty="0">
                <a:solidFill>
                  <a:schemeClr val="tx2">
                    <a:lumMod val="75000"/>
                  </a:schemeClr>
                </a:solidFill>
              </a:rPr>
              <a:t>下载：</a:t>
            </a:r>
            <a:r>
              <a:rPr lang="en-US" altLang="zh-CN" sz="100" dirty="0">
                <a:solidFill>
                  <a:schemeClr val="tx2">
                    <a:lumMod val="75000"/>
                  </a:schemeClr>
                </a:solidFill>
              </a:rPr>
              <a:t>www.1ppt.com/xiazai/        PPT</a:t>
            </a:r>
            <a:r>
              <a:rPr lang="zh-CN" altLang="en-US" sz="100" dirty="0">
                <a:solidFill>
                  <a:schemeClr val="tx2">
                    <a:lumMod val="75000"/>
                  </a:schemeClr>
                </a:solidFill>
              </a:rPr>
              <a:t>教程： </a:t>
            </a:r>
            <a:r>
              <a:rPr lang="en-US" altLang="zh-CN" sz="100" dirty="0">
                <a:solidFill>
                  <a:schemeClr val="tx2">
                    <a:lumMod val="75000"/>
                  </a:schemeClr>
                </a:solidFill>
              </a:rPr>
              <a:t>www.1ppt.com/powerpoint/      </a:t>
            </a:r>
          </a:p>
          <a:p>
            <a:pPr lvl="0"/>
            <a:r>
              <a:rPr lang="en-US" altLang="zh-CN" sz="100" dirty="0">
                <a:solidFill>
                  <a:schemeClr val="tx2">
                    <a:lumMod val="75000"/>
                  </a:schemeClr>
                </a:solidFill>
              </a:rPr>
              <a:t>Word</a:t>
            </a:r>
            <a:r>
              <a:rPr lang="zh-CN" altLang="en-US" sz="100" dirty="0">
                <a:solidFill>
                  <a:schemeClr val="tx2">
                    <a:lumMod val="75000"/>
                  </a:schemeClr>
                </a:solidFill>
              </a:rPr>
              <a:t>教程： </a:t>
            </a:r>
            <a:r>
              <a:rPr lang="en-US" altLang="zh-CN" sz="100" dirty="0">
                <a:solidFill>
                  <a:schemeClr val="tx2">
                    <a:lumMod val="75000"/>
                  </a:schemeClr>
                </a:solidFill>
              </a:rPr>
              <a:t>www.1ppt.com/word/              Excel</a:t>
            </a:r>
            <a:r>
              <a:rPr lang="zh-CN" altLang="en-US" sz="100" dirty="0">
                <a:solidFill>
                  <a:schemeClr val="tx2">
                    <a:lumMod val="75000"/>
                  </a:schemeClr>
                </a:solidFill>
              </a:rPr>
              <a:t>教程：</a:t>
            </a:r>
            <a:r>
              <a:rPr lang="en-US" altLang="zh-CN" sz="100" dirty="0">
                <a:solidFill>
                  <a:schemeClr val="tx2">
                    <a:lumMod val="75000"/>
                  </a:schemeClr>
                </a:solidFill>
              </a:rPr>
              <a:t>www.1ppt.com/excel/  </a:t>
            </a:r>
          </a:p>
          <a:p>
            <a:pPr lvl="0"/>
            <a:r>
              <a:rPr lang="zh-CN" altLang="en-US" sz="100" dirty="0">
                <a:solidFill>
                  <a:schemeClr val="tx2">
                    <a:lumMod val="75000"/>
                  </a:schemeClr>
                </a:solidFill>
              </a:rPr>
              <a:t>资料下载：</a:t>
            </a:r>
            <a:r>
              <a:rPr lang="en-US" altLang="zh-CN" sz="100" dirty="0">
                <a:solidFill>
                  <a:schemeClr val="tx2">
                    <a:lumMod val="75000"/>
                  </a:schemeClr>
                </a:solidFill>
              </a:rPr>
              <a:t>www.1ppt.com/ziliao/                PPT</a:t>
            </a:r>
            <a:r>
              <a:rPr lang="zh-CN" altLang="en-US" sz="100" dirty="0">
                <a:solidFill>
                  <a:schemeClr val="tx2">
                    <a:lumMod val="75000"/>
                  </a:schemeClr>
                </a:solidFill>
              </a:rPr>
              <a:t>课件下载：</a:t>
            </a:r>
            <a:r>
              <a:rPr lang="en-US" altLang="zh-CN" sz="100" dirty="0">
                <a:solidFill>
                  <a:schemeClr val="tx2">
                    <a:lumMod val="75000"/>
                  </a:schemeClr>
                </a:solidFill>
              </a:rPr>
              <a:t>www.1ppt.com/kejian/ </a:t>
            </a:r>
          </a:p>
          <a:p>
            <a:pPr lvl="0"/>
            <a:r>
              <a:rPr lang="zh-CN" altLang="en-US" sz="100" dirty="0">
                <a:solidFill>
                  <a:schemeClr val="tx2">
                    <a:lumMod val="75000"/>
                  </a:schemeClr>
                </a:solidFill>
              </a:rPr>
              <a:t>范文下载：</a:t>
            </a:r>
            <a:r>
              <a:rPr lang="en-US" altLang="zh-CN" sz="100" dirty="0">
                <a:solidFill>
                  <a:schemeClr val="tx2">
                    <a:lumMod val="75000"/>
                  </a:schemeClr>
                </a:solidFill>
              </a:rPr>
              <a:t>www.1ppt.com/fanwen/             </a:t>
            </a:r>
            <a:r>
              <a:rPr lang="zh-CN" altLang="en-US" sz="100" dirty="0">
                <a:solidFill>
                  <a:schemeClr val="tx2">
                    <a:lumMod val="75000"/>
                  </a:schemeClr>
                </a:solidFill>
              </a:rPr>
              <a:t>试卷下载：</a:t>
            </a:r>
            <a:r>
              <a:rPr lang="en-US" altLang="zh-CN" sz="100" dirty="0">
                <a:solidFill>
                  <a:schemeClr val="tx2">
                    <a:lumMod val="75000"/>
                  </a:schemeClr>
                </a:solidFill>
              </a:rPr>
              <a:t>www.1ppt.com/shiti/  </a:t>
            </a:r>
          </a:p>
          <a:p>
            <a:pPr lvl="0"/>
            <a:r>
              <a:rPr lang="zh-CN" altLang="en-US" sz="100" dirty="0">
                <a:solidFill>
                  <a:schemeClr val="tx2">
                    <a:lumMod val="75000"/>
                  </a:schemeClr>
                </a:solidFill>
              </a:rPr>
              <a:t>教案下载：</a:t>
            </a:r>
            <a:r>
              <a:rPr lang="en-US" altLang="zh-CN" sz="100" dirty="0">
                <a:solidFill>
                  <a:schemeClr val="tx2">
                    <a:lumMod val="75000"/>
                  </a:schemeClr>
                </a:solidFill>
              </a:rPr>
              <a:t>www.1ppt.com/jiaoan/        PPT</a:t>
            </a:r>
            <a:r>
              <a:rPr lang="zh-CN" altLang="en-US" sz="100" dirty="0">
                <a:solidFill>
                  <a:schemeClr val="tx2">
                    <a:lumMod val="75000"/>
                  </a:schemeClr>
                </a:solidFill>
              </a:rPr>
              <a:t>论坛：</a:t>
            </a:r>
            <a:r>
              <a:rPr lang="en-US" altLang="zh-CN" sz="100" dirty="0">
                <a:solidFill>
                  <a:schemeClr val="tx2">
                    <a:lumMod val="75000"/>
                  </a:schemeClr>
                </a:solidFill>
              </a:rPr>
              <a:t>www.1ppt.cn</a:t>
            </a:r>
          </a:p>
          <a:p>
            <a:pPr lvl="0"/>
            <a:r>
              <a:rPr lang="en-US" altLang="zh-CN" sz="100" dirty="0">
                <a:solidFill>
                  <a:schemeClr val="tx2">
                    <a:lumMod val="75000"/>
                  </a:schemeClr>
                </a:solidFill>
              </a:rPr>
              <a:t> </a:t>
            </a:r>
            <a:endParaRPr lang="zh-CN" altLang="en-US" sz="100" dirty="0">
              <a:solidFill>
                <a:schemeClr val="tx2">
                  <a:lumMod val="75000"/>
                </a:schemeClr>
              </a:solidFill>
            </a:endParaRPr>
          </a:p>
        </p:txBody>
      </p:sp>
      <p:sp>
        <p:nvSpPr>
          <p:cNvPr id="4" name="矩形 3"/>
          <p:cNvSpPr/>
          <p:nvPr/>
        </p:nvSpPr>
        <p:spPr>
          <a:xfrm>
            <a:off x="0" y="0"/>
            <a:ext cx="12190413"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 y="1918624"/>
            <a:ext cx="12192000" cy="3020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68404" y="909000"/>
            <a:ext cx="7055194" cy="2520000"/>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0000" dirty="0">
              <a:solidFill>
                <a:prstClr val="white"/>
              </a:solidFill>
              <a:latin typeface="Bebas" pitchFamily="2" charset="0"/>
            </a:endParaRPr>
          </a:p>
        </p:txBody>
      </p:sp>
      <p:sp>
        <p:nvSpPr>
          <p:cNvPr id="12" name="直角三角形 11"/>
          <p:cNvSpPr/>
          <p:nvPr/>
        </p:nvSpPr>
        <p:spPr>
          <a:xfrm>
            <a:off x="9623598" y="909000"/>
            <a:ext cx="268688" cy="1009624"/>
          </a:xfrm>
          <a:prstGeom prst="rtTriangle">
            <a:avLst/>
          </a:prstGeom>
          <a:solidFill>
            <a:srgbClr val="EEA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flipH="1">
            <a:off x="2299716" y="909000"/>
            <a:ext cx="268688" cy="1009624"/>
          </a:xfrm>
          <a:prstGeom prst="rtTriangle">
            <a:avLst/>
          </a:prstGeom>
          <a:solidFill>
            <a:srgbClr val="EEA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0" y="4227185"/>
            <a:ext cx="4135902" cy="0"/>
          </a:xfrm>
          <a:prstGeom prst="line">
            <a:avLst/>
          </a:prstGeom>
          <a:ln w="57150">
            <a:solidFill>
              <a:srgbClr val="B62C2C"/>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056098" y="4227185"/>
            <a:ext cx="4135902" cy="0"/>
          </a:xfrm>
          <a:prstGeom prst="line">
            <a:avLst/>
          </a:prstGeom>
          <a:ln w="57150">
            <a:solidFill>
              <a:srgbClr val="B62C2C"/>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78298" y="3680426"/>
            <a:ext cx="1235403" cy="707886"/>
          </a:xfrm>
          <a:prstGeom prst="rect">
            <a:avLst/>
          </a:prstGeom>
          <a:noFill/>
        </p:spPr>
        <p:txBody>
          <a:bodyPr wrap="none" rtlCol="0">
            <a:spAutoFit/>
          </a:bodyPr>
          <a:lstStyle/>
          <a:p>
            <a:r>
              <a:rPr lang="zh-CN" altLang="en-US" sz="4000" dirty="0">
                <a:solidFill>
                  <a:schemeClr val="tx1">
                    <a:lumMod val="65000"/>
                    <a:lumOff val="35000"/>
                  </a:schemeClr>
                </a:solidFill>
                <a:latin typeface="微软雅黑" pitchFamily="34" charset="-122"/>
                <a:ea typeface="微软雅黑" pitchFamily="34" charset="-122"/>
              </a:rPr>
              <a:t>谢谢</a:t>
            </a:r>
          </a:p>
        </p:txBody>
      </p:sp>
    </p:spTree>
    <p:extLst>
      <p:ext uri="{BB962C8B-B14F-4D97-AF65-F5344CB8AC3E}">
        <p14:creationId xmlns:p14="http://schemas.microsoft.com/office/powerpoint/2010/main" val="3969944477"/>
      </p:ext>
    </p:extLst>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par>
                          <p:cTn id="20" fill="hold">
                            <p:stCondLst>
                              <p:cond delay="1500"/>
                            </p:stCondLst>
                            <p:childTnLst>
                              <p:par>
                                <p:cTn id="21" presetID="22" presetClass="entr" presetSubtype="2"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ppt_y</p:attrName>
                                        </p:attrNameLst>
                                      </p:cBhvr>
                                      <p:tavLst>
                                        <p:tav tm="0">
                                          <p:val>
                                            <p:strVal val="#ppt_y+#ppt_h*1.125000"/>
                                          </p:val>
                                        </p:tav>
                                        <p:tav tm="100000">
                                          <p:val>
                                            <p:strVal val="#ppt_y"/>
                                          </p:val>
                                        </p:tav>
                                      </p:tavLst>
                                    </p:anim>
                                    <p:animEffect transition="in" filter="wipe(up)">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69489" y="27384"/>
            <a:ext cx="12190413"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5519141" y="2053437"/>
            <a:ext cx="4752529"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Bebas" pitchFamily="2" charset="0"/>
            </a:endParaRPr>
          </a:p>
        </p:txBody>
      </p:sp>
      <p:sp>
        <p:nvSpPr>
          <p:cNvPr id="52" name="矩形 51"/>
          <p:cNvSpPr/>
          <p:nvPr/>
        </p:nvSpPr>
        <p:spPr>
          <a:xfrm>
            <a:off x="5519141" y="3032956"/>
            <a:ext cx="4752529"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Bebas" pitchFamily="2" charset="0"/>
            </a:endParaRPr>
          </a:p>
        </p:txBody>
      </p:sp>
      <p:sp>
        <p:nvSpPr>
          <p:cNvPr id="53" name="矩形 52"/>
          <p:cNvSpPr/>
          <p:nvPr/>
        </p:nvSpPr>
        <p:spPr>
          <a:xfrm>
            <a:off x="5519141" y="4069661"/>
            <a:ext cx="4752529"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Bebas" pitchFamily="2" charset="0"/>
            </a:endParaRPr>
          </a:p>
        </p:txBody>
      </p:sp>
      <p:sp>
        <p:nvSpPr>
          <p:cNvPr id="54" name="矩形 53"/>
          <p:cNvSpPr/>
          <p:nvPr/>
        </p:nvSpPr>
        <p:spPr>
          <a:xfrm>
            <a:off x="5519141" y="5069952"/>
            <a:ext cx="4752529"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Bebas" pitchFamily="2" charset="0"/>
            </a:endParaRPr>
          </a:p>
        </p:txBody>
      </p:sp>
      <p:sp>
        <p:nvSpPr>
          <p:cNvPr id="50" name="矩形 49"/>
          <p:cNvSpPr/>
          <p:nvPr/>
        </p:nvSpPr>
        <p:spPr>
          <a:xfrm>
            <a:off x="5519141" y="1045325"/>
            <a:ext cx="4752529"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Bebas" pitchFamily="2" charset="0"/>
            </a:endParaRPr>
          </a:p>
        </p:txBody>
      </p:sp>
      <p:sp>
        <p:nvSpPr>
          <p:cNvPr id="13" name="矩形 12"/>
          <p:cNvSpPr/>
          <p:nvPr userDrawn="1"/>
        </p:nvSpPr>
        <p:spPr>
          <a:xfrm>
            <a:off x="0" y="1"/>
            <a:ext cx="2782838"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userDrawn="1"/>
        </p:nvSpPr>
        <p:spPr>
          <a:xfrm>
            <a:off x="2782838" y="-1"/>
            <a:ext cx="312519" cy="1038797"/>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727054" y="1045325"/>
            <a:ext cx="792088" cy="7920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rgbClr val="FEFEFE"/>
                </a:solidFill>
                <a:latin typeface="Bebas" pitchFamily="2" charset="0"/>
              </a:rPr>
              <a:t>01</a:t>
            </a:r>
            <a:endParaRPr lang="zh-CN" altLang="en-US" sz="3600">
              <a:solidFill>
                <a:srgbClr val="FEFEFE"/>
              </a:solidFill>
              <a:latin typeface="Bebas" pitchFamily="2" charset="0"/>
            </a:endParaRPr>
          </a:p>
        </p:txBody>
      </p:sp>
      <p:sp>
        <p:nvSpPr>
          <p:cNvPr id="17" name="矩形 16"/>
          <p:cNvSpPr/>
          <p:nvPr/>
        </p:nvSpPr>
        <p:spPr>
          <a:xfrm>
            <a:off x="4727054" y="2053437"/>
            <a:ext cx="792088" cy="7920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rgbClr val="FEFEFE"/>
                </a:solidFill>
                <a:latin typeface="Bebas" pitchFamily="2" charset="0"/>
              </a:rPr>
              <a:t>02</a:t>
            </a:r>
            <a:endParaRPr lang="zh-CN" altLang="en-US" sz="3600">
              <a:solidFill>
                <a:srgbClr val="FEFEFE"/>
              </a:solidFill>
              <a:latin typeface="Bebas" pitchFamily="2" charset="0"/>
            </a:endParaRPr>
          </a:p>
        </p:txBody>
      </p:sp>
      <p:sp>
        <p:nvSpPr>
          <p:cNvPr id="20" name="矩形 19"/>
          <p:cNvSpPr/>
          <p:nvPr/>
        </p:nvSpPr>
        <p:spPr>
          <a:xfrm>
            <a:off x="4727054" y="3061549"/>
            <a:ext cx="792088" cy="7920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rgbClr val="FEFEFE"/>
                </a:solidFill>
                <a:latin typeface="Bebas" pitchFamily="2" charset="0"/>
              </a:rPr>
              <a:t>03</a:t>
            </a:r>
            <a:endParaRPr lang="zh-CN" altLang="en-US" sz="3600">
              <a:solidFill>
                <a:srgbClr val="FEFEFE"/>
              </a:solidFill>
              <a:latin typeface="Bebas" pitchFamily="2" charset="0"/>
            </a:endParaRPr>
          </a:p>
        </p:txBody>
      </p:sp>
      <p:sp>
        <p:nvSpPr>
          <p:cNvPr id="21" name="矩形 20"/>
          <p:cNvSpPr/>
          <p:nvPr/>
        </p:nvSpPr>
        <p:spPr>
          <a:xfrm>
            <a:off x="4727054" y="4069661"/>
            <a:ext cx="792088" cy="7920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rgbClr val="FEFEFE"/>
                </a:solidFill>
                <a:latin typeface="Bebas" pitchFamily="2" charset="0"/>
              </a:rPr>
              <a:t>04</a:t>
            </a:r>
            <a:endParaRPr lang="zh-CN" altLang="en-US" sz="3600">
              <a:solidFill>
                <a:srgbClr val="FEFEFE"/>
              </a:solidFill>
              <a:latin typeface="Bebas" pitchFamily="2" charset="0"/>
            </a:endParaRPr>
          </a:p>
        </p:txBody>
      </p:sp>
      <p:sp>
        <p:nvSpPr>
          <p:cNvPr id="22" name="矩形 21"/>
          <p:cNvSpPr/>
          <p:nvPr/>
        </p:nvSpPr>
        <p:spPr>
          <a:xfrm>
            <a:off x="4727054" y="5077773"/>
            <a:ext cx="792088" cy="7920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rgbClr val="FEFEFE"/>
                </a:solidFill>
                <a:latin typeface="Bebas" pitchFamily="2" charset="0"/>
              </a:rPr>
              <a:t>05</a:t>
            </a:r>
            <a:endParaRPr lang="zh-CN" altLang="en-US" sz="3600">
              <a:solidFill>
                <a:srgbClr val="FEFEFE"/>
              </a:solidFill>
              <a:latin typeface="Bebas" pitchFamily="2" charset="0"/>
            </a:endParaRPr>
          </a:p>
        </p:txBody>
      </p:sp>
      <p:sp>
        <p:nvSpPr>
          <p:cNvPr id="23" name="TextBox 22"/>
          <p:cNvSpPr txBox="1"/>
          <p:nvPr/>
        </p:nvSpPr>
        <p:spPr>
          <a:xfrm>
            <a:off x="5721214" y="1310743"/>
            <a:ext cx="2646878" cy="461665"/>
          </a:xfrm>
          <a:prstGeom prst="rect">
            <a:avLst/>
          </a:prstGeom>
          <a:noFill/>
        </p:spPr>
        <p:txBody>
          <a:bodyPr wrap="none" rtlCol="0">
            <a:spAutoFit/>
          </a:bodyPr>
          <a:lstStyle/>
          <a:p>
            <a:r>
              <a:rPr lang="zh-CN" altLang="en-US" sz="2400" dirty="0">
                <a:solidFill>
                  <a:schemeClr val="tx1">
                    <a:lumMod val="65000"/>
                    <a:lumOff val="35000"/>
                  </a:schemeClr>
                </a:solidFill>
                <a:latin typeface="微软雅黑" pitchFamily="34" charset="-122"/>
                <a:ea typeface="微软雅黑" pitchFamily="34" charset="-122"/>
              </a:rPr>
              <a:t>原始数据质量分析</a:t>
            </a:r>
          </a:p>
        </p:txBody>
      </p:sp>
      <p:sp>
        <p:nvSpPr>
          <p:cNvPr id="24" name="TextBox 23"/>
          <p:cNvSpPr txBox="1"/>
          <p:nvPr/>
        </p:nvSpPr>
        <p:spPr>
          <a:xfrm>
            <a:off x="5721214" y="2323680"/>
            <a:ext cx="3877985" cy="461665"/>
          </a:xfrm>
          <a:prstGeom prst="rect">
            <a:avLst/>
          </a:prstGeom>
          <a:noFill/>
        </p:spPr>
        <p:txBody>
          <a:bodyPr wrap="none" rtlCol="0">
            <a:spAutoFit/>
          </a:bodyPr>
          <a:lstStyle/>
          <a:p>
            <a:r>
              <a:rPr lang="zh-CN" altLang="en-US" sz="2400" dirty="0">
                <a:solidFill>
                  <a:schemeClr val="tx1">
                    <a:lumMod val="65000"/>
                    <a:lumOff val="35000"/>
                  </a:schemeClr>
                </a:solidFill>
                <a:latin typeface="微软雅黑" pitchFamily="34" charset="-122"/>
                <a:ea typeface="微软雅黑" pitchFamily="34" charset="-122"/>
              </a:rPr>
              <a:t>特征衍生与探索性数据分析</a:t>
            </a:r>
          </a:p>
        </p:txBody>
      </p:sp>
      <p:sp>
        <p:nvSpPr>
          <p:cNvPr id="25" name="TextBox 24"/>
          <p:cNvSpPr txBox="1"/>
          <p:nvPr/>
        </p:nvSpPr>
        <p:spPr>
          <a:xfrm>
            <a:off x="5721214" y="3322103"/>
            <a:ext cx="1415772" cy="461665"/>
          </a:xfrm>
          <a:prstGeom prst="rect">
            <a:avLst/>
          </a:prstGeom>
          <a:noFill/>
        </p:spPr>
        <p:txBody>
          <a:bodyPr wrap="none" rtlCol="0">
            <a:spAutoFit/>
          </a:bodyPr>
          <a:lstStyle/>
          <a:p>
            <a:r>
              <a:rPr lang="zh-CN" altLang="en-US" sz="2400" dirty="0">
                <a:solidFill>
                  <a:schemeClr val="tx1">
                    <a:lumMod val="65000"/>
                    <a:lumOff val="35000"/>
                  </a:schemeClr>
                </a:solidFill>
                <a:latin typeface="微软雅黑" pitchFamily="34" charset="-122"/>
                <a:ea typeface="微软雅黑" pitchFamily="34" charset="-122"/>
              </a:rPr>
              <a:t>特征工程</a:t>
            </a:r>
          </a:p>
        </p:txBody>
      </p:sp>
      <p:sp>
        <p:nvSpPr>
          <p:cNvPr id="26" name="TextBox 25"/>
          <p:cNvSpPr txBox="1"/>
          <p:nvPr/>
        </p:nvSpPr>
        <p:spPr>
          <a:xfrm>
            <a:off x="5721214" y="4349554"/>
            <a:ext cx="2339102" cy="461665"/>
          </a:xfrm>
          <a:prstGeom prst="rect">
            <a:avLst/>
          </a:prstGeom>
          <a:noFill/>
        </p:spPr>
        <p:txBody>
          <a:bodyPr wrap="none" rtlCol="0">
            <a:spAutoFit/>
          </a:bodyPr>
          <a:lstStyle/>
          <a:p>
            <a:r>
              <a:rPr lang="zh-CN" altLang="en-US" sz="2400" dirty="0">
                <a:solidFill>
                  <a:schemeClr val="tx1">
                    <a:lumMod val="65000"/>
                    <a:lumOff val="35000"/>
                  </a:schemeClr>
                </a:solidFill>
                <a:latin typeface="微软雅黑" pitchFamily="34" charset="-122"/>
                <a:ea typeface="微软雅黑" pitchFamily="34" charset="-122"/>
              </a:rPr>
              <a:t>模型训练与调优</a:t>
            </a:r>
          </a:p>
        </p:txBody>
      </p:sp>
      <p:sp>
        <p:nvSpPr>
          <p:cNvPr id="27" name="TextBox 26"/>
          <p:cNvSpPr txBox="1"/>
          <p:nvPr/>
        </p:nvSpPr>
        <p:spPr>
          <a:xfrm>
            <a:off x="5721214" y="5347978"/>
            <a:ext cx="800219" cy="461665"/>
          </a:xfrm>
          <a:prstGeom prst="rect">
            <a:avLst/>
          </a:prstGeom>
          <a:noFill/>
        </p:spPr>
        <p:txBody>
          <a:bodyPr wrap="none" rtlCol="0">
            <a:spAutoFit/>
          </a:bodyPr>
          <a:lstStyle/>
          <a:p>
            <a:r>
              <a:rPr lang="zh-CN" altLang="en-US" sz="2400" dirty="0">
                <a:solidFill>
                  <a:schemeClr val="tx1">
                    <a:lumMod val="65000"/>
                    <a:lumOff val="35000"/>
                  </a:schemeClr>
                </a:solidFill>
                <a:latin typeface="微软雅黑" pitchFamily="34" charset="-122"/>
                <a:ea typeface="微软雅黑" pitchFamily="34" charset="-122"/>
              </a:rPr>
              <a:t>小结</a:t>
            </a:r>
          </a:p>
        </p:txBody>
      </p:sp>
      <p:sp>
        <p:nvSpPr>
          <p:cNvPr id="28" name="矩形 27"/>
          <p:cNvSpPr/>
          <p:nvPr/>
        </p:nvSpPr>
        <p:spPr>
          <a:xfrm>
            <a:off x="5796002" y="1137264"/>
            <a:ext cx="429268" cy="4571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96002" y="1212574"/>
            <a:ext cx="285562" cy="4571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796002" y="1287883"/>
            <a:ext cx="333464" cy="4571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796002" y="2131055"/>
            <a:ext cx="214634" cy="4571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796002" y="2206365"/>
            <a:ext cx="333464" cy="4571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796002" y="2281674"/>
            <a:ext cx="429268" cy="4571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796002" y="3148624"/>
            <a:ext cx="285562" cy="4571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796002" y="3223934"/>
            <a:ext cx="429268" cy="4571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796002" y="3299243"/>
            <a:ext cx="333464" cy="4571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796002" y="4151884"/>
            <a:ext cx="142781" cy="4571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796002" y="4227194"/>
            <a:ext cx="357260" cy="4571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796002" y="4302503"/>
            <a:ext cx="213244" cy="47051"/>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796002" y="5145483"/>
            <a:ext cx="285562" cy="4571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796002" y="5220793"/>
            <a:ext cx="357260" cy="4571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796002" y="5296102"/>
            <a:ext cx="429268" cy="4571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54"/>
          <p:cNvSpPr txBox="1"/>
          <p:nvPr/>
        </p:nvSpPr>
        <p:spPr>
          <a:xfrm>
            <a:off x="606589" y="2548459"/>
            <a:ext cx="1569660" cy="1200329"/>
          </a:xfrm>
          <a:prstGeom prst="rect">
            <a:avLst/>
          </a:prstGeom>
          <a:noFill/>
        </p:spPr>
        <p:txBody>
          <a:bodyPr wrap="none" rtlCol="0">
            <a:spAutoFit/>
          </a:bodyPr>
          <a:lstStyle/>
          <a:p>
            <a:pPr algn="ctr"/>
            <a:r>
              <a:rPr lang="zh-CN" altLang="en-US" sz="5400">
                <a:solidFill>
                  <a:srgbClr val="FFE699"/>
                </a:solidFill>
                <a:latin typeface="微软雅黑" pitchFamily="34" charset="-122"/>
                <a:ea typeface="微软雅黑" pitchFamily="34" charset="-122"/>
              </a:rPr>
              <a:t>目录</a:t>
            </a:r>
            <a:endParaRPr lang="en-US" altLang="zh-CN" sz="5400">
              <a:solidFill>
                <a:srgbClr val="FFE699"/>
              </a:solidFill>
              <a:latin typeface="微软雅黑" pitchFamily="34" charset="-122"/>
              <a:ea typeface="微软雅黑" pitchFamily="34" charset="-122"/>
            </a:endParaRPr>
          </a:p>
          <a:p>
            <a:pPr algn="ctr"/>
            <a:r>
              <a:rPr lang="en-US" altLang="zh-CN">
                <a:solidFill>
                  <a:srgbClr val="FFE699"/>
                </a:solidFill>
                <a:latin typeface="微软雅黑" pitchFamily="34" charset="-122"/>
                <a:ea typeface="微软雅黑" pitchFamily="34" charset="-122"/>
              </a:rPr>
              <a:t>contents</a:t>
            </a:r>
            <a:endParaRPr lang="zh-CN" altLang="en-US">
              <a:solidFill>
                <a:srgbClr val="FFE699"/>
              </a:solidFill>
            </a:endParaRPr>
          </a:p>
        </p:txBody>
      </p:sp>
    </p:spTree>
    <p:extLst>
      <p:ext uri="{BB962C8B-B14F-4D97-AF65-F5344CB8AC3E}">
        <p14:creationId xmlns:p14="http://schemas.microsoft.com/office/powerpoint/2010/main" val="497913231"/>
      </p:ext>
    </p:extLst>
  </p:cSld>
  <p:clrMapOvr>
    <a:masterClrMapping/>
  </p:clrMapOvr>
  <mc:AlternateContent xmlns:mc="http://schemas.openxmlformats.org/markup-compatibility/2006" xmlns:p14="http://schemas.microsoft.com/office/powerpoint/2010/main">
    <mc:Choice Requires="p14">
      <p:transition spd="slow" p14:dur="800" advClick="0" advTm="0">
        <p:circle/>
      </p:transition>
    </mc:Choice>
    <mc:Fallback xmlns="">
      <p:transition spd="slow" advClick="0" advTm="0">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0413" cy="6858000"/>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7"/>
          <p:cNvSpPr>
            <a:spLocks/>
          </p:cNvSpPr>
          <p:nvPr/>
        </p:nvSpPr>
        <p:spPr bwMode="auto">
          <a:xfrm>
            <a:off x="-1" y="3573016"/>
            <a:ext cx="12190413" cy="3057934"/>
          </a:xfrm>
          <a:custGeom>
            <a:avLst/>
            <a:gdLst>
              <a:gd name="T0" fmla="*/ 1499 w 1499"/>
              <a:gd name="T1" fmla="*/ 222 h 376"/>
              <a:gd name="T2" fmla="*/ 786 w 1499"/>
              <a:gd name="T3" fmla="*/ 201 h 376"/>
              <a:gd name="T4" fmla="*/ 0 w 1499"/>
              <a:gd name="T5" fmla="*/ 0 h 376"/>
              <a:gd name="T6" fmla="*/ 0 w 1499"/>
              <a:gd name="T7" fmla="*/ 245 h 376"/>
              <a:gd name="T8" fmla="*/ 444 w 1499"/>
              <a:gd name="T9" fmla="*/ 346 h 376"/>
              <a:gd name="T10" fmla="*/ 843 w 1499"/>
              <a:gd name="T11" fmla="*/ 376 h 376"/>
              <a:gd name="T12" fmla="*/ 865 w 1499"/>
              <a:gd name="T13" fmla="*/ 376 h 376"/>
              <a:gd name="T14" fmla="*/ 1499 w 1499"/>
              <a:gd name="T15" fmla="*/ 291 h 376"/>
              <a:gd name="T16" fmla="*/ 1499 w 1499"/>
              <a:gd name="T17" fmla="*/ 22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9" h="376">
                <a:moveTo>
                  <a:pt x="1499" y="222"/>
                </a:moveTo>
                <a:cubicBezTo>
                  <a:pt x="1279" y="237"/>
                  <a:pt x="1034" y="231"/>
                  <a:pt x="786" y="201"/>
                </a:cubicBezTo>
                <a:cubicBezTo>
                  <a:pt x="471" y="162"/>
                  <a:pt x="200" y="90"/>
                  <a:pt x="0" y="0"/>
                </a:cubicBezTo>
                <a:cubicBezTo>
                  <a:pt x="0" y="245"/>
                  <a:pt x="0" y="245"/>
                  <a:pt x="0" y="245"/>
                </a:cubicBezTo>
                <a:cubicBezTo>
                  <a:pt x="140" y="289"/>
                  <a:pt x="289" y="323"/>
                  <a:pt x="444" y="346"/>
                </a:cubicBezTo>
                <a:cubicBezTo>
                  <a:pt x="580" y="366"/>
                  <a:pt x="713" y="375"/>
                  <a:pt x="843" y="376"/>
                </a:cubicBezTo>
                <a:cubicBezTo>
                  <a:pt x="850" y="376"/>
                  <a:pt x="858" y="376"/>
                  <a:pt x="865" y="376"/>
                </a:cubicBezTo>
                <a:cubicBezTo>
                  <a:pt x="1093" y="375"/>
                  <a:pt x="1307" y="345"/>
                  <a:pt x="1499" y="291"/>
                </a:cubicBezTo>
                <a:lnTo>
                  <a:pt x="1499" y="222"/>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8"/>
          <p:cNvSpPr>
            <a:spLocks/>
          </p:cNvSpPr>
          <p:nvPr/>
        </p:nvSpPr>
        <p:spPr bwMode="auto">
          <a:xfrm>
            <a:off x="-1" y="5363469"/>
            <a:ext cx="12190413" cy="1494531"/>
          </a:xfrm>
          <a:custGeom>
            <a:avLst/>
            <a:gdLst>
              <a:gd name="T0" fmla="*/ 1499 w 1499"/>
              <a:gd name="T1" fmla="*/ 46 h 184"/>
              <a:gd name="T2" fmla="*/ 444 w 1499"/>
              <a:gd name="T3" fmla="*/ 101 h 184"/>
              <a:gd name="T4" fmla="*/ 0 w 1499"/>
              <a:gd name="T5" fmla="*/ 0 h 184"/>
              <a:gd name="T6" fmla="*/ 0 w 1499"/>
              <a:gd name="T7" fmla="*/ 184 h 184"/>
              <a:gd name="T8" fmla="*/ 1499 w 1499"/>
              <a:gd name="T9" fmla="*/ 184 h 184"/>
              <a:gd name="T10" fmla="*/ 1499 w 1499"/>
              <a:gd name="T11" fmla="*/ 46 h 184"/>
            </a:gdLst>
            <a:ahLst/>
            <a:cxnLst>
              <a:cxn ang="0">
                <a:pos x="T0" y="T1"/>
              </a:cxn>
              <a:cxn ang="0">
                <a:pos x="T2" y="T3"/>
              </a:cxn>
              <a:cxn ang="0">
                <a:pos x="T4" y="T5"/>
              </a:cxn>
              <a:cxn ang="0">
                <a:pos x="T6" y="T7"/>
              </a:cxn>
              <a:cxn ang="0">
                <a:pos x="T8" y="T9"/>
              </a:cxn>
              <a:cxn ang="0">
                <a:pos x="T10" y="T11"/>
              </a:cxn>
            </a:cxnLst>
            <a:rect l="0" t="0" r="r" b="b"/>
            <a:pathLst>
              <a:path w="1499" h="184">
                <a:moveTo>
                  <a:pt x="1499" y="46"/>
                </a:moveTo>
                <a:cubicBezTo>
                  <a:pt x="1192" y="133"/>
                  <a:pt x="827" y="157"/>
                  <a:pt x="444" y="101"/>
                </a:cubicBezTo>
                <a:cubicBezTo>
                  <a:pt x="289" y="78"/>
                  <a:pt x="140" y="44"/>
                  <a:pt x="0" y="0"/>
                </a:cubicBezTo>
                <a:cubicBezTo>
                  <a:pt x="0" y="184"/>
                  <a:pt x="0" y="184"/>
                  <a:pt x="0" y="184"/>
                </a:cubicBezTo>
                <a:cubicBezTo>
                  <a:pt x="1499" y="184"/>
                  <a:pt x="1499" y="184"/>
                  <a:pt x="1499" y="184"/>
                </a:cubicBezTo>
                <a:lnTo>
                  <a:pt x="1499" y="46"/>
                </a:lnTo>
                <a:close/>
              </a:path>
            </a:pathLst>
          </a:custGeom>
          <a:solidFill>
            <a:srgbClr val="B62C2C"/>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1" name="组合 20"/>
          <p:cNvGrpSpPr/>
          <p:nvPr/>
        </p:nvGrpSpPr>
        <p:grpSpPr>
          <a:xfrm>
            <a:off x="8128888" y="909000"/>
            <a:ext cx="3059262" cy="2520000"/>
            <a:chOff x="8128888" y="909000"/>
            <a:chExt cx="3059262" cy="2520000"/>
          </a:xfrm>
          <a:solidFill>
            <a:schemeClr val="tx2">
              <a:lumMod val="75000"/>
            </a:schemeClr>
          </a:solidFill>
        </p:grpSpPr>
        <p:sp>
          <p:nvSpPr>
            <p:cNvPr id="22" name="矩形 21"/>
            <p:cNvSpPr/>
            <p:nvPr/>
          </p:nvSpPr>
          <p:spPr>
            <a:xfrm>
              <a:off x="8399462" y="909000"/>
              <a:ext cx="2520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5000">
                  <a:solidFill>
                    <a:prstClr val="white"/>
                  </a:solidFill>
                  <a:latin typeface="Bebas" pitchFamily="2" charset="0"/>
                </a:rPr>
                <a:t>01</a:t>
              </a:r>
              <a:endParaRPr lang="zh-CN" altLang="en-US" sz="15000">
                <a:solidFill>
                  <a:prstClr val="white"/>
                </a:solidFill>
                <a:latin typeface="Bebas" pitchFamily="2" charset="0"/>
              </a:endParaRPr>
            </a:p>
          </p:txBody>
        </p:sp>
        <p:sp>
          <p:nvSpPr>
            <p:cNvPr id="23" name="直角三角形 22"/>
            <p:cNvSpPr/>
            <p:nvPr/>
          </p:nvSpPr>
          <p:spPr>
            <a:xfrm>
              <a:off x="10919462" y="909000"/>
              <a:ext cx="268688" cy="10096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flipH="1" flipV="1">
              <a:off x="8128888" y="2419376"/>
              <a:ext cx="268688" cy="10096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4"/>
          <p:cNvSpPr txBox="1"/>
          <p:nvPr/>
        </p:nvSpPr>
        <p:spPr>
          <a:xfrm>
            <a:off x="8027451" y="3873242"/>
            <a:ext cx="3262432" cy="707886"/>
          </a:xfrm>
          <a:prstGeom prst="rect">
            <a:avLst/>
          </a:prstGeom>
          <a:noFill/>
        </p:spPr>
        <p:txBody>
          <a:bodyPr wrap="none" rtlCol="0">
            <a:spAutoFit/>
          </a:bodyPr>
          <a:lstStyle/>
          <a:p>
            <a:r>
              <a:rPr lang="zh-CN" altLang="en-US" sz="4000" dirty="0">
                <a:solidFill>
                  <a:schemeClr val="tx1">
                    <a:lumMod val="75000"/>
                    <a:lumOff val="25000"/>
                  </a:schemeClr>
                </a:solidFill>
                <a:latin typeface="微软雅黑" pitchFamily="34" charset="-122"/>
                <a:ea typeface="微软雅黑" pitchFamily="34" charset="-122"/>
              </a:rPr>
              <a:t>数据质量分析</a:t>
            </a:r>
          </a:p>
        </p:txBody>
      </p:sp>
    </p:spTree>
    <p:extLst>
      <p:ext uri="{BB962C8B-B14F-4D97-AF65-F5344CB8AC3E}">
        <p14:creationId xmlns:p14="http://schemas.microsoft.com/office/powerpoint/2010/main" val="2007713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ppt_y</p:attrName>
                                        </p:attrNameLst>
                                      </p:cBhvr>
                                      <p:tavLst>
                                        <p:tav tm="0">
                                          <p:val>
                                            <p:strVal val="#ppt_y+#ppt_h*1.125000"/>
                                          </p:val>
                                        </p:tav>
                                        <p:tav tm="100000">
                                          <p:val>
                                            <p:strVal val="#ppt_y"/>
                                          </p:val>
                                        </p:tav>
                                      </p:tavLst>
                                    </p:anim>
                                    <p:animEffect transition="in" filter="wipe(up)">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8902" y="457508"/>
            <a:ext cx="2339102" cy="523220"/>
          </a:xfrm>
          <a:prstGeom prst="rect">
            <a:avLst/>
          </a:prstGeom>
          <a:noFill/>
        </p:spPr>
        <p:txBody>
          <a:bodyPr wrap="none" rtlCol="0">
            <a:spAutoFit/>
          </a:bodyPr>
          <a:lstStyle/>
          <a:p>
            <a:r>
              <a:rPr lang="zh-CN" altLang="en-US" sz="2800" dirty="0">
                <a:solidFill>
                  <a:schemeClr val="tx1">
                    <a:lumMod val="85000"/>
                    <a:lumOff val="15000"/>
                  </a:schemeClr>
                </a:solidFill>
                <a:latin typeface="微软雅黑" pitchFamily="34" charset="-122"/>
                <a:ea typeface="微软雅黑" pitchFamily="34" charset="-122"/>
              </a:rPr>
              <a:t>数据质量分析</a:t>
            </a:r>
          </a:p>
        </p:txBody>
      </p:sp>
      <p:grpSp>
        <p:nvGrpSpPr>
          <p:cNvPr id="51" name="组合 50">
            <a:extLst>
              <a:ext uri="{FF2B5EF4-FFF2-40B4-BE49-F238E27FC236}">
                <a16:creationId xmlns:a16="http://schemas.microsoft.com/office/drawing/2014/main" id="{C5C9519A-6B86-4242-BB87-6EBD710A4D36}"/>
              </a:ext>
            </a:extLst>
          </p:cNvPr>
          <p:cNvGrpSpPr/>
          <p:nvPr/>
        </p:nvGrpSpPr>
        <p:grpSpPr>
          <a:xfrm>
            <a:off x="2924565" y="2349949"/>
            <a:ext cx="2160240" cy="864096"/>
            <a:chOff x="7038724" y="4101582"/>
            <a:chExt cx="4230470" cy="1775690"/>
          </a:xfrm>
        </p:grpSpPr>
        <p:sp>
          <p:nvSpPr>
            <p:cNvPr id="52" name="矩形标注 28">
              <a:extLst>
                <a:ext uri="{FF2B5EF4-FFF2-40B4-BE49-F238E27FC236}">
                  <a16:creationId xmlns:a16="http://schemas.microsoft.com/office/drawing/2014/main" id="{E6B8C12F-90C2-483D-BCD9-6C923012BE29}"/>
                </a:ext>
              </a:extLst>
            </p:cNvPr>
            <p:cNvSpPr/>
            <p:nvPr/>
          </p:nvSpPr>
          <p:spPr>
            <a:xfrm>
              <a:off x="7461771" y="4101582"/>
              <a:ext cx="3384376" cy="1775690"/>
            </a:xfrm>
            <a:prstGeom prst="wedgeRectCallout">
              <a:avLst/>
            </a:prstGeom>
            <a:solidFill>
              <a:srgbClr val="CE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30">
              <a:extLst>
                <a:ext uri="{FF2B5EF4-FFF2-40B4-BE49-F238E27FC236}">
                  <a16:creationId xmlns:a16="http://schemas.microsoft.com/office/drawing/2014/main" id="{C298CA47-908F-4859-9F31-4730E34A0751}"/>
                </a:ext>
              </a:extLst>
            </p:cNvPr>
            <p:cNvSpPr txBox="1"/>
            <p:nvPr/>
          </p:nvSpPr>
          <p:spPr>
            <a:xfrm>
              <a:off x="7038724" y="4492694"/>
              <a:ext cx="4230470" cy="753300"/>
            </a:xfrm>
            <a:prstGeom prst="rect">
              <a:avLst/>
            </a:prstGeom>
            <a:noFill/>
          </p:spPr>
          <p:txBody>
            <a:bodyPr wrap="square" tIns="0" bIns="0" rtlCol="0" anchor="t">
              <a:spAutoFit/>
            </a:bodyPr>
            <a:lstStyle/>
            <a:p>
              <a:pPr algn="ctr">
                <a:lnSpc>
                  <a:spcPct val="150000"/>
                </a:lnSpc>
              </a:pPr>
              <a:r>
                <a:rPr lang="zh-CN" altLang="en-US" b="1" dirty="0">
                  <a:solidFill>
                    <a:schemeClr val="bg1"/>
                  </a:solidFill>
                  <a:latin typeface="微软雅黑" pitchFamily="34" charset="-122"/>
                  <a:ea typeface="微软雅黑" pitchFamily="34" charset="-122"/>
                  <a:cs typeface="华文黑体" pitchFamily="2" charset="-122"/>
                </a:rPr>
                <a:t>正负样本比例</a:t>
              </a:r>
            </a:p>
          </p:txBody>
        </p:sp>
      </p:grpSp>
      <p:pic>
        <p:nvPicPr>
          <p:cNvPr id="56" name="Picture 2">
            <a:extLst>
              <a:ext uri="{FF2B5EF4-FFF2-40B4-BE49-F238E27FC236}">
                <a16:creationId xmlns:a16="http://schemas.microsoft.com/office/drawing/2014/main" id="{EDBDCCBD-2F65-441D-A34D-0E526DC949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589"/>
          <a:stretch/>
        </p:blipFill>
        <p:spPr bwMode="auto">
          <a:xfrm>
            <a:off x="2950385" y="3571759"/>
            <a:ext cx="2747619" cy="238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5DF0ADA9-C707-4F15-BF13-FCC4E8723BF0}"/>
              </a:ext>
            </a:extLst>
          </p:cNvPr>
          <p:cNvSpPr txBox="1"/>
          <p:nvPr/>
        </p:nvSpPr>
        <p:spPr>
          <a:xfrm>
            <a:off x="3064587" y="1345904"/>
            <a:ext cx="8351966" cy="646331"/>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字段类型：</a:t>
            </a:r>
            <a:endParaRPr lang="en-US" altLang="zh-CN" dirty="0">
              <a:latin typeface="微软雅黑" panose="020B0503020204020204" pitchFamily="34" charset="-122"/>
              <a:ea typeface="微软雅黑" panose="020B0503020204020204" pitchFamily="34" charset="-122"/>
            </a:endParaRPr>
          </a:p>
          <a:p>
            <a:pPr marL="342900" indent="-342900">
              <a:buAutoNum type="arabicPeriod"/>
            </a:pPr>
            <a:r>
              <a:rPr lang="zh-CN" altLang="en-US" dirty="0">
                <a:latin typeface="微软雅黑" panose="020B0503020204020204" pitchFamily="34" charset="-122"/>
                <a:ea typeface="微软雅黑" panose="020B0503020204020204" pitchFamily="34" charset="-122"/>
              </a:rPr>
              <a:t>数值型；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类别编码（有大小关系）</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类别编码（无大小关系）</a:t>
            </a:r>
            <a:r>
              <a:rPr lang="en-US" altLang="zh-CN" dirty="0">
                <a:latin typeface="微软雅黑" panose="020B0503020204020204" pitchFamily="34" charset="-122"/>
                <a:ea typeface="微软雅黑" panose="020B0503020204020204" pitchFamily="34" charset="-122"/>
              </a:rPr>
              <a:t>27</a:t>
            </a:r>
            <a:r>
              <a:rPr lang="zh-CN" altLang="en-US" dirty="0">
                <a:latin typeface="微软雅黑" panose="020B0503020204020204" pitchFamily="34" charset="-122"/>
                <a:ea typeface="微软雅黑" panose="020B0503020204020204" pitchFamily="34" charset="-122"/>
              </a:rPr>
              <a:t>个</a:t>
            </a:r>
          </a:p>
        </p:txBody>
      </p:sp>
      <p:graphicFrame>
        <p:nvGraphicFramePr>
          <p:cNvPr id="58" name="表格 4">
            <a:extLst>
              <a:ext uri="{FF2B5EF4-FFF2-40B4-BE49-F238E27FC236}">
                <a16:creationId xmlns:a16="http://schemas.microsoft.com/office/drawing/2014/main" id="{937897C6-4EDE-43BA-A107-F484B9CC54DE}"/>
              </a:ext>
            </a:extLst>
          </p:cNvPr>
          <p:cNvGraphicFramePr>
            <a:graphicFrameLocks noGrp="1"/>
          </p:cNvGraphicFramePr>
          <p:nvPr>
            <p:extLst>
              <p:ext uri="{D42A27DB-BD31-4B8C-83A1-F6EECF244321}">
                <p14:modId xmlns:p14="http://schemas.microsoft.com/office/powerpoint/2010/main" val="574595522"/>
              </p:ext>
            </p:extLst>
          </p:nvPr>
        </p:nvGraphicFramePr>
        <p:xfrm>
          <a:off x="6276640" y="3429000"/>
          <a:ext cx="5466165" cy="2638144"/>
        </p:xfrm>
        <a:graphic>
          <a:graphicData uri="http://schemas.openxmlformats.org/drawingml/2006/table">
            <a:tbl>
              <a:tblPr firstRow="1" bandRow="1">
                <a:tableStyleId>{0E3FDE45-AF77-4B5C-9715-49D594BDF05E}</a:tableStyleId>
              </a:tblPr>
              <a:tblGrid>
                <a:gridCol w="1822055">
                  <a:extLst>
                    <a:ext uri="{9D8B030D-6E8A-4147-A177-3AD203B41FA5}">
                      <a16:colId xmlns:a16="http://schemas.microsoft.com/office/drawing/2014/main" val="1530985736"/>
                    </a:ext>
                  </a:extLst>
                </a:gridCol>
                <a:gridCol w="1822055">
                  <a:extLst>
                    <a:ext uri="{9D8B030D-6E8A-4147-A177-3AD203B41FA5}">
                      <a16:colId xmlns:a16="http://schemas.microsoft.com/office/drawing/2014/main" val="3104650022"/>
                    </a:ext>
                  </a:extLst>
                </a:gridCol>
                <a:gridCol w="1822055">
                  <a:extLst>
                    <a:ext uri="{9D8B030D-6E8A-4147-A177-3AD203B41FA5}">
                      <a16:colId xmlns:a16="http://schemas.microsoft.com/office/drawing/2014/main" val="3681353056"/>
                    </a:ext>
                  </a:extLst>
                </a:gridCol>
              </a:tblGrid>
              <a:tr h="705235">
                <a:tc>
                  <a:txBody>
                    <a:bodyPr/>
                    <a:lstStyle/>
                    <a:p>
                      <a:pPr algn="ctr">
                        <a:lnSpc>
                          <a:spcPct val="150000"/>
                        </a:lnSpc>
                      </a:pPr>
                      <a:r>
                        <a:rPr lang="en-US" altLang="zh-CN" sz="1600" b="0" dirty="0" err="1">
                          <a:latin typeface="微软雅黑" panose="020B0503020204020204" pitchFamily="34" charset="-122"/>
                          <a:ea typeface="微软雅黑" panose="020B0503020204020204" pitchFamily="34" charset="-122"/>
                        </a:rPr>
                        <a:t>Train_base</a:t>
                      </a:r>
                      <a:r>
                        <a:rPr lang="zh-CN" altLang="en-US" sz="1600" b="0" dirty="0">
                          <a:latin typeface="微软雅黑" panose="020B0503020204020204" pitchFamily="34" charset="-122"/>
                          <a:ea typeface="微软雅黑" panose="020B0503020204020204" pitchFamily="34" charset="-122"/>
                        </a:rPr>
                        <a:t>表</a:t>
                      </a:r>
                    </a:p>
                  </a:txBody>
                  <a:tcPr/>
                </a:tc>
                <a:tc>
                  <a:txBody>
                    <a:bodyPr/>
                    <a:lstStyle/>
                    <a:p>
                      <a:pPr algn="ctr">
                        <a:lnSpc>
                          <a:spcPct val="150000"/>
                        </a:lnSpc>
                      </a:pPr>
                      <a:r>
                        <a:rPr lang="en-US" altLang="zh-CN" sz="1600" b="0" dirty="0" err="1">
                          <a:latin typeface="微软雅黑" panose="020B0503020204020204" pitchFamily="34" charset="-122"/>
                          <a:ea typeface="微软雅黑" panose="020B0503020204020204" pitchFamily="34" charset="-122"/>
                        </a:rPr>
                        <a:t>Train_op</a:t>
                      </a:r>
                      <a:r>
                        <a:rPr lang="zh-CN" altLang="en-US" sz="1600" b="0" dirty="0">
                          <a:latin typeface="微软雅黑" panose="020B0503020204020204" pitchFamily="34" charset="-122"/>
                          <a:ea typeface="微软雅黑" panose="020B0503020204020204" pitchFamily="34" charset="-122"/>
                        </a:rPr>
                        <a:t>表</a:t>
                      </a:r>
                    </a:p>
                  </a:txBody>
                  <a:tcPr/>
                </a:tc>
                <a:tc>
                  <a:txBody>
                    <a:bodyPr/>
                    <a:lstStyle/>
                    <a:p>
                      <a:pPr algn="ctr">
                        <a:lnSpc>
                          <a:spcPct val="150000"/>
                        </a:lnSpc>
                      </a:pPr>
                      <a:r>
                        <a:rPr lang="en-US" altLang="zh-CN" sz="1600" b="0" dirty="0" err="1">
                          <a:latin typeface="微软雅黑" panose="020B0503020204020204" pitchFamily="34" charset="-122"/>
                          <a:ea typeface="微软雅黑" panose="020B0503020204020204" pitchFamily="34" charset="-122"/>
                        </a:rPr>
                        <a:t>Train_trans</a:t>
                      </a:r>
                      <a:r>
                        <a:rPr lang="zh-CN" altLang="en-US" sz="1600" b="0" dirty="0">
                          <a:latin typeface="微软雅黑" panose="020B0503020204020204" pitchFamily="34" charset="-122"/>
                          <a:ea typeface="微软雅黑" panose="020B0503020204020204" pitchFamily="34" charset="-122"/>
                        </a:rPr>
                        <a:t>表</a:t>
                      </a:r>
                    </a:p>
                  </a:txBody>
                  <a:tcPr/>
                </a:tc>
                <a:extLst>
                  <a:ext uri="{0D108BD9-81ED-4DB2-BD59-A6C34878D82A}">
                    <a16:rowId xmlns:a16="http://schemas.microsoft.com/office/drawing/2014/main" val="4012740166"/>
                  </a:ext>
                </a:extLst>
              </a:tr>
              <a:tr h="1932909">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915493676"/>
                  </a:ext>
                </a:extLst>
              </a:tr>
            </a:tbl>
          </a:graphicData>
        </a:graphic>
      </p:graphicFrame>
      <p:grpSp>
        <p:nvGrpSpPr>
          <p:cNvPr id="59" name="组合 58">
            <a:extLst>
              <a:ext uri="{FF2B5EF4-FFF2-40B4-BE49-F238E27FC236}">
                <a16:creationId xmlns:a16="http://schemas.microsoft.com/office/drawing/2014/main" id="{22E98DC2-7002-4CA7-B225-41B353440DAA}"/>
              </a:ext>
            </a:extLst>
          </p:cNvPr>
          <p:cNvGrpSpPr/>
          <p:nvPr/>
        </p:nvGrpSpPr>
        <p:grpSpPr>
          <a:xfrm>
            <a:off x="6023696" y="2349949"/>
            <a:ext cx="2160240" cy="864096"/>
            <a:chOff x="7038724" y="4101582"/>
            <a:chExt cx="4230470" cy="1775690"/>
          </a:xfrm>
        </p:grpSpPr>
        <p:sp>
          <p:nvSpPr>
            <p:cNvPr id="60" name="矩形标注 28">
              <a:extLst>
                <a:ext uri="{FF2B5EF4-FFF2-40B4-BE49-F238E27FC236}">
                  <a16:creationId xmlns:a16="http://schemas.microsoft.com/office/drawing/2014/main" id="{5838B44F-8869-4FB1-9AD4-12ABD013D8DC}"/>
                </a:ext>
              </a:extLst>
            </p:cNvPr>
            <p:cNvSpPr/>
            <p:nvPr/>
          </p:nvSpPr>
          <p:spPr>
            <a:xfrm>
              <a:off x="7461771" y="4101582"/>
              <a:ext cx="3384376" cy="1775690"/>
            </a:xfrm>
            <a:prstGeom prst="wedgeRectCallout">
              <a:avLst/>
            </a:prstGeom>
            <a:solidFill>
              <a:srgbClr val="CE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30">
              <a:extLst>
                <a:ext uri="{FF2B5EF4-FFF2-40B4-BE49-F238E27FC236}">
                  <a16:creationId xmlns:a16="http://schemas.microsoft.com/office/drawing/2014/main" id="{2EF2B48C-89E3-410D-9815-9BA39A05F43A}"/>
                </a:ext>
              </a:extLst>
            </p:cNvPr>
            <p:cNvSpPr txBox="1"/>
            <p:nvPr/>
          </p:nvSpPr>
          <p:spPr>
            <a:xfrm>
              <a:off x="7038724" y="4492694"/>
              <a:ext cx="4230470" cy="753300"/>
            </a:xfrm>
            <a:prstGeom prst="rect">
              <a:avLst/>
            </a:prstGeom>
            <a:noFill/>
          </p:spPr>
          <p:txBody>
            <a:bodyPr wrap="square" tIns="0" bIns="0" rtlCol="0" anchor="t">
              <a:spAutoFit/>
            </a:bodyPr>
            <a:lstStyle/>
            <a:p>
              <a:pPr algn="ctr">
                <a:lnSpc>
                  <a:spcPct val="150000"/>
                </a:lnSpc>
              </a:pPr>
              <a:r>
                <a:rPr lang="zh-CN" altLang="en-US" b="1" dirty="0">
                  <a:solidFill>
                    <a:schemeClr val="bg1"/>
                  </a:solidFill>
                  <a:latin typeface="微软雅黑" pitchFamily="34" charset="-122"/>
                  <a:ea typeface="微软雅黑" pitchFamily="34" charset="-122"/>
                  <a:cs typeface="华文黑体" pitchFamily="2" charset="-122"/>
                </a:rPr>
                <a:t>缺失值分析</a:t>
              </a:r>
            </a:p>
          </p:txBody>
        </p:sp>
      </p:grpSp>
      <p:pic>
        <p:nvPicPr>
          <p:cNvPr id="62" name="Picture 2">
            <a:extLst>
              <a:ext uri="{FF2B5EF4-FFF2-40B4-BE49-F238E27FC236}">
                <a16:creationId xmlns:a16="http://schemas.microsoft.com/office/drawing/2014/main" id="{BE6CAFF8-DB60-4B6E-B7C9-045CBDCFB9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1042" y="4574621"/>
            <a:ext cx="1578493" cy="106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图片 62" descr="图表, 条形图, 直方图&#10;&#10;描述已自动生成">
            <a:extLst>
              <a:ext uri="{FF2B5EF4-FFF2-40B4-BE49-F238E27FC236}">
                <a16:creationId xmlns:a16="http://schemas.microsoft.com/office/drawing/2014/main" id="{D40E3720-830F-447B-8E56-6C1310595FE8}"/>
              </a:ext>
            </a:extLst>
          </p:cNvPr>
          <p:cNvPicPr>
            <a:picLocks noChangeAspect="1"/>
          </p:cNvPicPr>
          <p:nvPr/>
        </p:nvPicPr>
        <p:blipFill>
          <a:blip r:embed="rId5"/>
          <a:stretch>
            <a:fillRect/>
          </a:stretch>
        </p:blipFill>
        <p:spPr>
          <a:xfrm>
            <a:off x="8183936" y="4581128"/>
            <a:ext cx="1577978" cy="1055940"/>
          </a:xfrm>
          <a:prstGeom prst="rect">
            <a:avLst/>
          </a:prstGeom>
        </p:spPr>
      </p:pic>
      <p:pic>
        <p:nvPicPr>
          <p:cNvPr id="64" name="图片 63" descr="图表, 条形图&#10;&#10;描述已自动生成">
            <a:extLst>
              <a:ext uri="{FF2B5EF4-FFF2-40B4-BE49-F238E27FC236}">
                <a16:creationId xmlns:a16="http://schemas.microsoft.com/office/drawing/2014/main" id="{467A690F-22D5-4954-939C-BEC1FE899596}"/>
              </a:ext>
            </a:extLst>
          </p:cNvPr>
          <p:cNvPicPr>
            <a:picLocks noChangeAspect="1"/>
          </p:cNvPicPr>
          <p:nvPr/>
        </p:nvPicPr>
        <p:blipFill>
          <a:blip r:embed="rId6"/>
          <a:stretch>
            <a:fillRect/>
          </a:stretch>
        </p:blipFill>
        <p:spPr>
          <a:xfrm>
            <a:off x="9954615" y="4581128"/>
            <a:ext cx="1623486" cy="1055941"/>
          </a:xfrm>
          <a:prstGeom prst="rect">
            <a:avLst/>
          </a:prstGeom>
        </p:spPr>
      </p:pic>
    </p:spTree>
    <p:extLst>
      <p:ext uri="{BB962C8B-B14F-4D97-AF65-F5344CB8AC3E}">
        <p14:creationId xmlns:p14="http://schemas.microsoft.com/office/powerpoint/2010/main" val="2160224488"/>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8902" y="457508"/>
            <a:ext cx="2339102" cy="523220"/>
          </a:xfrm>
          <a:prstGeom prst="rect">
            <a:avLst/>
          </a:prstGeom>
          <a:noFill/>
        </p:spPr>
        <p:txBody>
          <a:bodyPr wrap="none" rtlCol="0">
            <a:spAutoFit/>
          </a:bodyPr>
          <a:lstStyle/>
          <a:p>
            <a:r>
              <a:rPr lang="zh-CN" altLang="en-US" sz="2800" dirty="0">
                <a:solidFill>
                  <a:schemeClr val="tx1">
                    <a:lumMod val="85000"/>
                    <a:lumOff val="15000"/>
                  </a:schemeClr>
                </a:solidFill>
                <a:latin typeface="微软雅黑" pitchFamily="34" charset="-122"/>
                <a:ea typeface="微软雅黑" pitchFamily="34" charset="-122"/>
              </a:rPr>
              <a:t>数据质量分析</a:t>
            </a:r>
          </a:p>
        </p:txBody>
      </p:sp>
      <p:grpSp>
        <p:nvGrpSpPr>
          <p:cNvPr id="51" name="组合 50">
            <a:extLst>
              <a:ext uri="{FF2B5EF4-FFF2-40B4-BE49-F238E27FC236}">
                <a16:creationId xmlns:a16="http://schemas.microsoft.com/office/drawing/2014/main" id="{C5C9519A-6B86-4242-BB87-6EBD710A4D36}"/>
              </a:ext>
            </a:extLst>
          </p:cNvPr>
          <p:cNvGrpSpPr/>
          <p:nvPr/>
        </p:nvGrpSpPr>
        <p:grpSpPr>
          <a:xfrm>
            <a:off x="2854846" y="1363698"/>
            <a:ext cx="2520280" cy="1057190"/>
            <a:chOff x="7038724" y="4101582"/>
            <a:chExt cx="4230470" cy="1775690"/>
          </a:xfrm>
        </p:grpSpPr>
        <p:sp>
          <p:nvSpPr>
            <p:cNvPr id="52" name="矩形标注 28">
              <a:extLst>
                <a:ext uri="{FF2B5EF4-FFF2-40B4-BE49-F238E27FC236}">
                  <a16:creationId xmlns:a16="http://schemas.microsoft.com/office/drawing/2014/main" id="{E6B8C12F-90C2-483D-BCD9-6C923012BE29}"/>
                </a:ext>
              </a:extLst>
            </p:cNvPr>
            <p:cNvSpPr/>
            <p:nvPr/>
          </p:nvSpPr>
          <p:spPr>
            <a:xfrm>
              <a:off x="7461771" y="4101582"/>
              <a:ext cx="3384376" cy="1775690"/>
            </a:xfrm>
            <a:prstGeom prst="wedgeRectCallout">
              <a:avLst/>
            </a:prstGeom>
            <a:solidFill>
              <a:srgbClr val="CE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30">
              <a:extLst>
                <a:ext uri="{FF2B5EF4-FFF2-40B4-BE49-F238E27FC236}">
                  <a16:creationId xmlns:a16="http://schemas.microsoft.com/office/drawing/2014/main" id="{C298CA47-908F-4859-9F31-4730E34A0751}"/>
                </a:ext>
              </a:extLst>
            </p:cNvPr>
            <p:cNvSpPr txBox="1"/>
            <p:nvPr/>
          </p:nvSpPr>
          <p:spPr>
            <a:xfrm>
              <a:off x="7038724" y="4492694"/>
              <a:ext cx="4230470" cy="648698"/>
            </a:xfrm>
            <a:prstGeom prst="rect">
              <a:avLst/>
            </a:prstGeom>
            <a:noFill/>
          </p:spPr>
          <p:txBody>
            <a:bodyPr wrap="square" tIns="0" bIns="0" rtlCol="0" anchor="t">
              <a:spAutoFit/>
            </a:bodyPr>
            <a:lstStyle/>
            <a:p>
              <a:pPr algn="ctr">
                <a:lnSpc>
                  <a:spcPct val="150000"/>
                </a:lnSpc>
              </a:pPr>
              <a:r>
                <a:rPr lang="zh-CN" altLang="en-US" b="1" dirty="0">
                  <a:solidFill>
                    <a:schemeClr val="bg1"/>
                  </a:solidFill>
                  <a:latin typeface="微软雅黑" pitchFamily="34" charset="-122"/>
                  <a:ea typeface="微软雅黑" pitchFamily="34" charset="-122"/>
                  <a:cs typeface="华文黑体" pitchFamily="2" charset="-122"/>
                </a:rPr>
                <a:t>时间信息处理</a:t>
              </a:r>
            </a:p>
          </p:txBody>
        </p:sp>
      </p:grpSp>
      <p:sp>
        <p:nvSpPr>
          <p:cNvPr id="17" name="Oval 19">
            <a:extLst>
              <a:ext uri="{FF2B5EF4-FFF2-40B4-BE49-F238E27FC236}">
                <a16:creationId xmlns:a16="http://schemas.microsoft.com/office/drawing/2014/main" id="{DEF2EB81-8A39-4FF1-B835-05D005290086}"/>
              </a:ext>
            </a:extLst>
          </p:cNvPr>
          <p:cNvSpPr>
            <a:spLocks noChangeArrowheads="1"/>
          </p:cNvSpPr>
          <p:nvPr/>
        </p:nvSpPr>
        <p:spPr bwMode="auto">
          <a:xfrm>
            <a:off x="9224511" y="1194867"/>
            <a:ext cx="1054221" cy="1054379"/>
          </a:xfrm>
          <a:prstGeom prst="ellipse">
            <a:avLst/>
          </a:prstGeom>
          <a:solidFill>
            <a:srgbClr val="CE3A3A"/>
          </a:solidFill>
          <a:ln w="9525">
            <a:noFill/>
            <a:round/>
            <a:headEnd/>
            <a:tailEnd/>
          </a:ln>
          <a:effectLst/>
        </p:spPr>
        <p:txBody>
          <a:bodyPr lIns="70601" tIns="35300" rIns="70601" bIns="35300" anchor="ctr"/>
          <a:lstStyle/>
          <a:p>
            <a:pPr algn="ctr">
              <a:lnSpc>
                <a:spcPct val="120000"/>
              </a:lnSpc>
              <a:defRPr/>
            </a:pPr>
            <a:r>
              <a:rPr lang="en-US" altLang="zh-CN" sz="1400" kern="0" dirty="0">
                <a:solidFill>
                  <a:sysClr val="window" lastClr="FFFFFF"/>
                </a:solidFill>
                <a:latin typeface="Arial" pitchFamily="34" charset="0"/>
                <a:ea typeface="微软雅黑" pitchFamily="34" charset="-122"/>
              </a:rPr>
              <a:t>Base</a:t>
            </a:r>
            <a:r>
              <a:rPr lang="zh-CN" altLang="en-US" sz="1400" kern="0" dirty="0">
                <a:solidFill>
                  <a:sysClr val="window" lastClr="FFFFFF"/>
                </a:solidFill>
                <a:latin typeface="Arial" pitchFamily="34" charset="0"/>
                <a:ea typeface="微软雅黑" pitchFamily="34" charset="-122"/>
              </a:rPr>
              <a:t>表</a:t>
            </a:r>
          </a:p>
        </p:txBody>
      </p:sp>
      <p:sp>
        <p:nvSpPr>
          <p:cNvPr id="18" name="Oval 19">
            <a:extLst>
              <a:ext uri="{FF2B5EF4-FFF2-40B4-BE49-F238E27FC236}">
                <a16:creationId xmlns:a16="http://schemas.microsoft.com/office/drawing/2014/main" id="{BFDFCC8A-1146-49FF-9434-379D9329DDF2}"/>
              </a:ext>
            </a:extLst>
          </p:cNvPr>
          <p:cNvSpPr>
            <a:spLocks noChangeArrowheads="1"/>
          </p:cNvSpPr>
          <p:nvPr/>
        </p:nvSpPr>
        <p:spPr bwMode="auto">
          <a:xfrm>
            <a:off x="3079604" y="3181442"/>
            <a:ext cx="927369" cy="474366"/>
          </a:xfrm>
          <a:prstGeom prst="homePlate">
            <a:avLst/>
          </a:prstGeom>
          <a:solidFill>
            <a:srgbClr val="FEC202"/>
          </a:solidFill>
          <a:ln w="9525">
            <a:noFill/>
            <a:round/>
            <a:headEnd/>
            <a:tailEnd/>
          </a:ln>
          <a:effectLst/>
        </p:spPr>
        <p:txBody>
          <a:bodyPr lIns="70601" tIns="35300" rIns="70601" bIns="35300" anchor="ctr"/>
          <a:lstStyle/>
          <a:p>
            <a:pPr algn="ctr">
              <a:lnSpc>
                <a:spcPct val="120000"/>
              </a:lnSpc>
              <a:defRPr/>
            </a:pPr>
            <a:r>
              <a:rPr lang="en-US" altLang="zh-CN" sz="1400" kern="0" dirty="0" err="1">
                <a:latin typeface="Arial" pitchFamily="34" charset="0"/>
                <a:ea typeface="微软雅黑" pitchFamily="34" charset="-122"/>
              </a:rPr>
              <a:t>Opt</a:t>
            </a:r>
            <a:endParaRPr lang="zh-CN" altLang="en-US" sz="1400" kern="0" dirty="0">
              <a:latin typeface="Arial" pitchFamily="34" charset="0"/>
              <a:ea typeface="微软雅黑" pitchFamily="34" charset="-122"/>
            </a:endParaRPr>
          </a:p>
        </p:txBody>
      </p:sp>
      <p:pic>
        <p:nvPicPr>
          <p:cNvPr id="19" name="图片 1">
            <a:extLst>
              <a:ext uri="{FF2B5EF4-FFF2-40B4-BE49-F238E27FC236}">
                <a16:creationId xmlns:a16="http://schemas.microsoft.com/office/drawing/2014/main" id="{547B656E-D4C3-4DC6-9F61-97B3347EB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336" y="2653744"/>
            <a:ext cx="2772411" cy="167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
            <a:extLst>
              <a:ext uri="{FF2B5EF4-FFF2-40B4-BE49-F238E27FC236}">
                <a16:creationId xmlns:a16="http://schemas.microsoft.com/office/drawing/2014/main" id="{C3DE2D03-CFFE-4718-8993-DAD6965D87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336" y="4659519"/>
            <a:ext cx="2804073" cy="178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19">
            <a:extLst>
              <a:ext uri="{FF2B5EF4-FFF2-40B4-BE49-F238E27FC236}">
                <a16:creationId xmlns:a16="http://schemas.microsoft.com/office/drawing/2014/main" id="{F0260716-F4BC-4218-BAC6-8C2C3C7DB813}"/>
              </a:ext>
            </a:extLst>
          </p:cNvPr>
          <p:cNvSpPr>
            <a:spLocks noChangeArrowheads="1"/>
          </p:cNvSpPr>
          <p:nvPr/>
        </p:nvSpPr>
        <p:spPr bwMode="auto">
          <a:xfrm>
            <a:off x="3106874" y="5269590"/>
            <a:ext cx="927369" cy="474366"/>
          </a:xfrm>
          <a:prstGeom prst="homePlate">
            <a:avLst/>
          </a:prstGeom>
          <a:solidFill>
            <a:srgbClr val="FEC202"/>
          </a:solidFill>
          <a:ln w="9525">
            <a:noFill/>
            <a:round/>
            <a:headEnd/>
            <a:tailEnd/>
          </a:ln>
          <a:effectLst/>
        </p:spPr>
        <p:txBody>
          <a:bodyPr lIns="70601" tIns="35300" rIns="70601" bIns="35300" anchor="ctr"/>
          <a:lstStyle/>
          <a:p>
            <a:pPr algn="ctr">
              <a:lnSpc>
                <a:spcPct val="120000"/>
              </a:lnSpc>
              <a:defRPr/>
            </a:pPr>
            <a:r>
              <a:rPr lang="en-US" altLang="zh-CN" sz="1400" kern="0" dirty="0">
                <a:latin typeface="Arial" pitchFamily="34" charset="0"/>
                <a:ea typeface="微软雅黑" pitchFamily="34" charset="-122"/>
              </a:rPr>
              <a:t>Trans</a:t>
            </a:r>
            <a:endParaRPr lang="zh-CN" altLang="en-US" sz="1400" kern="0" dirty="0">
              <a:latin typeface="Arial" pitchFamily="34" charset="0"/>
              <a:ea typeface="微软雅黑" pitchFamily="34" charset="-122"/>
            </a:endParaRPr>
          </a:p>
        </p:txBody>
      </p:sp>
      <p:sp>
        <p:nvSpPr>
          <p:cNvPr id="22" name="文本框 21">
            <a:extLst>
              <a:ext uri="{FF2B5EF4-FFF2-40B4-BE49-F238E27FC236}">
                <a16:creationId xmlns:a16="http://schemas.microsoft.com/office/drawing/2014/main" id="{B03C8F56-C7C5-4610-96FC-493181BE8E48}"/>
              </a:ext>
            </a:extLst>
          </p:cNvPr>
          <p:cNvSpPr txBox="1"/>
          <p:nvPr/>
        </p:nvSpPr>
        <p:spPr>
          <a:xfrm>
            <a:off x="9862677" y="3257799"/>
            <a:ext cx="1338828" cy="646331"/>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猜测可能</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存在周期性</a:t>
            </a:r>
          </a:p>
        </p:txBody>
      </p:sp>
      <p:sp>
        <p:nvSpPr>
          <p:cNvPr id="23" name="文本框 22">
            <a:extLst>
              <a:ext uri="{FF2B5EF4-FFF2-40B4-BE49-F238E27FC236}">
                <a16:creationId xmlns:a16="http://schemas.microsoft.com/office/drawing/2014/main" id="{20D3A698-E4E6-4E9E-9995-BB3EC0808E5C}"/>
              </a:ext>
            </a:extLst>
          </p:cNvPr>
          <p:cNvSpPr txBox="1"/>
          <p:nvPr/>
        </p:nvSpPr>
        <p:spPr>
          <a:xfrm>
            <a:off x="4507808" y="6436223"/>
            <a:ext cx="2675732"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时间切片：</a:t>
            </a:r>
            <a:r>
              <a:rPr lang="en-US" altLang="zh-CN" dirty="0">
                <a:latin typeface="微软雅黑" panose="020B0503020204020204" pitchFamily="34" charset="-122"/>
                <a:ea typeface="微软雅黑" panose="020B0503020204020204" pitchFamily="34" charset="-122"/>
              </a:rPr>
              <a:t>1/7/15/30</a:t>
            </a:r>
            <a:r>
              <a:rPr lang="zh-CN" altLang="en-US" dirty="0">
                <a:latin typeface="微软雅黑" panose="020B0503020204020204" pitchFamily="34" charset="-122"/>
                <a:ea typeface="微软雅黑" panose="020B0503020204020204" pitchFamily="34" charset="-122"/>
              </a:rPr>
              <a:t>天</a:t>
            </a:r>
          </a:p>
        </p:txBody>
      </p:sp>
      <p:pic>
        <p:nvPicPr>
          <p:cNvPr id="24" name="图片 23">
            <a:extLst>
              <a:ext uri="{FF2B5EF4-FFF2-40B4-BE49-F238E27FC236}">
                <a16:creationId xmlns:a16="http://schemas.microsoft.com/office/drawing/2014/main" id="{8BA4DE84-86DE-48D0-99F9-C9F422DBF7CF}"/>
              </a:ext>
            </a:extLst>
          </p:cNvPr>
          <p:cNvPicPr>
            <a:picLocks noChangeAspect="1"/>
          </p:cNvPicPr>
          <p:nvPr/>
        </p:nvPicPr>
        <p:blipFill>
          <a:blip r:embed="rId5"/>
          <a:stretch>
            <a:fillRect/>
          </a:stretch>
        </p:blipFill>
        <p:spPr>
          <a:xfrm>
            <a:off x="7463358" y="2360486"/>
            <a:ext cx="2150949" cy="2262799"/>
          </a:xfrm>
          <a:prstGeom prst="rect">
            <a:avLst/>
          </a:prstGeom>
        </p:spPr>
      </p:pic>
      <p:pic>
        <p:nvPicPr>
          <p:cNvPr id="25" name="内容占位符 4">
            <a:extLst>
              <a:ext uri="{FF2B5EF4-FFF2-40B4-BE49-F238E27FC236}">
                <a16:creationId xmlns:a16="http://schemas.microsoft.com/office/drawing/2014/main" id="{E516040A-0530-45F2-B3E3-10A7EDF0A9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5366" y="4845079"/>
            <a:ext cx="3556553" cy="1775810"/>
          </a:xfrm>
          <a:prstGeom prst="rect">
            <a:avLst/>
          </a:prstGeom>
        </p:spPr>
      </p:pic>
      <p:sp>
        <p:nvSpPr>
          <p:cNvPr id="26" name="文本框 25">
            <a:extLst>
              <a:ext uri="{FF2B5EF4-FFF2-40B4-BE49-F238E27FC236}">
                <a16:creationId xmlns:a16="http://schemas.microsoft.com/office/drawing/2014/main" id="{34954433-6DCB-423B-BEA2-F46C924960A8}"/>
              </a:ext>
            </a:extLst>
          </p:cNvPr>
          <p:cNvSpPr txBox="1"/>
          <p:nvPr/>
        </p:nvSpPr>
        <p:spPr>
          <a:xfrm>
            <a:off x="4507808" y="4328322"/>
            <a:ext cx="2307042"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时间切片：</a:t>
            </a:r>
            <a:r>
              <a:rPr lang="en-US" altLang="zh-CN" dirty="0">
                <a:latin typeface="微软雅黑" panose="020B0503020204020204" pitchFamily="34" charset="-122"/>
                <a:ea typeface="微软雅黑" panose="020B0503020204020204" pitchFamily="34" charset="-122"/>
              </a:rPr>
              <a:t>1/7/14</a:t>
            </a:r>
            <a:r>
              <a:rPr lang="zh-CN" altLang="en-US" dirty="0">
                <a:latin typeface="微软雅黑" panose="020B0503020204020204" pitchFamily="34" charset="-122"/>
                <a:ea typeface="微软雅黑" panose="020B0503020204020204" pitchFamily="34" charset="-122"/>
              </a:rPr>
              <a:t>天</a:t>
            </a:r>
          </a:p>
        </p:txBody>
      </p:sp>
    </p:spTree>
    <p:extLst>
      <p:ext uri="{BB962C8B-B14F-4D97-AF65-F5344CB8AC3E}">
        <p14:creationId xmlns:p14="http://schemas.microsoft.com/office/powerpoint/2010/main" val="398796549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0413" cy="6858000"/>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7"/>
          <p:cNvSpPr>
            <a:spLocks/>
          </p:cNvSpPr>
          <p:nvPr/>
        </p:nvSpPr>
        <p:spPr bwMode="auto">
          <a:xfrm>
            <a:off x="-1" y="3573016"/>
            <a:ext cx="12190413" cy="3057934"/>
          </a:xfrm>
          <a:custGeom>
            <a:avLst/>
            <a:gdLst>
              <a:gd name="T0" fmla="*/ 1499 w 1499"/>
              <a:gd name="T1" fmla="*/ 222 h 376"/>
              <a:gd name="T2" fmla="*/ 786 w 1499"/>
              <a:gd name="T3" fmla="*/ 201 h 376"/>
              <a:gd name="T4" fmla="*/ 0 w 1499"/>
              <a:gd name="T5" fmla="*/ 0 h 376"/>
              <a:gd name="T6" fmla="*/ 0 w 1499"/>
              <a:gd name="T7" fmla="*/ 245 h 376"/>
              <a:gd name="T8" fmla="*/ 444 w 1499"/>
              <a:gd name="T9" fmla="*/ 346 h 376"/>
              <a:gd name="T10" fmla="*/ 843 w 1499"/>
              <a:gd name="T11" fmla="*/ 376 h 376"/>
              <a:gd name="T12" fmla="*/ 865 w 1499"/>
              <a:gd name="T13" fmla="*/ 376 h 376"/>
              <a:gd name="T14" fmla="*/ 1499 w 1499"/>
              <a:gd name="T15" fmla="*/ 291 h 376"/>
              <a:gd name="T16" fmla="*/ 1499 w 1499"/>
              <a:gd name="T17" fmla="*/ 22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9" h="376">
                <a:moveTo>
                  <a:pt x="1499" y="222"/>
                </a:moveTo>
                <a:cubicBezTo>
                  <a:pt x="1279" y="237"/>
                  <a:pt x="1034" y="231"/>
                  <a:pt x="786" y="201"/>
                </a:cubicBezTo>
                <a:cubicBezTo>
                  <a:pt x="471" y="162"/>
                  <a:pt x="200" y="90"/>
                  <a:pt x="0" y="0"/>
                </a:cubicBezTo>
                <a:cubicBezTo>
                  <a:pt x="0" y="245"/>
                  <a:pt x="0" y="245"/>
                  <a:pt x="0" y="245"/>
                </a:cubicBezTo>
                <a:cubicBezTo>
                  <a:pt x="140" y="289"/>
                  <a:pt x="289" y="323"/>
                  <a:pt x="444" y="346"/>
                </a:cubicBezTo>
                <a:cubicBezTo>
                  <a:pt x="580" y="366"/>
                  <a:pt x="713" y="375"/>
                  <a:pt x="843" y="376"/>
                </a:cubicBezTo>
                <a:cubicBezTo>
                  <a:pt x="850" y="376"/>
                  <a:pt x="858" y="376"/>
                  <a:pt x="865" y="376"/>
                </a:cubicBezTo>
                <a:cubicBezTo>
                  <a:pt x="1093" y="375"/>
                  <a:pt x="1307" y="345"/>
                  <a:pt x="1499" y="291"/>
                </a:cubicBezTo>
                <a:lnTo>
                  <a:pt x="1499" y="222"/>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8"/>
          <p:cNvSpPr>
            <a:spLocks/>
          </p:cNvSpPr>
          <p:nvPr/>
        </p:nvSpPr>
        <p:spPr bwMode="auto">
          <a:xfrm>
            <a:off x="-1" y="5363469"/>
            <a:ext cx="12190413" cy="1494531"/>
          </a:xfrm>
          <a:custGeom>
            <a:avLst/>
            <a:gdLst>
              <a:gd name="T0" fmla="*/ 1499 w 1499"/>
              <a:gd name="T1" fmla="*/ 46 h 184"/>
              <a:gd name="T2" fmla="*/ 444 w 1499"/>
              <a:gd name="T3" fmla="*/ 101 h 184"/>
              <a:gd name="T4" fmla="*/ 0 w 1499"/>
              <a:gd name="T5" fmla="*/ 0 h 184"/>
              <a:gd name="T6" fmla="*/ 0 w 1499"/>
              <a:gd name="T7" fmla="*/ 184 h 184"/>
              <a:gd name="T8" fmla="*/ 1499 w 1499"/>
              <a:gd name="T9" fmla="*/ 184 h 184"/>
              <a:gd name="T10" fmla="*/ 1499 w 1499"/>
              <a:gd name="T11" fmla="*/ 46 h 184"/>
            </a:gdLst>
            <a:ahLst/>
            <a:cxnLst>
              <a:cxn ang="0">
                <a:pos x="T0" y="T1"/>
              </a:cxn>
              <a:cxn ang="0">
                <a:pos x="T2" y="T3"/>
              </a:cxn>
              <a:cxn ang="0">
                <a:pos x="T4" y="T5"/>
              </a:cxn>
              <a:cxn ang="0">
                <a:pos x="T6" y="T7"/>
              </a:cxn>
              <a:cxn ang="0">
                <a:pos x="T8" y="T9"/>
              </a:cxn>
              <a:cxn ang="0">
                <a:pos x="T10" y="T11"/>
              </a:cxn>
            </a:cxnLst>
            <a:rect l="0" t="0" r="r" b="b"/>
            <a:pathLst>
              <a:path w="1499" h="184">
                <a:moveTo>
                  <a:pt x="1499" y="46"/>
                </a:moveTo>
                <a:cubicBezTo>
                  <a:pt x="1192" y="133"/>
                  <a:pt x="827" y="157"/>
                  <a:pt x="444" y="101"/>
                </a:cubicBezTo>
                <a:cubicBezTo>
                  <a:pt x="289" y="78"/>
                  <a:pt x="140" y="44"/>
                  <a:pt x="0" y="0"/>
                </a:cubicBezTo>
                <a:cubicBezTo>
                  <a:pt x="0" y="184"/>
                  <a:pt x="0" y="184"/>
                  <a:pt x="0" y="184"/>
                </a:cubicBezTo>
                <a:cubicBezTo>
                  <a:pt x="1499" y="184"/>
                  <a:pt x="1499" y="184"/>
                  <a:pt x="1499" y="184"/>
                </a:cubicBezTo>
                <a:lnTo>
                  <a:pt x="1499" y="46"/>
                </a:lnTo>
                <a:close/>
              </a:path>
            </a:pathLst>
          </a:custGeom>
          <a:solidFill>
            <a:srgbClr val="B62C2C"/>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1" name="组合 20"/>
          <p:cNvGrpSpPr/>
          <p:nvPr/>
        </p:nvGrpSpPr>
        <p:grpSpPr>
          <a:xfrm>
            <a:off x="8128888" y="909000"/>
            <a:ext cx="3059262" cy="2520000"/>
            <a:chOff x="8128888" y="909000"/>
            <a:chExt cx="3059262" cy="2520000"/>
          </a:xfrm>
          <a:solidFill>
            <a:schemeClr val="tx2">
              <a:lumMod val="75000"/>
            </a:schemeClr>
          </a:solidFill>
        </p:grpSpPr>
        <p:sp>
          <p:nvSpPr>
            <p:cNvPr id="22" name="矩形 21"/>
            <p:cNvSpPr/>
            <p:nvPr/>
          </p:nvSpPr>
          <p:spPr>
            <a:xfrm>
              <a:off x="8399462" y="909000"/>
              <a:ext cx="2520000" cy="25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5000">
                  <a:solidFill>
                    <a:prstClr val="white"/>
                  </a:solidFill>
                  <a:latin typeface="Bebas" pitchFamily="2" charset="0"/>
                </a:rPr>
                <a:t>02</a:t>
              </a:r>
              <a:endParaRPr lang="zh-CN" altLang="en-US" sz="15000">
                <a:solidFill>
                  <a:prstClr val="white"/>
                </a:solidFill>
                <a:latin typeface="Bebas" pitchFamily="2" charset="0"/>
              </a:endParaRPr>
            </a:p>
          </p:txBody>
        </p:sp>
        <p:sp>
          <p:nvSpPr>
            <p:cNvPr id="23" name="直角三角形 22"/>
            <p:cNvSpPr/>
            <p:nvPr/>
          </p:nvSpPr>
          <p:spPr>
            <a:xfrm>
              <a:off x="10919462" y="909000"/>
              <a:ext cx="268688" cy="10096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flipH="1" flipV="1">
              <a:off x="8128888" y="2419376"/>
              <a:ext cx="268688" cy="10096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4"/>
          <p:cNvSpPr txBox="1"/>
          <p:nvPr/>
        </p:nvSpPr>
        <p:spPr>
          <a:xfrm>
            <a:off x="8027451" y="3873242"/>
            <a:ext cx="3774367" cy="707886"/>
          </a:xfrm>
          <a:prstGeom prst="rect">
            <a:avLst/>
          </a:prstGeom>
          <a:noFill/>
        </p:spPr>
        <p:txBody>
          <a:bodyPr wrap="none" rtlCol="0">
            <a:spAutoFit/>
          </a:bodyPr>
          <a:lstStyle/>
          <a:p>
            <a:r>
              <a:rPr lang="zh-CN" altLang="en-US" sz="4000" dirty="0">
                <a:solidFill>
                  <a:schemeClr val="tx1">
                    <a:lumMod val="75000"/>
                    <a:lumOff val="25000"/>
                  </a:schemeClr>
                </a:solidFill>
                <a:latin typeface="微软雅黑" pitchFamily="34" charset="-122"/>
                <a:ea typeface="微软雅黑" pitchFamily="34" charset="-122"/>
              </a:rPr>
              <a:t>特征衍生与</a:t>
            </a:r>
            <a:r>
              <a:rPr lang="en-US" altLang="zh-CN" sz="4000" dirty="0">
                <a:solidFill>
                  <a:schemeClr val="tx1">
                    <a:lumMod val="75000"/>
                    <a:lumOff val="25000"/>
                  </a:schemeClr>
                </a:solidFill>
                <a:latin typeface="微软雅黑" pitchFamily="34" charset="-122"/>
                <a:ea typeface="微软雅黑" pitchFamily="34" charset="-122"/>
              </a:rPr>
              <a:t>EDA</a:t>
            </a:r>
            <a:endParaRPr lang="zh-CN" altLang="en-US" sz="40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28620250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ppt_y</p:attrName>
                                        </p:attrNameLst>
                                      </p:cBhvr>
                                      <p:tavLst>
                                        <p:tav tm="0">
                                          <p:val>
                                            <p:strVal val="#ppt_y+#ppt_h*1.125000"/>
                                          </p:val>
                                        </p:tav>
                                        <p:tav tm="100000">
                                          <p:val>
                                            <p:strVal val="#ppt_y"/>
                                          </p:val>
                                        </p:tav>
                                      </p:tavLst>
                                    </p:anim>
                                    <p:animEffect transition="in" filter="wipe(up)">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8902" y="457508"/>
            <a:ext cx="1620957" cy="523220"/>
          </a:xfrm>
          <a:prstGeom prst="rect">
            <a:avLst/>
          </a:prstGeom>
          <a:noFill/>
        </p:spPr>
        <p:txBody>
          <a:bodyPr wrap="none" rtlCol="0">
            <a:spAutoFit/>
          </a:bodyPr>
          <a:lstStyle/>
          <a:p>
            <a:r>
              <a:rPr lang="zh-CN" altLang="en-US" sz="2800" dirty="0">
                <a:solidFill>
                  <a:schemeClr val="tx1">
                    <a:lumMod val="85000"/>
                    <a:lumOff val="15000"/>
                  </a:schemeClr>
                </a:solidFill>
                <a:latin typeface="微软雅黑" pitchFamily="34" charset="-122"/>
                <a:ea typeface="微软雅黑" pitchFamily="34" charset="-122"/>
              </a:rPr>
              <a:t>特征衍生</a:t>
            </a:r>
          </a:p>
        </p:txBody>
      </p:sp>
      <p:grpSp>
        <p:nvGrpSpPr>
          <p:cNvPr id="22" name="组合 21">
            <a:extLst>
              <a:ext uri="{FF2B5EF4-FFF2-40B4-BE49-F238E27FC236}">
                <a16:creationId xmlns:a16="http://schemas.microsoft.com/office/drawing/2014/main" id="{3E89D510-CBF6-4ADE-B16B-F57B6805AF31}"/>
              </a:ext>
            </a:extLst>
          </p:cNvPr>
          <p:cNvGrpSpPr/>
          <p:nvPr/>
        </p:nvGrpSpPr>
        <p:grpSpPr>
          <a:xfrm>
            <a:off x="4737332" y="2463874"/>
            <a:ext cx="1554634" cy="1553160"/>
            <a:chOff x="5305425" y="2638425"/>
            <a:chExt cx="1579563" cy="1577975"/>
          </a:xfrm>
          <a:solidFill>
            <a:srgbClr val="ED4545"/>
          </a:solidFill>
        </p:grpSpPr>
        <p:sp>
          <p:nvSpPr>
            <p:cNvPr id="23" name="Freeform 6">
              <a:extLst>
                <a:ext uri="{FF2B5EF4-FFF2-40B4-BE49-F238E27FC236}">
                  <a16:creationId xmlns:a16="http://schemas.microsoft.com/office/drawing/2014/main" id="{2FEEE75A-C083-433F-B3B1-222C360E0D1E}"/>
                </a:ext>
              </a:extLst>
            </p:cNvPr>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CE3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7">
              <a:extLst>
                <a:ext uri="{FF2B5EF4-FFF2-40B4-BE49-F238E27FC236}">
                  <a16:creationId xmlns:a16="http://schemas.microsoft.com/office/drawing/2014/main" id="{6351FB1D-9887-467B-A5C5-3F5011B13151}"/>
                </a:ext>
              </a:extLst>
            </p:cNvPr>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B6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a:extLst>
              <a:ext uri="{FF2B5EF4-FFF2-40B4-BE49-F238E27FC236}">
                <a16:creationId xmlns:a16="http://schemas.microsoft.com/office/drawing/2014/main" id="{79CF0A3C-E8D0-4570-B6F0-D9C8AB4E4B30}"/>
              </a:ext>
            </a:extLst>
          </p:cNvPr>
          <p:cNvGrpSpPr/>
          <p:nvPr/>
        </p:nvGrpSpPr>
        <p:grpSpPr>
          <a:xfrm>
            <a:off x="5680414" y="3405618"/>
            <a:ext cx="1951494" cy="1948481"/>
            <a:chOff x="5102225" y="2441575"/>
            <a:chExt cx="1982788" cy="1979613"/>
          </a:xfrm>
          <a:solidFill>
            <a:srgbClr val="ED4545"/>
          </a:solidFill>
        </p:grpSpPr>
        <p:sp>
          <p:nvSpPr>
            <p:cNvPr id="26" name="Freeform 12">
              <a:extLst>
                <a:ext uri="{FF2B5EF4-FFF2-40B4-BE49-F238E27FC236}">
                  <a16:creationId xmlns:a16="http://schemas.microsoft.com/office/drawing/2014/main" id="{69E440EF-4956-4DBE-A447-A2CDE3B1B705}"/>
                </a:ext>
              </a:extLst>
            </p:cNvPr>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FEC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
              <a:extLst>
                <a:ext uri="{FF2B5EF4-FFF2-40B4-BE49-F238E27FC236}">
                  <a16:creationId xmlns:a16="http://schemas.microsoft.com/office/drawing/2014/main" id="{07362533-078C-48EA-BFC3-F2B52AF6C561}"/>
                </a:ext>
              </a:extLst>
            </p:cNvPr>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rgbClr val="EEA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合 27">
            <a:extLst>
              <a:ext uri="{FF2B5EF4-FFF2-40B4-BE49-F238E27FC236}">
                <a16:creationId xmlns:a16="http://schemas.microsoft.com/office/drawing/2014/main" id="{D45DE3FA-180A-4B8C-B484-159B9B8AFFC2}"/>
              </a:ext>
            </a:extLst>
          </p:cNvPr>
          <p:cNvGrpSpPr/>
          <p:nvPr/>
        </p:nvGrpSpPr>
        <p:grpSpPr>
          <a:xfrm>
            <a:off x="7345982" y="3039204"/>
            <a:ext cx="1279643" cy="1298466"/>
            <a:chOff x="5803900" y="2852738"/>
            <a:chExt cx="1300163" cy="1319212"/>
          </a:xfrm>
          <a:solidFill>
            <a:srgbClr val="ED4545"/>
          </a:solidFill>
        </p:grpSpPr>
        <p:sp>
          <p:nvSpPr>
            <p:cNvPr id="29" name="Freeform 18">
              <a:extLst>
                <a:ext uri="{FF2B5EF4-FFF2-40B4-BE49-F238E27FC236}">
                  <a16:creationId xmlns:a16="http://schemas.microsoft.com/office/drawing/2014/main" id="{6727C4FF-F7EE-4A92-B5E7-EB9C6D05BECE}"/>
                </a:ext>
              </a:extLst>
            </p:cNvPr>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CE3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9">
              <a:extLst>
                <a:ext uri="{FF2B5EF4-FFF2-40B4-BE49-F238E27FC236}">
                  <a16:creationId xmlns:a16="http://schemas.microsoft.com/office/drawing/2014/main" id="{DCA31530-8867-48EA-AAEC-C5DDB910FF40}"/>
                </a:ext>
              </a:extLst>
            </p:cNvPr>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B6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 name="组合 30">
            <a:extLst>
              <a:ext uri="{FF2B5EF4-FFF2-40B4-BE49-F238E27FC236}">
                <a16:creationId xmlns:a16="http://schemas.microsoft.com/office/drawing/2014/main" id="{4DCEE292-B78D-4E33-ADB3-CD9FF242694B}"/>
              </a:ext>
            </a:extLst>
          </p:cNvPr>
          <p:cNvGrpSpPr/>
          <p:nvPr/>
        </p:nvGrpSpPr>
        <p:grpSpPr>
          <a:xfrm>
            <a:off x="8447528" y="3276709"/>
            <a:ext cx="1554634" cy="1553160"/>
            <a:chOff x="5305425" y="2638425"/>
            <a:chExt cx="1579563" cy="1577975"/>
          </a:xfrm>
          <a:solidFill>
            <a:srgbClr val="ED4545"/>
          </a:solidFill>
        </p:grpSpPr>
        <p:sp>
          <p:nvSpPr>
            <p:cNvPr id="32" name="Freeform 6">
              <a:extLst>
                <a:ext uri="{FF2B5EF4-FFF2-40B4-BE49-F238E27FC236}">
                  <a16:creationId xmlns:a16="http://schemas.microsoft.com/office/drawing/2014/main" id="{AA7B526E-E19A-4945-8348-5A6A7E8BC6A8}"/>
                </a:ext>
              </a:extLst>
            </p:cNvPr>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FEC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
              <a:extLst>
                <a:ext uri="{FF2B5EF4-FFF2-40B4-BE49-F238E27FC236}">
                  <a16:creationId xmlns:a16="http://schemas.microsoft.com/office/drawing/2014/main" id="{12889170-01D7-4506-8B62-2C1075D9A38C}"/>
                </a:ext>
              </a:extLst>
            </p:cNvPr>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EEA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4" name="TextBox 38">
            <a:extLst>
              <a:ext uri="{FF2B5EF4-FFF2-40B4-BE49-F238E27FC236}">
                <a16:creationId xmlns:a16="http://schemas.microsoft.com/office/drawing/2014/main" id="{4C85603C-2A8C-4A2C-B333-B73CBA17D5E5}"/>
              </a:ext>
            </a:extLst>
          </p:cNvPr>
          <p:cNvSpPr txBox="1"/>
          <p:nvPr/>
        </p:nvSpPr>
        <p:spPr>
          <a:xfrm>
            <a:off x="3064358" y="2864973"/>
            <a:ext cx="1172727" cy="1148471"/>
          </a:xfrm>
          <a:prstGeom prst="rect">
            <a:avLst/>
          </a:prstGeom>
          <a:noFill/>
        </p:spPr>
        <p:txBody>
          <a:bodyPr wrap="square" lIns="70564" tIns="35282" rIns="70564" bIns="35282" rtlCol="0" anchor="ctr">
            <a:spAutoFit/>
          </a:bodyPr>
          <a:lstStyle/>
          <a:p>
            <a:pPr lvl="0"/>
            <a:r>
              <a:rPr lang="zh-CN" altLang="en-US" sz="1400" dirty="0">
                <a:solidFill>
                  <a:schemeClr val="tx1">
                    <a:lumMod val="75000"/>
                    <a:lumOff val="25000"/>
                  </a:schemeClr>
                </a:solidFill>
                <a:latin typeface="微软雅黑" pitchFamily="34" charset="-122"/>
                <a:ea typeface="微软雅黑" pitchFamily="34" charset="-122"/>
                <a:cs typeface="华文黑体" pitchFamily="2" charset="-122"/>
              </a:rPr>
              <a:t>过去</a:t>
            </a:r>
            <a:r>
              <a:rPr lang="en-US" altLang="zh-CN" sz="1400" dirty="0">
                <a:solidFill>
                  <a:schemeClr val="tx1">
                    <a:lumMod val="75000"/>
                    <a:lumOff val="25000"/>
                  </a:schemeClr>
                </a:solidFill>
                <a:latin typeface="微软雅黑" pitchFamily="34" charset="-122"/>
                <a:ea typeface="微软雅黑" pitchFamily="34" charset="-122"/>
                <a:cs typeface="华文黑体" pitchFamily="2" charset="-122"/>
              </a:rPr>
              <a:t>1/7/14</a:t>
            </a:r>
            <a:r>
              <a:rPr lang="zh-CN" altLang="en-US" sz="1400" dirty="0">
                <a:solidFill>
                  <a:schemeClr val="tx1">
                    <a:lumMod val="75000"/>
                    <a:lumOff val="25000"/>
                  </a:schemeClr>
                </a:solidFill>
                <a:latin typeface="微软雅黑" pitchFamily="34" charset="-122"/>
                <a:ea typeface="微软雅黑" pitchFamily="34" charset="-122"/>
                <a:cs typeface="华文黑体" pitchFamily="2" charset="-122"/>
              </a:rPr>
              <a:t>天操作次数的累计值、平均值、标准差</a:t>
            </a:r>
          </a:p>
        </p:txBody>
      </p:sp>
      <p:sp>
        <p:nvSpPr>
          <p:cNvPr id="35" name="矩形 34">
            <a:extLst>
              <a:ext uri="{FF2B5EF4-FFF2-40B4-BE49-F238E27FC236}">
                <a16:creationId xmlns:a16="http://schemas.microsoft.com/office/drawing/2014/main" id="{FD87F42E-A9ED-4672-894B-491DFB59BA2F}"/>
              </a:ext>
            </a:extLst>
          </p:cNvPr>
          <p:cNvSpPr/>
          <p:nvPr/>
        </p:nvSpPr>
        <p:spPr>
          <a:xfrm>
            <a:off x="4897704" y="2060848"/>
            <a:ext cx="1233891" cy="348252"/>
          </a:xfrm>
          <a:prstGeom prst="rect">
            <a:avLst/>
          </a:prstGeom>
        </p:spPr>
        <p:txBody>
          <a:bodyPr wrap="square" lIns="70564" tIns="35282" rIns="70564" bIns="35282">
            <a:spAutoFit/>
          </a:bodyPr>
          <a:lstStyle/>
          <a:p>
            <a:pPr algn="ctr"/>
            <a:r>
              <a:rPr lang="zh-CN" altLang="en-US" b="1" dirty="0">
                <a:solidFill>
                  <a:schemeClr val="tx1">
                    <a:lumMod val="75000"/>
                    <a:lumOff val="25000"/>
                  </a:schemeClr>
                </a:solidFill>
                <a:latin typeface="微软雅黑" pitchFamily="34" charset="-122"/>
                <a:ea typeface="微软雅黑" pitchFamily="34" charset="-122"/>
                <a:cs typeface="华文黑体" pitchFamily="2" charset="-122"/>
              </a:rPr>
              <a:t>操作次数</a:t>
            </a:r>
            <a:endParaRPr lang="en-US" altLang="zh-CN" b="1"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36" name="TextBox 40">
            <a:extLst>
              <a:ext uri="{FF2B5EF4-FFF2-40B4-BE49-F238E27FC236}">
                <a16:creationId xmlns:a16="http://schemas.microsoft.com/office/drawing/2014/main" id="{C52FD552-A15E-478B-8EC0-474ED3BBA736}"/>
              </a:ext>
            </a:extLst>
          </p:cNvPr>
          <p:cNvSpPr txBox="1"/>
          <p:nvPr/>
        </p:nvSpPr>
        <p:spPr>
          <a:xfrm>
            <a:off x="3906864" y="4337669"/>
            <a:ext cx="1338736" cy="1148471"/>
          </a:xfrm>
          <a:prstGeom prst="rect">
            <a:avLst/>
          </a:prstGeom>
          <a:noFill/>
        </p:spPr>
        <p:txBody>
          <a:bodyPr wrap="square" lIns="70564" tIns="35282" rIns="70564" bIns="35282" rtlCol="0" anchor="ctr">
            <a:spAutoFit/>
          </a:bodyPr>
          <a:lstStyle/>
          <a:p>
            <a:pPr lvl="0"/>
            <a:r>
              <a:rPr lang="zh-CN" altLang="en-US" sz="1400" dirty="0">
                <a:solidFill>
                  <a:schemeClr val="tx1">
                    <a:lumMod val="75000"/>
                    <a:lumOff val="25000"/>
                  </a:schemeClr>
                </a:solidFill>
                <a:latin typeface="微软雅黑" pitchFamily="34" charset="-122"/>
                <a:ea typeface="微软雅黑" pitchFamily="34" charset="-122"/>
                <a:cs typeface="华文黑体" pitchFamily="2" charset="-122"/>
              </a:rPr>
              <a:t>过去</a:t>
            </a:r>
            <a:r>
              <a:rPr lang="en-US" altLang="zh-CN" sz="1400" dirty="0">
                <a:solidFill>
                  <a:schemeClr val="tx1">
                    <a:lumMod val="75000"/>
                    <a:lumOff val="25000"/>
                  </a:schemeClr>
                </a:solidFill>
                <a:latin typeface="微软雅黑" pitchFamily="34" charset="-122"/>
                <a:ea typeface="微软雅黑" pitchFamily="34" charset="-122"/>
                <a:cs typeface="华文黑体" pitchFamily="2" charset="-122"/>
              </a:rPr>
              <a:t>1/7/14</a:t>
            </a:r>
            <a:r>
              <a:rPr lang="zh-CN" altLang="en-US" sz="1400" dirty="0">
                <a:solidFill>
                  <a:schemeClr val="tx1">
                    <a:lumMod val="75000"/>
                    <a:lumOff val="25000"/>
                  </a:schemeClr>
                </a:solidFill>
                <a:latin typeface="微软雅黑" pitchFamily="34" charset="-122"/>
                <a:ea typeface="微软雅黑" pitchFamily="34" charset="-122"/>
                <a:cs typeface="华文黑体" pitchFamily="2" charset="-122"/>
              </a:rPr>
              <a:t>天内使用的</a:t>
            </a:r>
            <a:r>
              <a:rPr lang="en-US" altLang="zh-CN" sz="1400" dirty="0">
                <a:solidFill>
                  <a:schemeClr val="tx1">
                    <a:lumMod val="75000"/>
                    <a:lumOff val="25000"/>
                  </a:schemeClr>
                </a:solidFill>
                <a:latin typeface="微软雅黑" pitchFamily="34" charset="-122"/>
                <a:ea typeface="微软雅黑" pitchFamily="34" charset="-122"/>
                <a:cs typeface="华文黑体" pitchFamily="2" charset="-122"/>
              </a:rPr>
              <a:t>IP</a:t>
            </a:r>
            <a:r>
              <a:rPr lang="zh-CN" altLang="en-US" sz="1400" dirty="0">
                <a:solidFill>
                  <a:schemeClr val="tx1">
                    <a:lumMod val="75000"/>
                    <a:lumOff val="25000"/>
                  </a:schemeClr>
                </a:solidFill>
                <a:latin typeface="微软雅黑" pitchFamily="34" charset="-122"/>
                <a:ea typeface="微软雅黑" pitchFamily="34" charset="-122"/>
                <a:cs typeface="华文黑体" pitchFamily="2" charset="-122"/>
              </a:rPr>
              <a:t>类型、操作渠道类型、交易类型统计</a:t>
            </a:r>
          </a:p>
        </p:txBody>
      </p:sp>
      <p:sp>
        <p:nvSpPr>
          <p:cNvPr id="37" name="矩形 36">
            <a:extLst>
              <a:ext uri="{FF2B5EF4-FFF2-40B4-BE49-F238E27FC236}">
                <a16:creationId xmlns:a16="http://schemas.microsoft.com/office/drawing/2014/main" id="{99DA97A4-5FED-41F6-924D-09DBBAA8E687}"/>
              </a:ext>
            </a:extLst>
          </p:cNvPr>
          <p:cNvSpPr/>
          <p:nvPr/>
        </p:nvSpPr>
        <p:spPr>
          <a:xfrm>
            <a:off x="6039216" y="5513612"/>
            <a:ext cx="1233891" cy="1179249"/>
          </a:xfrm>
          <a:prstGeom prst="rect">
            <a:avLst/>
          </a:prstGeom>
        </p:spPr>
        <p:txBody>
          <a:bodyPr wrap="square" lIns="70564" tIns="35282" rIns="70564" bIns="35282">
            <a:spAutoFit/>
          </a:bodyPr>
          <a:lstStyle/>
          <a:p>
            <a:pPr algn="ctr"/>
            <a:r>
              <a:rPr lang="en-US" altLang="zh-CN" b="1" dirty="0">
                <a:solidFill>
                  <a:schemeClr val="tx1">
                    <a:lumMod val="75000"/>
                    <a:lumOff val="25000"/>
                  </a:schemeClr>
                </a:solidFill>
                <a:latin typeface="微软雅黑" pitchFamily="34" charset="-122"/>
                <a:ea typeface="微软雅黑" pitchFamily="34" charset="-122"/>
                <a:cs typeface="华文黑体" pitchFamily="2" charset="-122"/>
              </a:rPr>
              <a:t>IP</a:t>
            </a:r>
            <a:r>
              <a:rPr lang="zh-CN" altLang="en-US" b="1" dirty="0">
                <a:solidFill>
                  <a:schemeClr val="tx1">
                    <a:lumMod val="75000"/>
                    <a:lumOff val="25000"/>
                  </a:schemeClr>
                </a:solidFill>
                <a:latin typeface="微软雅黑" pitchFamily="34" charset="-122"/>
                <a:ea typeface="微软雅黑" pitchFamily="34" charset="-122"/>
                <a:cs typeface="华文黑体" pitchFamily="2" charset="-122"/>
              </a:rPr>
              <a:t>类型</a:t>
            </a:r>
            <a:r>
              <a:rPr lang="en-US" altLang="zh-CN" b="1" dirty="0">
                <a:solidFill>
                  <a:schemeClr val="tx1">
                    <a:lumMod val="75000"/>
                    <a:lumOff val="25000"/>
                  </a:schemeClr>
                </a:solidFill>
                <a:latin typeface="微软雅黑" pitchFamily="34" charset="-122"/>
                <a:ea typeface="微软雅黑" pitchFamily="34" charset="-122"/>
                <a:cs typeface="华文黑体" pitchFamily="2" charset="-122"/>
              </a:rPr>
              <a:t>/</a:t>
            </a:r>
          </a:p>
          <a:p>
            <a:pPr algn="ctr"/>
            <a:r>
              <a:rPr lang="zh-CN" altLang="en-US" b="1" dirty="0">
                <a:solidFill>
                  <a:schemeClr val="tx1">
                    <a:lumMod val="75000"/>
                    <a:lumOff val="25000"/>
                  </a:schemeClr>
                </a:solidFill>
                <a:latin typeface="微软雅黑" pitchFamily="34" charset="-122"/>
                <a:ea typeface="微软雅黑" pitchFamily="34" charset="-122"/>
                <a:cs typeface="华文黑体" pitchFamily="2" charset="-122"/>
              </a:rPr>
              <a:t>操作渠道类型</a:t>
            </a:r>
            <a:r>
              <a:rPr lang="en-US" altLang="zh-CN" b="1" dirty="0">
                <a:solidFill>
                  <a:schemeClr val="tx1">
                    <a:lumMod val="75000"/>
                    <a:lumOff val="25000"/>
                  </a:schemeClr>
                </a:solidFill>
                <a:latin typeface="微软雅黑" pitchFamily="34" charset="-122"/>
                <a:ea typeface="微软雅黑" pitchFamily="34" charset="-122"/>
                <a:cs typeface="华文黑体" pitchFamily="2" charset="-122"/>
              </a:rPr>
              <a:t>/</a:t>
            </a:r>
            <a:r>
              <a:rPr lang="zh-CN" altLang="en-US" b="1" dirty="0">
                <a:solidFill>
                  <a:schemeClr val="tx1">
                    <a:lumMod val="75000"/>
                    <a:lumOff val="25000"/>
                  </a:schemeClr>
                </a:solidFill>
                <a:latin typeface="微软雅黑" pitchFamily="34" charset="-122"/>
                <a:ea typeface="微软雅黑" pitchFamily="34" charset="-122"/>
                <a:cs typeface="华文黑体" pitchFamily="2" charset="-122"/>
              </a:rPr>
              <a:t>交易类型</a:t>
            </a:r>
            <a:endParaRPr lang="en-US" altLang="zh-CN" b="1"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38" name="TextBox 42">
            <a:extLst>
              <a:ext uri="{FF2B5EF4-FFF2-40B4-BE49-F238E27FC236}">
                <a16:creationId xmlns:a16="http://schemas.microsoft.com/office/drawing/2014/main" id="{19EEB719-3368-46A6-9BCF-FA4EEB704079}"/>
              </a:ext>
            </a:extLst>
          </p:cNvPr>
          <p:cNvSpPr txBox="1"/>
          <p:nvPr/>
        </p:nvSpPr>
        <p:spPr>
          <a:xfrm>
            <a:off x="9086636" y="1967959"/>
            <a:ext cx="1660694" cy="717584"/>
          </a:xfrm>
          <a:prstGeom prst="rect">
            <a:avLst/>
          </a:prstGeom>
          <a:noFill/>
        </p:spPr>
        <p:txBody>
          <a:bodyPr wrap="square" lIns="70564" tIns="35282" rIns="70564" bIns="35282" rtlCol="0" anchor="ctr">
            <a:spAutoFit/>
          </a:bodyPr>
          <a:lstStyle/>
          <a:p>
            <a:pPr lvl="0"/>
            <a:r>
              <a:rPr lang="zh-CN" altLang="en-US" sz="1400" dirty="0">
                <a:solidFill>
                  <a:schemeClr val="tx1">
                    <a:lumMod val="75000"/>
                    <a:lumOff val="25000"/>
                  </a:schemeClr>
                </a:solidFill>
                <a:latin typeface="微软雅黑" pitchFamily="34" charset="-122"/>
                <a:ea typeface="微软雅黑" pitchFamily="34" charset="-122"/>
                <a:cs typeface="华文黑体" pitchFamily="2" charset="-122"/>
              </a:rPr>
              <a:t>过去</a:t>
            </a:r>
            <a:r>
              <a:rPr lang="en-US" altLang="zh-CN" sz="1400" dirty="0">
                <a:solidFill>
                  <a:schemeClr val="tx1">
                    <a:lumMod val="75000"/>
                    <a:lumOff val="25000"/>
                  </a:schemeClr>
                </a:solidFill>
                <a:latin typeface="微软雅黑" pitchFamily="34" charset="-122"/>
                <a:ea typeface="微软雅黑" pitchFamily="34" charset="-122"/>
                <a:cs typeface="华文黑体" pitchFamily="2" charset="-122"/>
              </a:rPr>
              <a:t>1/7/15/30</a:t>
            </a:r>
            <a:r>
              <a:rPr lang="zh-CN" altLang="en-US" sz="1400" dirty="0">
                <a:solidFill>
                  <a:schemeClr val="tx1">
                    <a:lumMod val="75000"/>
                    <a:lumOff val="25000"/>
                  </a:schemeClr>
                </a:solidFill>
                <a:latin typeface="微软雅黑" pitchFamily="34" charset="-122"/>
                <a:ea typeface="微软雅黑" pitchFamily="34" charset="-122"/>
                <a:cs typeface="华文黑体" pitchFamily="2" charset="-122"/>
              </a:rPr>
              <a:t>天内交易次数累计值、平均值、标准差</a:t>
            </a:r>
          </a:p>
        </p:txBody>
      </p:sp>
      <p:sp>
        <p:nvSpPr>
          <p:cNvPr id="39" name="矩形 38">
            <a:extLst>
              <a:ext uri="{FF2B5EF4-FFF2-40B4-BE49-F238E27FC236}">
                <a16:creationId xmlns:a16="http://schemas.microsoft.com/office/drawing/2014/main" id="{64B0BD79-48EF-4518-862D-44BB84FCF429}"/>
              </a:ext>
            </a:extLst>
          </p:cNvPr>
          <p:cNvSpPr/>
          <p:nvPr/>
        </p:nvSpPr>
        <p:spPr>
          <a:xfrm>
            <a:off x="7368857" y="2621253"/>
            <a:ext cx="1233891" cy="348252"/>
          </a:xfrm>
          <a:prstGeom prst="rect">
            <a:avLst/>
          </a:prstGeom>
        </p:spPr>
        <p:txBody>
          <a:bodyPr wrap="square" lIns="70564" tIns="35282" rIns="70564" bIns="35282">
            <a:spAutoFit/>
          </a:bodyPr>
          <a:lstStyle/>
          <a:p>
            <a:pPr algn="ctr"/>
            <a:r>
              <a:rPr lang="zh-CN" altLang="en-US" b="1" dirty="0">
                <a:solidFill>
                  <a:schemeClr val="tx1">
                    <a:lumMod val="75000"/>
                    <a:lumOff val="25000"/>
                  </a:schemeClr>
                </a:solidFill>
                <a:latin typeface="微软雅黑" pitchFamily="34" charset="-122"/>
                <a:ea typeface="微软雅黑" pitchFamily="34" charset="-122"/>
                <a:cs typeface="华文黑体" pitchFamily="2" charset="-122"/>
              </a:rPr>
              <a:t>交易次数</a:t>
            </a:r>
            <a:endParaRPr lang="en-US" altLang="zh-CN" b="1"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40" name="TextBox 44">
            <a:extLst>
              <a:ext uri="{FF2B5EF4-FFF2-40B4-BE49-F238E27FC236}">
                <a16:creationId xmlns:a16="http://schemas.microsoft.com/office/drawing/2014/main" id="{790927D0-705A-429A-A0A1-87B9CF209779}"/>
              </a:ext>
            </a:extLst>
          </p:cNvPr>
          <p:cNvSpPr txBox="1"/>
          <p:nvPr/>
        </p:nvSpPr>
        <p:spPr>
          <a:xfrm>
            <a:off x="10324041" y="3763434"/>
            <a:ext cx="1559334" cy="1148471"/>
          </a:xfrm>
          <a:prstGeom prst="rect">
            <a:avLst/>
          </a:prstGeom>
          <a:noFill/>
        </p:spPr>
        <p:txBody>
          <a:bodyPr wrap="square" lIns="70564" tIns="35282" rIns="70564" bIns="35282" rtlCol="0" anchor="ctr">
            <a:spAutoFit/>
          </a:bodyPr>
          <a:lstStyle/>
          <a:p>
            <a:pPr lvl="0"/>
            <a:r>
              <a:rPr lang="zh-CN" altLang="en-US" sz="1400" dirty="0">
                <a:solidFill>
                  <a:schemeClr val="tx1">
                    <a:lumMod val="75000"/>
                    <a:lumOff val="25000"/>
                  </a:schemeClr>
                </a:solidFill>
                <a:latin typeface="微软雅黑" pitchFamily="34" charset="-122"/>
                <a:ea typeface="微软雅黑" pitchFamily="34" charset="-122"/>
                <a:cs typeface="华文黑体" pitchFamily="2" charset="-122"/>
              </a:rPr>
              <a:t>过去</a:t>
            </a:r>
            <a:r>
              <a:rPr lang="en-US" altLang="zh-CN" sz="1400" dirty="0">
                <a:solidFill>
                  <a:schemeClr val="tx1">
                    <a:lumMod val="75000"/>
                    <a:lumOff val="25000"/>
                  </a:schemeClr>
                </a:solidFill>
                <a:latin typeface="微软雅黑" pitchFamily="34" charset="-122"/>
                <a:ea typeface="微软雅黑" pitchFamily="34" charset="-122"/>
                <a:cs typeface="华文黑体" pitchFamily="2" charset="-122"/>
              </a:rPr>
              <a:t>1/7/15/30</a:t>
            </a:r>
            <a:r>
              <a:rPr lang="zh-CN" altLang="en-US" sz="1400" dirty="0">
                <a:solidFill>
                  <a:schemeClr val="tx1">
                    <a:lumMod val="75000"/>
                    <a:lumOff val="25000"/>
                  </a:schemeClr>
                </a:solidFill>
                <a:latin typeface="微软雅黑" pitchFamily="34" charset="-122"/>
                <a:ea typeface="微软雅黑" pitchFamily="34" charset="-122"/>
                <a:cs typeface="华文黑体" pitchFamily="2" charset="-122"/>
              </a:rPr>
              <a:t>天内交易金额的累计值、平均值、最大值、最小值、标准差</a:t>
            </a:r>
          </a:p>
        </p:txBody>
      </p:sp>
      <p:sp>
        <p:nvSpPr>
          <p:cNvPr id="41" name="矩形 40">
            <a:extLst>
              <a:ext uri="{FF2B5EF4-FFF2-40B4-BE49-F238E27FC236}">
                <a16:creationId xmlns:a16="http://schemas.microsoft.com/office/drawing/2014/main" id="{1CFF602A-7A6F-46BE-B697-EEB2BC7EA4CE}"/>
              </a:ext>
            </a:extLst>
          </p:cNvPr>
          <p:cNvSpPr/>
          <p:nvPr/>
        </p:nvSpPr>
        <p:spPr>
          <a:xfrm>
            <a:off x="8607900" y="4929496"/>
            <a:ext cx="1233891" cy="348252"/>
          </a:xfrm>
          <a:prstGeom prst="rect">
            <a:avLst/>
          </a:prstGeom>
        </p:spPr>
        <p:txBody>
          <a:bodyPr wrap="square" lIns="70564" tIns="35282" rIns="70564" bIns="35282">
            <a:spAutoFit/>
          </a:bodyPr>
          <a:lstStyle/>
          <a:p>
            <a:pPr algn="ctr"/>
            <a:r>
              <a:rPr lang="zh-CN" altLang="en-US" b="1" dirty="0">
                <a:solidFill>
                  <a:schemeClr val="tx1">
                    <a:lumMod val="75000"/>
                    <a:lumOff val="25000"/>
                  </a:schemeClr>
                </a:solidFill>
                <a:latin typeface="微软雅黑" pitchFamily="34" charset="-122"/>
                <a:ea typeface="微软雅黑" pitchFamily="34" charset="-122"/>
                <a:cs typeface="华文黑体" pitchFamily="2" charset="-122"/>
              </a:rPr>
              <a:t>交易金额</a:t>
            </a:r>
            <a:endParaRPr lang="en-US" altLang="zh-CN" b="1" dirty="0">
              <a:solidFill>
                <a:schemeClr val="tx1">
                  <a:lumMod val="75000"/>
                  <a:lumOff val="25000"/>
                </a:schemeClr>
              </a:solidFill>
              <a:latin typeface="微软雅黑" pitchFamily="34" charset="-122"/>
              <a:ea typeface="微软雅黑" pitchFamily="34" charset="-122"/>
              <a:cs typeface="华文黑体" pitchFamily="2" charset="-122"/>
            </a:endParaRPr>
          </a:p>
        </p:txBody>
      </p:sp>
      <p:cxnSp>
        <p:nvCxnSpPr>
          <p:cNvPr id="42" name="肘形连接符 46">
            <a:extLst>
              <a:ext uri="{FF2B5EF4-FFF2-40B4-BE49-F238E27FC236}">
                <a16:creationId xmlns:a16="http://schemas.microsoft.com/office/drawing/2014/main" id="{2D5C299D-4874-4A28-8EC3-C85468CDDE34}"/>
              </a:ext>
            </a:extLst>
          </p:cNvPr>
          <p:cNvCxnSpPr/>
          <p:nvPr/>
        </p:nvCxnSpPr>
        <p:spPr>
          <a:xfrm rot="10800000" flipV="1">
            <a:off x="3101394" y="3493965"/>
            <a:ext cx="1635942" cy="558542"/>
          </a:xfrm>
          <a:prstGeom prst="bentConnector3">
            <a:avLst>
              <a:gd name="adj1" fmla="val 32626"/>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3" name="肘形连接符 47">
            <a:extLst>
              <a:ext uri="{FF2B5EF4-FFF2-40B4-BE49-F238E27FC236}">
                <a16:creationId xmlns:a16="http://schemas.microsoft.com/office/drawing/2014/main" id="{D9A12816-3CD0-4407-8A67-D5A34B2F0252}"/>
              </a:ext>
            </a:extLst>
          </p:cNvPr>
          <p:cNvCxnSpPr/>
          <p:nvPr/>
        </p:nvCxnSpPr>
        <p:spPr>
          <a:xfrm rot="10800000">
            <a:off x="3919366" y="4304564"/>
            <a:ext cx="1761051" cy="386741"/>
          </a:xfrm>
          <a:prstGeom prst="bentConnector3">
            <a:avLst>
              <a:gd name="adj1" fmla="val 29965"/>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肘形连接符 48">
            <a:extLst>
              <a:ext uri="{FF2B5EF4-FFF2-40B4-BE49-F238E27FC236}">
                <a16:creationId xmlns:a16="http://schemas.microsoft.com/office/drawing/2014/main" id="{4136ECDE-C88F-4237-9D33-6DC7AB9EEA76}"/>
              </a:ext>
            </a:extLst>
          </p:cNvPr>
          <p:cNvCxnSpPr>
            <a:cxnSpLocks/>
          </p:cNvCxnSpPr>
          <p:nvPr/>
        </p:nvCxnSpPr>
        <p:spPr>
          <a:xfrm rot="10800000" flipV="1">
            <a:off x="9833292" y="3577750"/>
            <a:ext cx="1518498" cy="1139611"/>
          </a:xfrm>
          <a:prstGeom prst="bentConnector3">
            <a:avLst>
              <a:gd name="adj1" fmla="val 72505"/>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肘形连接符 49">
            <a:extLst>
              <a:ext uri="{FF2B5EF4-FFF2-40B4-BE49-F238E27FC236}">
                <a16:creationId xmlns:a16="http://schemas.microsoft.com/office/drawing/2014/main" id="{6A4143EF-8770-4AB4-B1D2-995C07798CED}"/>
              </a:ext>
            </a:extLst>
          </p:cNvPr>
          <p:cNvCxnSpPr>
            <a:cxnSpLocks/>
          </p:cNvCxnSpPr>
          <p:nvPr/>
        </p:nvCxnSpPr>
        <p:spPr>
          <a:xfrm rot="10800000" flipV="1">
            <a:off x="8602752" y="1756840"/>
            <a:ext cx="1956951" cy="1398498"/>
          </a:xfrm>
          <a:prstGeom prst="bentConnector3">
            <a:avLst>
              <a:gd name="adj1" fmla="val 76431"/>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565DD94-F963-45FB-8989-7668D9129286}"/>
              </a:ext>
            </a:extLst>
          </p:cNvPr>
          <p:cNvSpPr txBox="1"/>
          <p:nvPr/>
        </p:nvSpPr>
        <p:spPr>
          <a:xfrm>
            <a:off x="9471981" y="5314780"/>
            <a:ext cx="2550698" cy="1015663"/>
          </a:xfrm>
          <a:prstGeom prst="rect">
            <a:avLst/>
          </a:prstGeom>
          <a:noFill/>
        </p:spPr>
        <p:txBody>
          <a:bodyPr wrap="none" rtlCol="0">
            <a:spAutoFit/>
          </a:bodyPr>
          <a:lstStyle/>
          <a:p>
            <a:r>
              <a:rPr lang="zh-CN" altLang="en-US" sz="1400" dirty="0">
                <a:solidFill>
                  <a:schemeClr val="tx1">
                    <a:lumMod val="75000"/>
                    <a:lumOff val="25000"/>
                  </a:schemeClr>
                </a:solidFill>
                <a:latin typeface="微软雅黑" pitchFamily="34" charset="-122"/>
                <a:ea typeface="微软雅黑" pitchFamily="34" charset="-122"/>
              </a:rPr>
              <a:t>短期异常：</a:t>
            </a:r>
            <a:endParaRPr lang="en-US" altLang="zh-CN" sz="1400" dirty="0">
              <a:solidFill>
                <a:schemeClr val="tx1">
                  <a:lumMod val="75000"/>
                  <a:lumOff val="25000"/>
                </a:schemeClr>
              </a:solidFill>
              <a:latin typeface="微软雅黑" pitchFamily="34" charset="-122"/>
              <a:ea typeface="微软雅黑" pitchFamily="34" charset="-122"/>
            </a:endParaRPr>
          </a:p>
          <a:p>
            <a:r>
              <a:rPr lang="zh-CN" altLang="en-US" sz="1400" dirty="0">
                <a:solidFill>
                  <a:schemeClr val="tx1">
                    <a:lumMod val="75000"/>
                    <a:lumOff val="25000"/>
                  </a:schemeClr>
                </a:solidFill>
                <a:latin typeface="微软雅黑" pitchFamily="34" charset="-122"/>
                <a:ea typeface="微软雅黑" pitchFamily="34" charset="-122"/>
              </a:rPr>
              <a:t>过去</a:t>
            </a:r>
            <a:r>
              <a:rPr lang="en-US" altLang="zh-CN" sz="1400" dirty="0">
                <a:solidFill>
                  <a:schemeClr val="tx1">
                    <a:lumMod val="75000"/>
                    <a:lumOff val="25000"/>
                  </a:schemeClr>
                </a:solidFill>
                <a:latin typeface="微软雅黑" pitchFamily="34" charset="-122"/>
                <a:ea typeface="微软雅黑" pitchFamily="34" charset="-122"/>
              </a:rPr>
              <a:t>1</a:t>
            </a:r>
            <a:r>
              <a:rPr lang="zh-CN" altLang="en-US" sz="1400" dirty="0">
                <a:solidFill>
                  <a:schemeClr val="tx1">
                    <a:lumMod val="75000"/>
                    <a:lumOff val="25000"/>
                  </a:schemeClr>
                </a:solidFill>
                <a:latin typeface="微软雅黑" pitchFamily="34" charset="-122"/>
                <a:ea typeface="微软雅黑" pitchFamily="34" charset="-122"/>
              </a:rPr>
              <a:t>天内交易超过</a:t>
            </a:r>
            <a:r>
              <a:rPr lang="en-US" altLang="zh-CN" sz="1400" dirty="0">
                <a:solidFill>
                  <a:schemeClr val="tx1">
                    <a:lumMod val="75000"/>
                    <a:lumOff val="25000"/>
                  </a:schemeClr>
                </a:solidFill>
                <a:latin typeface="微软雅黑" pitchFamily="34" charset="-122"/>
                <a:ea typeface="微软雅黑" pitchFamily="34" charset="-122"/>
              </a:rPr>
              <a:t>1</a:t>
            </a:r>
            <a:r>
              <a:rPr lang="zh-CN" altLang="en-US" sz="1400" dirty="0">
                <a:solidFill>
                  <a:schemeClr val="tx1">
                    <a:lumMod val="75000"/>
                    <a:lumOff val="25000"/>
                  </a:schemeClr>
                </a:solidFill>
                <a:latin typeface="微软雅黑" pitchFamily="34" charset="-122"/>
                <a:ea typeface="微软雅黑" pitchFamily="34" charset="-122"/>
              </a:rPr>
              <a:t>万元次数</a:t>
            </a:r>
            <a:endParaRPr lang="en-US" altLang="zh-CN" sz="1400" dirty="0">
              <a:solidFill>
                <a:schemeClr val="tx1">
                  <a:lumMod val="75000"/>
                  <a:lumOff val="25000"/>
                </a:schemeClr>
              </a:solidFill>
              <a:latin typeface="微软雅黑" pitchFamily="34" charset="-122"/>
              <a:ea typeface="微软雅黑" pitchFamily="34" charset="-122"/>
            </a:endParaRPr>
          </a:p>
          <a:p>
            <a:r>
              <a:rPr lang="zh-CN" altLang="en-US" sz="1400" dirty="0">
                <a:solidFill>
                  <a:schemeClr val="tx1">
                    <a:lumMod val="75000"/>
                    <a:lumOff val="25000"/>
                  </a:schemeClr>
                </a:solidFill>
                <a:latin typeface="微软雅黑" pitchFamily="34" charset="-122"/>
                <a:ea typeface="微软雅黑" pitchFamily="34" charset="-122"/>
              </a:rPr>
              <a:t>过去</a:t>
            </a:r>
            <a:r>
              <a:rPr lang="en-US" altLang="zh-CN" sz="1400" dirty="0">
                <a:solidFill>
                  <a:schemeClr val="tx1">
                    <a:lumMod val="75000"/>
                    <a:lumOff val="25000"/>
                  </a:schemeClr>
                </a:solidFill>
                <a:latin typeface="微软雅黑" pitchFamily="34" charset="-122"/>
                <a:ea typeface="微软雅黑" pitchFamily="34" charset="-122"/>
              </a:rPr>
              <a:t>1</a:t>
            </a:r>
            <a:r>
              <a:rPr lang="zh-CN" altLang="en-US" sz="1400" dirty="0">
                <a:solidFill>
                  <a:schemeClr val="tx1">
                    <a:lumMod val="75000"/>
                    <a:lumOff val="25000"/>
                  </a:schemeClr>
                </a:solidFill>
                <a:latin typeface="微软雅黑" pitchFamily="34" charset="-122"/>
                <a:ea typeface="微软雅黑" pitchFamily="34" charset="-122"/>
              </a:rPr>
              <a:t>小时内交易次数</a:t>
            </a:r>
            <a:endParaRPr lang="en-US" altLang="zh-CN" sz="1400" dirty="0">
              <a:solidFill>
                <a:schemeClr val="tx1">
                  <a:lumMod val="75000"/>
                  <a:lumOff val="25000"/>
                </a:schemeClr>
              </a:solidFill>
              <a:latin typeface="微软雅黑" pitchFamily="34" charset="-122"/>
              <a:ea typeface="微软雅黑" pitchFamily="34" charset="-122"/>
            </a:endParaRPr>
          </a:p>
          <a:p>
            <a:endParaRPr lang="zh-CN" altLang="en-US" dirty="0"/>
          </a:p>
        </p:txBody>
      </p:sp>
    </p:spTree>
    <p:extLst>
      <p:ext uri="{BB962C8B-B14F-4D97-AF65-F5344CB8AC3E}">
        <p14:creationId xmlns:p14="http://schemas.microsoft.com/office/powerpoint/2010/main" val="2709626198"/>
      </p:ext>
    </p:extLst>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8902" y="457508"/>
            <a:ext cx="2698175" cy="523220"/>
          </a:xfrm>
          <a:prstGeom prst="rect">
            <a:avLst/>
          </a:prstGeom>
          <a:noFill/>
        </p:spPr>
        <p:txBody>
          <a:bodyPr wrap="none" rtlCol="0">
            <a:spAutoFit/>
          </a:bodyPr>
          <a:lstStyle/>
          <a:p>
            <a:r>
              <a:rPr lang="zh-CN" altLang="en-US" sz="2800" dirty="0">
                <a:solidFill>
                  <a:schemeClr val="tx1">
                    <a:lumMod val="85000"/>
                    <a:lumOff val="15000"/>
                  </a:schemeClr>
                </a:solidFill>
                <a:latin typeface="微软雅黑" pitchFamily="34" charset="-122"/>
                <a:ea typeface="微软雅黑" pitchFamily="34" charset="-122"/>
              </a:rPr>
              <a:t>探索性数据分析</a:t>
            </a:r>
          </a:p>
        </p:txBody>
      </p:sp>
      <p:grpSp>
        <p:nvGrpSpPr>
          <p:cNvPr id="3" name="组合 2">
            <a:extLst>
              <a:ext uri="{FF2B5EF4-FFF2-40B4-BE49-F238E27FC236}">
                <a16:creationId xmlns:a16="http://schemas.microsoft.com/office/drawing/2014/main" id="{7CF0BC4E-5909-4A55-8835-4AF7736B5A36}"/>
              </a:ext>
            </a:extLst>
          </p:cNvPr>
          <p:cNvGrpSpPr/>
          <p:nvPr/>
        </p:nvGrpSpPr>
        <p:grpSpPr>
          <a:xfrm>
            <a:off x="3404428" y="2301513"/>
            <a:ext cx="663920" cy="666206"/>
            <a:chOff x="4453541" y="3912471"/>
            <a:chExt cx="663920" cy="666206"/>
          </a:xfrm>
        </p:grpSpPr>
        <p:sp>
          <p:nvSpPr>
            <p:cNvPr id="83" name="Oval 38"/>
            <p:cNvSpPr>
              <a:spLocks noChangeArrowheads="1"/>
            </p:cNvSpPr>
            <p:nvPr/>
          </p:nvSpPr>
          <p:spPr bwMode="auto">
            <a:xfrm>
              <a:off x="4453541" y="3912471"/>
              <a:ext cx="663920" cy="666206"/>
            </a:xfrm>
            <a:prstGeom prst="ellipse">
              <a:avLst/>
            </a:prstGeom>
            <a:solidFill>
              <a:schemeClr val="bg1"/>
            </a:solidFill>
            <a:ln w="12700" cap="flat">
              <a:solidFill>
                <a:schemeClr val="bg1">
                  <a:lumMod val="65000"/>
                </a:schemeClr>
              </a:solidFill>
              <a:prstDash val="solid"/>
              <a:miter lim="800000"/>
              <a:headEnd/>
              <a:tailEnd/>
            </a:ln>
          </p:spPr>
          <p:txBody>
            <a:bodyPr vert="horz" wrap="square" lIns="81015" tIns="40507" rIns="81015" bIns="40507" numCol="1" anchor="t" anchorCtr="0" compatLnSpc="1">
              <a:prstTxWarp prst="textNoShape">
                <a:avLst/>
              </a:prstTxWarp>
            </a:bodyPr>
            <a:lstStyle/>
            <a:p>
              <a:endParaRPr lang="zh-CN" altLang="en-US"/>
            </a:p>
          </p:txBody>
        </p:sp>
        <p:sp>
          <p:nvSpPr>
            <p:cNvPr id="84" name="Freeform 39"/>
            <p:cNvSpPr>
              <a:spLocks noEditPoints="1"/>
            </p:cNvSpPr>
            <p:nvPr/>
          </p:nvSpPr>
          <p:spPr bwMode="auto">
            <a:xfrm>
              <a:off x="4611537" y="4067247"/>
              <a:ext cx="352146" cy="356656"/>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rgbClr val="FEC202"/>
            </a:solidFill>
            <a:ln>
              <a:noFill/>
            </a:ln>
          </p:spPr>
          <p:txBody>
            <a:bodyPr vert="horz" wrap="square" lIns="81015" tIns="40507" rIns="81015" bIns="40507" numCol="1" anchor="t" anchorCtr="0" compatLnSpc="1">
              <a:prstTxWarp prst="textNoShape">
                <a:avLst/>
              </a:prstTxWarp>
            </a:bodyPr>
            <a:lstStyle/>
            <a:p>
              <a:endParaRPr lang="zh-CN" altLang="en-US"/>
            </a:p>
          </p:txBody>
        </p:sp>
      </p:grpSp>
      <p:grpSp>
        <p:nvGrpSpPr>
          <p:cNvPr id="4" name="组合 3">
            <a:extLst>
              <a:ext uri="{FF2B5EF4-FFF2-40B4-BE49-F238E27FC236}">
                <a16:creationId xmlns:a16="http://schemas.microsoft.com/office/drawing/2014/main" id="{88136540-CACB-4832-944C-4CEFFC8B2EBC}"/>
              </a:ext>
            </a:extLst>
          </p:cNvPr>
          <p:cNvGrpSpPr/>
          <p:nvPr/>
        </p:nvGrpSpPr>
        <p:grpSpPr>
          <a:xfrm>
            <a:off x="7689417" y="2266908"/>
            <a:ext cx="666163" cy="666206"/>
            <a:chOff x="6264789" y="3912471"/>
            <a:chExt cx="666163" cy="666206"/>
          </a:xfrm>
        </p:grpSpPr>
        <p:sp>
          <p:nvSpPr>
            <p:cNvPr id="85" name="Oval 40"/>
            <p:cNvSpPr>
              <a:spLocks noChangeArrowheads="1"/>
            </p:cNvSpPr>
            <p:nvPr/>
          </p:nvSpPr>
          <p:spPr bwMode="auto">
            <a:xfrm>
              <a:off x="6264789" y="3912471"/>
              <a:ext cx="666163" cy="666206"/>
            </a:xfrm>
            <a:prstGeom prst="ellipse">
              <a:avLst/>
            </a:prstGeom>
            <a:solidFill>
              <a:schemeClr val="bg1"/>
            </a:solidFill>
            <a:ln w="12700" cap="flat">
              <a:solidFill>
                <a:schemeClr val="bg1">
                  <a:lumMod val="65000"/>
                </a:schemeClr>
              </a:solidFill>
              <a:prstDash val="solid"/>
              <a:miter lim="800000"/>
              <a:headEnd/>
              <a:tailEnd/>
            </a:ln>
          </p:spPr>
          <p:txBody>
            <a:bodyPr vert="horz" wrap="square" lIns="81015" tIns="40507" rIns="81015" bIns="40507" numCol="1" anchor="t" anchorCtr="0" compatLnSpc="1">
              <a:prstTxWarp prst="textNoShape">
                <a:avLst/>
              </a:prstTxWarp>
            </a:bodyPr>
            <a:lstStyle/>
            <a:p>
              <a:endParaRPr lang="zh-CN" altLang="en-US"/>
            </a:p>
          </p:txBody>
        </p:sp>
        <p:sp>
          <p:nvSpPr>
            <p:cNvPr id="89" name="Freeform 44"/>
            <p:cNvSpPr>
              <a:spLocks noEditPoints="1"/>
            </p:cNvSpPr>
            <p:nvPr/>
          </p:nvSpPr>
          <p:spPr bwMode="auto">
            <a:xfrm>
              <a:off x="6406515" y="4080287"/>
              <a:ext cx="381306" cy="331981"/>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CE3A3A"/>
            </a:solidFill>
            <a:ln>
              <a:noFill/>
            </a:ln>
          </p:spPr>
          <p:txBody>
            <a:bodyPr vert="horz" wrap="square" lIns="81015" tIns="40507" rIns="81015" bIns="40507" numCol="1" anchor="t" anchorCtr="0" compatLnSpc="1">
              <a:prstTxWarp prst="textNoShape">
                <a:avLst/>
              </a:prstTxWarp>
            </a:bodyPr>
            <a:lstStyle/>
            <a:p>
              <a:endParaRPr lang="zh-CN" altLang="en-US"/>
            </a:p>
          </p:txBody>
        </p:sp>
      </p:grpSp>
      <p:sp>
        <p:nvSpPr>
          <p:cNvPr id="91" name="TextBox 90"/>
          <p:cNvSpPr txBox="1"/>
          <p:nvPr/>
        </p:nvSpPr>
        <p:spPr>
          <a:xfrm>
            <a:off x="2950336" y="3429000"/>
            <a:ext cx="1572104" cy="662477"/>
          </a:xfrm>
          <a:prstGeom prst="rect">
            <a:avLst/>
          </a:prstGeom>
          <a:noFill/>
        </p:spPr>
        <p:txBody>
          <a:bodyPr wrap="square" lIns="81015" tIns="40507" rIns="81015" bIns="40507" rtlCol="0">
            <a:spAutoFit/>
          </a:bodyPr>
          <a:lstStyle/>
          <a:p>
            <a:pPr algn="ctr">
              <a:lnSpc>
                <a:spcPct val="130000"/>
              </a:lnSpc>
            </a:pPr>
            <a:r>
              <a:rPr lang="zh-CN" altLang="en-US" sz="1000" dirty="0">
                <a:solidFill>
                  <a:schemeClr val="tx1">
                    <a:lumMod val="85000"/>
                    <a:lumOff val="15000"/>
                  </a:schemeClr>
                </a:solidFill>
                <a:latin typeface="微软雅黑" pitchFamily="34" charset="-122"/>
                <a:ea typeface="微软雅黑" pitchFamily="34" charset="-122"/>
              </a:rPr>
              <a:t>大量连续型特征分布</a:t>
            </a:r>
            <a:endParaRPr lang="en-US" altLang="zh-CN" sz="1000" dirty="0">
              <a:solidFill>
                <a:schemeClr val="tx1">
                  <a:lumMod val="85000"/>
                  <a:lumOff val="15000"/>
                </a:schemeClr>
              </a:solidFill>
              <a:latin typeface="微软雅黑" pitchFamily="34" charset="-122"/>
              <a:ea typeface="微软雅黑" pitchFamily="34" charset="-122"/>
            </a:endParaRPr>
          </a:p>
          <a:p>
            <a:pPr algn="ctr">
              <a:lnSpc>
                <a:spcPct val="130000"/>
              </a:lnSpc>
            </a:pPr>
            <a:r>
              <a:rPr lang="zh-CN" altLang="en-US" sz="1000" dirty="0">
                <a:solidFill>
                  <a:schemeClr val="tx1">
                    <a:lumMod val="85000"/>
                    <a:lumOff val="15000"/>
                  </a:schemeClr>
                </a:solidFill>
                <a:latin typeface="微软雅黑" pitchFamily="34" charset="-122"/>
                <a:ea typeface="微软雅黑" pitchFamily="34" charset="-122"/>
              </a:rPr>
              <a:t>倾斜严重，但在正负样本中分布相似</a:t>
            </a:r>
          </a:p>
        </p:txBody>
      </p:sp>
      <p:sp>
        <p:nvSpPr>
          <p:cNvPr id="92" name="TextBox 91"/>
          <p:cNvSpPr txBox="1"/>
          <p:nvPr/>
        </p:nvSpPr>
        <p:spPr>
          <a:xfrm>
            <a:off x="2950337" y="3081140"/>
            <a:ext cx="1572103" cy="285078"/>
          </a:xfrm>
          <a:prstGeom prst="rect">
            <a:avLst/>
          </a:prstGeom>
          <a:noFill/>
        </p:spPr>
        <p:txBody>
          <a:bodyPr wrap="square" lIns="81015" tIns="0" rIns="81015" bIns="0" rtlCol="0" anchor="t">
            <a:spAutoFit/>
          </a:bodyPr>
          <a:lstStyle/>
          <a:p>
            <a:pPr algn="ctr">
              <a:lnSpc>
                <a:spcPct val="150000"/>
              </a:lnSpc>
            </a:pPr>
            <a:r>
              <a:rPr lang="zh-CN" altLang="en-US" sz="1400" b="1" dirty="0">
                <a:solidFill>
                  <a:schemeClr val="tx1">
                    <a:lumMod val="85000"/>
                    <a:lumOff val="15000"/>
                  </a:schemeClr>
                </a:solidFill>
                <a:latin typeface="微软雅黑" pitchFamily="34" charset="-122"/>
                <a:ea typeface="微软雅黑" pitchFamily="34" charset="-122"/>
                <a:cs typeface="华文黑体" pitchFamily="2" charset="-122"/>
              </a:rPr>
              <a:t>数值型特征</a:t>
            </a:r>
          </a:p>
        </p:txBody>
      </p:sp>
      <p:sp>
        <p:nvSpPr>
          <p:cNvPr id="93" name="TextBox 92"/>
          <p:cNvSpPr txBox="1"/>
          <p:nvPr/>
        </p:nvSpPr>
        <p:spPr>
          <a:xfrm>
            <a:off x="7235744" y="3366218"/>
            <a:ext cx="1572104" cy="862532"/>
          </a:xfrm>
          <a:prstGeom prst="rect">
            <a:avLst/>
          </a:prstGeom>
          <a:noFill/>
        </p:spPr>
        <p:txBody>
          <a:bodyPr wrap="square" lIns="81015" tIns="40507" rIns="81015" bIns="40507" rtlCol="0">
            <a:spAutoFit/>
          </a:bodyPr>
          <a:lstStyle/>
          <a:p>
            <a:pPr algn="ctr">
              <a:lnSpc>
                <a:spcPct val="130000"/>
              </a:lnSpc>
            </a:pPr>
            <a:r>
              <a:rPr lang="zh-CN" altLang="en-US" sz="1000" dirty="0">
                <a:solidFill>
                  <a:schemeClr val="tx1">
                    <a:lumMod val="85000"/>
                    <a:lumOff val="15000"/>
                  </a:schemeClr>
                </a:solidFill>
                <a:latin typeface="微软雅黑" pitchFamily="34" charset="-122"/>
                <a:ea typeface="微软雅黑" pitchFamily="34" charset="-122"/>
              </a:rPr>
              <a:t>大量离散型特征也存在</a:t>
            </a:r>
            <a:endParaRPr lang="en-US" altLang="zh-CN" sz="1000" dirty="0">
              <a:solidFill>
                <a:schemeClr val="tx1">
                  <a:lumMod val="85000"/>
                  <a:lumOff val="15000"/>
                </a:schemeClr>
              </a:solidFill>
              <a:latin typeface="微软雅黑" pitchFamily="34" charset="-122"/>
              <a:ea typeface="微软雅黑" pitchFamily="34" charset="-122"/>
            </a:endParaRPr>
          </a:p>
          <a:p>
            <a:pPr algn="ctr">
              <a:lnSpc>
                <a:spcPct val="130000"/>
              </a:lnSpc>
            </a:pPr>
            <a:r>
              <a:rPr lang="zh-CN" altLang="en-US" sz="1000" dirty="0">
                <a:solidFill>
                  <a:schemeClr val="tx1">
                    <a:lumMod val="85000"/>
                    <a:lumOff val="15000"/>
                  </a:schemeClr>
                </a:solidFill>
                <a:latin typeface="微软雅黑" pitchFamily="34" charset="-122"/>
                <a:ea typeface="微软雅黑" pitchFamily="34" charset="-122"/>
              </a:rPr>
              <a:t>明显倾斜，剔除部分严重倾斜的特征，没有唯一值特征。</a:t>
            </a:r>
          </a:p>
        </p:txBody>
      </p:sp>
      <p:sp>
        <p:nvSpPr>
          <p:cNvPr id="94" name="TextBox 93"/>
          <p:cNvSpPr txBox="1"/>
          <p:nvPr/>
        </p:nvSpPr>
        <p:spPr>
          <a:xfrm>
            <a:off x="7286176" y="3065300"/>
            <a:ext cx="1572103" cy="285078"/>
          </a:xfrm>
          <a:prstGeom prst="rect">
            <a:avLst/>
          </a:prstGeom>
          <a:noFill/>
        </p:spPr>
        <p:txBody>
          <a:bodyPr wrap="square" lIns="81015" tIns="0" rIns="81015" bIns="0" rtlCol="0" anchor="t">
            <a:spAutoFit/>
          </a:bodyPr>
          <a:lstStyle/>
          <a:p>
            <a:pPr algn="ctr">
              <a:lnSpc>
                <a:spcPct val="150000"/>
              </a:lnSpc>
            </a:pPr>
            <a:r>
              <a:rPr lang="zh-CN" altLang="en-US" sz="1400" b="1" dirty="0">
                <a:solidFill>
                  <a:schemeClr val="tx1">
                    <a:lumMod val="85000"/>
                    <a:lumOff val="15000"/>
                  </a:schemeClr>
                </a:solidFill>
                <a:latin typeface="微软雅黑" pitchFamily="34" charset="-122"/>
                <a:ea typeface="微软雅黑" pitchFamily="34" charset="-122"/>
                <a:cs typeface="华文黑体" pitchFamily="2" charset="-122"/>
              </a:rPr>
              <a:t>类别型特征</a:t>
            </a:r>
          </a:p>
        </p:txBody>
      </p:sp>
      <p:pic>
        <p:nvPicPr>
          <p:cNvPr id="99" name="图片 98">
            <a:extLst>
              <a:ext uri="{FF2B5EF4-FFF2-40B4-BE49-F238E27FC236}">
                <a16:creationId xmlns:a16="http://schemas.microsoft.com/office/drawing/2014/main" id="{ACBF52A9-E78F-4C15-B9B6-F9D1B0C896D3}"/>
              </a:ext>
            </a:extLst>
          </p:cNvPr>
          <p:cNvPicPr>
            <a:picLocks noChangeAspect="1"/>
          </p:cNvPicPr>
          <p:nvPr/>
        </p:nvPicPr>
        <p:blipFill>
          <a:blip r:embed="rId3"/>
          <a:stretch>
            <a:fillRect/>
          </a:stretch>
        </p:blipFill>
        <p:spPr>
          <a:xfrm>
            <a:off x="4699125" y="1709549"/>
            <a:ext cx="2132959" cy="2206792"/>
          </a:xfrm>
          <a:prstGeom prst="rect">
            <a:avLst/>
          </a:prstGeom>
        </p:spPr>
      </p:pic>
      <p:pic>
        <p:nvPicPr>
          <p:cNvPr id="106" name="图片 105">
            <a:extLst>
              <a:ext uri="{FF2B5EF4-FFF2-40B4-BE49-F238E27FC236}">
                <a16:creationId xmlns:a16="http://schemas.microsoft.com/office/drawing/2014/main" id="{13891596-D2FC-49C6-AC80-725DEF209C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64790" y="4355180"/>
            <a:ext cx="4044067" cy="1751678"/>
          </a:xfrm>
          <a:prstGeom prst="rect">
            <a:avLst/>
          </a:prstGeom>
        </p:spPr>
      </p:pic>
      <p:pic>
        <p:nvPicPr>
          <p:cNvPr id="109" name="图片 108">
            <a:extLst>
              <a:ext uri="{FF2B5EF4-FFF2-40B4-BE49-F238E27FC236}">
                <a16:creationId xmlns:a16="http://schemas.microsoft.com/office/drawing/2014/main" id="{4C5F4FE2-B6B5-49F6-9701-DE2DF6E4E65C}"/>
              </a:ext>
            </a:extLst>
          </p:cNvPr>
          <p:cNvPicPr>
            <a:picLocks noChangeAspect="1"/>
          </p:cNvPicPr>
          <p:nvPr/>
        </p:nvPicPr>
        <p:blipFill>
          <a:blip r:embed="rId5"/>
          <a:stretch>
            <a:fillRect/>
          </a:stretch>
        </p:blipFill>
        <p:spPr>
          <a:xfrm>
            <a:off x="8793158" y="1981116"/>
            <a:ext cx="3152033" cy="1663658"/>
          </a:xfrm>
          <a:prstGeom prst="rect">
            <a:avLst/>
          </a:prstGeom>
        </p:spPr>
      </p:pic>
      <p:sp>
        <p:nvSpPr>
          <p:cNvPr id="110" name="TextBox 90">
            <a:extLst>
              <a:ext uri="{FF2B5EF4-FFF2-40B4-BE49-F238E27FC236}">
                <a16:creationId xmlns:a16="http://schemas.microsoft.com/office/drawing/2014/main" id="{09CE93B7-EDA3-4B3D-8561-8729817926DC}"/>
              </a:ext>
            </a:extLst>
          </p:cNvPr>
          <p:cNvSpPr txBox="1"/>
          <p:nvPr/>
        </p:nvSpPr>
        <p:spPr>
          <a:xfrm>
            <a:off x="8858279" y="1652507"/>
            <a:ext cx="1572104" cy="262367"/>
          </a:xfrm>
          <a:prstGeom prst="rect">
            <a:avLst/>
          </a:prstGeom>
          <a:noFill/>
        </p:spPr>
        <p:txBody>
          <a:bodyPr wrap="square" lIns="81015" tIns="40507" rIns="81015" bIns="40507" rtlCol="0">
            <a:spAutoFit/>
          </a:bodyPr>
          <a:lstStyle/>
          <a:p>
            <a:pPr algn="ctr">
              <a:lnSpc>
                <a:spcPct val="130000"/>
              </a:lnSpc>
            </a:pPr>
            <a:r>
              <a:rPr lang="zh-CN" altLang="en-US" sz="1000" b="1" dirty="0">
                <a:solidFill>
                  <a:schemeClr val="tx1">
                    <a:lumMod val="85000"/>
                    <a:lumOff val="15000"/>
                  </a:schemeClr>
                </a:solidFill>
                <a:latin typeface="微软雅黑" pitchFamily="34" charset="-122"/>
                <a:ea typeface="微软雅黑" pitchFamily="34" charset="-122"/>
              </a:rPr>
              <a:t>欺诈样本的分布</a:t>
            </a:r>
          </a:p>
        </p:txBody>
      </p:sp>
      <p:sp>
        <p:nvSpPr>
          <p:cNvPr id="111" name="TextBox 90">
            <a:extLst>
              <a:ext uri="{FF2B5EF4-FFF2-40B4-BE49-F238E27FC236}">
                <a16:creationId xmlns:a16="http://schemas.microsoft.com/office/drawing/2014/main" id="{9EDB64DB-7C97-4C69-B1D0-19522AF63B15}"/>
              </a:ext>
            </a:extLst>
          </p:cNvPr>
          <p:cNvSpPr txBox="1"/>
          <p:nvPr/>
        </p:nvSpPr>
        <p:spPr>
          <a:xfrm>
            <a:off x="10386461" y="1653117"/>
            <a:ext cx="1572104" cy="262367"/>
          </a:xfrm>
          <a:prstGeom prst="rect">
            <a:avLst/>
          </a:prstGeom>
          <a:noFill/>
        </p:spPr>
        <p:txBody>
          <a:bodyPr wrap="square" lIns="81015" tIns="40507" rIns="81015" bIns="40507" rtlCol="0">
            <a:spAutoFit/>
          </a:bodyPr>
          <a:lstStyle/>
          <a:p>
            <a:pPr algn="ctr">
              <a:lnSpc>
                <a:spcPct val="130000"/>
              </a:lnSpc>
            </a:pPr>
            <a:r>
              <a:rPr lang="zh-CN" altLang="en-US" sz="1000" b="1" dirty="0">
                <a:solidFill>
                  <a:schemeClr val="tx1">
                    <a:lumMod val="85000"/>
                    <a:lumOff val="15000"/>
                  </a:schemeClr>
                </a:solidFill>
                <a:latin typeface="微软雅黑" pitchFamily="34" charset="-122"/>
                <a:ea typeface="微软雅黑" pitchFamily="34" charset="-122"/>
              </a:rPr>
              <a:t>非欺诈样本的分布</a:t>
            </a:r>
          </a:p>
        </p:txBody>
      </p:sp>
      <p:sp>
        <p:nvSpPr>
          <p:cNvPr id="113" name="TextBox 92">
            <a:extLst>
              <a:ext uri="{FF2B5EF4-FFF2-40B4-BE49-F238E27FC236}">
                <a16:creationId xmlns:a16="http://schemas.microsoft.com/office/drawing/2014/main" id="{6C3A25E1-7A30-4EB5-AD96-7B6B1D86C123}"/>
              </a:ext>
            </a:extLst>
          </p:cNvPr>
          <p:cNvSpPr txBox="1"/>
          <p:nvPr/>
        </p:nvSpPr>
        <p:spPr>
          <a:xfrm>
            <a:off x="9573130" y="3892758"/>
            <a:ext cx="2138700" cy="500510"/>
          </a:xfrm>
          <a:prstGeom prst="rect">
            <a:avLst/>
          </a:prstGeom>
          <a:noFill/>
        </p:spPr>
        <p:txBody>
          <a:bodyPr wrap="square" lIns="81015" tIns="40507" rIns="81015" bIns="40507" rtlCol="0">
            <a:spAutoFit/>
          </a:bodyPr>
          <a:lstStyle/>
          <a:p>
            <a:pPr algn="ctr">
              <a:lnSpc>
                <a:spcPct val="130000"/>
              </a:lnSpc>
            </a:pPr>
            <a:r>
              <a:rPr lang="zh-CN" altLang="en-US" sz="1100" dirty="0">
                <a:solidFill>
                  <a:schemeClr val="tx1">
                    <a:lumMod val="85000"/>
                    <a:lumOff val="15000"/>
                  </a:schemeClr>
                </a:solidFill>
                <a:latin typeface="微软雅黑" pitchFamily="34" charset="-122"/>
                <a:ea typeface="微软雅黑" pitchFamily="34" charset="-122"/>
              </a:rPr>
              <a:t>大部分离散特征存在不均衡的情况，考虑进行分箱</a:t>
            </a:r>
            <a:r>
              <a:rPr lang="en-US" altLang="zh-CN" sz="1100" dirty="0">
                <a:solidFill>
                  <a:schemeClr val="tx1">
                    <a:lumMod val="85000"/>
                    <a:lumOff val="15000"/>
                  </a:schemeClr>
                </a:solidFill>
                <a:latin typeface="微软雅黑" pitchFamily="34" charset="-122"/>
                <a:ea typeface="微软雅黑" pitchFamily="34" charset="-122"/>
              </a:rPr>
              <a:t>/</a:t>
            </a:r>
            <a:r>
              <a:rPr lang="zh-CN" altLang="en-US" sz="1100" dirty="0">
                <a:solidFill>
                  <a:schemeClr val="tx1">
                    <a:lumMod val="85000"/>
                    <a:lumOff val="15000"/>
                  </a:schemeClr>
                </a:solidFill>
                <a:latin typeface="微软雅黑" pitchFamily="34" charset="-122"/>
                <a:ea typeface="微软雅黑" pitchFamily="34" charset="-122"/>
              </a:rPr>
              <a:t>采样</a:t>
            </a:r>
            <a:r>
              <a:rPr lang="en-US" altLang="zh-CN" sz="1100" dirty="0">
                <a:solidFill>
                  <a:schemeClr val="tx1">
                    <a:lumMod val="85000"/>
                    <a:lumOff val="15000"/>
                  </a:schemeClr>
                </a:solidFill>
                <a:latin typeface="微软雅黑" pitchFamily="34" charset="-122"/>
                <a:ea typeface="微软雅黑" pitchFamily="34" charset="-122"/>
              </a:rPr>
              <a:t>/</a:t>
            </a:r>
            <a:r>
              <a:rPr lang="zh-CN" altLang="en-US" sz="1100" dirty="0">
                <a:solidFill>
                  <a:schemeClr val="tx1">
                    <a:lumMod val="85000"/>
                    <a:lumOff val="15000"/>
                  </a:schemeClr>
                </a:solidFill>
                <a:latin typeface="微软雅黑" pitchFamily="34" charset="-122"/>
                <a:ea typeface="微软雅黑" pitchFamily="34" charset="-122"/>
              </a:rPr>
              <a:t>剔除</a:t>
            </a:r>
          </a:p>
        </p:txBody>
      </p:sp>
      <p:pic>
        <p:nvPicPr>
          <p:cNvPr id="7" name="图片 6">
            <a:extLst>
              <a:ext uri="{FF2B5EF4-FFF2-40B4-BE49-F238E27FC236}">
                <a16:creationId xmlns:a16="http://schemas.microsoft.com/office/drawing/2014/main" id="{3E996F8F-A823-46C3-9DA4-9A06BD5DA3A5}"/>
              </a:ext>
            </a:extLst>
          </p:cNvPr>
          <p:cNvPicPr>
            <a:picLocks noChangeAspect="1"/>
          </p:cNvPicPr>
          <p:nvPr/>
        </p:nvPicPr>
        <p:blipFill>
          <a:blip r:embed="rId6"/>
          <a:stretch>
            <a:fillRect/>
          </a:stretch>
        </p:blipFill>
        <p:spPr>
          <a:xfrm>
            <a:off x="3368509" y="4434562"/>
            <a:ext cx="4140348" cy="1742396"/>
          </a:xfrm>
          <a:prstGeom prst="rect">
            <a:avLst/>
          </a:prstGeom>
        </p:spPr>
      </p:pic>
      <p:sp>
        <p:nvSpPr>
          <p:cNvPr id="8" name="箭头: 上弧形 7">
            <a:extLst>
              <a:ext uri="{FF2B5EF4-FFF2-40B4-BE49-F238E27FC236}">
                <a16:creationId xmlns:a16="http://schemas.microsoft.com/office/drawing/2014/main" id="{9BCB7357-8E76-407A-ACD0-730C045C843C}"/>
              </a:ext>
            </a:extLst>
          </p:cNvPr>
          <p:cNvSpPr/>
          <p:nvPr/>
        </p:nvSpPr>
        <p:spPr>
          <a:xfrm>
            <a:off x="5087094" y="4355180"/>
            <a:ext cx="648072" cy="1047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TextBox 90">
            <a:extLst>
              <a:ext uri="{FF2B5EF4-FFF2-40B4-BE49-F238E27FC236}">
                <a16:creationId xmlns:a16="http://schemas.microsoft.com/office/drawing/2014/main" id="{050FECA2-CFC6-457C-A804-D59F0B799435}"/>
              </a:ext>
            </a:extLst>
          </p:cNvPr>
          <p:cNvSpPr txBox="1"/>
          <p:nvPr/>
        </p:nvSpPr>
        <p:spPr>
          <a:xfrm>
            <a:off x="4618721" y="3947689"/>
            <a:ext cx="1572104" cy="280449"/>
          </a:xfrm>
          <a:prstGeom prst="rect">
            <a:avLst/>
          </a:prstGeom>
          <a:noFill/>
        </p:spPr>
        <p:txBody>
          <a:bodyPr wrap="square" lIns="81015" tIns="40507" rIns="81015" bIns="40507" rtlCol="0">
            <a:spAutoFit/>
          </a:bodyPr>
          <a:lstStyle/>
          <a:p>
            <a:pPr algn="ctr">
              <a:lnSpc>
                <a:spcPct val="130000"/>
              </a:lnSpc>
            </a:pPr>
            <a:r>
              <a:rPr lang="zh-CN" altLang="en-US" sz="1100" dirty="0">
                <a:solidFill>
                  <a:schemeClr val="tx1">
                    <a:lumMod val="85000"/>
                    <a:lumOff val="15000"/>
                  </a:schemeClr>
                </a:solidFill>
                <a:latin typeface="微软雅黑" pitchFamily="34" charset="-122"/>
                <a:ea typeface="微软雅黑" pitchFamily="34" charset="-122"/>
              </a:rPr>
              <a:t>取对数</a:t>
            </a:r>
          </a:p>
        </p:txBody>
      </p:sp>
      <p:pic>
        <p:nvPicPr>
          <p:cNvPr id="25" name="图片 24">
            <a:extLst>
              <a:ext uri="{FF2B5EF4-FFF2-40B4-BE49-F238E27FC236}">
                <a16:creationId xmlns:a16="http://schemas.microsoft.com/office/drawing/2014/main" id="{606044C9-46CC-426B-87EB-2A1BF7C516E0}"/>
              </a:ext>
            </a:extLst>
          </p:cNvPr>
          <p:cNvPicPr>
            <a:picLocks noChangeAspect="1"/>
          </p:cNvPicPr>
          <p:nvPr/>
        </p:nvPicPr>
        <p:blipFill>
          <a:blip r:embed="rId7"/>
          <a:stretch>
            <a:fillRect/>
          </a:stretch>
        </p:blipFill>
        <p:spPr>
          <a:xfrm>
            <a:off x="9189269" y="4527827"/>
            <a:ext cx="2482227" cy="1206223"/>
          </a:xfrm>
          <a:prstGeom prst="rect">
            <a:avLst/>
          </a:prstGeom>
        </p:spPr>
      </p:pic>
    </p:spTree>
    <p:extLst>
      <p:ext uri="{BB962C8B-B14F-4D97-AF65-F5344CB8AC3E}">
        <p14:creationId xmlns:p14="http://schemas.microsoft.com/office/powerpoint/2010/main" val="2352402048"/>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8902" y="457508"/>
            <a:ext cx="2698175" cy="523220"/>
          </a:xfrm>
          <a:prstGeom prst="rect">
            <a:avLst/>
          </a:prstGeom>
          <a:noFill/>
        </p:spPr>
        <p:txBody>
          <a:bodyPr wrap="non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探索性数据分析</a:t>
            </a:r>
          </a:p>
        </p:txBody>
      </p:sp>
      <p:sp>
        <p:nvSpPr>
          <p:cNvPr id="24" name="TextBox 90">
            <a:extLst>
              <a:ext uri="{FF2B5EF4-FFF2-40B4-BE49-F238E27FC236}">
                <a16:creationId xmlns:a16="http://schemas.microsoft.com/office/drawing/2014/main" id="{8E219111-6A03-4093-B95A-38EB30BFB1A2}"/>
              </a:ext>
            </a:extLst>
          </p:cNvPr>
          <p:cNvSpPr txBox="1"/>
          <p:nvPr/>
        </p:nvSpPr>
        <p:spPr>
          <a:xfrm>
            <a:off x="2895841" y="2601112"/>
            <a:ext cx="1572104" cy="280449"/>
          </a:xfrm>
          <a:prstGeom prst="rect">
            <a:avLst/>
          </a:prstGeom>
          <a:noFill/>
        </p:spPr>
        <p:txBody>
          <a:bodyPr wrap="square" lIns="81015" tIns="40507" rIns="81015" bIns="40507" rtlCol="0">
            <a:spAutoFit/>
          </a:bodyPr>
          <a:lstStyle/>
          <a:p>
            <a:pPr algn="ctr">
              <a:lnSpc>
                <a:spcPct val="130000"/>
              </a:lnSpc>
            </a:pPr>
            <a:r>
              <a:rPr lang="zh-CN" altLang="en-US" sz="1100" dirty="0">
                <a:solidFill>
                  <a:schemeClr val="tx1">
                    <a:lumMod val="85000"/>
                    <a:lumOff val="15000"/>
                  </a:schemeClr>
                </a:solidFill>
                <a:latin typeface="微软雅黑" pitchFamily="34" charset="-122"/>
                <a:ea typeface="微软雅黑" pitchFamily="34" charset="-122"/>
              </a:rPr>
              <a:t>城市 </a:t>
            </a:r>
            <a:r>
              <a:rPr lang="en-US" altLang="zh-CN" sz="1100" dirty="0">
                <a:solidFill>
                  <a:schemeClr val="tx1">
                    <a:lumMod val="85000"/>
                    <a:lumOff val="15000"/>
                  </a:schemeClr>
                </a:solidFill>
                <a:latin typeface="微软雅黑" pitchFamily="34" charset="-122"/>
                <a:ea typeface="微软雅黑" pitchFamily="34" charset="-122"/>
              </a:rPr>
              <a:t>– </a:t>
            </a:r>
            <a:r>
              <a:rPr lang="zh-CN" altLang="en-US" sz="1100" dirty="0">
                <a:solidFill>
                  <a:schemeClr val="tx1">
                    <a:lumMod val="85000"/>
                    <a:lumOff val="15000"/>
                  </a:schemeClr>
                </a:solidFill>
                <a:latin typeface="微软雅黑" pitchFamily="34" charset="-122"/>
                <a:ea typeface="微软雅黑" pitchFamily="34" charset="-122"/>
              </a:rPr>
              <a:t>欺诈样本数</a:t>
            </a:r>
          </a:p>
        </p:txBody>
      </p:sp>
      <p:sp>
        <p:nvSpPr>
          <p:cNvPr id="25" name="TextBox 90">
            <a:extLst>
              <a:ext uri="{FF2B5EF4-FFF2-40B4-BE49-F238E27FC236}">
                <a16:creationId xmlns:a16="http://schemas.microsoft.com/office/drawing/2014/main" id="{37098F24-0C85-49B8-9DD8-69D25A9B4BA8}"/>
              </a:ext>
            </a:extLst>
          </p:cNvPr>
          <p:cNvSpPr txBox="1"/>
          <p:nvPr/>
        </p:nvSpPr>
        <p:spPr>
          <a:xfrm>
            <a:off x="5930223" y="2601111"/>
            <a:ext cx="1572104" cy="280449"/>
          </a:xfrm>
          <a:prstGeom prst="rect">
            <a:avLst/>
          </a:prstGeom>
          <a:noFill/>
        </p:spPr>
        <p:txBody>
          <a:bodyPr wrap="square" lIns="81015" tIns="40507" rIns="81015" bIns="40507" rtlCol="0">
            <a:spAutoFit/>
          </a:bodyPr>
          <a:lstStyle/>
          <a:p>
            <a:pPr algn="ctr">
              <a:lnSpc>
                <a:spcPct val="130000"/>
              </a:lnSpc>
            </a:pPr>
            <a:r>
              <a:rPr lang="zh-CN" altLang="en-US" sz="1100" dirty="0">
                <a:solidFill>
                  <a:schemeClr val="tx1">
                    <a:lumMod val="85000"/>
                    <a:lumOff val="15000"/>
                  </a:schemeClr>
                </a:solidFill>
                <a:latin typeface="微软雅黑" pitchFamily="34" charset="-122"/>
                <a:ea typeface="微软雅黑" pitchFamily="34" charset="-122"/>
              </a:rPr>
              <a:t>省份 </a:t>
            </a:r>
            <a:r>
              <a:rPr lang="en-US" altLang="zh-CN" sz="1100" dirty="0">
                <a:solidFill>
                  <a:schemeClr val="tx1">
                    <a:lumMod val="85000"/>
                    <a:lumOff val="15000"/>
                  </a:schemeClr>
                </a:solidFill>
                <a:latin typeface="微软雅黑" pitchFamily="34" charset="-122"/>
                <a:ea typeface="微软雅黑" pitchFamily="34" charset="-122"/>
              </a:rPr>
              <a:t>– </a:t>
            </a:r>
            <a:r>
              <a:rPr lang="zh-CN" altLang="en-US" sz="1100" dirty="0">
                <a:solidFill>
                  <a:schemeClr val="tx1">
                    <a:lumMod val="85000"/>
                    <a:lumOff val="15000"/>
                  </a:schemeClr>
                </a:solidFill>
                <a:latin typeface="微软雅黑" pitchFamily="34" charset="-122"/>
                <a:ea typeface="微软雅黑" pitchFamily="34" charset="-122"/>
              </a:rPr>
              <a:t>欺诈样本数</a:t>
            </a:r>
          </a:p>
        </p:txBody>
      </p:sp>
      <p:grpSp>
        <p:nvGrpSpPr>
          <p:cNvPr id="11" name="组合 10">
            <a:extLst>
              <a:ext uri="{FF2B5EF4-FFF2-40B4-BE49-F238E27FC236}">
                <a16:creationId xmlns:a16="http://schemas.microsoft.com/office/drawing/2014/main" id="{71531806-E3C1-4EA0-A641-70CF50319A65}"/>
              </a:ext>
            </a:extLst>
          </p:cNvPr>
          <p:cNvGrpSpPr/>
          <p:nvPr/>
        </p:nvGrpSpPr>
        <p:grpSpPr>
          <a:xfrm>
            <a:off x="6156281" y="3075103"/>
            <a:ext cx="1119988" cy="1630998"/>
            <a:chOff x="10463030" y="1838575"/>
            <a:chExt cx="1432684" cy="2025083"/>
          </a:xfrm>
        </p:grpSpPr>
        <p:pic>
          <p:nvPicPr>
            <p:cNvPr id="20" name="图片 19">
              <a:extLst>
                <a:ext uri="{FF2B5EF4-FFF2-40B4-BE49-F238E27FC236}">
                  <a16:creationId xmlns:a16="http://schemas.microsoft.com/office/drawing/2014/main" id="{59226054-638B-4826-B71D-1CE372274375}"/>
                </a:ext>
              </a:extLst>
            </p:cNvPr>
            <p:cNvPicPr>
              <a:picLocks noChangeAspect="1"/>
            </p:cNvPicPr>
            <p:nvPr/>
          </p:nvPicPr>
          <p:blipFill rotWithShape="1">
            <a:blip r:embed="rId3">
              <a:extLst>
                <a:ext uri="{28A0092B-C50C-407E-A947-70E740481C1C}">
                  <a14:useLocalDpi xmlns:a14="http://schemas.microsoft.com/office/drawing/2010/main" val="0"/>
                </a:ext>
              </a:extLst>
            </a:blip>
            <a:srcRect t="10827"/>
            <a:stretch/>
          </p:blipFill>
          <p:spPr>
            <a:xfrm>
              <a:off x="10463030" y="1838575"/>
              <a:ext cx="1432684" cy="2025083"/>
            </a:xfrm>
            <a:prstGeom prst="rect">
              <a:avLst/>
            </a:prstGeom>
          </p:spPr>
        </p:pic>
        <p:sp>
          <p:nvSpPr>
            <p:cNvPr id="28" name="矩形 27">
              <a:extLst>
                <a:ext uri="{FF2B5EF4-FFF2-40B4-BE49-F238E27FC236}">
                  <a16:creationId xmlns:a16="http://schemas.microsoft.com/office/drawing/2014/main" id="{DE9A8EB9-5036-4903-AE17-AAE883986B6B}"/>
                </a:ext>
              </a:extLst>
            </p:cNvPr>
            <p:cNvSpPr/>
            <p:nvPr/>
          </p:nvSpPr>
          <p:spPr>
            <a:xfrm>
              <a:off x="10578723" y="3585356"/>
              <a:ext cx="1219924" cy="242269"/>
            </a:xfrm>
            <a:prstGeom prst="rect">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5AF34C3C-380B-4AD7-8AA2-79EAC5B2FBE0}"/>
                </a:ext>
              </a:extLst>
            </p:cNvPr>
            <p:cNvSpPr/>
            <p:nvPr/>
          </p:nvSpPr>
          <p:spPr>
            <a:xfrm>
              <a:off x="10578723" y="2618979"/>
              <a:ext cx="1219924" cy="252901"/>
            </a:xfrm>
            <a:prstGeom prst="rect">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pic>
        <p:nvPicPr>
          <p:cNvPr id="4" name="图片 3">
            <a:extLst>
              <a:ext uri="{FF2B5EF4-FFF2-40B4-BE49-F238E27FC236}">
                <a16:creationId xmlns:a16="http://schemas.microsoft.com/office/drawing/2014/main" id="{D1CF56E5-CD90-4CCD-AA46-DE374B0862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77195" y="3046082"/>
            <a:ext cx="1684214" cy="1630998"/>
          </a:xfrm>
          <a:prstGeom prst="rect">
            <a:avLst/>
          </a:prstGeom>
        </p:spPr>
      </p:pic>
      <p:pic>
        <p:nvPicPr>
          <p:cNvPr id="7" name="图片 6">
            <a:extLst>
              <a:ext uri="{FF2B5EF4-FFF2-40B4-BE49-F238E27FC236}">
                <a16:creationId xmlns:a16="http://schemas.microsoft.com/office/drawing/2014/main" id="{9BCFB3FD-01A6-440B-9E03-FDD5AF7E5F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6433" y="3103466"/>
            <a:ext cx="1694282" cy="1630998"/>
          </a:xfrm>
          <a:prstGeom prst="rect">
            <a:avLst/>
          </a:prstGeom>
        </p:spPr>
      </p:pic>
      <p:pic>
        <p:nvPicPr>
          <p:cNvPr id="9" name="图片 8">
            <a:extLst>
              <a:ext uri="{FF2B5EF4-FFF2-40B4-BE49-F238E27FC236}">
                <a16:creationId xmlns:a16="http://schemas.microsoft.com/office/drawing/2014/main" id="{96A205AF-2031-4808-B238-276C478B80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8951" y="3071058"/>
            <a:ext cx="1684214" cy="1630998"/>
          </a:xfrm>
          <a:prstGeom prst="rect">
            <a:avLst/>
          </a:prstGeom>
        </p:spPr>
      </p:pic>
      <p:grpSp>
        <p:nvGrpSpPr>
          <p:cNvPr id="10" name="组合 9">
            <a:extLst>
              <a:ext uri="{FF2B5EF4-FFF2-40B4-BE49-F238E27FC236}">
                <a16:creationId xmlns:a16="http://schemas.microsoft.com/office/drawing/2014/main" id="{71FC641C-2324-4211-933B-1BB3D006809F}"/>
              </a:ext>
            </a:extLst>
          </p:cNvPr>
          <p:cNvGrpSpPr/>
          <p:nvPr/>
        </p:nvGrpSpPr>
        <p:grpSpPr>
          <a:xfrm>
            <a:off x="2968304" y="3012141"/>
            <a:ext cx="1239065" cy="1748832"/>
            <a:chOff x="3574926" y="4759234"/>
            <a:chExt cx="1358765" cy="2028640"/>
          </a:xfrm>
        </p:grpSpPr>
        <p:pic>
          <p:nvPicPr>
            <p:cNvPr id="21" name="图片 1">
              <a:extLst>
                <a:ext uri="{FF2B5EF4-FFF2-40B4-BE49-F238E27FC236}">
                  <a16:creationId xmlns:a16="http://schemas.microsoft.com/office/drawing/2014/main" id="{81CAA856-F618-4544-9A36-206B3BFFBD7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603"/>
            <a:stretch/>
          </p:blipFill>
          <p:spPr bwMode="auto">
            <a:xfrm>
              <a:off x="3574926" y="4759234"/>
              <a:ext cx="1358765" cy="202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8EAC7F7C-8F19-4395-95AD-618AF659758A}"/>
                </a:ext>
              </a:extLst>
            </p:cNvPr>
            <p:cNvSpPr/>
            <p:nvPr/>
          </p:nvSpPr>
          <p:spPr>
            <a:xfrm>
              <a:off x="3774590" y="6496014"/>
              <a:ext cx="1123203" cy="261110"/>
            </a:xfrm>
            <a:prstGeom prst="rect">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8EADDE89-3766-41F7-A853-D6DDA1AD5CE4}"/>
                </a:ext>
              </a:extLst>
            </p:cNvPr>
            <p:cNvSpPr/>
            <p:nvPr/>
          </p:nvSpPr>
          <p:spPr>
            <a:xfrm>
              <a:off x="3771052" y="5483472"/>
              <a:ext cx="1123203" cy="261110"/>
            </a:xfrm>
            <a:prstGeom prst="rect">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7" name="矩形 26">
            <a:extLst>
              <a:ext uri="{FF2B5EF4-FFF2-40B4-BE49-F238E27FC236}">
                <a16:creationId xmlns:a16="http://schemas.microsoft.com/office/drawing/2014/main" id="{45390FF5-6CB4-442E-ACFD-5A47AD8F7A9F}"/>
              </a:ext>
            </a:extLst>
          </p:cNvPr>
          <p:cNvSpPr/>
          <p:nvPr/>
        </p:nvSpPr>
        <p:spPr>
          <a:xfrm>
            <a:off x="4383651" y="2145179"/>
            <a:ext cx="1479846" cy="33593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lIns="72914" tIns="36457" rIns="72914" bIns="36457" rtlCol="0" anchor="ctr"/>
          <a:lstStyle/>
          <a:p>
            <a:pPr algn="ctr"/>
            <a:r>
              <a:rPr lang="en-US" altLang="zh-CN" dirty="0">
                <a:solidFill>
                  <a:schemeClr val="bg1"/>
                </a:solidFill>
                <a:latin typeface="微软雅黑" pitchFamily="34" charset="-122"/>
                <a:ea typeface="微软雅黑" pitchFamily="34" charset="-122"/>
              </a:rPr>
              <a:t>city</a:t>
            </a:r>
            <a:endParaRPr lang="zh-CN" altLang="en-US" dirty="0">
              <a:solidFill>
                <a:schemeClr val="bg1"/>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06C43A00-0F16-4123-9A85-FF5C76FE3F55}"/>
              </a:ext>
            </a:extLst>
          </p:cNvPr>
          <p:cNvSpPr/>
          <p:nvPr/>
        </p:nvSpPr>
        <p:spPr>
          <a:xfrm>
            <a:off x="7431135" y="2165117"/>
            <a:ext cx="1479846" cy="33593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lIns="72914" tIns="36457" rIns="72914" bIns="36457" rtlCol="0" anchor="ctr"/>
          <a:lstStyle/>
          <a:p>
            <a:pPr algn="ctr"/>
            <a:r>
              <a:rPr lang="en-US" altLang="zh-CN" dirty="0">
                <a:solidFill>
                  <a:schemeClr val="bg1"/>
                </a:solidFill>
                <a:latin typeface="微软雅黑" pitchFamily="34" charset="-122"/>
                <a:ea typeface="微软雅黑" pitchFamily="34" charset="-122"/>
              </a:rPr>
              <a:t>province</a:t>
            </a:r>
            <a:endParaRPr lang="zh-CN" altLang="en-US" dirty="0">
              <a:solidFill>
                <a:schemeClr val="bg1"/>
              </a:solidFill>
              <a:latin typeface="微软雅黑" pitchFamily="34" charset="-122"/>
              <a:ea typeface="微软雅黑" pitchFamily="34" charset="-122"/>
            </a:endParaRPr>
          </a:p>
        </p:txBody>
      </p:sp>
      <p:sp>
        <p:nvSpPr>
          <p:cNvPr id="33" name="矩形 32">
            <a:extLst>
              <a:ext uri="{FF2B5EF4-FFF2-40B4-BE49-F238E27FC236}">
                <a16:creationId xmlns:a16="http://schemas.microsoft.com/office/drawing/2014/main" id="{294A6200-1F26-43D8-813A-2B33EFAE28F0}"/>
              </a:ext>
            </a:extLst>
          </p:cNvPr>
          <p:cNvSpPr/>
          <p:nvPr/>
        </p:nvSpPr>
        <p:spPr>
          <a:xfrm>
            <a:off x="10579379" y="2145178"/>
            <a:ext cx="1479846" cy="335939"/>
          </a:xfrm>
          <a:prstGeom prst="rect">
            <a:avLst/>
          </a:prstGeom>
          <a:solidFill>
            <a:srgbClr val="FEC202"/>
          </a:solidFill>
          <a:ln>
            <a:noFill/>
          </a:ln>
        </p:spPr>
        <p:style>
          <a:lnRef idx="2">
            <a:schemeClr val="accent1">
              <a:shade val="50000"/>
            </a:schemeClr>
          </a:lnRef>
          <a:fillRef idx="1">
            <a:schemeClr val="accent1"/>
          </a:fillRef>
          <a:effectRef idx="0">
            <a:schemeClr val="accent1"/>
          </a:effectRef>
          <a:fontRef idx="minor">
            <a:schemeClr val="lt1"/>
          </a:fontRef>
        </p:style>
        <p:txBody>
          <a:bodyPr lIns="72914" tIns="36457" rIns="72914" bIns="36457" rtlCol="0" anchor="ctr"/>
          <a:lstStyle/>
          <a:p>
            <a:pPr algn="ctr"/>
            <a:r>
              <a:rPr lang="en-US" altLang="zh-CN" dirty="0">
                <a:solidFill>
                  <a:schemeClr val="bg1"/>
                </a:solidFill>
                <a:latin typeface="微软雅黑" pitchFamily="34" charset="-122"/>
                <a:ea typeface="微软雅黑" pitchFamily="34" charset="-122"/>
              </a:rPr>
              <a:t>age</a:t>
            </a:r>
            <a:endParaRPr lang="zh-CN" altLang="en-US" dirty="0">
              <a:solidFill>
                <a:schemeClr val="bg1"/>
              </a:solidFill>
              <a:latin typeface="微软雅黑" pitchFamily="34" charset="-122"/>
              <a:ea typeface="微软雅黑" pitchFamily="34" charset="-122"/>
            </a:endParaRPr>
          </a:p>
        </p:txBody>
      </p:sp>
      <p:grpSp>
        <p:nvGrpSpPr>
          <p:cNvPr id="16" name="组合 15">
            <a:extLst>
              <a:ext uri="{FF2B5EF4-FFF2-40B4-BE49-F238E27FC236}">
                <a16:creationId xmlns:a16="http://schemas.microsoft.com/office/drawing/2014/main" id="{3F859A70-E99B-4BE4-8B0D-5B2DCF69E2DC}"/>
              </a:ext>
            </a:extLst>
          </p:cNvPr>
          <p:cNvGrpSpPr/>
          <p:nvPr/>
        </p:nvGrpSpPr>
        <p:grpSpPr>
          <a:xfrm>
            <a:off x="9201982" y="2966668"/>
            <a:ext cx="1119988" cy="1881313"/>
            <a:chOff x="9003007" y="2674851"/>
            <a:chExt cx="1348857" cy="2057578"/>
          </a:xfrm>
        </p:grpSpPr>
        <p:pic>
          <p:nvPicPr>
            <p:cNvPr id="15" name="图片 14">
              <a:extLst>
                <a:ext uri="{FF2B5EF4-FFF2-40B4-BE49-F238E27FC236}">
                  <a16:creationId xmlns:a16="http://schemas.microsoft.com/office/drawing/2014/main" id="{768A0165-97E2-4DC5-8971-18AB604DC12D}"/>
                </a:ext>
              </a:extLst>
            </p:cNvPr>
            <p:cNvPicPr>
              <a:picLocks noChangeAspect="1"/>
            </p:cNvPicPr>
            <p:nvPr/>
          </p:nvPicPr>
          <p:blipFill>
            <a:blip r:embed="rId8"/>
            <a:stretch>
              <a:fillRect/>
            </a:stretch>
          </p:blipFill>
          <p:spPr>
            <a:xfrm>
              <a:off x="9003007" y="2674851"/>
              <a:ext cx="1348857" cy="2057578"/>
            </a:xfrm>
            <a:prstGeom prst="rect">
              <a:avLst/>
            </a:prstGeom>
          </p:spPr>
        </p:pic>
        <p:sp>
          <p:nvSpPr>
            <p:cNvPr id="34" name="矩形 33">
              <a:extLst>
                <a:ext uri="{FF2B5EF4-FFF2-40B4-BE49-F238E27FC236}">
                  <a16:creationId xmlns:a16="http://schemas.microsoft.com/office/drawing/2014/main" id="{423220F2-541A-4475-9772-7A4279746B4E}"/>
                </a:ext>
              </a:extLst>
            </p:cNvPr>
            <p:cNvSpPr/>
            <p:nvPr/>
          </p:nvSpPr>
          <p:spPr>
            <a:xfrm>
              <a:off x="9110308" y="3536002"/>
              <a:ext cx="1205302" cy="210297"/>
            </a:xfrm>
            <a:prstGeom prst="rect">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6D903241-B073-4671-B38E-7604A2B689C1}"/>
                </a:ext>
              </a:extLst>
            </p:cNvPr>
            <p:cNvSpPr/>
            <p:nvPr/>
          </p:nvSpPr>
          <p:spPr>
            <a:xfrm>
              <a:off x="9146562" y="4516055"/>
              <a:ext cx="1205302" cy="210297"/>
            </a:xfrm>
            <a:prstGeom prst="rect">
              <a:avLst/>
            </a:prstGeom>
            <a:solidFill>
              <a:srgbClr val="FFFF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6" name="TextBox 90">
            <a:extLst>
              <a:ext uri="{FF2B5EF4-FFF2-40B4-BE49-F238E27FC236}">
                <a16:creationId xmlns:a16="http://schemas.microsoft.com/office/drawing/2014/main" id="{8AA92953-D528-41B0-A030-4843DCD1558E}"/>
              </a:ext>
            </a:extLst>
          </p:cNvPr>
          <p:cNvSpPr txBox="1"/>
          <p:nvPr/>
        </p:nvSpPr>
        <p:spPr>
          <a:xfrm>
            <a:off x="9003135" y="2629898"/>
            <a:ext cx="1572104" cy="280449"/>
          </a:xfrm>
          <a:prstGeom prst="rect">
            <a:avLst/>
          </a:prstGeom>
          <a:noFill/>
        </p:spPr>
        <p:txBody>
          <a:bodyPr wrap="square" lIns="81015" tIns="40507" rIns="81015" bIns="40507" rtlCol="0">
            <a:spAutoFit/>
          </a:bodyPr>
          <a:lstStyle/>
          <a:p>
            <a:pPr algn="ctr">
              <a:lnSpc>
                <a:spcPct val="130000"/>
              </a:lnSpc>
            </a:pPr>
            <a:r>
              <a:rPr lang="zh-CN" altLang="en-US" sz="1100" dirty="0">
                <a:solidFill>
                  <a:schemeClr val="tx1">
                    <a:lumMod val="85000"/>
                    <a:lumOff val="15000"/>
                  </a:schemeClr>
                </a:solidFill>
                <a:latin typeface="微软雅黑" pitchFamily="34" charset="-122"/>
                <a:ea typeface="微软雅黑" pitchFamily="34" charset="-122"/>
              </a:rPr>
              <a:t>年龄 </a:t>
            </a:r>
            <a:r>
              <a:rPr lang="en-US" altLang="zh-CN" sz="1100" dirty="0">
                <a:solidFill>
                  <a:schemeClr val="tx1">
                    <a:lumMod val="85000"/>
                    <a:lumOff val="15000"/>
                  </a:schemeClr>
                </a:solidFill>
                <a:latin typeface="微软雅黑" pitchFamily="34" charset="-122"/>
                <a:ea typeface="微软雅黑" pitchFamily="34" charset="-122"/>
              </a:rPr>
              <a:t>– </a:t>
            </a:r>
            <a:r>
              <a:rPr lang="zh-CN" altLang="en-US" sz="1100" dirty="0">
                <a:solidFill>
                  <a:schemeClr val="tx1">
                    <a:lumMod val="85000"/>
                    <a:lumOff val="15000"/>
                  </a:schemeClr>
                </a:solidFill>
                <a:latin typeface="微软雅黑" pitchFamily="34" charset="-122"/>
                <a:ea typeface="微软雅黑" pitchFamily="34" charset="-122"/>
              </a:rPr>
              <a:t>欺诈样本数 </a:t>
            </a:r>
          </a:p>
        </p:txBody>
      </p:sp>
      <p:grpSp>
        <p:nvGrpSpPr>
          <p:cNvPr id="37" name="组合 36">
            <a:extLst>
              <a:ext uri="{FF2B5EF4-FFF2-40B4-BE49-F238E27FC236}">
                <a16:creationId xmlns:a16="http://schemas.microsoft.com/office/drawing/2014/main" id="{443F01C8-9FB1-46CC-8961-76C76511BC8F}"/>
              </a:ext>
            </a:extLst>
          </p:cNvPr>
          <p:cNvGrpSpPr/>
          <p:nvPr/>
        </p:nvGrpSpPr>
        <p:grpSpPr>
          <a:xfrm>
            <a:off x="2903168" y="1282483"/>
            <a:ext cx="666163" cy="666206"/>
            <a:chOff x="6264789" y="3912471"/>
            <a:chExt cx="666163" cy="666206"/>
          </a:xfrm>
        </p:grpSpPr>
        <p:sp>
          <p:nvSpPr>
            <p:cNvPr id="38" name="Oval 40">
              <a:extLst>
                <a:ext uri="{FF2B5EF4-FFF2-40B4-BE49-F238E27FC236}">
                  <a16:creationId xmlns:a16="http://schemas.microsoft.com/office/drawing/2014/main" id="{1096AD5A-DA6B-479D-B7FC-171F9F0603A1}"/>
                </a:ext>
              </a:extLst>
            </p:cNvPr>
            <p:cNvSpPr>
              <a:spLocks noChangeArrowheads="1"/>
            </p:cNvSpPr>
            <p:nvPr/>
          </p:nvSpPr>
          <p:spPr bwMode="auto">
            <a:xfrm>
              <a:off x="6264789" y="3912471"/>
              <a:ext cx="666163" cy="666206"/>
            </a:xfrm>
            <a:prstGeom prst="ellipse">
              <a:avLst/>
            </a:prstGeom>
            <a:solidFill>
              <a:schemeClr val="bg1"/>
            </a:solidFill>
            <a:ln w="12700" cap="flat">
              <a:solidFill>
                <a:schemeClr val="bg1">
                  <a:lumMod val="65000"/>
                </a:schemeClr>
              </a:solidFill>
              <a:prstDash val="solid"/>
              <a:miter lim="800000"/>
              <a:headEnd/>
              <a:tailEnd/>
            </a:ln>
          </p:spPr>
          <p:txBody>
            <a:bodyPr vert="horz" wrap="square" lIns="81015" tIns="40507" rIns="81015" bIns="40507" numCol="1" anchor="t" anchorCtr="0" compatLnSpc="1">
              <a:prstTxWarp prst="textNoShape">
                <a:avLst/>
              </a:prstTxWarp>
            </a:bodyPr>
            <a:lstStyle/>
            <a:p>
              <a:endParaRPr lang="zh-CN" altLang="en-US" dirty="0"/>
            </a:p>
          </p:txBody>
        </p:sp>
        <p:sp>
          <p:nvSpPr>
            <p:cNvPr id="39" name="Freeform 44">
              <a:extLst>
                <a:ext uri="{FF2B5EF4-FFF2-40B4-BE49-F238E27FC236}">
                  <a16:creationId xmlns:a16="http://schemas.microsoft.com/office/drawing/2014/main" id="{3055AB06-1963-484C-89B2-805C9B314CC8}"/>
                </a:ext>
              </a:extLst>
            </p:cNvPr>
            <p:cNvSpPr>
              <a:spLocks noEditPoints="1"/>
            </p:cNvSpPr>
            <p:nvPr/>
          </p:nvSpPr>
          <p:spPr bwMode="auto">
            <a:xfrm>
              <a:off x="6406515" y="4080287"/>
              <a:ext cx="381306" cy="331981"/>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CE3A3A"/>
            </a:solidFill>
            <a:ln>
              <a:noFill/>
            </a:ln>
          </p:spPr>
          <p:txBody>
            <a:bodyPr vert="horz" wrap="square" lIns="81015" tIns="40507" rIns="81015" bIns="40507" numCol="1" anchor="t" anchorCtr="0" compatLnSpc="1">
              <a:prstTxWarp prst="textNoShape">
                <a:avLst/>
              </a:prstTxWarp>
            </a:bodyPr>
            <a:lstStyle/>
            <a:p>
              <a:endParaRPr lang="zh-CN" altLang="en-US"/>
            </a:p>
          </p:txBody>
        </p:sp>
      </p:grpSp>
      <p:sp>
        <p:nvSpPr>
          <p:cNvPr id="40" name="TextBox 93">
            <a:extLst>
              <a:ext uri="{FF2B5EF4-FFF2-40B4-BE49-F238E27FC236}">
                <a16:creationId xmlns:a16="http://schemas.microsoft.com/office/drawing/2014/main" id="{FE29A46F-BBD1-42D6-A295-00F546E229F4}"/>
              </a:ext>
            </a:extLst>
          </p:cNvPr>
          <p:cNvSpPr txBox="1"/>
          <p:nvPr/>
        </p:nvSpPr>
        <p:spPr>
          <a:xfrm>
            <a:off x="3403586" y="1465616"/>
            <a:ext cx="1572103" cy="285078"/>
          </a:xfrm>
          <a:prstGeom prst="rect">
            <a:avLst/>
          </a:prstGeom>
          <a:noFill/>
        </p:spPr>
        <p:txBody>
          <a:bodyPr wrap="square" lIns="81015" tIns="0" rIns="81015" bIns="0" rtlCol="0" anchor="t">
            <a:spAutoFit/>
          </a:bodyPr>
          <a:lstStyle/>
          <a:p>
            <a:pPr algn="ctr">
              <a:lnSpc>
                <a:spcPct val="150000"/>
              </a:lnSpc>
            </a:pPr>
            <a:r>
              <a:rPr lang="zh-CN" altLang="en-US" sz="1400" b="1" dirty="0">
                <a:solidFill>
                  <a:schemeClr val="tx1">
                    <a:lumMod val="85000"/>
                    <a:lumOff val="15000"/>
                  </a:schemeClr>
                </a:solidFill>
                <a:latin typeface="微软雅黑" pitchFamily="34" charset="-122"/>
                <a:ea typeface="微软雅黑" pitchFamily="34" charset="-122"/>
                <a:cs typeface="华文黑体" pitchFamily="2" charset="-122"/>
              </a:rPr>
              <a:t>类别型特征</a:t>
            </a:r>
          </a:p>
        </p:txBody>
      </p:sp>
      <p:sp>
        <p:nvSpPr>
          <p:cNvPr id="42" name="TextBox 92">
            <a:extLst>
              <a:ext uri="{FF2B5EF4-FFF2-40B4-BE49-F238E27FC236}">
                <a16:creationId xmlns:a16="http://schemas.microsoft.com/office/drawing/2014/main" id="{73545C44-D556-434D-BDE5-A588F6A27CCF}"/>
              </a:ext>
            </a:extLst>
          </p:cNvPr>
          <p:cNvSpPr txBox="1"/>
          <p:nvPr/>
        </p:nvSpPr>
        <p:spPr>
          <a:xfrm>
            <a:off x="2796604" y="5053079"/>
            <a:ext cx="2821530" cy="262367"/>
          </a:xfrm>
          <a:prstGeom prst="rect">
            <a:avLst/>
          </a:prstGeom>
          <a:noFill/>
        </p:spPr>
        <p:txBody>
          <a:bodyPr wrap="square" lIns="81015" tIns="40507" rIns="81015" bIns="40507" rtlCol="0">
            <a:spAutoFit/>
          </a:bodyPr>
          <a:lstStyle/>
          <a:p>
            <a:pPr algn="ctr">
              <a:lnSpc>
                <a:spcPct val="130000"/>
              </a:lnSpc>
            </a:pPr>
            <a:r>
              <a:rPr lang="zh-CN" altLang="en-US" sz="1000" dirty="0">
                <a:solidFill>
                  <a:srgbClr val="FF0000"/>
                </a:solidFill>
                <a:latin typeface="微软雅黑" pitchFamily="34" charset="-122"/>
                <a:ea typeface="微软雅黑" pitchFamily="34" charset="-122"/>
              </a:rPr>
              <a:t>*以上三图均为在欺诈样本中进行统计</a:t>
            </a:r>
          </a:p>
        </p:txBody>
      </p:sp>
    </p:spTree>
    <p:extLst>
      <p:ext uri="{BB962C8B-B14F-4D97-AF65-F5344CB8AC3E}">
        <p14:creationId xmlns:p14="http://schemas.microsoft.com/office/powerpoint/2010/main" val="4247514619"/>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outVertical)">
                                      <p:cBhvr>
                                        <p:cTn id="7" dur="500"/>
                                        <p:tgtEl>
                                          <p:spTgt spid="27"/>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outVertical)">
                                      <p:cBhvr>
                                        <p:cTn id="11" dur="500"/>
                                        <p:tgtEl>
                                          <p:spTgt spid="32"/>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arn(outVertical)">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animBg="1"/>
      <p:bldP spid="33" grpId="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1930</TotalTime>
  <Words>874</Words>
  <Application>Microsoft Office PowerPoint</Application>
  <PresentationFormat>自定义</PresentationFormat>
  <Paragraphs>186</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微软雅黑</vt:lpstr>
      <vt:lpstr>宋体</vt:lpstr>
      <vt:lpstr>Calibri</vt:lpstr>
      <vt:lpstr>等线</vt:lpstr>
      <vt:lpstr>Bebas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蓝黄红总结汇报-www.1ppt.com</dc:title>
  <dc:creator>www.1ppt.com</dc:creator>
  <cp:keywords>www.1ppt.com</cp:keywords>
  <cp:lastModifiedBy>TAN ZHIYAN</cp:lastModifiedBy>
  <cp:revision>136</cp:revision>
  <dcterms:created xsi:type="dcterms:W3CDTF">2014-12-25T08:17:45Z</dcterms:created>
  <dcterms:modified xsi:type="dcterms:W3CDTF">2022-01-14T08:00:50Z</dcterms:modified>
</cp:coreProperties>
</file>