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2631400" cy="32042100"/>
  <p:notesSz cx="10020300" cy="140541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92">
          <p15:clr>
            <a:srgbClr val="A4A3A4"/>
          </p15:clr>
        </p15:guide>
        <p15:guide id="2" pos="7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1553"/>
    <a:srgbClr val="0E207F"/>
    <a:srgbClr val="FE9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72" autoAdjust="0"/>
    <p:restoredTop sz="92285" autoAdjust="0"/>
  </p:normalViewPr>
  <p:slideViewPr>
    <p:cSldViewPr>
      <p:cViewPr>
        <p:scale>
          <a:sx n="50" d="100"/>
          <a:sy n="50" d="100"/>
        </p:scale>
        <p:origin x="120" y="-6396"/>
      </p:cViewPr>
      <p:guideLst>
        <p:guide orient="horz" pos="10092"/>
        <p:guide pos="7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>
            <a:extLst>
              <a:ext uri="{FF2B5EF4-FFF2-40B4-BE49-F238E27FC236}">
                <a16:creationId xmlns:a16="http://schemas.microsoft.com/office/drawing/2014/main" id="{D743E1EC-AF64-437F-AC4A-97FDC1F369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41813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7562" tIns="68781" rIns="137562" bIns="68781" numCol="1" anchor="t" anchorCtr="0" compatLnSpc="1">
            <a:prstTxWarp prst="textNoShape">
              <a:avLst/>
            </a:prstTxWarp>
          </a:bodyPr>
          <a:lstStyle>
            <a:lvl1pPr defTabSz="1376363">
              <a:defRPr sz="1800"/>
            </a:lvl1pPr>
          </a:lstStyle>
          <a:p>
            <a:endParaRPr lang="en-GB" altLang="en-US"/>
          </a:p>
        </p:txBody>
      </p:sp>
      <p:sp>
        <p:nvSpPr>
          <p:cNvPr id="4099" name="Rectangle 1027">
            <a:extLst>
              <a:ext uri="{FF2B5EF4-FFF2-40B4-BE49-F238E27FC236}">
                <a16:creationId xmlns:a16="http://schemas.microsoft.com/office/drawing/2014/main" id="{051C38AF-F1AA-43C2-997F-2098946F3BD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78488" y="0"/>
            <a:ext cx="4341812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7562" tIns="68781" rIns="137562" bIns="68781" numCol="1" anchor="t" anchorCtr="0" compatLnSpc="1">
            <a:prstTxWarp prst="textNoShape">
              <a:avLst/>
            </a:prstTxWarp>
          </a:bodyPr>
          <a:lstStyle>
            <a:lvl1pPr algn="r" defTabSz="1376363">
              <a:defRPr sz="1800"/>
            </a:lvl1pPr>
          </a:lstStyle>
          <a:p>
            <a:endParaRPr lang="en-GB" altLang="en-US"/>
          </a:p>
        </p:txBody>
      </p:sp>
      <p:sp>
        <p:nvSpPr>
          <p:cNvPr id="4100" name="Rectangle 1028">
            <a:extLst>
              <a:ext uri="{FF2B5EF4-FFF2-40B4-BE49-F238E27FC236}">
                <a16:creationId xmlns:a16="http://schemas.microsoft.com/office/drawing/2014/main" id="{E788D007-2694-4CA4-87EF-110026B7ADB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3350875"/>
            <a:ext cx="4341813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7562" tIns="68781" rIns="137562" bIns="68781" numCol="1" anchor="b" anchorCtr="0" compatLnSpc="1">
            <a:prstTxWarp prst="textNoShape">
              <a:avLst/>
            </a:prstTxWarp>
          </a:bodyPr>
          <a:lstStyle>
            <a:lvl1pPr defTabSz="1376363">
              <a:defRPr sz="1800"/>
            </a:lvl1pPr>
          </a:lstStyle>
          <a:p>
            <a:endParaRPr lang="en-GB" altLang="en-US"/>
          </a:p>
        </p:txBody>
      </p:sp>
      <p:sp>
        <p:nvSpPr>
          <p:cNvPr id="4101" name="Rectangle 1029">
            <a:extLst>
              <a:ext uri="{FF2B5EF4-FFF2-40B4-BE49-F238E27FC236}">
                <a16:creationId xmlns:a16="http://schemas.microsoft.com/office/drawing/2014/main" id="{26BFF259-F055-4FEE-A1F7-E074FE1A3A8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78488" y="13350875"/>
            <a:ext cx="4341812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7562" tIns="68781" rIns="137562" bIns="68781" numCol="1" anchor="b" anchorCtr="0" compatLnSpc="1">
            <a:prstTxWarp prst="textNoShape">
              <a:avLst/>
            </a:prstTxWarp>
          </a:bodyPr>
          <a:lstStyle>
            <a:lvl1pPr algn="r" defTabSz="1376363">
              <a:defRPr sz="1800"/>
            </a:lvl1pPr>
          </a:lstStyle>
          <a:p>
            <a:fld id="{682F3AC8-694E-43D3-893E-131AD7C34378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704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5313" y="0"/>
            <a:ext cx="4343400" cy="704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4296D-FE56-4BCE-9601-930FD4A29DBF}" type="datetimeFigureOut">
              <a:rPr lang="en-GB" smtClean="0"/>
              <a:t>31/08/2017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5338" y="1757363"/>
            <a:ext cx="3349625" cy="4743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1713" y="6764338"/>
            <a:ext cx="8016875" cy="55324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349288"/>
            <a:ext cx="4341813" cy="704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5313" y="13349288"/>
            <a:ext cx="4343400" cy="704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AC226-50CA-4235-A661-D040D4B1C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89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AC226-50CA-4235-A661-D040D4B1C38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216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4CFE-90F3-4500-ADED-29F998E13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8925" y="5243513"/>
            <a:ext cx="16973550" cy="111553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0E74D-6026-41B1-9E6D-347921C18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8925" y="16829088"/>
            <a:ext cx="16973550" cy="77358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78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3ABFD-A3D7-42E0-95A6-7BAFEBE45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4C2CA-8419-41E5-9DDB-6806BA5A0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94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A5D646-683D-475A-BFBD-1D12617F9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294100" y="2803525"/>
            <a:ext cx="4641850" cy="2565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9D2DE-967C-4EF5-AE69-DCE4E9C5A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368550" y="2803525"/>
            <a:ext cx="13773150" cy="25654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52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41C19-2B92-473A-95CA-AC4612FA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65DA6-4B5C-497A-BFBC-D7009318B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91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07437-C6AE-4A78-9B2D-744F45D5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638" y="7988300"/>
            <a:ext cx="19518312" cy="13328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0CF20-1E3E-4A72-A39D-647BFCF5B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4638" y="21442363"/>
            <a:ext cx="19518312" cy="70104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416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D7A5-416A-4E02-B500-8E135EBA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A2B16-B385-4E6B-99C0-DE7330E99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68550" y="9271000"/>
            <a:ext cx="9207500" cy="19186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C4428-E4AE-4C8E-A8F1-A73304F73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728450" y="9271000"/>
            <a:ext cx="9207500" cy="19186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45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2F83-B703-43D4-BDE6-7BE6A249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925" y="1706563"/>
            <a:ext cx="19519900" cy="6192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8549D-8BAE-45D4-AF62-9CD957279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8925" y="7854950"/>
            <a:ext cx="9574213" cy="384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3CC82-08FC-4AC3-A5FC-0268E4108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8925" y="11704638"/>
            <a:ext cx="9574213" cy="17214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FCDD6-61A3-4BF1-AB75-DBA69A98E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456988" y="7854950"/>
            <a:ext cx="9621837" cy="384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B0635F-44F6-47F5-A6C2-7DA7C867C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456988" y="11704638"/>
            <a:ext cx="9621837" cy="17214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68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104E-CD10-41BA-B468-5ADF58362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20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107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E979-247E-4982-B4C0-0ED95A25E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925" y="2136775"/>
            <a:ext cx="7299325" cy="74755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3CB03-822F-43AA-BC35-DE4DDCA17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1838" y="4613275"/>
            <a:ext cx="11456987" cy="22771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AF1AF-485B-4197-B068-9659DAFF8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8925" y="9612313"/>
            <a:ext cx="7299325" cy="178085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130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62E5-3E74-4969-BA8F-6F39F1741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925" y="2136775"/>
            <a:ext cx="7299325" cy="74755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C791AE-12B0-46EE-A0E9-4088D6F9C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621838" y="4613275"/>
            <a:ext cx="11456987" cy="22771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4391E-6C8F-43EE-89FF-DCA5AB50D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8925" y="9612313"/>
            <a:ext cx="7299325" cy="178085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795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4035BC2-8788-4994-B33B-B30C7C532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224338" y="2803525"/>
            <a:ext cx="15716250" cy="140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2375" tIns="156187" rIns="312375" bIns="1561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32" name="Text Box 8">
            <a:extLst>
              <a:ext uri="{FF2B5EF4-FFF2-40B4-BE49-F238E27FC236}">
                <a16:creationId xmlns:a16="http://schemas.microsoft.com/office/drawing/2014/main" id="{B183D9F1-DC97-4BDF-817E-F24E16DB8F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43375" y="4579938"/>
            <a:ext cx="157702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630" tIns="32315" rIns="64630" bIns="32315">
            <a:spAutoFit/>
          </a:bodyPr>
          <a:lstStyle>
            <a:lvl1pPr defTabSz="6461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23850" defTabSz="6461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46113" defTabSz="6461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969963" defTabSz="6461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292225" defTabSz="6461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49425" defTabSz="6461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06625" defTabSz="6461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663825" defTabSz="6461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121025" defTabSz="6461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2500">
              <a:solidFill>
                <a:srgbClr val="0E207F"/>
              </a:solidFill>
              <a:latin typeface="Arial" panose="020B0604020202020204" pitchFamily="34" charset="0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FA58245E-44E1-461F-9C30-5C6151CA7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368550" y="9271000"/>
            <a:ext cx="18567400" cy="1918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630" tIns="32315" rIns="64630" bIns="32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24200" rtl="0" fontAlgn="base">
        <a:spcBef>
          <a:spcPct val="0"/>
        </a:spcBef>
        <a:spcAft>
          <a:spcPct val="0"/>
        </a:spcAft>
        <a:defRPr sz="2800" kern="1200">
          <a:solidFill>
            <a:srgbClr val="FE9914"/>
          </a:solidFill>
          <a:latin typeface="+mj-lt"/>
          <a:ea typeface="+mj-ea"/>
          <a:cs typeface="+mj-cs"/>
        </a:defRPr>
      </a:lvl1pPr>
      <a:lvl2pPr algn="ctr" defTabSz="3124200" rtl="0" fontAlgn="base">
        <a:spcBef>
          <a:spcPct val="0"/>
        </a:spcBef>
        <a:spcAft>
          <a:spcPct val="0"/>
        </a:spcAft>
        <a:defRPr sz="2800">
          <a:solidFill>
            <a:srgbClr val="FE9914"/>
          </a:solidFill>
          <a:latin typeface="Arial" panose="020B0604020202020204" pitchFamily="34" charset="0"/>
        </a:defRPr>
      </a:lvl2pPr>
      <a:lvl3pPr algn="ctr" defTabSz="3124200" rtl="0" fontAlgn="base">
        <a:spcBef>
          <a:spcPct val="0"/>
        </a:spcBef>
        <a:spcAft>
          <a:spcPct val="0"/>
        </a:spcAft>
        <a:defRPr sz="2800">
          <a:solidFill>
            <a:srgbClr val="FE9914"/>
          </a:solidFill>
          <a:latin typeface="Arial" panose="020B0604020202020204" pitchFamily="34" charset="0"/>
        </a:defRPr>
      </a:lvl3pPr>
      <a:lvl4pPr algn="ctr" defTabSz="3124200" rtl="0" fontAlgn="base">
        <a:spcBef>
          <a:spcPct val="0"/>
        </a:spcBef>
        <a:spcAft>
          <a:spcPct val="0"/>
        </a:spcAft>
        <a:defRPr sz="2800">
          <a:solidFill>
            <a:srgbClr val="FE9914"/>
          </a:solidFill>
          <a:latin typeface="Arial" panose="020B0604020202020204" pitchFamily="34" charset="0"/>
        </a:defRPr>
      </a:lvl4pPr>
      <a:lvl5pPr algn="ctr" defTabSz="3124200" rtl="0" fontAlgn="base">
        <a:spcBef>
          <a:spcPct val="0"/>
        </a:spcBef>
        <a:spcAft>
          <a:spcPct val="0"/>
        </a:spcAft>
        <a:defRPr sz="2800">
          <a:solidFill>
            <a:srgbClr val="FE9914"/>
          </a:solidFill>
          <a:latin typeface="Arial" panose="020B0604020202020204" pitchFamily="34" charset="0"/>
        </a:defRPr>
      </a:lvl5pPr>
      <a:lvl6pPr marL="457200" algn="ctr" defTabSz="3124200" rtl="0" fontAlgn="base">
        <a:spcBef>
          <a:spcPct val="0"/>
        </a:spcBef>
        <a:spcAft>
          <a:spcPct val="0"/>
        </a:spcAft>
        <a:defRPr sz="2800">
          <a:solidFill>
            <a:srgbClr val="FE9914"/>
          </a:solidFill>
          <a:latin typeface="Arial" panose="020B0604020202020204" pitchFamily="34" charset="0"/>
        </a:defRPr>
      </a:lvl6pPr>
      <a:lvl7pPr marL="914400" algn="ctr" defTabSz="3124200" rtl="0" fontAlgn="base">
        <a:spcBef>
          <a:spcPct val="0"/>
        </a:spcBef>
        <a:spcAft>
          <a:spcPct val="0"/>
        </a:spcAft>
        <a:defRPr sz="2800">
          <a:solidFill>
            <a:srgbClr val="FE9914"/>
          </a:solidFill>
          <a:latin typeface="Arial" panose="020B0604020202020204" pitchFamily="34" charset="0"/>
        </a:defRPr>
      </a:lvl7pPr>
      <a:lvl8pPr marL="1371600" algn="ctr" defTabSz="3124200" rtl="0" fontAlgn="base">
        <a:spcBef>
          <a:spcPct val="0"/>
        </a:spcBef>
        <a:spcAft>
          <a:spcPct val="0"/>
        </a:spcAft>
        <a:defRPr sz="2800">
          <a:solidFill>
            <a:srgbClr val="FE9914"/>
          </a:solidFill>
          <a:latin typeface="Arial" panose="020B0604020202020204" pitchFamily="34" charset="0"/>
        </a:defRPr>
      </a:lvl8pPr>
      <a:lvl9pPr marL="1828800" algn="ctr" defTabSz="3124200" rtl="0" fontAlgn="base">
        <a:spcBef>
          <a:spcPct val="0"/>
        </a:spcBef>
        <a:spcAft>
          <a:spcPct val="0"/>
        </a:spcAft>
        <a:defRPr sz="2800">
          <a:solidFill>
            <a:srgbClr val="FE9914"/>
          </a:solidFill>
          <a:latin typeface="Arial" panose="020B0604020202020204" pitchFamily="34" charset="0"/>
        </a:defRPr>
      </a:lvl9pPr>
    </p:titleStyle>
    <p:bodyStyle>
      <a:lvl1pPr marL="1171575" indent="-1171575" algn="l" defTabSz="3124200" rtl="0" fontAlgn="base">
        <a:spcBef>
          <a:spcPct val="20000"/>
        </a:spcBef>
        <a:spcAft>
          <a:spcPct val="0"/>
        </a:spcAft>
        <a:buChar char="•"/>
        <a:defRPr sz="11000" kern="1200">
          <a:solidFill>
            <a:srgbClr val="0E207F"/>
          </a:solidFill>
          <a:latin typeface="+mn-lt"/>
          <a:ea typeface="+mn-ea"/>
          <a:cs typeface="+mn-cs"/>
        </a:defRPr>
      </a:lvl1pPr>
      <a:lvl2pPr marL="2538413" indent="-976313" algn="l" defTabSz="3124200" rtl="0" fontAlgn="base">
        <a:spcBef>
          <a:spcPct val="20000"/>
        </a:spcBef>
        <a:spcAft>
          <a:spcPct val="0"/>
        </a:spcAft>
        <a:buChar char="–"/>
        <a:defRPr sz="9500" kern="1200">
          <a:solidFill>
            <a:srgbClr val="0E207F"/>
          </a:solidFill>
          <a:latin typeface="+mn-lt"/>
          <a:ea typeface="+mn-ea"/>
          <a:cs typeface="+mn-cs"/>
        </a:defRPr>
      </a:lvl2pPr>
      <a:lvl3pPr marL="3905250" indent="-781050" algn="l" defTabSz="3124200" rtl="0" fontAlgn="base">
        <a:spcBef>
          <a:spcPct val="20000"/>
        </a:spcBef>
        <a:spcAft>
          <a:spcPct val="0"/>
        </a:spcAft>
        <a:buChar char="•"/>
        <a:defRPr sz="8200" kern="1200">
          <a:solidFill>
            <a:srgbClr val="0E207F"/>
          </a:solidFill>
          <a:latin typeface="+mn-lt"/>
          <a:ea typeface="+mn-ea"/>
          <a:cs typeface="+mn-cs"/>
        </a:defRPr>
      </a:lvl3pPr>
      <a:lvl4pPr marL="5467350" indent="-781050" algn="l" defTabSz="3124200" rtl="0" fontAlgn="base">
        <a:spcBef>
          <a:spcPct val="20000"/>
        </a:spcBef>
        <a:spcAft>
          <a:spcPct val="0"/>
        </a:spcAft>
        <a:buChar char="–"/>
        <a:defRPr sz="6900" kern="1200">
          <a:solidFill>
            <a:srgbClr val="0E207F"/>
          </a:solidFill>
          <a:latin typeface="+mn-lt"/>
          <a:ea typeface="+mn-ea"/>
          <a:cs typeface="+mn-cs"/>
        </a:defRPr>
      </a:lvl4pPr>
      <a:lvl5pPr marL="7027863" indent="-781050" algn="l" defTabSz="3124200" rtl="0" fontAlgn="base">
        <a:spcBef>
          <a:spcPct val="20000"/>
        </a:spcBef>
        <a:spcAft>
          <a:spcPct val="0"/>
        </a:spcAft>
        <a:buChar char="»"/>
        <a:defRPr sz="6900" kern="1200">
          <a:solidFill>
            <a:srgbClr val="0E207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: Top Corners Rounded 66">
            <a:extLst>
              <a:ext uri="{FF2B5EF4-FFF2-40B4-BE49-F238E27FC236}">
                <a16:creationId xmlns:a16="http://schemas.microsoft.com/office/drawing/2014/main" id="{EB12ACD5-DBED-4D85-8D77-AF60772C3729}"/>
              </a:ext>
            </a:extLst>
          </p:cNvPr>
          <p:cNvSpPr/>
          <p:nvPr/>
        </p:nvSpPr>
        <p:spPr>
          <a:xfrm flipH="1">
            <a:off x="11517304" y="16760883"/>
            <a:ext cx="9914741" cy="8287773"/>
          </a:xfrm>
          <a:prstGeom prst="round2SameRect">
            <a:avLst>
              <a:gd name="adj1" fmla="val 0"/>
              <a:gd name="adj2" fmla="val 1396"/>
            </a:avLst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tIns="90000" bIns="90000" rtlCol="0" anchor="t" anchorCtr="0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>
              <a:spcAft>
                <a:spcPts val="1200"/>
              </a:spcAft>
            </a:pPr>
            <a:r>
              <a:rPr lang="en-GB" sz="2000" dirty="0">
                <a:solidFill>
                  <a:srgbClr val="091553"/>
                </a:solidFill>
              </a:rPr>
              <a:t>In addition to exported raw data format, video format was also supported for playback.</a:t>
            </a:r>
          </a:p>
          <a:p>
            <a:pPr>
              <a:spcAft>
                <a:spcPts val="1200"/>
              </a:spcAft>
            </a:pPr>
            <a:r>
              <a:rPr lang="en-GB" sz="2000" dirty="0">
                <a:solidFill>
                  <a:srgbClr val="091553"/>
                </a:solidFill>
              </a:rPr>
              <a:t>For cross-platform compatibility, the popular ffmpeg framework</a:t>
            </a:r>
            <a:r>
              <a:rPr lang="en-GB" sz="2000" baseline="30000" dirty="0">
                <a:solidFill>
                  <a:srgbClr val="091553"/>
                </a:solidFill>
              </a:rPr>
              <a:t>[2]</a:t>
            </a:r>
            <a:r>
              <a:rPr lang="en-GB" sz="2000" dirty="0">
                <a:solidFill>
                  <a:srgbClr val="091553"/>
                </a:solidFill>
              </a:rPr>
              <a:t> was used.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91553"/>
                </a:solidFill>
              </a:rPr>
              <a:t>The new procedure of designing, exporting and playback is very similar to modern video animation designs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91553"/>
                </a:solidFill>
              </a:rPr>
              <a:t>Various video encoding algorithms can be used to reduce sequence file size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91553"/>
                </a:solidFill>
              </a:rPr>
              <a:t>Sequence data, audio and configurations can be combined into a single video file</a:t>
            </a:r>
          </a:p>
          <a:p>
            <a:pPr marL="800100" lvl="1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rgbClr val="091553"/>
                </a:solidFill>
              </a:rPr>
              <a:t>Enables easy sharing and management of sequences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91553"/>
                </a:solidFill>
              </a:rPr>
              <a:t>Commonly available video processing, editing and analysis tools can be used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91553"/>
                </a:solidFill>
              </a:rPr>
              <a:t>Previewing is possible using common media players, without actual lighting setups or dedicated Vixen application</a:t>
            </a:r>
          </a:p>
        </p:txBody>
      </p:sp>
      <p:sp>
        <p:nvSpPr>
          <p:cNvPr id="53" name="Rectangle: Top Corners Rounded 52">
            <a:extLst>
              <a:ext uri="{FF2B5EF4-FFF2-40B4-BE49-F238E27FC236}">
                <a16:creationId xmlns:a16="http://schemas.microsoft.com/office/drawing/2014/main" id="{44F343C9-A2C4-4F3E-8AF6-673E38732010}"/>
              </a:ext>
            </a:extLst>
          </p:cNvPr>
          <p:cNvSpPr/>
          <p:nvPr/>
        </p:nvSpPr>
        <p:spPr>
          <a:xfrm flipH="1">
            <a:off x="1112917" y="19930389"/>
            <a:ext cx="9914741" cy="11068325"/>
          </a:xfrm>
          <a:prstGeom prst="round2SameRect">
            <a:avLst>
              <a:gd name="adj1" fmla="val 0"/>
              <a:gd name="adj2" fmla="val 1396"/>
            </a:avLst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tIns="90000" bIns="90000" rtlCol="0" anchor="t" anchorCtr="0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91553"/>
                </a:solidFill>
              </a:rPr>
              <a:t>Pre-rendering (exporting) lighting sequences for all controller channels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91553"/>
                </a:solidFill>
              </a:rPr>
              <a:t>Uses manual timing source for exporting</a:t>
            </a:r>
          </a:p>
          <a:p>
            <a:pPr marL="800100" lvl="1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rgbClr val="091553"/>
                </a:solidFill>
              </a:rPr>
              <a:t>Produces precise frame interval</a:t>
            </a:r>
          </a:p>
          <a:p>
            <a:pPr marL="800100" lvl="1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rgbClr val="091553"/>
                </a:solidFill>
              </a:rPr>
              <a:t>Actual rendering is independent of exporting machine performance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91553"/>
                </a:solidFill>
              </a:rPr>
              <a:t>Removed rendering overheads of:</a:t>
            </a:r>
          </a:p>
          <a:p>
            <a:pPr marL="800100" lvl="1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rgbClr val="091553"/>
                </a:solidFill>
              </a:rPr>
              <a:t>Loading and preparing sequence designs</a:t>
            </a:r>
          </a:p>
          <a:p>
            <a:pPr marL="800100" lvl="1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rgbClr val="091553"/>
                </a:solidFill>
              </a:rPr>
              <a:t>Element updates</a:t>
            </a:r>
          </a:p>
          <a:p>
            <a:pPr marL="800100" lvl="1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rgbClr val="091553"/>
                </a:solidFill>
              </a:rPr>
              <a:t>Filters for channel mapping</a:t>
            </a:r>
          </a:p>
          <a:p>
            <a:pPr marL="800100" lvl="1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rgbClr val="091553"/>
                </a:solidFill>
              </a:rPr>
              <a:t>Expensive controller data type resolve operations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91553"/>
                </a:solidFill>
              </a:rPr>
              <a:t>Still uses modular design for supporting controller plugins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91553"/>
                </a:solidFill>
              </a:rPr>
              <a:t>Additional command-line application, optimised for embedded platforms</a:t>
            </a:r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A7610FB9-0071-4E2C-B54F-41083B9FF2C8}"/>
              </a:ext>
            </a:extLst>
          </p:cNvPr>
          <p:cNvSpPr/>
          <p:nvPr/>
        </p:nvSpPr>
        <p:spPr>
          <a:xfrm flipH="1">
            <a:off x="1112919" y="8949921"/>
            <a:ext cx="9914741" cy="9962361"/>
          </a:xfrm>
          <a:prstGeom prst="round2SameRect">
            <a:avLst>
              <a:gd name="adj1" fmla="val 0"/>
              <a:gd name="adj2" fmla="val 1396"/>
            </a:avLst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tIns="90000" bIns="90000" rtlCol="0" anchor="t" anchorCtr="0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91553"/>
                </a:solidFill>
              </a:rPr>
              <a:t>Load lighting sequences as contexts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91553"/>
                </a:solidFill>
              </a:rPr>
              <a:t>Visual-related realistic element grouping, e.g. trees and houses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91553"/>
                </a:solidFill>
              </a:rPr>
              <a:t>Interactive sequence editor of display element effects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91553"/>
                </a:solidFill>
              </a:rPr>
              <a:t>Live preview with customisable element placement layout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91553"/>
                </a:solidFill>
              </a:rPr>
              <a:t>Flexible hardware controller channel mapping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91553"/>
                </a:solidFill>
              </a:rPr>
              <a:t>Modular design, supports custom software plugins for additional controllers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91553"/>
                </a:solidFill>
              </a:rPr>
              <a:t>Show scheduler for automated lighting shows</a:t>
            </a:r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214A4CCE-E207-4E26-A5DB-97728EA57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3753" y="2927442"/>
            <a:ext cx="8484196" cy="1519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4630" tIns="32315" rIns="64630" bIns="32315">
            <a:spAutoFit/>
          </a:bodyPr>
          <a:lstStyle>
            <a:lvl1pPr defTabSz="6461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23850" defTabSz="6461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46113" defTabSz="6461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969963" defTabSz="6461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292225" defTabSz="6461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49425" defTabSz="6461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06625" defTabSz="6461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663825" defTabSz="6461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121025" defTabSz="6461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en-US" sz="3200" b="1" dirty="0">
                <a:solidFill>
                  <a:srgbClr val="091553"/>
                </a:solidFill>
                <a:latin typeface="Arial" panose="020B0604020202020204" pitchFamily="34" charset="0"/>
              </a:rPr>
              <a:t>Yubo Zhi</a:t>
            </a:r>
            <a:endParaRPr lang="en-GB" altLang="en-US" sz="800" b="1" dirty="0">
              <a:solidFill>
                <a:srgbClr val="091553"/>
              </a:solidFill>
              <a:latin typeface="Arial" panose="020B0604020202020204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GB" altLang="en-US" sz="2500" b="1" dirty="0">
                <a:solidFill>
                  <a:srgbClr val="091553"/>
                </a:solidFill>
                <a:latin typeface="Arial" panose="020B0604020202020204" pitchFamily="34" charset="0"/>
              </a:rPr>
              <a:t>Department of Electrical and Electronic Engineering, Faculty of Engineering, Imperial College London</a:t>
            </a:r>
          </a:p>
        </p:txBody>
      </p:sp>
      <p:sp>
        <p:nvSpPr>
          <p:cNvPr id="2123" name="Text Box 75">
            <a:extLst>
              <a:ext uri="{FF2B5EF4-FFF2-40B4-BE49-F238E27FC236}">
                <a16:creationId xmlns:a16="http://schemas.microsoft.com/office/drawing/2014/main" id="{59FB8538-B057-44C4-9FB3-000201418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0188" y="28623652"/>
            <a:ext cx="10009187" cy="834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630" tIns="32315" rIns="64630" bIns="32315">
            <a:spAutoFit/>
          </a:bodyPr>
          <a:lstStyle>
            <a:lvl1pPr defTabSz="6461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23850" defTabSz="6461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46113" defTabSz="6461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969963" defTabSz="6461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292225" defTabSz="6461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49425" defTabSz="6461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06625" defTabSz="6461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663825" defTabSz="6461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121025" defTabSz="6461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000" dirty="0">
                <a:solidFill>
                  <a:srgbClr val="FE9914"/>
                </a:solidFill>
                <a:latin typeface="Arial" panose="020B0604020202020204" pitchFamily="34" charset="0"/>
              </a:rPr>
              <a:t>ACKNOWLEDGEMENTS</a:t>
            </a:r>
          </a:p>
          <a:p>
            <a:pPr>
              <a:spcBef>
                <a:spcPct val="50000"/>
              </a:spcBef>
            </a:pPr>
            <a:r>
              <a:rPr lang="en-GB" altLang="en-US" sz="2000" dirty="0">
                <a:solidFill>
                  <a:srgbClr val="0E207F"/>
                </a:solidFill>
                <a:latin typeface="Arial" panose="020B0604020202020204" pitchFamily="34" charset="0"/>
              </a:rPr>
              <a:t>Sincere thanks to project supervisor Dr James J. Davis for supporting this project.</a:t>
            </a:r>
          </a:p>
        </p:txBody>
      </p:sp>
      <p:sp>
        <p:nvSpPr>
          <p:cNvPr id="66" name="Text Box 76">
            <a:extLst>
              <a:ext uri="{FF2B5EF4-FFF2-40B4-BE49-F238E27FC236}">
                <a16:creationId xmlns:a16="http://schemas.microsoft.com/office/drawing/2014/main" id="{FCB9F631-8341-4F4A-AC5B-4489E5A0A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0188" y="29702347"/>
            <a:ext cx="10266362" cy="1296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4630" tIns="32315" rIns="64630" bIns="32315">
            <a:spAutoFit/>
          </a:bodyPr>
          <a:lstStyle>
            <a:lvl1pPr defTabSz="6461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23850" defTabSz="6461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46113" defTabSz="6461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969963" defTabSz="6461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292225" defTabSz="6461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749425" defTabSz="6461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06625" defTabSz="6461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663825" defTabSz="6461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121025" defTabSz="6461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000" dirty="0">
                <a:solidFill>
                  <a:srgbClr val="FE9914"/>
                </a:solidFill>
                <a:latin typeface="Arial" panose="020B0604020202020204" pitchFamily="34" charset="0"/>
              </a:rPr>
              <a:t>REFERENCES</a:t>
            </a:r>
          </a:p>
          <a:p>
            <a:pPr>
              <a:spcBef>
                <a:spcPct val="50000"/>
              </a:spcBef>
            </a:pPr>
            <a:r>
              <a:rPr lang="en-GB" altLang="en-US" sz="2000" dirty="0">
                <a:solidFill>
                  <a:srgbClr val="0E207F"/>
                </a:solidFill>
                <a:latin typeface="Arial" panose="020B0604020202020204" pitchFamily="34" charset="0"/>
              </a:rPr>
              <a:t>[1] Vixen Team. (2017) Vixen lights. [Online]. Available: http://www.vixenlights.com</a:t>
            </a:r>
          </a:p>
          <a:p>
            <a:pPr>
              <a:spcBef>
                <a:spcPct val="50000"/>
              </a:spcBef>
            </a:pPr>
            <a:r>
              <a:rPr lang="en-GB" altLang="en-US" sz="2000" dirty="0">
                <a:solidFill>
                  <a:srgbClr val="0E207F"/>
                </a:solidFill>
                <a:latin typeface="Arial" panose="020B0604020202020204" pitchFamily="34" charset="0"/>
              </a:rPr>
              <a:t>[2] Ffmpeg multimedia framework. [Online]. Available: https://ffmpeg.org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183816E-0382-4B2A-AC34-20822B4FC111}"/>
              </a:ext>
            </a:extLst>
          </p:cNvPr>
          <p:cNvGrpSpPr/>
          <p:nvPr/>
        </p:nvGrpSpPr>
        <p:grpSpPr>
          <a:xfrm>
            <a:off x="1494540" y="25070134"/>
            <a:ext cx="9145016" cy="5574234"/>
            <a:chOff x="1378596" y="25454097"/>
            <a:chExt cx="9145016" cy="557423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CCA8A25-FD0C-492C-AAEE-064D0C14485F}"/>
                </a:ext>
              </a:extLst>
            </p:cNvPr>
            <p:cNvSpPr/>
            <p:nvPr/>
          </p:nvSpPr>
          <p:spPr>
            <a:xfrm>
              <a:off x="1378596" y="25454097"/>
              <a:ext cx="9145016" cy="557423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B3196660-F23D-4A04-A1B6-E765C0609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02570" y="25958154"/>
              <a:ext cx="8877300" cy="4943475"/>
            </a:xfrm>
            <a:prstGeom prst="rect">
              <a:avLst/>
            </a:prstGeom>
          </p:spPr>
        </p:pic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05470C79-9E56-4462-82C5-F1FD909CB900}"/>
                </a:ext>
              </a:extLst>
            </p:cNvPr>
            <p:cNvSpPr/>
            <p:nvPr/>
          </p:nvSpPr>
          <p:spPr>
            <a:xfrm rot="5400000">
              <a:off x="8751450" y="28882533"/>
              <a:ext cx="262955" cy="298860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240904-BEB8-4947-8EA8-856D5C660045}"/>
                </a:ext>
              </a:extLst>
            </p:cNvPr>
            <p:cNvSpPr txBox="1"/>
            <p:nvPr/>
          </p:nvSpPr>
          <p:spPr>
            <a:xfrm>
              <a:off x="7388623" y="30566666"/>
              <a:ext cx="31349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6"/>
                  </a:solidFill>
                </a:rPr>
                <a:t>New playback engine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F13F3A9-D9AB-4E3A-A9D0-FAE803845855}"/>
                </a:ext>
              </a:extLst>
            </p:cNvPr>
            <p:cNvSpPr txBox="1"/>
            <p:nvPr/>
          </p:nvSpPr>
          <p:spPr>
            <a:xfrm>
              <a:off x="2993179" y="25496489"/>
              <a:ext cx="59046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6"/>
                  </a:solidFill>
                </a:rPr>
                <a:t>Original Vixen execution engine pipeline</a:t>
              </a:r>
              <a:r>
                <a:rPr lang="en-GB" baseline="30000" dirty="0">
                  <a:solidFill>
                    <a:schemeClr val="accent6"/>
                  </a:solidFill>
                </a:rPr>
                <a:t>[1]</a:t>
              </a: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08A28DBF-D653-49A5-938D-BEF1770385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3921" y="21089361"/>
            <a:ext cx="3643679" cy="364367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CBAD471-5356-420C-A3E9-B2ED8D9A00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94540" y="1098024"/>
            <a:ext cx="4725988" cy="124781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733902-6EA0-40DF-A825-E539144C6BC6}"/>
              </a:ext>
            </a:extLst>
          </p:cNvPr>
          <p:cNvSpPr/>
          <p:nvPr/>
        </p:nvSpPr>
        <p:spPr>
          <a:xfrm>
            <a:off x="7498979" y="779747"/>
            <a:ext cx="13033745" cy="192373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lvl="0" algn="ctr">
              <a:spcBef>
                <a:spcPct val="50000"/>
              </a:spcBef>
            </a:pPr>
            <a:r>
              <a:rPr lang="en-GB" altLang="en-US" sz="4400" b="1" dirty="0">
                <a:solidFill>
                  <a:schemeClr val="bg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Lightening the Load: A New Playback Engine for Sophisticated Animated Lighting Displays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FC62362D-CEFE-4C33-8467-E4E9C6BB0990}"/>
              </a:ext>
            </a:extLst>
          </p:cNvPr>
          <p:cNvSpPr>
            <a:spLocks noChangeAspect="1"/>
          </p:cNvSpPr>
          <p:nvPr/>
        </p:nvSpPr>
        <p:spPr>
          <a:xfrm>
            <a:off x="1112927" y="4908612"/>
            <a:ext cx="9914742" cy="556442"/>
          </a:xfrm>
          <a:prstGeom prst="round2Same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 sz="2800" dirty="0">
                <a:solidFill>
                  <a:srgbClr val="091553"/>
                </a:solidFill>
                <a:latin typeface="+mj-lt"/>
              </a:rPr>
              <a:t>Introduction</a:t>
            </a:r>
            <a:endParaRPr lang="en-GB" dirty="0">
              <a:latin typeface="+mj-lt"/>
            </a:endParaRP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5B6F380F-F0A6-449C-B000-DB3EE0C482AA}"/>
              </a:ext>
            </a:extLst>
          </p:cNvPr>
          <p:cNvSpPr/>
          <p:nvPr/>
        </p:nvSpPr>
        <p:spPr>
          <a:xfrm flipH="1">
            <a:off x="1112925" y="5475090"/>
            <a:ext cx="9914741" cy="2452109"/>
          </a:xfrm>
          <a:prstGeom prst="round2SameRect">
            <a:avLst>
              <a:gd name="adj1" fmla="val 0"/>
              <a:gd name="adj2" fmla="val 3634"/>
            </a:avLst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tIns="90000" bIns="90000" rtlCol="0" anchor="t" anchorCtr="0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>
              <a:spcAft>
                <a:spcPts val="1200"/>
              </a:spcAft>
            </a:pPr>
            <a:r>
              <a:rPr lang="en-GB" sz="2000" dirty="0">
                <a:solidFill>
                  <a:srgbClr val="091553"/>
                </a:solidFill>
              </a:rPr>
              <a:t>Vixen</a:t>
            </a:r>
            <a:r>
              <a:rPr lang="en-GB" sz="2000" baseline="30000" dirty="0">
                <a:solidFill>
                  <a:srgbClr val="091553"/>
                </a:solidFill>
              </a:rPr>
              <a:t>[1]</a:t>
            </a:r>
            <a:r>
              <a:rPr lang="en-GB" sz="2000" dirty="0">
                <a:solidFill>
                  <a:srgbClr val="091553"/>
                </a:solidFill>
              </a:rPr>
              <a:t> is a lighting display design and control application.</a:t>
            </a:r>
          </a:p>
          <a:p>
            <a:pPr>
              <a:spcAft>
                <a:spcPts val="1200"/>
              </a:spcAft>
            </a:pPr>
            <a:r>
              <a:rPr lang="en-GB" sz="2000" dirty="0">
                <a:solidFill>
                  <a:srgbClr val="091553"/>
                </a:solidFill>
              </a:rPr>
              <a:t>It has a sophisticated lighting effect designer, supports thousands of lighting channels with flexible element mapping.</a:t>
            </a:r>
          </a:p>
          <a:p>
            <a:pPr>
              <a:spcAft>
                <a:spcPts val="1200"/>
              </a:spcAft>
            </a:pPr>
            <a:r>
              <a:rPr lang="en-GB" sz="2000" dirty="0">
                <a:solidFill>
                  <a:srgbClr val="091553"/>
                </a:solidFill>
              </a:rPr>
              <a:t>However, all these flexible but complex mapping routines require a powerful computer to drive the display execution engine during lighting shows.</a:t>
            </a:r>
          </a:p>
          <a:p>
            <a:pPr>
              <a:spcAft>
                <a:spcPts val="1200"/>
              </a:spcAft>
            </a:pPr>
            <a:r>
              <a:rPr lang="en-GB" sz="2000" dirty="0">
                <a:solidFill>
                  <a:srgbClr val="091553"/>
                </a:solidFill>
              </a:rPr>
              <a:t>To resolve this problem, a new simplified playback engine was designed.</a:t>
            </a:r>
          </a:p>
        </p:txBody>
      </p:sp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686F45DC-66D4-4EA6-8745-BB3C9E8F3F0C}"/>
              </a:ext>
            </a:extLst>
          </p:cNvPr>
          <p:cNvSpPr/>
          <p:nvPr/>
        </p:nvSpPr>
        <p:spPr>
          <a:xfrm>
            <a:off x="11517313" y="4908612"/>
            <a:ext cx="9914742" cy="556442"/>
          </a:xfrm>
          <a:prstGeom prst="round2Same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 sz="2800" dirty="0">
                <a:solidFill>
                  <a:srgbClr val="091553"/>
                </a:solidFill>
                <a:latin typeface="+mj-lt"/>
              </a:rPr>
              <a:t>Performance improvement</a:t>
            </a:r>
            <a:endParaRPr lang="en-GB" dirty="0">
              <a:latin typeface="+mj-lt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B938810-A16F-4E9E-BC74-4912980FE7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9" y="2803338"/>
            <a:ext cx="4888889" cy="2095238"/>
          </a:xfrm>
          <a:prstGeom prst="rect">
            <a:avLst/>
          </a:prstGeom>
        </p:spPr>
      </p:pic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063C98EE-0A7A-4655-AAE4-5282F4B0A5D2}"/>
              </a:ext>
            </a:extLst>
          </p:cNvPr>
          <p:cNvSpPr/>
          <p:nvPr/>
        </p:nvSpPr>
        <p:spPr>
          <a:xfrm>
            <a:off x="1112925" y="8393479"/>
            <a:ext cx="9914742" cy="556442"/>
          </a:xfrm>
          <a:prstGeom prst="round2Same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 sz="2800" dirty="0">
                <a:solidFill>
                  <a:srgbClr val="091553"/>
                </a:solidFill>
                <a:latin typeface="+mj-lt"/>
              </a:rPr>
              <a:t>Vixen application</a:t>
            </a:r>
            <a:endParaRPr lang="en-GB" dirty="0">
              <a:latin typeface="+mj-lt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B8D1DD1-8F3C-4D46-A07F-CFA3996212B7}"/>
              </a:ext>
            </a:extLst>
          </p:cNvPr>
          <p:cNvGrpSpPr/>
          <p:nvPr/>
        </p:nvGrpSpPr>
        <p:grpSpPr>
          <a:xfrm>
            <a:off x="1386861" y="12317414"/>
            <a:ext cx="9366862" cy="6352092"/>
            <a:chOff x="1401329" y="10585775"/>
            <a:chExt cx="9366862" cy="635209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D095491-B9B7-4277-BA70-52BCD4767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1329" y="10585775"/>
              <a:ext cx="9366861" cy="6184225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BCB653D-C210-46A2-9ECC-0BA4253EB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953" y="12871200"/>
              <a:ext cx="6495238" cy="4066667"/>
            </a:xfrm>
            <a:prstGeom prst="rect">
              <a:avLst/>
            </a:prstGeom>
          </p:spPr>
        </p:pic>
      </p:grpSp>
      <p:sp>
        <p:nvSpPr>
          <p:cNvPr id="52" name="Rectangle: Top Corners Rounded 51">
            <a:extLst>
              <a:ext uri="{FF2B5EF4-FFF2-40B4-BE49-F238E27FC236}">
                <a16:creationId xmlns:a16="http://schemas.microsoft.com/office/drawing/2014/main" id="{58B9B431-2B22-4DA3-A512-7391D0FD973A}"/>
              </a:ext>
            </a:extLst>
          </p:cNvPr>
          <p:cNvSpPr/>
          <p:nvPr/>
        </p:nvSpPr>
        <p:spPr>
          <a:xfrm>
            <a:off x="1112919" y="19373947"/>
            <a:ext cx="9914742" cy="556442"/>
          </a:xfrm>
          <a:prstGeom prst="round2Same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 sz="2800" dirty="0">
                <a:solidFill>
                  <a:srgbClr val="091553"/>
                </a:solidFill>
                <a:latin typeface="+mj-lt"/>
              </a:rPr>
              <a:t>Proposed new playback engine</a:t>
            </a:r>
            <a:endParaRPr lang="en-GB" dirty="0">
              <a:latin typeface="+mj-lt"/>
            </a:endParaRPr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C0CDAEED-B74D-4112-907D-201922A056B6}"/>
              </a:ext>
            </a:extLst>
          </p:cNvPr>
          <p:cNvSpPr/>
          <p:nvPr/>
        </p:nvSpPr>
        <p:spPr>
          <a:xfrm flipH="1">
            <a:off x="11517306" y="5463900"/>
            <a:ext cx="9914741" cy="10280030"/>
          </a:xfrm>
          <a:prstGeom prst="round2SameRect">
            <a:avLst>
              <a:gd name="adj1" fmla="val 0"/>
              <a:gd name="adj2" fmla="val 1263"/>
            </a:avLst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tIns="90000" bIns="90000" rtlCol="0" anchor="t" anchorCtr="0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>
              <a:spcAft>
                <a:spcPts val="1200"/>
              </a:spcAft>
            </a:pPr>
            <a:r>
              <a:rPr lang="en-GB" sz="2000" dirty="0">
                <a:solidFill>
                  <a:srgbClr val="091553"/>
                </a:solidFill>
              </a:rPr>
              <a:t>As a reference, the figure below shows the performance of the original Vixen execution engine, captured on a mid-range dual-core laptop:</a:t>
            </a:r>
          </a:p>
          <a:p>
            <a:pPr>
              <a:spcAft>
                <a:spcPts val="1200"/>
              </a:spcAft>
            </a:pPr>
            <a:endParaRPr lang="en-GB" sz="2000" dirty="0">
              <a:solidFill>
                <a:srgbClr val="091553"/>
              </a:solidFill>
            </a:endParaRPr>
          </a:p>
          <a:p>
            <a:pPr>
              <a:spcAft>
                <a:spcPts val="1200"/>
              </a:spcAft>
            </a:pPr>
            <a:endParaRPr lang="en-GB" sz="2000" dirty="0">
              <a:solidFill>
                <a:srgbClr val="091553"/>
              </a:solidFill>
            </a:endParaRPr>
          </a:p>
          <a:p>
            <a:pPr>
              <a:spcAft>
                <a:spcPts val="1200"/>
              </a:spcAft>
            </a:pPr>
            <a:endParaRPr lang="en-GB" sz="2000" dirty="0">
              <a:solidFill>
                <a:srgbClr val="091553"/>
              </a:solidFill>
            </a:endParaRPr>
          </a:p>
          <a:p>
            <a:pPr>
              <a:spcAft>
                <a:spcPts val="1200"/>
              </a:spcAft>
            </a:pPr>
            <a:endParaRPr lang="en-GB" sz="2000" dirty="0">
              <a:solidFill>
                <a:srgbClr val="091553"/>
              </a:solidFill>
            </a:endParaRPr>
          </a:p>
          <a:p>
            <a:pPr>
              <a:spcAft>
                <a:spcPts val="1200"/>
              </a:spcAft>
            </a:pPr>
            <a:endParaRPr lang="en-GB" sz="2000" dirty="0">
              <a:solidFill>
                <a:srgbClr val="091553"/>
              </a:solidFill>
            </a:endParaRPr>
          </a:p>
          <a:p>
            <a:pPr>
              <a:spcAft>
                <a:spcPts val="1200"/>
              </a:spcAft>
            </a:pPr>
            <a:endParaRPr lang="en-GB" sz="2000" dirty="0">
              <a:solidFill>
                <a:srgbClr val="091553"/>
              </a:solidFill>
            </a:endParaRPr>
          </a:p>
          <a:p>
            <a:pPr>
              <a:spcAft>
                <a:spcPts val="1200"/>
              </a:spcAft>
            </a:pPr>
            <a:endParaRPr lang="en-GB" sz="2000" dirty="0">
              <a:solidFill>
                <a:srgbClr val="091553"/>
              </a:solidFill>
            </a:endParaRPr>
          </a:p>
          <a:p>
            <a:pPr>
              <a:spcAft>
                <a:spcPts val="1200"/>
              </a:spcAft>
            </a:pPr>
            <a:endParaRPr lang="en-GB" sz="2000" dirty="0">
              <a:solidFill>
                <a:srgbClr val="091553"/>
              </a:solidFill>
            </a:endParaRPr>
          </a:p>
          <a:p>
            <a:pPr>
              <a:spcAft>
                <a:spcPts val="1200"/>
              </a:spcAft>
            </a:pPr>
            <a:endParaRPr lang="en-GB" sz="2000" dirty="0">
              <a:solidFill>
                <a:srgbClr val="091553"/>
              </a:solidFill>
            </a:endParaRPr>
          </a:p>
          <a:p>
            <a:pPr>
              <a:spcAft>
                <a:spcPts val="1200"/>
              </a:spcAft>
            </a:pPr>
            <a:r>
              <a:rPr lang="en-GB" sz="2000" dirty="0">
                <a:solidFill>
                  <a:srgbClr val="091553"/>
                </a:solidFill>
              </a:rPr>
              <a:t>The new playback engine has a remarkable rendering performance compared to the original Vixen engine. It was able to be used on a variety of embedded platforms.</a:t>
            </a:r>
          </a:p>
          <a:p>
            <a:pPr>
              <a:spcAft>
                <a:spcPts val="1200"/>
              </a:spcAft>
            </a:pPr>
            <a:r>
              <a:rPr lang="en-GB" sz="2000" dirty="0">
                <a:solidFill>
                  <a:srgbClr val="091553"/>
                </a:solidFill>
              </a:rPr>
              <a:t>The figure below shows the performance of the new playback engine using the same sequence, captured on a relatively low-end embedded platform, Raspberry Pi B+: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6D40D92-1AD5-4794-8529-D0DC76A5A951}"/>
              </a:ext>
            </a:extLst>
          </p:cNvPr>
          <p:cNvGrpSpPr/>
          <p:nvPr/>
        </p:nvGrpSpPr>
        <p:grpSpPr>
          <a:xfrm>
            <a:off x="14268028" y="6358841"/>
            <a:ext cx="6984776" cy="3850145"/>
            <a:chOff x="14988108" y="9120104"/>
            <a:chExt cx="5857875" cy="322897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9715FFA-2420-4307-BC7A-205E98D08599}"/>
                </a:ext>
              </a:extLst>
            </p:cNvPr>
            <p:cNvSpPr/>
            <p:nvPr/>
          </p:nvSpPr>
          <p:spPr>
            <a:xfrm>
              <a:off x="14988109" y="9120104"/>
              <a:ext cx="5857874" cy="32289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B0127C28-229D-4AC7-B837-A88328D66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4988108" y="9120104"/>
              <a:ext cx="5857875" cy="3228975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F3EE7FE1-19D1-463B-A701-F44F72A8F1E5}"/>
              </a:ext>
            </a:extLst>
          </p:cNvPr>
          <p:cNvSpPr txBox="1"/>
          <p:nvPr/>
        </p:nvSpPr>
        <p:spPr>
          <a:xfrm>
            <a:off x="11874499" y="7160528"/>
            <a:ext cx="23935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91553"/>
                </a:solidFill>
              </a:rPr>
              <a:t>The CPU usage frequently reaches above 90%.</a:t>
            </a:r>
          </a:p>
          <a:p>
            <a:r>
              <a:rPr lang="en-GB" sz="2000" dirty="0">
                <a:solidFill>
                  <a:srgbClr val="091553"/>
                </a:solidFill>
              </a:rPr>
              <a:t>The refresh rates are very unstable around the configured 20 fps.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58A48D6-CA75-4921-884E-DF9E476DC0C5}"/>
              </a:ext>
            </a:extLst>
          </p:cNvPr>
          <p:cNvGrpSpPr/>
          <p:nvPr/>
        </p:nvGrpSpPr>
        <p:grpSpPr>
          <a:xfrm>
            <a:off x="14268024" y="11947594"/>
            <a:ext cx="6972895" cy="3574087"/>
            <a:chOff x="14988108" y="12829958"/>
            <a:chExt cx="5857875" cy="300256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99A0704-06DD-4BA3-B082-8B2B4FA45D90}"/>
                </a:ext>
              </a:extLst>
            </p:cNvPr>
            <p:cNvSpPr/>
            <p:nvPr/>
          </p:nvSpPr>
          <p:spPr>
            <a:xfrm>
              <a:off x="14988109" y="12829958"/>
              <a:ext cx="5857874" cy="30025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2F829B60-99B3-492E-B5D9-55852D466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4988108" y="12829959"/>
              <a:ext cx="5857875" cy="3002561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7E8924F4-7CD1-4F7B-BB17-755F51810CA1}"/>
              </a:ext>
            </a:extLst>
          </p:cNvPr>
          <p:cNvSpPr txBox="1"/>
          <p:nvPr/>
        </p:nvSpPr>
        <p:spPr>
          <a:xfrm>
            <a:off x="11874499" y="12615969"/>
            <a:ext cx="23935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91553"/>
                </a:solidFill>
              </a:rPr>
              <a:t>The CPU usage was below 50% most of the time.</a:t>
            </a:r>
          </a:p>
          <a:p>
            <a:r>
              <a:rPr lang="en-GB" sz="2000" dirty="0">
                <a:solidFill>
                  <a:srgbClr val="091553"/>
                </a:solidFill>
              </a:rPr>
              <a:t>The refresh rates are quite stable around the configured 50 fps.</a:t>
            </a:r>
          </a:p>
        </p:txBody>
      </p:sp>
      <p:sp>
        <p:nvSpPr>
          <p:cNvPr id="65" name="Rectangle: Top Corners Rounded 64">
            <a:extLst>
              <a:ext uri="{FF2B5EF4-FFF2-40B4-BE49-F238E27FC236}">
                <a16:creationId xmlns:a16="http://schemas.microsoft.com/office/drawing/2014/main" id="{C6E98E97-4EED-4920-98F6-016187B926F7}"/>
              </a:ext>
            </a:extLst>
          </p:cNvPr>
          <p:cNvSpPr/>
          <p:nvPr/>
        </p:nvSpPr>
        <p:spPr>
          <a:xfrm>
            <a:off x="11517306" y="16208046"/>
            <a:ext cx="9914742" cy="556442"/>
          </a:xfrm>
          <a:prstGeom prst="round2Same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 sz="2800" dirty="0">
                <a:solidFill>
                  <a:srgbClr val="091553"/>
                </a:solidFill>
                <a:latin typeface="+mj-lt"/>
              </a:rPr>
              <a:t>Video input format</a:t>
            </a:r>
            <a:endParaRPr lang="en-GB" dirty="0">
              <a:latin typeface="+mj-lt"/>
            </a:endParaRPr>
          </a:p>
        </p:txBody>
      </p:sp>
      <p:sp>
        <p:nvSpPr>
          <p:cNvPr id="72" name="Rectangle: Top Corners Rounded 71">
            <a:extLst>
              <a:ext uri="{FF2B5EF4-FFF2-40B4-BE49-F238E27FC236}">
                <a16:creationId xmlns:a16="http://schemas.microsoft.com/office/drawing/2014/main" id="{6D11DA3C-18EC-4FF3-A0D4-8BC0946CA10B}"/>
              </a:ext>
            </a:extLst>
          </p:cNvPr>
          <p:cNvSpPr/>
          <p:nvPr/>
        </p:nvSpPr>
        <p:spPr>
          <a:xfrm>
            <a:off x="11517306" y="25552550"/>
            <a:ext cx="9914742" cy="556442"/>
          </a:xfrm>
          <a:prstGeom prst="round2Same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 sz="2800" dirty="0">
                <a:solidFill>
                  <a:srgbClr val="091553"/>
                </a:solidFill>
                <a:latin typeface="+mj-lt"/>
              </a:rPr>
              <a:t>Future works</a:t>
            </a:r>
            <a:endParaRPr lang="en-GB" dirty="0">
              <a:latin typeface="+mj-lt"/>
            </a:endParaRPr>
          </a:p>
        </p:txBody>
      </p:sp>
      <p:sp>
        <p:nvSpPr>
          <p:cNvPr id="73" name="Rectangle: Top Corners Rounded 72">
            <a:extLst>
              <a:ext uri="{FF2B5EF4-FFF2-40B4-BE49-F238E27FC236}">
                <a16:creationId xmlns:a16="http://schemas.microsoft.com/office/drawing/2014/main" id="{FEF2EC20-04E2-4320-9D23-898BF83A8E1B}"/>
              </a:ext>
            </a:extLst>
          </p:cNvPr>
          <p:cNvSpPr/>
          <p:nvPr/>
        </p:nvSpPr>
        <p:spPr>
          <a:xfrm flipH="1">
            <a:off x="11517303" y="26108993"/>
            <a:ext cx="9914741" cy="2010764"/>
          </a:xfrm>
          <a:prstGeom prst="round2SameRect">
            <a:avLst>
              <a:gd name="adj1" fmla="val 0"/>
              <a:gd name="adj2" fmla="val 6981"/>
            </a:avLst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tIns="90000" bIns="90000" rtlCol="0" anchor="t" anchorCtr="0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91553"/>
                </a:solidFill>
              </a:rPr>
              <a:t>Improve code segments for user-friendliness and production release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91553"/>
                </a:solidFill>
              </a:rPr>
              <a:t>Improve execution and playback engine integration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91553"/>
                </a:solidFill>
              </a:rPr>
              <a:t>Support for element back-mapping and preview display from playback engine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91553"/>
                </a:solidFill>
              </a:rPr>
              <a:t>Intuitive video pixel mapping using preview layout and mapping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D9C8C5-A3BE-4D65-B656-2D4602297230}"/>
              </a:ext>
            </a:extLst>
          </p:cNvPr>
          <p:cNvSpPr txBox="1"/>
          <p:nvPr/>
        </p:nvSpPr>
        <p:spPr>
          <a:xfrm>
            <a:off x="15276140" y="22692329"/>
            <a:ext cx="20909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91553"/>
                </a:solidFill>
              </a:rPr>
              <a:t>A video-encoded frame, taken from an example sequence: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86BE08-9BF6-42C3-9C4F-AC149E3AEF10}"/>
              </a:ext>
            </a:extLst>
          </p:cNvPr>
          <p:cNvSpPr txBox="1"/>
          <p:nvPr/>
        </p:nvSpPr>
        <p:spPr>
          <a:xfrm>
            <a:off x="11517303" y="21081056"/>
            <a:ext cx="59366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91553"/>
                </a:solidFill>
                <a:latin typeface="Arial"/>
              </a:rPr>
              <a:t>On Raspberry Pi B+, the CPU usage was increased by 30% when using a video as input. But refresh rates are still stable around 50 fps.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808080"/>
      </a:dk1>
      <a:lt1>
        <a:srgbClr val="FFFFFF"/>
      </a:lt1>
      <a:dk2>
        <a:srgbClr val="7D90F1"/>
      </a:dk2>
      <a:lt2>
        <a:srgbClr val="FE9914"/>
      </a:lt2>
      <a:accent1>
        <a:srgbClr val="FE9914"/>
      </a:accent1>
      <a:accent2>
        <a:srgbClr val="3333CC"/>
      </a:accent2>
      <a:accent3>
        <a:srgbClr val="BFC6F7"/>
      </a:accent3>
      <a:accent4>
        <a:srgbClr val="DADADA"/>
      </a:accent4>
      <a:accent5>
        <a:srgbClr val="FECAA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</TotalTime>
  <Words>604</Words>
  <Application>Microsoft Office PowerPoint</Application>
  <PresentationFormat>Custom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Default Design</vt:lpstr>
      <vt:lpstr>PowerPoint Presentation</vt:lpstr>
    </vt:vector>
  </TitlesOfParts>
  <Company>Imperial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Fielding</dc:creator>
  <cp:lastModifiedBy>Norman Zhi</cp:lastModifiedBy>
  <cp:revision>70</cp:revision>
  <dcterms:created xsi:type="dcterms:W3CDTF">2003-03-17T12:59:41Z</dcterms:created>
  <dcterms:modified xsi:type="dcterms:W3CDTF">2017-08-31T20:57:07Z</dcterms:modified>
</cp:coreProperties>
</file>