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56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2" r:id="rId13"/>
    <p:sldId id="271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59AD3-373D-4B65-92C4-82C1331EEB4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B856E-BBB4-41D2-B918-09482256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62BB-9008-48E8-9F6A-BAC32670E9F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4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62BB-9008-48E8-9F6A-BAC32670E9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7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62BB-9008-48E8-9F6A-BAC32670E9F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B364-5388-66EA-9481-0510F7B30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64417-C778-B782-631F-B8BD55C4C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0F9-9C85-AE42-2C6C-06DB5529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FB20-974D-6AF0-C189-2F8B294A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29B0-8251-8FB4-32DF-4E841626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3C15-942E-56C2-220E-D91F72B0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CE597-D6A4-DC89-C770-7F2DCBF8A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3D701-5D84-80AE-D268-2D2B8A73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4FE9-54CD-4A3A-5987-91645E9C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F334-8EC6-2AEF-D901-E0F70BC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C189E-9260-23D8-AEBF-5E1252085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24020-476A-8879-A58D-1F09E664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58CD-BAF4-E822-4E41-2234F6A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7BE0-23D7-4457-BD00-5FC225F4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35D6-7634-AAE3-4F9D-0BB0C160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lka červen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erve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7398" y="0"/>
            <a:ext cx="12372731" cy="6959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33636"/>
            <a:ext cx="10363200" cy="861129"/>
          </a:xfrm>
        </p:spPr>
        <p:txBody>
          <a:bodyPr>
            <a:normAutofit/>
          </a:bodyPr>
          <a:lstStyle>
            <a:lvl1pPr algn="l">
              <a:defRPr sz="4267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321757"/>
            <a:ext cx="8534400" cy="685800"/>
          </a:xfrm>
        </p:spPr>
        <p:txBody>
          <a:bodyPr>
            <a:noAutofit/>
          </a:bodyPr>
          <a:lstStyle>
            <a:lvl1pPr marL="0" indent="0" algn="l">
              <a:buNone/>
              <a:defRPr sz="2933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5386918"/>
            <a:ext cx="2004484" cy="512233"/>
          </a:xfrm>
        </p:spPr>
        <p:txBody>
          <a:bodyPr>
            <a:normAutofit/>
          </a:bodyPr>
          <a:lstStyle>
            <a:lvl1pPr>
              <a:defRPr sz="2133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89591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7102-949C-EA59-5649-A5EA5178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9E90-3EE5-29D2-AF42-89334153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F0B1-3D4D-5055-4038-B93D7945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310F-D503-98ED-FD3B-BF6CE9BE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F730-7922-45F6-6FBA-1CE18318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EE24-0E84-3256-E534-6B08D132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5756-6CDA-B101-BEB3-1667E93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DA9C-384F-74EA-E7BE-F4ACCA6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43CA-799A-2716-5EFA-8B0E097C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6DD5-7B5B-F184-D23D-21E4C0DF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4848-92DC-7FD4-1500-03A36C9F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9A3-A9BD-8665-7A0F-2E41C044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7189-E617-89B4-3E6B-E14C0DEB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C9D03-B022-7A50-48B5-DA504890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26617-D3AC-003D-908A-74B190A6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2310-32D4-9A05-A417-8EEFC0C0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651F-7160-062D-0E34-7DE9AE22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9A08-7BDA-1CF5-B3F7-F937C3A8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2149-E966-86ED-85F3-854925D8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00C8F-04E3-FF0C-CA9E-B5A377BC8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68074-D4F8-24F5-5D11-F029742C0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0287B-39DB-BF84-5F6F-D4A6DCE0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6F0C0-AFC5-C595-BADA-E46116A5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DC4E-0A96-467B-CE98-77CF3360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DF51-1E65-C9D4-9A46-22C26118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AAAA0-6AE6-F4D4-E87D-EE4864FD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4DE94-261E-FE11-CAB2-E1D9D534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A197-8357-3CA9-9E2B-7AF87BF2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5E3F4-5E45-2FBD-05D1-39FD7EB9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9AF82-7FAE-C669-B92B-1F5C6B0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EE9DA-2F8E-DA13-D528-23F10A11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9CFB-4828-2EAD-91FE-5B9D4C2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8985-58B0-CAE4-D8C3-2285BF8B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AF9A8-7E39-AB4B-7176-B6E79A8A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1EFF6-984B-DAC2-E1D8-681862F5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E40A8-58F0-2502-1172-C4A16EF4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F4ADD-7037-AE76-4488-7CB31A3E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CFAB-77B4-7C15-E8F3-4697A4E8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49548-4B6D-021C-21F1-27D96DF5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F6AC4-618B-B810-5892-D7ABB844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028A-DC9B-9E36-2F2D-723E8525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C1A3-2DBA-2E79-D68E-D23C7A12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2F997-207C-F00F-02A6-152A80F2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2B618-5374-12F8-4C51-EA4D7954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3431-7F06-6785-5610-D04D7142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8B88-25F2-87CD-40DC-F10F98241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2F869-6C34-40BD-BB8B-D09EA48058A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A326-396F-3A15-288F-EAA10C224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C91E-473C-BCB4-FFD7-578BFCE57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5C57A-B446-4BFC-9151-6ECAF0AA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453" y="1144926"/>
            <a:ext cx="10153475" cy="1325793"/>
          </a:xfrm>
        </p:spPr>
        <p:txBody>
          <a:bodyPr>
            <a:normAutofit/>
          </a:bodyPr>
          <a:lstStyle/>
          <a:p>
            <a:r>
              <a:rPr lang="en-US" sz="40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PRIMARY CONNECTION SCORE `24</a:t>
            </a:r>
            <a:br>
              <a:rPr lang="en-US" sz="40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</a:br>
            <a:endParaRPr lang="en-US" sz="4000" b="0" dirty="0">
              <a:latin typeface="Thorndale AMT" panose="02020603050405020304" pitchFamily="18" charset="0"/>
              <a:ea typeface="Yu Mincho Demibold" panose="02020600000000000000" pitchFamily="18" charset="-128"/>
              <a:cs typeface="Thorndale AMT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24B65C-D663-479D-9B50-357BC518A8B7}"/>
              </a:ext>
            </a:extLst>
          </p:cNvPr>
          <p:cNvSpPr txBox="1">
            <a:spLocks/>
          </p:cNvSpPr>
          <p:nvPr/>
        </p:nvSpPr>
        <p:spPr>
          <a:xfrm>
            <a:off x="553626" y="4970261"/>
            <a:ext cx="10153475" cy="1325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b="1" i="0" kern="120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1" dirty="0">
                <a:solidFill>
                  <a:srgbClr val="FFFFFF"/>
                </a:solidFill>
                <a:effectLst/>
                <a:latin typeface="Yu Mincho Demibold" panose="02020600000000000000" pitchFamily="18" charset="-128"/>
                <a:ea typeface="Yu Mincho Demibold" panose="02020600000000000000" pitchFamily="18" charset="-128"/>
                <a:cs typeface="Thorndale AMT" panose="02020603050405020304" pitchFamily="18" charset="0"/>
              </a:rPr>
              <a:t>Scoring analyst:</a:t>
            </a:r>
            <a:r>
              <a:rPr lang="en-US" sz="1800" dirty="0">
                <a:solidFill>
                  <a:srgbClr val="FFFFFF"/>
                </a:solidFill>
                <a:effectLst/>
                <a:latin typeface="Yu Mincho Demibold" panose="02020600000000000000" pitchFamily="18" charset="-128"/>
                <a:ea typeface="Yu Mincho Demibold" panose="02020600000000000000" pitchFamily="18" charset="-128"/>
                <a:cs typeface="Thorndale AMT" panose="02020603050405020304" pitchFamily="18" charset="0"/>
              </a:rPr>
              <a:t> Zhalgas Zhienbekov</a:t>
            </a:r>
          </a:p>
          <a:p>
            <a:endParaRPr lang="en-US" sz="2933" b="0" dirty="0">
              <a:latin typeface="Yu Mincho Demibold" panose="02020600000000000000" pitchFamily="18" charset="-128"/>
              <a:ea typeface="Yu Mincho Demibold" panose="02020600000000000000" pitchFamily="18" charset="-128"/>
              <a:cs typeface="Thorndale AMT" panose="02020603050405020304" pitchFamily="18" charset="0"/>
            </a:endParaRPr>
          </a:p>
          <a:p>
            <a:r>
              <a:rPr lang="en-US" sz="2933" b="0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Thorndale AMT" panose="02020603050405020304" pitchFamily="18" charset="0"/>
              </a:rPr>
              <a:t>25.07.2024</a:t>
            </a:r>
          </a:p>
        </p:txBody>
      </p:sp>
    </p:spTree>
    <p:extLst>
      <p:ext uri="{BB962C8B-B14F-4D97-AF65-F5344CB8AC3E}">
        <p14:creationId xmlns:p14="http://schemas.microsoft.com/office/powerpoint/2010/main" val="4799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581" y="1786194"/>
            <a:ext cx="10153475" cy="3522076"/>
          </a:xfrm>
        </p:spPr>
        <p:txBody>
          <a:bodyPr>
            <a:normAutofit/>
          </a:bodyPr>
          <a:lstStyle/>
          <a:p>
            <a:r>
              <a:rPr lang="en-US" sz="4000" b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RESULTS:</a:t>
            </a:r>
            <a:br>
              <a:rPr lang="en-US" sz="4000" b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</a:br>
            <a:r>
              <a:rPr lang="en-US" sz="4000" b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CONNECTION SCORE ALL NUMBERS `24 </a:t>
            </a:r>
            <a:br>
              <a:rPr lang="en-US" sz="4000" b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</a:br>
            <a:endParaRPr lang="en-US" sz="4000" b="0" dirty="0">
              <a:latin typeface="Thorndale AMT" panose="02020603050405020304" pitchFamily="18" charset="0"/>
              <a:ea typeface="Yu Mincho Demibold" panose="02020600000000000000" pitchFamily="18" charset="-128"/>
              <a:cs typeface="Thorndale AMT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9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CD95A-ADE7-CB48-50DC-DC7EB4519CA0}"/>
              </a:ext>
            </a:extLst>
          </p:cNvPr>
          <p:cNvSpPr txBox="1"/>
          <p:nvPr/>
        </p:nvSpPr>
        <p:spPr>
          <a:xfrm>
            <a:off x="724668" y="128758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CONNECTION SCORE for ALL Numbers 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C8E1B1-60CB-E0A1-AD3C-F6D90F04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06" y="642628"/>
            <a:ext cx="8451120" cy="561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7D2A7-6A68-9E63-D138-244473BB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2" y="1242826"/>
            <a:ext cx="3592306" cy="44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9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CD95A-ADE7-CB48-50DC-DC7EB4519CA0}"/>
              </a:ext>
            </a:extLst>
          </p:cNvPr>
          <p:cNvSpPr txBox="1"/>
          <p:nvPr/>
        </p:nvSpPr>
        <p:spPr>
          <a:xfrm>
            <a:off x="724668" y="128758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CONNECTION SCORE for ALL Numbers 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F1F8C4B-A6D8-1561-651E-AAD6F9A3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79" y="451923"/>
            <a:ext cx="12192000" cy="67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5EF80A-F93D-CD9F-D3D2-9ED697AC5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69599"/>
              </p:ext>
            </p:extLst>
          </p:nvPr>
        </p:nvGraphicFramePr>
        <p:xfrm>
          <a:off x="5481795" y="3041921"/>
          <a:ext cx="5886830" cy="2503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7796">
                  <a:extLst>
                    <a:ext uri="{9D8B030D-6E8A-4147-A177-3AD203B41FA5}">
                      <a16:colId xmlns:a16="http://schemas.microsoft.com/office/drawing/2014/main" val="1697175496"/>
                    </a:ext>
                  </a:extLst>
                </a:gridCol>
                <a:gridCol w="2409034">
                  <a:extLst>
                    <a:ext uri="{9D8B030D-6E8A-4147-A177-3AD203B41FA5}">
                      <a16:colId xmlns:a16="http://schemas.microsoft.com/office/drawing/2014/main" val="2332303709"/>
                    </a:ext>
                  </a:extLst>
                </a:gridCol>
              </a:tblGrid>
              <a:tr h="339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 err="1">
                          <a:solidFill>
                            <a:srgbClr val="FFFF00"/>
                          </a:solidFill>
                          <a:effectLst/>
                        </a:rPr>
                        <a:t>unsuccess_class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0.0206188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6495718"/>
                  </a:ext>
                </a:extLst>
              </a:tr>
              <a:tr h="339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avg_talk_18m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0.165367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19754702"/>
                  </a:ext>
                </a:extLst>
              </a:tr>
              <a:tr h="370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cnt_calls_18m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0.201998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1684322"/>
                  </a:ext>
                </a:extLst>
              </a:tr>
              <a:tr h="370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 err="1">
                          <a:effectLst/>
                        </a:rPr>
                        <a:t>last_interaction_type_encoded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0.586964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3735839"/>
                  </a:ext>
                </a:extLst>
              </a:tr>
              <a:tr h="370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 err="1">
                          <a:effectLst/>
                        </a:rPr>
                        <a:t>past_days_last_succ_call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1.37231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5396486"/>
                  </a:ext>
                </a:extLst>
              </a:tr>
              <a:tr h="370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cnt_calls_1m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1.43042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22837643"/>
                  </a:ext>
                </a:extLst>
              </a:tr>
              <a:tr h="339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rate_out_calls_6m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3.75129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6283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8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8C453-6139-B867-63E5-6D71396FB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81502"/>
              </p:ext>
            </p:extLst>
          </p:nvPr>
        </p:nvGraphicFramePr>
        <p:xfrm>
          <a:off x="1120477" y="1838462"/>
          <a:ext cx="9951044" cy="3174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504">
                  <a:extLst>
                    <a:ext uri="{9D8B030D-6E8A-4147-A177-3AD203B41FA5}">
                      <a16:colId xmlns:a16="http://schemas.microsoft.com/office/drawing/2014/main" val="530602396"/>
                    </a:ext>
                  </a:extLst>
                </a:gridCol>
                <a:gridCol w="2140635">
                  <a:extLst>
                    <a:ext uri="{9D8B030D-6E8A-4147-A177-3AD203B41FA5}">
                      <a16:colId xmlns:a16="http://schemas.microsoft.com/office/drawing/2014/main" val="3449387222"/>
                    </a:ext>
                  </a:extLst>
                </a:gridCol>
                <a:gridCol w="2140635">
                  <a:extLst>
                    <a:ext uri="{9D8B030D-6E8A-4147-A177-3AD203B41FA5}">
                      <a16:colId xmlns:a16="http://schemas.microsoft.com/office/drawing/2014/main" val="806207207"/>
                    </a:ext>
                  </a:extLst>
                </a:gridCol>
                <a:gridCol w="2140635">
                  <a:extLst>
                    <a:ext uri="{9D8B030D-6E8A-4147-A177-3AD203B41FA5}">
                      <a16:colId xmlns:a16="http://schemas.microsoft.com/office/drawing/2014/main" val="1965838057"/>
                    </a:ext>
                  </a:extLst>
                </a:gridCol>
                <a:gridCol w="2140635">
                  <a:extLst>
                    <a:ext uri="{9D8B030D-6E8A-4147-A177-3AD203B41FA5}">
                      <a16:colId xmlns:a16="http://schemas.microsoft.com/office/drawing/2014/main" val="1234882171"/>
                    </a:ext>
                  </a:extLst>
                </a:gridCol>
              </a:tblGrid>
              <a:tr h="40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100" dirty="0">
                          <a:solidFill>
                            <a:srgbClr val="FFFF00"/>
                          </a:solidFill>
                          <a:effectLst/>
                        </a:rPr>
                        <a:t>Sample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 dirty="0">
                          <a:solidFill>
                            <a:srgbClr val="FFFF00"/>
                          </a:solidFill>
                          <a:effectLst/>
                        </a:rPr>
                        <a:t>Gini Mean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 dirty="0">
                          <a:solidFill>
                            <a:srgbClr val="FFFF00"/>
                          </a:solidFill>
                          <a:effectLst/>
                        </a:rPr>
                        <a:t>Gini std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 dirty="0">
                          <a:solidFill>
                            <a:srgbClr val="FFFF00"/>
                          </a:solidFill>
                          <a:effectLst/>
                        </a:rPr>
                        <a:t>CI 5%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900" dirty="0">
                          <a:solidFill>
                            <a:srgbClr val="FFFF00"/>
                          </a:solidFill>
                          <a:effectLst/>
                        </a:rPr>
                        <a:t>CI 95%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extLst>
                  <a:ext uri="{0D108BD9-81ED-4DB2-BD59-A6C34878D82A}">
                    <a16:rowId xmlns:a16="http://schemas.microsoft.com/office/drawing/2014/main" val="2651195413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train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0.742469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0.002484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0.738875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0.746381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7008103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valid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0.730382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0.004167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0.723758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0.736609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0438866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test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0.734725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0.003763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0.728316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0.740339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8305913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 err="1">
                          <a:effectLst/>
                        </a:rPr>
                        <a:t>oot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0.758849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0.003178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0.753798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0.763779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8809749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hoot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0.758161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0.005073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0.749926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0.766109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9030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55B04C-F065-4552-A613-5C5E5DB0CD8D}"/>
              </a:ext>
            </a:extLst>
          </p:cNvPr>
          <p:cNvSpPr txBox="1"/>
          <p:nvPr/>
        </p:nvSpPr>
        <p:spPr>
          <a:xfrm>
            <a:off x="724668" y="128758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CONNECTION SCORE for ALL Numbers 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CD95A-ADE7-CB48-50DC-DC7EB4519CA0}"/>
              </a:ext>
            </a:extLst>
          </p:cNvPr>
          <p:cNvSpPr txBox="1"/>
          <p:nvPr/>
        </p:nvSpPr>
        <p:spPr>
          <a:xfrm>
            <a:off x="724668" y="128758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CONNECTION SCORE for ALL Numbers 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1D1154-869F-D0CE-80DC-9160A669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8" y="1003340"/>
            <a:ext cx="11136117" cy="53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9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F62E339-07C7-7A04-4A25-E88E5B64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8603"/>
            <a:ext cx="11813124" cy="12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E220E6-3B82-EEFE-B60E-90C1CBFA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8" y="2782562"/>
            <a:ext cx="11653706" cy="129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EB1D4-5D7E-1CC7-14A7-93E277DE14E0}"/>
              </a:ext>
            </a:extLst>
          </p:cNvPr>
          <p:cNvSpPr txBox="1"/>
          <p:nvPr/>
        </p:nvSpPr>
        <p:spPr>
          <a:xfrm>
            <a:off x="4568787" y="578387"/>
            <a:ext cx="3054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PROBLEMS</a:t>
            </a:r>
            <a:endParaRPr lang="en-US" sz="32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1B7779C-0517-8272-7C23-2030F61A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243" y="3207860"/>
            <a:ext cx="639336" cy="6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icture background">
            <a:extLst>
              <a:ext uri="{FF2B5EF4-FFF2-40B4-BE49-F238E27FC236}">
                <a16:creationId xmlns:a16="http://schemas.microsoft.com/office/drawing/2014/main" id="{EDA9DB28-93C7-6A03-DD5C-872DA76B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9" y="5228089"/>
            <a:ext cx="1084718" cy="6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6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04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A40B8CC1-B935-258F-83D6-6BA4C987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6" y="566002"/>
            <a:ext cx="7859158" cy="566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D3224-2A7B-DF3C-92A1-828FEF1E45D1}"/>
              </a:ext>
            </a:extLst>
          </p:cNvPr>
          <p:cNvSpPr txBox="1"/>
          <p:nvPr/>
        </p:nvSpPr>
        <p:spPr>
          <a:xfrm>
            <a:off x="1097008" y="812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CONNECTION SCORE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-2023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308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2B77CF0B-1C83-2766-403A-28E76461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9449" y="643467"/>
            <a:ext cx="847310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0F477-CDE3-C701-050C-28107296B483}"/>
              </a:ext>
            </a:extLst>
          </p:cNvPr>
          <p:cNvSpPr txBox="1"/>
          <p:nvPr/>
        </p:nvSpPr>
        <p:spPr>
          <a:xfrm>
            <a:off x="1097008" y="812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CONNECTION SCORE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-2023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9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581" y="1786194"/>
            <a:ext cx="10153475" cy="3522076"/>
          </a:xfrm>
        </p:spPr>
        <p:txBody>
          <a:bodyPr>
            <a:normAutofit/>
          </a:bodyPr>
          <a:lstStyle/>
          <a:p>
            <a:r>
              <a:rPr lang="en-US" sz="40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RESULTS:</a:t>
            </a:r>
            <a:br>
              <a:rPr lang="en-US" sz="40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</a:br>
            <a:r>
              <a:rPr lang="en-US" sz="40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PRIMARY CONNECTION SCORE `24</a:t>
            </a:r>
            <a:br>
              <a:rPr lang="en-US" sz="40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</a:br>
            <a:endParaRPr lang="en-US" sz="4000" b="0" dirty="0">
              <a:latin typeface="Thorndale AMT" panose="02020603050405020304" pitchFamily="18" charset="0"/>
              <a:ea typeface="Yu Mincho Demibold" panose="02020600000000000000" pitchFamily="18" charset="-128"/>
              <a:cs typeface="Thorndale AMT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4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EEF23-859C-24D2-23CE-079EB9D8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9" y="904826"/>
            <a:ext cx="4060728" cy="4832729"/>
          </a:xfrm>
          <a:prstGeom prst="rect">
            <a:avLst/>
          </a:prstGeom>
        </p:spPr>
      </p:pic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CC88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069F1A-1A50-364F-BB6E-6D3475E3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8540" y="1068358"/>
            <a:ext cx="7393460" cy="49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ACD95A-ADE7-CB48-50DC-DC7EB4519CA0}"/>
              </a:ext>
            </a:extLst>
          </p:cNvPr>
          <p:cNvSpPr txBox="1"/>
          <p:nvPr/>
        </p:nvSpPr>
        <p:spPr>
          <a:xfrm>
            <a:off x="1097008" y="81256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PRIMARY CONNECTION SCORE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1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8935B-DDC3-4A6E-921A-846829BCF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5285"/>
              </p:ext>
            </p:extLst>
          </p:nvPr>
        </p:nvGraphicFramePr>
        <p:xfrm>
          <a:off x="1686017" y="643467"/>
          <a:ext cx="8819967" cy="557107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77869">
                  <a:extLst>
                    <a:ext uri="{9D8B030D-6E8A-4147-A177-3AD203B41FA5}">
                      <a16:colId xmlns:a16="http://schemas.microsoft.com/office/drawing/2014/main" val="2801739702"/>
                    </a:ext>
                  </a:extLst>
                </a:gridCol>
                <a:gridCol w="5542098">
                  <a:extLst>
                    <a:ext uri="{9D8B030D-6E8A-4147-A177-3AD203B41FA5}">
                      <a16:colId xmlns:a16="http://schemas.microsoft.com/office/drawing/2014/main" val="3641395332"/>
                    </a:ext>
                  </a:extLst>
                </a:gridCol>
              </a:tblGrid>
              <a:tr h="278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Predictors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Definition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ctr"/>
                </a:tc>
                <a:extLst>
                  <a:ext uri="{0D108BD9-81ED-4DB2-BD59-A6C34878D82A}">
                    <a16:rowId xmlns:a16="http://schemas.microsoft.com/office/drawing/2014/main" val="248981733"/>
                  </a:ext>
                </a:extLst>
              </a:tr>
              <a:tr h="789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00FF00"/>
                          </a:highlight>
                        </a:rPr>
                        <a:t>avg_talk_18m</a:t>
                      </a:r>
                      <a:endParaRPr lang="en-US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00FF00"/>
                          </a:highlight>
                        </a:rPr>
                        <a:t>The average duration of calls made over the past 18 months. This predictor reflects the average call length, providing insight into communication habits over a longer period.</a:t>
                      </a:r>
                      <a:endParaRPr lang="en-US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ctr"/>
                </a:tc>
                <a:extLst>
                  <a:ext uri="{0D108BD9-81ED-4DB2-BD59-A6C34878D82A}">
                    <a16:rowId xmlns:a16="http://schemas.microsoft.com/office/drawing/2014/main" val="2917938590"/>
                  </a:ext>
                </a:extLst>
              </a:tr>
              <a:tr h="533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00FF00"/>
                          </a:highlight>
                        </a:rPr>
                        <a:t>cnt_calls_18m</a:t>
                      </a:r>
                      <a:endParaRPr lang="en-US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00FF00"/>
                          </a:highlight>
                        </a:rPr>
                        <a:t>The total number of calls made in the past 18 months. This indicates overall calling activity during this period.</a:t>
                      </a:r>
                      <a:endParaRPr lang="en-US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extLst>
                  <a:ext uri="{0D108BD9-81ED-4DB2-BD59-A6C34878D82A}">
                    <a16:rowId xmlns:a16="http://schemas.microsoft.com/office/drawing/2014/main" val="3102883295"/>
                  </a:ext>
                </a:extLst>
              </a:tr>
              <a:tr h="533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00FF00"/>
                          </a:highlight>
                        </a:rPr>
                        <a:t>cnt_calls_1m</a:t>
                      </a:r>
                      <a:endParaRPr lang="en-US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00FF00"/>
                          </a:highlight>
                        </a:rPr>
                        <a:t>The total number of calls made in the past month. This predictor gives a recent snapshot of calling behavior.</a:t>
                      </a:r>
                      <a:endParaRPr lang="en-US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extLst>
                  <a:ext uri="{0D108BD9-81ED-4DB2-BD59-A6C34878D82A}">
                    <a16:rowId xmlns:a16="http://schemas.microsoft.com/office/drawing/2014/main" val="629021813"/>
                  </a:ext>
                </a:extLst>
              </a:tr>
              <a:tr h="533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cnt_success_sms_6m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The total number of successful SMS messages sent in the past 6 months. This reflects the user's text messaging activity.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extLst>
                  <a:ext uri="{0D108BD9-81ED-4DB2-BD59-A6C34878D82A}">
                    <a16:rowId xmlns:a16="http://schemas.microsoft.com/office/drawing/2014/main" val="2181905329"/>
                  </a:ext>
                </a:extLst>
              </a:tr>
              <a:tr h="789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highlight>
                            <a:srgbClr val="FF00FF"/>
                          </a:highlight>
                        </a:rPr>
                        <a:t>last_interaction_type_encoded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An encoded value representing the type of the last interaction (e.g., call, SMS, email). This helps to categorize the most recent interaction.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extLst>
                  <a:ext uri="{0D108BD9-81ED-4DB2-BD59-A6C34878D82A}">
                    <a16:rowId xmlns:a16="http://schemas.microsoft.com/office/drawing/2014/main" val="1646787143"/>
                  </a:ext>
                </a:extLst>
              </a:tr>
              <a:tr h="533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highlight>
                            <a:srgbClr val="FF00FF"/>
                          </a:highlight>
                        </a:rPr>
                        <a:t>past_days_last_succ_call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The number of days since the last successful call. This metric indicates how recently the user made a successful call.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extLst>
                  <a:ext uri="{0D108BD9-81ED-4DB2-BD59-A6C34878D82A}">
                    <a16:rowId xmlns:a16="http://schemas.microsoft.com/office/drawing/2014/main" val="3111426679"/>
                  </a:ext>
                </a:extLst>
              </a:tr>
              <a:tr h="789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rate_out_calls_6m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The ratio of outgoing calls to the total number of calls in the past 6 months. This shows the proportion of calls initiated by the user.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extLst>
                  <a:ext uri="{0D108BD9-81ED-4DB2-BD59-A6C34878D82A}">
                    <a16:rowId xmlns:a16="http://schemas.microsoft.com/office/drawing/2014/main" val="511112824"/>
                  </a:ext>
                </a:extLst>
              </a:tr>
              <a:tr h="789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highlight>
                            <a:srgbClr val="00FF00"/>
                          </a:highlight>
                        </a:rPr>
                        <a:t>unsuccess_class</a:t>
                      </a:r>
                      <a:endParaRPr lang="en-US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00FF00"/>
                          </a:highlight>
                        </a:rPr>
                        <a:t>A classification of unsuccessful interactions. This predictor helps to identify and categorize unsuccessful communication attempts also no attempts since it consist zero calls as 0</a:t>
                      </a:r>
                      <a:endParaRPr lang="en-US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50" marR="67150" marT="0" marB="0" anchor="b"/>
                </a:tc>
                <a:extLst>
                  <a:ext uri="{0D108BD9-81ED-4DB2-BD59-A6C34878D82A}">
                    <a16:rowId xmlns:a16="http://schemas.microsoft.com/office/drawing/2014/main" val="10885509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D5BAD5-0FF7-38CB-FFD2-7E4586426A47}"/>
              </a:ext>
            </a:extLst>
          </p:cNvPr>
          <p:cNvSpPr txBox="1"/>
          <p:nvPr/>
        </p:nvSpPr>
        <p:spPr>
          <a:xfrm>
            <a:off x="1097008" y="81256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PRIMARY CONNECTION SCORE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DCCF4-30EA-3745-CED5-BFCC38A6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" y="306931"/>
            <a:ext cx="11847598" cy="655106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E39FDE-A551-A3A1-EC6C-F6868FCDA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6098"/>
              </p:ext>
            </p:extLst>
          </p:nvPr>
        </p:nvGraphicFramePr>
        <p:xfrm>
          <a:off x="5976619" y="2239245"/>
          <a:ext cx="5844480" cy="3181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2778">
                  <a:extLst>
                    <a:ext uri="{9D8B030D-6E8A-4147-A177-3AD203B41FA5}">
                      <a16:colId xmlns:a16="http://schemas.microsoft.com/office/drawing/2014/main" val="3850644201"/>
                    </a:ext>
                  </a:extLst>
                </a:gridCol>
                <a:gridCol w="2391702">
                  <a:extLst>
                    <a:ext uri="{9D8B030D-6E8A-4147-A177-3AD203B41FA5}">
                      <a16:colId xmlns:a16="http://schemas.microsoft.com/office/drawing/2014/main" val="1016541837"/>
                    </a:ext>
                  </a:extLst>
                </a:gridCol>
              </a:tblGrid>
              <a:tr h="697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Predictors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Marginal contribution LGBM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015898"/>
                  </a:ext>
                </a:extLst>
              </a:tr>
              <a:tr h="3372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</a:rPr>
                        <a:t>unsuccess_class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0.0369411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4663612"/>
                  </a:ext>
                </a:extLst>
              </a:tr>
              <a:tr h="3372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cnt_calls_18m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0.230748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5052528"/>
                  </a:ext>
                </a:extLst>
              </a:tr>
              <a:tr h="367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cnt_success_sms_6m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</a:rPr>
                        <a:t>0.503698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9695348"/>
                  </a:ext>
                </a:extLst>
              </a:tr>
              <a:tr h="367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</a:rPr>
                        <a:t>t_interaction_type_encoded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0.673323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227845"/>
                  </a:ext>
                </a:extLst>
              </a:tr>
              <a:tr h="367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</a:rPr>
                        <a:t>past_days_last_succ_call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1.51589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223255"/>
                  </a:ext>
                </a:extLst>
              </a:tr>
              <a:tr h="367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cnt_calls_1m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1.69687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1539035"/>
                  </a:ext>
                </a:extLst>
              </a:tr>
              <a:tr h="3372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rate_out_calls_6m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4.30638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439067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66A28A-B120-1575-625B-509AAD03A71E}"/>
              </a:ext>
            </a:extLst>
          </p:cNvPr>
          <p:cNvSpPr txBox="1"/>
          <p:nvPr/>
        </p:nvSpPr>
        <p:spPr>
          <a:xfrm>
            <a:off x="1097008" y="81256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PRIMARY CONNECTION SCORE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7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8C453-6139-B867-63E5-6D71396FB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14131"/>
              </p:ext>
            </p:extLst>
          </p:nvPr>
        </p:nvGraphicFramePr>
        <p:xfrm>
          <a:off x="1120477" y="1838462"/>
          <a:ext cx="9951044" cy="3174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504">
                  <a:extLst>
                    <a:ext uri="{9D8B030D-6E8A-4147-A177-3AD203B41FA5}">
                      <a16:colId xmlns:a16="http://schemas.microsoft.com/office/drawing/2014/main" val="530602396"/>
                    </a:ext>
                  </a:extLst>
                </a:gridCol>
                <a:gridCol w="2140635">
                  <a:extLst>
                    <a:ext uri="{9D8B030D-6E8A-4147-A177-3AD203B41FA5}">
                      <a16:colId xmlns:a16="http://schemas.microsoft.com/office/drawing/2014/main" val="3449387222"/>
                    </a:ext>
                  </a:extLst>
                </a:gridCol>
                <a:gridCol w="2140635">
                  <a:extLst>
                    <a:ext uri="{9D8B030D-6E8A-4147-A177-3AD203B41FA5}">
                      <a16:colId xmlns:a16="http://schemas.microsoft.com/office/drawing/2014/main" val="806207207"/>
                    </a:ext>
                  </a:extLst>
                </a:gridCol>
                <a:gridCol w="2140635">
                  <a:extLst>
                    <a:ext uri="{9D8B030D-6E8A-4147-A177-3AD203B41FA5}">
                      <a16:colId xmlns:a16="http://schemas.microsoft.com/office/drawing/2014/main" val="1965838057"/>
                    </a:ext>
                  </a:extLst>
                </a:gridCol>
                <a:gridCol w="2140635">
                  <a:extLst>
                    <a:ext uri="{9D8B030D-6E8A-4147-A177-3AD203B41FA5}">
                      <a16:colId xmlns:a16="http://schemas.microsoft.com/office/drawing/2014/main" val="1234882171"/>
                    </a:ext>
                  </a:extLst>
                </a:gridCol>
              </a:tblGrid>
              <a:tr h="40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100" dirty="0">
                          <a:solidFill>
                            <a:srgbClr val="FFFF00"/>
                          </a:solidFill>
                          <a:effectLst/>
                        </a:rPr>
                        <a:t>Sample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 dirty="0">
                          <a:solidFill>
                            <a:srgbClr val="FFFF00"/>
                          </a:solidFill>
                          <a:effectLst/>
                        </a:rPr>
                        <a:t>Gini Mean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 dirty="0">
                          <a:solidFill>
                            <a:srgbClr val="FFFF00"/>
                          </a:solidFill>
                          <a:effectLst/>
                        </a:rPr>
                        <a:t>Gini std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 dirty="0">
                          <a:solidFill>
                            <a:srgbClr val="FFFF00"/>
                          </a:solidFill>
                          <a:effectLst/>
                        </a:rPr>
                        <a:t>CI 5%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900" dirty="0">
                          <a:solidFill>
                            <a:srgbClr val="FFFF00"/>
                          </a:solidFill>
                          <a:effectLst/>
                        </a:rPr>
                        <a:t>CI 95%</a:t>
                      </a:r>
                      <a:endParaRPr lang="en-US" sz="1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 anchor="ctr"/>
                </a:tc>
                <a:extLst>
                  <a:ext uri="{0D108BD9-81ED-4DB2-BD59-A6C34878D82A}">
                    <a16:rowId xmlns:a16="http://schemas.microsoft.com/office/drawing/2014/main" val="2651195413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train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0.689108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0.002309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0.685822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0.692868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extLst>
                  <a:ext uri="{0D108BD9-81ED-4DB2-BD59-A6C34878D82A}">
                    <a16:rowId xmlns:a16="http://schemas.microsoft.com/office/drawing/2014/main" val="1987008103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valid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0.684762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0.003984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0.677644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0.690931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extLst>
                  <a:ext uri="{0D108BD9-81ED-4DB2-BD59-A6C34878D82A}">
                    <a16:rowId xmlns:a16="http://schemas.microsoft.com/office/drawing/2014/main" val="3460438866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test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0.682667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0.003769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0.677133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0.688631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extLst>
                  <a:ext uri="{0D108BD9-81ED-4DB2-BD59-A6C34878D82A}">
                    <a16:rowId xmlns:a16="http://schemas.microsoft.com/office/drawing/2014/main" val="3808305913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 err="1">
                          <a:effectLst/>
                        </a:rPr>
                        <a:t>oot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0.715200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0.003222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0.710116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0.719840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extLst>
                  <a:ext uri="{0D108BD9-81ED-4DB2-BD59-A6C34878D82A}">
                    <a16:rowId xmlns:a16="http://schemas.microsoft.com/office/drawing/2014/main" val="908809749"/>
                  </a:ext>
                </a:extLst>
              </a:tr>
              <a:tr h="55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hoot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0.660796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0.006409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>
                          <a:effectLst/>
                        </a:rPr>
                        <a:t>0.650527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3100" dirty="0">
                          <a:effectLst/>
                        </a:rPr>
                        <a:t>0.670409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712" marR="133712" marT="0" marB="0"/>
                </a:tc>
                <a:extLst>
                  <a:ext uri="{0D108BD9-81ED-4DB2-BD59-A6C34878D82A}">
                    <a16:rowId xmlns:a16="http://schemas.microsoft.com/office/drawing/2014/main" val="61903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66467E-95F0-6AB1-5B3B-97E5E8AEC010}"/>
              </a:ext>
            </a:extLst>
          </p:cNvPr>
          <p:cNvSpPr txBox="1"/>
          <p:nvPr/>
        </p:nvSpPr>
        <p:spPr>
          <a:xfrm>
            <a:off x="1120477" y="917800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PRIMARY CONNECTION SCORE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id="{B858AA34-1998-D79F-07FA-7DF808C1A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865562"/>
            <a:ext cx="10763622" cy="5182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6FA41-36B6-067D-727A-0A535C0B8ECE}"/>
              </a:ext>
            </a:extLst>
          </p:cNvPr>
          <p:cNvSpPr txBox="1"/>
          <p:nvPr/>
        </p:nvSpPr>
        <p:spPr>
          <a:xfrm>
            <a:off x="1097008" y="81256"/>
            <a:ext cx="606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PRIMARY CONNECTION SCORE</a:t>
            </a:r>
            <a:r>
              <a:rPr lang="ru-RU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-202</a:t>
            </a:r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4</a:t>
            </a:r>
          </a:p>
          <a:p>
            <a:r>
              <a:rPr lang="en-US" sz="1800" b="0" dirty="0">
                <a:latin typeface="Thorndale AMT" panose="02020603050405020304" pitchFamily="18" charset="0"/>
                <a:ea typeface="Yu Mincho Demibold" panose="02020600000000000000" pitchFamily="18" charset="-128"/>
                <a:cs typeface="Thorndale AMT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92E56E6421E747A41C017577412AE2" ma:contentTypeVersion="13" ma:contentTypeDescription="Create a new document." ma:contentTypeScope="" ma:versionID="5ce7df5d1046254d468056f1af24cf95">
  <xsd:schema xmlns:xsd="http://www.w3.org/2001/XMLSchema" xmlns:xs="http://www.w3.org/2001/XMLSchema" xmlns:p="http://schemas.microsoft.com/office/2006/metadata/properties" xmlns:ns2="9a5c368e-4cee-406b-b05f-c7e13b5017c6" xmlns:ns3="3bdda4ff-bfed-45b1-bca6-5a7feae335fa" targetNamespace="http://schemas.microsoft.com/office/2006/metadata/properties" ma:root="true" ma:fieldsID="3db5334999fcdc693e03e0b530d061b7" ns2:_="" ns3:_="">
    <xsd:import namespace="9a5c368e-4cee-406b-b05f-c7e13b5017c6"/>
    <xsd:import namespace="3bdda4ff-bfed-45b1-bca6-5a7feae335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c368e-4cee-406b-b05f-c7e13b501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acf6c4b-333d-4331-9024-bab7a69b42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da4ff-bfed-45b1-bca6-5a7feae335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ce2c0fb-6ef0-4df7-919e-a948345b0a72}" ma:internalName="TaxCatchAll" ma:showField="CatchAllData" ma:web="3bdda4ff-bfed-45b1-bca6-5a7feae33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5c368e-4cee-406b-b05f-c7e13b5017c6">
      <Terms xmlns="http://schemas.microsoft.com/office/infopath/2007/PartnerControls"/>
    </lcf76f155ced4ddcb4097134ff3c332f>
    <TaxCatchAll xmlns="3bdda4ff-bfed-45b1-bca6-5a7feae335fa" xsi:nil="true"/>
  </documentManagement>
</p:properties>
</file>

<file path=customXml/itemProps1.xml><?xml version="1.0" encoding="utf-8"?>
<ds:datastoreItem xmlns:ds="http://schemas.openxmlformats.org/officeDocument/2006/customXml" ds:itemID="{434A5988-E8BA-44E9-87EE-52FDCECA0B00}"/>
</file>

<file path=customXml/itemProps2.xml><?xml version="1.0" encoding="utf-8"?>
<ds:datastoreItem xmlns:ds="http://schemas.openxmlformats.org/officeDocument/2006/customXml" ds:itemID="{6B2896D8-672C-4000-8ABD-B117BC20EF6E}"/>
</file>

<file path=customXml/itemProps3.xml><?xml version="1.0" encoding="utf-8"?>
<ds:datastoreItem xmlns:ds="http://schemas.openxmlformats.org/officeDocument/2006/customXml" ds:itemID="{A93E4265-44AE-4F5D-B9D8-824FA6FEB082}"/>
</file>

<file path=docProps/app.xml><?xml version="1.0" encoding="utf-8"?>
<Properties xmlns="http://schemas.openxmlformats.org/officeDocument/2006/extended-properties" xmlns:vt="http://schemas.openxmlformats.org/officeDocument/2006/docPropsVTypes">
  <TotalTime>8853</TotalTime>
  <Words>538</Words>
  <Application>Microsoft Office PowerPoint</Application>
  <PresentationFormat>Widescreen</PresentationFormat>
  <Paragraphs>138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Yu Mincho Demibold</vt:lpstr>
      <vt:lpstr>Aptos</vt:lpstr>
      <vt:lpstr>Aptos Display</vt:lpstr>
      <vt:lpstr>Arial</vt:lpstr>
      <vt:lpstr>Calibri</vt:lpstr>
      <vt:lpstr>Segoe UI</vt:lpstr>
      <vt:lpstr>Thorndale AMT</vt:lpstr>
      <vt:lpstr>Office Theme</vt:lpstr>
      <vt:lpstr>PRIMARY CONNECTION SCORE `24 </vt:lpstr>
      <vt:lpstr>PowerPoint Presentation</vt:lpstr>
      <vt:lpstr>PowerPoint Presentation</vt:lpstr>
      <vt:lpstr>RESULTS: PRIMARY CONNECTION SCORE `24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CONNECTION SCORE ALL NUMBERS `24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Zhalgas Zhienbekov (KZ)</dc:creator>
  <cp:lastModifiedBy>Zhalgas Zhienbekov (KZ)</cp:lastModifiedBy>
  <cp:revision>11</cp:revision>
  <dcterms:created xsi:type="dcterms:W3CDTF">2024-07-25T07:01:56Z</dcterms:created>
  <dcterms:modified xsi:type="dcterms:W3CDTF">2024-08-05T11:15:23Z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e3a7aca-54b5-4dec-b2c6-ecaea861a48d_Enabled">
    <vt:lpwstr>true</vt:lpwstr>
  </property>
  <property fmtid="{D5CDD505-2E9C-101B-9397-08002B2CF9AE}" pid="3" name="MSIP_Label_fe3a7aca-54b5-4dec-b2c6-ecaea861a48d_SetDate">
    <vt:lpwstr>2024-07-31T10:24:30Z</vt:lpwstr>
  </property>
  <property fmtid="{D5CDD505-2E9C-101B-9397-08002B2CF9AE}" pid="4" name="MSIP_Label_fe3a7aca-54b5-4dec-b2c6-ecaea861a48d_Method">
    <vt:lpwstr>Privileged</vt:lpwstr>
  </property>
  <property fmtid="{D5CDD505-2E9C-101B-9397-08002B2CF9AE}" pid="5" name="MSIP_Label_fe3a7aca-54b5-4dec-b2c6-ecaea861a48d_Name">
    <vt:lpwstr>Publick</vt:lpwstr>
  </property>
  <property fmtid="{D5CDD505-2E9C-101B-9397-08002B2CF9AE}" pid="6" name="MSIP_Label_fe3a7aca-54b5-4dec-b2c6-ecaea861a48d_SiteId">
    <vt:lpwstr>26f0b43e-2f8a-43f0-95c6-c2e87c87b38b</vt:lpwstr>
  </property>
  <property fmtid="{D5CDD505-2E9C-101B-9397-08002B2CF9AE}" pid="7" name="MSIP_Label_fe3a7aca-54b5-4dec-b2c6-ecaea861a48d_ActionId">
    <vt:lpwstr>e5f3cc05-03c8-4f3c-977d-57b478c9ec9b</vt:lpwstr>
  </property>
  <property fmtid="{D5CDD505-2E9C-101B-9397-08002B2CF9AE}" pid="8" name="MSIP_Label_fe3a7aca-54b5-4dec-b2c6-ecaea861a48d_ContentBits">
    <vt:lpwstr>0</vt:lpwstr>
  </property>
  <property fmtid="{D5CDD505-2E9C-101B-9397-08002B2CF9AE}" pid="9" name="ContentTypeId">
    <vt:lpwstr>0x010100F792E56E6421E747A41C017577412AE2</vt:lpwstr>
  </property>
</Properties>
</file>