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766" r:id="rId2"/>
    <p:sldId id="2767" r:id="rId3"/>
    <p:sldId id="2744" r:id="rId4"/>
    <p:sldId id="2800" r:id="rId5"/>
    <p:sldId id="2785" r:id="rId6"/>
    <p:sldId id="2745" r:id="rId7"/>
    <p:sldId id="2784" r:id="rId8"/>
    <p:sldId id="2786" r:id="rId9"/>
    <p:sldId id="2787" r:id="rId10"/>
    <p:sldId id="2788" r:id="rId11"/>
    <p:sldId id="2789" r:id="rId12"/>
    <p:sldId id="2790" r:id="rId13"/>
    <p:sldId id="2791" r:id="rId14"/>
    <p:sldId id="2792" r:id="rId15"/>
    <p:sldId id="2793" r:id="rId16"/>
    <p:sldId id="2794" r:id="rId17"/>
    <p:sldId id="2795" r:id="rId18"/>
    <p:sldId id="2796" r:id="rId19"/>
    <p:sldId id="2770" r:id="rId20"/>
    <p:sldId id="2721" r:id="rId21"/>
    <p:sldId id="2797" r:id="rId22"/>
    <p:sldId id="2798" r:id="rId23"/>
    <p:sldId id="2801" r:id="rId24"/>
    <p:sldId id="2799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8" userDrawn="1">
          <p15:clr>
            <a:srgbClr val="A4A3A4"/>
          </p15:clr>
        </p15:guide>
        <p15:guide id="3" pos="4050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922"/>
    <a:srgbClr val="F2644C"/>
    <a:srgbClr val="1C1C1C"/>
    <a:srgbClr val="6E6E6E"/>
    <a:srgbClr val="DD624E"/>
    <a:srgbClr val="EF8E6C"/>
    <a:srgbClr val="F4ED01"/>
    <a:srgbClr val="39A097"/>
    <a:srgbClr val="70C4BC"/>
    <a:srgbClr val="FDB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2986" autoAdjust="0"/>
  </p:normalViewPr>
  <p:slideViewPr>
    <p:cSldViewPr>
      <p:cViewPr varScale="1">
        <p:scale>
          <a:sx n="108" d="100"/>
          <a:sy n="108" d="100"/>
        </p:scale>
        <p:origin x="654" y="108"/>
      </p:cViewPr>
      <p:guideLst>
        <p:guide orient="horz" pos="2278"/>
        <p:guide pos="4050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916"/>
    </p:cViewPr>
  </p:sorterViewPr>
  <p:notesViewPr>
    <p:cSldViewPr showGuides="1">
      <p:cViewPr varScale="1">
        <p:scale>
          <a:sx n="83" d="100"/>
          <a:sy n="83" d="100"/>
        </p:scale>
        <p:origin x="36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 w="25400"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4D8-4606-94E9-A7625C0762FB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8-4606-94E9-A7625C0762FB}"/>
            </c:ext>
          </c:extLst>
        </c:ser>
        <c:ser>
          <c:idx val="1"/>
          <c:order val="1"/>
          <c:spPr>
            <a:solidFill>
              <a:schemeClr val="bg1"/>
            </a:solidFill>
            <a:ln w="25400">
              <a:noFill/>
            </a:ln>
            <a:effectLst/>
          </c:spPr>
          <c:invertIfNegative val="0"/>
          <c:val>
            <c:numRef>
              <c:f>Sheet1!$C$2:$C$11</c:f>
              <c:numCache>
                <c:formatCode>General</c:formatCode>
                <c:ptCount val="10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8-4606-94E9-A7625C076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56317184"/>
        <c:axId val="156315008"/>
      </c:barChart>
      <c:catAx>
        <c:axId val="1563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56315008"/>
        <c:crosses val="autoZero"/>
        <c:auto val="1"/>
        <c:lblAlgn val="ctr"/>
        <c:lblOffset val="100"/>
        <c:tickMarkSkip val="1"/>
        <c:noMultiLvlLbl val="0"/>
      </c:catAx>
      <c:valAx>
        <c:axId val="15631500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631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9E93-4F2A-4035-845C-E6AE852CAEC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47E49-A4BC-41AB-9780-DD4EDC40E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62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1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8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9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2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2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2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3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98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26F40A0E-F62B-451A-B004-7989EE345F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801915" y="-339592"/>
            <a:ext cx="1863461" cy="186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9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18F33D-94A2-466D-B3A4-66659DD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801915" y="-339592"/>
            <a:ext cx="1863461" cy="186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C5F5BE72-FE3C-4A1F-B31B-A60BAF18E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1" y="1324332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3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>
            <a:extLst>
              <a:ext uri="{FF2B5EF4-FFF2-40B4-BE49-F238E27FC236}">
                <a16:creationId xmlns:a16="http://schemas.microsoft.com/office/drawing/2014/main" id="{C5369CB1-1C44-4ADA-8EB2-B250934B87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-1874088" y="-3554109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>
            <a:extLst>
              <a:ext uri="{FF2B5EF4-FFF2-40B4-BE49-F238E27FC236}">
                <a16:creationId xmlns:a16="http://schemas.microsoft.com/office/drawing/2014/main" id="{F971EEDA-1028-4DB0-A711-A55776E0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102877" y="5200502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5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EA1EF54C-7B49-4361-A1E9-405887958A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10" y="1324332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34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148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23">
          <p15:clr>
            <a:srgbClr val="FBAE40"/>
          </p15:clr>
        </p15:guide>
        <p15:guide id="4" pos="325">
          <p15:clr>
            <a:srgbClr val="FBAE40"/>
          </p15:clr>
        </p15:guide>
        <p15:guide id="5" pos="7333">
          <p15:clr>
            <a:srgbClr val="FBAE40"/>
          </p15:clr>
        </p15:guide>
        <p15:guide id="6" orient="horz" pos="399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4024" r:id="rId2"/>
    <p:sldLayoutId id="2147484025" r:id="rId3"/>
    <p:sldLayoutId id="2147484027" r:id="rId4"/>
    <p:sldLayoutId id="2147484028" r:id="rId5"/>
    <p:sldLayoutId id="2147484029" r:id="rId6"/>
  </p:sldLayoutIdLs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5199" y="2444284"/>
            <a:ext cx="76467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WEB</a:t>
            </a:r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大作业展示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5477326" y="4408413"/>
            <a:ext cx="73515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汇报人：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成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员：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3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8855" y="519980"/>
            <a:ext cx="5291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商品搜索平台 </a:t>
            </a:r>
            <a:r>
              <a:rPr lang="en-US" altLang="zh-CN" sz="3600" dirty="0">
                <a:solidFill>
                  <a:srgbClr val="FF0000"/>
                </a:solidFill>
                <a:cs typeface="+mn-ea"/>
                <a:sym typeface="+mn-lt"/>
              </a:rPr>
              <a:t>-- </a:t>
            </a:r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图书搜索</a:t>
            </a:r>
            <a:endParaRPr lang="en-US" altLang="zh-CN" sz="3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339850"/>
            <a:ext cx="98679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25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8855" y="519982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商品管理平台 </a:t>
            </a:r>
            <a:r>
              <a:rPr lang="en-US" altLang="zh-CN" sz="3600" dirty="0">
                <a:solidFill>
                  <a:srgbClr val="FF0000"/>
                </a:solidFill>
                <a:cs typeface="+mn-ea"/>
                <a:sym typeface="+mn-lt"/>
              </a:rPr>
              <a:t>-- </a:t>
            </a:r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图书管理</a:t>
            </a:r>
            <a:endParaRPr lang="en-US" altLang="zh-CN" sz="3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55" y="1456085"/>
            <a:ext cx="98774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6687" y="5469385"/>
            <a:ext cx="12085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操作：</a:t>
            </a:r>
            <a:endParaRPr lang="en-US" altLang="zh-CN" sz="3200" dirty="0"/>
          </a:p>
          <a:p>
            <a:r>
              <a:rPr lang="zh-CN" altLang="en-US" sz="3200" dirty="0"/>
              <a:t>发布书单：进行二手书发布</a:t>
            </a:r>
            <a:endParaRPr lang="en-US" altLang="zh-CN" sz="3200" dirty="0"/>
          </a:p>
          <a:p>
            <a:r>
              <a:rPr lang="zh-CN" altLang="en-US" sz="3200" dirty="0"/>
              <a:t>我的书单：显示所有已发布的书单，且可以进行二手书更新和删除</a:t>
            </a:r>
          </a:p>
        </p:txBody>
      </p:sp>
    </p:spTree>
    <p:extLst>
      <p:ext uri="{BB962C8B-B14F-4D97-AF65-F5344CB8AC3E}">
        <p14:creationId xmlns:p14="http://schemas.microsoft.com/office/powerpoint/2010/main" val="41121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6388" y="251740"/>
            <a:ext cx="4315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商品管理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&gt;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发布书单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012825"/>
            <a:ext cx="989647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34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6388" y="196815"/>
            <a:ext cx="4315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商品管理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&gt;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我的书单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80" y="857749"/>
            <a:ext cx="987742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23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6388" y="196815"/>
            <a:ext cx="6599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商品管理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&gt;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我的书单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&gt;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更新书单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54" y="876005"/>
            <a:ext cx="99250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55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6388" y="375965"/>
            <a:ext cx="6599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商品管理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&gt;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我的书单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&gt;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删除书单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58900"/>
            <a:ext cx="98869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09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6388" y="375965"/>
            <a:ext cx="8129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用户购买平台 </a:t>
            </a:r>
            <a:r>
              <a:rPr lang="en-US" altLang="zh-CN" sz="3600" dirty="0">
                <a:solidFill>
                  <a:srgbClr val="FF0000"/>
                </a:solidFill>
                <a:cs typeface="+mn-ea"/>
                <a:sym typeface="+mn-lt"/>
              </a:rPr>
              <a:t>– </a:t>
            </a:r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图书浏览</a:t>
            </a:r>
            <a:r>
              <a:rPr lang="en-US" altLang="zh-CN" sz="36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购物车</a:t>
            </a:r>
            <a:endParaRPr lang="en-US" altLang="zh-CN" sz="3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144588"/>
            <a:ext cx="98488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9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6388" y="375965"/>
            <a:ext cx="8129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用户管理平台</a:t>
            </a:r>
            <a:r>
              <a:rPr lang="en-US" altLang="zh-CN" sz="3600" dirty="0">
                <a:solidFill>
                  <a:srgbClr val="FF0000"/>
                </a:solidFill>
                <a:cs typeface="+mn-ea"/>
                <a:sym typeface="+mn-lt"/>
              </a:rPr>
              <a:t>– </a:t>
            </a:r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我的账户</a:t>
            </a:r>
            <a:endParaRPr lang="en-US" altLang="zh-CN" sz="3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91" y="1019833"/>
            <a:ext cx="9896475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63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6388" y="375965"/>
            <a:ext cx="8129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在线聊天平台 </a:t>
            </a:r>
            <a:r>
              <a:rPr lang="en-US" altLang="zh-CN" sz="3600" dirty="0">
                <a:solidFill>
                  <a:srgbClr val="FF0000"/>
                </a:solidFill>
                <a:cs typeface="+mn-ea"/>
                <a:sym typeface="+mn-lt"/>
              </a:rPr>
              <a:t>--</a:t>
            </a:r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 在线聊天室</a:t>
            </a:r>
            <a:endParaRPr lang="en-US" altLang="zh-CN" sz="3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520825"/>
            <a:ext cx="98393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66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文本框 4"/>
          <p:cNvSpPr txBox="1"/>
          <p:nvPr/>
        </p:nvSpPr>
        <p:spPr>
          <a:xfrm>
            <a:off x="7106190" y="303154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dirty="0">
                <a:solidFill>
                  <a:srgbClr val="B61922"/>
                </a:solidFill>
                <a:cs typeface="+mn-ea"/>
                <a:sym typeface="+mn-lt"/>
              </a:rPr>
              <a:t>使用技术</a:t>
            </a:r>
          </a:p>
        </p:txBody>
      </p:sp>
    </p:spTree>
    <p:extLst>
      <p:ext uri="{BB962C8B-B14F-4D97-AF65-F5344CB8AC3E}">
        <p14:creationId xmlns:p14="http://schemas.microsoft.com/office/powerpoint/2010/main" val="18322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02249" y="3374739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61922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079416" y="3986322"/>
            <a:ext cx="466623" cy="0"/>
          </a:xfrm>
          <a:prstGeom prst="line">
            <a:avLst/>
          </a:prstGeom>
          <a:ln w="38100">
            <a:solidFill>
              <a:srgbClr val="B61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96064" y="1769708"/>
            <a:ext cx="466623" cy="0"/>
          </a:xfrm>
          <a:prstGeom prst="line">
            <a:avLst/>
          </a:prstGeom>
          <a:ln w="38100">
            <a:solidFill>
              <a:srgbClr val="B61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04232" y="1096045"/>
            <a:ext cx="1050289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375" dirty="0">
                <a:solidFill>
                  <a:srgbClr val="B61922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880342" y="3374739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61922"/>
                </a:solidFill>
                <a:latin typeface="+mn-lt"/>
                <a:ea typeface="+mn-ea"/>
                <a:cs typeface="+mn-ea"/>
                <a:sym typeface="+mn-lt"/>
              </a:rPr>
              <a:t>项目功能展示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816582" y="3986322"/>
            <a:ext cx="466623" cy="0"/>
          </a:xfrm>
          <a:prstGeom prst="line">
            <a:avLst/>
          </a:prstGeom>
          <a:ln w="38100">
            <a:solidFill>
              <a:srgbClr val="B61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79582" y="3374739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61922"/>
                </a:solidFill>
                <a:latin typeface="+mn-lt"/>
                <a:ea typeface="+mn-ea"/>
                <a:cs typeface="+mn-ea"/>
                <a:sym typeface="+mn-lt"/>
              </a:rPr>
              <a:t>使用技术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556750" y="3986322"/>
            <a:ext cx="466623" cy="0"/>
          </a:xfrm>
          <a:prstGeom prst="line">
            <a:avLst/>
          </a:prstGeom>
          <a:ln w="38100">
            <a:solidFill>
              <a:srgbClr val="B61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719752" y="3374739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61922"/>
                </a:solidFill>
                <a:latin typeface="+mn-lt"/>
                <a:ea typeface="+mn-ea"/>
                <a:cs typeface="+mn-ea"/>
                <a:sym typeface="+mn-lt"/>
              </a:rPr>
              <a:t>项目结构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10296920" y="3986322"/>
            <a:ext cx="466623" cy="0"/>
          </a:xfrm>
          <a:prstGeom prst="line">
            <a:avLst/>
          </a:prstGeom>
          <a:ln w="38100">
            <a:solidFill>
              <a:srgbClr val="B61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0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6847" y="584888"/>
            <a:ext cx="7516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</a:rPr>
              <a:t>使用技术：</a:t>
            </a:r>
            <a:r>
              <a:rPr lang="en-US" altLang="zh-CN" sz="4000" dirty="0" err="1">
                <a:latin typeface="Times New Roman" panose="02020603050405020304" pitchFamily="18" charset="0"/>
              </a:rPr>
              <a:t>JSP+Servlet+JavaBean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0863" y="1600101"/>
            <a:ext cx="854327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JSP</a:t>
            </a:r>
            <a:r>
              <a:rPr lang="zh-CN" altLang="en-US" sz="3200" dirty="0">
                <a:latin typeface="Times New Roman" panose="02020603050405020304" pitchFamily="18" charset="0"/>
              </a:rPr>
              <a:t>用来表现页面；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Servlet</a:t>
            </a:r>
            <a:r>
              <a:rPr lang="zh-CN" altLang="en-US" sz="3200" dirty="0">
                <a:latin typeface="Times New Roman" panose="02020603050405020304" pitchFamily="18" charset="0"/>
              </a:rPr>
              <a:t>用来响应页面用户的请求，完成请求的逻辑处理；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JavaBean</a:t>
            </a:r>
            <a:r>
              <a:rPr lang="zh-CN" altLang="en-US" sz="3200" dirty="0">
                <a:latin typeface="Times New Roman" panose="02020603050405020304" pitchFamily="18" charset="0"/>
              </a:rPr>
              <a:t>类用于</a:t>
            </a:r>
            <a:r>
              <a:rPr lang="en-US" altLang="zh-CN" sz="3200" dirty="0">
                <a:latin typeface="Times New Roman" panose="02020603050405020304" pitchFamily="18" charset="0"/>
              </a:rPr>
              <a:t>C++</a:t>
            </a:r>
            <a:r>
              <a:rPr lang="zh-CN" altLang="en-US" sz="3200" dirty="0">
                <a:latin typeface="Times New Roman" panose="02020603050405020304" pitchFamily="18" charset="0"/>
              </a:rPr>
              <a:t>中的类，</a:t>
            </a:r>
            <a:r>
              <a:rPr lang="en-US" altLang="zh-CN" sz="3200" dirty="0">
                <a:latin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</a:rPr>
              <a:t>中的结构体，主要用来封装信息，即将信息结构化处理。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所以整个过程为：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用户提交请求，请求提交给相应的</a:t>
            </a:r>
            <a:r>
              <a:rPr lang="en-US" altLang="zh-CN" sz="3200" dirty="0">
                <a:latin typeface="Times New Roman" panose="02020603050405020304" pitchFamily="18" charset="0"/>
              </a:rPr>
              <a:t>Servlet</a:t>
            </a:r>
            <a:r>
              <a:rPr lang="zh-CN" altLang="en-US" sz="3200" dirty="0">
                <a:latin typeface="Times New Roman" panose="02020603050405020304" pitchFamily="18" charset="0"/>
              </a:rPr>
              <a:t>处理；</a:t>
            </a:r>
            <a:r>
              <a:rPr lang="en-US" altLang="zh-CN" sz="3200" dirty="0">
                <a:latin typeface="Times New Roman" panose="02020603050405020304" pitchFamily="18" charset="0"/>
              </a:rPr>
              <a:t>Servlet</a:t>
            </a:r>
            <a:r>
              <a:rPr lang="zh-CN" altLang="en-US" sz="3200" dirty="0">
                <a:latin typeface="Times New Roman" panose="02020603050405020304" pitchFamily="18" charset="0"/>
              </a:rPr>
              <a:t>封装用户请求与响应，然后进行处理；最后分派给相应的</a:t>
            </a:r>
            <a:r>
              <a:rPr lang="en-US" altLang="zh-CN" sz="3200" dirty="0">
                <a:latin typeface="Times New Roman" panose="02020603050405020304" pitchFamily="18" charset="0"/>
              </a:rPr>
              <a:t>JSP</a:t>
            </a:r>
            <a:r>
              <a:rPr lang="zh-CN" altLang="en-US" sz="3200" dirty="0">
                <a:latin typeface="Times New Roman" panose="02020603050405020304" pitchFamily="18" charset="0"/>
              </a:rPr>
              <a:t>页面进行显示。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JSP</a:t>
            </a:r>
            <a:r>
              <a:rPr lang="zh-CN" altLang="en-US" sz="3200" dirty="0">
                <a:latin typeface="Times New Roman" panose="02020603050405020304" pitchFamily="18" charset="0"/>
              </a:rPr>
              <a:t>与</a:t>
            </a:r>
            <a:r>
              <a:rPr lang="en-US" altLang="zh-CN" sz="3200" dirty="0">
                <a:latin typeface="Times New Roman" panose="02020603050405020304" pitchFamily="18" charset="0"/>
              </a:rPr>
              <a:t>Servlet</a:t>
            </a:r>
            <a:r>
              <a:rPr lang="zh-CN" altLang="en-US" sz="3200" dirty="0">
                <a:latin typeface="Times New Roman" panose="02020603050405020304" pitchFamily="18" charset="0"/>
              </a:rPr>
              <a:t>使用隐含对象来共享数据</a:t>
            </a:r>
          </a:p>
        </p:txBody>
      </p:sp>
    </p:spTree>
    <p:extLst>
      <p:ext uri="{BB962C8B-B14F-4D97-AF65-F5344CB8AC3E}">
        <p14:creationId xmlns:p14="http://schemas.microsoft.com/office/powerpoint/2010/main" val="3644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6847" y="584888"/>
            <a:ext cx="7516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</a:rPr>
              <a:t>使用技术：</a:t>
            </a:r>
            <a:r>
              <a:rPr lang="en-US" altLang="zh-CN" sz="4000" dirty="0" err="1">
                <a:latin typeface="Times New Roman" panose="02020603050405020304" pitchFamily="18" charset="0"/>
              </a:rPr>
              <a:t>JSP+Servlet+JavaBean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0863" y="1600101"/>
            <a:ext cx="85432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由于</a:t>
            </a:r>
            <a:r>
              <a:rPr lang="en-US" altLang="zh-CN" sz="3200" dirty="0"/>
              <a:t>Java Web</a:t>
            </a:r>
            <a:r>
              <a:rPr lang="zh-CN" altLang="en-US" sz="3200" dirty="0"/>
              <a:t>应用是基于用户请求而进行的应用，所以应该从用户请求处开始来看一个项目；</a:t>
            </a:r>
            <a:endParaRPr lang="en-US" altLang="zh-CN" sz="3200" dirty="0"/>
          </a:p>
          <a:p>
            <a:r>
              <a:rPr lang="zh-CN" altLang="en-US" sz="3200" dirty="0"/>
              <a:t>而用户请求处有：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）导航栏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）用户提交的表单</a:t>
            </a:r>
          </a:p>
        </p:txBody>
      </p:sp>
    </p:spTree>
    <p:extLst>
      <p:ext uri="{BB962C8B-B14F-4D97-AF65-F5344CB8AC3E}">
        <p14:creationId xmlns:p14="http://schemas.microsoft.com/office/powerpoint/2010/main" val="25726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6847" y="58488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项目结构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735" y="1316323"/>
            <a:ext cx="114492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使用工具：</a:t>
            </a:r>
            <a:r>
              <a:rPr lang="en-US" altLang="zh-CN" sz="3200" dirty="0" err="1"/>
              <a:t>eclipse+tomcat+mysql</a:t>
            </a:r>
            <a:endParaRPr lang="en-US" altLang="zh-CN" sz="3200" dirty="0"/>
          </a:p>
          <a:p>
            <a:r>
              <a:rPr lang="en-US" altLang="zh-CN" sz="3200" dirty="0"/>
              <a:t>Java</a:t>
            </a:r>
            <a:r>
              <a:rPr lang="zh-CN" altLang="en-US" sz="3200" dirty="0"/>
              <a:t>类（</a:t>
            </a:r>
            <a:r>
              <a:rPr lang="en-US" altLang="zh-CN" sz="3200" dirty="0" err="1"/>
              <a:t>Src</a:t>
            </a:r>
            <a:r>
              <a:rPr lang="zh-CN" altLang="en-US" sz="3200" dirty="0"/>
              <a:t>文件夹）</a:t>
            </a:r>
            <a:endParaRPr lang="en-US" altLang="zh-CN" sz="3200" dirty="0"/>
          </a:p>
          <a:p>
            <a:r>
              <a:rPr lang="en-US" altLang="zh-CN" sz="3200" dirty="0" err="1"/>
              <a:t>shop.bean</a:t>
            </a:r>
            <a:r>
              <a:rPr lang="zh-CN" altLang="en-US" sz="3200" dirty="0"/>
              <a:t>：</a:t>
            </a:r>
            <a:r>
              <a:rPr lang="en-US" altLang="zh-CN" sz="3200" dirty="0"/>
              <a:t>JavaBean</a:t>
            </a:r>
            <a:r>
              <a:rPr lang="zh-CN" altLang="en-US" sz="3200" dirty="0"/>
              <a:t>文件，封装成结构体，一一对应于数据库表（二手书书目表、注册用户、用户购物车中的书目表）</a:t>
            </a:r>
            <a:endParaRPr lang="en-US" altLang="zh-CN" sz="3200" dirty="0"/>
          </a:p>
          <a:p>
            <a:r>
              <a:rPr lang="en-US" altLang="zh-CN" sz="3200" dirty="0" err="1"/>
              <a:t>shop.mysql</a:t>
            </a:r>
            <a:r>
              <a:rPr lang="zh-CN" altLang="en-US" sz="3200" dirty="0"/>
              <a:t>：用于处理数据（表）与数据库之间的操作，如：插入、删除、查询、更新</a:t>
            </a:r>
            <a:endParaRPr lang="en-US" altLang="zh-CN" sz="3200" dirty="0"/>
          </a:p>
          <a:p>
            <a:r>
              <a:rPr lang="en-US" altLang="zh-CN" sz="3200" dirty="0" err="1"/>
              <a:t>shop.servlet</a:t>
            </a:r>
            <a:r>
              <a:rPr lang="zh-CN" altLang="en-US" sz="3200" dirty="0"/>
              <a:t>：</a:t>
            </a:r>
            <a:r>
              <a:rPr lang="en-US" altLang="zh-CN" sz="3200" dirty="0"/>
              <a:t>Servlet</a:t>
            </a:r>
            <a:r>
              <a:rPr lang="zh-CN" altLang="en-US" sz="3200" dirty="0"/>
              <a:t>文件用于处理用户请求</a:t>
            </a:r>
            <a:endParaRPr lang="en-US" altLang="zh-CN" sz="3200" dirty="0"/>
          </a:p>
          <a:p>
            <a:r>
              <a:rPr lang="en-US" altLang="zh-CN" sz="3200" dirty="0"/>
              <a:t>JSP</a:t>
            </a:r>
            <a:r>
              <a:rPr lang="zh-CN" altLang="en-US" sz="3200" dirty="0"/>
              <a:t>文件（</a:t>
            </a:r>
            <a:r>
              <a:rPr lang="en-US" altLang="zh-CN" sz="3200" dirty="0" err="1"/>
              <a:t>WebContent</a:t>
            </a:r>
            <a:r>
              <a:rPr lang="zh-CN" altLang="en-US" sz="3200" dirty="0"/>
              <a:t>文件夹）</a:t>
            </a:r>
            <a:endParaRPr lang="en-US" altLang="zh-CN" sz="3200" dirty="0"/>
          </a:p>
          <a:p>
            <a:r>
              <a:rPr lang="zh-CN" altLang="en-US" sz="3200" dirty="0"/>
              <a:t>表现页面，与用户交互</a:t>
            </a:r>
            <a:endParaRPr lang="en-US" altLang="zh-CN" sz="3200" dirty="0"/>
          </a:p>
          <a:p>
            <a:r>
              <a:rPr lang="en-US" altLang="zh-CN" sz="3200" dirty="0"/>
              <a:t>CSS</a:t>
            </a:r>
            <a:r>
              <a:rPr lang="zh-CN" altLang="en-US" sz="3200" dirty="0"/>
              <a:t>文件（</a:t>
            </a:r>
            <a:r>
              <a:rPr lang="en-US" altLang="zh-CN" sz="3200" dirty="0" err="1"/>
              <a:t>WebContent</a:t>
            </a:r>
            <a:r>
              <a:rPr lang="zh-CN" altLang="en-US" sz="3200" dirty="0"/>
              <a:t>文件夹）</a:t>
            </a:r>
            <a:endParaRPr lang="en-US" altLang="zh-CN" sz="3200" dirty="0"/>
          </a:p>
          <a:p>
            <a:r>
              <a:rPr lang="zh-CN" altLang="en-US" sz="3200" dirty="0"/>
              <a:t>丰富页面表现形态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4074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9" y="1257933"/>
            <a:ext cx="56769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31" y="1277938"/>
            <a:ext cx="53625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31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文本框 4"/>
          <p:cNvSpPr txBox="1"/>
          <p:nvPr/>
        </p:nvSpPr>
        <p:spPr>
          <a:xfrm>
            <a:off x="7131679" y="3031549"/>
            <a:ext cx="2903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rgbClr val="B61922"/>
                </a:solidFill>
                <a:cs typeface="+mn-ea"/>
                <a:sym typeface="+mn-lt"/>
              </a:rPr>
              <a:t>THANHKS</a:t>
            </a:r>
            <a:endParaRPr lang="zh-CN" altLang="en-US" sz="5400" dirty="0">
              <a:solidFill>
                <a:srgbClr val="B6192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485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5204934" y="5668246"/>
            <a:ext cx="2349189" cy="46671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86" name="Rectangle 9"/>
          <p:cNvSpPr/>
          <p:nvPr/>
        </p:nvSpPr>
        <p:spPr>
          <a:xfrm>
            <a:off x="1770642" y="6065919"/>
            <a:ext cx="9317466" cy="720625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1258786" y="1456085"/>
            <a:ext cx="8208912" cy="955702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生活中的需求</a:t>
            </a:r>
          </a:p>
        </p:txBody>
      </p:sp>
      <p:sp>
        <p:nvSpPr>
          <p:cNvPr id="44" name="Rectangle 19"/>
          <p:cNvSpPr/>
          <p:nvPr/>
        </p:nvSpPr>
        <p:spPr>
          <a:xfrm>
            <a:off x="1462976" y="361768"/>
            <a:ext cx="78005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B61922"/>
                </a:solidFill>
                <a:cs typeface="+mn-ea"/>
                <a:sym typeface="+mn-lt"/>
              </a:rPr>
              <a:t>需求分析</a:t>
            </a:r>
            <a:r>
              <a:rPr lang="en-US" altLang="zh-CN" sz="4000" b="1" dirty="0">
                <a:solidFill>
                  <a:srgbClr val="B61922"/>
                </a:solidFill>
                <a:cs typeface="+mn-ea"/>
                <a:sym typeface="+mn-lt"/>
              </a:rPr>
              <a:t>--</a:t>
            </a:r>
            <a:r>
              <a:rPr lang="zh-CN" altLang="en-US" sz="4000" b="1" dirty="0">
                <a:solidFill>
                  <a:srgbClr val="B61922"/>
                </a:solidFill>
                <a:cs typeface="+mn-ea"/>
                <a:sym typeface="+mn-lt"/>
              </a:rPr>
              <a:t>基于</a:t>
            </a:r>
            <a:r>
              <a:rPr lang="en-US" altLang="zh-CN" sz="4000" b="1" dirty="0" err="1">
                <a:solidFill>
                  <a:srgbClr val="B61922"/>
                </a:solidFill>
                <a:cs typeface="+mn-ea"/>
                <a:sym typeface="+mn-lt"/>
              </a:rPr>
              <a:t>jsp</a:t>
            </a:r>
            <a:r>
              <a:rPr lang="zh-CN" altLang="en-US" sz="4000" b="1" dirty="0">
                <a:solidFill>
                  <a:srgbClr val="B61922"/>
                </a:solidFill>
                <a:cs typeface="+mn-ea"/>
                <a:sym typeface="+mn-lt"/>
              </a:rPr>
              <a:t>的网络交易系统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596726" y="2084507"/>
            <a:ext cx="11305257" cy="4341724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 </a:t>
            </a:r>
            <a:r>
              <a:rPr lang="zh-CN" alt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在各大高校如陕师大，二手图书来源广泛，如刚过去的考研还有四六级等；针对在校学生来说，既需要需要发布自己需要出售的图书，也需要购买二手图书！</a:t>
            </a:r>
            <a:endParaRPr lang="en-US" altLang="zh-CN" sz="3200" b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l"/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66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5204934" y="5668246"/>
            <a:ext cx="2349189" cy="46671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86" name="Rectangle 9"/>
          <p:cNvSpPr/>
          <p:nvPr/>
        </p:nvSpPr>
        <p:spPr>
          <a:xfrm>
            <a:off x="1770642" y="6065919"/>
            <a:ext cx="9317466" cy="720625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1100478" y="1128805"/>
            <a:ext cx="8208912" cy="955702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系统定位：陕师大二手书交易市场</a:t>
            </a:r>
          </a:p>
        </p:txBody>
      </p:sp>
      <p:sp>
        <p:nvSpPr>
          <p:cNvPr id="44" name="Rectangle 19"/>
          <p:cNvSpPr/>
          <p:nvPr/>
        </p:nvSpPr>
        <p:spPr>
          <a:xfrm>
            <a:off x="1462976" y="361768"/>
            <a:ext cx="78005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B61922"/>
                </a:solidFill>
                <a:cs typeface="+mn-ea"/>
                <a:sym typeface="+mn-lt"/>
              </a:rPr>
              <a:t>需求分析</a:t>
            </a:r>
            <a:r>
              <a:rPr lang="en-US" altLang="zh-CN" sz="4000" b="1" dirty="0">
                <a:solidFill>
                  <a:srgbClr val="B61922"/>
                </a:solidFill>
                <a:cs typeface="+mn-ea"/>
                <a:sym typeface="+mn-lt"/>
              </a:rPr>
              <a:t>--</a:t>
            </a:r>
            <a:r>
              <a:rPr lang="zh-CN" altLang="en-US" sz="4000" b="1" dirty="0">
                <a:solidFill>
                  <a:srgbClr val="B61922"/>
                </a:solidFill>
                <a:cs typeface="+mn-ea"/>
                <a:sym typeface="+mn-lt"/>
              </a:rPr>
              <a:t>基于</a:t>
            </a:r>
            <a:r>
              <a:rPr lang="en-US" altLang="zh-CN" sz="4000" b="1" dirty="0" err="1">
                <a:solidFill>
                  <a:srgbClr val="B61922"/>
                </a:solidFill>
                <a:cs typeface="+mn-ea"/>
                <a:sym typeface="+mn-lt"/>
              </a:rPr>
              <a:t>jsp</a:t>
            </a:r>
            <a:r>
              <a:rPr lang="zh-CN" altLang="en-US" sz="4000" b="1" dirty="0">
                <a:solidFill>
                  <a:srgbClr val="B61922"/>
                </a:solidFill>
                <a:cs typeface="+mn-ea"/>
                <a:sym typeface="+mn-lt"/>
              </a:rPr>
              <a:t>的网络交易系统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596726" y="2084507"/>
            <a:ext cx="11305257" cy="4341724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、用户（只有一种注册用户）既可以是二手书的发布者，也可以是二手书的购买者；</a:t>
            </a:r>
            <a:endParaRPr lang="en-US" altLang="zh-CN" sz="3200" b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l"/>
            <a:r>
              <a:rPr lang="en-US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、注册用户可对自己发布的图书进行更新与删除，对自己加入购物车的二手书进行购买与删除，也可以直接购买二手书；</a:t>
            </a:r>
            <a:endParaRPr lang="en-US" altLang="zh-CN" sz="3200" b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l"/>
            <a:r>
              <a:rPr lang="en-US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、安全访问：游客（未注册者）可以访问图书浏览界面，与图书搜索界面，否则跳转到用户登陆界面；</a:t>
            </a:r>
            <a:endParaRPr lang="en-US" altLang="zh-CN" sz="3200" b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l"/>
            <a:r>
              <a:rPr lang="en-US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、在线聊天系统，用于信息物品的交流；</a:t>
            </a:r>
            <a:endParaRPr lang="en-US" altLang="zh-CN" sz="3200" b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l"/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38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6" r="16077"/>
          <a:stretch>
            <a:fillRect/>
          </a:stretch>
        </p:blipFill>
        <p:spPr>
          <a:xfrm>
            <a:off x="5115920" y="1426965"/>
            <a:ext cx="2626912" cy="503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3243" y="1997048"/>
            <a:ext cx="2190880" cy="3760512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04934" y="5668246"/>
            <a:ext cx="2349189" cy="46671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86" name="Rectangle 9"/>
          <p:cNvSpPr/>
          <p:nvPr/>
        </p:nvSpPr>
        <p:spPr>
          <a:xfrm>
            <a:off x="1770642" y="6065919"/>
            <a:ext cx="9317466" cy="720625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7" name="Group 41"/>
          <p:cNvGrpSpPr/>
          <p:nvPr/>
        </p:nvGrpSpPr>
        <p:grpSpPr>
          <a:xfrm>
            <a:off x="8559298" y="1822325"/>
            <a:ext cx="876685" cy="876685"/>
            <a:chOff x="8115591" y="1727927"/>
            <a:chExt cx="831273" cy="831273"/>
          </a:xfrm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3423496" y="3369600"/>
            <a:ext cx="876685" cy="876685"/>
            <a:chOff x="3245823" y="3429000"/>
            <a:chExt cx="831273" cy="831273"/>
          </a:xfrm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8558572" y="3423096"/>
            <a:ext cx="876685" cy="876685"/>
            <a:chOff x="8114903" y="3428999"/>
            <a:chExt cx="831273" cy="831273"/>
          </a:xfrm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3423496" y="1822325"/>
            <a:ext cx="876685" cy="876685"/>
            <a:chOff x="3245823" y="1727927"/>
            <a:chExt cx="831273" cy="831273"/>
          </a:xfrm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Text Placeholder 7"/>
          <p:cNvSpPr txBox="1">
            <a:spLocks/>
          </p:cNvSpPr>
          <p:nvPr/>
        </p:nvSpPr>
        <p:spPr>
          <a:xfrm>
            <a:off x="380703" y="1928730"/>
            <a:ext cx="2749477" cy="5346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商品交易平台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380703" y="3308695"/>
            <a:ext cx="2780649" cy="74597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商品搜索平台</a:t>
            </a: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9689689" y="1928730"/>
            <a:ext cx="3169061" cy="770280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用户管理平台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9689689" y="3566602"/>
            <a:ext cx="2788358" cy="631572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用户购买平台</a:t>
            </a:r>
          </a:p>
        </p:txBody>
      </p:sp>
      <p:sp>
        <p:nvSpPr>
          <p:cNvPr id="44" name="Rectangle 19"/>
          <p:cNvSpPr/>
          <p:nvPr/>
        </p:nvSpPr>
        <p:spPr>
          <a:xfrm>
            <a:off x="1417596" y="22752"/>
            <a:ext cx="78005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B61922"/>
                </a:solidFill>
                <a:cs typeface="+mn-ea"/>
                <a:sym typeface="+mn-lt"/>
              </a:rPr>
              <a:t>需求分析</a:t>
            </a:r>
            <a:r>
              <a:rPr lang="en-US" altLang="zh-CN" sz="4000" b="1" dirty="0">
                <a:solidFill>
                  <a:srgbClr val="B61922"/>
                </a:solidFill>
                <a:cs typeface="+mn-ea"/>
                <a:sym typeface="+mn-lt"/>
              </a:rPr>
              <a:t>--</a:t>
            </a:r>
            <a:r>
              <a:rPr lang="zh-CN" altLang="en-US" sz="4000" b="1" dirty="0">
                <a:solidFill>
                  <a:srgbClr val="B61922"/>
                </a:solidFill>
                <a:cs typeface="+mn-ea"/>
                <a:sym typeface="+mn-lt"/>
              </a:rPr>
              <a:t>基于</a:t>
            </a:r>
            <a:r>
              <a:rPr lang="en-US" altLang="zh-CN" sz="4000" b="1" dirty="0" err="1">
                <a:solidFill>
                  <a:srgbClr val="B61922"/>
                </a:solidFill>
                <a:cs typeface="+mn-ea"/>
                <a:sym typeface="+mn-lt"/>
              </a:rPr>
              <a:t>jsp</a:t>
            </a:r>
            <a:r>
              <a:rPr lang="zh-CN" altLang="en-US" sz="4000" b="1" dirty="0">
                <a:solidFill>
                  <a:srgbClr val="B61922"/>
                </a:solidFill>
                <a:cs typeface="+mn-ea"/>
                <a:sym typeface="+mn-lt"/>
              </a:rPr>
              <a:t>的网络交易系统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349531" y="5011587"/>
            <a:ext cx="2780649" cy="74597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商品管理平台</a:t>
            </a:r>
          </a:p>
        </p:txBody>
      </p:sp>
      <p:grpSp>
        <p:nvGrpSpPr>
          <p:cNvPr id="49" name="Group 3"/>
          <p:cNvGrpSpPr/>
          <p:nvPr/>
        </p:nvGrpSpPr>
        <p:grpSpPr>
          <a:xfrm>
            <a:off x="3420190" y="5024916"/>
            <a:ext cx="876685" cy="876685"/>
            <a:chOff x="3245823" y="1727927"/>
            <a:chExt cx="831273" cy="831273"/>
          </a:xfrm>
        </p:grpSpPr>
        <p:sp>
          <p:nvSpPr>
            <p:cNvPr id="50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52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Text Placeholder 7"/>
          <p:cNvSpPr txBox="1">
            <a:spLocks/>
          </p:cNvSpPr>
          <p:nvPr/>
        </p:nvSpPr>
        <p:spPr>
          <a:xfrm>
            <a:off x="9689689" y="5353293"/>
            <a:ext cx="2788358" cy="631572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在线聊天平台</a:t>
            </a:r>
          </a:p>
        </p:txBody>
      </p:sp>
      <p:grpSp>
        <p:nvGrpSpPr>
          <p:cNvPr id="56" name="Group 41"/>
          <p:cNvGrpSpPr/>
          <p:nvPr/>
        </p:nvGrpSpPr>
        <p:grpSpPr>
          <a:xfrm>
            <a:off x="8558084" y="5184537"/>
            <a:ext cx="876685" cy="876685"/>
            <a:chOff x="8115591" y="1727927"/>
            <a:chExt cx="831273" cy="831273"/>
          </a:xfrm>
        </p:grpSpPr>
        <p:sp>
          <p:nvSpPr>
            <p:cNvPr id="62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63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64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B619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5296341" y="84219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功能需求</a:t>
            </a:r>
          </a:p>
        </p:txBody>
      </p:sp>
    </p:spTree>
    <p:extLst>
      <p:ext uri="{BB962C8B-B14F-4D97-AF65-F5344CB8AC3E}">
        <p14:creationId xmlns:p14="http://schemas.microsoft.com/office/powerpoint/2010/main" val="35839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"/>
          <p:cNvSpPr/>
          <p:nvPr/>
        </p:nvSpPr>
        <p:spPr>
          <a:xfrm>
            <a:off x="353" y="4401265"/>
            <a:ext cx="12858044" cy="2831387"/>
          </a:xfrm>
          <a:prstGeom prst="rect">
            <a:avLst/>
          </a:prstGeom>
          <a:solidFill>
            <a:srgbClr val="B61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4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8596" y="2513360"/>
            <a:ext cx="3877834" cy="3233517"/>
          </a:xfrm>
          <a:prstGeom prst="rect">
            <a:avLst/>
          </a:prstGeom>
        </p:spPr>
      </p:pic>
      <p:graphicFrame>
        <p:nvGraphicFramePr>
          <p:cNvPr id="50" name="Chart 41"/>
          <p:cNvGraphicFramePr/>
          <p:nvPr/>
        </p:nvGraphicFramePr>
        <p:xfrm>
          <a:off x="7507001" y="4664779"/>
          <a:ext cx="4226317" cy="1844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矩形 2"/>
          <p:cNvSpPr/>
          <p:nvPr/>
        </p:nvSpPr>
        <p:spPr>
          <a:xfrm>
            <a:off x="1683750" y="2668195"/>
            <a:ext cx="3594178" cy="202488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8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33421" y="4048042"/>
            <a:ext cx="3089387" cy="1777328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492122" y="4145855"/>
            <a:ext cx="2328881" cy="1482189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Rectangle 19"/>
          <p:cNvSpPr/>
          <p:nvPr/>
        </p:nvSpPr>
        <p:spPr>
          <a:xfrm>
            <a:off x="1302092" y="392460"/>
            <a:ext cx="3262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solidFill>
                  <a:srgbClr val="B61922"/>
                </a:solidFill>
                <a:cs typeface="+mn-ea"/>
                <a:sym typeface="+mn-lt"/>
              </a:rPr>
              <a:t>项目功能展示</a:t>
            </a:r>
          </a:p>
        </p:txBody>
      </p:sp>
    </p:spTree>
    <p:extLst>
      <p:ext uri="{BB962C8B-B14F-4D97-AF65-F5344CB8AC3E}">
        <p14:creationId xmlns:p14="http://schemas.microsoft.com/office/powerpoint/2010/main" val="15830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20863" y="375965"/>
            <a:ext cx="5219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商品交易平台</a:t>
            </a:r>
            <a:r>
              <a:rPr lang="en-US" altLang="zh-CN" sz="3600" dirty="0">
                <a:solidFill>
                  <a:srgbClr val="FF0000"/>
                </a:solidFill>
                <a:cs typeface="+mn-ea"/>
                <a:sym typeface="+mn-lt"/>
              </a:rPr>
              <a:t>—</a:t>
            </a:r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商品浏览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1274"/>
            <a:ext cx="984885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9855645" y="2955006"/>
            <a:ext cx="24929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操作：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加入购入车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直接去购买</a:t>
            </a:r>
          </a:p>
        </p:txBody>
      </p:sp>
    </p:spTree>
    <p:extLst>
      <p:ext uri="{BB962C8B-B14F-4D97-AF65-F5344CB8AC3E}">
        <p14:creationId xmlns:p14="http://schemas.microsoft.com/office/powerpoint/2010/main" val="49995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373188"/>
            <a:ext cx="98774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90663" y="447973"/>
            <a:ext cx="4777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商品浏览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&gt;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加入购入车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06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1526" y="375965"/>
            <a:ext cx="4777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商品浏览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&gt;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加入购入车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73188"/>
            <a:ext cx="97917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982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2.pptx"/>
  <p:tag name="ISPRING_ULTRA_SCORM_COURSE_ID" val="836FCAEF-E8F6-4C37-8881-7BBE1E60771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MitN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IrTdK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MitN0pYCaByugIAAFUKAAAhAAAAdW5pdmVyc2FsL2ZsYXNoX3NraW5fc2V0dGluZ3MueG1slVZtb+IwDP5+vwJx3+nulZ2UITHGSZN2t+k27XvamjYiTarEZce/vyRNaQJ09LAmEft5bMexzYjeMrH4MJmQTHKpngGRiUJbTaebsPxmmjaIUswyKRAEzoRUFeXTxcef7kMSh7zEkjtQYzkbmkEfZu4+Yyg+xre5lSFCJquaiv2DLOQspdm2ULIR+cXUyn0NijOxNcirH/PVejAAZxrvEaoop/W1lXGUWoHWYFP6vrZykcVpCryLdOU+Izl9qPdvf0TbMc3Q0ZafrAzRalpAXOTrpZVhvDDe41eZW3mfgPAXDfTLZyuDUE73oGLnd1+tDDJk3dT/0yO1koUtaMx5/xEPHC5pbsbPZnVl5SLBXsgGuvgKvjzurncByH8N557YcVWSP9m6Hi0E++gph8WGcg0k6Y6tUZfy7bFBMyAHQKjqQU8m6yfaaFigajyq1/W4P/DGRB768poe8ip5U8GqzThwF+t7/Gp165ZF6PSgCzJUsPPKIMVe2SN/m8KeIANlj3zmLIdHwfcn8GNLy+ke+Zb65wzq33Kj8hsrCGqOubd2p85qIz3Y0dVBaK/oMJXMYaFtOi+sAvtsJHG6NqXkJCci6I4VFJkUvywu3bvLaJIcGXyvne8sggw5nGs4l6NZ0+F7ufOIfmx/FvrLtecJmi1+M6WINCsr87OkpxPPM2NiCjNNzjPsnjRwUPdiIwOOiz1EqqjagnqRko8NIySCHutetrM1BCdJUAOSnK8y8U7OlV80VQpqbV6Nge6qHCtbYMmKkps/fGXwBvkRY8DaUrE0/gRlh74MFL4JgKqs7Lq2PbSWquHIOOygm/1A4a48dDeiTZcONdwSH2CDYct5zaie9Kui75V4hQT6M/hXk1bk+Mgyou2RptrdLJr8bgv3uUR7udtmtvnCRebOvpcix8Z+WkGjtP9O/gNQSwMEFAACAAgAyK03SkZ2oPzyAgAARwsAACYAAAB1bml2ZXJzYWwvaHRtbF9wdWJsaXNoaW5nX3NldHRpbmdzLnhtbM1W3U7bMBS+71NYnrikAcY2VqVFiIJAY7SinTau0GnsNhaOndlOS7na0+zB9iQ7jtvSCtYFRKepihofn/OdP58vjg/vMknG3FihVZPu1nco4SrRTKhRk37pn24fUGIdKAZSK96kSlNy2KrFeTGQwqY97hyqWoIwyjZy16Spc3kjiiaTSV3Y3PhdLQuH+Lae6CzKDbdcOW6iXMIU/9w055bOECoA4JNpNTNr1WqExAHps2aF5EQwjFwJnxTIM5dJGgWtASS3I6MLxY611IaY0aBJ3xwc+d9cJyC1RcaVL4ltodCLXQMYEz4IkD1xz0nKxSjFaPf2KZkI5tLyNfL6cfQYpcQOmYNHOdZYAuVm8Bl3wMBBWAZ/jt85OxcEEZsqyETSxx3i02/Sdv/m7Lp7cnVxfvnppt/pXPTPuyGI0iZaxYmjVUcxBqQLk/CFnxicgyTFuNFmCNLyOFoWzdWGWq0E59dkoCWWvrSiZIiRymmTHhkBkhLhQIpksevAjLg7FRJz8La79aFy9AEw5JukYCxfdjTfsb6KSeurLiQjU10QKW45cZpgRkWGbykny+UmQ6OzUirBOmKlYJyMBZ9wdlhWaQb4J0fX6CIr0BIPXy65Cx6+F+KeDPhQG8TlMMajinJhA379WcA5WPsACvMYt3oX5+2Tm/PL9sm3LZ8gsDGo5Jng2EKe5W4j+DAlSru5HZYjgcLysilMsHKvSm71l7fBiqyQoc2v3Ywl6A22ZDNentOYv0ZQ2W0K43IQ/XCV0DiCAlsSMHEjwXEXquBVARNQRCs5JZAgUVk/1mOhC4uSMMAB2r48wmBPhCpXI/xyoEfDuKkEubO793b/3fsPBx8b9ejXj5/ba41mFN6V4N0FDj9eS+ILIn/MhnHkufNpGnam+FcsfH3Sq1Koy04Vrc6nKlpXgea7SxRfKQSkhVE45kgMUmTCcfaaTX5Bo9Z/L0MbX6lRG8xi7XH7f5MIq8X1aOU+FEdPXthqKF+9/LZqvwFQSwMEFAACAAgAyK03ShypIBCZAQAAHwYAAB8AAAB1bml2ZXJzYWwvaHRtbF9za2luX3NldHRpbmdzLmpzjZRNb8IwDIbv/AqUXSfEPmG7ocGkSRwmjdu0QyimVKRJlaQdDPHfV4ePNqk7Fl/Iy5PXsat41+mWi0Ws+9zdud9u/+7vnQaoWZ3Dta+LFj1FnRmRLGCWpCASCSxAitPRs7yvCMqYSWc6336gran5MYX/LLkwdTwjLDShGepwQYnfxOkNBf54tR3rOtRUa/Q8t1bJXqSkBWl7UumUO4ZdvbpVLzGAVQH6ArrkEXimA7fayMrxYYBR5yKVZlxupypWvTmP1rFWuVy05V9tM9DlJ18fgP7T4GXi2YnE2DcLaZh4MsRoJzMNxsAx7+MEg4QFn4Oo+fbd+gP1jJsFBXSRmMSe6NENRp3OeAyNLg1HGD4mS69GNwcYTc7Cxh6Iu1sMjxB8C7phNb7H8ECV5dk/PmCmVYwdaaDNnp9RofgikfExdR+D5PCyaNvWvapQd/0x856QCp7Qinp9advsCEFDgJZ8uibIO6XsBCVKIociNGpaVUPIu4wN5wjuP7uMW8ujVVqOh3I4lm3geg16ppQob/916Z5hrs7+F1BLAwQUAAIACADIrTdK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DIrTdKNfmkRGYAAABrAAAAHAAAAHVuaXZlcnNhbC9sb2NhbF9zZXR0aW5ncy54bWwNyjsOg0AMBcCeU1ju8+tSsFBESkkKyAEssCIk73PEWlG4PdtNMW3/z0Y/3crqSHw7X5kUsy8rPonf0/N0ZyohWMQcmhjO1HdNaz6LjRpRY6Gvya7bpLkidJBc58MRiqAXbOdL1xxQSwMEFAACAAgA95JT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yK03SoGJw8lMCQAAWVsAACkAAAB1bml2ZXJzYWwvc2tpbl9jdXN0b21pemF0aW9uX3NldHRpbmdzLnhtbO1c227byBm+71MMVCywCxTRgTq5UFRQ5MgmIpNakbGTFoVAi2OLMMXRkiMnXuiiL9KL3hR9i75LL/Y5+s+QtEhZlkk76bbNmJtg+c9/mvkPM8MPziC+9UNtEzO68n92mU9DmzDmhzfx8DcIDRY0oNE0IjFhcX1HufRDj34ywmvKaUCNmRt6buRpfDQeNtBY/KB+T+3rfXhrj9ot1GvjFu4jHXc0GDtR9BNFgzG91dQG9T0Vid6ILEjIDmsd1AujjwWMMCYRM0KPfB4qRe78UHEGp5Hr+cAXD7tt/mwzq1u9zR/UbnZ6HbxtqYqidJHW0Zt6Y9vrnfTUJsKNdqehbEf9ltJSULPTaZ50t81eq6PA2/ikC1ra+KSL2r12u6VvW7gF0khVR3pL2/aUk2ZTBWu4f6Jtx+NRr9FAzWZTaevbTlcZjxoIuBXQoSp9voCKroyU7lYdqc2+gsbaeDRub7GOu1oH9Vu422hs26OR0mjsFnc3u/xy7ailp5Mt5zMKD4bg4CjPrfqB5BosNlEEzA5ZrQOXEeR7b2uaZTrYdOaWOflYS/NS5HDGlblTpCZEIIfuigx/+cfffvnrPwd18ZKNCA/yJZCnC9tXG8Zo+GZBQwZuvQlptHKD2vC3SZakcygjSe9IVEXu2l2Qnbme+CkrltqCzIXnmNCCrtZueD+hN/TNlbu4vYnoJvRKubm8X5Mo8MNb4G6c9DR81FDgx8xgZFXwD/f5U15sDZ0pJty9LuZPKcnAvSJBZrEhfirI7Uw+vyJ7ond+7DMhqjb5c0x07d6QYgD6Kn+Oy4RgpRi1Hn+eF2LkMwN2hRd66yh74N6TqGgkaYxHpeh6s66aT+uI3vDFLso9H+gHuYBCnwlvuIcN/pQS4hPkBktFKV02MX99jzF93e8lgxVYgeDmm0tKEiqno7lmnU9V8+N8Yp1a85FxWhtqSVUiXpbft7r9z81O94dBPZUrqck+VyeToi4klHUa5XSZzsyazEEhnsxN/MGpDfnflUWt987EMHFtmP5PZQXTGb6oDfnfZUTfz2Z8q7Anho7nhj03LUesywQ7WK8NP9INWrp3BDGK7nzyCbElQdCe/YigOPA9McBbth9uSAl7unWuGuZ8hm1nZmiOYZm1oU2j6P53QrO7YUtInqUbI8+P3auAeMIspIgY5+0FrIuTGIL/2NIHTrpy/fBNGesz9dIwT+eOZU3sOTb1jFIb4tBDeuRyS9UVzVQbz0BH5MKO/TLxucg+oQGpQVBZyZlxejaBPw535My/WQbwh73AmymGkExJWEIQEgfPIOts+9Ka6XwNwSBy0dqN40808gpJkw9dCd2GqVmQmpqT0+9wNZluCLwfLiB1yIKV0HeObVs9xfOR9QFyHGrTqihkvYOSfFdR6CO2oYawXULMVC+MU5VXBC/DrECyGly4PN+De+QuFiDHV/POp5sYKHyFoUxENcZvKluy8Y/vIZCGOnmi2hPFsNji7ca/I+BK5ME2V8IWtCEN6zy7fnxv/HE+Vo0J1ueQbrp1OXdEl+RGV+49CilDrnfnhguCrsjC3UAl3MOY53tijEdeuPDTxv8ZuSztP9+lrcvU8YfvXuBSoeEd8AyOyGAMjilr9px1vmzpDF7oCM/1J70oswAvdsHWsKnODOvLhCj2V5sg6dJfIlAPzlUN1rN+vH69yoftKzhjJy14ZEBHG/m0khCGnZhvObB5BpUEDXMM5qZJP4eGz++ilRSYVqrDpOgVai5g5QqOXMCKVlNxiUe24cBh65Jc8dtHCWFRq0nUDseb3xEDAlfxh1K9ItcUzksBce+SgwzsXSL8ZaKcOyoVthbHcCbguAk6b5KkAq2Bv+J3qHJq35/jbCmS3aAwn0u6CTxR3YF/K3YEWOfNijw+h11HdCWogRtneZ1sSn94pSPJFGeJ3Wm1A8RDgZaOVa4+XxUxG6sz7WyuqaaG+Y2C13NQXg6qg6/JxLHnE3XENUCZrFy2WMIufM3veeV1JTcCHY9V0JdO3iZutFj+6y9/L69mz5+EilLq76vqgeLnXRM/6PuTSRmJ/1xCj6OOiqLipaRgeqHKRMvfrxwDEvSLXFncZFta0RX/xFXKNJRAGkbVcVTt7ByqxBZFQTcRnAUrKjlXZ++g8Ymzfm147ka30DgdSoOqisTK89xklX3YXXE3LPBDUlH81TsRn7xjTOeqrou7P9Ro4C9uk+3XgwtM+pkPBfSmij7tTDWhO++pJJ7PqusUm1vWtaAlJO+7hnB3cK97IOw+qAQu9HBW+D4TsogGU/5l6/GnXGDgH+IgjYcs4lf67C3PES/ppzR2w2s3iIEtT9pnnYIPU35YTFUWafvcM147Xl5vStlnvKAB7AtaMp08f3FgX0zTRuLTb86ZB9Ijz+GalQ7l9Oeo+wIm+cweC+So+wI231UsuNk9ltofyotmH+RGbpSnl4ke8JBQ9KmUJ3sr8nAPJvzDbJxbqJRQ5FxRjwzF7uj4K5IWNKflHa4/4fEgfDjAnHOZq3ubkXXMcYcCfZe/9eMJPGA+C8jT2S2mATWYnxV/PVQBaTAOlUACH+wvRUJF7H5N3tbgIuIulrzTxzWU6nhb42YTUOYpuXXWz3g7qyS5Eu1cdPOcnJjFccGQd/FqIjQp9uNCg/qjdRrUjwVokKp9On7hZnVFIgwp4JMsNYu0PPcy+xJ2IQ6kGUsa2CdG8wrYEnSHcEXKbOUIhbQSp6osqZKX/DgcLZkfkDsSpDw5Qm5tjk9/EEORHU9tlU3INcu3kZRysAZybI+KIO10u1Tca4G5gSfFxI3soFwyUm3bYe5VLGZ/oFVle8+uqg/sRlmT5tle6M+U7YW9fsAW8D61/IN6fpuFFnUAWC2BtqLvF3R9/4MEXSXoKkFXCbpK0FWCrhJ0laCrBF0l6CpBVwm6StBVgq4SdJWgqwRdJegqQVcJukrQVYKuvy7oulNdEnPNGSgDuuZcL4W57vgrQK47oW8VcRWXTQm5/qqQ6/Omvj3ENRWSkOtXhlyPFN3/MeY63gSBRFwl4ioRV4m4SsRVIq4ScZWIq0RcJeIqEVeJuErEVSKuEnGViKtEXCXiKhFXibhKxFUirl8Fcd2xSsBVAq5fGnA9BjY9n///Q4Dr83Lf2q+4JmLyN1z/I3BroW3+t/yCa643f32sdZ8GoqDvyX89+99QSwMEFAACAAgAya03StE7oFV9AQAAZRcAABcAAAB1bml2ZXJzYWwvdW5pdmVyc2FsLnBuZ+sM8HPn5ZLiYmBg4PX0cAliYGDpYWBgzudgA4rsV3TkBVKMxUHuTgzrzsm8BHJY0h19HRkYNvZz/0lkBfI5CzwiixkY+A6DMOPx/BUpDAxivzxdHEMq4t7eNly1OkDCLfC5/T4TszClJZxLBIN+3uN8cm/3QcEjXw+u+veYxcxCtn7b+98b173eqHP69tsyZqCZD7hrf53PcFzM+feuv8GtbW+/JAMFGfbdz3Cev7f54uOPFrUcQP6B0h63L3xu66+//sIIkr9uHHXR5F+wtTUTkFNgu1jU97PNfDmQ1I55F7uWbWYGK1KVAIkINAmCeIqjnFHOKGeUM8oZ5YxyRjmjnFHOKGeUM8oZ5YxyRjmjnFHOKGeUM8oZFhzDs59rqkCMB1Vu2rOuldrawseKf+9DGit+/H9brnUtA3SQ2eQbn1vy999/vyiCRO7nb1l4vq7p4o3PP22mpVr+BQ1FN7w3jrqQ4bTfuq8+PmjFJ9XvDEkgpZ6ufi7rnBKaAFBLAwQUAAIACADJrTdKIYK/hEoAAABrAAAAGwAAAHVuaXZlcnNhbC91bml2ZXJzYWwucG5nLnhtbLOxr8jNUShLLSrOzM+zVTLUM1Cyt+PlsikoSi3LTC1XqACKAQUhQEmhEsg1QnDLM1NKMkAqTAwQghmpmekZJbZKFqamcEF9oJkAUEsBAgAAFAACAAgAyK03ShUOrShkBAAABxEAAB0AAAAAAAAAAQAAAAAAAAAAAHVuaXZlcnNhbC9jb21tb25fbWVzc2FnZXMubG5nUEsBAgAAFAACAAgAyK03SiRl/wsdAwAANgwAACcAAAAAAAAAAQAAAAAAnwQAAHVuaXZlcnNhbC9mbGFzaF9wdWJsaXNoaW5nX3NldHRpbmdzLnhtbFBLAQIAABQAAgAIAMitN0pYCaByugIAAFUKAAAhAAAAAAAAAAEAAAAAAAEIAAB1bml2ZXJzYWwvZmxhc2hfc2tpbl9zZXR0aW5ncy54bWxQSwECAAAUAAIACADIrTdKRnag/PICAABHCwAAJgAAAAAAAAABAAAAAAD6CgAAdW5pdmVyc2FsL2h0bWxfcHVibGlzaGluZ19zZXR0aW5ncy54bWxQSwECAAAUAAIACADIrTdKHKkgEJkBAAAfBgAAHwAAAAAAAAABAAAAAAAwDgAAdW5pdmVyc2FsL2h0bWxfc2tpbl9zZXR0aW5ncy5qc1BLAQIAABQAAgAIAMitN0o9PC/RwQAAAOUBAAAaAAAAAAAAAAEAAAAAAAYQAAB1bml2ZXJzYWwvaTE4bl9wcmVzZXRzLnhtbFBLAQIAABQAAgAIAMitN0o1+aREZgAAAGsAAAAcAAAAAAAAAAEAAAAAAP8QAAB1bml2ZXJzYWwvbG9jYWxfc2V0dGluZ3MueG1sUEsBAgAAFAACAAgA95JTRyO0Tvv7AgAAsAgAABQAAAAAAAAAAQAAAAAAnxEAAHVuaXZlcnNhbC9wbGF5ZXIueG1sUEsBAgAAFAACAAgAyK03SoGJw8lMCQAAWVsAACkAAAAAAAAAAQAAAAAAzBQAAHVuaXZlcnNhbC9za2luX2N1c3RvbWl6YXRpb25fc2V0dGluZ3MueG1sUEsBAgAAFAACAAgAya03StE7oFV9AQAAZRcAABcAAAAAAAAAAAAAAAAAXx4AAHVuaXZlcnNhbC91bml2ZXJzYWwucG5nUEsBAgAAFAACAAgAya03SiGCv4RKAAAAawAAABsAAAAAAAAAAQAAAAAAESAAAHVuaXZlcnNhbC91bml2ZXJzYWwucG5nLnhtbFBLBQYAAAAACwALAEkDAACUIAAAAAA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alibri" panose="020F0302020204030204"/>
        <a:ea typeface="微软雅黑"/>
        <a:cs typeface=""/>
      </a:majorFont>
      <a:minorFont>
        <a:latin typeface="Calibri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977</Words>
  <Application>Microsoft Office PowerPoint</Application>
  <PresentationFormat>自定义</PresentationFormat>
  <Paragraphs>86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华文行楷</vt:lpstr>
      <vt:lpstr>楷体</vt:lpstr>
      <vt:lpstr>宋体</vt:lpstr>
      <vt:lpstr>微软雅黑</vt:lpstr>
      <vt:lpstr>Arial</vt:lpstr>
      <vt:lpstr>Calibri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bt012.pptx</dc:title>
  <dc:creator/>
  <cp:keywords>www.51pptmoban.com</cp:keywords>
  <cp:lastModifiedBy/>
  <cp:revision>1</cp:revision>
  <dcterms:created xsi:type="dcterms:W3CDTF">2016-09-14T13:51:06Z</dcterms:created>
  <dcterms:modified xsi:type="dcterms:W3CDTF">2021-05-16T08:22:49Z</dcterms:modified>
</cp:coreProperties>
</file>