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Lst>
  <p:notesMasterIdLst>
    <p:notesMasterId r:id="rId14"/>
  </p:notesMasterIdLst>
  <p:handoutMasterIdLst>
    <p:handoutMasterId r:id="rId143"/>
  </p:handoutMasterIdLst>
  <p:sldIdLst>
    <p:sldId id="995" r:id="rId12"/>
    <p:sldId id="707" r:id="rId13"/>
    <p:sldId id="645" r:id="rId15"/>
    <p:sldId id="708" r:id="rId16"/>
    <p:sldId id="710" r:id="rId17"/>
    <p:sldId id="998" r:id="rId18"/>
    <p:sldId id="709" r:id="rId19"/>
    <p:sldId id="556" r:id="rId20"/>
    <p:sldId id="869" r:id="rId21"/>
    <p:sldId id="557" r:id="rId22"/>
    <p:sldId id="646" r:id="rId23"/>
    <p:sldId id="647" r:id="rId24"/>
    <p:sldId id="648" r:id="rId25"/>
    <p:sldId id="561" r:id="rId26"/>
    <p:sldId id="562" r:id="rId27"/>
    <p:sldId id="712" r:id="rId28"/>
    <p:sldId id="713" r:id="rId29"/>
    <p:sldId id="714" r:id="rId30"/>
    <p:sldId id="650" r:id="rId31"/>
    <p:sldId id="555" r:id="rId32"/>
    <p:sldId id="999" r:id="rId33"/>
    <p:sldId id="565" r:id="rId34"/>
    <p:sldId id="569" r:id="rId35"/>
    <p:sldId id="570" r:id="rId36"/>
    <p:sldId id="572" r:id="rId37"/>
    <p:sldId id="715" r:id="rId38"/>
    <p:sldId id="574" r:id="rId39"/>
    <p:sldId id="1004" r:id="rId40"/>
    <p:sldId id="716" r:id="rId41"/>
    <p:sldId id="652" r:id="rId42"/>
    <p:sldId id="578" r:id="rId43"/>
    <p:sldId id="653" r:id="rId44"/>
    <p:sldId id="580" r:id="rId45"/>
    <p:sldId id="583" r:id="rId46"/>
    <p:sldId id="737" r:id="rId47"/>
    <p:sldId id="739" r:id="rId48"/>
    <p:sldId id="740" r:id="rId49"/>
    <p:sldId id="741" r:id="rId50"/>
    <p:sldId id="742" r:id="rId51"/>
    <p:sldId id="743" r:id="rId52"/>
    <p:sldId id="744" r:id="rId53"/>
    <p:sldId id="745" r:id="rId54"/>
    <p:sldId id="746" r:id="rId55"/>
    <p:sldId id="747" r:id="rId56"/>
    <p:sldId id="748" r:id="rId57"/>
    <p:sldId id="749" r:id="rId58"/>
    <p:sldId id="1121" r:id="rId59"/>
    <p:sldId id="751" r:id="rId60"/>
    <p:sldId id="750" r:id="rId61"/>
    <p:sldId id="752" r:id="rId62"/>
    <p:sldId id="753" r:id="rId63"/>
    <p:sldId id="754" r:id="rId64"/>
    <p:sldId id="755" r:id="rId65"/>
    <p:sldId id="756" r:id="rId66"/>
    <p:sldId id="757" r:id="rId67"/>
    <p:sldId id="1122" r:id="rId68"/>
    <p:sldId id="759" r:id="rId69"/>
    <p:sldId id="758" r:id="rId70"/>
    <p:sldId id="760" r:id="rId71"/>
    <p:sldId id="761" r:id="rId72"/>
    <p:sldId id="762" r:id="rId73"/>
    <p:sldId id="763" r:id="rId74"/>
    <p:sldId id="764" r:id="rId75"/>
    <p:sldId id="797" r:id="rId76"/>
    <p:sldId id="765" r:id="rId77"/>
    <p:sldId id="766" r:id="rId78"/>
    <p:sldId id="767" r:id="rId79"/>
    <p:sldId id="768" r:id="rId80"/>
    <p:sldId id="769" r:id="rId81"/>
    <p:sldId id="770" r:id="rId82"/>
    <p:sldId id="771" r:id="rId83"/>
    <p:sldId id="772" r:id="rId84"/>
    <p:sldId id="773" r:id="rId85"/>
    <p:sldId id="774" r:id="rId86"/>
    <p:sldId id="775" r:id="rId87"/>
    <p:sldId id="776" r:id="rId88"/>
    <p:sldId id="777" r:id="rId89"/>
    <p:sldId id="778" r:id="rId90"/>
    <p:sldId id="779" r:id="rId91"/>
    <p:sldId id="780" r:id="rId92"/>
    <p:sldId id="1202" r:id="rId93"/>
    <p:sldId id="781" r:id="rId94"/>
    <p:sldId id="782" r:id="rId95"/>
    <p:sldId id="783" r:id="rId96"/>
    <p:sldId id="784" r:id="rId97"/>
    <p:sldId id="785" r:id="rId98"/>
    <p:sldId id="786" r:id="rId99"/>
    <p:sldId id="787" r:id="rId100"/>
    <p:sldId id="788" r:id="rId101"/>
    <p:sldId id="830" r:id="rId102"/>
    <p:sldId id="831" r:id="rId103"/>
    <p:sldId id="832" r:id="rId104"/>
    <p:sldId id="833" r:id="rId105"/>
    <p:sldId id="834" r:id="rId106"/>
    <p:sldId id="836" r:id="rId107"/>
    <p:sldId id="837" r:id="rId108"/>
    <p:sldId id="1003" r:id="rId109"/>
    <p:sldId id="838" r:id="rId110"/>
    <p:sldId id="839" r:id="rId111"/>
    <p:sldId id="840" r:id="rId112"/>
    <p:sldId id="841" r:id="rId113"/>
    <p:sldId id="842" r:id="rId114"/>
    <p:sldId id="843" r:id="rId115"/>
    <p:sldId id="844" r:id="rId116"/>
    <p:sldId id="1251" r:id="rId117"/>
    <p:sldId id="845" r:id="rId118"/>
    <p:sldId id="846" r:id="rId119"/>
    <p:sldId id="847" r:id="rId120"/>
    <p:sldId id="1252" r:id="rId121"/>
    <p:sldId id="848" r:id="rId122"/>
    <p:sldId id="849" r:id="rId123"/>
    <p:sldId id="850" r:id="rId124"/>
    <p:sldId id="851" r:id="rId125"/>
    <p:sldId id="852" r:id="rId126"/>
    <p:sldId id="853" r:id="rId127"/>
    <p:sldId id="854" r:id="rId128"/>
    <p:sldId id="855" r:id="rId129"/>
    <p:sldId id="856" r:id="rId130"/>
    <p:sldId id="857" r:id="rId131"/>
    <p:sldId id="858" r:id="rId132"/>
    <p:sldId id="859" r:id="rId133"/>
    <p:sldId id="860" r:id="rId134"/>
    <p:sldId id="861" r:id="rId135"/>
    <p:sldId id="862" r:id="rId136"/>
    <p:sldId id="863" r:id="rId137"/>
    <p:sldId id="864" r:id="rId138"/>
    <p:sldId id="865" r:id="rId139"/>
    <p:sldId id="866" r:id="rId140"/>
    <p:sldId id="867" r:id="rId141"/>
    <p:sldId id="868" r:id="rId142"/>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FF"/>
    <a:srgbClr val="FF66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4"/>
      </p:cViewPr>
      <p:guideLst>
        <p:guide orient="horz" pos="2210"/>
        <p:guide pos="282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9" Type="http://schemas.openxmlformats.org/officeDocument/2006/relationships/slide" Target="slides/slide87.xml"/><Relationship Id="rId98" Type="http://schemas.openxmlformats.org/officeDocument/2006/relationships/slide" Target="slides/slide86.xml"/><Relationship Id="rId97" Type="http://schemas.openxmlformats.org/officeDocument/2006/relationships/slide" Target="slides/slide85.xml"/><Relationship Id="rId96" Type="http://schemas.openxmlformats.org/officeDocument/2006/relationships/slide" Target="slides/slide84.xml"/><Relationship Id="rId95" Type="http://schemas.openxmlformats.org/officeDocument/2006/relationships/slide" Target="slides/slide83.xml"/><Relationship Id="rId94" Type="http://schemas.openxmlformats.org/officeDocument/2006/relationships/slide" Target="slides/slide82.xml"/><Relationship Id="rId93" Type="http://schemas.openxmlformats.org/officeDocument/2006/relationships/slide" Target="slides/slide81.xml"/><Relationship Id="rId92" Type="http://schemas.openxmlformats.org/officeDocument/2006/relationships/slide" Target="slides/slide80.xml"/><Relationship Id="rId91" Type="http://schemas.openxmlformats.org/officeDocument/2006/relationships/slide" Target="slides/slide79.xml"/><Relationship Id="rId90" Type="http://schemas.openxmlformats.org/officeDocument/2006/relationships/slide" Target="slides/slide78.xml"/><Relationship Id="rId9" Type="http://schemas.openxmlformats.org/officeDocument/2006/relationships/slideMaster" Target="slideMasters/slideMaster8.xml"/><Relationship Id="rId89" Type="http://schemas.openxmlformats.org/officeDocument/2006/relationships/slide" Target="slides/slide77.xml"/><Relationship Id="rId88" Type="http://schemas.openxmlformats.org/officeDocument/2006/relationships/slide" Target="slides/slide76.xml"/><Relationship Id="rId87" Type="http://schemas.openxmlformats.org/officeDocument/2006/relationships/slide" Target="slides/slide75.xml"/><Relationship Id="rId86" Type="http://schemas.openxmlformats.org/officeDocument/2006/relationships/slide" Target="slides/slide74.xml"/><Relationship Id="rId85" Type="http://schemas.openxmlformats.org/officeDocument/2006/relationships/slide" Target="slides/slide73.xml"/><Relationship Id="rId84" Type="http://schemas.openxmlformats.org/officeDocument/2006/relationships/slide" Target="slides/slide72.xml"/><Relationship Id="rId83" Type="http://schemas.openxmlformats.org/officeDocument/2006/relationships/slide" Target="slides/slide71.xml"/><Relationship Id="rId82" Type="http://schemas.openxmlformats.org/officeDocument/2006/relationships/slide" Target="slides/slide70.xml"/><Relationship Id="rId81" Type="http://schemas.openxmlformats.org/officeDocument/2006/relationships/slide" Target="slides/slide69.xml"/><Relationship Id="rId80" Type="http://schemas.openxmlformats.org/officeDocument/2006/relationships/slide" Target="slides/slide68.xml"/><Relationship Id="rId8" Type="http://schemas.openxmlformats.org/officeDocument/2006/relationships/slideMaster" Target="slideMasters/slideMaster7.xml"/><Relationship Id="rId79" Type="http://schemas.openxmlformats.org/officeDocument/2006/relationships/slide" Target="slides/slide67.xml"/><Relationship Id="rId78" Type="http://schemas.openxmlformats.org/officeDocument/2006/relationships/slide" Target="slides/slide66.xml"/><Relationship Id="rId77" Type="http://schemas.openxmlformats.org/officeDocument/2006/relationships/slide" Target="slides/slide65.xml"/><Relationship Id="rId76" Type="http://schemas.openxmlformats.org/officeDocument/2006/relationships/slide" Target="slides/slide64.xml"/><Relationship Id="rId75" Type="http://schemas.openxmlformats.org/officeDocument/2006/relationships/slide" Target="slides/slide63.xml"/><Relationship Id="rId74" Type="http://schemas.openxmlformats.org/officeDocument/2006/relationships/slide" Target="slides/slide62.xml"/><Relationship Id="rId73" Type="http://schemas.openxmlformats.org/officeDocument/2006/relationships/slide" Target="slides/slide61.xml"/><Relationship Id="rId72" Type="http://schemas.openxmlformats.org/officeDocument/2006/relationships/slide" Target="slides/slide60.xml"/><Relationship Id="rId71" Type="http://schemas.openxmlformats.org/officeDocument/2006/relationships/slide" Target="slides/slide59.xml"/><Relationship Id="rId70" Type="http://schemas.openxmlformats.org/officeDocument/2006/relationships/slide" Target="slides/slide58.xml"/><Relationship Id="rId7" Type="http://schemas.openxmlformats.org/officeDocument/2006/relationships/slideMaster" Target="slideMasters/slideMaster6.xml"/><Relationship Id="rId69" Type="http://schemas.openxmlformats.org/officeDocument/2006/relationships/slide" Target="slides/slide57.xml"/><Relationship Id="rId68" Type="http://schemas.openxmlformats.org/officeDocument/2006/relationships/slide" Target="slides/slide56.xml"/><Relationship Id="rId67" Type="http://schemas.openxmlformats.org/officeDocument/2006/relationships/slide" Target="slides/slide55.xml"/><Relationship Id="rId66" Type="http://schemas.openxmlformats.org/officeDocument/2006/relationships/slide" Target="slides/slide54.xml"/><Relationship Id="rId65" Type="http://schemas.openxmlformats.org/officeDocument/2006/relationships/slide" Target="slides/slide53.xml"/><Relationship Id="rId64" Type="http://schemas.openxmlformats.org/officeDocument/2006/relationships/slide" Target="slides/slide52.xml"/><Relationship Id="rId63" Type="http://schemas.openxmlformats.org/officeDocument/2006/relationships/slide" Target="slides/slide51.xml"/><Relationship Id="rId62" Type="http://schemas.openxmlformats.org/officeDocument/2006/relationships/slide" Target="slides/slide50.xml"/><Relationship Id="rId61" Type="http://schemas.openxmlformats.org/officeDocument/2006/relationships/slide" Target="slides/slide49.xml"/><Relationship Id="rId60" Type="http://schemas.openxmlformats.org/officeDocument/2006/relationships/slide" Target="slides/slide48.xml"/><Relationship Id="rId6" Type="http://schemas.openxmlformats.org/officeDocument/2006/relationships/slideMaster" Target="slideMasters/slideMaster5.xml"/><Relationship Id="rId59" Type="http://schemas.openxmlformats.org/officeDocument/2006/relationships/slide" Target="slides/slide47.xml"/><Relationship Id="rId58" Type="http://schemas.openxmlformats.org/officeDocument/2006/relationships/slide" Target="slides/slide46.xml"/><Relationship Id="rId57" Type="http://schemas.openxmlformats.org/officeDocument/2006/relationships/slide" Target="slides/slide45.xml"/><Relationship Id="rId56" Type="http://schemas.openxmlformats.org/officeDocument/2006/relationships/slide" Target="slides/slide44.xml"/><Relationship Id="rId55" Type="http://schemas.openxmlformats.org/officeDocument/2006/relationships/slide" Target="slides/slide43.xml"/><Relationship Id="rId54" Type="http://schemas.openxmlformats.org/officeDocument/2006/relationships/slide" Target="slides/slide42.xml"/><Relationship Id="rId53" Type="http://schemas.openxmlformats.org/officeDocument/2006/relationships/slide" Target="slides/slide41.xml"/><Relationship Id="rId52" Type="http://schemas.openxmlformats.org/officeDocument/2006/relationships/slide" Target="slides/slide40.xml"/><Relationship Id="rId51" Type="http://schemas.openxmlformats.org/officeDocument/2006/relationships/slide" Target="slides/slide39.xml"/><Relationship Id="rId50" Type="http://schemas.openxmlformats.org/officeDocument/2006/relationships/slide" Target="slides/slide38.xml"/><Relationship Id="rId5" Type="http://schemas.openxmlformats.org/officeDocument/2006/relationships/slideMaster" Target="slideMasters/slideMaster4.xml"/><Relationship Id="rId49" Type="http://schemas.openxmlformats.org/officeDocument/2006/relationships/slide" Target="slides/slide37.xml"/><Relationship Id="rId48" Type="http://schemas.openxmlformats.org/officeDocument/2006/relationships/slide" Target="slides/slide36.xml"/><Relationship Id="rId47" Type="http://schemas.openxmlformats.org/officeDocument/2006/relationships/slide" Target="slides/slide35.xml"/><Relationship Id="rId46" Type="http://schemas.openxmlformats.org/officeDocument/2006/relationships/slide" Target="slides/slide34.xml"/><Relationship Id="rId45" Type="http://schemas.openxmlformats.org/officeDocument/2006/relationships/slide" Target="slides/slide33.xml"/><Relationship Id="rId44" Type="http://schemas.openxmlformats.org/officeDocument/2006/relationships/slide" Target="slides/slide32.xml"/><Relationship Id="rId43" Type="http://schemas.openxmlformats.org/officeDocument/2006/relationships/slide" Target="slides/slide31.xml"/><Relationship Id="rId42" Type="http://schemas.openxmlformats.org/officeDocument/2006/relationships/slide" Target="slides/slide30.xml"/><Relationship Id="rId41" Type="http://schemas.openxmlformats.org/officeDocument/2006/relationships/slide" Target="slides/slide29.xml"/><Relationship Id="rId40" Type="http://schemas.openxmlformats.org/officeDocument/2006/relationships/slide" Target="slides/slide28.xml"/><Relationship Id="rId4" Type="http://schemas.openxmlformats.org/officeDocument/2006/relationships/slideMaster" Target="slideMasters/slideMaster3.xml"/><Relationship Id="rId39" Type="http://schemas.openxmlformats.org/officeDocument/2006/relationships/slide" Target="slides/slide27.xml"/><Relationship Id="rId38" Type="http://schemas.openxmlformats.org/officeDocument/2006/relationships/slide" Target="slides/slide26.xml"/><Relationship Id="rId37" Type="http://schemas.openxmlformats.org/officeDocument/2006/relationships/slide" Target="slides/slide25.xml"/><Relationship Id="rId36" Type="http://schemas.openxmlformats.org/officeDocument/2006/relationships/slide" Target="slides/slide24.xml"/><Relationship Id="rId35" Type="http://schemas.openxmlformats.org/officeDocument/2006/relationships/slide" Target="slides/slide23.xml"/><Relationship Id="rId34" Type="http://schemas.openxmlformats.org/officeDocument/2006/relationships/slide" Target="slides/slide22.xml"/><Relationship Id="rId33" Type="http://schemas.openxmlformats.org/officeDocument/2006/relationships/slide" Target="slides/slide21.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handoutMaster" Target="handoutMasters/handoutMaster1.xml"/><Relationship Id="rId142" Type="http://schemas.openxmlformats.org/officeDocument/2006/relationships/slide" Target="slides/slide130.xml"/><Relationship Id="rId141" Type="http://schemas.openxmlformats.org/officeDocument/2006/relationships/slide" Target="slides/slide129.xml"/><Relationship Id="rId140" Type="http://schemas.openxmlformats.org/officeDocument/2006/relationships/slide" Target="slides/slide128.xml"/><Relationship Id="rId14" Type="http://schemas.openxmlformats.org/officeDocument/2006/relationships/notesMaster" Target="notesMasters/notesMaster1.xml"/><Relationship Id="rId139" Type="http://schemas.openxmlformats.org/officeDocument/2006/relationships/slide" Target="slides/slide127.xml"/><Relationship Id="rId138" Type="http://schemas.openxmlformats.org/officeDocument/2006/relationships/slide" Target="slides/slide126.xml"/><Relationship Id="rId137" Type="http://schemas.openxmlformats.org/officeDocument/2006/relationships/slide" Target="slides/slide125.xml"/><Relationship Id="rId136" Type="http://schemas.openxmlformats.org/officeDocument/2006/relationships/slide" Target="slides/slide124.xml"/><Relationship Id="rId135" Type="http://schemas.openxmlformats.org/officeDocument/2006/relationships/slide" Target="slides/slide123.xml"/><Relationship Id="rId134" Type="http://schemas.openxmlformats.org/officeDocument/2006/relationships/slide" Target="slides/slide122.xml"/><Relationship Id="rId133" Type="http://schemas.openxmlformats.org/officeDocument/2006/relationships/slide" Target="slides/slide121.xml"/><Relationship Id="rId132" Type="http://schemas.openxmlformats.org/officeDocument/2006/relationships/slide" Target="slides/slide120.xml"/><Relationship Id="rId131" Type="http://schemas.openxmlformats.org/officeDocument/2006/relationships/slide" Target="slides/slide119.xml"/><Relationship Id="rId130" Type="http://schemas.openxmlformats.org/officeDocument/2006/relationships/slide" Target="slides/slide118.xml"/><Relationship Id="rId13" Type="http://schemas.openxmlformats.org/officeDocument/2006/relationships/slide" Target="slides/slide2.xml"/><Relationship Id="rId129" Type="http://schemas.openxmlformats.org/officeDocument/2006/relationships/slide" Target="slides/slide117.xml"/><Relationship Id="rId128" Type="http://schemas.openxmlformats.org/officeDocument/2006/relationships/slide" Target="slides/slide116.xml"/><Relationship Id="rId127" Type="http://schemas.openxmlformats.org/officeDocument/2006/relationships/slide" Target="slides/slide115.xml"/><Relationship Id="rId126" Type="http://schemas.openxmlformats.org/officeDocument/2006/relationships/slide" Target="slides/slide114.xml"/><Relationship Id="rId125" Type="http://schemas.openxmlformats.org/officeDocument/2006/relationships/slide" Target="slides/slide113.xml"/><Relationship Id="rId124" Type="http://schemas.openxmlformats.org/officeDocument/2006/relationships/slide" Target="slides/slide112.xml"/><Relationship Id="rId123" Type="http://schemas.openxmlformats.org/officeDocument/2006/relationships/slide" Target="slides/slide111.xml"/><Relationship Id="rId122" Type="http://schemas.openxmlformats.org/officeDocument/2006/relationships/slide" Target="slides/slide110.xml"/><Relationship Id="rId121" Type="http://schemas.openxmlformats.org/officeDocument/2006/relationships/slide" Target="slides/slide109.xml"/><Relationship Id="rId120" Type="http://schemas.openxmlformats.org/officeDocument/2006/relationships/slide" Target="slides/slide108.xml"/><Relationship Id="rId12" Type="http://schemas.openxmlformats.org/officeDocument/2006/relationships/slide" Target="slides/slide1.xml"/><Relationship Id="rId119" Type="http://schemas.openxmlformats.org/officeDocument/2006/relationships/slide" Target="slides/slide107.xml"/><Relationship Id="rId118" Type="http://schemas.openxmlformats.org/officeDocument/2006/relationships/slide" Target="slides/slide106.xml"/><Relationship Id="rId117" Type="http://schemas.openxmlformats.org/officeDocument/2006/relationships/slide" Target="slides/slide105.xml"/><Relationship Id="rId116" Type="http://schemas.openxmlformats.org/officeDocument/2006/relationships/slide" Target="slides/slide104.xml"/><Relationship Id="rId115" Type="http://schemas.openxmlformats.org/officeDocument/2006/relationships/slide" Target="slides/slide103.xml"/><Relationship Id="rId114" Type="http://schemas.openxmlformats.org/officeDocument/2006/relationships/slide" Target="slides/slide102.xml"/><Relationship Id="rId113" Type="http://schemas.openxmlformats.org/officeDocument/2006/relationships/slide" Target="slides/slide101.xml"/><Relationship Id="rId112" Type="http://schemas.openxmlformats.org/officeDocument/2006/relationships/slide" Target="slides/slide100.xml"/><Relationship Id="rId111" Type="http://schemas.openxmlformats.org/officeDocument/2006/relationships/slide" Target="slides/slide99.xml"/><Relationship Id="rId110" Type="http://schemas.openxmlformats.org/officeDocument/2006/relationships/slide" Target="slides/slide98.xml"/><Relationship Id="rId11" Type="http://schemas.openxmlformats.org/officeDocument/2006/relationships/slideMaster" Target="slideMasters/slideMaster10.xml"/><Relationship Id="rId109" Type="http://schemas.openxmlformats.org/officeDocument/2006/relationships/slide" Target="slides/slide97.xml"/><Relationship Id="rId108" Type="http://schemas.openxmlformats.org/officeDocument/2006/relationships/slide" Target="slides/slide96.xml"/><Relationship Id="rId107" Type="http://schemas.openxmlformats.org/officeDocument/2006/relationships/slide" Target="slides/slide95.xml"/><Relationship Id="rId106" Type="http://schemas.openxmlformats.org/officeDocument/2006/relationships/slide" Target="slides/slide94.xml"/><Relationship Id="rId105" Type="http://schemas.openxmlformats.org/officeDocument/2006/relationships/slide" Target="slides/slide93.xml"/><Relationship Id="rId104" Type="http://schemas.openxmlformats.org/officeDocument/2006/relationships/slide" Target="slides/slide92.xml"/><Relationship Id="rId103" Type="http://schemas.openxmlformats.org/officeDocument/2006/relationships/slide" Target="slides/slide91.xml"/><Relationship Id="rId102" Type="http://schemas.openxmlformats.org/officeDocument/2006/relationships/slide" Target="slides/slide90.xml"/><Relationship Id="rId101" Type="http://schemas.openxmlformats.org/officeDocument/2006/relationships/slide" Target="slides/slide89.xml"/><Relationship Id="rId100" Type="http://schemas.openxmlformats.org/officeDocument/2006/relationships/slide" Target="slides/slide88.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56674" name="Rectangle 2"/>
          <p:cNvSpPr>
            <a:spLocks noGrp="1" noChangeArrowheads="1"/>
          </p:cNvSpPr>
          <p:nvPr>
            <p:ph type="hdr" sz="quarter"/>
          </p:nvPr>
        </p:nvSpPr>
        <p:spPr bwMode="auto">
          <a:xfrm>
            <a:off x="0" y="90488"/>
            <a:ext cx="527050" cy="274638"/>
          </a:xfrm>
          <a:prstGeom prst="rect">
            <a:avLst/>
          </a:prstGeom>
          <a:noFill/>
          <a:ln w="6350">
            <a:noFill/>
            <a:miter lim="800000"/>
          </a:ln>
          <a:effectLst/>
        </p:spPr>
        <p:txBody>
          <a:bodyPr vert="horz" wrap="none" lIns="91440" tIns="45720" rIns="91440" bIns="45720" numCol="1" anchor="ctr" anchorCtr="0" compatLnSpc="1">
            <a:spAutoFit/>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6675" name="Rectangle 3"/>
          <p:cNvSpPr>
            <a:spLocks noGrp="1" noChangeArrowheads="1"/>
          </p:cNvSpPr>
          <p:nvPr>
            <p:ph type="dt" sz="quarter" idx="1"/>
          </p:nvPr>
        </p:nvSpPr>
        <p:spPr bwMode="auto">
          <a:xfrm>
            <a:off x="6000750" y="90488"/>
            <a:ext cx="857250" cy="274638"/>
          </a:xfrm>
          <a:prstGeom prst="rect">
            <a:avLst/>
          </a:prstGeom>
          <a:noFill/>
          <a:ln w="6350">
            <a:noFill/>
            <a:miter lim="800000"/>
          </a:ln>
          <a:effectLst/>
        </p:spPr>
        <p:txBody>
          <a:bodyPr vert="horz" wrap="none" lIns="91440" tIns="45720" rIns="91440" bIns="45720" numCol="1" anchor="ctr" anchorCtr="0" compatLnSpc="1">
            <a:spAutoFit/>
          </a:bodyPr>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6676" name="Rectangle 4"/>
          <p:cNvSpPr>
            <a:spLocks noGrp="1" noChangeArrowheads="1"/>
          </p:cNvSpPr>
          <p:nvPr>
            <p:ph type="ftr" sz="quarter" idx="2"/>
          </p:nvPr>
        </p:nvSpPr>
        <p:spPr bwMode="auto">
          <a:xfrm>
            <a:off x="0" y="8869363"/>
            <a:ext cx="650875" cy="274638"/>
          </a:xfrm>
          <a:prstGeom prst="rect">
            <a:avLst/>
          </a:prstGeom>
          <a:noFill/>
          <a:ln w="6350">
            <a:noFill/>
            <a:miter lim="800000"/>
          </a:ln>
          <a:effectLst/>
        </p:spPr>
        <p:txBody>
          <a:bodyPr vert="horz" wrap="none" lIns="91440" tIns="45720" rIns="91440" bIns="45720" numCol="1" anchor="b" anchorCtr="0" compatLnSpc="1">
            <a:spAutoFit/>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6677" name="Rectangle 5"/>
          <p:cNvSpPr>
            <a:spLocks noGrp="1" noChangeArrowheads="1"/>
          </p:cNvSpPr>
          <p:nvPr>
            <p:ph type="sldNum" sz="quarter" idx="3"/>
          </p:nvPr>
        </p:nvSpPr>
        <p:spPr bwMode="auto">
          <a:xfrm>
            <a:off x="6496050" y="8869363"/>
            <a:ext cx="361950" cy="274638"/>
          </a:xfrm>
          <a:prstGeom prst="rect">
            <a:avLst/>
          </a:prstGeom>
          <a:noFill/>
          <a:ln w="6350">
            <a:noFill/>
            <a:miter lim="800000"/>
          </a:ln>
          <a:effectLst/>
        </p:spPr>
        <p:txBody>
          <a:bodyPr vert="horz" wrap="none" lIns="91440" tIns="45720" rIns="91440" bIns="45720" numCol="1" anchor="b" anchorCtr="0" compatLnSpc="1">
            <a:spAutoFit/>
          </a:bodyPr>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D204EAD7-BC58-4F8B-AA7E-38D6C3BDAA9A}"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1858" name="Rectangle 2"/>
          <p:cNvSpPr>
            <a:spLocks noGrp="1" noChangeArrowheads="1"/>
          </p:cNvSpPr>
          <p:nvPr>
            <p:ph type="hdr" sz="quarter"/>
          </p:nvPr>
        </p:nvSpPr>
        <p:spPr bwMode="auto">
          <a:xfrm>
            <a:off x="0" y="90488"/>
            <a:ext cx="527050" cy="274638"/>
          </a:xfrm>
          <a:prstGeom prst="rect">
            <a:avLst/>
          </a:prstGeom>
          <a:noFill/>
          <a:ln w="6350">
            <a:noFill/>
            <a:miter lim="800000"/>
          </a:ln>
          <a:effectLst/>
        </p:spPr>
        <p:txBody>
          <a:bodyPr vert="horz" wrap="none" lIns="91440" tIns="45720" rIns="91440" bIns="45720" numCol="1" anchor="ctr" anchorCtr="0" compatLnSpc="1">
            <a:spAutoFit/>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859" name="Rectangle 3"/>
          <p:cNvSpPr>
            <a:spLocks noGrp="1" noChangeArrowheads="1"/>
          </p:cNvSpPr>
          <p:nvPr>
            <p:ph type="dt" idx="1"/>
          </p:nvPr>
        </p:nvSpPr>
        <p:spPr bwMode="auto">
          <a:xfrm>
            <a:off x="6000750" y="90488"/>
            <a:ext cx="857250" cy="274638"/>
          </a:xfrm>
          <a:prstGeom prst="rect">
            <a:avLst/>
          </a:prstGeom>
          <a:noFill/>
          <a:ln w="6350">
            <a:noFill/>
            <a:miter lim="800000"/>
          </a:ln>
          <a:effectLst/>
        </p:spPr>
        <p:txBody>
          <a:bodyPr vert="horz" wrap="none" lIns="91440" tIns="45720" rIns="91440" bIns="45720" numCol="1" anchor="ctr" anchorCtr="0" compatLnSpc="1">
            <a:spAutoFit/>
          </a:bodyPr>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532"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1861" name="Rectangle 5"/>
          <p:cNvSpPr>
            <a:spLocks noGrp="1" noChangeArrowheads="1"/>
          </p:cNvSpPr>
          <p:nvPr>
            <p:ph type="body" sz="quarter" idx="3"/>
          </p:nvPr>
        </p:nvSpPr>
        <p:spPr bwMode="auto">
          <a:xfrm>
            <a:off x="914400" y="5786438"/>
            <a:ext cx="2470150" cy="1227138"/>
          </a:xfrm>
          <a:prstGeom prst="rect">
            <a:avLst/>
          </a:prstGeom>
          <a:noFill/>
          <a:ln w="6350">
            <a:noFill/>
            <a:miter lim="800000"/>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862" name="Rectangle 6"/>
          <p:cNvSpPr>
            <a:spLocks noGrp="1" noChangeArrowheads="1"/>
          </p:cNvSpPr>
          <p:nvPr>
            <p:ph type="ftr" sz="quarter" idx="4"/>
          </p:nvPr>
        </p:nvSpPr>
        <p:spPr bwMode="auto">
          <a:xfrm>
            <a:off x="0" y="8869363"/>
            <a:ext cx="650875" cy="274638"/>
          </a:xfrm>
          <a:prstGeom prst="rect">
            <a:avLst/>
          </a:prstGeom>
          <a:noFill/>
          <a:ln w="6350">
            <a:noFill/>
            <a:miter lim="800000"/>
          </a:ln>
          <a:effectLst/>
        </p:spPr>
        <p:txBody>
          <a:bodyPr vert="horz" wrap="none" lIns="91440" tIns="45720" rIns="91440" bIns="45720" numCol="1" anchor="b" anchorCtr="0" compatLnSpc="1">
            <a:spAutoFit/>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1863" name="Rectangle 7"/>
          <p:cNvSpPr>
            <a:spLocks noGrp="1" noChangeArrowheads="1"/>
          </p:cNvSpPr>
          <p:nvPr>
            <p:ph type="sldNum" sz="quarter" idx="5"/>
          </p:nvPr>
        </p:nvSpPr>
        <p:spPr bwMode="auto">
          <a:xfrm>
            <a:off x="6496050" y="8869363"/>
            <a:ext cx="361950" cy="274638"/>
          </a:xfrm>
          <a:prstGeom prst="rect">
            <a:avLst/>
          </a:prstGeom>
          <a:noFill/>
          <a:ln w="6350">
            <a:noFill/>
            <a:miter lim="800000"/>
          </a:ln>
          <a:effectLst/>
        </p:spPr>
        <p:txBody>
          <a:bodyPr vert="horz" wrap="none" lIns="91440" tIns="45720" rIns="91440" bIns="45720" numCol="1" anchor="b" anchorCtr="0" compatLnSpc="1">
            <a:spAutoFit/>
          </a:bodyPr>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5CEC449-2C10-474E-893A-42896A45DB7C}" type="slidenum">
              <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5602" name="Rectangle 2"/>
          <p:cNvSpPr>
            <a:spLocks noTextEdit="1"/>
          </p:cNvSpPr>
          <p:nvPr>
            <p:ph type="sldImg"/>
          </p:nvPr>
        </p:nvSpPr>
        <p:spPr>
          <a:xfrm>
            <a:off x="3429000" y="2400300"/>
            <a:ext cx="0" cy="0"/>
          </a:xfrm>
          <a:solidFill>
            <a:srgbClr val="FFFFFF"/>
          </a:solidFill>
          <a:ln/>
        </p:spPr>
      </p:sp>
      <p:sp>
        <p:nvSpPr>
          <p:cNvPr id="25603"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44034" name="Rectangle 2"/>
          <p:cNvSpPr>
            <a:spLocks noTextEdit="1"/>
          </p:cNvSpPr>
          <p:nvPr>
            <p:ph type="sldImg"/>
          </p:nvPr>
        </p:nvSpPr>
        <p:spPr>
          <a:xfrm>
            <a:off x="3429000" y="2400300"/>
            <a:ext cx="0" cy="0"/>
          </a:xfrm>
          <a:solidFill>
            <a:srgbClr val="FFFFFF"/>
          </a:solidFill>
          <a:ln/>
        </p:spPr>
      </p:sp>
      <p:sp>
        <p:nvSpPr>
          <p:cNvPr id="44035"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46082" name="Rectangle 2"/>
          <p:cNvSpPr>
            <a:spLocks noTextEdit="1"/>
          </p:cNvSpPr>
          <p:nvPr>
            <p:ph type="sldImg"/>
          </p:nvPr>
        </p:nvSpPr>
        <p:spPr>
          <a:xfrm>
            <a:off x="3429000" y="2400300"/>
            <a:ext cx="0" cy="0"/>
          </a:xfrm>
          <a:solidFill>
            <a:srgbClr val="FFFFFF"/>
          </a:solidFill>
          <a:ln/>
        </p:spPr>
      </p:sp>
      <p:sp>
        <p:nvSpPr>
          <p:cNvPr id="46083"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48130" name="Rectangle 2"/>
          <p:cNvSpPr>
            <a:spLocks noTextEdit="1"/>
          </p:cNvSpPr>
          <p:nvPr>
            <p:ph type="sldImg"/>
          </p:nvPr>
        </p:nvSpPr>
        <p:spPr>
          <a:xfrm>
            <a:off x="3429000" y="2400300"/>
            <a:ext cx="0" cy="0"/>
          </a:xfrm>
          <a:solidFill>
            <a:srgbClr val="FFFFFF"/>
          </a:solidFill>
          <a:ln/>
        </p:spPr>
      </p:sp>
      <p:sp>
        <p:nvSpPr>
          <p:cNvPr id="48131"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0178" name="Rectangle 2"/>
          <p:cNvSpPr>
            <a:spLocks noTextEdit="1"/>
          </p:cNvSpPr>
          <p:nvPr>
            <p:ph type="sldImg"/>
          </p:nvPr>
        </p:nvSpPr>
        <p:spPr>
          <a:xfrm>
            <a:off x="3429000" y="2400300"/>
            <a:ext cx="0" cy="0"/>
          </a:xfrm>
          <a:solidFill>
            <a:srgbClr val="FFFFFF"/>
          </a:solidFill>
          <a:ln/>
        </p:spPr>
      </p:sp>
      <p:sp>
        <p:nvSpPr>
          <p:cNvPr id="50179"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2226" name="Rectangle 2"/>
          <p:cNvSpPr>
            <a:spLocks noTextEdit="1"/>
          </p:cNvSpPr>
          <p:nvPr>
            <p:ph type="sldImg"/>
          </p:nvPr>
        </p:nvSpPr>
        <p:spPr>
          <a:xfrm>
            <a:off x="3429000" y="2400300"/>
            <a:ext cx="0" cy="0"/>
          </a:xfrm>
          <a:solidFill>
            <a:srgbClr val="FFFFFF"/>
          </a:solidFill>
          <a:ln/>
        </p:spPr>
      </p:sp>
      <p:sp>
        <p:nvSpPr>
          <p:cNvPr id="52227"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4274" name="Rectangle 2"/>
          <p:cNvSpPr>
            <a:spLocks noTextEdit="1"/>
          </p:cNvSpPr>
          <p:nvPr>
            <p:ph type="sldImg"/>
          </p:nvPr>
        </p:nvSpPr>
        <p:spPr>
          <a:xfrm>
            <a:off x="3429000" y="2400300"/>
            <a:ext cx="0" cy="0"/>
          </a:xfrm>
          <a:solidFill>
            <a:srgbClr val="FFFFFF"/>
          </a:solidFill>
          <a:ln/>
        </p:spPr>
      </p:sp>
      <p:sp>
        <p:nvSpPr>
          <p:cNvPr id="54275"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6322" name="Rectangle 2"/>
          <p:cNvSpPr>
            <a:spLocks noTextEdit="1"/>
          </p:cNvSpPr>
          <p:nvPr>
            <p:ph type="sldImg"/>
          </p:nvPr>
        </p:nvSpPr>
        <p:spPr>
          <a:xfrm>
            <a:off x="3429000" y="2400300"/>
            <a:ext cx="0" cy="0"/>
          </a:xfrm>
          <a:solidFill>
            <a:srgbClr val="FFFFFF"/>
          </a:solidFill>
          <a:ln/>
        </p:spPr>
      </p:sp>
      <p:sp>
        <p:nvSpPr>
          <p:cNvPr id="56323"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58370" name="Rectangle 2"/>
          <p:cNvSpPr>
            <a:spLocks noTextEdit="1"/>
          </p:cNvSpPr>
          <p:nvPr>
            <p:ph type="sldImg"/>
          </p:nvPr>
        </p:nvSpPr>
        <p:spPr>
          <a:xfrm>
            <a:off x="3429000" y="2400300"/>
            <a:ext cx="0" cy="0"/>
          </a:xfrm>
          <a:solidFill>
            <a:srgbClr val="FFFFFF"/>
          </a:solidFill>
          <a:ln/>
        </p:spPr>
      </p:sp>
      <p:sp>
        <p:nvSpPr>
          <p:cNvPr id="58371"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0418" name="Rectangle 2"/>
          <p:cNvSpPr>
            <a:spLocks noTextEdit="1"/>
          </p:cNvSpPr>
          <p:nvPr>
            <p:ph type="sldImg"/>
          </p:nvPr>
        </p:nvSpPr>
        <p:spPr>
          <a:xfrm>
            <a:off x="3429000" y="2400300"/>
            <a:ext cx="0" cy="0"/>
          </a:xfrm>
          <a:solidFill>
            <a:srgbClr val="FFFFFF"/>
          </a:solidFill>
          <a:ln/>
        </p:spPr>
      </p:sp>
      <p:sp>
        <p:nvSpPr>
          <p:cNvPr id="60419"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2466" name="Rectangle 2"/>
          <p:cNvSpPr>
            <a:spLocks noTextEdit="1"/>
          </p:cNvSpPr>
          <p:nvPr>
            <p:ph type="sldImg"/>
          </p:nvPr>
        </p:nvSpPr>
        <p:spPr>
          <a:xfrm>
            <a:off x="3429000" y="2400300"/>
            <a:ext cx="0" cy="0"/>
          </a:xfrm>
          <a:solidFill>
            <a:srgbClr val="FFFFFF"/>
          </a:solidFill>
          <a:ln/>
        </p:spPr>
      </p:sp>
      <p:sp>
        <p:nvSpPr>
          <p:cNvPr id="62467"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7650" name="Rectangle 2"/>
          <p:cNvSpPr>
            <a:spLocks noTextEdit="1"/>
          </p:cNvSpPr>
          <p:nvPr>
            <p:ph type="sldImg"/>
          </p:nvPr>
        </p:nvSpPr>
        <p:spPr>
          <a:xfrm>
            <a:off x="3429000" y="2400300"/>
            <a:ext cx="0" cy="0"/>
          </a:xfrm>
          <a:solidFill>
            <a:srgbClr val="FFFFFF"/>
          </a:solidFill>
          <a:ln/>
        </p:spPr>
      </p:sp>
      <p:sp>
        <p:nvSpPr>
          <p:cNvPr id="27651"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4514" name="Rectangle 2"/>
          <p:cNvSpPr>
            <a:spLocks noTextEdit="1"/>
          </p:cNvSpPr>
          <p:nvPr>
            <p:ph type="sldImg"/>
          </p:nvPr>
        </p:nvSpPr>
        <p:spPr>
          <a:xfrm>
            <a:off x="3429000" y="2400300"/>
            <a:ext cx="0" cy="0"/>
          </a:xfrm>
          <a:solidFill>
            <a:srgbClr val="FFFFFF"/>
          </a:solidFill>
          <a:ln/>
        </p:spPr>
      </p:sp>
      <p:sp>
        <p:nvSpPr>
          <p:cNvPr id="64515"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6562" name="Rectangle 2"/>
          <p:cNvSpPr>
            <a:spLocks noTextEdit="1"/>
          </p:cNvSpPr>
          <p:nvPr>
            <p:ph type="sldImg"/>
          </p:nvPr>
        </p:nvSpPr>
        <p:spPr>
          <a:xfrm>
            <a:off x="3429000" y="2400300"/>
            <a:ext cx="0" cy="0"/>
          </a:xfrm>
          <a:solidFill>
            <a:srgbClr val="FFFFFF"/>
          </a:solidFill>
          <a:ln/>
        </p:spPr>
      </p:sp>
      <p:sp>
        <p:nvSpPr>
          <p:cNvPr id="66563"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68610" name="Rectangle 2"/>
          <p:cNvSpPr>
            <a:spLocks noTextEdit="1"/>
          </p:cNvSpPr>
          <p:nvPr>
            <p:ph type="sldImg"/>
          </p:nvPr>
        </p:nvSpPr>
        <p:spPr>
          <a:xfrm>
            <a:off x="3429000" y="2400300"/>
            <a:ext cx="0" cy="0"/>
          </a:xfrm>
          <a:solidFill>
            <a:srgbClr val="FFFFFF"/>
          </a:solidFill>
          <a:ln/>
        </p:spPr>
      </p:sp>
      <p:sp>
        <p:nvSpPr>
          <p:cNvPr id="68611"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0658" name="Rectangle 2"/>
          <p:cNvSpPr>
            <a:spLocks noTextEdit="1"/>
          </p:cNvSpPr>
          <p:nvPr>
            <p:ph type="sldImg"/>
          </p:nvPr>
        </p:nvSpPr>
        <p:spPr>
          <a:xfrm>
            <a:off x="3429000" y="2400300"/>
            <a:ext cx="0" cy="0"/>
          </a:xfrm>
          <a:solidFill>
            <a:srgbClr val="FFFFFF"/>
          </a:solidFill>
          <a:ln/>
        </p:spPr>
      </p:sp>
      <p:sp>
        <p:nvSpPr>
          <p:cNvPr id="70659"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2706" name="Rectangle 2"/>
          <p:cNvSpPr>
            <a:spLocks noTextEdit="1"/>
          </p:cNvSpPr>
          <p:nvPr>
            <p:ph type="sldImg"/>
          </p:nvPr>
        </p:nvSpPr>
        <p:spPr>
          <a:xfrm>
            <a:off x="3429000" y="2400300"/>
            <a:ext cx="0" cy="0"/>
          </a:xfrm>
          <a:solidFill>
            <a:srgbClr val="FFFFFF"/>
          </a:solidFill>
          <a:ln/>
        </p:spPr>
      </p:sp>
      <p:sp>
        <p:nvSpPr>
          <p:cNvPr id="72707"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4754" name="Rectangle 2"/>
          <p:cNvSpPr>
            <a:spLocks noTextEdit="1"/>
          </p:cNvSpPr>
          <p:nvPr>
            <p:ph type="sldImg"/>
          </p:nvPr>
        </p:nvSpPr>
        <p:spPr>
          <a:xfrm>
            <a:off x="3429000" y="2400300"/>
            <a:ext cx="0" cy="0"/>
          </a:xfrm>
          <a:solidFill>
            <a:srgbClr val="FFFFFF"/>
          </a:solidFill>
          <a:ln/>
        </p:spPr>
      </p:sp>
      <p:sp>
        <p:nvSpPr>
          <p:cNvPr id="74755"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6802" name="Rectangle 2"/>
          <p:cNvSpPr>
            <a:spLocks noTextEdit="1"/>
          </p:cNvSpPr>
          <p:nvPr>
            <p:ph type="sldImg"/>
          </p:nvPr>
        </p:nvSpPr>
        <p:spPr>
          <a:xfrm>
            <a:off x="3429000" y="2400300"/>
            <a:ext cx="0" cy="0"/>
          </a:xfrm>
          <a:solidFill>
            <a:srgbClr val="FFFFFF"/>
          </a:solidFill>
          <a:ln/>
        </p:spPr>
      </p:sp>
      <p:sp>
        <p:nvSpPr>
          <p:cNvPr id="76803"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78850" name="Rectangle 2"/>
          <p:cNvSpPr>
            <a:spLocks noTextEdit="1"/>
          </p:cNvSpPr>
          <p:nvPr>
            <p:ph type="sldImg"/>
          </p:nvPr>
        </p:nvSpPr>
        <p:spPr>
          <a:xfrm>
            <a:off x="3429000" y="2400300"/>
            <a:ext cx="0" cy="0"/>
          </a:xfrm>
          <a:solidFill>
            <a:srgbClr val="FFFFFF"/>
          </a:solidFill>
          <a:ln/>
        </p:spPr>
      </p:sp>
      <p:sp>
        <p:nvSpPr>
          <p:cNvPr id="78851"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0898" name="Rectangle 2"/>
          <p:cNvSpPr>
            <a:spLocks noTextEdit="1"/>
          </p:cNvSpPr>
          <p:nvPr>
            <p:ph type="sldImg"/>
          </p:nvPr>
        </p:nvSpPr>
        <p:spPr>
          <a:xfrm>
            <a:off x="3429000" y="2400300"/>
            <a:ext cx="0" cy="0"/>
          </a:xfrm>
          <a:solidFill>
            <a:srgbClr val="FFFFFF"/>
          </a:solidFill>
          <a:ln/>
        </p:spPr>
      </p:sp>
      <p:sp>
        <p:nvSpPr>
          <p:cNvPr id="80899"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2946" name="Rectangle 2"/>
          <p:cNvSpPr>
            <a:spLocks noTextEdit="1"/>
          </p:cNvSpPr>
          <p:nvPr>
            <p:ph type="sldImg"/>
          </p:nvPr>
        </p:nvSpPr>
        <p:spPr>
          <a:xfrm>
            <a:off x="3429000" y="2400300"/>
            <a:ext cx="0" cy="0"/>
          </a:xfrm>
          <a:solidFill>
            <a:srgbClr val="FFFFFF"/>
          </a:solidFill>
          <a:ln/>
        </p:spPr>
      </p:sp>
      <p:sp>
        <p:nvSpPr>
          <p:cNvPr id="82947"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29698" name="Rectangle 2"/>
          <p:cNvSpPr>
            <a:spLocks noTextEdit="1"/>
          </p:cNvSpPr>
          <p:nvPr>
            <p:ph type="sldImg"/>
          </p:nvPr>
        </p:nvSpPr>
        <p:spPr>
          <a:xfrm>
            <a:off x="3429000" y="2400300"/>
            <a:ext cx="0" cy="0"/>
          </a:xfrm>
          <a:solidFill>
            <a:srgbClr val="FFFFFF"/>
          </a:solidFill>
          <a:ln/>
        </p:spPr>
      </p:sp>
      <p:sp>
        <p:nvSpPr>
          <p:cNvPr id="29699"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4994" name="Rectangle 2"/>
          <p:cNvSpPr>
            <a:spLocks noTextEdit="1"/>
          </p:cNvSpPr>
          <p:nvPr>
            <p:ph type="sldImg"/>
          </p:nvPr>
        </p:nvSpPr>
        <p:spPr>
          <a:xfrm>
            <a:off x="3429000" y="2400300"/>
            <a:ext cx="0" cy="0"/>
          </a:xfrm>
          <a:solidFill>
            <a:srgbClr val="FFFFFF"/>
          </a:solidFill>
          <a:ln/>
        </p:spPr>
      </p:sp>
      <p:sp>
        <p:nvSpPr>
          <p:cNvPr id="84995"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7042" name="Rectangle 2"/>
          <p:cNvSpPr>
            <a:spLocks noTextEdit="1"/>
          </p:cNvSpPr>
          <p:nvPr>
            <p:ph type="sldImg"/>
          </p:nvPr>
        </p:nvSpPr>
        <p:spPr>
          <a:xfrm>
            <a:off x="3429000" y="2400300"/>
            <a:ext cx="0" cy="0"/>
          </a:xfrm>
          <a:solidFill>
            <a:srgbClr val="FFFFFF"/>
          </a:solidFill>
          <a:ln/>
        </p:spPr>
      </p:sp>
      <p:sp>
        <p:nvSpPr>
          <p:cNvPr id="87043"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89090" name="Rectangle 2"/>
          <p:cNvSpPr>
            <a:spLocks noTextEdit="1"/>
          </p:cNvSpPr>
          <p:nvPr>
            <p:ph type="sldImg"/>
          </p:nvPr>
        </p:nvSpPr>
        <p:spPr>
          <a:xfrm>
            <a:off x="3429000" y="2400300"/>
            <a:ext cx="0" cy="0"/>
          </a:xfrm>
          <a:solidFill>
            <a:srgbClr val="FFFFFF"/>
          </a:solidFill>
          <a:ln/>
        </p:spPr>
      </p:sp>
      <p:sp>
        <p:nvSpPr>
          <p:cNvPr id="89091"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91138" name="Rectangle 2"/>
          <p:cNvSpPr>
            <a:spLocks noTextEdit="1"/>
          </p:cNvSpPr>
          <p:nvPr>
            <p:ph type="sldImg"/>
          </p:nvPr>
        </p:nvSpPr>
        <p:spPr>
          <a:xfrm>
            <a:off x="3429000" y="2400300"/>
            <a:ext cx="0" cy="0"/>
          </a:xfrm>
          <a:solidFill>
            <a:srgbClr val="FFFFFF"/>
          </a:solidFill>
          <a:ln/>
        </p:spPr>
      </p:sp>
      <p:sp>
        <p:nvSpPr>
          <p:cNvPr id="91139"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7"/>
          <p:cNvSpPr>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a:latin typeface="Times New Roman" panose="02020603050405020304" pitchFamily="18" charset="0"/>
                <a:ea typeface="宋体" panose="02010600030101010101" pitchFamily="2" charset="-122"/>
              </a:rPr>
            </a:fld>
            <a:endParaRPr lang="en-US" altLang="zh-CN" sz="1200">
              <a:latin typeface="Times New Roman" panose="02020603050405020304" pitchFamily="18" charset="0"/>
              <a:ea typeface="宋体" panose="02010600030101010101" pitchFamily="2" charset="-122"/>
            </a:endParaRPr>
          </a:p>
        </p:txBody>
      </p:sp>
      <p:sp>
        <p:nvSpPr>
          <p:cNvPr id="95234" name="Rectangle 2"/>
          <p:cNvSpPr>
            <a:spLocks noGrp="1" noRot="1" noChangeAspect="1" noTextEdit="1"/>
          </p:cNvSpPr>
          <p:nvPr>
            <p:ph type="sldImg"/>
          </p:nvPr>
        </p:nvSpPr>
        <p:spPr>
          <a:ln/>
        </p:spPr>
      </p:sp>
      <p:sp>
        <p:nvSpPr>
          <p:cNvPr id="95235" name="Rectangle 3"/>
          <p:cNvSpPr>
            <a:spLocks noGrp="1"/>
          </p:cNvSpPr>
          <p:nvPr>
            <p:ph type="body"/>
          </p:nvPr>
        </p:nvSpPr>
        <p:spPr>
          <a:xfrm>
            <a:off x="914400" y="5786438"/>
            <a:ext cx="2470150" cy="1227137"/>
          </a:xfrm>
          <a:ln/>
        </p:spPr>
        <p:txBody>
          <a:bodyPr wrap="none" lIns="91440" tIns="45720" rIns="91440" bIns="45720" anchor="ctr">
            <a:spAutoFit/>
          </a:bodyPr>
          <a:p>
            <a:pPr lvl="0" eaLnBrk="1" hangingPunct="1">
              <a:lnSpc>
                <a:spcPct val="90000"/>
              </a:lnSpc>
            </a:pPr>
            <a:endParaRPr lang="zh-CN" altLang="zh-CN" sz="9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7"/>
          <p:cNvSpPr>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a:latin typeface="Times New Roman" panose="02020603050405020304" pitchFamily="18" charset="0"/>
                <a:ea typeface="宋体" panose="02010600030101010101" pitchFamily="2" charset="-122"/>
              </a:rPr>
            </a:fld>
            <a:endParaRPr lang="en-US" altLang="zh-CN" sz="1200">
              <a:latin typeface="Times New Roman" panose="02020603050405020304" pitchFamily="18" charset="0"/>
              <a:ea typeface="宋体" panose="02010600030101010101" pitchFamily="2" charset="-122"/>
            </a:endParaRPr>
          </a:p>
        </p:txBody>
      </p:sp>
      <p:sp>
        <p:nvSpPr>
          <p:cNvPr id="98306" name="Rectangle 2"/>
          <p:cNvSpPr>
            <a:spLocks noGrp="1" noRot="1" noChangeAspect="1" noTextEdit="1"/>
          </p:cNvSpPr>
          <p:nvPr>
            <p:ph type="sldImg"/>
          </p:nvPr>
        </p:nvSpPr>
        <p:spPr>
          <a:ln/>
        </p:spPr>
      </p:sp>
      <p:sp>
        <p:nvSpPr>
          <p:cNvPr id="98307" name="Rectangle 3"/>
          <p:cNvSpPr>
            <a:spLocks noGrp="1"/>
          </p:cNvSpPr>
          <p:nvPr>
            <p:ph type="body"/>
          </p:nvPr>
        </p:nvSpPr>
        <p:spPr>
          <a:xfrm>
            <a:off x="914400" y="5786438"/>
            <a:ext cx="2470150" cy="1227137"/>
          </a:xfrm>
          <a:ln/>
        </p:spPr>
        <p:txBody>
          <a:bodyPr wrap="none" lIns="91440" tIns="45720" rIns="91440" bIns="45720" anchor="ctr">
            <a:spAutoFit/>
          </a:bodyPr>
          <a:p>
            <a:pPr lvl="0" eaLnBrk="1" hangingPunct="1">
              <a:lnSpc>
                <a:spcPct val="90000"/>
              </a:lnSpc>
            </a:pPr>
            <a:endParaRPr lang="zh-CN" altLang="zh-CN" sz="9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幻灯片图像占位符 1"/>
          <p:cNvSpPr>
            <a:spLocks noTextEdit="1"/>
          </p:cNvSpPr>
          <p:nvPr>
            <p:ph type="sldImg"/>
          </p:nvPr>
        </p:nvSpPr>
        <p:spPr>
          <a:ln/>
        </p:spPr>
      </p:sp>
      <p:sp>
        <p:nvSpPr>
          <p:cNvPr id="139266" name="文本占位符 2"/>
          <p:cNvSpPr/>
          <p:nvPr>
            <p:ph type="body"/>
          </p:nvPr>
        </p:nvSpPr>
        <p:spPr>
          <a:xfrm>
            <a:off x="914400" y="5786438"/>
            <a:ext cx="2470150" cy="1227137"/>
          </a:xfrm>
          <a:ln/>
        </p:spPr>
        <p:txBody>
          <a:bodyPr wrap="none" lIns="91440" tIns="45720" rIns="91440" bIns="45720" anchor="ctr">
            <a:spAutoFit/>
          </a:bodyPr>
          <a:p>
            <a:pPr lvl="0"/>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89" name="幻灯片图像占位符 1"/>
          <p:cNvSpPr>
            <a:spLocks noTextEdit="1"/>
          </p:cNvSpPr>
          <p:nvPr>
            <p:ph type="sldImg"/>
          </p:nvPr>
        </p:nvSpPr>
        <p:spPr>
          <a:ln/>
        </p:spPr>
      </p:sp>
      <p:sp>
        <p:nvSpPr>
          <p:cNvPr id="165890" name="文本占位符 2"/>
          <p:cNvSpPr/>
          <p:nvPr>
            <p:ph type="body"/>
          </p:nvPr>
        </p:nvSpPr>
        <p:spPr>
          <a:xfrm>
            <a:off x="914400" y="5786438"/>
            <a:ext cx="2470150" cy="1227137"/>
          </a:xfrm>
          <a:ln/>
        </p:spPr>
        <p:txBody>
          <a:bodyPr wrap="none" lIns="91440" tIns="45720" rIns="91440" bIns="45720" anchor="ctr">
            <a:spAutoFit/>
          </a:bodyPr>
          <a:p>
            <a:pPr lvl="0"/>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69" name="幻灯片图像占位符 1"/>
          <p:cNvSpPr>
            <a:spLocks noTextEdit="1"/>
          </p:cNvSpPr>
          <p:nvPr>
            <p:ph type="sldImg"/>
          </p:nvPr>
        </p:nvSpPr>
        <p:spPr>
          <a:ln/>
        </p:spPr>
      </p:sp>
      <p:sp>
        <p:nvSpPr>
          <p:cNvPr id="186370" name="文本占位符 2"/>
          <p:cNvSpPr/>
          <p:nvPr>
            <p:ph type="body"/>
          </p:nvPr>
        </p:nvSpPr>
        <p:spPr>
          <a:xfrm>
            <a:off x="914400" y="5786438"/>
            <a:ext cx="2470150" cy="1227137"/>
          </a:xfrm>
          <a:ln/>
        </p:spPr>
        <p:txBody>
          <a:bodyPr wrap="none" lIns="91440" tIns="45720" rIns="91440" bIns="45720" anchor="ctr">
            <a:spAutoFit/>
          </a:bodyPr>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1746" name="Rectangle 2"/>
          <p:cNvSpPr>
            <a:spLocks noTextEdit="1"/>
          </p:cNvSpPr>
          <p:nvPr>
            <p:ph type="sldImg"/>
          </p:nvPr>
        </p:nvSpPr>
        <p:spPr>
          <a:xfrm>
            <a:off x="3429000" y="2400300"/>
            <a:ext cx="0" cy="0"/>
          </a:xfrm>
          <a:solidFill>
            <a:srgbClr val="FFFFFF"/>
          </a:solidFill>
          <a:ln/>
        </p:spPr>
      </p:sp>
      <p:sp>
        <p:nvSpPr>
          <p:cNvPr id="31747"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3794" name="Rectangle 2"/>
          <p:cNvSpPr>
            <a:spLocks noTextEdit="1"/>
          </p:cNvSpPr>
          <p:nvPr>
            <p:ph type="sldImg"/>
          </p:nvPr>
        </p:nvSpPr>
        <p:spPr>
          <a:xfrm>
            <a:off x="3429000" y="2400300"/>
            <a:ext cx="0" cy="0"/>
          </a:xfrm>
          <a:solidFill>
            <a:srgbClr val="FFFFFF"/>
          </a:solidFill>
          <a:ln/>
        </p:spPr>
      </p:sp>
      <p:sp>
        <p:nvSpPr>
          <p:cNvPr id="33795"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5842" name="Rectangle 2"/>
          <p:cNvSpPr>
            <a:spLocks noTextEdit="1"/>
          </p:cNvSpPr>
          <p:nvPr>
            <p:ph type="sldImg"/>
          </p:nvPr>
        </p:nvSpPr>
        <p:spPr>
          <a:xfrm>
            <a:off x="3429000" y="2400300"/>
            <a:ext cx="0" cy="0"/>
          </a:xfrm>
          <a:solidFill>
            <a:srgbClr val="FFFFFF"/>
          </a:solidFill>
          <a:ln/>
        </p:spPr>
      </p:sp>
      <p:sp>
        <p:nvSpPr>
          <p:cNvPr id="35843"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7890" name="Rectangle 2"/>
          <p:cNvSpPr>
            <a:spLocks noTextEdit="1"/>
          </p:cNvSpPr>
          <p:nvPr>
            <p:ph type="sldImg"/>
          </p:nvPr>
        </p:nvSpPr>
        <p:spPr>
          <a:xfrm>
            <a:off x="3429000" y="2400300"/>
            <a:ext cx="0" cy="0"/>
          </a:xfrm>
          <a:solidFill>
            <a:srgbClr val="FFFFFF"/>
          </a:solidFill>
          <a:ln/>
        </p:spPr>
      </p:sp>
      <p:sp>
        <p:nvSpPr>
          <p:cNvPr id="37891"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39938" name="Rectangle 2"/>
          <p:cNvSpPr>
            <a:spLocks noTextEdit="1"/>
          </p:cNvSpPr>
          <p:nvPr>
            <p:ph type="sldImg"/>
          </p:nvPr>
        </p:nvSpPr>
        <p:spPr>
          <a:xfrm>
            <a:off x="3429000" y="2400300"/>
            <a:ext cx="0" cy="0"/>
          </a:xfrm>
          <a:solidFill>
            <a:srgbClr val="FFFFFF"/>
          </a:solidFill>
          <a:ln/>
        </p:spPr>
      </p:sp>
      <p:sp>
        <p:nvSpPr>
          <p:cNvPr id="39939"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7"/>
          <p:cNvSpPr txBox="1">
            <a:spLocks noGrp="1"/>
          </p:cNvSpPr>
          <p:nvPr>
            <p:ph type="sldNum" sz="quarter"/>
          </p:nvPr>
        </p:nvSpPr>
        <p:spPr>
          <a:xfrm>
            <a:off x="6496050" y="8869363"/>
            <a:ext cx="361950" cy="274637"/>
          </a:xfrm>
          <a:prstGeom prst="rect">
            <a:avLst/>
          </a:prstGeom>
          <a:noFill/>
          <a:ln w="6350">
            <a:noFill/>
          </a:ln>
        </p:spPr>
        <p:txBody>
          <a:bodyPr vert="horz" wrap="none" lIns="91440" tIns="45720" rIns="91440" bIns="45720" anchor="b">
            <a:spAutoFit/>
          </a:bodyPr>
          <a:p>
            <a:pPr lvl="0" algn="r"/>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
        <p:nvSpPr>
          <p:cNvPr id="41986" name="Rectangle 2"/>
          <p:cNvSpPr>
            <a:spLocks noTextEdit="1"/>
          </p:cNvSpPr>
          <p:nvPr>
            <p:ph type="sldImg"/>
          </p:nvPr>
        </p:nvSpPr>
        <p:spPr>
          <a:xfrm>
            <a:off x="3429000" y="2400300"/>
            <a:ext cx="0" cy="0"/>
          </a:xfrm>
          <a:solidFill>
            <a:srgbClr val="FFFFFF"/>
          </a:solidFill>
          <a:ln/>
        </p:spPr>
      </p:sp>
      <p:sp>
        <p:nvSpPr>
          <p:cNvPr id="41987" name="Rectangle 3"/>
          <p:cNvSpPr/>
          <p:nvPr>
            <p:ph type="body"/>
          </p:nvPr>
        </p:nvSpPr>
        <p:spPr>
          <a:xfrm>
            <a:off x="914400" y="6262688"/>
            <a:ext cx="1403350" cy="274637"/>
          </a:xfrm>
          <a:solidFill>
            <a:srgbClr val="FFFFFF"/>
          </a:solidFill>
          <a:ln>
            <a:solidFill>
              <a:srgbClr val="000000"/>
            </a:solidFill>
            <a:miter/>
          </a:ln>
        </p:spPr>
        <p:txBody>
          <a:bodyPr wrap="none" lIns="91440" tIns="45720" rIns="91440" bIns="45720" anchor="ctr">
            <a:spAutoFit/>
          </a:bodyPr>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bwMode="auto">
          <a:xfrm>
            <a:off x="533400" y="914400"/>
            <a:ext cx="7772400" cy="1143000"/>
          </a:xfrm>
          <a:prstGeom prst="rect">
            <a:avLst/>
          </a:prstGeom>
          <a:noFill/>
          <a:ln>
            <a:miter lim="800000"/>
          </a:ln>
        </p:spPr>
        <p:txBody>
          <a:bodyPr vert="horz" wrap="square" lIns="91440" tIns="45720" rIns="91440" bIns="45720" numCol="1" anchor="ctr" anchorCtr="0" compatLnSpc="1"/>
          <a:lstStyle>
            <a:lvl1pPr>
              <a:defRPr/>
            </a:lvl1pPr>
          </a:lstStyle>
          <a:p>
            <a:pPr fontAlgn="base"/>
            <a:r>
              <a:rPr lang="zh-CN" altLang="en-US" strike="noStrike" noProof="1"/>
              <a:t>单击此处编辑母版标题样式</a:t>
            </a:r>
            <a:endParaRPr lang="zh-CN" altLang="en-US" strike="noStrike" noProof="1"/>
          </a:p>
        </p:txBody>
      </p:sp>
      <p:sp>
        <p:nvSpPr>
          <p:cNvPr id="159747" name="Rectangle 3"/>
          <p:cNvSpPr>
            <a:spLocks noGrp="1" noChangeArrowheads="1"/>
          </p:cNvSpPr>
          <p:nvPr>
            <p:ph type="subTitle" idx="1"/>
          </p:nvPr>
        </p:nvSpPr>
        <p:spPr bwMode="auto">
          <a:xfrm>
            <a:off x="609600" y="2286000"/>
            <a:ext cx="7924800" cy="4267200"/>
          </a:xfrm>
          <a:prstGeom prst="rect">
            <a:avLst/>
          </a:prstGeom>
          <a:noFill/>
          <a:ln>
            <a:miter lim="800000"/>
          </a:ln>
        </p:spPr>
        <p:txBody>
          <a:bodyPr vert="horz" wrap="square" lIns="91440" tIns="45720" rIns="91440" bIns="45720" numCol="1" anchor="t" anchorCtr="0" compatLnSpc="1"/>
          <a:lstStyle>
            <a:lvl1pPr marL="287655" indent="-287655">
              <a:defRPr/>
            </a:lvl1pPr>
          </a:lstStyle>
          <a:p>
            <a:pPr fontAlgn="base"/>
            <a:r>
              <a:rPr lang="zh-CN" altLang="en-US" strike="noStrike" noProof="1"/>
              <a:t>单击此处编辑母版副标题样式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482" name="Group 2"/>
          <p:cNvGrpSpPr/>
          <p:nvPr/>
        </p:nvGrpSpPr>
        <p:grpSpPr>
          <a:xfrm>
            <a:off x="0" y="2438400"/>
            <a:ext cx="9009063" cy="1052513"/>
            <a:chOff x="0" y="1536"/>
            <a:chExt cx="5675" cy="663"/>
          </a:xfrm>
        </p:grpSpPr>
        <p:grpSp>
          <p:nvGrpSpPr>
            <p:cNvPr id="20483" name="Group 3"/>
            <p:cNvGrpSpPr/>
            <p:nvPr/>
          </p:nvGrpSpPr>
          <p:grpSpPr>
            <a:xfrm>
              <a:off x="183" y="1604"/>
              <a:ext cx="448" cy="299"/>
              <a:chOff x="720" y="336"/>
              <a:chExt cx="624" cy="432"/>
            </a:xfrm>
          </p:grpSpPr>
          <p:sp>
            <p:nvSpPr>
              <p:cNvPr id="20484" name="Rectangle 4"/>
              <p:cNvSpPr/>
              <p:nvPr/>
            </p:nvSpPr>
            <p:spPr>
              <a:xfrm>
                <a:off x="720" y="336"/>
                <a:ext cx="384" cy="432"/>
              </a:xfrm>
              <a:prstGeom prst="rect">
                <a:avLst/>
              </a:prstGeom>
              <a:solidFill>
                <a:schemeClr val="folHlink"/>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20485"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grpSp>
          <p:nvGrpSpPr>
            <p:cNvPr id="20486" name="Group 6"/>
            <p:cNvGrpSpPr/>
            <p:nvPr/>
          </p:nvGrpSpPr>
          <p:grpSpPr>
            <a:xfrm>
              <a:off x="261" y="1870"/>
              <a:ext cx="465" cy="299"/>
              <a:chOff x="912" y="2640"/>
              <a:chExt cx="672" cy="432"/>
            </a:xfrm>
          </p:grpSpPr>
          <p:sp>
            <p:nvSpPr>
              <p:cNvPr id="20487" name="Rectangle 7"/>
              <p:cNvSpPr/>
              <p:nvPr/>
            </p:nvSpPr>
            <p:spPr>
              <a:xfrm>
                <a:off x="912" y="2640"/>
                <a:ext cx="384" cy="432"/>
              </a:xfrm>
              <a:prstGeom prst="rect">
                <a:avLst/>
              </a:prstGeom>
              <a:solidFill>
                <a:schemeClr val="accent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20488"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20489"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20490" name="Rectangle 10"/>
            <p:cNvSpPr/>
            <p:nvPr/>
          </p:nvSpPr>
          <p:spPr>
            <a:xfrm>
              <a:off x="400" y="1536"/>
              <a:ext cx="20" cy="663"/>
            </a:xfrm>
            <a:prstGeom prst="rect">
              <a:avLst/>
            </a:prstGeom>
            <a:solidFill>
              <a:schemeClr val="bg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20491"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4" name="Rectangle 14"/>
          <p:cNvSpPr>
            <a:spLocks noGrp="1" noChangeArrowheads="1"/>
          </p:cNvSpPr>
          <p:nvPr>
            <p:ph type="dt" sz="half" idx="10"/>
          </p:nvPr>
        </p:nvSpPr>
        <p:spPr>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5" name="Rectangle 15"/>
          <p:cNvSpPr>
            <a:spLocks noGrp="1" noChangeArrowheads="1"/>
          </p:cNvSpPr>
          <p:nvPr>
            <p:ph type="ftr" sz="quarter" idx="11"/>
          </p:nvPr>
        </p:nvSpPr>
        <p:spPr>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6" name="Rectangle 16"/>
          <p:cNvSpPr>
            <a:spLocks noGrp="1" noChangeArrowheads="1"/>
          </p:cNvSpPr>
          <p:nvPr>
            <p:ph type="sldNum" sz="quarter" idx="12"/>
          </p:nvPr>
        </p:nvSpPr>
        <p:spPr>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mn-lt"/>
              </a:defRPr>
            </a:lvl1pPr>
          </a:lstStyle>
          <a:p>
            <a:pPr fontAlgn="base">
              <a:defRPr/>
            </a:pPr>
            <a:fld id="{3F7B40DB-1685-4462-87FC-768DF5FB5517}" type="slidenum">
              <a:rPr lang="en-US" altLang="zh-CN" strike="noStrike" noProof="1">
                <a:latin typeface="+mn-lt"/>
                <a:ea typeface="+mn-ea"/>
                <a:cs typeface="+mn-cs"/>
              </a:rPr>
            </a:fld>
            <a:endParaRPr lang="en-US" altLang="zh-CN"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defRPr/>
            </a:pPr>
            <a:endParaRPr lang="en-US" altLang="zh-CN" strike="noStrike" noProof="1"/>
          </a:p>
        </p:txBody>
      </p:sp>
      <p:sp>
        <p:nvSpPr>
          <p:cNvPr id="8" name="页脚占位符 7"/>
          <p:cNvSpPr>
            <a:spLocks noGrp="1"/>
          </p:cNvSpPr>
          <p:nvPr>
            <p:ph type="ftr" sz="quarter" idx="11"/>
          </p:nvPr>
        </p:nvSpPr>
        <p:spPr/>
        <p:txBody>
          <a:bodyPr/>
          <a:p>
            <a:pPr fontAlgn="base">
              <a:defRPr/>
            </a:pPr>
            <a:endParaRPr lang="en-US" altLang="zh-CN" strike="noStrike" noProof="1"/>
          </a:p>
        </p:txBody>
      </p:sp>
      <p:sp>
        <p:nvSpPr>
          <p:cNvPr id="9" name="灯片编号占位符 8"/>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defRPr/>
            </a:pPr>
            <a:endParaRPr lang="en-US" altLang="zh-CN" strike="noStrike" noProof="1"/>
          </a:p>
        </p:txBody>
      </p:sp>
      <p:sp>
        <p:nvSpPr>
          <p:cNvPr id="4" name="页脚占位符 3"/>
          <p:cNvSpPr>
            <a:spLocks noGrp="1"/>
          </p:cNvSpPr>
          <p:nvPr>
            <p:ph type="ftr" sz="quarter" idx="11"/>
          </p:nvPr>
        </p:nvSpPr>
        <p:spPr/>
        <p:txBody>
          <a:bodyPr/>
          <a:p>
            <a:pPr fontAlgn="base">
              <a:defRPr/>
            </a:pPr>
            <a:endParaRPr lang="en-US" altLang="zh-CN" strike="noStrike" noProof="1"/>
          </a:p>
        </p:txBody>
      </p:sp>
      <p:sp>
        <p:nvSpPr>
          <p:cNvPr id="5" name="灯片编号占位符 4"/>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defRPr/>
            </a:pPr>
            <a:endParaRPr lang="en-US" altLang="zh-CN" strike="noStrike" noProof="1"/>
          </a:p>
        </p:txBody>
      </p:sp>
      <p:sp>
        <p:nvSpPr>
          <p:cNvPr id="3" name="页脚占位符 2"/>
          <p:cNvSpPr>
            <a:spLocks noGrp="1"/>
          </p:cNvSpPr>
          <p:nvPr>
            <p:ph type="ftr" sz="quarter" idx="11"/>
          </p:nvPr>
        </p:nvSpPr>
        <p:spPr/>
        <p:txBody>
          <a:bodyPr/>
          <a:p>
            <a:pPr fontAlgn="base">
              <a:defRPr/>
            </a:pPr>
            <a:endParaRPr lang="en-US" altLang="zh-CN" strike="noStrike" noProof="1"/>
          </a:p>
        </p:txBody>
      </p:sp>
      <p:sp>
        <p:nvSpPr>
          <p:cNvPr id="4" name="灯片编号占位符 3"/>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zh-CN" altLang="en-US" strike="noStrike"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bwMode="auto">
          <a:xfrm>
            <a:off x="533400" y="914400"/>
            <a:ext cx="7772400" cy="1143000"/>
          </a:xfrm>
          <a:prstGeom prst="rect">
            <a:avLst/>
          </a:prstGeom>
          <a:noFill/>
          <a:ln>
            <a:miter lim="800000"/>
          </a:ln>
        </p:spPr>
        <p:txBody>
          <a:bodyPr vert="horz" wrap="square" lIns="91440" tIns="45720" rIns="91440" bIns="45720" numCol="1" anchor="ctr" anchorCtr="0" compatLnSpc="1"/>
          <a:lstStyle>
            <a:lvl1pPr>
              <a:defRPr/>
            </a:lvl1pPr>
          </a:lstStyle>
          <a:p>
            <a:pPr fontAlgn="base"/>
            <a:r>
              <a:rPr lang="zh-CN" altLang="en-US" strike="noStrike" noProof="1"/>
              <a:t>单击此处编辑母版标题样式</a:t>
            </a:r>
            <a:endParaRPr lang="zh-CN" altLang="en-US" strike="noStrike" noProof="1"/>
          </a:p>
        </p:txBody>
      </p:sp>
      <p:sp>
        <p:nvSpPr>
          <p:cNvPr id="159747" name="Rectangle 3"/>
          <p:cNvSpPr>
            <a:spLocks noGrp="1" noChangeArrowheads="1"/>
          </p:cNvSpPr>
          <p:nvPr>
            <p:ph type="subTitle" idx="1"/>
          </p:nvPr>
        </p:nvSpPr>
        <p:spPr bwMode="auto">
          <a:xfrm>
            <a:off x="609600" y="2286000"/>
            <a:ext cx="7924800" cy="4267200"/>
          </a:xfrm>
          <a:prstGeom prst="rect">
            <a:avLst/>
          </a:prstGeom>
          <a:noFill/>
          <a:ln>
            <a:miter lim="800000"/>
          </a:ln>
        </p:spPr>
        <p:txBody>
          <a:bodyPr vert="horz" wrap="square" lIns="91440" tIns="45720" rIns="91440" bIns="45720" numCol="1" anchor="t" anchorCtr="0" compatLnSpc="1"/>
          <a:lstStyle>
            <a:lvl1pPr marL="287655" indent="-287655">
              <a:defRPr/>
            </a:lvl1pPr>
          </a:lstStyle>
          <a:p>
            <a:pPr fontAlgn="base"/>
            <a:r>
              <a:rPr lang="zh-CN" altLang="en-US" strike="noStrike" noProof="1"/>
              <a:t>单击此处编辑母版副标题样式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3314" name="Group 2"/>
          <p:cNvGrpSpPr/>
          <p:nvPr/>
        </p:nvGrpSpPr>
        <p:grpSpPr>
          <a:xfrm>
            <a:off x="0" y="2438400"/>
            <a:ext cx="9009063" cy="1052513"/>
            <a:chOff x="0" y="1536"/>
            <a:chExt cx="5675" cy="663"/>
          </a:xfrm>
        </p:grpSpPr>
        <p:grpSp>
          <p:nvGrpSpPr>
            <p:cNvPr id="13315" name="Group 3"/>
            <p:cNvGrpSpPr/>
            <p:nvPr/>
          </p:nvGrpSpPr>
          <p:grpSpPr>
            <a:xfrm>
              <a:off x="183" y="1604"/>
              <a:ext cx="448" cy="299"/>
              <a:chOff x="720" y="336"/>
              <a:chExt cx="624" cy="432"/>
            </a:xfrm>
          </p:grpSpPr>
          <p:sp>
            <p:nvSpPr>
              <p:cNvPr id="13316" name="Rectangle 4"/>
              <p:cNvSpPr/>
              <p:nvPr/>
            </p:nvSpPr>
            <p:spPr>
              <a:xfrm>
                <a:off x="720" y="336"/>
                <a:ext cx="384" cy="432"/>
              </a:xfrm>
              <a:prstGeom prst="rect">
                <a:avLst/>
              </a:prstGeom>
              <a:solidFill>
                <a:schemeClr val="folHlink"/>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3317"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grpSp>
          <p:nvGrpSpPr>
            <p:cNvPr id="13318" name="Group 6"/>
            <p:cNvGrpSpPr/>
            <p:nvPr/>
          </p:nvGrpSpPr>
          <p:grpSpPr>
            <a:xfrm>
              <a:off x="261" y="1870"/>
              <a:ext cx="465" cy="299"/>
              <a:chOff x="912" y="2640"/>
              <a:chExt cx="672" cy="432"/>
            </a:xfrm>
          </p:grpSpPr>
          <p:sp>
            <p:nvSpPr>
              <p:cNvPr id="13319" name="Rectangle 7"/>
              <p:cNvSpPr/>
              <p:nvPr/>
            </p:nvSpPr>
            <p:spPr>
              <a:xfrm>
                <a:off x="912" y="2640"/>
                <a:ext cx="384" cy="432"/>
              </a:xfrm>
              <a:prstGeom prst="rect">
                <a:avLst/>
              </a:prstGeom>
              <a:solidFill>
                <a:schemeClr val="accent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3320"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13321"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3322" name="Rectangle 10"/>
            <p:cNvSpPr/>
            <p:nvPr/>
          </p:nvSpPr>
          <p:spPr>
            <a:xfrm>
              <a:off x="400" y="1536"/>
              <a:ext cx="20" cy="663"/>
            </a:xfrm>
            <a:prstGeom prst="rect">
              <a:avLst/>
            </a:prstGeom>
            <a:solidFill>
              <a:schemeClr val="bg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3323"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4" name="Rectangle 14"/>
          <p:cNvSpPr>
            <a:spLocks noGrp="1" noChangeArrowheads="1"/>
          </p:cNvSpPr>
          <p:nvPr>
            <p:ph type="dt" sz="half" idx="10"/>
          </p:nvPr>
        </p:nvSpPr>
        <p:spPr>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5" name="Rectangle 15"/>
          <p:cNvSpPr>
            <a:spLocks noGrp="1" noChangeArrowheads="1"/>
          </p:cNvSpPr>
          <p:nvPr>
            <p:ph type="ftr" sz="quarter" idx="11"/>
          </p:nvPr>
        </p:nvSpPr>
        <p:spPr>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6" name="Rectangle 16"/>
          <p:cNvSpPr>
            <a:spLocks noGrp="1" noChangeArrowheads="1"/>
          </p:cNvSpPr>
          <p:nvPr>
            <p:ph type="sldNum" sz="quarter" idx="12"/>
          </p:nvPr>
        </p:nvSpPr>
        <p:spPr>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mn-lt"/>
              </a:defRPr>
            </a:lvl1pPr>
          </a:lstStyle>
          <a:p>
            <a:pPr fontAlgn="base">
              <a:defRPr/>
            </a:pPr>
            <a:fld id="{3F7B40DB-1685-4462-87FC-768DF5FB5517}" type="slidenum">
              <a:rPr lang="en-US" altLang="zh-CN" strike="noStrike" noProof="1">
                <a:latin typeface="+mn-lt"/>
                <a:ea typeface="+mn-ea"/>
                <a:cs typeface="+mn-cs"/>
              </a:rPr>
            </a:fld>
            <a:endParaRPr lang="en-US" altLang="zh-CN"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defRPr/>
            </a:pPr>
            <a:endParaRPr lang="en-US" altLang="zh-CN" strike="noStrike" noProof="1"/>
          </a:p>
        </p:txBody>
      </p:sp>
      <p:sp>
        <p:nvSpPr>
          <p:cNvPr id="8" name="页脚占位符 7"/>
          <p:cNvSpPr>
            <a:spLocks noGrp="1"/>
          </p:cNvSpPr>
          <p:nvPr>
            <p:ph type="ftr" sz="quarter" idx="11"/>
          </p:nvPr>
        </p:nvSpPr>
        <p:spPr/>
        <p:txBody>
          <a:bodyPr/>
          <a:p>
            <a:pPr fontAlgn="base">
              <a:defRPr/>
            </a:pPr>
            <a:endParaRPr lang="en-US" altLang="zh-CN" strike="noStrike" noProof="1"/>
          </a:p>
        </p:txBody>
      </p:sp>
      <p:sp>
        <p:nvSpPr>
          <p:cNvPr id="9" name="灯片编号占位符 8"/>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defRPr/>
            </a:pPr>
            <a:endParaRPr lang="en-US" altLang="zh-CN" strike="noStrike" noProof="1"/>
          </a:p>
        </p:txBody>
      </p:sp>
      <p:sp>
        <p:nvSpPr>
          <p:cNvPr id="4" name="页脚占位符 3"/>
          <p:cNvSpPr>
            <a:spLocks noGrp="1"/>
          </p:cNvSpPr>
          <p:nvPr>
            <p:ph type="ftr" sz="quarter" idx="11"/>
          </p:nvPr>
        </p:nvSpPr>
        <p:spPr/>
        <p:txBody>
          <a:bodyPr/>
          <a:p>
            <a:pPr fontAlgn="base">
              <a:defRPr/>
            </a:pPr>
            <a:endParaRPr lang="en-US" altLang="zh-CN" strike="noStrike" noProof="1"/>
          </a:p>
        </p:txBody>
      </p:sp>
      <p:sp>
        <p:nvSpPr>
          <p:cNvPr id="5" name="灯片编号占位符 4"/>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defRPr/>
            </a:pPr>
            <a:endParaRPr lang="en-US" altLang="zh-CN" strike="noStrike" noProof="1"/>
          </a:p>
        </p:txBody>
      </p:sp>
      <p:sp>
        <p:nvSpPr>
          <p:cNvPr id="3" name="页脚占位符 2"/>
          <p:cNvSpPr>
            <a:spLocks noGrp="1"/>
          </p:cNvSpPr>
          <p:nvPr>
            <p:ph type="ftr" sz="quarter" idx="11"/>
          </p:nvPr>
        </p:nvSpPr>
        <p:spPr/>
        <p:txBody>
          <a:bodyPr/>
          <a:p>
            <a:pPr fontAlgn="base">
              <a:defRPr/>
            </a:pPr>
            <a:endParaRPr lang="en-US" altLang="zh-CN" strike="noStrike" noProof="1"/>
          </a:p>
        </p:txBody>
      </p:sp>
      <p:sp>
        <p:nvSpPr>
          <p:cNvPr id="4" name="灯片编号占位符 3"/>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zh-CN" altLang="en-US" strike="noStrike"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4338" name="Group 2"/>
          <p:cNvGrpSpPr/>
          <p:nvPr/>
        </p:nvGrpSpPr>
        <p:grpSpPr>
          <a:xfrm>
            <a:off x="0" y="2438400"/>
            <a:ext cx="9009063" cy="1052513"/>
            <a:chOff x="0" y="1536"/>
            <a:chExt cx="5675" cy="663"/>
          </a:xfrm>
        </p:grpSpPr>
        <p:grpSp>
          <p:nvGrpSpPr>
            <p:cNvPr id="14339" name="Group 3"/>
            <p:cNvGrpSpPr/>
            <p:nvPr/>
          </p:nvGrpSpPr>
          <p:grpSpPr>
            <a:xfrm>
              <a:off x="183" y="1604"/>
              <a:ext cx="448" cy="299"/>
              <a:chOff x="720" y="336"/>
              <a:chExt cx="624" cy="432"/>
            </a:xfrm>
          </p:grpSpPr>
          <p:sp>
            <p:nvSpPr>
              <p:cNvPr id="14340" name="Rectangle 4"/>
              <p:cNvSpPr/>
              <p:nvPr/>
            </p:nvSpPr>
            <p:spPr>
              <a:xfrm>
                <a:off x="720" y="336"/>
                <a:ext cx="384" cy="432"/>
              </a:xfrm>
              <a:prstGeom prst="rect">
                <a:avLst/>
              </a:prstGeom>
              <a:solidFill>
                <a:schemeClr val="folHlink"/>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4341"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grpSp>
          <p:nvGrpSpPr>
            <p:cNvPr id="14342" name="Group 6"/>
            <p:cNvGrpSpPr/>
            <p:nvPr/>
          </p:nvGrpSpPr>
          <p:grpSpPr>
            <a:xfrm>
              <a:off x="261" y="1870"/>
              <a:ext cx="465" cy="299"/>
              <a:chOff x="912" y="2640"/>
              <a:chExt cx="672" cy="432"/>
            </a:xfrm>
          </p:grpSpPr>
          <p:sp>
            <p:nvSpPr>
              <p:cNvPr id="14343" name="Rectangle 7"/>
              <p:cNvSpPr/>
              <p:nvPr/>
            </p:nvSpPr>
            <p:spPr>
              <a:xfrm>
                <a:off x="912" y="2640"/>
                <a:ext cx="384" cy="432"/>
              </a:xfrm>
              <a:prstGeom prst="rect">
                <a:avLst/>
              </a:prstGeom>
              <a:solidFill>
                <a:schemeClr val="accent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4344"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14345"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4346" name="Rectangle 10"/>
            <p:cNvSpPr/>
            <p:nvPr/>
          </p:nvSpPr>
          <p:spPr>
            <a:xfrm>
              <a:off x="400" y="1536"/>
              <a:ext cx="20" cy="663"/>
            </a:xfrm>
            <a:prstGeom prst="rect">
              <a:avLst/>
            </a:prstGeom>
            <a:solidFill>
              <a:schemeClr val="bg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4347"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4" name="Rectangle 14"/>
          <p:cNvSpPr>
            <a:spLocks noGrp="1" noChangeArrowheads="1"/>
          </p:cNvSpPr>
          <p:nvPr>
            <p:ph type="dt" sz="half" idx="10"/>
          </p:nvPr>
        </p:nvSpPr>
        <p:spPr>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5" name="Rectangle 15"/>
          <p:cNvSpPr>
            <a:spLocks noGrp="1" noChangeArrowheads="1"/>
          </p:cNvSpPr>
          <p:nvPr>
            <p:ph type="ftr" sz="quarter" idx="11"/>
          </p:nvPr>
        </p:nvSpPr>
        <p:spPr>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6" name="Rectangle 16"/>
          <p:cNvSpPr>
            <a:spLocks noGrp="1" noChangeArrowheads="1"/>
          </p:cNvSpPr>
          <p:nvPr>
            <p:ph type="sldNum" sz="quarter" idx="12"/>
          </p:nvPr>
        </p:nvSpPr>
        <p:spPr>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mn-lt"/>
              </a:defRPr>
            </a:lvl1pPr>
          </a:lstStyle>
          <a:p>
            <a:pPr fontAlgn="base">
              <a:defRPr/>
            </a:pPr>
            <a:fld id="{3F7B40DB-1685-4462-87FC-768DF5FB5517}" type="slidenum">
              <a:rPr lang="en-US" altLang="zh-CN" strike="noStrike" noProof="1">
                <a:latin typeface="+mn-lt"/>
                <a:ea typeface="+mn-ea"/>
                <a:cs typeface="+mn-cs"/>
              </a:rPr>
            </a:fld>
            <a:endParaRPr lang="en-US" altLang="zh-CN" strike="noStrike" noProof="1"/>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defRPr/>
            </a:pPr>
            <a:endParaRPr lang="en-US" altLang="zh-CN" strike="noStrike" noProof="1"/>
          </a:p>
        </p:txBody>
      </p:sp>
      <p:sp>
        <p:nvSpPr>
          <p:cNvPr id="8" name="页脚占位符 7"/>
          <p:cNvSpPr>
            <a:spLocks noGrp="1"/>
          </p:cNvSpPr>
          <p:nvPr>
            <p:ph type="ftr" sz="quarter" idx="11"/>
          </p:nvPr>
        </p:nvSpPr>
        <p:spPr/>
        <p:txBody>
          <a:bodyPr/>
          <a:p>
            <a:pPr fontAlgn="base">
              <a:defRPr/>
            </a:pPr>
            <a:endParaRPr lang="en-US" altLang="zh-CN" strike="noStrike" noProof="1"/>
          </a:p>
        </p:txBody>
      </p:sp>
      <p:sp>
        <p:nvSpPr>
          <p:cNvPr id="9" name="灯片编号占位符 8"/>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defRPr/>
            </a:pPr>
            <a:endParaRPr lang="en-US" altLang="zh-CN" strike="noStrike" noProof="1"/>
          </a:p>
        </p:txBody>
      </p:sp>
      <p:sp>
        <p:nvSpPr>
          <p:cNvPr id="4" name="页脚占位符 3"/>
          <p:cNvSpPr>
            <a:spLocks noGrp="1"/>
          </p:cNvSpPr>
          <p:nvPr>
            <p:ph type="ftr" sz="quarter" idx="11"/>
          </p:nvPr>
        </p:nvSpPr>
        <p:spPr/>
        <p:txBody>
          <a:bodyPr/>
          <a:p>
            <a:pPr fontAlgn="base">
              <a:defRPr/>
            </a:pPr>
            <a:endParaRPr lang="en-US" altLang="zh-CN" strike="noStrike" noProof="1"/>
          </a:p>
        </p:txBody>
      </p:sp>
      <p:sp>
        <p:nvSpPr>
          <p:cNvPr id="5" name="灯片编号占位符 4"/>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defRPr/>
            </a:pPr>
            <a:endParaRPr lang="en-US" altLang="zh-CN" strike="noStrike" noProof="1"/>
          </a:p>
        </p:txBody>
      </p:sp>
      <p:sp>
        <p:nvSpPr>
          <p:cNvPr id="3" name="页脚占位符 2"/>
          <p:cNvSpPr>
            <a:spLocks noGrp="1"/>
          </p:cNvSpPr>
          <p:nvPr>
            <p:ph type="ftr" sz="quarter" idx="11"/>
          </p:nvPr>
        </p:nvSpPr>
        <p:spPr/>
        <p:txBody>
          <a:bodyPr/>
          <a:p>
            <a:pPr fontAlgn="base">
              <a:defRPr/>
            </a:pPr>
            <a:endParaRPr lang="en-US" altLang="zh-CN" strike="noStrike" noProof="1"/>
          </a:p>
        </p:txBody>
      </p:sp>
      <p:sp>
        <p:nvSpPr>
          <p:cNvPr id="4" name="灯片编号占位符 3"/>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zh-CN" altLang="en-US" strike="noStrike"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bwMode="auto">
          <a:xfrm>
            <a:off x="533400" y="914400"/>
            <a:ext cx="7772400" cy="1143000"/>
          </a:xfrm>
          <a:prstGeom prst="rect">
            <a:avLst/>
          </a:prstGeom>
          <a:noFill/>
          <a:ln>
            <a:miter lim="800000"/>
          </a:ln>
        </p:spPr>
        <p:txBody>
          <a:bodyPr vert="horz" wrap="square" lIns="91440" tIns="45720" rIns="91440" bIns="45720" numCol="1" anchor="ctr" anchorCtr="0" compatLnSpc="1"/>
          <a:lstStyle>
            <a:lvl1pPr>
              <a:defRPr/>
            </a:lvl1pPr>
          </a:lstStyle>
          <a:p>
            <a:pPr fontAlgn="base"/>
            <a:r>
              <a:rPr lang="zh-CN" altLang="en-US" strike="noStrike" noProof="1"/>
              <a:t>单击此处编辑母版标题样式</a:t>
            </a:r>
            <a:endParaRPr lang="zh-CN" altLang="en-US" strike="noStrike" noProof="1"/>
          </a:p>
        </p:txBody>
      </p:sp>
      <p:sp>
        <p:nvSpPr>
          <p:cNvPr id="159747" name="Rectangle 3"/>
          <p:cNvSpPr>
            <a:spLocks noGrp="1" noChangeArrowheads="1"/>
          </p:cNvSpPr>
          <p:nvPr>
            <p:ph type="subTitle" idx="1"/>
          </p:nvPr>
        </p:nvSpPr>
        <p:spPr bwMode="auto">
          <a:xfrm>
            <a:off x="609600" y="2286000"/>
            <a:ext cx="7924800" cy="4267200"/>
          </a:xfrm>
          <a:prstGeom prst="rect">
            <a:avLst/>
          </a:prstGeom>
          <a:noFill/>
          <a:ln>
            <a:miter lim="800000"/>
          </a:ln>
        </p:spPr>
        <p:txBody>
          <a:bodyPr vert="horz" wrap="square" lIns="91440" tIns="45720" rIns="91440" bIns="45720" numCol="1" anchor="t" anchorCtr="0" compatLnSpc="1"/>
          <a:lstStyle>
            <a:lvl1pPr marL="287655" indent="-287655">
              <a:defRPr/>
            </a:lvl1pPr>
          </a:lstStyle>
          <a:p>
            <a:pPr fontAlgn="base"/>
            <a:r>
              <a:rPr lang="zh-CN" altLang="en-US" strike="noStrike" noProof="1"/>
              <a:t>单击此处编辑母版副标题样式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159746" name="Rectangle 2"/>
          <p:cNvSpPr>
            <a:spLocks noGrp="1" noChangeArrowheads="1"/>
          </p:cNvSpPr>
          <p:nvPr>
            <p:ph type="ctrTitle"/>
          </p:nvPr>
        </p:nvSpPr>
        <p:spPr bwMode="auto">
          <a:xfrm>
            <a:off x="533400" y="914400"/>
            <a:ext cx="7772400" cy="1143000"/>
          </a:xfrm>
          <a:prstGeom prst="rect">
            <a:avLst/>
          </a:prstGeom>
          <a:noFill/>
          <a:ln>
            <a:miter lim="800000"/>
          </a:ln>
        </p:spPr>
        <p:txBody>
          <a:bodyPr vert="horz" wrap="square" lIns="91440" tIns="45720" rIns="91440" bIns="45720" numCol="1" anchor="ctr" anchorCtr="0" compatLnSpc="1"/>
          <a:lstStyle>
            <a:lvl1pPr>
              <a:defRPr/>
            </a:lvl1pPr>
          </a:lstStyle>
          <a:p>
            <a:pPr fontAlgn="base"/>
            <a:r>
              <a:rPr lang="zh-CN" altLang="en-US" strike="noStrike" noProof="1"/>
              <a:t>单击此处编辑母版标题样式</a:t>
            </a:r>
            <a:endParaRPr lang="zh-CN" altLang="en-US" strike="noStrike" noProof="1"/>
          </a:p>
        </p:txBody>
      </p:sp>
      <p:sp>
        <p:nvSpPr>
          <p:cNvPr id="159747" name="Rectangle 3"/>
          <p:cNvSpPr>
            <a:spLocks noGrp="1" noChangeArrowheads="1"/>
          </p:cNvSpPr>
          <p:nvPr>
            <p:ph type="subTitle" idx="1"/>
          </p:nvPr>
        </p:nvSpPr>
        <p:spPr bwMode="auto">
          <a:xfrm>
            <a:off x="609600" y="2286000"/>
            <a:ext cx="7924800" cy="4267200"/>
          </a:xfrm>
          <a:prstGeom prst="rect">
            <a:avLst/>
          </a:prstGeom>
          <a:noFill/>
          <a:ln>
            <a:miter lim="800000"/>
          </a:ln>
        </p:spPr>
        <p:txBody>
          <a:bodyPr vert="horz" wrap="square" lIns="91440" tIns="45720" rIns="91440" bIns="45720" numCol="1" anchor="t" anchorCtr="0" compatLnSpc="1"/>
          <a:lstStyle>
            <a:lvl1pPr marL="287655" indent="-287655">
              <a:defRPr/>
            </a:lvl1pPr>
          </a:lstStyle>
          <a:p>
            <a:pPr fontAlgn="base"/>
            <a:r>
              <a:rPr lang="zh-CN" altLang="en-US" strike="noStrike" noProof="1"/>
              <a:t>单击此处编辑母版副标题样式</a:t>
            </a:r>
            <a:endParaRPr lang="zh-CN" altLang="en-US" strike="noStrike" noProof="1"/>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dirty="0" smtClean="0"/>
              <a:t>单击此处编辑母版标题样式</a:t>
            </a:r>
            <a:endParaRPr lang="zh-CN" altLang="en-US" strike="noStrike" noProof="1"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7410" name="Group 2"/>
          <p:cNvGrpSpPr/>
          <p:nvPr/>
        </p:nvGrpSpPr>
        <p:grpSpPr>
          <a:xfrm>
            <a:off x="0" y="2438400"/>
            <a:ext cx="9009063" cy="1052513"/>
            <a:chOff x="0" y="1536"/>
            <a:chExt cx="5675" cy="663"/>
          </a:xfrm>
        </p:grpSpPr>
        <p:grpSp>
          <p:nvGrpSpPr>
            <p:cNvPr id="17411" name="Group 3"/>
            <p:cNvGrpSpPr/>
            <p:nvPr/>
          </p:nvGrpSpPr>
          <p:grpSpPr>
            <a:xfrm>
              <a:off x="183" y="1604"/>
              <a:ext cx="448" cy="299"/>
              <a:chOff x="720" y="336"/>
              <a:chExt cx="624" cy="432"/>
            </a:xfrm>
          </p:grpSpPr>
          <p:sp>
            <p:nvSpPr>
              <p:cNvPr id="17412" name="Rectangle 4"/>
              <p:cNvSpPr/>
              <p:nvPr/>
            </p:nvSpPr>
            <p:spPr>
              <a:xfrm>
                <a:off x="720" y="336"/>
                <a:ext cx="384" cy="432"/>
              </a:xfrm>
              <a:prstGeom prst="rect">
                <a:avLst/>
              </a:prstGeom>
              <a:solidFill>
                <a:schemeClr val="folHlink"/>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7413"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grpSp>
          <p:nvGrpSpPr>
            <p:cNvPr id="17414" name="Group 6"/>
            <p:cNvGrpSpPr/>
            <p:nvPr/>
          </p:nvGrpSpPr>
          <p:grpSpPr>
            <a:xfrm>
              <a:off x="261" y="1870"/>
              <a:ext cx="465" cy="299"/>
              <a:chOff x="912" y="2640"/>
              <a:chExt cx="672" cy="432"/>
            </a:xfrm>
          </p:grpSpPr>
          <p:sp>
            <p:nvSpPr>
              <p:cNvPr id="17415" name="Rectangle 7"/>
              <p:cNvSpPr/>
              <p:nvPr/>
            </p:nvSpPr>
            <p:spPr>
              <a:xfrm>
                <a:off x="912" y="2640"/>
                <a:ext cx="384" cy="432"/>
              </a:xfrm>
              <a:prstGeom prst="rect">
                <a:avLst/>
              </a:prstGeom>
              <a:solidFill>
                <a:schemeClr val="accent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7416"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17417"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7418" name="Rectangle 10"/>
            <p:cNvSpPr/>
            <p:nvPr/>
          </p:nvSpPr>
          <p:spPr>
            <a:xfrm>
              <a:off x="400" y="1536"/>
              <a:ext cx="20" cy="663"/>
            </a:xfrm>
            <a:prstGeom prst="rect">
              <a:avLst/>
            </a:prstGeom>
            <a:solidFill>
              <a:schemeClr val="bg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7419"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4" name="Rectangle 14"/>
          <p:cNvSpPr>
            <a:spLocks noGrp="1" noChangeArrowheads="1"/>
          </p:cNvSpPr>
          <p:nvPr>
            <p:ph type="dt" sz="half" idx="10"/>
          </p:nvPr>
        </p:nvSpPr>
        <p:spPr>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5" name="Rectangle 15"/>
          <p:cNvSpPr>
            <a:spLocks noGrp="1" noChangeArrowheads="1"/>
          </p:cNvSpPr>
          <p:nvPr>
            <p:ph type="ftr" sz="quarter" idx="11"/>
          </p:nvPr>
        </p:nvSpPr>
        <p:spPr>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6" name="Rectangle 16"/>
          <p:cNvSpPr>
            <a:spLocks noGrp="1" noChangeArrowheads="1"/>
          </p:cNvSpPr>
          <p:nvPr>
            <p:ph type="sldNum" sz="quarter" idx="12"/>
          </p:nvPr>
        </p:nvSpPr>
        <p:spPr>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mn-lt"/>
              </a:defRPr>
            </a:lvl1pPr>
          </a:lstStyle>
          <a:p>
            <a:pPr fontAlgn="base">
              <a:defRPr/>
            </a:pPr>
            <a:fld id="{3F7B40DB-1685-4462-87FC-768DF5FB5517}" type="slidenum">
              <a:rPr lang="en-US" altLang="zh-CN" strike="noStrike" noProof="1">
                <a:latin typeface="+mn-lt"/>
                <a:ea typeface="+mn-ea"/>
                <a:cs typeface="+mn-cs"/>
              </a:rPr>
            </a:fld>
            <a:endParaRPr lang="en-US" altLang="zh-CN"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defRPr/>
            </a:pPr>
            <a:endParaRPr lang="en-US" altLang="zh-CN" strike="noStrike" noProof="1"/>
          </a:p>
        </p:txBody>
      </p:sp>
      <p:sp>
        <p:nvSpPr>
          <p:cNvPr id="8" name="页脚占位符 7"/>
          <p:cNvSpPr>
            <a:spLocks noGrp="1"/>
          </p:cNvSpPr>
          <p:nvPr>
            <p:ph type="ftr" sz="quarter" idx="11"/>
          </p:nvPr>
        </p:nvSpPr>
        <p:spPr/>
        <p:txBody>
          <a:bodyPr/>
          <a:p>
            <a:pPr fontAlgn="base">
              <a:defRPr/>
            </a:pPr>
            <a:endParaRPr lang="en-US" altLang="zh-CN" strike="noStrike" noProof="1"/>
          </a:p>
        </p:txBody>
      </p:sp>
      <p:sp>
        <p:nvSpPr>
          <p:cNvPr id="9" name="灯片编号占位符 8"/>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defRPr/>
            </a:pPr>
            <a:endParaRPr lang="en-US" altLang="zh-CN" strike="noStrike" noProof="1"/>
          </a:p>
        </p:txBody>
      </p:sp>
      <p:sp>
        <p:nvSpPr>
          <p:cNvPr id="4" name="页脚占位符 3"/>
          <p:cNvSpPr>
            <a:spLocks noGrp="1"/>
          </p:cNvSpPr>
          <p:nvPr>
            <p:ph type="ftr" sz="quarter" idx="11"/>
          </p:nvPr>
        </p:nvSpPr>
        <p:spPr/>
        <p:txBody>
          <a:bodyPr/>
          <a:p>
            <a:pPr fontAlgn="base">
              <a:defRPr/>
            </a:pPr>
            <a:endParaRPr lang="en-US" altLang="zh-CN" strike="noStrike" noProof="1"/>
          </a:p>
        </p:txBody>
      </p:sp>
      <p:sp>
        <p:nvSpPr>
          <p:cNvPr id="5" name="灯片编号占位符 4"/>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defRPr/>
            </a:pPr>
            <a:endParaRPr lang="en-US" altLang="zh-CN" strike="noStrike" noProof="1"/>
          </a:p>
        </p:txBody>
      </p:sp>
      <p:sp>
        <p:nvSpPr>
          <p:cNvPr id="3" name="页脚占位符 2"/>
          <p:cNvSpPr>
            <a:spLocks noGrp="1"/>
          </p:cNvSpPr>
          <p:nvPr>
            <p:ph type="ftr" sz="quarter" idx="11"/>
          </p:nvPr>
        </p:nvSpPr>
        <p:spPr/>
        <p:txBody>
          <a:bodyPr/>
          <a:p>
            <a:pPr fontAlgn="base">
              <a:defRPr/>
            </a:pPr>
            <a:endParaRPr lang="en-US" altLang="zh-CN" strike="noStrike" noProof="1"/>
          </a:p>
        </p:txBody>
      </p:sp>
      <p:sp>
        <p:nvSpPr>
          <p:cNvPr id="4" name="灯片编号占位符 3"/>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zh-CN" altLang="en-US" strike="noStrike"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8434" name="Group 2"/>
          <p:cNvGrpSpPr/>
          <p:nvPr/>
        </p:nvGrpSpPr>
        <p:grpSpPr>
          <a:xfrm>
            <a:off x="0" y="2438400"/>
            <a:ext cx="9009063" cy="1052513"/>
            <a:chOff x="0" y="1536"/>
            <a:chExt cx="5675" cy="663"/>
          </a:xfrm>
        </p:grpSpPr>
        <p:grpSp>
          <p:nvGrpSpPr>
            <p:cNvPr id="18435" name="Group 3"/>
            <p:cNvGrpSpPr/>
            <p:nvPr/>
          </p:nvGrpSpPr>
          <p:grpSpPr>
            <a:xfrm>
              <a:off x="183" y="1604"/>
              <a:ext cx="448" cy="299"/>
              <a:chOff x="720" y="336"/>
              <a:chExt cx="624" cy="432"/>
            </a:xfrm>
          </p:grpSpPr>
          <p:sp>
            <p:nvSpPr>
              <p:cNvPr id="18436" name="Rectangle 4"/>
              <p:cNvSpPr/>
              <p:nvPr/>
            </p:nvSpPr>
            <p:spPr>
              <a:xfrm>
                <a:off x="720" y="336"/>
                <a:ext cx="384" cy="432"/>
              </a:xfrm>
              <a:prstGeom prst="rect">
                <a:avLst/>
              </a:prstGeom>
              <a:solidFill>
                <a:schemeClr val="folHlink"/>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8437"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grpSp>
          <p:nvGrpSpPr>
            <p:cNvPr id="18438" name="Group 6"/>
            <p:cNvGrpSpPr/>
            <p:nvPr/>
          </p:nvGrpSpPr>
          <p:grpSpPr>
            <a:xfrm>
              <a:off x="261" y="1870"/>
              <a:ext cx="465" cy="299"/>
              <a:chOff x="912" y="2640"/>
              <a:chExt cx="672" cy="432"/>
            </a:xfrm>
          </p:grpSpPr>
          <p:sp>
            <p:nvSpPr>
              <p:cNvPr id="18439" name="Rectangle 7"/>
              <p:cNvSpPr/>
              <p:nvPr/>
            </p:nvSpPr>
            <p:spPr>
              <a:xfrm>
                <a:off x="912" y="2640"/>
                <a:ext cx="384" cy="432"/>
              </a:xfrm>
              <a:prstGeom prst="rect">
                <a:avLst/>
              </a:prstGeom>
              <a:solidFill>
                <a:schemeClr val="accent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8440"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18441"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8442" name="Rectangle 10"/>
            <p:cNvSpPr/>
            <p:nvPr/>
          </p:nvSpPr>
          <p:spPr>
            <a:xfrm>
              <a:off x="400" y="1536"/>
              <a:ext cx="20" cy="663"/>
            </a:xfrm>
            <a:prstGeom prst="rect">
              <a:avLst/>
            </a:prstGeom>
            <a:solidFill>
              <a:schemeClr val="bg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8443"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4" name="Rectangle 14"/>
          <p:cNvSpPr>
            <a:spLocks noGrp="1" noChangeArrowheads="1"/>
          </p:cNvSpPr>
          <p:nvPr>
            <p:ph type="dt" sz="half" idx="10"/>
          </p:nvPr>
        </p:nvSpPr>
        <p:spPr>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5" name="Rectangle 15"/>
          <p:cNvSpPr>
            <a:spLocks noGrp="1" noChangeArrowheads="1"/>
          </p:cNvSpPr>
          <p:nvPr>
            <p:ph type="ftr" sz="quarter" idx="11"/>
          </p:nvPr>
        </p:nvSpPr>
        <p:spPr>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6" name="Rectangle 16"/>
          <p:cNvSpPr>
            <a:spLocks noGrp="1" noChangeArrowheads="1"/>
          </p:cNvSpPr>
          <p:nvPr>
            <p:ph type="sldNum" sz="quarter" idx="12"/>
          </p:nvPr>
        </p:nvSpPr>
        <p:spPr>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mn-lt"/>
              </a:defRPr>
            </a:lvl1pPr>
          </a:lstStyle>
          <a:p>
            <a:pPr fontAlgn="base">
              <a:defRPr/>
            </a:pPr>
            <a:fld id="{3F7B40DB-1685-4462-87FC-768DF5FB5517}" type="slidenum">
              <a:rPr lang="en-US" altLang="zh-CN" strike="noStrike" noProof="1">
                <a:latin typeface="+mn-lt"/>
                <a:ea typeface="+mn-ea"/>
                <a:cs typeface="+mn-cs"/>
              </a:rPr>
            </a:fld>
            <a:endParaRPr lang="en-US" altLang="zh-CN"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defRPr/>
            </a:pPr>
            <a:endParaRPr lang="en-US" altLang="zh-CN" strike="noStrike" noProof="1"/>
          </a:p>
        </p:txBody>
      </p:sp>
      <p:sp>
        <p:nvSpPr>
          <p:cNvPr id="8" name="页脚占位符 7"/>
          <p:cNvSpPr>
            <a:spLocks noGrp="1"/>
          </p:cNvSpPr>
          <p:nvPr>
            <p:ph type="ftr" sz="quarter" idx="11"/>
          </p:nvPr>
        </p:nvSpPr>
        <p:spPr/>
        <p:txBody>
          <a:bodyPr/>
          <a:p>
            <a:pPr fontAlgn="base">
              <a:defRPr/>
            </a:pPr>
            <a:endParaRPr lang="en-US" altLang="zh-CN" strike="noStrike" noProof="1"/>
          </a:p>
        </p:txBody>
      </p:sp>
      <p:sp>
        <p:nvSpPr>
          <p:cNvPr id="9" name="灯片编号占位符 8"/>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defRPr/>
            </a:pPr>
            <a:endParaRPr lang="en-US" altLang="zh-CN" strike="noStrike" noProof="1"/>
          </a:p>
        </p:txBody>
      </p:sp>
      <p:sp>
        <p:nvSpPr>
          <p:cNvPr id="4" name="页脚占位符 3"/>
          <p:cNvSpPr>
            <a:spLocks noGrp="1"/>
          </p:cNvSpPr>
          <p:nvPr>
            <p:ph type="ftr" sz="quarter" idx="11"/>
          </p:nvPr>
        </p:nvSpPr>
        <p:spPr/>
        <p:txBody>
          <a:bodyPr/>
          <a:p>
            <a:pPr fontAlgn="base">
              <a:defRPr/>
            </a:pPr>
            <a:endParaRPr lang="en-US" altLang="zh-CN" strike="noStrike" noProof="1"/>
          </a:p>
        </p:txBody>
      </p:sp>
      <p:sp>
        <p:nvSpPr>
          <p:cNvPr id="5" name="灯片编号占位符 4"/>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defRPr/>
            </a:pPr>
            <a:endParaRPr lang="en-US" altLang="zh-CN" strike="noStrike" noProof="1"/>
          </a:p>
        </p:txBody>
      </p:sp>
      <p:sp>
        <p:nvSpPr>
          <p:cNvPr id="3" name="页脚占位符 2"/>
          <p:cNvSpPr>
            <a:spLocks noGrp="1"/>
          </p:cNvSpPr>
          <p:nvPr>
            <p:ph type="ftr" sz="quarter" idx="11"/>
          </p:nvPr>
        </p:nvSpPr>
        <p:spPr/>
        <p:txBody>
          <a:bodyPr/>
          <a:p>
            <a:pPr fontAlgn="base">
              <a:defRPr/>
            </a:pPr>
            <a:endParaRPr lang="en-US" altLang="zh-CN" strike="noStrike" noProof="1"/>
          </a:p>
        </p:txBody>
      </p:sp>
      <p:sp>
        <p:nvSpPr>
          <p:cNvPr id="4" name="灯片编号占位符 3"/>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zh-CN" altLang="en-US" strike="noStrike"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19458" name="Group 2"/>
          <p:cNvGrpSpPr/>
          <p:nvPr/>
        </p:nvGrpSpPr>
        <p:grpSpPr>
          <a:xfrm>
            <a:off x="0" y="2438400"/>
            <a:ext cx="9009063" cy="1052513"/>
            <a:chOff x="0" y="1536"/>
            <a:chExt cx="5675" cy="663"/>
          </a:xfrm>
        </p:grpSpPr>
        <p:grpSp>
          <p:nvGrpSpPr>
            <p:cNvPr id="19459" name="Group 3"/>
            <p:cNvGrpSpPr/>
            <p:nvPr/>
          </p:nvGrpSpPr>
          <p:grpSpPr>
            <a:xfrm>
              <a:off x="183" y="1604"/>
              <a:ext cx="448" cy="299"/>
              <a:chOff x="720" y="336"/>
              <a:chExt cx="624" cy="432"/>
            </a:xfrm>
          </p:grpSpPr>
          <p:sp>
            <p:nvSpPr>
              <p:cNvPr id="19460" name="Rectangle 4"/>
              <p:cNvSpPr/>
              <p:nvPr/>
            </p:nvSpPr>
            <p:spPr>
              <a:xfrm>
                <a:off x="720" y="336"/>
                <a:ext cx="384" cy="432"/>
              </a:xfrm>
              <a:prstGeom prst="rect">
                <a:avLst/>
              </a:prstGeom>
              <a:solidFill>
                <a:schemeClr val="folHlink"/>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9461"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grpSp>
          <p:nvGrpSpPr>
            <p:cNvPr id="19462" name="Group 6"/>
            <p:cNvGrpSpPr/>
            <p:nvPr/>
          </p:nvGrpSpPr>
          <p:grpSpPr>
            <a:xfrm>
              <a:off x="261" y="1870"/>
              <a:ext cx="465" cy="299"/>
              <a:chOff x="912" y="2640"/>
              <a:chExt cx="672" cy="432"/>
            </a:xfrm>
          </p:grpSpPr>
          <p:sp>
            <p:nvSpPr>
              <p:cNvPr id="19463" name="Rectangle 7"/>
              <p:cNvSpPr/>
              <p:nvPr/>
            </p:nvSpPr>
            <p:spPr>
              <a:xfrm>
                <a:off x="912" y="2640"/>
                <a:ext cx="384" cy="432"/>
              </a:xfrm>
              <a:prstGeom prst="rect">
                <a:avLst/>
              </a:prstGeom>
              <a:solidFill>
                <a:schemeClr val="accent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9464" name="Rectangle 8"/>
              <p:cNvSpPr/>
              <p:nvPr/>
            </p:nvSpPr>
            <p:spPr>
              <a:xfrm>
                <a:off x="1249" y="2640"/>
                <a:ext cx="335" cy="432"/>
              </a:xfrm>
              <a:prstGeom prst="rect">
                <a:avLst/>
              </a:prstGeom>
              <a:gradFill rotWithShape="0">
                <a:gsLst>
                  <a:gs pos="0">
                    <a:schemeClr val="accent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19465"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9466" name="Rectangle 10"/>
            <p:cNvSpPr/>
            <p:nvPr/>
          </p:nvSpPr>
          <p:spPr>
            <a:xfrm>
              <a:off x="400" y="1536"/>
              <a:ext cx="20" cy="663"/>
            </a:xfrm>
            <a:prstGeom prst="rect">
              <a:avLst/>
            </a:prstGeom>
            <a:solidFill>
              <a:schemeClr val="bg2"/>
            </a:soli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sp>
          <p:nvSpPr>
            <p:cNvPr id="19467"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p>
              <a:pPr lvl="0"/>
              <a:endParaRPr lang="zh-CN" altLang="en-US">
                <a:latin typeface="Times New Roman" panose="02020603050405020304" pitchFamily="18" charset="0"/>
                <a:ea typeface="宋体" panose="02010600030101010101" pitchFamily="2" charset="-12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14" name="Rectangle 14"/>
          <p:cNvSpPr>
            <a:spLocks noGrp="1" noChangeArrowheads="1"/>
          </p:cNvSpPr>
          <p:nvPr>
            <p:ph type="dt" sz="half" idx="10"/>
          </p:nvPr>
        </p:nvSpPr>
        <p:spPr>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5" name="Rectangle 15"/>
          <p:cNvSpPr>
            <a:spLocks noGrp="1" noChangeArrowheads="1"/>
          </p:cNvSpPr>
          <p:nvPr>
            <p:ph type="ftr" sz="quarter" idx="11"/>
          </p:nvPr>
        </p:nvSpPr>
        <p:spPr>
          <a:xfrm>
            <a:off x="34290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fontAlgn="base">
              <a:defRPr/>
            </a:pPr>
            <a:endParaRPr lang="en-US" altLang="zh-CN" strike="noStrike" noProof="1"/>
          </a:p>
        </p:txBody>
      </p:sp>
      <p:sp>
        <p:nvSpPr>
          <p:cNvPr id="16" name="Rectangle 16"/>
          <p:cNvSpPr>
            <a:spLocks noGrp="1" noChangeArrowheads="1"/>
          </p:cNvSpPr>
          <p:nvPr>
            <p:ph type="sldNum" sz="quarter" idx="12"/>
          </p:nvPr>
        </p:nvSpPr>
        <p:spPr>
          <a:xfrm>
            <a:off x="68580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b="0">
                <a:solidFill>
                  <a:schemeClr val="bg2"/>
                </a:solidFill>
                <a:latin typeface="+mn-lt"/>
              </a:defRPr>
            </a:lvl1pPr>
          </a:lstStyle>
          <a:p>
            <a:pPr fontAlgn="base">
              <a:defRPr/>
            </a:pPr>
            <a:fld id="{3F7B40DB-1685-4462-87FC-768DF5FB5517}" type="slidenum">
              <a:rPr lang="en-US" altLang="zh-CN" strike="noStrike" noProof="1">
                <a:latin typeface="+mn-lt"/>
                <a:ea typeface="+mn-ea"/>
                <a:cs typeface="+mn-cs"/>
              </a:rPr>
            </a:fld>
            <a:endParaRPr lang="en-US" altLang="zh-CN"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fontAlgn="base">
              <a:defRPr/>
            </a:pPr>
            <a:endParaRPr lang="en-US" altLang="zh-CN" strike="noStrike" noProof="1"/>
          </a:p>
        </p:txBody>
      </p:sp>
      <p:sp>
        <p:nvSpPr>
          <p:cNvPr id="8" name="页脚占位符 7"/>
          <p:cNvSpPr>
            <a:spLocks noGrp="1"/>
          </p:cNvSpPr>
          <p:nvPr>
            <p:ph type="ftr" sz="quarter" idx="11"/>
          </p:nvPr>
        </p:nvSpPr>
        <p:spPr/>
        <p:txBody>
          <a:bodyPr/>
          <a:p>
            <a:pPr fontAlgn="base">
              <a:defRPr/>
            </a:pPr>
            <a:endParaRPr lang="en-US" altLang="zh-CN" strike="noStrike" noProof="1"/>
          </a:p>
        </p:txBody>
      </p:sp>
      <p:sp>
        <p:nvSpPr>
          <p:cNvPr id="9" name="灯片编号占位符 8"/>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fontAlgn="base">
              <a:defRPr/>
            </a:pPr>
            <a:endParaRPr lang="en-US" altLang="zh-CN" strike="noStrike" noProof="1"/>
          </a:p>
        </p:txBody>
      </p:sp>
      <p:sp>
        <p:nvSpPr>
          <p:cNvPr id="4" name="页脚占位符 3"/>
          <p:cNvSpPr>
            <a:spLocks noGrp="1"/>
          </p:cNvSpPr>
          <p:nvPr>
            <p:ph type="ftr" sz="quarter" idx="11"/>
          </p:nvPr>
        </p:nvSpPr>
        <p:spPr/>
        <p:txBody>
          <a:bodyPr/>
          <a:p>
            <a:pPr fontAlgn="base">
              <a:defRPr/>
            </a:pPr>
            <a:endParaRPr lang="en-US" altLang="zh-CN" strike="noStrike" noProof="1"/>
          </a:p>
        </p:txBody>
      </p:sp>
      <p:sp>
        <p:nvSpPr>
          <p:cNvPr id="5" name="灯片编号占位符 4"/>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base">
              <a:defRPr/>
            </a:pPr>
            <a:endParaRPr lang="en-US" altLang="zh-CN" strike="noStrike" noProof="1"/>
          </a:p>
        </p:txBody>
      </p:sp>
      <p:sp>
        <p:nvSpPr>
          <p:cNvPr id="3" name="页脚占位符 2"/>
          <p:cNvSpPr>
            <a:spLocks noGrp="1"/>
          </p:cNvSpPr>
          <p:nvPr>
            <p:ph type="ftr" sz="quarter" idx="11"/>
          </p:nvPr>
        </p:nvSpPr>
        <p:spPr/>
        <p:txBody>
          <a:bodyPr/>
          <a:p>
            <a:pPr fontAlgn="base">
              <a:defRPr/>
            </a:pPr>
            <a:endParaRPr lang="en-US" altLang="zh-CN" strike="noStrike" noProof="1"/>
          </a:p>
        </p:txBody>
      </p:sp>
      <p:sp>
        <p:nvSpPr>
          <p:cNvPr id="4" name="灯片编号占位符 3"/>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fontAlgn="base"/>
            <a:endParaRPr lang="zh-CN" altLang="en-US" strike="noStrike"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fontAlgn="base">
              <a:defRPr/>
            </a:pPr>
            <a:endParaRPr lang="en-US" altLang="zh-CN" strike="noStrike" noProof="1"/>
          </a:p>
        </p:txBody>
      </p:sp>
      <p:sp>
        <p:nvSpPr>
          <p:cNvPr id="6" name="页脚占位符 5"/>
          <p:cNvSpPr>
            <a:spLocks noGrp="1"/>
          </p:cNvSpPr>
          <p:nvPr>
            <p:ph type="ftr" sz="quarter" idx="11"/>
          </p:nvPr>
        </p:nvSpPr>
        <p:spPr/>
        <p:txBody>
          <a:bodyPr/>
          <a:p>
            <a:pPr fontAlgn="base">
              <a:defRPr/>
            </a:pPr>
            <a:endParaRPr lang="en-US" altLang="zh-CN" strike="noStrike" noProof="1"/>
          </a:p>
        </p:txBody>
      </p:sp>
      <p:sp>
        <p:nvSpPr>
          <p:cNvPr id="7" name="灯片编号占位符 6"/>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23850" y="214313"/>
            <a:ext cx="6321425" cy="59182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fontAlgn="base">
              <a:defRPr/>
            </a:pPr>
            <a:endParaRPr lang="en-US" altLang="zh-CN" strike="noStrike" noProof="1"/>
          </a:p>
        </p:txBody>
      </p:sp>
      <p:sp>
        <p:nvSpPr>
          <p:cNvPr id="5" name="页脚占位符 4"/>
          <p:cNvSpPr>
            <a:spLocks noGrp="1"/>
          </p:cNvSpPr>
          <p:nvPr>
            <p:ph type="ftr" sz="quarter" idx="11"/>
          </p:nvPr>
        </p:nvSpPr>
        <p:spPr/>
        <p:txBody>
          <a:bodyPr/>
          <a:p>
            <a:pPr fontAlgn="base">
              <a:defRPr/>
            </a:pPr>
            <a:endParaRPr lang="en-US" altLang="zh-CN" strike="noStrike" noProof="1"/>
          </a:p>
        </p:txBody>
      </p:sp>
      <p:sp>
        <p:nvSpPr>
          <p:cNvPr id="6" name="灯片编号占位符 5"/>
          <p:cNvSpPr>
            <a:spLocks noGrp="1"/>
          </p:cNvSpPr>
          <p:nvPr>
            <p:ph type="sldNum" sz="quarter" idx="12"/>
          </p:nvPr>
        </p:nvSpPr>
        <p:spPr/>
        <p:txBody>
          <a:bodyPr/>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2" Type="http://schemas.openxmlformats.org/officeDocument/2006/relationships/theme" Target="../theme/theme10.xml"/><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image" Target="../media/image1.jpe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2" Type="http://schemas.openxmlformats.org/officeDocument/2006/relationships/theme" Target="../theme/theme7.xml"/><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2" Type="http://schemas.openxmlformats.org/officeDocument/2006/relationships/theme" Target="../theme/theme8.xml"/><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2" Type="http://schemas.openxmlformats.org/officeDocument/2006/relationships/theme" Target="../theme/theme9.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4"/>
          <p:cNvSpPr/>
          <p:nvPr/>
        </p:nvSpPr>
        <p:spPr>
          <a:xfrm>
            <a:off x="533400" y="762000"/>
            <a:ext cx="7772400" cy="1143000"/>
          </a:xfrm>
          <a:prstGeom prst="rect">
            <a:avLst/>
          </a:prstGeom>
          <a:noFill/>
          <a:ln w="9525">
            <a:noFill/>
          </a:ln>
        </p:spPr>
        <p:txBody>
          <a:bodyPr anchor="ctr"/>
          <a:p>
            <a:pPr lvl="0"/>
            <a:r>
              <a:rPr lang="zh-CN" altLang="en-US" sz="3200" b="1" dirty="0">
                <a:solidFill>
                  <a:srgbClr val="800000"/>
                </a:solidFill>
                <a:latin typeface="Times New Roman" panose="02020603050405020304" pitchFamily="18" charset="0"/>
                <a:ea typeface="宋体" panose="02010600030101010101" pitchFamily="2" charset="-122"/>
              </a:rPr>
              <a:t>单击此处编辑母版标题样式</a:t>
            </a:r>
            <a:endParaRPr lang="zh-CN" altLang="en-US" sz="3200" b="1" dirty="0">
              <a:solidFill>
                <a:srgbClr val="800000"/>
              </a:solidFill>
              <a:latin typeface="Times New Roman" panose="02020603050405020304" pitchFamily="18" charset="0"/>
              <a:ea typeface="宋体" panose="02010600030101010101" pitchFamily="2" charset="-122"/>
            </a:endParaRPr>
          </a:p>
        </p:txBody>
      </p:sp>
      <p:sp>
        <p:nvSpPr>
          <p:cNvPr id="1027" name="Rectangle 5"/>
          <p:cNvSpPr/>
          <p:nvPr/>
        </p:nvSpPr>
        <p:spPr>
          <a:xfrm>
            <a:off x="457200" y="2514600"/>
            <a:ext cx="8229600" cy="1752600"/>
          </a:xfrm>
          <a:prstGeom prst="rect">
            <a:avLst/>
          </a:prstGeom>
          <a:noFill/>
          <a:ln w="9525">
            <a:noFill/>
          </a:ln>
        </p:spPr>
        <p:txBody>
          <a:bodyPr anchor="t"/>
          <a:p>
            <a:pPr marL="287655" lvl="0" indent="-287655">
              <a:spcBef>
                <a:spcPct val="20000"/>
              </a:spcBef>
              <a:buChar char="•"/>
            </a:pPr>
            <a:r>
              <a:rPr lang="zh-CN" altLang="en-US" sz="2800" b="1" dirty="0">
                <a:latin typeface="Times New Roman" panose="02020603050405020304" pitchFamily="18" charset="0"/>
                <a:ea typeface="宋体" panose="02010600030101010101" pitchFamily="2" charset="-122"/>
              </a:rPr>
              <a:t>单击此处编辑母版副标题样式</a:t>
            </a:r>
            <a:endParaRPr lang="zh-CN" altLang="en-US" sz="2800" b="1"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3200" b="1">
          <a:solidFill>
            <a:srgbClr val="800000"/>
          </a:solidFill>
          <a:latin typeface="+mj-lt"/>
          <a:ea typeface="+mj-ea"/>
          <a:cs typeface="+mj-cs"/>
        </a:defRPr>
      </a:lvl1pPr>
      <a:lvl2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9"/>
          <p:cNvSpPr>
            <a:spLocks noGrp="1"/>
          </p:cNvSpPr>
          <p:nvPr>
            <p:ph type="title"/>
          </p:nvPr>
        </p:nvSpPr>
        <p:spPr>
          <a:xfrm>
            <a:off x="323850" y="214313"/>
            <a:ext cx="8620125" cy="693737"/>
          </a:xfrm>
          <a:prstGeom prst="rect">
            <a:avLst/>
          </a:prstGeom>
          <a:noFill/>
          <a:ln w="9525">
            <a:noFill/>
          </a:ln>
        </p:spPr>
        <p:txBody>
          <a:bodyPr vert="horz" wrap="square" lIns="91440" tIns="45720" rIns="91440" bIns="45720" anchor="b"/>
          <a:p>
            <a:pPr lvl="0"/>
            <a:r>
              <a:rPr lang="zh-CN" altLang="en-US"/>
              <a:t>单击此处编辑母版标题样式</a:t>
            </a:r>
            <a:endParaRPr lang="zh-CN" altLang="en-US"/>
          </a:p>
        </p:txBody>
      </p:sp>
      <p:sp>
        <p:nvSpPr>
          <p:cNvPr id="10243" name="Rectangle 10"/>
          <p:cNvSpPr>
            <a:spLocks noGrp="1"/>
          </p:cNvSpPr>
          <p:nvPr>
            <p:ph type="body"/>
          </p:nvPr>
        </p:nvSpPr>
        <p:spPr>
          <a:xfrm>
            <a:off x="395288" y="1125538"/>
            <a:ext cx="8559800" cy="5006975"/>
          </a:xfrm>
          <a:prstGeom prst="rect">
            <a:avLst/>
          </a:prstGeom>
          <a:noFill/>
          <a:ln w="9525">
            <a:noFill/>
          </a:ln>
        </p:spPr>
        <p:txBody>
          <a:bodyPr vert="horz"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400" b="0">
                <a:latin typeface="+mn-lt"/>
                <a:ea typeface="+mn-ea"/>
              </a:defRPr>
            </a:lvl1pPr>
          </a:lstStyle>
          <a:p>
            <a:pPr fontAlgn="base">
              <a:defRPr/>
            </a:pPr>
            <a:endParaRPr lang="en-US" altLang="zh-CN" strike="noStrike" noProof="1"/>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sz="1400" b="0">
                <a:latin typeface="+mn-lt"/>
                <a:ea typeface="+mn-ea"/>
              </a:defRPr>
            </a:lvl1pPr>
          </a:lstStyle>
          <a:p>
            <a:pPr fontAlgn="base">
              <a:defRPr/>
            </a:pPr>
            <a:endParaRPr lang="en-US" altLang="zh-CN" strike="noStrike" noProof="1"/>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400">
                <a:ea typeface="+mn-ea"/>
              </a:defRPr>
            </a:lvl1pPr>
          </a:lstStyle>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4"/>
          <p:cNvSpPr/>
          <p:nvPr/>
        </p:nvSpPr>
        <p:spPr>
          <a:xfrm>
            <a:off x="533400" y="762000"/>
            <a:ext cx="7772400" cy="1143000"/>
          </a:xfrm>
          <a:prstGeom prst="rect">
            <a:avLst/>
          </a:prstGeom>
          <a:noFill/>
          <a:ln w="9525">
            <a:noFill/>
          </a:ln>
        </p:spPr>
        <p:txBody>
          <a:bodyPr anchor="ctr"/>
          <a:p>
            <a:pPr lvl="0"/>
            <a:r>
              <a:rPr lang="zh-CN" altLang="en-US" sz="3200" b="1" dirty="0">
                <a:solidFill>
                  <a:srgbClr val="800000"/>
                </a:solidFill>
                <a:latin typeface="Times New Roman" panose="02020603050405020304" pitchFamily="18" charset="0"/>
                <a:ea typeface="宋体" panose="02010600030101010101" pitchFamily="2" charset="-122"/>
              </a:rPr>
              <a:t>单击此处编辑母版标题样式</a:t>
            </a:r>
            <a:endParaRPr lang="zh-CN" altLang="en-US" sz="3200" b="1" dirty="0">
              <a:solidFill>
                <a:srgbClr val="800000"/>
              </a:solidFill>
              <a:latin typeface="Times New Roman" panose="02020603050405020304" pitchFamily="18" charset="0"/>
              <a:ea typeface="宋体" panose="02010600030101010101" pitchFamily="2" charset="-122"/>
            </a:endParaRPr>
          </a:p>
        </p:txBody>
      </p:sp>
      <p:sp>
        <p:nvSpPr>
          <p:cNvPr id="2051" name="Rectangle 5"/>
          <p:cNvSpPr/>
          <p:nvPr/>
        </p:nvSpPr>
        <p:spPr>
          <a:xfrm>
            <a:off x="457200" y="2514600"/>
            <a:ext cx="8229600" cy="1752600"/>
          </a:xfrm>
          <a:prstGeom prst="rect">
            <a:avLst/>
          </a:prstGeom>
          <a:noFill/>
          <a:ln w="9525">
            <a:noFill/>
          </a:ln>
        </p:spPr>
        <p:txBody>
          <a:bodyPr anchor="t"/>
          <a:p>
            <a:pPr marL="287655" lvl="0" indent="-287655">
              <a:spcBef>
                <a:spcPct val="20000"/>
              </a:spcBef>
              <a:buChar char="•"/>
            </a:pPr>
            <a:r>
              <a:rPr lang="zh-CN" altLang="en-US" sz="2800" b="1" dirty="0">
                <a:latin typeface="Times New Roman" panose="02020603050405020304" pitchFamily="18" charset="0"/>
                <a:ea typeface="宋体" panose="02010600030101010101" pitchFamily="2" charset="-122"/>
              </a:rPr>
              <a:t>单击此处编辑母版副标题样式</a:t>
            </a:r>
            <a:endParaRPr lang="zh-CN" altLang="en-US" sz="2800" b="1"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0" fontAlgn="base" hangingPunct="0">
        <a:spcBef>
          <a:spcPct val="0"/>
        </a:spcBef>
        <a:spcAft>
          <a:spcPct val="0"/>
        </a:spcAft>
        <a:defRPr kumimoji="1" sz="3200" b="1">
          <a:solidFill>
            <a:srgbClr val="800000"/>
          </a:solidFill>
          <a:latin typeface="+mj-lt"/>
          <a:ea typeface="+mj-ea"/>
          <a:cs typeface="+mj-cs"/>
        </a:defRPr>
      </a:lvl1pPr>
      <a:lvl2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9"/>
          <p:cNvSpPr>
            <a:spLocks noGrp="1"/>
          </p:cNvSpPr>
          <p:nvPr>
            <p:ph type="title"/>
          </p:nvPr>
        </p:nvSpPr>
        <p:spPr>
          <a:xfrm>
            <a:off x="323850" y="214313"/>
            <a:ext cx="8620125" cy="693737"/>
          </a:xfrm>
          <a:prstGeom prst="rect">
            <a:avLst/>
          </a:prstGeom>
          <a:noFill/>
          <a:ln w="9525">
            <a:noFill/>
          </a:ln>
        </p:spPr>
        <p:txBody>
          <a:bodyPr vert="horz" wrap="square" lIns="91440" tIns="45720" rIns="91440" bIns="45720" anchor="b"/>
          <a:p>
            <a:pPr lvl="0"/>
            <a:r>
              <a:rPr lang="zh-CN" altLang="en-US"/>
              <a:t>单击此处编辑母版标题样式</a:t>
            </a:r>
            <a:endParaRPr lang="zh-CN" altLang="en-US"/>
          </a:p>
        </p:txBody>
      </p:sp>
      <p:sp>
        <p:nvSpPr>
          <p:cNvPr id="3075" name="Rectangle 10"/>
          <p:cNvSpPr>
            <a:spLocks noGrp="1"/>
          </p:cNvSpPr>
          <p:nvPr>
            <p:ph type="body"/>
          </p:nvPr>
        </p:nvSpPr>
        <p:spPr>
          <a:xfrm>
            <a:off x="395288" y="1125538"/>
            <a:ext cx="8559800" cy="5006975"/>
          </a:xfrm>
          <a:prstGeom prst="rect">
            <a:avLst/>
          </a:prstGeom>
          <a:noFill/>
          <a:ln w="9525">
            <a:noFill/>
          </a:ln>
        </p:spPr>
        <p:txBody>
          <a:bodyPr vert="horz"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400" b="0">
                <a:latin typeface="+mn-lt"/>
                <a:ea typeface="+mn-ea"/>
              </a:defRPr>
            </a:lvl1pPr>
          </a:lstStyle>
          <a:p>
            <a:pPr fontAlgn="base">
              <a:defRPr/>
            </a:pPr>
            <a:endParaRPr lang="en-US" altLang="zh-CN" strike="noStrike" noProof="1"/>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sz="1400" b="0">
                <a:latin typeface="+mn-lt"/>
                <a:ea typeface="+mn-ea"/>
              </a:defRPr>
            </a:lvl1pPr>
          </a:lstStyle>
          <a:p>
            <a:pPr fontAlgn="base">
              <a:defRPr/>
            </a:pPr>
            <a:endParaRPr lang="en-US" altLang="zh-CN" strike="noStrike" noProof="1"/>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400">
                <a:ea typeface="+mn-ea"/>
              </a:defRPr>
            </a:lvl1pPr>
          </a:lstStyle>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9"/>
          <p:cNvSpPr>
            <a:spLocks noGrp="1"/>
          </p:cNvSpPr>
          <p:nvPr>
            <p:ph type="title"/>
          </p:nvPr>
        </p:nvSpPr>
        <p:spPr>
          <a:xfrm>
            <a:off x="323850" y="214313"/>
            <a:ext cx="8620125" cy="693737"/>
          </a:xfrm>
          <a:prstGeom prst="rect">
            <a:avLst/>
          </a:prstGeom>
          <a:noFill/>
          <a:ln w="9525">
            <a:noFill/>
          </a:ln>
        </p:spPr>
        <p:txBody>
          <a:bodyPr vert="horz" wrap="square" lIns="91440" tIns="45720" rIns="91440" bIns="45720" anchor="b"/>
          <a:p>
            <a:pPr lvl="0"/>
            <a:r>
              <a:rPr lang="zh-CN" altLang="en-US"/>
              <a:t>单击此处编辑母版标题样式</a:t>
            </a:r>
            <a:endParaRPr lang="zh-CN" altLang="en-US"/>
          </a:p>
        </p:txBody>
      </p:sp>
      <p:sp>
        <p:nvSpPr>
          <p:cNvPr id="4099" name="Rectangle 10"/>
          <p:cNvSpPr>
            <a:spLocks noGrp="1"/>
          </p:cNvSpPr>
          <p:nvPr>
            <p:ph type="body"/>
          </p:nvPr>
        </p:nvSpPr>
        <p:spPr>
          <a:xfrm>
            <a:off x="395288" y="1125538"/>
            <a:ext cx="8559800" cy="5006975"/>
          </a:xfrm>
          <a:prstGeom prst="rect">
            <a:avLst/>
          </a:prstGeom>
          <a:noFill/>
          <a:ln w="9525">
            <a:noFill/>
          </a:ln>
        </p:spPr>
        <p:txBody>
          <a:bodyPr vert="horz"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400" b="0">
                <a:latin typeface="+mn-lt"/>
                <a:ea typeface="+mn-ea"/>
              </a:defRPr>
            </a:lvl1pPr>
          </a:lstStyle>
          <a:p>
            <a:pPr fontAlgn="base">
              <a:defRPr/>
            </a:pPr>
            <a:endParaRPr lang="en-US" altLang="zh-CN" strike="noStrike" noProof="1"/>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sz="1400" b="0">
                <a:latin typeface="+mn-lt"/>
                <a:ea typeface="+mn-ea"/>
              </a:defRPr>
            </a:lvl1pPr>
          </a:lstStyle>
          <a:p>
            <a:pPr fontAlgn="base">
              <a:defRPr/>
            </a:pPr>
            <a:endParaRPr lang="en-US" altLang="zh-CN" strike="noStrike" noProof="1"/>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400">
                <a:ea typeface="+mn-ea"/>
              </a:defRPr>
            </a:lvl1pPr>
          </a:lstStyle>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5122" name="Rectangle 4"/>
          <p:cNvSpPr/>
          <p:nvPr/>
        </p:nvSpPr>
        <p:spPr>
          <a:xfrm>
            <a:off x="533400" y="762000"/>
            <a:ext cx="7772400" cy="1143000"/>
          </a:xfrm>
          <a:prstGeom prst="rect">
            <a:avLst/>
          </a:prstGeom>
          <a:noFill/>
          <a:ln w="9525">
            <a:noFill/>
          </a:ln>
        </p:spPr>
        <p:txBody>
          <a:bodyPr anchor="ctr"/>
          <a:p>
            <a:pPr lvl="0"/>
            <a:r>
              <a:rPr lang="zh-CN" altLang="en-US" sz="3200" b="1" dirty="0">
                <a:solidFill>
                  <a:srgbClr val="800000"/>
                </a:solidFill>
                <a:latin typeface="Times New Roman" panose="02020603050405020304" pitchFamily="18" charset="0"/>
                <a:ea typeface="宋体" panose="02010600030101010101" pitchFamily="2" charset="-122"/>
              </a:rPr>
              <a:t>单击此处编辑母版标题样式</a:t>
            </a:r>
            <a:endParaRPr lang="zh-CN" altLang="en-US" sz="3200" b="1" dirty="0">
              <a:solidFill>
                <a:srgbClr val="800000"/>
              </a:solidFill>
              <a:latin typeface="Times New Roman" panose="02020603050405020304" pitchFamily="18" charset="0"/>
              <a:ea typeface="宋体" panose="02010600030101010101" pitchFamily="2" charset="-122"/>
            </a:endParaRPr>
          </a:p>
        </p:txBody>
      </p:sp>
      <p:sp>
        <p:nvSpPr>
          <p:cNvPr id="5123" name="Rectangle 5"/>
          <p:cNvSpPr/>
          <p:nvPr/>
        </p:nvSpPr>
        <p:spPr>
          <a:xfrm>
            <a:off x="457200" y="2514600"/>
            <a:ext cx="8229600" cy="1752600"/>
          </a:xfrm>
          <a:prstGeom prst="rect">
            <a:avLst/>
          </a:prstGeom>
          <a:noFill/>
          <a:ln w="9525">
            <a:noFill/>
          </a:ln>
        </p:spPr>
        <p:txBody>
          <a:bodyPr anchor="t"/>
          <a:p>
            <a:pPr marL="287655" lvl="0" indent="-287655">
              <a:spcBef>
                <a:spcPct val="20000"/>
              </a:spcBef>
              <a:buChar char="•"/>
            </a:pPr>
            <a:r>
              <a:rPr lang="zh-CN" altLang="en-US" sz="2800" b="1" dirty="0">
                <a:latin typeface="Times New Roman" panose="02020603050405020304" pitchFamily="18" charset="0"/>
                <a:ea typeface="宋体" panose="02010600030101010101" pitchFamily="2" charset="-122"/>
              </a:rPr>
              <a:t>单击此处编辑母版副标题样式</a:t>
            </a:r>
            <a:endParaRPr lang="zh-CN" altLang="en-US" sz="2800" b="1"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rtl="0" eaLnBrk="0" fontAlgn="base" hangingPunct="0">
        <a:spcBef>
          <a:spcPct val="0"/>
        </a:spcBef>
        <a:spcAft>
          <a:spcPct val="0"/>
        </a:spcAft>
        <a:defRPr kumimoji="1" sz="3200" b="1">
          <a:solidFill>
            <a:srgbClr val="800000"/>
          </a:solidFill>
          <a:latin typeface="+mj-lt"/>
          <a:ea typeface="+mj-ea"/>
          <a:cs typeface="+mj-cs"/>
        </a:defRPr>
      </a:lvl1pPr>
      <a:lvl2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6146" name="Rectangle 4"/>
          <p:cNvSpPr/>
          <p:nvPr/>
        </p:nvSpPr>
        <p:spPr>
          <a:xfrm>
            <a:off x="533400" y="762000"/>
            <a:ext cx="7772400" cy="1143000"/>
          </a:xfrm>
          <a:prstGeom prst="rect">
            <a:avLst/>
          </a:prstGeom>
          <a:noFill/>
          <a:ln w="9525">
            <a:noFill/>
          </a:ln>
        </p:spPr>
        <p:txBody>
          <a:bodyPr anchor="ctr"/>
          <a:p>
            <a:pPr lvl="0"/>
            <a:r>
              <a:rPr lang="zh-CN" altLang="en-US" sz="3200" b="1" dirty="0">
                <a:solidFill>
                  <a:srgbClr val="800000"/>
                </a:solidFill>
                <a:latin typeface="Times New Roman" panose="02020603050405020304" pitchFamily="18" charset="0"/>
                <a:ea typeface="宋体" panose="02010600030101010101" pitchFamily="2" charset="-122"/>
              </a:rPr>
              <a:t>单击此处编辑母版标题样式</a:t>
            </a:r>
            <a:endParaRPr lang="zh-CN" altLang="en-US" sz="3200" b="1" dirty="0">
              <a:solidFill>
                <a:srgbClr val="800000"/>
              </a:solidFill>
              <a:latin typeface="Times New Roman" panose="02020603050405020304" pitchFamily="18" charset="0"/>
              <a:ea typeface="宋体" panose="02010600030101010101" pitchFamily="2" charset="-122"/>
            </a:endParaRPr>
          </a:p>
        </p:txBody>
      </p:sp>
      <p:sp>
        <p:nvSpPr>
          <p:cNvPr id="6147" name="Rectangle 5"/>
          <p:cNvSpPr/>
          <p:nvPr/>
        </p:nvSpPr>
        <p:spPr>
          <a:xfrm>
            <a:off x="457200" y="2514600"/>
            <a:ext cx="8229600" cy="1752600"/>
          </a:xfrm>
          <a:prstGeom prst="rect">
            <a:avLst/>
          </a:prstGeom>
          <a:noFill/>
          <a:ln w="9525">
            <a:noFill/>
          </a:ln>
        </p:spPr>
        <p:txBody>
          <a:bodyPr anchor="t"/>
          <a:p>
            <a:pPr marL="287655" lvl="0" indent="-287655">
              <a:spcBef>
                <a:spcPct val="20000"/>
              </a:spcBef>
              <a:buChar char="•"/>
            </a:pPr>
            <a:r>
              <a:rPr lang="zh-CN" altLang="en-US" sz="2800" b="1" dirty="0">
                <a:latin typeface="Times New Roman" panose="02020603050405020304" pitchFamily="18" charset="0"/>
                <a:ea typeface="宋体" panose="02010600030101010101" pitchFamily="2" charset="-122"/>
              </a:rPr>
              <a:t>单击此处编辑母版副标题样式</a:t>
            </a:r>
            <a:endParaRPr lang="zh-CN" altLang="en-US" sz="2800" b="1"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rtl="0" eaLnBrk="0" fontAlgn="base" hangingPunct="0">
        <a:spcBef>
          <a:spcPct val="0"/>
        </a:spcBef>
        <a:spcAft>
          <a:spcPct val="0"/>
        </a:spcAft>
        <a:defRPr kumimoji="1" sz="3200" b="1">
          <a:solidFill>
            <a:srgbClr val="800000"/>
          </a:solidFill>
          <a:latin typeface="+mj-lt"/>
          <a:ea typeface="+mj-ea"/>
          <a:cs typeface="+mj-cs"/>
        </a:defRPr>
      </a:lvl1pPr>
      <a:lvl2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3200" b="1">
          <a:solidFill>
            <a:srgbClr val="80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170" name="Rectangle 9"/>
          <p:cNvSpPr>
            <a:spLocks noGrp="1"/>
          </p:cNvSpPr>
          <p:nvPr>
            <p:ph type="title"/>
          </p:nvPr>
        </p:nvSpPr>
        <p:spPr>
          <a:xfrm>
            <a:off x="323850" y="214313"/>
            <a:ext cx="8620125" cy="693737"/>
          </a:xfrm>
          <a:prstGeom prst="rect">
            <a:avLst/>
          </a:prstGeom>
          <a:noFill/>
          <a:ln w="9525">
            <a:noFill/>
          </a:ln>
        </p:spPr>
        <p:txBody>
          <a:bodyPr vert="horz" wrap="square" lIns="91440" tIns="45720" rIns="91440" bIns="45720" anchor="b"/>
          <a:p>
            <a:pPr lvl="0"/>
            <a:r>
              <a:rPr lang="zh-CN" altLang="en-US"/>
              <a:t>单击此处编辑母版标题样式</a:t>
            </a:r>
            <a:endParaRPr lang="zh-CN" altLang="en-US"/>
          </a:p>
        </p:txBody>
      </p:sp>
      <p:sp>
        <p:nvSpPr>
          <p:cNvPr id="7171" name="Rectangle 10"/>
          <p:cNvSpPr>
            <a:spLocks noGrp="1"/>
          </p:cNvSpPr>
          <p:nvPr>
            <p:ph type="body"/>
          </p:nvPr>
        </p:nvSpPr>
        <p:spPr>
          <a:xfrm>
            <a:off x="395288" y="1125538"/>
            <a:ext cx="8559800" cy="5006975"/>
          </a:xfrm>
          <a:prstGeom prst="rect">
            <a:avLst/>
          </a:prstGeom>
          <a:noFill/>
          <a:ln w="9525">
            <a:noFill/>
          </a:ln>
        </p:spPr>
        <p:txBody>
          <a:bodyPr vert="horz"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400" b="0">
                <a:latin typeface="+mn-lt"/>
                <a:ea typeface="+mn-ea"/>
              </a:defRPr>
            </a:lvl1pPr>
          </a:lstStyle>
          <a:p>
            <a:pPr fontAlgn="base">
              <a:defRPr/>
            </a:pPr>
            <a:endParaRPr lang="en-US" altLang="zh-CN" strike="noStrike" noProof="1"/>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sz="1400" b="0">
                <a:latin typeface="+mn-lt"/>
                <a:ea typeface="+mn-ea"/>
              </a:defRPr>
            </a:lvl1pPr>
          </a:lstStyle>
          <a:p>
            <a:pPr fontAlgn="base">
              <a:defRPr/>
            </a:pPr>
            <a:endParaRPr lang="en-US" altLang="zh-CN" strike="noStrike" noProof="1"/>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400">
                <a:ea typeface="+mn-ea"/>
              </a:defRPr>
            </a:lvl1pPr>
          </a:lstStyle>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9"/>
          <p:cNvSpPr>
            <a:spLocks noGrp="1"/>
          </p:cNvSpPr>
          <p:nvPr>
            <p:ph type="title"/>
          </p:nvPr>
        </p:nvSpPr>
        <p:spPr>
          <a:xfrm>
            <a:off x="323850" y="214313"/>
            <a:ext cx="8620125" cy="693737"/>
          </a:xfrm>
          <a:prstGeom prst="rect">
            <a:avLst/>
          </a:prstGeom>
          <a:noFill/>
          <a:ln w="9525">
            <a:noFill/>
          </a:ln>
        </p:spPr>
        <p:txBody>
          <a:bodyPr vert="horz" wrap="square" lIns="91440" tIns="45720" rIns="91440" bIns="45720" anchor="b"/>
          <a:p>
            <a:pPr lvl="0"/>
            <a:r>
              <a:rPr lang="zh-CN" altLang="en-US"/>
              <a:t>单击此处编辑母版标题样式</a:t>
            </a:r>
            <a:endParaRPr lang="zh-CN" altLang="en-US"/>
          </a:p>
        </p:txBody>
      </p:sp>
      <p:sp>
        <p:nvSpPr>
          <p:cNvPr id="8195" name="Rectangle 10"/>
          <p:cNvSpPr>
            <a:spLocks noGrp="1"/>
          </p:cNvSpPr>
          <p:nvPr>
            <p:ph type="body"/>
          </p:nvPr>
        </p:nvSpPr>
        <p:spPr>
          <a:xfrm>
            <a:off x="395288" y="1125538"/>
            <a:ext cx="8559800" cy="5006975"/>
          </a:xfrm>
          <a:prstGeom prst="rect">
            <a:avLst/>
          </a:prstGeom>
          <a:noFill/>
          <a:ln w="9525">
            <a:noFill/>
          </a:ln>
        </p:spPr>
        <p:txBody>
          <a:bodyPr vert="horz"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400" b="0">
                <a:latin typeface="+mn-lt"/>
                <a:ea typeface="+mn-ea"/>
              </a:defRPr>
            </a:lvl1pPr>
          </a:lstStyle>
          <a:p>
            <a:pPr fontAlgn="base">
              <a:defRPr/>
            </a:pPr>
            <a:endParaRPr lang="en-US" altLang="zh-CN" strike="noStrike" noProof="1"/>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sz="1400" b="0">
                <a:latin typeface="+mn-lt"/>
                <a:ea typeface="+mn-ea"/>
              </a:defRPr>
            </a:lvl1pPr>
          </a:lstStyle>
          <a:p>
            <a:pPr fontAlgn="base">
              <a:defRPr/>
            </a:pPr>
            <a:endParaRPr lang="en-US" altLang="zh-CN" strike="noStrike" noProof="1"/>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400">
                <a:ea typeface="+mn-ea"/>
              </a:defRPr>
            </a:lvl1pPr>
          </a:lstStyle>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9"/>
          <p:cNvSpPr>
            <a:spLocks noGrp="1"/>
          </p:cNvSpPr>
          <p:nvPr>
            <p:ph type="title"/>
          </p:nvPr>
        </p:nvSpPr>
        <p:spPr>
          <a:xfrm>
            <a:off x="323850" y="214313"/>
            <a:ext cx="8620125" cy="693737"/>
          </a:xfrm>
          <a:prstGeom prst="rect">
            <a:avLst/>
          </a:prstGeom>
          <a:noFill/>
          <a:ln w="9525">
            <a:noFill/>
          </a:ln>
        </p:spPr>
        <p:txBody>
          <a:bodyPr vert="horz" wrap="square" lIns="91440" tIns="45720" rIns="91440" bIns="45720" anchor="b"/>
          <a:p>
            <a:pPr lvl="0"/>
            <a:r>
              <a:rPr lang="zh-CN" altLang="en-US"/>
              <a:t>单击此处编辑母版标题样式</a:t>
            </a:r>
            <a:endParaRPr lang="zh-CN" altLang="en-US"/>
          </a:p>
        </p:txBody>
      </p:sp>
      <p:sp>
        <p:nvSpPr>
          <p:cNvPr id="9219" name="Rectangle 10"/>
          <p:cNvSpPr>
            <a:spLocks noGrp="1"/>
          </p:cNvSpPr>
          <p:nvPr>
            <p:ph type="body"/>
          </p:nvPr>
        </p:nvSpPr>
        <p:spPr>
          <a:xfrm>
            <a:off x="395288" y="1125538"/>
            <a:ext cx="8559800" cy="5006975"/>
          </a:xfrm>
          <a:prstGeom prst="rect">
            <a:avLst/>
          </a:prstGeom>
          <a:noFill/>
          <a:ln w="9525">
            <a:noFill/>
          </a:ln>
        </p:spPr>
        <p:txBody>
          <a:bodyPr vert="horz" wrap="square" lIns="91440" tIns="45720" rIns="91440" bIns="45720"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400" b="0">
                <a:latin typeface="+mn-lt"/>
                <a:ea typeface="+mn-ea"/>
              </a:defRPr>
            </a:lvl1pPr>
          </a:lstStyle>
          <a:p>
            <a:pPr fontAlgn="base">
              <a:defRPr/>
            </a:pPr>
            <a:endParaRPr lang="en-US" altLang="zh-CN" strike="noStrike" noProof="1"/>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defRPr sz="1400" b="0">
                <a:latin typeface="+mn-lt"/>
                <a:ea typeface="+mn-ea"/>
              </a:defRPr>
            </a:lvl1pPr>
          </a:lstStyle>
          <a:p>
            <a:pPr fontAlgn="base">
              <a:defRPr/>
            </a:pPr>
            <a:endParaRPr lang="en-US" altLang="zh-CN" strike="noStrike" noProof="1"/>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sz="1400">
                <a:ea typeface="+mn-ea"/>
              </a:defRPr>
            </a:lvl1pPr>
          </a:lstStyle>
          <a:p>
            <a:pPr fontAlgn="base">
              <a:defRPr/>
            </a:pPr>
            <a:fld id="{A6FF1082-4E8E-4D32-9A4B-53BEA357F7B6}" type="slidenum">
              <a:rPr lang="en-US" altLang="zh-CN" strike="noStrike" noProof="1">
                <a:latin typeface="Times New Roman" panose="02020603050405020304" pitchFamily="18" charset="0"/>
                <a:ea typeface="+mn-ea"/>
                <a:cs typeface="+mn-cs"/>
              </a:rPr>
            </a:fld>
            <a:endParaRPr lang="en-US" altLang="zh-CN" strike="noStrike" noProof="1"/>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01.xml"/><Relationship Id="rId1" Type="http://schemas.openxmlformats.org/officeDocument/2006/relationships/image" Target="../media/image14.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slide" Target="slide16.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6.xml"/><Relationship Id="rId1" Type="http://schemas.openxmlformats.org/officeDocument/2006/relationships/image" Target="../media/image6.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24.xml"/><Relationship Id="rId5" Type="http://schemas.openxmlformats.org/officeDocument/2006/relationships/slide" Target="slide23.xml"/><Relationship Id="rId4" Type="http://schemas.openxmlformats.org/officeDocument/2006/relationships/slide" Target="slide17.xml"/><Relationship Id="rId3" Type="http://schemas.openxmlformats.org/officeDocument/2006/relationships/slide" Target="slide8.xml"/><Relationship Id="rId2" Type="http://schemas.openxmlformats.org/officeDocument/2006/relationships/slide" Target="slide4.xml"/><Relationship Id="rId1" Type="http://schemas.openxmlformats.org/officeDocument/2006/relationships/slide" Target="slide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9.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8.jpeg"/></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9.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0.jpe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10.jpe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11.jpe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6.xml"/><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image" Target="../media/image12.wmf"/><Relationship Id="rId1" Type="http://schemas.openxmlformats.org/officeDocument/2006/relationships/oleObject" Target="../embeddings/oleObject5.bin"/></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txBox="1"/>
          <p:nvPr/>
        </p:nvSpPr>
        <p:spPr>
          <a:xfrm>
            <a:off x="196850" y="673100"/>
            <a:ext cx="8382000" cy="860425"/>
          </a:xfrm>
          <a:prstGeom prst="rect">
            <a:avLst/>
          </a:prstGeom>
          <a:noFill/>
          <a:ln w="9525">
            <a:noFill/>
          </a:ln>
        </p:spPr>
        <p:txBody>
          <a:bodyPr anchor="ctr"/>
          <a:p>
            <a:pPr algn="ctr"/>
            <a:r>
              <a:rPr lang="en-US" altLang="zh-CN" sz="4800" b="1" dirty="0">
                <a:solidFill>
                  <a:schemeClr val="accent2"/>
                </a:solidFill>
                <a:latin typeface="黑体" panose="02010609060101010101" pitchFamily="49" charset="-122"/>
                <a:ea typeface="黑体" panose="02010609060101010101" pitchFamily="49" charset="-122"/>
              </a:rPr>
              <a:t> </a:t>
            </a:r>
            <a:r>
              <a:rPr lang="zh-CN" altLang="en-US" sz="4800" b="1" dirty="0">
                <a:solidFill>
                  <a:schemeClr val="accent2"/>
                </a:solidFill>
                <a:latin typeface="黑体" panose="02010609060101010101" pitchFamily="49" charset="-122"/>
                <a:ea typeface="黑体" panose="02010609060101010101" pitchFamily="49" charset="-122"/>
              </a:rPr>
              <a:t>第</a:t>
            </a:r>
            <a:r>
              <a:rPr lang="en-US" altLang="zh-CN" sz="4800" b="1" dirty="0">
                <a:solidFill>
                  <a:schemeClr val="accent2"/>
                </a:solidFill>
                <a:latin typeface="黑体" panose="02010609060101010101" pitchFamily="49" charset="-122"/>
                <a:ea typeface="黑体" panose="02010609060101010101" pitchFamily="49" charset="-122"/>
              </a:rPr>
              <a:t>3</a:t>
            </a:r>
            <a:r>
              <a:rPr lang="zh-CN" altLang="en-US" sz="4800" b="1" dirty="0">
                <a:solidFill>
                  <a:schemeClr val="accent2"/>
                </a:solidFill>
                <a:latin typeface="黑体" panose="02010609060101010101" pitchFamily="49" charset="-122"/>
                <a:ea typeface="黑体" panose="02010609060101010101" pitchFamily="49" charset="-122"/>
              </a:rPr>
              <a:t>章  处理机调度与死锁</a:t>
            </a:r>
            <a:endParaRPr lang="zh-CN" altLang="en-US" sz="4800" b="1" dirty="0">
              <a:solidFill>
                <a:schemeClr val="accent2"/>
              </a:solidFill>
              <a:latin typeface="黑体" panose="02010609060101010101" pitchFamily="49" charset="-122"/>
              <a:ea typeface="黑体" panose="02010609060101010101" pitchFamily="49" charset="-122"/>
            </a:endParaRPr>
          </a:p>
        </p:txBody>
      </p:sp>
      <p:pic>
        <p:nvPicPr>
          <p:cNvPr id="23554" name="Picture 9" descr="C:\Users\Dell\Pictures\调度.jpg"/>
          <p:cNvPicPr>
            <a:picLocks noChangeAspect="1"/>
          </p:cNvPicPr>
          <p:nvPr/>
        </p:nvPicPr>
        <p:blipFill>
          <a:blip r:embed="rId1"/>
          <a:stretch>
            <a:fillRect/>
          </a:stretch>
        </p:blipFill>
        <p:spPr>
          <a:xfrm>
            <a:off x="5407025" y="4194175"/>
            <a:ext cx="2873375" cy="1912938"/>
          </a:xfrm>
          <a:prstGeom prst="rect">
            <a:avLst/>
          </a:prstGeom>
          <a:noFill/>
          <a:ln w="9525">
            <a:noFill/>
          </a:ln>
        </p:spPr>
      </p:pic>
      <p:sp>
        <p:nvSpPr>
          <p:cNvPr id="3" name="Rectangle 2"/>
          <p:cNvSpPr>
            <a:spLocks noGrp="1" noChangeArrowheads="1"/>
          </p:cNvSpPr>
          <p:nvPr>
            <p:ph type="subTitle" idx="1"/>
          </p:nvPr>
        </p:nvSpPr>
        <p:spPr bwMode="auto">
          <a:xfrm>
            <a:off x="557213" y="1941513"/>
            <a:ext cx="6167438" cy="2473325"/>
          </a:xfrm>
          <a:ln>
            <a:noFill/>
          </a:ln>
        </p:spPr>
        <p:txBody>
          <a:bodyPr wrap="square" lIns="91440" tIns="45720" rIns="91440" bIns="45720" numCol="1" anchor="t" anchorCtr="0" compatLnSpc="1"/>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3.1 处理机调度的分级模型</a:t>
            </a:r>
            <a:endPar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3.2 </a:t>
            </a:r>
            <a:r>
              <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调度策略与算法</a:t>
            </a:r>
            <a:endPar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3.3 </a:t>
            </a:r>
            <a:r>
              <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实时调度算法</a:t>
            </a:r>
            <a:endPar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rPr>
              <a:t>3.4 死锁</a:t>
            </a:r>
            <a:endParaRPr kumimoji="1"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subTitle" idx="1"/>
          </p:nvPr>
        </p:nvSpPr>
        <p:spPr>
          <a:xfrm>
            <a:off x="381000" y="903288"/>
            <a:ext cx="8382000" cy="3321050"/>
          </a:xfrm>
          <a:ln>
            <a:noFill/>
          </a:ln>
        </p:spPr>
        <p:txBody>
          <a:bodyPr wrap="square" lIns="91440" tIns="45720" rIns="91440" bIns="45720" anchor="t"/>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zh-CN" altLang="en-US" sz="1800" dirty="0">
              <a:latin typeface="+mn-lt"/>
              <a:ea typeface="+mn-ea"/>
              <a:cs typeface="+mn-cs"/>
            </a:endParaRPr>
          </a:p>
        </p:txBody>
      </p:sp>
      <p:pic>
        <p:nvPicPr>
          <p:cNvPr id="40962" name="Picture 3" descr="图4"/>
          <p:cNvPicPr>
            <a:picLocks noChangeAspect="1"/>
          </p:cNvPicPr>
          <p:nvPr/>
        </p:nvPicPr>
        <p:blipFill>
          <a:blip r:embed="rId1"/>
          <a:stretch>
            <a:fillRect/>
          </a:stretch>
        </p:blipFill>
        <p:spPr>
          <a:xfrm>
            <a:off x="1230313" y="903288"/>
            <a:ext cx="7229475" cy="3614737"/>
          </a:xfrm>
          <a:prstGeom prst="rect">
            <a:avLst/>
          </a:prstGeom>
          <a:noFill/>
          <a:ln w="9525">
            <a:noFill/>
          </a:ln>
        </p:spPr>
      </p:pic>
      <p:sp>
        <p:nvSpPr>
          <p:cNvPr id="14339" name="Rectangle 2"/>
          <p:cNvSpPr txBox="1"/>
          <p:nvPr/>
        </p:nvSpPr>
        <p:spPr>
          <a:xfrm>
            <a:off x="381000" y="4724400"/>
            <a:ext cx="8382000" cy="1801813"/>
          </a:xfrm>
          <a:prstGeom prst="rect">
            <a:avLst/>
          </a:prstGeom>
          <a:noFill/>
          <a:ln w="9525">
            <a:noFill/>
          </a:ln>
        </p:spPr>
        <p:txBody>
          <a:bodyPr anchor="t"/>
          <a:p>
            <a:pPr marL="457200" indent="-457200" defTabSz="914400">
              <a:spcBef>
                <a:spcPct val="20000"/>
              </a:spcBef>
              <a:buClr>
                <a:srgbClr val="3333CC"/>
              </a:buClr>
              <a:buFont typeface="Wingdings" panose="05000000000000000000" charset="0"/>
              <a:buChar char="l"/>
            </a:pPr>
            <a:r>
              <a:rPr lang="zh-CN" altLang="en-US" sz="2800" b="1" noProof="1" dirty="0">
                <a:solidFill>
                  <a:srgbClr val="FF0000"/>
                </a:solidFill>
                <a:latin typeface="Times New Roman" panose="02020603050405020304" pitchFamily="18" charset="0"/>
                <a:ea typeface="宋体" panose="02010600030101010101" pitchFamily="2" charset="-122"/>
                <a:cs typeface="+mn-cs"/>
              </a:rPr>
              <a:t>提交状态</a:t>
            </a:r>
            <a:r>
              <a:rPr lang="zh-CN" altLang="en-US" sz="2800" b="1" noProof="1" dirty="0">
                <a:solidFill>
                  <a:schemeClr val="accent2"/>
                </a:solidFill>
                <a:latin typeface="Times New Roman" panose="02020603050405020304" pitchFamily="18" charset="0"/>
                <a:ea typeface="宋体" panose="02010600030101010101" pitchFamily="2" charset="-122"/>
                <a:cs typeface="+mn-cs"/>
              </a:rPr>
              <a:t>：</a:t>
            </a:r>
            <a:r>
              <a:rPr lang="zh-CN" altLang="en-US" sz="2800" b="1" noProof="1" dirty="0">
                <a:latin typeface="Times New Roman" panose="02020603050405020304" pitchFamily="18" charset="0"/>
                <a:ea typeface="宋体" panose="02010600030101010101" pitchFamily="2" charset="-122"/>
                <a:cs typeface="+mn-cs"/>
              </a:rPr>
              <a:t>一个作业在其处于从输入设备进入外部存储设备的过程称为</a:t>
            </a:r>
            <a:r>
              <a:rPr lang="zh-CN" altLang="en-US" sz="2800" b="1" noProof="1" dirty="0">
                <a:solidFill>
                  <a:schemeClr val="accent2"/>
                </a:solidFill>
                <a:latin typeface="Times New Roman" panose="02020603050405020304" pitchFamily="18" charset="0"/>
                <a:ea typeface="宋体" panose="02010600030101010101" pitchFamily="2" charset="-122"/>
                <a:cs typeface="+mn-cs"/>
              </a:rPr>
              <a:t>提交状态</a:t>
            </a:r>
            <a:r>
              <a:rPr lang="zh-CN" altLang="en-US" sz="2800" b="1" noProof="1" dirty="0">
                <a:latin typeface="Times New Roman" panose="02020603050405020304" pitchFamily="18" charset="0"/>
                <a:ea typeface="宋体" panose="02010600030101010101" pitchFamily="2" charset="-122"/>
                <a:cs typeface="+mn-cs"/>
              </a:rPr>
              <a:t>。处于提交状态的作业，因其信息尚未全部进入系统，所以不能被调度程序选取。</a:t>
            </a:r>
            <a:endParaRPr lang="zh-CN" altLang="en-US" sz="2800" b="1" noProof="1" dirty="0">
              <a:latin typeface="Times New Roman" panose="02020603050405020304" pitchFamily="18" charset="0"/>
              <a:ea typeface="宋体" panose="02010600030101010101" pitchFamily="2" charset="-122"/>
            </a:endParaRPr>
          </a:p>
          <a:p>
            <a:pPr marL="287655" indent="-287655" defTabSz="914400">
              <a:spcBef>
                <a:spcPct val="20000"/>
              </a:spcBef>
            </a:pPr>
            <a:r>
              <a:rPr lang="zh-CN" altLang="en-US" sz="2800" b="1" noProof="1" dirty="0">
                <a:latin typeface="Times New Roman" panose="02020603050405020304" pitchFamily="18" charset="0"/>
                <a:ea typeface="宋体" panose="02010600030101010101" pitchFamily="2" charset="-122"/>
                <a:cs typeface="+mn-cs"/>
              </a:rPr>
              <a:t>    </a:t>
            </a:r>
            <a:endParaRPr lang="zh-CN" altLang="en-US" sz="2800" b="1" noProof="1" dirty="0">
              <a:solidFill>
                <a:schemeClr val="accent2"/>
              </a:solidFill>
              <a:latin typeface="Times New Roman" panose="02020603050405020304" pitchFamily="18" charset="0"/>
              <a:ea typeface="宋体" panose="02010600030101010101" pitchFamily="2" charset="-122"/>
            </a:endParaRPr>
          </a:p>
        </p:txBody>
      </p:sp>
      <p:sp>
        <p:nvSpPr>
          <p:cNvPr id="138242" name="Rectangle 2"/>
          <p:cNvSpPr>
            <a:spLocks noGrp="1" noChangeArrowheads="1"/>
          </p:cNvSpPr>
          <p:nvPr/>
        </p:nvSpPr>
        <p:spPr>
          <a:xfrm>
            <a:off x="304800" y="15240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作业和作业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4096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3"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61794" name="Text Box 3"/>
          <p:cNvSpPr txBox="1"/>
          <p:nvPr/>
        </p:nvSpPr>
        <p:spPr>
          <a:xfrm>
            <a:off x="554038" y="2343150"/>
            <a:ext cx="8037512" cy="1938338"/>
          </a:xfrm>
          <a:prstGeom prst="rect">
            <a:avLst/>
          </a:prstGeom>
          <a:solidFill>
            <a:srgbClr val="FFFFCC"/>
          </a:solidFill>
          <a:ln w="28575">
            <a:noFill/>
          </a:ln>
        </p:spPr>
        <p:txBody>
          <a:bodyPr anchor="t">
            <a:spAutoFit/>
          </a:bodyPr>
          <a:p>
            <a:pPr algn="just">
              <a:buClr>
                <a:srgbClr val="0101FF"/>
              </a:buClr>
              <a:buFont typeface="Arial" panose="020B0604020202020204" pitchFamily="34" charset="0"/>
            </a:pPr>
            <a:r>
              <a:rPr lang="zh-CN" altLang="en-US" sz="3200" b="1">
                <a:solidFill>
                  <a:srgbClr val="0101FF"/>
                </a:solidFill>
                <a:latin typeface="宋体" panose="02010600030101010101" pitchFamily="2" charset="-122"/>
                <a:ea typeface="宋体" panose="02010600030101010101" pitchFamily="2" charset="-122"/>
              </a:rPr>
              <a:t>银行家算法</a:t>
            </a:r>
            <a:r>
              <a:rPr lang="en-US" altLang="zh-CN" sz="3200" b="1">
                <a:solidFill>
                  <a:srgbClr val="0101FF"/>
                </a:solidFill>
                <a:latin typeface="宋体" panose="02010600030101010101" pitchFamily="2" charset="-122"/>
                <a:ea typeface="宋体" panose="02010600030101010101" pitchFamily="2" charset="-122"/>
              </a:rPr>
              <a:t>:</a:t>
            </a:r>
            <a:endParaRPr lang="en-US" altLang="zh-CN" sz="3200" b="1">
              <a:solidFill>
                <a:srgbClr val="0101FF"/>
              </a:solidFill>
              <a:latin typeface="宋体" panose="02010600030101010101" pitchFamily="2" charset="-122"/>
              <a:ea typeface="宋体" panose="02010600030101010101" pitchFamily="2" charset="-122"/>
            </a:endParaRPr>
          </a:p>
          <a:p>
            <a:pPr algn="just"/>
            <a:r>
              <a:rPr lang="zh-CN" altLang="en-US" sz="2800" b="1">
                <a:latin typeface="宋体" panose="02010600030101010101" pitchFamily="2" charset="-122"/>
                <a:ea typeface="宋体" panose="02010600030101010101" pitchFamily="2" charset="-122"/>
              </a:rPr>
              <a:t>在资源动态分配过程中，若分配后系统状态仍是安全的，则同意分配，否则将拒绝分配，这样可防止系统进入不安全状态，从而避免死锁。</a:t>
            </a:r>
            <a:r>
              <a:rPr lang="zh-CN" altLang="en-US" sz="3200" b="1">
                <a:solidFill>
                  <a:srgbClr val="0000FF"/>
                </a:solidFill>
                <a:latin typeface="仿宋_GB2312" pitchFamily="49" charset="-122"/>
                <a:ea typeface="仿宋_GB2312" pitchFamily="49" charset="-122"/>
              </a:rPr>
              <a:t> </a:t>
            </a:r>
            <a:endParaRPr lang="zh-CN" altLang="en-US" sz="3200" b="1">
              <a:solidFill>
                <a:srgbClr val="0000FF"/>
              </a:solidFill>
              <a:latin typeface="仿宋_GB2312" pitchFamily="49" charset="-122"/>
              <a:ea typeface="仿宋_GB2312" pitchFamily="49" charset="-122"/>
            </a:endParaRPr>
          </a:p>
        </p:txBody>
      </p:sp>
      <p:sp>
        <p:nvSpPr>
          <p:cNvPr id="161795" name="Text Box 4"/>
          <p:cNvSpPr txBox="1"/>
          <p:nvPr/>
        </p:nvSpPr>
        <p:spPr>
          <a:xfrm>
            <a:off x="554038" y="1270000"/>
            <a:ext cx="7900987" cy="1014413"/>
          </a:xfrm>
          <a:prstGeom prst="rect">
            <a:avLst/>
          </a:prstGeom>
          <a:noFill/>
          <a:ln w="9525">
            <a:noFill/>
          </a:ln>
        </p:spPr>
        <p:txBody>
          <a:bodyPr anchor="t">
            <a:spAutoFit/>
          </a:bodyPr>
          <a:p>
            <a:r>
              <a:rPr lang="zh-CN" altLang="en-US" sz="2800" b="1">
                <a:latin typeface="Times New Roman" panose="02020603050405020304" pitchFamily="18" charset="0"/>
                <a:ea typeface="宋体" panose="02010600030101010101" pitchFamily="2" charset="-122"/>
              </a:rPr>
              <a:t>最具代表性的避免死锁的算法，是</a:t>
            </a:r>
            <a:r>
              <a:rPr lang="en-US" altLang="zh-CN" sz="2800" b="1">
                <a:latin typeface="Times New Roman" panose="02020603050405020304" pitchFamily="18" charset="0"/>
                <a:ea typeface="宋体" panose="02010600030101010101" pitchFamily="2" charset="-122"/>
              </a:rPr>
              <a:t>Dijkstra</a:t>
            </a:r>
            <a:r>
              <a:rPr lang="zh-CN" altLang="en-US" sz="2800" b="1">
                <a:latin typeface="Times New Roman" panose="02020603050405020304" pitchFamily="18" charset="0"/>
                <a:ea typeface="宋体" panose="02010600030101010101" pitchFamily="2" charset="-122"/>
              </a:rPr>
              <a:t>的银行家算法</a:t>
            </a:r>
            <a:r>
              <a:rPr lang="zh-CN" altLang="en-US" sz="3200" b="1">
                <a:latin typeface="Times New Roman" panose="02020603050405020304" pitchFamily="18" charset="0"/>
                <a:ea typeface="宋体" panose="02010600030101010101" pitchFamily="2" charset="-122"/>
              </a:rPr>
              <a:t>。</a:t>
            </a:r>
            <a:endParaRPr lang="zh-CN" altLang="en-US" sz="3200" b="1">
              <a:latin typeface="Times New Roman" panose="02020603050405020304" pitchFamily="18" charset="0"/>
              <a:ea typeface="宋体" panose="02010600030101010101" pitchFamily="2" charset="-122"/>
            </a:endParaRPr>
          </a:p>
        </p:txBody>
      </p:sp>
      <p:sp>
        <p:nvSpPr>
          <p:cNvPr id="161796" name="Rectangle 2"/>
          <p:cNvSpPr>
            <a:spLocks noGrp="1"/>
          </p:cNvSpPr>
          <p:nvPr>
            <p:ph type="title"/>
          </p:nvPr>
        </p:nvSpPr>
        <p:spPr>
          <a:xfrm>
            <a:off x="228600" y="228600"/>
            <a:ext cx="8610600" cy="693738"/>
          </a:xfrm>
          <a:ln/>
        </p:spPr>
        <p:txBody>
          <a:bodyPr vert="horz" wrap="square" lIns="91440" tIns="45720" rIns="91440" bIns="45720" anchor="b"/>
          <a:p>
            <a:pPr eaLnBrk="1" hangingPunct="1"/>
            <a:r>
              <a:rPr lang="en-US" altLang="zh-CN" sz="3600"/>
              <a:t>3.5.5  </a:t>
            </a:r>
            <a:r>
              <a:rPr lang="zh-CN" altLang="en-US" sz="3600">
                <a:latin typeface="黑体" panose="02010609060101010101" pitchFamily="49" charset="-122"/>
              </a:rPr>
              <a:t>避免死锁</a:t>
            </a:r>
            <a:r>
              <a:rPr lang="en-US" altLang="zh-CN" sz="3600">
                <a:latin typeface="Arial" panose="020B0604020202020204" pitchFamily="34" charset="0"/>
              </a:rPr>
              <a:t>—</a:t>
            </a:r>
            <a:r>
              <a:rPr lang="zh-CN" altLang="en-US" sz="3600">
                <a:latin typeface="宋体" panose="02010600030101010101" pitchFamily="2" charset="-122"/>
              </a:rPr>
              <a:t>银行家算法</a:t>
            </a:r>
            <a:r>
              <a:rPr lang="zh-CN" altLang="en-US" sz="3600"/>
              <a:t> </a:t>
            </a:r>
            <a:endParaRPr lang="zh-CN" altLang="en-US" sz="3600"/>
          </a:p>
        </p:txBody>
      </p:sp>
      <p:sp>
        <p:nvSpPr>
          <p:cNvPr id="161797"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7"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62818" name="Rectangle 3"/>
          <p:cNvSpPr>
            <a:spLocks noGrp="1"/>
          </p:cNvSpPr>
          <p:nvPr>
            <p:ph idx="1"/>
          </p:nvPr>
        </p:nvSpPr>
        <p:spPr>
          <a:xfrm>
            <a:off x="381000" y="838200"/>
            <a:ext cx="8574088" cy="5410200"/>
          </a:xfrm>
          <a:ln/>
        </p:spPr>
        <p:txBody>
          <a:bodyPr vert="horz" wrap="square" lIns="91440" tIns="45720" rIns="91440" bIns="45720" anchor="t"/>
          <a:p>
            <a:pPr eaLnBrk="1" hangingPunct="1">
              <a:spcBef>
                <a:spcPct val="5000"/>
              </a:spcBef>
              <a:buNone/>
            </a:pPr>
            <a:r>
              <a:rPr lang="en-US" altLang="zh-CN">
                <a:solidFill>
                  <a:srgbClr val="000066"/>
                </a:solidFill>
                <a:latin typeface="宋体" panose="02010600030101010101" pitchFamily="2" charset="-122"/>
              </a:rPr>
              <a:t>1</a:t>
            </a:r>
            <a:r>
              <a:rPr lang="zh-CN" altLang="en-US">
                <a:solidFill>
                  <a:srgbClr val="000066"/>
                </a:solidFill>
                <a:latin typeface="宋体" panose="02010600030101010101" pitchFamily="2" charset="-122"/>
              </a:rPr>
              <a:t>）银行家算法中的数据结构</a:t>
            </a:r>
            <a:endParaRPr lang="zh-CN" altLang="en-US">
              <a:solidFill>
                <a:srgbClr val="000066"/>
              </a:solidFill>
              <a:latin typeface="宋体" panose="02010600030101010101" pitchFamily="2" charset="-122"/>
            </a:endParaRPr>
          </a:p>
          <a:p>
            <a:pPr lvl="1" eaLnBrk="1" hangingPunct="1">
              <a:spcBef>
                <a:spcPct val="5000"/>
              </a:spcBef>
            </a:pPr>
            <a:r>
              <a:rPr lang="zh-CN" altLang="en-US">
                <a:solidFill>
                  <a:srgbClr val="0000FF"/>
                </a:solidFill>
                <a:latin typeface="Times New Roman" panose="02020603050405020304" pitchFamily="18" charset="0"/>
                <a:ea typeface="楷体_GB2312" pitchFamily="49" charset="-122"/>
              </a:rPr>
              <a:t>可利用资源向量</a:t>
            </a:r>
            <a:r>
              <a:rPr lang="en-US" altLang="zh-CN">
                <a:solidFill>
                  <a:srgbClr val="0000FF"/>
                </a:solidFill>
                <a:latin typeface="Times New Roman" panose="02020603050405020304" pitchFamily="18" charset="0"/>
              </a:rPr>
              <a:t>Available</a:t>
            </a:r>
            <a:endParaRPr lang="en-US" altLang="zh-CN">
              <a:solidFill>
                <a:srgbClr val="0000FF"/>
              </a:solidFill>
              <a:latin typeface="Times New Roman" panose="02020603050405020304" pitchFamily="18" charset="0"/>
            </a:endParaRPr>
          </a:p>
          <a:p>
            <a:pPr lvl="2" eaLnBrk="1" hangingPunct="1">
              <a:spcBef>
                <a:spcPct val="5000"/>
              </a:spcBef>
            </a:pPr>
            <a:r>
              <a:rPr lang="zh-CN" altLang="en-US">
                <a:latin typeface="Times New Roman" panose="02020603050405020304" pitchFamily="18" charset="0"/>
              </a:rPr>
              <a:t>是一个含有</a:t>
            </a:r>
            <a:r>
              <a:rPr lang="en-US" altLang="zh-CN">
                <a:latin typeface="Times New Roman" panose="02020603050405020304" pitchFamily="18" charset="0"/>
              </a:rPr>
              <a:t>m</a:t>
            </a:r>
            <a:r>
              <a:rPr lang="zh-CN" altLang="en-US">
                <a:latin typeface="Times New Roman" panose="02020603050405020304" pitchFamily="18" charset="0"/>
              </a:rPr>
              <a:t>个元素的数组，其中每一个元素代表一类可用资源数目，</a:t>
            </a:r>
            <a:r>
              <a:rPr lang="en-US" altLang="zh-CN">
                <a:latin typeface="Times New Roman" panose="02020603050405020304" pitchFamily="18" charset="0"/>
              </a:rPr>
              <a:t>m</a:t>
            </a:r>
            <a:r>
              <a:rPr lang="zh-CN" altLang="en-US">
                <a:latin typeface="Times New Roman" panose="02020603050405020304" pitchFamily="18" charset="0"/>
              </a:rPr>
              <a:t>是资源种类数。如</a:t>
            </a:r>
            <a:r>
              <a:rPr lang="en-US" altLang="zh-CN">
                <a:latin typeface="Times New Roman" panose="02020603050405020304" pitchFamily="18" charset="0"/>
              </a:rPr>
              <a:t>…… </a:t>
            </a:r>
            <a:endParaRPr lang="en-US" altLang="zh-CN">
              <a:latin typeface="Times New Roman" panose="02020603050405020304" pitchFamily="18" charset="0"/>
            </a:endParaRPr>
          </a:p>
          <a:p>
            <a:pPr lvl="1" eaLnBrk="1" hangingPunct="1">
              <a:spcBef>
                <a:spcPct val="5000"/>
              </a:spcBef>
            </a:pPr>
            <a:r>
              <a:rPr lang="zh-CN" altLang="en-US">
                <a:solidFill>
                  <a:srgbClr val="0000FF"/>
                </a:solidFill>
                <a:latin typeface="Times New Roman" panose="02020603050405020304" pitchFamily="18" charset="0"/>
                <a:ea typeface="楷体_GB2312" pitchFamily="49" charset="-122"/>
              </a:rPr>
              <a:t>最大需求矩阵</a:t>
            </a:r>
            <a:r>
              <a:rPr lang="en-US" altLang="zh-CN">
                <a:solidFill>
                  <a:srgbClr val="0000FF"/>
                </a:solidFill>
                <a:latin typeface="Times New Roman" panose="02020603050405020304" pitchFamily="18" charset="0"/>
              </a:rPr>
              <a:t>Max</a:t>
            </a:r>
            <a:r>
              <a:rPr lang="en-US" altLang="zh-CN">
                <a:latin typeface="Times New Roman" panose="02020603050405020304" pitchFamily="18" charset="0"/>
              </a:rPr>
              <a:t> </a:t>
            </a:r>
            <a:endParaRPr lang="en-US" altLang="zh-CN">
              <a:latin typeface="Times New Roman" panose="02020603050405020304" pitchFamily="18" charset="0"/>
            </a:endParaRPr>
          </a:p>
          <a:p>
            <a:pPr lvl="2" eaLnBrk="1" hangingPunct="1">
              <a:spcBef>
                <a:spcPct val="5000"/>
              </a:spcBef>
            </a:pPr>
            <a:r>
              <a:rPr lang="zh-CN" altLang="en-US">
                <a:latin typeface="Times New Roman" panose="02020603050405020304" pitchFamily="18" charset="0"/>
              </a:rPr>
              <a:t>是一个</a:t>
            </a:r>
            <a:r>
              <a:rPr lang="en-US" altLang="zh-CN">
                <a:latin typeface="Times New Roman" panose="02020603050405020304" pitchFamily="18" charset="0"/>
              </a:rPr>
              <a:t>n×m</a:t>
            </a:r>
            <a:r>
              <a:rPr lang="zh-CN" altLang="en-US">
                <a:latin typeface="Times New Roman" panose="02020603050405020304" pitchFamily="18" charset="0"/>
              </a:rPr>
              <a:t>矩阵，它定义了系统中</a:t>
            </a:r>
            <a:r>
              <a:rPr lang="en-US" altLang="zh-CN">
                <a:latin typeface="Times New Roman" panose="02020603050405020304" pitchFamily="18" charset="0"/>
              </a:rPr>
              <a:t>n</a:t>
            </a:r>
            <a:r>
              <a:rPr lang="zh-CN" altLang="en-US">
                <a:latin typeface="Times New Roman" panose="02020603050405020304" pitchFamily="18" charset="0"/>
              </a:rPr>
              <a:t>个进程中的每一个进程对</a:t>
            </a:r>
            <a:r>
              <a:rPr lang="en-US" altLang="zh-CN">
                <a:latin typeface="Times New Roman" panose="02020603050405020304" pitchFamily="18" charset="0"/>
              </a:rPr>
              <a:t>m</a:t>
            </a:r>
            <a:r>
              <a:rPr lang="zh-CN" altLang="en-US">
                <a:latin typeface="Times New Roman" panose="02020603050405020304" pitchFamily="18" charset="0"/>
              </a:rPr>
              <a:t>类资源的最大需求数。如</a:t>
            </a:r>
            <a:r>
              <a:rPr lang="en-US" altLang="zh-CN">
                <a:latin typeface="Times New Roman" panose="02020603050405020304" pitchFamily="18" charset="0"/>
              </a:rPr>
              <a:t>…… </a:t>
            </a:r>
            <a:endParaRPr lang="en-US" altLang="zh-CN">
              <a:latin typeface="Times New Roman" panose="02020603050405020304" pitchFamily="18" charset="0"/>
            </a:endParaRPr>
          </a:p>
          <a:p>
            <a:pPr lvl="1" eaLnBrk="1" hangingPunct="1">
              <a:spcBef>
                <a:spcPct val="5000"/>
              </a:spcBef>
            </a:pPr>
            <a:r>
              <a:rPr lang="zh-CN" altLang="en-US">
                <a:solidFill>
                  <a:srgbClr val="0000FF"/>
                </a:solidFill>
                <a:latin typeface="Times New Roman" panose="02020603050405020304" pitchFamily="18" charset="0"/>
                <a:ea typeface="楷体_GB2312" pitchFamily="49" charset="-122"/>
              </a:rPr>
              <a:t>分配矩阵</a:t>
            </a:r>
            <a:r>
              <a:rPr lang="en-US" altLang="zh-CN">
                <a:solidFill>
                  <a:srgbClr val="0000FF"/>
                </a:solidFill>
                <a:latin typeface="Times New Roman" panose="02020603050405020304" pitchFamily="18" charset="0"/>
              </a:rPr>
              <a:t>Allocation</a:t>
            </a:r>
            <a:r>
              <a:rPr lang="en-US" altLang="zh-CN">
                <a:latin typeface="Times New Roman" panose="02020603050405020304" pitchFamily="18" charset="0"/>
              </a:rPr>
              <a:t> </a:t>
            </a:r>
            <a:endParaRPr lang="en-US" altLang="zh-CN">
              <a:latin typeface="Times New Roman" panose="02020603050405020304" pitchFamily="18" charset="0"/>
            </a:endParaRPr>
          </a:p>
          <a:p>
            <a:pPr lvl="2" eaLnBrk="1" hangingPunct="1">
              <a:spcBef>
                <a:spcPct val="5000"/>
              </a:spcBef>
            </a:pPr>
            <a:r>
              <a:rPr lang="zh-CN" altLang="en-US">
                <a:latin typeface="Times New Roman" panose="02020603050405020304" pitchFamily="18" charset="0"/>
              </a:rPr>
              <a:t>也是一个</a:t>
            </a:r>
            <a:r>
              <a:rPr lang="en-US" altLang="zh-CN">
                <a:latin typeface="Times New Roman" panose="02020603050405020304" pitchFamily="18" charset="0"/>
              </a:rPr>
              <a:t>n×m</a:t>
            </a:r>
            <a:r>
              <a:rPr lang="zh-CN" altLang="en-US">
                <a:latin typeface="Times New Roman" panose="02020603050405020304" pitchFamily="18" charset="0"/>
              </a:rPr>
              <a:t>矩阵，它定义了系统中每一类资源当前已分配给每一个进程的资源数。如</a:t>
            </a:r>
            <a:r>
              <a:rPr lang="en-US" altLang="zh-CN">
                <a:latin typeface="Times New Roman" panose="02020603050405020304" pitchFamily="18" charset="0"/>
              </a:rPr>
              <a:t>…… </a:t>
            </a:r>
            <a:endParaRPr lang="en-US" altLang="zh-CN">
              <a:latin typeface="Times New Roman" panose="02020603050405020304" pitchFamily="18" charset="0"/>
            </a:endParaRPr>
          </a:p>
          <a:p>
            <a:pPr lvl="1" eaLnBrk="1" hangingPunct="1">
              <a:spcBef>
                <a:spcPct val="5000"/>
              </a:spcBef>
            </a:pPr>
            <a:r>
              <a:rPr lang="zh-CN" altLang="en-US">
                <a:solidFill>
                  <a:srgbClr val="0000FF"/>
                </a:solidFill>
                <a:latin typeface="Times New Roman" panose="02020603050405020304" pitchFamily="18" charset="0"/>
                <a:ea typeface="楷体_GB2312" pitchFamily="49" charset="-122"/>
              </a:rPr>
              <a:t>需求矩阵</a:t>
            </a:r>
            <a:r>
              <a:rPr lang="en-US" altLang="zh-CN">
                <a:solidFill>
                  <a:srgbClr val="0000FF"/>
                </a:solidFill>
                <a:latin typeface="Times New Roman" panose="02020603050405020304" pitchFamily="18" charset="0"/>
              </a:rPr>
              <a:t>Need</a:t>
            </a:r>
            <a:r>
              <a:rPr lang="en-US" altLang="zh-CN">
                <a:latin typeface="Times New Roman" panose="02020603050405020304" pitchFamily="18" charset="0"/>
              </a:rPr>
              <a:t> </a:t>
            </a:r>
            <a:endParaRPr lang="en-US" altLang="zh-CN">
              <a:latin typeface="Times New Roman" panose="02020603050405020304" pitchFamily="18" charset="0"/>
            </a:endParaRPr>
          </a:p>
          <a:p>
            <a:pPr lvl="2" eaLnBrk="1" hangingPunct="1">
              <a:spcBef>
                <a:spcPct val="5000"/>
              </a:spcBef>
            </a:pPr>
            <a:r>
              <a:rPr lang="zh-CN" altLang="en-US">
                <a:latin typeface="Times New Roman" panose="02020603050405020304" pitchFamily="18" charset="0"/>
              </a:rPr>
              <a:t>也是一个</a:t>
            </a:r>
            <a:r>
              <a:rPr lang="en-US" altLang="zh-CN">
                <a:latin typeface="Times New Roman" panose="02020603050405020304" pitchFamily="18" charset="0"/>
              </a:rPr>
              <a:t>n×m</a:t>
            </a:r>
            <a:r>
              <a:rPr lang="zh-CN" altLang="en-US">
                <a:latin typeface="Times New Roman" panose="02020603050405020304" pitchFamily="18" charset="0"/>
              </a:rPr>
              <a:t>矩阵，用于表示每个进程尚需的各类资源数。 </a:t>
            </a:r>
            <a:endParaRPr lang="zh-CN" altLang="en-US">
              <a:latin typeface="Times New Roman" panose="02020603050405020304" pitchFamily="18" charset="0"/>
            </a:endParaRPr>
          </a:p>
        </p:txBody>
      </p:sp>
      <p:sp>
        <p:nvSpPr>
          <p:cNvPr id="162819" name="Text Box 4"/>
          <p:cNvSpPr txBox="1"/>
          <p:nvPr/>
        </p:nvSpPr>
        <p:spPr>
          <a:xfrm>
            <a:off x="584200" y="6210300"/>
            <a:ext cx="8331200" cy="528638"/>
          </a:xfrm>
          <a:prstGeom prst="rect">
            <a:avLst/>
          </a:prstGeom>
          <a:solidFill>
            <a:srgbClr val="CCFFFF"/>
          </a:solidFill>
          <a:ln w="9525" cap="flat" cmpd="sng">
            <a:solidFill>
              <a:srgbClr val="0000FF"/>
            </a:solidFill>
            <a:prstDash val="solid"/>
            <a:miter/>
            <a:headEnd type="none" w="med" len="med"/>
            <a:tailEnd type="none" w="med" len="med"/>
          </a:ln>
        </p:spPr>
        <p:txBody>
          <a:bodyPr anchor="t">
            <a:spAutoFit/>
          </a:bodyPr>
          <a:p>
            <a:pPr algn="just"/>
            <a:r>
              <a:rPr lang="zh-CN" altLang="en-US" sz="2800">
                <a:solidFill>
                  <a:srgbClr val="000066"/>
                </a:solidFill>
                <a:latin typeface="Times New Roman" panose="02020603050405020304" pitchFamily="18" charset="0"/>
                <a:ea typeface="宋体" panose="02010600030101010101" pitchFamily="2" charset="-122"/>
              </a:rPr>
              <a:t>关系</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Need [ i</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j ] = Max [ i</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j ] – Allocation [ i</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j ] </a:t>
            </a:r>
            <a:endParaRPr lang="en-US" altLang="zh-CN">
              <a:latin typeface="Times New Roman" panose="02020603050405020304" pitchFamily="18" charset="0"/>
              <a:ea typeface="宋体" panose="02010600030101010101" pitchFamily="2" charset="-122"/>
            </a:endParaRPr>
          </a:p>
        </p:txBody>
      </p:sp>
      <p:sp>
        <p:nvSpPr>
          <p:cNvPr id="162820" name="Rectangle 2"/>
          <p:cNvSpPr>
            <a:spLocks noGrp="1"/>
          </p:cNvSpPr>
          <p:nvPr/>
        </p:nvSpPr>
        <p:spPr>
          <a:xfrm>
            <a:off x="323850" y="214313"/>
            <a:ext cx="8620125" cy="693737"/>
          </a:xfrm>
          <a:prstGeom prst="rect">
            <a:avLst/>
          </a:prstGeom>
          <a:noFill/>
          <a:ln w="9525">
            <a:noFill/>
          </a:ln>
        </p:spPr>
        <p:txBody>
          <a:bodyPr wrap="square" lIns="91440" tIns="45720" rIns="91440" bIns="45720" anchor="b"/>
          <a:p>
            <a:r>
              <a:rPr lang="en-US" altLang="zh-CN" sz="4000" b="1">
                <a:solidFill>
                  <a:srgbClr val="000066"/>
                </a:solidFill>
                <a:latin typeface="Tahoma" panose="020B0604030504040204" pitchFamily="34" charset="0"/>
                <a:ea typeface="黑体" panose="02010609060101010101" pitchFamily="49" charset="-122"/>
              </a:rPr>
              <a:t>3.5.4  </a:t>
            </a:r>
            <a:r>
              <a:rPr lang="zh-CN" altLang="en-US" sz="4000" b="1">
                <a:solidFill>
                  <a:srgbClr val="000066"/>
                </a:solidFill>
                <a:latin typeface="Tahoma" panose="020B0604030504040204" pitchFamily="34" charset="0"/>
                <a:ea typeface="黑体" panose="02010609060101010101" pitchFamily="49" charset="-122"/>
              </a:rPr>
              <a:t>预防死锁</a:t>
            </a:r>
            <a:endParaRPr lang="zh-CN" altLang="en-US" sz="4000" b="1">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1"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63842" name="Rectangle 2"/>
          <p:cNvSpPr>
            <a:spLocks noGrp="1"/>
          </p:cNvSpPr>
          <p:nvPr>
            <p:ph type="title"/>
          </p:nvPr>
        </p:nvSpPr>
        <p:spPr>
          <a:xfrm>
            <a:off x="323850" y="214313"/>
            <a:ext cx="8620125" cy="485775"/>
          </a:xfrm>
          <a:ln/>
        </p:spPr>
        <p:txBody>
          <a:bodyPr vert="horz" wrap="square" lIns="91440" tIns="45720" rIns="91440" bIns="45720" anchor="b"/>
          <a:p>
            <a:pPr eaLnBrk="1" hangingPunct="1"/>
            <a:r>
              <a:rPr lang="en-US" altLang="zh-CN" sz="2800"/>
              <a:t>2</a:t>
            </a:r>
            <a:r>
              <a:rPr lang="zh-CN" altLang="en-US" sz="2800"/>
              <a:t>）</a:t>
            </a:r>
            <a:r>
              <a:rPr lang="zh-CN" altLang="en-US" sz="2800">
                <a:latin typeface="宋体" panose="02010600030101010101" pitchFamily="2" charset="-122"/>
              </a:rPr>
              <a:t>银行家算法步骤</a:t>
            </a:r>
            <a:endParaRPr lang="zh-CN" altLang="en-US" sz="2800">
              <a:latin typeface="宋体" panose="02010600030101010101" pitchFamily="2" charset="-122"/>
            </a:endParaRPr>
          </a:p>
        </p:txBody>
      </p:sp>
      <p:sp>
        <p:nvSpPr>
          <p:cNvPr id="163843" name="Rectangle 3"/>
          <p:cNvSpPr>
            <a:spLocks noGrp="1"/>
          </p:cNvSpPr>
          <p:nvPr>
            <p:ph idx="1"/>
          </p:nvPr>
        </p:nvSpPr>
        <p:spPr>
          <a:xfrm>
            <a:off x="228600" y="762000"/>
            <a:ext cx="8726488" cy="5867400"/>
          </a:xfrm>
          <a:ln/>
        </p:spPr>
        <p:txBody>
          <a:bodyPr vert="horz" wrap="square" lIns="91440" tIns="45720" rIns="91440" bIns="45720" anchor="t"/>
          <a:p>
            <a:pPr eaLnBrk="1" hangingPunct="1">
              <a:spcBef>
                <a:spcPct val="0"/>
              </a:spcBef>
            </a:pPr>
            <a:r>
              <a:rPr lang="zh-CN" altLang="en-US" sz="2800">
                <a:latin typeface="Times New Roman" panose="02020603050405020304" pitchFamily="18" charset="0"/>
                <a:ea typeface="楷体_GB2312" pitchFamily="49" charset="-122"/>
              </a:rPr>
              <a:t>设</a:t>
            </a:r>
            <a:r>
              <a:rPr lang="en-US" altLang="zh-CN" sz="2800">
                <a:latin typeface="Times New Roman" panose="02020603050405020304" pitchFamily="18" charset="0"/>
                <a:ea typeface="楷体_GB2312" pitchFamily="49" charset="-122"/>
              </a:rPr>
              <a:t>Request</a:t>
            </a:r>
            <a:r>
              <a:rPr lang="en-US" altLang="zh-CN" sz="2800" baseline="-30000">
                <a:latin typeface="Times New Roman" panose="02020603050405020304" pitchFamily="18" charset="0"/>
                <a:ea typeface="楷体_GB2312" pitchFamily="49" charset="-122"/>
              </a:rPr>
              <a:t>i</a:t>
            </a:r>
            <a:r>
              <a:rPr lang="zh-CN" altLang="en-US" sz="2800">
                <a:latin typeface="Times New Roman" panose="02020603050405020304" pitchFamily="18" charset="0"/>
                <a:ea typeface="楷体_GB2312" pitchFamily="49" charset="-122"/>
              </a:rPr>
              <a:t>是进程</a:t>
            </a:r>
            <a:r>
              <a:rPr lang="en-US" altLang="zh-CN" sz="2800">
                <a:latin typeface="Times New Roman" panose="02020603050405020304" pitchFamily="18" charset="0"/>
                <a:ea typeface="楷体_GB2312" pitchFamily="49" charset="-122"/>
              </a:rPr>
              <a:t>P</a:t>
            </a:r>
            <a:r>
              <a:rPr lang="en-US" altLang="zh-CN" sz="2800" baseline="-30000">
                <a:latin typeface="Times New Roman" panose="02020603050405020304" pitchFamily="18" charset="0"/>
                <a:ea typeface="楷体_GB2312" pitchFamily="49" charset="-122"/>
              </a:rPr>
              <a:t>i</a:t>
            </a:r>
            <a:r>
              <a:rPr lang="zh-CN" altLang="en-US" sz="2800">
                <a:latin typeface="Times New Roman" panose="02020603050405020304" pitchFamily="18" charset="0"/>
                <a:ea typeface="楷体_GB2312" pitchFamily="49" charset="-122"/>
              </a:rPr>
              <a:t>的请求向量，如果</a:t>
            </a:r>
            <a:r>
              <a:rPr lang="en-US" altLang="zh-CN" sz="2800">
                <a:latin typeface="Times New Roman" panose="02020603050405020304" pitchFamily="18" charset="0"/>
                <a:ea typeface="楷体_GB2312" pitchFamily="49" charset="-122"/>
              </a:rPr>
              <a:t>Request</a:t>
            </a:r>
            <a:r>
              <a:rPr lang="en-US" altLang="zh-CN" sz="2800" baseline="-30000">
                <a:latin typeface="Times New Roman" panose="02020603050405020304" pitchFamily="18" charset="0"/>
                <a:ea typeface="楷体_GB2312" pitchFamily="49" charset="-122"/>
              </a:rPr>
              <a:t>i</a:t>
            </a:r>
            <a:r>
              <a:rPr lang="en-US" altLang="zh-CN" sz="2800">
                <a:latin typeface="Times New Roman" panose="02020603050405020304" pitchFamily="18" charset="0"/>
                <a:ea typeface="楷体_GB2312" pitchFamily="49" charset="-122"/>
              </a:rPr>
              <a:t>[j]</a:t>
            </a:r>
            <a:r>
              <a:rPr lang="zh-CN" altLang="en-US" sz="2800">
                <a:latin typeface="Times New Roman" panose="02020603050405020304" pitchFamily="18" charset="0"/>
                <a:ea typeface="楷体_GB2312" pitchFamily="49" charset="-122"/>
              </a:rPr>
              <a:t>＝</a:t>
            </a:r>
            <a:r>
              <a:rPr lang="en-US" altLang="zh-CN" sz="2800">
                <a:latin typeface="Times New Roman" panose="02020603050405020304" pitchFamily="18" charset="0"/>
                <a:ea typeface="楷体_GB2312" pitchFamily="49" charset="-122"/>
              </a:rPr>
              <a:t>K</a:t>
            </a:r>
            <a:r>
              <a:rPr lang="zh-CN" altLang="en-US" sz="2800">
                <a:latin typeface="Times New Roman" panose="02020603050405020304" pitchFamily="18" charset="0"/>
                <a:ea typeface="楷体_GB2312" pitchFamily="49" charset="-122"/>
              </a:rPr>
              <a:t>，表示进程</a:t>
            </a:r>
            <a:r>
              <a:rPr lang="en-US" altLang="zh-CN" sz="2800">
                <a:latin typeface="Times New Roman" panose="02020603050405020304" pitchFamily="18" charset="0"/>
                <a:ea typeface="楷体_GB2312" pitchFamily="49" charset="-122"/>
              </a:rPr>
              <a:t>P</a:t>
            </a:r>
            <a:r>
              <a:rPr lang="en-US" altLang="zh-CN" sz="2800" baseline="-30000">
                <a:latin typeface="Times New Roman" panose="02020603050405020304" pitchFamily="18" charset="0"/>
                <a:ea typeface="楷体_GB2312" pitchFamily="49" charset="-122"/>
              </a:rPr>
              <a:t>i</a:t>
            </a:r>
            <a:r>
              <a:rPr lang="zh-CN" altLang="en-US" sz="2800">
                <a:latin typeface="Times New Roman" panose="02020603050405020304" pitchFamily="18" charset="0"/>
                <a:ea typeface="楷体_GB2312" pitchFamily="49" charset="-122"/>
              </a:rPr>
              <a:t>需要</a:t>
            </a:r>
            <a:r>
              <a:rPr lang="en-US" altLang="zh-CN" sz="2800">
                <a:latin typeface="Times New Roman" panose="02020603050405020304" pitchFamily="18" charset="0"/>
                <a:ea typeface="楷体_GB2312" pitchFamily="49" charset="-122"/>
              </a:rPr>
              <a:t>K</a:t>
            </a:r>
            <a:r>
              <a:rPr lang="zh-CN" altLang="en-US" sz="2800">
                <a:latin typeface="Times New Roman" panose="02020603050405020304" pitchFamily="18" charset="0"/>
                <a:ea typeface="楷体_GB2312" pitchFamily="49" charset="-122"/>
              </a:rPr>
              <a:t>个</a:t>
            </a:r>
            <a:r>
              <a:rPr lang="en-US" altLang="zh-CN" sz="2800">
                <a:latin typeface="Times New Roman" panose="02020603050405020304" pitchFamily="18" charset="0"/>
                <a:ea typeface="楷体_GB2312" pitchFamily="49" charset="-122"/>
              </a:rPr>
              <a:t>R</a:t>
            </a:r>
            <a:r>
              <a:rPr lang="en-US" altLang="zh-CN" sz="2800" baseline="-30000">
                <a:latin typeface="Times New Roman" panose="02020603050405020304" pitchFamily="18" charset="0"/>
                <a:ea typeface="楷体_GB2312" pitchFamily="49" charset="-122"/>
              </a:rPr>
              <a:t>j</a:t>
            </a:r>
            <a:r>
              <a:rPr lang="zh-CN" altLang="en-US" sz="2800">
                <a:latin typeface="Times New Roman" panose="02020603050405020304" pitchFamily="18" charset="0"/>
                <a:ea typeface="楷体_GB2312" pitchFamily="49" charset="-122"/>
              </a:rPr>
              <a:t>类的资源。当</a:t>
            </a:r>
            <a:r>
              <a:rPr lang="en-US" altLang="zh-CN" sz="2800">
                <a:latin typeface="Times New Roman" panose="02020603050405020304" pitchFamily="18" charset="0"/>
                <a:ea typeface="楷体_GB2312" pitchFamily="49" charset="-122"/>
              </a:rPr>
              <a:t>P</a:t>
            </a:r>
            <a:r>
              <a:rPr lang="en-US" altLang="zh-CN" sz="2800" baseline="-30000">
                <a:latin typeface="Times New Roman" panose="02020603050405020304" pitchFamily="18" charset="0"/>
                <a:ea typeface="楷体_GB2312" pitchFamily="49" charset="-122"/>
              </a:rPr>
              <a:t>i</a:t>
            </a:r>
            <a:r>
              <a:rPr lang="zh-CN" altLang="en-US" sz="2800">
                <a:latin typeface="Times New Roman" panose="02020603050405020304" pitchFamily="18" charset="0"/>
                <a:ea typeface="楷体_GB2312" pitchFamily="49" charset="-122"/>
              </a:rPr>
              <a:t>发出资源请求后，系统按下述步骤进行检查</a:t>
            </a:r>
            <a:r>
              <a:rPr lang="zh-CN" altLang="en-US" sz="2800">
                <a:latin typeface="Times New Roman" panose="02020603050405020304" pitchFamily="18" charset="0"/>
              </a:rPr>
              <a:t>：</a:t>
            </a:r>
            <a:endParaRPr lang="zh-CN" altLang="en-US" sz="2800">
              <a:latin typeface="Times New Roman" panose="02020603050405020304" pitchFamily="18" charset="0"/>
            </a:endParaRPr>
          </a:p>
          <a:p>
            <a:pPr eaLnBrk="1" hangingPunct="1">
              <a:spcBef>
                <a:spcPct val="0"/>
              </a:spcBef>
              <a:buNone/>
            </a:pPr>
            <a:r>
              <a:rPr lang="zh-CN" altLang="en-US" sz="2400">
                <a:latin typeface="Times New Roman" panose="02020603050405020304" pitchFamily="18" charset="0"/>
              </a:rPr>
              <a:t>①若</a:t>
            </a:r>
            <a:r>
              <a:rPr lang="en-US" altLang="zh-CN" sz="2400">
                <a:latin typeface="Times New Roman" panose="02020603050405020304" pitchFamily="18" charset="0"/>
              </a:rPr>
              <a:t>Request</a:t>
            </a:r>
            <a:r>
              <a:rPr lang="en-US" altLang="zh-CN" sz="2400" baseline="-18000">
                <a:latin typeface="Times New Roman" panose="02020603050405020304" pitchFamily="18" charset="0"/>
              </a:rPr>
              <a:t>i</a:t>
            </a:r>
            <a:r>
              <a:rPr lang="en-US" altLang="zh-CN" sz="2400">
                <a:latin typeface="Times New Roman" panose="02020603050405020304" pitchFamily="18" charset="0"/>
              </a:rPr>
              <a:t>[j]≤Need[i,j]</a:t>
            </a:r>
            <a:r>
              <a:rPr lang="zh-CN" altLang="en-US" sz="2400">
                <a:latin typeface="Times New Roman" panose="02020603050405020304" pitchFamily="18" charset="0"/>
              </a:rPr>
              <a:t>，转向步骤②；否则认为出错，因为它需要的资源数已超过它所宣布的最大值。</a:t>
            </a:r>
            <a:endParaRPr lang="zh-CN" altLang="en-US" sz="2400">
              <a:latin typeface="Times New Roman" panose="02020603050405020304" pitchFamily="18" charset="0"/>
            </a:endParaRPr>
          </a:p>
          <a:p>
            <a:pPr eaLnBrk="1" hangingPunct="1">
              <a:spcBef>
                <a:spcPct val="0"/>
              </a:spcBef>
              <a:buNone/>
            </a:pPr>
            <a:r>
              <a:rPr lang="zh-CN" altLang="en-US" sz="2400">
                <a:latin typeface="Times New Roman" panose="02020603050405020304" pitchFamily="18" charset="0"/>
              </a:rPr>
              <a:t>②若</a:t>
            </a:r>
            <a:r>
              <a:rPr lang="en-US" altLang="zh-CN" sz="2400">
                <a:latin typeface="Times New Roman" panose="02020603050405020304" pitchFamily="18" charset="0"/>
              </a:rPr>
              <a:t>Request</a:t>
            </a:r>
            <a:r>
              <a:rPr lang="en-US" altLang="zh-CN" sz="2400" baseline="-18000">
                <a:latin typeface="Times New Roman" panose="02020603050405020304" pitchFamily="18" charset="0"/>
              </a:rPr>
              <a:t>i</a:t>
            </a:r>
            <a:r>
              <a:rPr lang="en-US" altLang="zh-CN" sz="2400">
                <a:latin typeface="Times New Roman" panose="02020603050405020304" pitchFamily="18" charset="0"/>
              </a:rPr>
              <a:t>[j]≤Available[j]</a:t>
            </a:r>
            <a:r>
              <a:rPr lang="zh-CN" altLang="en-US" sz="2400">
                <a:latin typeface="Times New Roman" panose="02020603050405020304" pitchFamily="18" charset="0"/>
              </a:rPr>
              <a:t>，转向步骤③；否则表示尚无足够资源，</a:t>
            </a:r>
            <a:r>
              <a:rPr lang="en-US" altLang="zh-CN" sz="2400">
                <a:latin typeface="Times New Roman" panose="02020603050405020304" pitchFamily="18" charset="0"/>
              </a:rPr>
              <a:t>P</a:t>
            </a:r>
            <a:r>
              <a:rPr lang="en-US" altLang="zh-CN" sz="2400" baseline="-25000">
                <a:latin typeface="Times New Roman" panose="02020603050405020304" pitchFamily="18" charset="0"/>
              </a:rPr>
              <a:t>i</a:t>
            </a:r>
            <a:r>
              <a:rPr lang="zh-CN" altLang="en-US" sz="2400">
                <a:latin typeface="Times New Roman" panose="02020603050405020304" pitchFamily="18" charset="0"/>
              </a:rPr>
              <a:t>须等待。</a:t>
            </a:r>
            <a:endParaRPr lang="zh-CN" altLang="en-US" sz="2400">
              <a:latin typeface="Times New Roman" panose="02020603050405020304" pitchFamily="18" charset="0"/>
            </a:endParaRPr>
          </a:p>
          <a:p>
            <a:pPr eaLnBrk="1" hangingPunct="1">
              <a:spcBef>
                <a:spcPct val="0"/>
              </a:spcBef>
              <a:buNone/>
            </a:pPr>
            <a:r>
              <a:rPr lang="zh-CN" altLang="en-US" sz="2400">
                <a:latin typeface="Times New Roman" panose="02020603050405020304" pitchFamily="18" charset="0"/>
              </a:rPr>
              <a:t>③系统试探着把资源分配给进程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i</a:t>
            </a:r>
            <a:r>
              <a:rPr lang="zh-CN" altLang="en-US" sz="2400">
                <a:latin typeface="Times New Roman" panose="02020603050405020304" pitchFamily="18" charset="0"/>
              </a:rPr>
              <a:t>，并修改下面的数值：</a:t>
            </a:r>
            <a:endParaRPr lang="zh-CN" altLang="en-US" sz="2400">
              <a:latin typeface="Times New Roman" panose="02020603050405020304" pitchFamily="18" charset="0"/>
            </a:endParaRPr>
          </a:p>
          <a:p>
            <a:pPr lvl="1" eaLnBrk="1" hangingPunct="1">
              <a:spcBef>
                <a:spcPct val="0"/>
              </a:spcBef>
              <a:buFont typeface="Arial" panose="020B0604020202020204" pitchFamily="34" charset="0"/>
              <a:buChar char="•"/>
            </a:pPr>
            <a:r>
              <a:rPr lang="en-US" altLang="zh-CN" sz="2400">
                <a:latin typeface="Times New Roman" panose="02020603050405020304" pitchFamily="18" charset="0"/>
              </a:rPr>
              <a:t>Available[j] = Available[j] - Request</a:t>
            </a:r>
            <a:r>
              <a:rPr lang="en-US" altLang="zh-CN" sz="2400" baseline="-18000">
                <a:latin typeface="Times New Roman" panose="02020603050405020304" pitchFamily="18" charset="0"/>
              </a:rPr>
              <a:t>i</a:t>
            </a:r>
            <a:r>
              <a:rPr lang="en-US" altLang="zh-CN" sz="2400">
                <a:latin typeface="Times New Roman" panose="02020603050405020304" pitchFamily="18" charset="0"/>
              </a:rPr>
              <a:t>[j]</a:t>
            </a:r>
            <a:endParaRPr lang="en-US" altLang="zh-CN" sz="2400">
              <a:latin typeface="Times New Roman" panose="02020603050405020304" pitchFamily="18" charset="0"/>
            </a:endParaRPr>
          </a:p>
          <a:p>
            <a:pPr lvl="1" eaLnBrk="1" hangingPunct="1">
              <a:spcBef>
                <a:spcPct val="0"/>
              </a:spcBef>
              <a:buFont typeface="Arial" panose="020B0604020202020204" pitchFamily="34" charset="0"/>
              <a:buChar char="•"/>
            </a:pPr>
            <a:r>
              <a:rPr lang="en-US" altLang="zh-CN" sz="2400">
                <a:latin typeface="Times New Roman" panose="02020603050405020304" pitchFamily="18" charset="0"/>
              </a:rPr>
              <a:t>Allocation[i,j] = Allocation[i,j] + Request</a:t>
            </a:r>
            <a:r>
              <a:rPr lang="en-US" altLang="zh-CN" sz="2400" baseline="-18000">
                <a:latin typeface="Times New Roman" panose="02020603050405020304" pitchFamily="18" charset="0"/>
              </a:rPr>
              <a:t>i</a:t>
            </a:r>
            <a:r>
              <a:rPr lang="en-US" altLang="zh-CN" sz="2400">
                <a:latin typeface="Times New Roman" panose="02020603050405020304" pitchFamily="18" charset="0"/>
              </a:rPr>
              <a:t>[j]</a:t>
            </a:r>
            <a:endParaRPr lang="en-US" altLang="zh-CN" sz="2400">
              <a:latin typeface="Times New Roman" panose="02020603050405020304" pitchFamily="18" charset="0"/>
            </a:endParaRPr>
          </a:p>
          <a:p>
            <a:pPr lvl="1" eaLnBrk="1" hangingPunct="1">
              <a:spcBef>
                <a:spcPct val="0"/>
              </a:spcBef>
              <a:buFont typeface="Arial" panose="020B0604020202020204" pitchFamily="34" charset="0"/>
              <a:buChar char="•"/>
            </a:pPr>
            <a:r>
              <a:rPr lang="en-US" altLang="zh-CN" sz="2400">
                <a:latin typeface="Times New Roman" panose="02020603050405020304" pitchFamily="18" charset="0"/>
              </a:rPr>
              <a:t>Need[i,j] = Need[i,j] - Request</a:t>
            </a:r>
            <a:r>
              <a:rPr lang="en-US" altLang="zh-CN" sz="2400" baseline="-18000">
                <a:latin typeface="Times New Roman" panose="02020603050405020304" pitchFamily="18" charset="0"/>
              </a:rPr>
              <a:t>i</a:t>
            </a:r>
            <a:r>
              <a:rPr lang="en-US" altLang="zh-CN" sz="2400">
                <a:latin typeface="Times New Roman" panose="02020603050405020304" pitchFamily="18" charset="0"/>
              </a:rPr>
              <a:t>[j]</a:t>
            </a:r>
            <a:endParaRPr lang="en-US" altLang="zh-CN" sz="2400">
              <a:latin typeface="Times New Roman" panose="02020603050405020304" pitchFamily="18" charset="0"/>
            </a:endParaRPr>
          </a:p>
          <a:p>
            <a:pPr eaLnBrk="1" hangingPunct="1">
              <a:spcBef>
                <a:spcPct val="0"/>
              </a:spcBef>
              <a:buNone/>
            </a:pPr>
            <a:r>
              <a:rPr lang="en-US" altLang="zh-CN" sz="2400">
                <a:latin typeface="Times New Roman" panose="02020603050405020304" pitchFamily="18" charset="0"/>
              </a:rPr>
              <a:t>④</a:t>
            </a:r>
            <a:r>
              <a:rPr lang="zh-CN" altLang="en-US" sz="2400">
                <a:latin typeface="Times New Roman" panose="02020603050405020304" pitchFamily="18" charset="0"/>
              </a:rPr>
              <a:t>系统执行安全性算法，检查此次资源分配后，系统是否处于安全状态。若安全，才真正将资源分配给进程</a:t>
            </a:r>
            <a:r>
              <a:rPr lang="en-US" altLang="zh-CN" sz="2400">
                <a:latin typeface="Times New Roman" panose="02020603050405020304" pitchFamily="18" charset="0"/>
              </a:rPr>
              <a:t>Pi</a:t>
            </a:r>
            <a:r>
              <a:rPr lang="zh-CN" altLang="en-US" sz="2400">
                <a:latin typeface="Times New Roman" panose="02020603050405020304" pitchFamily="18" charset="0"/>
              </a:rPr>
              <a:t>，以完成本次分配；否则，将本次资源分配作废，恢复原来的资源分配状态，让进程</a:t>
            </a:r>
            <a:r>
              <a:rPr lang="en-US" altLang="zh-CN" sz="2400">
                <a:latin typeface="Times New Roman" panose="02020603050405020304" pitchFamily="18" charset="0"/>
              </a:rPr>
              <a:t>P</a:t>
            </a:r>
            <a:r>
              <a:rPr lang="en-US" altLang="zh-CN" sz="2400" baseline="-25000">
                <a:latin typeface="Times New Roman" panose="02020603050405020304" pitchFamily="18" charset="0"/>
              </a:rPr>
              <a:t>i</a:t>
            </a:r>
            <a:r>
              <a:rPr lang="zh-CN" altLang="en-US" sz="2400">
                <a:latin typeface="Times New Roman" panose="02020603050405020304" pitchFamily="18" charset="0"/>
              </a:rPr>
              <a:t>等待（阻塞）。</a:t>
            </a:r>
            <a:endParaRPr lang="zh-CN" altLang="en-US" sz="2400">
              <a:latin typeface="Times New Roman" panose="02020603050405020304" pitchFamily="18"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64866" name="Rectangle 2"/>
          <p:cNvSpPr>
            <a:spLocks noGrp="1"/>
          </p:cNvSpPr>
          <p:nvPr>
            <p:ph type="title"/>
          </p:nvPr>
        </p:nvSpPr>
        <p:spPr>
          <a:xfrm>
            <a:off x="228600" y="152400"/>
            <a:ext cx="5334000" cy="617538"/>
          </a:xfrm>
          <a:ln/>
        </p:spPr>
        <p:txBody>
          <a:bodyPr vert="horz" wrap="square" lIns="91440" tIns="45720" rIns="91440" bIns="45720" anchor="b"/>
          <a:p>
            <a:pPr eaLnBrk="1" hangingPunct="1"/>
            <a:r>
              <a:rPr lang="en-US" altLang="zh-CN" sz="2800"/>
              <a:t>3</a:t>
            </a:r>
            <a:r>
              <a:rPr lang="zh-CN" altLang="en-US" sz="2800"/>
              <a:t>）</a:t>
            </a:r>
            <a:r>
              <a:rPr lang="zh-CN" altLang="en-US" sz="2800">
                <a:latin typeface="Times New Roman" panose="02020603050405020304" pitchFamily="18" charset="0"/>
              </a:rPr>
              <a:t>安全性算法</a:t>
            </a:r>
            <a:r>
              <a:rPr lang="zh-CN" altLang="en-US" sz="3200"/>
              <a:t> </a:t>
            </a:r>
            <a:endParaRPr lang="zh-CN" altLang="en-US" sz="3200"/>
          </a:p>
        </p:txBody>
      </p:sp>
      <p:sp>
        <p:nvSpPr>
          <p:cNvPr id="164867" name="Rectangle 3"/>
          <p:cNvSpPr>
            <a:spLocks noGrp="1"/>
          </p:cNvSpPr>
          <p:nvPr>
            <p:ph idx="1"/>
          </p:nvPr>
        </p:nvSpPr>
        <p:spPr>
          <a:xfrm>
            <a:off x="228600" y="769938"/>
            <a:ext cx="7772400" cy="533400"/>
          </a:xfrm>
          <a:ln/>
        </p:spPr>
        <p:txBody>
          <a:bodyPr vert="horz" wrap="square" lIns="91440" tIns="45720" rIns="91440" bIns="45720" anchor="t"/>
          <a:p>
            <a:pPr eaLnBrk="1" hangingPunct="1">
              <a:lnSpc>
                <a:spcPct val="90000"/>
              </a:lnSpc>
            </a:pPr>
            <a:r>
              <a:rPr lang="zh-CN" altLang="en-US" sz="2800">
                <a:latin typeface="Times New Roman" panose="02020603050405020304" pitchFamily="18" charset="0"/>
              </a:rPr>
              <a:t>判断安全性的算法可描述如下：</a:t>
            </a:r>
            <a:r>
              <a:rPr lang="zh-CN" altLang="en-US">
                <a:latin typeface="Times New Roman" panose="02020603050405020304" pitchFamily="18" charset="0"/>
              </a:rPr>
              <a:t> </a:t>
            </a:r>
            <a:endParaRPr lang="zh-CN" altLang="en-US">
              <a:latin typeface="Times New Roman" panose="02020603050405020304" pitchFamily="18" charset="0"/>
            </a:endParaRPr>
          </a:p>
        </p:txBody>
      </p:sp>
      <p:sp>
        <p:nvSpPr>
          <p:cNvPr id="164868" name="Text Box 4"/>
          <p:cNvSpPr txBox="1"/>
          <p:nvPr/>
        </p:nvSpPr>
        <p:spPr>
          <a:xfrm>
            <a:off x="228600" y="1219200"/>
            <a:ext cx="3505200" cy="460375"/>
          </a:xfrm>
          <a:prstGeom prst="rect">
            <a:avLst/>
          </a:prstGeom>
          <a:noFill/>
          <a:ln w="9525">
            <a:noFill/>
          </a:ln>
        </p:spPr>
        <p:txBody>
          <a:bodyPr anchor="t">
            <a:spAutoFit/>
          </a:bodyPr>
          <a:p>
            <a:r>
              <a:rPr lang="zh-CN" altLang="en-US" b="1">
                <a:solidFill>
                  <a:schemeClr val="hlink"/>
                </a:solidFill>
                <a:latin typeface="宋体" panose="02010600030101010101" pitchFamily="2" charset="-122"/>
                <a:ea typeface="宋体" panose="02010600030101010101" pitchFamily="2" charset="-122"/>
              </a:rPr>
              <a:t>（</a:t>
            </a:r>
            <a:r>
              <a:rPr lang="en-US" altLang="zh-CN" b="1">
                <a:solidFill>
                  <a:schemeClr val="hlink"/>
                </a:solidFill>
                <a:latin typeface="宋体" panose="02010600030101010101" pitchFamily="2" charset="-122"/>
                <a:ea typeface="宋体" panose="02010600030101010101" pitchFamily="2" charset="-122"/>
              </a:rPr>
              <a:t>1</a:t>
            </a:r>
            <a:r>
              <a:rPr lang="zh-CN" altLang="en-US" b="1">
                <a:solidFill>
                  <a:schemeClr val="hlink"/>
                </a:solidFill>
                <a:latin typeface="宋体" panose="02010600030101010101" pitchFamily="2" charset="-122"/>
                <a:ea typeface="宋体" panose="02010600030101010101" pitchFamily="2" charset="-122"/>
              </a:rPr>
              <a:t>）设置两个向量</a:t>
            </a:r>
            <a:r>
              <a:rPr lang="zh-CN" altLang="en-US" b="1">
                <a:latin typeface="Times New Roman" panose="02020603050405020304" pitchFamily="18" charset="0"/>
                <a:ea typeface="宋体" panose="02010600030101010101" pitchFamily="2" charset="-122"/>
              </a:rPr>
              <a:t> </a:t>
            </a:r>
            <a:endParaRPr lang="zh-CN" altLang="en-US" b="1">
              <a:latin typeface="Times New Roman" panose="02020603050405020304" pitchFamily="18" charset="0"/>
              <a:ea typeface="宋体" panose="02010600030101010101" pitchFamily="2" charset="-122"/>
            </a:endParaRPr>
          </a:p>
        </p:txBody>
      </p:sp>
      <p:sp>
        <p:nvSpPr>
          <p:cNvPr id="164869" name="Text Box 5"/>
          <p:cNvSpPr txBox="1"/>
          <p:nvPr/>
        </p:nvSpPr>
        <p:spPr>
          <a:xfrm>
            <a:off x="990600" y="1676400"/>
            <a:ext cx="2743200" cy="398463"/>
          </a:xfrm>
          <a:prstGeom prst="rect">
            <a:avLst/>
          </a:prstGeom>
          <a:noFill/>
          <a:ln w="9525">
            <a:noFill/>
          </a:ln>
        </p:spPr>
        <p:txBody>
          <a:bodyPr anchor="t">
            <a:spAutoFit/>
          </a:bodyPr>
          <a:p>
            <a:r>
              <a:rPr lang="en-US" altLang="zh-CN" sz="2000" b="1">
                <a:solidFill>
                  <a:srgbClr val="000066"/>
                </a:solidFill>
                <a:latin typeface="Times New Roman" panose="02020603050405020304" pitchFamily="18" charset="0"/>
                <a:ea typeface="宋体" panose="02010600030101010101" pitchFamily="2" charset="-122"/>
              </a:rPr>
              <a:t>①</a:t>
            </a:r>
            <a:r>
              <a:rPr lang="zh-CN" altLang="en-US" sz="2000" b="1">
                <a:solidFill>
                  <a:srgbClr val="000066"/>
                </a:solidFill>
                <a:latin typeface="Times New Roman" panose="02020603050405020304" pitchFamily="18" charset="0"/>
                <a:ea typeface="宋体" panose="02010600030101010101" pitchFamily="2" charset="-122"/>
              </a:rPr>
              <a:t>工作向量</a:t>
            </a:r>
            <a:r>
              <a:rPr lang="en-US" altLang="zh-CN" sz="2000" b="1">
                <a:solidFill>
                  <a:srgbClr val="000066"/>
                </a:solidFill>
                <a:latin typeface="Times New Roman" panose="02020603050405020304" pitchFamily="18" charset="0"/>
                <a:ea typeface="宋体" panose="02010600030101010101" pitchFamily="2" charset="-122"/>
              </a:rPr>
              <a:t>Work —— </a:t>
            </a:r>
            <a:endParaRPr lang="en-US" altLang="zh-CN" sz="2000" b="1">
              <a:solidFill>
                <a:srgbClr val="000066"/>
              </a:solidFill>
              <a:latin typeface="Times New Roman" panose="02020603050405020304" pitchFamily="18" charset="0"/>
              <a:ea typeface="宋体" panose="02010600030101010101" pitchFamily="2" charset="-122"/>
            </a:endParaRPr>
          </a:p>
        </p:txBody>
      </p:sp>
      <p:sp>
        <p:nvSpPr>
          <p:cNvPr id="164870" name="Text Box 6"/>
          <p:cNvSpPr txBox="1"/>
          <p:nvPr/>
        </p:nvSpPr>
        <p:spPr>
          <a:xfrm>
            <a:off x="3581400" y="1676400"/>
            <a:ext cx="5334000" cy="644525"/>
          </a:xfrm>
          <a:prstGeom prst="rect">
            <a:avLst/>
          </a:prstGeom>
          <a:noFill/>
          <a:ln w="9525">
            <a:noFill/>
          </a:ln>
        </p:spPr>
        <p:txBody>
          <a:bodyPr lIns="54000" rIns="18000" anchor="t">
            <a:spAutoFit/>
          </a:bodyPr>
          <a:p>
            <a:pPr>
              <a:spcBef>
                <a:spcPct val="5000"/>
              </a:spcBef>
            </a:pPr>
            <a:r>
              <a:rPr lang="zh-CN" altLang="en-US" sz="1800" b="1">
                <a:latin typeface="宋体" panose="02010600030101010101" pitchFamily="2" charset="-122"/>
                <a:ea typeface="宋体" panose="02010600030101010101" pitchFamily="2" charset="-122"/>
              </a:rPr>
              <a:t>它表示系统目前可提供的各类资源数，有</a:t>
            </a:r>
            <a:r>
              <a:rPr lang="en-US" altLang="zh-CN" sz="1800" b="1">
                <a:latin typeface="Tahoma" panose="020B0604030504040204" pitchFamily="34" charset="0"/>
                <a:ea typeface="宋体" panose="02010600030101010101" pitchFamily="2" charset="-122"/>
              </a:rPr>
              <a:t>m</a:t>
            </a:r>
            <a:r>
              <a:rPr lang="zh-CN" altLang="en-US" sz="1800" b="1">
                <a:latin typeface="宋体" panose="02010600030101010101" pitchFamily="2" charset="-122"/>
                <a:ea typeface="宋体" panose="02010600030101010101" pitchFamily="2" charset="-122"/>
              </a:rPr>
              <a:t>个元素。在执行本算法开始时，</a:t>
            </a:r>
            <a:r>
              <a:rPr lang="en-US" altLang="zh-CN" sz="1800" b="1">
                <a:latin typeface="宋体" panose="02010600030101010101" pitchFamily="2" charset="-122"/>
                <a:ea typeface="宋体" panose="02010600030101010101" pitchFamily="2" charset="-122"/>
              </a:rPr>
              <a:t>Work = Available</a:t>
            </a:r>
            <a:r>
              <a:rPr lang="zh-CN" altLang="en-US" sz="1800" b="1">
                <a:latin typeface="宋体" panose="02010600030101010101" pitchFamily="2" charset="-122"/>
                <a:ea typeface="宋体" panose="02010600030101010101" pitchFamily="2" charset="-122"/>
              </a:rPr>
              <a:t>。 </a:t>
            </a:r>
            <a:r>
              <a:rPr lang="zh-CN" altLang="en-US" sz="1800" b="1">
                <a:latin typeface="Tahoma" panose="020B0604030504040204" pitchFamily="34" charset="0"/>
                <a:ea typeface="宋体" panose="02010600030101010101" pitchFamily="2" charset="-122"/>
              </a:rPr>
              <a:t> </a:t>
            </a:r>
            <a:endParaRPr lang="zh-CN" altLang="en-US" sz="1800" b="1">
              <a:latin typeface="Tahoma" panose="020B0604030504040204" pitchFamily="34" charset="0"/>
              <a:ea typeface="宋体" panose="02010600030101010101" pitchFamily="2" charset="-122"/>
            </a:endParaRPr>
          </a:p>
        </p:txBody>
      </p:sp>
      <p:sp>
        <p:nvSpPr>
          <p:cNvPr id="164871" name="Text Box 7"/>
          <p:cNvSpPr txBox="1"/>
          <p:nvPr/>
        </p:nvSpPr>
        <p:spPr>
          <a:xfrm>
            <a:off x="990600" y="2209800"/>
            <a:ext cx="2743200" cy="398463"/>
          </a:xfrm>
          <a:prstGeom prst="rect">
            <a:avLst/>
          </a:prstGeom>
          <a:noFill/>
          <a:ln w="9525">
            <a:noFill/>
          </a:ln>
        </p:spPr>
        <p:txBody>
          <a:bodyPr anchor="t">
            <a:spAutoFit/>
          </a:bodyPr>
          <a:p>
            <a:r>
              <a:rPr lang="en-US" altLang="zh-CN" sz="2000" b="1">
                <a:solidFill>
                  <a:srgbClr val="000066"/>
                </a:solidFill>
                <a:latin typeface="Times New Roman" panose="02020603050405020304" pitchFamily="18" charset="0"/>
                <a:ea typeface="宋体" panose="02010600030101010101" pitchFamily="2" charset="-122"/>
              </a:rPr>
              <a:t>②</a:t>
            </a:r>
            <a:r>
              <a:rPr lang="zh-CN" altLang="en-US" sz="2000" b="1">
                <a:solidFill>
                  <a:srgbClr val="000066"/>
                </a:solidFill>
                <a:latin typeface="Times New Roman" panose="02020603050405020304" pitchFamily="18" charset="0"/>
                <a:ea typeface="宋体" panose="02010600030101010101" pitchFamily="2" charset="-122"/>
              </a:rPr>
              <a:t>标志向量</a:t>
            </a:r>
            <a:r>
              <a:rPr lang="en-US" altLang="zh-CN" sz="2000" b="1">
                <a:solidFill>
                  <a:srgbClr val="000066"/>
                </a:solidFill>
                <a:latin typeface="Times New Roman" panose="02020603050405020304" pitchFamily="18" charset="0"/>
                <a:ea typeface="宋体" panose="02010600030101010101" pitchFamily="2" charset="-122"/>
              </a:rPr>
              <a:t>Finish—— </a:t>
            </a:r>
            <a:endParaRPr lang="en-US" altLang="zh-CN" sz="2000" b="1">
              <a:solidFill>
                <a:srgbClr val="000066"/>
              </a:solidFill>
              <a:latin typeface="Times New Roman" panose="02020603050405020304" pitchFamily="18" charset="0"/>
              <a:ea typeface="宋体" panose="02010600030101010101" pitchFamily="2" charset="-122"/>
            </a:endParaRPr>
          </a:p>
        </p:txBody>
      </p:sp>
      <p:sp>
        <p:nvSpPr>
          <p:cNvPr id="164872" name="Text Box 8"/>
          <p:cNvSpPr txBox="1"/>
          <p:nvPr/>
        </p:nvSpPr>
        <p:spPr>
          <a:xfrm>
            <a:off x="3581400" y="2286000"/>
            <a:ext cx="5257800" cy="658813"/>
          </a:xfrm>
          <a:prstGeom prst="rect">
            <a:avLst/>
          </a:prstGeom>
          <a:noFill/>
          <a:ln w="9525">
            <a:noFill/>
          </a:ln>
        </p:spPr>
        <p:txBody>
          <a:bodyPr anchor="t">
            <a:spAutoFit/>
          </a:bodyPr>
          <a:p>
            <a:pPr>
              <a:spcBef>
                <a:spcPct val="5000"/>
              </a:spcBef>
            </a:pPr>
            <a:r>
              <a:rPr lang="zh-CN" altLang="en-US" sz="1800" b="1">
                <a:latin typeface="Times New Roman" panose="02020603050405020304" pitchFamily="18" charset="0"/>
                <a:ea typeface="宋体" panose="02010600030101010101" pitchFamily="2" charset="-122"/>
              </a:rPr>
              <a:t>开始时</a:t>
            </a:r>
            <a:r>
              <a:rPr lang="en-US" altLang="zh-CN" sz="1800" b="1">
                <a:latin typeface="Times New Roman" panose="02020603050405020304" pitchFamily="18" charset="0"/>
                <a:ea typeface="宋体" panose="02010600030101010101" pitchFamily="2" charset="-122"/>
              </a:rPr>
              <a:t>Finish[i]=false  (i=1,2,…,n)</a:t>
            </a:r>
            <a:r>
              <a:rPr lang="zh-CN" altLang="en-US" sz="1800" b="1">
                <a:latin typeface="Times New Roman" panose="02020603050405020304" pitchFamily="18" charset="0"/>
                <a:ea typeface="宋体" panose="02010600030101010101" pitchFamily="2" charset="-122"/>
              </a:rPr>
              <a:t>；</a:t>
            </a:r>
            <a:endParaRPr lang="zh-CN" altLang="en-US" sz="1800" b="1">
              <a:latin typeface="Times New Roman" panose="02020603050405020304" pitchFamily="18" charset="0"/>
              <a:ea typeface="宋体" panose="02010600030101010101" pitchFamily="2" charset="-122"/>
            </a:endParaRPr>
          </a:p>
          <a:p>
            <a:pPr>
              <a:spcBef>
                <a:spcPct val="5000"/>
              </a:spcBef>
            </a:pPr>
            <a:r>
              <a:rPr lang="zh-CN" altLang="en-US" sz="1800" b="1">
                <a:latin typeface="Times New Roman" panose="02020603050405020304" pitchFamily="18" charset="0"/>
                <a:ea typeface="宋体" panose="02010600030101010101" pitchFamily="2" charset="-122"/>
              </a:rPr>
              <a:t>当有足够资源分配给进程</a:t>
            </a:r>
            <a:r>
              <a:rPr lang="en-US" altLang="zh-CN" sz="1800" b="1">
                <a:latin typeface="Times New Roman" panose="02020603050405020304" pitchFamily="18" charset="0"/>
                <a:ea typeface="宋体" panose="02010600030101010101" pitchFamily="2" charset="-122"/>
              </a:rPr>
              <a:t>P</a:t>
            </a:r>
            <a:r>
              <a:rPr lang="en-US" altLang="zh-CN" sz="1800" b="1" baseline="-30000">
                <a:latin typeface="Times New Roman" panose="02020603050405020304" pitchFamily="18" charset="0"/>
                <a:ea typeface="宋体" panose="02010600030101010101" pitchFamily="2" charset="-122"/>
              </a:rPr>
              <a:t>i</a:t>
            </a:r>
            <a:r>
              <a:rPr lang="zh-CN" altLang="en-US" sz="1800" b="1">
                <a:latin typeface="Times New Roman" panose="02020603050405020304" pitchFamily="18" charset="0"/>
                <a:ea typeface="宋体" panose="02010600030101010101" pitchFamily="2" charset="-122"/>
              </a:rPr>
              <a:t>时，再令</a:t>
            </a:r>
            <a:r>
              <a:rPr lang="en-US" altLang="zh-CN" sz="1800" b="1">
                <a:latin typeface="Times New Roman" panose="02020603050405020304" pitchFamily="18" charset="0"/>
                <a:ea typeface="宋体" panose="02010600030101010101" pitchFamily="2" charset="-122"/>
              </a:rPr>
              <a:t>Finish[i]=True</a:t>
            </a:r>
            <a:endParaRPr lang="en-US" altLang="zh-CN" sz="1800" b="1">
              <a:latin typeface="Times New Roman" panose="02020603050405020304" pitchFamily="18" charset="0"/>
              <a:ea typeface="宋体" panose="02010600030101010101" pitchFamily="2" charset="-122"/>
            </a:endParaRPr>
          </a:p>
        </p:txBody>
      </p:sp>
      <p:sp>
        <p:nvSpPr>
          <p:cNvPr id="164873" name="Text Box 9"/>
          <p:cNvSpPr txBox="1"/>
          <p:nvPr/>
        </p:nvSpPr>
        <p:spPr>
          <a:xfrm>
            <a:off x="152400" y="2819400"/>
            <a:ext cx="7924800" cy="460375"/>
          </a:xfrm>
          <a:prstGeom prst="rect">
            <a:avLst/>
          </a:prstGeom>
          <a:noFill/>
          <a:ln w="9525">
            <a:noFill/>
          </a:ln>
        </p:spPr>
        <p:txBody>
          <a:bodyPr anchor="t">
            <a:spAutoFit/>
          </a:bodyPr>
          <a:p>
            <a:r>
              <a:rPr lang="zh-CN" altLang="en-US" b="1">
                <a:solidFill>
                  <a:schemeClr val="hlink"/>
                </a:solidFill>
                <a:latin typeface="Times New Roman" panose="02020603050405020304" pitchFamily="18" charset="0"/>
                <a:ea typeface="宋体" panose="02010600030101010101" pitchFamily="2" charset="-122"/>
              </a:rPr>
              <a:t>（</a:t>
            </a:r>
            <a:r>
              <a:rPr lang="en-US" altLang="zh-CN" b="1">
                <a:solidFill>
                  <a:schemeClr val="hlink"/>
                </a:solidFill>
                <a:latin typeface="Times New Roman" panose="02020603050405020304" pitchFamily="18" charset="0"/>
                <a:ea typeface="宋体" panose="02010600030101010101" pitchFamily="2" charset="-122"/>
              </a:rPr>
              <a:t>2</a:t>
            </a:r>
            <a:r>
              <a:rPr lang="zh-CN" altLang="en-US" b="1">
                <a:solidFill>
                  <a:schemeClr val="hlink"/>
                </a:solidFill>
                <a:latin typeface="Times New Roman" panose="02020603050405020304" pitchFamily="18" charset="0"/>
                <a:ea typeface="宋体" panose="02010600030101010101" pitchFamily="2" charset="-122"/>
              </a:rPr>
              <a:t>）从进程集合中寻找一个能满足下述条件的进程</a:t>
            </a:r>
            <a:r>
              <a:rPr lang="zh-CN" altLang="en-US" b="1">
                <a:latin typeface="Times New Roman" panose="02020603050405020304" pitchFamily="18" charset="0"/>
                <a:ea typeface="宋体" panose="02010600030101010101" pitchFamily="2" charset="-122"/>
              </a:rPr>
              <a:t>： </a:t>
            </a:r>
            <a:endParaRPr lang="zh-CN" altLang="en-US" b="1">
              <a:latin typeface="Times New Roman" panose="02020603050405020304" pitchFamily="18" charset="0"/>
              <a:ea typeface="宋体" panose="02010600030101010101" pitchFamily="2" charset="-122"/>
            </a:endParaRPr>
          </a:p>
        </p:txBody>
      </p:sp>
      <p:sp>
        <p:nvSpPr>
          <p:cNvPr id="164874" name="Text Box 10"/>
          <p:cNvSpPr txBox="1"/>
          <p:nvPr/>
        </p:nvSpPr>
        <p:spPr>
          <a:xfrm>
            <a:off x="914400" y="3276600"/>
            <a:ext cx="7467600" cy="398463"/>
          </a:xfrm>
          <a:prstGeom prst="rect">
            <a:avLst/>
          </a:prstGeom>
          <a:noFill/>
          <a:ln w="9525">
            <a:noFill/>
          </a:ln>
        </p:spPr>
        <p:txBody>
          <a:bodyPr anchor="t">
            <a:spAutoFit/>
          </a:bodyPr>
          <a:p>
            <a:r>
              <a:rPr lang="en-US" altLang="zh-CN" sz="2000" b="1">
                <a:solidFill>
                  <a:srgbClr val="000066"/>
                </a:solidFill>
                <a:latin typeface="Times New Roman" panose="02020603050405020304" pitchFamily="18" charset="0"/>
                <a:ea typeface="宋体" panose="02010600030101010101" pitchFamily="2" charset="-122"/>
              </a:rPr>
              <a:t>①Finish[i]=False</a:t>
            </a:r>
            <a:r>
              <a:rPr lang="zh-CN" altLang="en-US" sz="2000" b="1">
                <a:solidFill>
                  <a:srgbClr val="000066"/>
                </a:solidFill>
                <a:latin typeface="Times New Roman" panose="02020603050405020304" pitchFamily="18" charset="0"/>
                <a:ea typeface="宋体" panose="02010600030101010101" pitchFamily="2" charset="-122"/>
              </a:rPr>
              <a:t>；②</a:t>
            </a:r>
            <a:r>
              <a:rPr lang="en-US" altLang="zh-CN" sz="2000" b="1">
                <a:solidFill>
                  <a:srgbClr val="000066"/>
                </a:solidFill>
                <a:latin typeface="Times New Roman" panose="02020603050405020304" pitchFamily="18" charset="0"/>
                <a:ea typeface="宋体" panose="02010600030101010101" pitchFamily="2" charset="-122"/>
              </a:rPr>
              <a:t>Need[i,j]≤Work[j] (j=1,2,…,m) </a:t>
            </a:r>
            <a:endParaRPr lang="en-US" altLang="zh-CN" sz="2000" b="1">
              <a:solidFill>
                <a:srgbClr val="000066"/>
              </a:solidFill>
              <a:latin typeface="Times New Roman" panose="02020603050405020304" pitchFamily="18" charset="0"/>
              <a:ea typeface="宋体" panose="02010600030101010101" pitchFamily="2" charset="-122"/>
            </a:endParaRPr>
          </a:p>
        </p:txBody>
      </p:sp>
      <p:sp>
        <p:nvSpPr>
          <p:cNvPr id="164875" name="Text Box 11"/>
          <p:cNvSpPr txBox="1"/>
          <p:nvPr/>
        </p:nvSpPr>
        <p:spPr>
          <a:xfrm>
            <a:off x="914400" y="3733800"/>
            <a:ext cx="6781800" cy="398463"/>
          </a:xfrm>
          <a:prstGeom prst="rect">
            <a:avLst/>
          </a:prstGeom>
          <a:noFill/>
          <a:ln w="9525">
            <a:noFill/>
          </a:ln>
        </p:spPr>
        <p:txBody>
          <a:bodyPr anchor="t">
            <a:spAutoFit/>
          </a:bodyPr>
          <a:p>
            <a:r>
              <a:rPr lang="zh-CN" altLang="en-US" sz="2000" b="1">
                <a:latin typeface="Times New Roman" panose="02020603050405020304" pitchFamily="18" charset="0"/>
                <a:ea typeface="宋体" panose="02010600030101010101" pitchFamily="2" charset="-122"/>
              </a:rPr>
              <a:t>若找到，转步骤（</a:t>
            </a:r>
            <a:r>
              <a:rPr lang="en-US" altLang="zh-CN" sz="2000" b="1">
                <a:latin typeface="Times New Roman" panose="02020603050405020304" pitchFamily="18" charset="0"/>
                <a:ea typeface="宋体" panose="02010600030101010101" pitchFamily="2" charset="-122"/>
              </a:rPr>
              <a:t>3</a:t>
            </a:r>
            <a:r>
              <a:rPr lang="zh-CN" altLang="en-US" sz="2000" b="1">
                <a:latin typeface="Times New Roman" panose="02020603050405020304" pitchFamily="18" charset="0"/>
                <a:ea typeface="宋体" panose="02010600030101010101" pitchFamily="2" charset="-122"/>
              </a:rPr>
              <a:t>）执行；否则，执行步骤（</a:t>
            </a:r>
            <a:r>
              <a:rPr lang="en-US" altLang="zh-CN" sz="2000" b="1">
                <a:latin typeface="Times New Roman" panose="02020603050405020304" pitchFamily="18" charset="0"/>
                <a:ea typeface="宋体" panose="02010600030101010101" pitchFamily="2" charset="-122"/>
              </a:rPr>
              <a:t>4</a:t>
            </a:r>
            <a:r>
              <a:rPr lang="zh-CN" altLang="en-US" sz="2000" b="1">
                <a:latin typeface="Times New Roman" panose="02020603050405020304" pitchFamily="18" charset="0"/>
                <a:ea typeface="宋体" panose="02010600030101010101" pitchFamily="2" charset="-122"/>
              </a:rPr>
              <a:t>）。 </a:t>
            </a:r>
            <a:endParaRPr lang="zh-CN" altLang="en-US" sz="2000" b="1">
              <a:latin typeface="Times New Roman" panose="02020603050405020304" pitchFamily="18" charset="0"/>
              <a:ea typeface="宋体" panose="02010600030101010101" pitchFamily="2" charset="-122"/>
            </a:endParaRPr>
          </a:p>
        </p:txBody>
      </p:sp>
      <p:sp>
        <p:nvSpPr>
          <p:cNvPr id="164876" name="Text Box 12"/>
          <p:cNvSpPr txBox="1"/>
          <p:nvPr/>
        </p:nvSpPr>
        <p:spPr>
          <a:xfrm>
            <a:off x="176213" y="4114800"/>
            <a:ext cx="8281987" cy="830263"/>
          </a:xfrm>
          <a:prstGeom prst="rect">
            <a:avLst/>
          </a:prstGeom>
          <a:noFill/>
          <a:ln w="9525">
            <a:noFill/>
          </a:ln>
        </p:spPr>
        <p:txBody>
          <a:bodyPr anchor="t">
            <a:spAutoFit/>
          </a:bodyPr>
          <a:p>
            <a:r>
              <a:rPr lang="zh-CN" altLang="en-US" b="1">
                <a:solidFill>
                  <a:schemeClr val="hlink"/>
                </a:solidFill>
                <a:latin typeface="Times New Roman" panose="02020603050405020304" pitchFamily="18" charset="0"/>
                <a:ea typeface="宋体" panose="02010600030101010101" pitchFamily="2" charset="-122"/>
              </a:rPr>
              <a:t>（</a:t>
            </a:r>
            <a:r>
              <a:rPr lang="en-US" altLang="zh-CN" b="1">
                <a:solidFill>
                  <a:schemeClr val="hlink"/>
                </a:solidFill>
                <a:latin typeface="Times New Roman" panose="02020603050405020304" pitchFamily="18" charset="0"/>
                <a:ea typeface="宋体" panose="02010600030101010101" pitchFamily="2" charset="-122"/>
              </a:rPr>
              <a:t>3</a:t>
            </a:r>
            <a:r>
              <a:rPr lang="zh-CN" altLang="en-US" b="1">
                <a:solidFill>
                  <a:schemeClr val="hlink"/>
                </a:solidFill>
                <a:latin typeface="Times New Roman" panose="02020603050405020304" pitchFamily="18" charset="0"/>
                <a:ea typeface="宋体" panose="02010600030101010101" pitchFamily="2" charset="-122"/>
              </a:rPr>
              <a:t>）进程</a:t>
            </a:r>
            <a:r>
              <a:rPr lang="en-US" altLang="zh-CN" b="1">
                <a:solidFill>
                  <a:schemeClr val="hlink"/>
                </a:solidFill>
                <a:latin typeface="Times New Roman" panose="02020603050405020304" pitchFamily="18" charset="0"/>
                <a:ea typeface="宋体" panose="02010600030101010101" pitchFamily="2" charset="-122"/>
              </a:rPr>
              <a:t>P</a:t>
            </a:r>
            <a:r>
              <a:rPr lang="en-US" altLang="zh-CN" b="1" baseline="-30000">
                <a:solidFill>
                  <a:schemeClr val="hlink"/>
                </a:solidFill>
                <a:latin typeface="Times New Roman" panose="02020603050405020304" pitchFamily="18" charset="0"/>
                <a:ea typeface="宋体" panose="02010600030101010101" pitchFamily="2" charset="-122"/>
              </a:rPr>
              <a:t>i</a:t>
            </a:r>
            <a:r>
              <a:rPr lang="zh-CN" altLang="en-US" b="1">
                <a:solidFill>
                  <a:schemeClr val="hlink"/>
                </a:solidFill>
                <a:latin typeface="Times New Roman" panose="02020603050405020304" pitchFamily="18" charset="0"/>
                <a:ea typeface="宋体" panose="02010600030101010101" pitchFamily="2" charset="-122"/>
              </a:rPr>
              <a:t>可获得所需全部资源，可执行结束并释放分配给它的资源。故应执行</a:t>
            </a:r>
            <a:r>
              <a:rPr lang="zh-CN" altLang="en-US" b="1">
                <a:solidFill>
                  <a:schemeClr val="hlink"/>
                </a:solidFill>
                <a:latin typeface="Times New Roman" panose="02020603050405020304" pitchFamily="18" charset="0"/>
                <a:ea typeface="仿宋_GB2312" pitchFamily="49" charset="-122"/>
              </a:rPr>
              <a:t>： </a:t>
            </a:r>
            <a:endParaRPr lang="zh-CN" altLang="en-US" b="1">
              <a:solidFill>
                <a:schemeClr val="hlink"/>
              </a:solidFill>
              <a:latin typeface="Times New Roman" panose="02020603050405020304" pitchFamily="18" charset="0"/>
              <a:ea typeface="仿宋_GB2312" pitchFamily="49" charset="-122"/>
            </a:endParaRPr>
          </a:p>
        </p:txBody>
      </p:sp>
      <p:sp>
        <p:nvSpPr>
          <p:cNvPr id="164877" name="Text Box 13"/>
          <p:cNvSpPr txBox="1"/>
          <p:nvPr/>
        </p:nvSpPr>
        <p:spPr>
          <a:xfrm>
            <a:off x="914400" y="4953000"/>
            <a:ext cx="7391400" cy="736600"/>
          </a:xfrm>
          <a:prstGeom prst="rect">
            <a:avLst/>
          </a:prstGeom>
          <a:noFill/>
          <a:ln w="9525">
            <a:noFill/>
          </a:ln>
        </p:spPr>
        <p:txBody>
          <a:bodyPr anchor="t">
            <a:spAutoFit/>
          </a:bodyPr>
          <a:p>
            <a:pPr>
              <a:spcBef>
                <a:spcPct val="10000"/>
              </a:spcBef>
            </a:pPr>
            <a:r>
              <a:rPr lang="en-US" altLang="zh-CN" sz="2000" b="1">
                <a:solidFill>
                  <a:srgbClr val="000066"/>
                </a:solidFill>
                <a:latin typeface="Times New Roman" panose="02020603050405020304" pitchFamily="18" charset="0"/>
                <a:ea typeface="宋体" panose="02010600030101010101" pitchFamily="2" charset="-122"/>
              </a:rPr>
              <a:t>Work[j] = Work[j] + Allocation[i, j]</a:t>
            </a:r>
            <a:r>
              <a:rPr lang="zh-CN" altLang="en-US" sz="2000" b="1">
                <a:solidFill>
                  <a:srgbClr val="000066"/>
                </a:solidFill>
                <a:latin typeface="Times New Roman" panose="02020603050405020304" pitchFamily="18" charset="0"/>
                <a:ea typeface="宋体" panose="02010600030101010101" pitchFamily="2" charset="-122"/>
              </a:rPr>
              <a:t>；</a:t>
            </a:r>
            <a:r>
              <a:rPr lang="en-US" altLang="zh-CN" sz="2000" b="1">
                <a:solidFill>
                  <a:srgbClr val="000066"/>
                </a:solidFill>
                <a:latin typeface="Times New Roman" panose="02020603050405020304" pitchFamily="18" charset="0"/>
                <a:ea typeface="宋体" panose="02010600030101010101" pitchFamily="2" charset="-122"/>
              </a:rPr>
              <a:t>Finish[i] = True</a:t>
            </a:r>
            <a:r>
              <a:rPr lang="zh-CN" altLang="en-US" sz="2000" b="1">
                <a:solidFill>
                  <a:srgbClr val="000066"/>
                </a:solidFill>
                <a:latin typeface="Times New Roman" panose="02020603050405020304" pitchFamily="18" charset="0"/>
                <a:ea typeface="宋体" panose="02010600030101010101" pitchFamily="2" charset="-122"/>
              </a:rPr>
              <a:t>；</a:t>
            </a:r>
            <a:endParaRPr lang="zh-CN" altLang="en-US" sz="2000" b="1">
              <a:solidFill>
                <a:srgbClr val="000066"/>
              </a:solidFill>
              <a:latin typeface="Times New Roman" panose="02020603050405020304" pitchFamily="18" charset="0"/>
              <a:ea typeface="宋体" panose="02010600030101010101" pitchFamily="2" charset="-122"/>
            </a:endParaRPr>
          </a:p>
          <a:p>
            <a:pPr>
              <a:spcBef>
                <a:spcPct val="10000"/>
              </a:spcBef>
            </a:pPr>
            <a:r>
              <a:rPr lang="zh-CN" altLang="en-US" sz="2000" b="1">
                <a:solidFill>
                  <a:srgbClr val="000066"/>
                </a:solidFill>
                <a:latin typeface="Times New Roman" panose="02020603050405020304" pitchFamily="18" charset="0"/>
                <a:ea typeface="宋体" panose="02010600030101010101" pitchFamily="2" charset="-122"/>
              </a:rPr>
              <a:t>返回步骤（</a:t>
            </a:r>
            <a:r>
              <a:rPr lang="en-US" altLang="zh-CN" sz="2000" b="1">
                <a:solidFill>
                  <a:srgbClr val="000066"/>
                </a:solidFill>
                <a:latin typeface="Times New Roman" panose="02020603050405020304" pitchFamily="18" charset="0"/>
                <a:ea typeface="宋体" panose="02010600030101010101" pitchFamily="2" charset="-122"/>
              </a:rPr>
              <a:t>2</a:t>
            </a:r>
            <a:r>
              <a:rPr lang="zh-CN" altLang="en-US" sz="2000" b="1">
                <a:solidFill>
                  <a:srgbClr val="000066"/>
                </a:solidFill>
                <a:latin typeface="Times New Roman" panose="02020603050405020304" pitchFamily="18" charset="0"/>
                <a:ea typeface="宋体" panose="02010600030101010101" pitchFamily="2" charset="-122"/>
              </a:rPr>
              <a:t>）。   </a:t>
            </a:r>
            <a:endParaRPr lang="zh-CN" altLang="en-US" sz="2000" b="1">
              <a:solidFill>
                <a:srgbClr val="000066"/>
              </a:solidFill>
              <a:latin typeface="Times New Roman" panose="02020603050405020304" pitchFamily="18" charset="0"/>
              <a:ea typeface="宋体" panose="02010600030101010101" pitchFamily="2" charset="-122"/>
            </a:endParaRPr>
          </a:p>
        </p:txBody>
      </p:sp>
      <p:sp>
        <p:nvSpPr>
          <p:cNvPr id="164878" name="Text Box 14"/>
          <p:cNvSpPr txBox="1"/>
          <p:nvPr/>
        </p:nvSpPr>
        <p:spPr>
          <a:xfrm>
            <a:off x="155575" y="5715000"/>
            <a:ext cx="8531225" cy="830263"/>
          </a:xfrm>
          <a:prstGeom prst="rect">
            <a:avLst/>
          </a:prstGeom>
          <a:noFill/>
          <a:ln w="9525">
            <a:noFill/>
          </a:ln>
        </p:spPr>
        <p:txBody>
          <a:bodyPr anchor="t">
            <a:spAutoFit/>
          </a:bodyPr>
          <a:p>
            <a:r>
              <a:rPr lang="zh-CN" altLang="en-US" b="1">
                <a:solidFill>
                  <a:schemeClr val="hlink"/>
                </a:solidFill>
                <a:latin typeface="Times New Roman" panose="02020603050405020304" pitchFamily="18" charset="0"/>
                <a:ea typeface="仿宋_GB2312" pitchFamily="49" charset="-122"/>
              </a:rPr>
              <a:t>（</a:t>
            </a:r>
            <a:r>
              <a:rPr lang="en-US" altLang="zh-CN" b="1">
                <a:solidFill>
                  <a:schemeClr val="hlink"/>
                </a:solidFill>
                <a:latin typeface="Times New Roman" panose="02020603050405020304" pitchFamily="18" charset="0"/>
                <a:ea typeface="宋体" panose="02010600030101010101" pitchFamily="2" charset="-122"/>
              </a:rPr>
              <a:t>4</a:t>
            </a:r>
            <a:r>
              <a:rPr lang="zh-CN" altLang="en-US" b="1">
                <a:solidFill>
                  <a:schemeClr val="hlink"/>
                </a:solidFill>
                <a:latin typeface="Times New Roman" panose="02020603050405020304" pitchFamily="18" charset="0"/>
                <a:ea typeface="宋体" panose="02010600030101010101" pitchFamily="2" charset="-122"/>
              </a:rPr>
              <a:t>）如果</a:t>
            </a:r>
            <a:r>
              <a:rPr lang="zh-CN" altLang="en-US" b="1">
                <a:solidFill>
                  <a:schemeClr val="tx2"/>
                </a:solidFill>
                <a:latin typeface="Times New Roman" panose="02020603050405020304" pitchFamily="18" charset="0"/>
                <a:ea typeface="宋体" panose="02010600030101010101" pitchFamily="2" charset="-122"/>
              </a:rPr>
              <a:t>所有</a:t>
            </a:r>
            <a:r>
              <a:rPr lang="zh-CN" altLang="en-US" b="1">
                <a:solidFill>
                  <a:schemeClr val="hlink"/>
                </a:solidFill>
                <a:latin typeface="Times New Roman" panose="02020603050405020304" pitchFamily="18" charset="0"/>
                <a:ea typeface="宋体" panose="02010600030101010101" pitchFamily="2" charset="-122"/>
              </a:rPr>
              <a:t>进程的</a:t>
            </a:r>
            <a:r>
              <a:rPr lang="en-US" altLang="zh-CN" b="1">
                <a:solidFill>
                  <a:schemeClr val="hlink"/>
                </a:solidFill>
                <a:latin typeface="Times New Roman" panose="02020603050405020304" pitchFamily="18" charset="0"/>
                <a:ea typeface="宋体" panose="02010600030101010101" pitchFamily="2" charset="-122"/>
              </a:rPr>
              <a:t>Finish[i] == True</a:t>
            </a:r>
            <a:r>
              <a:rPr lang="zh-CN" altLang="en-US" b="1">
                <a:solidFill>
                  <a:schemeClr val="hlink"/>
                </a:solidFill>
                <a:latin typeface="Times New Roman" panose="02020603050405020304" pitchFamily="18" charset="0"/>
                <a:ea typeface="宋体" panose="02010600030101010101" pitchFamily="2" charset="-122"/>
              </a:rPr>
              <a:t>都满足，则表示系统处于安全状态；否则，系统处于不安全状态。</a:t>
            </a:r>
            <a:r>
              <a:rPr lang="zh-CN" altLang="en-US" b="1">
                <a:solidFill>
                  <a:schemeClr val="hlink"/>
                </a:solidFill>
                <a:latin typeface="Times New Roman" panose="02020603050405020304" pitchFamily="18" charset="0"/>
                <a:ea typeface="仿宋_GB2312" pitchFamily="49" charset="-122"/>
              </a:rPr>
              <a:t>  </a:t>
            </a:r>
            <a:endParaRPr lang="zh-CN" altLang="en-US" b="1">
              <a:solidFill>
                <a:schemeClr val="hlink"/>
              </a:solidFill>
              <a:latin typeface="Times New Roman" panose="02020603050405020304" pitchFamily="18" charset="0"/>
              <a:ea typeface="仿宋_GB2312"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3"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1">
                <a:latin typeface="Times New Roman" panose="02020603050405020304" pitchFamily="18" charset="0"/>
              </a:rPr>
            </a:fld>
            <a:endParaRPr lang="en-US" altLang="zh-CN" sz="1400" b="1">
              <a:latin typeface="Times New Roman" panose="02020603050405020304" pitchFamily="18" charset="0"/>
            </a:endParaRPr>
          </a:p>
        </p:txBody>
      </p:sp>
      <p:sp>
        <p:nvSpPr>
          <p:cNvPr id="166914" name="Rectangle 2"/>
          <p:cNvSpPr>
            <a:spLocks noGrp="1"/>
          </p:cNvSpPr>
          <p:nvPr>
            <p:ph type="title"/>
          </p:nvPr>
        </p:nvSpPr>
        <p:spPr>
          <a:xfrm>
            <a:off x="203200" y="101600"/>
            <a:ext cx="6400800" cy="617538"/>
          </a:xfrm>
          <a:ln/>
        </p:spPr>
        <p:txBody>
          <a:bodyPr vert="horz" wrap="square" lIns="91440" tIns="45720" rIns="91440" bIns="45720" anchor="b"/>
          <a:p>
            <a:pPr eaLnBrk="1" hangingPunct="1"/>
            <a:r>
              <a:rPr lang="en-US" altLang="zh-CN" sz="2800"/>
              <a:t>4.  </a:t>
            </a:r>
            <a:r>
              <a:rPr lang="zh-CN" altLang="en-US" sz="2800"/>
              <a:t>银行家算法之例 </a:t>
            </a:r>
            <a:endParaRPr lang="zh-CN" altLang="en-US" sz="2800"/>
          </a:p>
        </p:txBody>
      </p:sp>
      <p:sp>
        <p:nvSpPr>
          <p:cNvPr id="166915" name="Text Box 3"/>
          <p:cNvSpPr txBox="1"/>
          <p:nvPr/>
        </p:nvSpPr>
        <p:spPr>
          <a:xfrm>
            <a:off x="381000" y="762000"/>
            <a:ext cx="8382000" cy="768350"/>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设系统中有</a:t>
            </a:r>
            <a:r>
              <a:rPr lang="en-US" altLang="zh-CN" sz="2000" b="1">
                <a:latin typeface="Times New Roman" panose="02020603050405020304" pitchFamily="18" charset="0"/>
                <a:ea typeface="宋体" panose="02010600030101010101" pitchFamily="2" charset="-122"/>
              </a:rPr>
              <a:t>5</a:t>
            </a:r>
            <a:r>
              <a:rPr lang="zh-CN" altLang="en-US" sz="2000" b="1">
                <a:latin typeface="Times New Roman" panose="02020603050405020304" pitchFamily="18" charset="0"/>
                <a:ea typeface="宋体" panose="02010600030101010101" pitchFamily="2" charset="-122"/>
              </a:rPr>
              <a:t>个进程</a:t>
            </a:r>
            <a:r>
              <a:rPr lang="en-US" altLang="zh-CN" sz="2000" b="1">
                <a:latin typeface="Times New Roman" panose="02020603050405020304" pitchFamily="18" charset="0"/>
                <a:ea typeface="宋体" panose="02010600030101010101" pitchFamily="2" charset="-122"/>
              </a:rPr>
              <a:t>{P</a:t>
            </a:r>
            <a:r>
              <a:rPr lang="en-US" altLang="zh-CN" sz="2000" b="1" baseline="-30000">
                <a:latin typeface="Times New Roman" panose="02020603050405020304" pitchFamily="18" charset="0"/>
                <a:ea typeface="宋体" panose="02010600030101010101" pitchFamily="2" charset="-122"/>
              </a:rPr>
              <a:t>0</a:t>
            </a: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P</a:t>
            </a:r>
            <a:r>
              <a:rPr lang="en-US" altLang="zh-CN" sz="2000" b="1" baseline="-30000">
                <a:latin typeface="Times New Roman" panose="02020603050405020304" pitchFamily="18" charset="0"/>
                <a:ea typeface="宋体" panose="02010600030101010101" pitchFamily="2" charset="-122"/>
              </a:rPr>
              <a:t>1</a:t>
            </a: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P</a:t>
            </a:r>
            <a:r>
              <a:rPr lang="en-US" altLang="zh-CN" sz="2000" b="1" baseline="-30000">
                <a:latin typeface="Times New Roman" panose="02020603050405020304" pitchFamily="18" charset="0"/>
                <a:ea typeface="宋体" panose="02010600030101010101" pitchFamily="2" charset="-122"/>
              </a:rPr>
              <a:t>2</a:t>
            </a: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P</a:t>
            </a:r>
            <a:r>
              <a:rPr lang="en-US" altLang="zh-CN" sz="2000" b="1" baseline="-30000">
                <a:latin typeface="Times New Roman" panose="02020603050405020304" pitchFamily="18" charset="0"/>
                <a:ea typeface="宋体" panose="02010600030101010101" pitchFamily="2" charset="-122"/>
              </a:rPr>
              <a:t>3</a:t>
            </a: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P</a:t>
            </a:r>
            <a:r>
              <a:rPr lang="en-US" altLang="zh-CN" sz="2000" b="1" baseline="-30000">
                <a:latin typeface="Times New Roman" panose="02020603050405020304" pitchFamily="18" charset="0"/>
                <a:ea typeface="宋体" panose="02010600030101010101" pitchFamily="2" charset="-122"/>
              </a:rPr>
              <a:t>4</a:t>
            </a:r>
            <a:r>
              <a:rPr lang="en-US" altLang="zh-CN" sz="2000" b="1">
                <a:latin typeface="Times New Roman" panose="02020603050405020304" pitchFamily="18" charset="0"/>
                <a:ea typeface="宋体" panose="02010600030101010101" pitchFamily="2" charset="-122"/>
              </a:rPr>
              <a:t>}</a:t>
            </a:r>
            <a:r>
              <a:rPr lang="zh-CN" altLang="en-US" sz="2000" b="1">
                <a:latin typeface="Times New Roman" panose="02020603050405020304" pitchFamily="18" charset="0"/>
                <a:ea typeface="宋体" panose="02010600030101010101" pitchFamily="2" charset="-122"/>
              </a:rPr>
              <a:t>和</a:t>
            </a:r>
            <a:r>
              <a:rPr lang="en-US" altLang="zh-CN" sz="2000" b="1">
                <a:latin typeface="Times New Roman" panose="02020603050405020304" pitchFamily="18" charset="0"/>
                <a:ea typeface="宋体" panose="02010600030101010101" pitchFamily="2" charset="-122"/>
              </a:rPr>
              <a:t>3</a:t>
            </a:r>
            <a:r>
              <a:rPr lang="zh-CN" altLang="en-US" sz="2000" b="1">
                <a:latin typeface="Times New Roman" panose="02020603050405020304" pitchFamily="18" charset="0"/>
                <a:ea typeface="宋体" panose="02010600030101010101" pitchFamily="2" charset="-122"/>
              </a:rPr>
              <a:t>类资源</a:t>
            </a:r>
            <a:r>
              <a:rPr lang="en-US" altLang="zh-CN" sz="2000" b="1">
                <a:latin typeface="Times New Roman" panose="02020603050405020304" pitchFamily="18" charset="0"/>
                <a:ea typeface="宋体" panose="02010600030101010101" pitchFamily="2" charset="-122"/>
              </a:rPr>
              <a:t>{A</a:t>
            </a: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B</a:t>
            </a: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C}</a:t>
            </a:r>
            <a:r>
              <a:rPr lang="zh-CN" altLang="en-US" sz="2000" b="1">
                <a:latin typeface="Times New Roman" panose="02020603050405020304" pitchFamily="18" charset="0"/>
                <a:ea typeface="宋体" panose="02010600030101010101" pitchFamily="2" charset="-122"/>
              </a:rPr>
              <a:t>，各类资源总数分别为</a:t>
            </a:r>
            <a:r>
              <a:rPr lang="en-US" altLang="zh-CN" sz="2000" b="1">
                <a:latin typeface="Times New Roman" panose="02020603050405020304" pitchFamily="18" charset="0"/>
                <a:ea typeface="宋体" panose="02010600030101010101" pitchFamily="2" charset="-122"/>
              </a:rPr>
              <a:t>10</a:t>
            </a: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5</a:t>
            </a: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7</a:t>
            </a:r>
            <a:r>
              <a:rPr lang="zh-CN" altLang="en-US" sz="2000" b="1">
                <a:latin typeface="Times New Roman" panose="02020603050405020304" pitchFamily="18" charset="0"/>
                <a:ea typeface="宋体" panose="02010600030101010101" pitchFamily="2" charset="-122"/>
              </a:rPr>
              <a:t>，在</a:t>
            </a:r>
            <a:r>
              <a:rPr lang="en-US" altLang="zh-CN" sz="2000" b="1">
                <a:latin typeface="Times New Roman" panose="02020603050405020304" pitchFamily="18" charset="0"/>
                <a:ea typeface="宋体" panose="02010600030101010101" pitchFamily="2" charset="-122"/>
              </a:rPr>
              <a:t>T</a:t>
            </a:r>
            <a:r>
              <a:rPr lang="en-US" altLang="zh-CN" sz="2000" b="1" baseline="-30000">
                <a:latin typeface="Times New Roman" panose="02020603050405020304" pitchFamily="18" charset="0"/>
                <a:ea typeface="宋体" panose="02010600030101010101" pitchFamily="2" charset="-122"/>
              </a:rPr>
              <a:t>0</a:t>
            </a:r>
            <a:r>
              <a:rPr lang="zh-CN" altLang="en-US" sz="2000" b="1">
                <a:latin typeface="Times New Roman" panose="02020603050405020304" pitchFamily="18" charset="0"/>
                <a:ea typeface="宋体" panose="02010600030101010101" pitchFamily="2" charset="-122"/>
              </a:rPr>
              <a:t>时刻的资源分配情况如下表所示：</a:t>
            </a:r>
            <a:r>
              <a:rPr lang="zh-CN" altLang="en-US" b="1">
                <a:latin typeface="Times New Roman" panose="02020603050405020304" pitchFamily="18" charset="0"/>
                <a:ea typeface="宋体" panose="02010600030101010101" pitchFamily="2" charset="-122"/>
              </a:rPr>
              <a:t> </a:t>
            </a:r>
            <a:endParaRPr lang="zh-CN" altLang="en-US" b="1">
              <a:latin typeface="Times New Roman" panose="02020603050405020304" pitchFamily="18" charset="0"/>
              <a:ea typeface="宋体" panose="02010600030101010101" pitchFamily="2" charset="-122"/>
            </a:endParaRPr>
          </a:p>
        </p:txBody>
      </p:sp>
      <p:graphicFrame>
        <p:nvGraphicFramePr>
          <p:cNvPr id="331780" name="Group 4"/>
          <p:cNvGraphicFramePr>
            <a:graphicFrameLocks noGrp="1"/>
          </p:cNvGraphicFramePr>
          <p:nvPr/>
        </p:nvGraphicFramePr>
        <p:xfrm>
          <a:off x="457200" y="1625600"/>
          <a:ext cx="8382000" cy="2747963"/>
        </p:xfrm>
        <a:graphic>
          <a:graphicData uri="http://schemas.openxmlformats.org/drawingml/2006/table">
            <a:tbl>
              <a:tblPr/>
              <a:tblGrid>
                <a:gridCol w="1676400"/>
                <a:gridCol w="1676400"/>
                <a:gridCol w="1676400"/>
                <a:gridCol w="1676400"/>
                <a:gridCol w="1676400"/>
              </a:tblGrid>
              <a:tr h="685800">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Max</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   B   C</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Allocation </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   B   C</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Need </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   B   C</a:t>
                      </a:r>
                      <a:endPar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Available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   B   C</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2000">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endPar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000" b="1" i="0" u="none" strike="noStrike" cap="none" normalizeH="0" baseline="-2000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7   5   3</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3   2   2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9   0   2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2   2   2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4   3   3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0   1   0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2   0   0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3   0   2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2   1   1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0   0   2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7   4   3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rgbClr val="92D050"/>
                          </a:solidFill>
                          <a:effectLst/>
                          <a:latin typeface="Tahoma" panose="020B0604030504040204" pitchFamily="34" charset="0"/>
                          <a:ea typeface="宋体" panose="02010600030101010101" pitchFamily="2" charset="-122"/>
                        </a:rPr>
                        <a:t>1   2   2</a:t>
                      </a: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     </a:t>
                      </a:r>
                      <a:endParaRPr kumimoji="0" lang="zh-CN" altLang="en-US"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6   0   0</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rgbClr val="92D050"/>
                          </a:solidFill>
                          <a:effectLst/>
                          <a:latin typeface="Tahoma" panose="020B0604030504040204" pitchFamily="34" charset="0"/>
                          <a:ea typeface="宋体" panose="02010600030101010101" pitchFamily="2" charset="-122"/>
                        </a:rPr>
                        <a:t>0   1   1</a:t>
                      </a:r>
                      <a:r>
                        <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 </a:t>
                      </a:r>
                      <a:endParaRPr kumimoji="0" lang="en-US" altLang="zh-CN" sz="20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4   3   1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3   3   2 </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smtClean="0">
                          <a:ln>
                            <a:noFill/>
                          </a:ln>
                          <a:solidFill>
                            <a:srgbClr val="0000FF"/>
                          </a:solidFill>
                          <a:effectLst/>
                          <a:latin typeface="宋体" panose="02010600030101010101" pitchFamily="2" charset="-122"/>
                          <a:ea typeface="宋体" panose="02010600030101010101" pitchFamily="2" charset="-122"/>
                        </a:rPr>
                        <a:t> </a:t>
                      </a:r>
                      <a:endParaRPr kumimoji="0" lang="zh-CN" altLang="en-US"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1800" name="Text Box 24"/>
          <p:cNvSpPr txBox="1"/>
          <p:nvPr/>
        </p:nvSpPr>
        <p:spPr>
          <a:xfrm>
            <a:off x="158750" y="4762500"/>
            <a:ext cx="552450" cy="2095500"/>
          </a:xfrm>
          <a:prstGeom prst="rect">
            <a:avLst/>
          </a:prstGeom>
          <a:gradFill rotWithShape="0">
            <a:gsLst>
              <a:gs pos="0">
                <a:srgbClr val="FF99FF"/>
              </a:gs>
              <a:gs pos="100000">
                <a:schemeClr val="bg1"/>
              </a:gs>
            </a:gsLst>
            <a:lin ang="5400000" scaled="1"/>
            <a:tileRect/>
          </a:gradFill>
          <a:ln w="9525" cap="flat" cmpd="sng">
            <a:solidFill>
              <a:schemeClr val="folHlink"/>
            </a:solidFill>
            <a:prstDash val="solid"/>
            <a:miter/>
            <a:headEnd type="none" w="med" len="med"/>
            <a:tailEnd type="none" w="med" len="med"/>
          </a:ln>
        </p:spPr>
        <p:txBody>
          <a:bodyPr vert="eaVert" anchor="t">
            <a:spAutoFit/>
          </a:bodyPr>
          <a:p>
            <a:r>
              <a:rPr lang="en-US" altLang="zh-CN" b="1">
                <a:solidFill>
                  <a:schemeClr val="hlink"/>
                </a:solidFill>
                <a:latin typeface="黑体" panose="02010609060101010101" pitchFamily="49" charset="-122"/>
                <a:ea typeface="黑体" panose="02010609060101010101" pitchFamily="49" charset="-122"/>
              </a:rPr>
              <a:t> </a:t>
            </a:r>
            <a:r>
              <a:rPr lang="zh-CN" altLang="en-US" b="1">
                <a:solidFill>
                  <a:schemeClr val="hlink"/>
                </a:solidFill>
                <a:latin typeface="黑体" panose="02010609060101010101" pitchFamily="49" charset="-122"/>
                <a:ea typeface="黑体" panose="02010609060101010101" pitchFamily="49" charset="-122"/>
              </a:rPr>
              <a:t>回答问题： </a:t>
            </a:r>
            <a:endParaRPr lang="zh-CN" altLang="en-US" b="1">
              <a:solidFill>
                <a:schemeClr val="hlink"/>
              </a:solidFill>
              <a:latin typeface="黑体" panose="02010609060101010101" pitchFamily="49" charset="-122"/>
              <a:ea typeface="黑体" panose="02010609060101010101" pitchFamily="49" charset="-122"/>
            </a:endParaRPr>
          </a:p>
        </p:txBody>
      </p:sp>
      <p:sp>
        <p:nvSpPr>
          <p:cNvPr id="331801" name="Text Box 25"/>
          <p:cNvSpPr txBox="1"/>
          <p:nvPr/>
        </p:nvSpPr>
        <p:spPr>
          <a:xfrm>
            <a:off x="838200" y="4711700"/>
            <a:ext cx="8001000" cy="2030413"/>
          </a:xfrm>
          <a:prstGeom prst="rect">
            <a:avLst/>
          </a:prstGeom>
          <a:noFill/>
          <a:ln w="9525">
            <a:noFill/>
          </a:ln>
        </p:spPr>
        <p:txBody>
          <a:bodyPr wrap="square" anchor="t">
            <a:spAutoFit/>
          </a:bodyPr>
          <a:p>
            <a:pPr>
              <a:spcBef>
                <a:spcPct val="25000"/>
              </a:spcBef>
            </a:pP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1</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T</a:t>
            </a:r>
            <a:r>
              <a:rPr lang="en-US" altLang="zh-CN" sz="1800" b="1" baseline="-30000">
                <a:latin typeface="Times New Roman" panose="02020603050405020304" pitchFamily="18" charset="0"/>
                <a:ea typeface="宋体" panose="02010600030101010101" pitchFamily="2" charset="-122"/>
              </a:rPr>
              <a:t>0</a:t>
            </a:r>
            <a:r>
              <a:rPr lang="zh-CN" altLang="en-US" sz="1800" b="1">
                <a:latin typeface="Times New Roman" panose="02020603050405020304" pitchFamily="18" charset="0"/>
                <a:ea typeface="宋体" panose="02010600030101010101" pitchFamily="2" charset="-122"/>
              </a:rPr>
              <a:t>时刻系统是否安全，为什么？</a:t>
            </a:r>
            <a:endParaRPr lang="zh-CN" altLang="en-US" sz="1800" b="1">
              <a:latin typeface="Times New Roman" panose="02020603050405020304" pitchFamily="18" charset="0"/>
              <a:ea typeface="宋体" panose="02010600030101010101" pitchFamily="2" charset="-122"/>
            </a:endParaRPr>
          </a:p>
          <a:p>
            <a:pPr>
              <a:spcBef>
                <a:spcPct val="25000"/>
              </a:spcBef>
            </a:pP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2</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P</a:t>
            </a:r>
            <a:r>
              <a:rPr lang="en-US" altLang="zh-CN" sz="1800" b="1" baseline="-30000">
                <a:latin typeface="Times New Roman" panose="02020603050405020304" pitchFamily="18" charset="0"/>
                <a:ea typeface="宋体" panose="02010600030101010101" pitchFamily="2" charset="-122"/>
              </a:rPr>
              <a:t>1</a:t>
            </a:r>
            <a:r>
              <a:rPr lang="zh-CN" altLang="en-US" sz="1800" b="1">
                <a:latin typeface="Times New Roman" panose="02020603050405020304" pitchFamily="18" charset="0"/>
                <a:ea typeface="宋体" panose="02010600030101010101" pitchFamily="2" charset="-122"/>
              </a:rPr>
              <a:t>发出请求向量</a:t>
            </a:r>
            <a:r>
              <a:rPr lang="en-US" altLang="zh-CN" sz="1800" b="1">
                <a:latin typeface="Times New Roman" panose="02020603050405020304" pitchFamily="18" charset="0"/>
                <a:ea typeface="宋体" panose="02010600030101010101" pitchFamily="2" charset="-122"/>
              </a:rPr>
              <a:t>Request</a:t>
            </a:r>
            <a:r>
              <a:rPr lang="en-US" altLang="zh-CN" sz="1800" b="1" baseline="-30000">
                <a:latin typeface="Times New Roman" panose="02020603050405020304" pitchFamily="18" charset="0"/>
                <a:ea typeface="宋体" panose="02010600030101010101" pitchFamily="2" charset="-122"/>
              </a:rPr>
              <a:t>1</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1</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0</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2</a:t>
            </a:r>
            <a:r>
              <a:rPr lang="zh-CN" altLang="en-US" sz="1800" b="1">
                <a:latin typeface="Times New Roman" panose="02020603050405020304" pitchFamily="18" charset="0"/>
                <a:ea typeface="宋体" panose="02010600030101010101" pitchFamily="2" charset="-122"/>
              </a:rPr>
              <a:t>），分析系统是否可同意请求。</a:t>
            </a:r>
            <a:endParaRPr lang="zh-CN" altLang="en-US" sz="1800" b="1">
              <a:latin typeface="Times New Roman" panose="02020603050405020304" pitchFamily="18" charset="0"/>
              <a:ea typeface="宋体" panose="02010600030101010101" pitchFamily="2" charset="-122"/>
            </a:endParaRPr>
          </a:p>
          <a:p>
            <a:pPr>
              <a:spcBef>
                <a:spcPct val="25000"/>
              </a:spcBef>
            </a:pP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3</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P</a:t>
            </a:r>
            <a:r>
              <a:rPr lang="en-US" altLang="zh-CN" sz="1800" b="1" baseline="-30000">
                <a:latin typeface="Times New Roman" panose="02020603050405020304" pitchFamily="18" charset="0"/>
                <a:ea typeface="宋体" panose="02010600030101010101" pitchFamily="2" charset="-122"/>
              </a:rPr>
              <a:t>4</a:t>
            </a:r>
            <a:r>
              <a:rPr lang="zh-CN" altLang="en-US" sz="1800" b="1">
                <a:latin typeface="Times New Roman" panose="02020603050405020304" pitchFamily="18" charset="0"/>
                <a:ea typeface="宋体" panose="02010600030101010101" pitchFamily="2" charset="-122"/>
              </a:rPr>
              <a:t>发出请求向量</a:t>
            </a:r>
            <a:r>
              <a:rPr lang="en-US" altLang="zh-CN" sz="1800" b="1">
                <a:latin typeface="Times New Roman" panose="02020603050405020304" pitchFamily="18" charset="0"/>
                <a:ea typeface="宋体" panose="02010600030101010101" pitchFamily="2" charset="-122"/>
              </a:rPr>
              <a:t>Request</a:t>
            </a:r>
            <a:r>
              <a:rPr lang="en-US" altLang="zh-CN" sz="1800" b="1" baseline="-30000">
                <a:latin typeface="Times New Roman" panose="02020603050405020304" pitchFamily="18" charset="0"/>
                <a:ea typeface="宋体" panose="02010600030101010101" pitchFamily="2" charset="-122"/>
              </a:rPr>
              <a:t>4</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3</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3</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0</a:t>
            </a:r>
            <a:r>
              <a:rPr lang="zh-CN" altLang="en-US" sz="1800" b="1">
                <a:latin typeface="Times New Roman" panose="02020603050405020304" pitchFamily="18" charset="0"/>
                <a:ea typeface="宋体" panose="02010600030101010101" pitchFamily="2" charset="-122"/>
              </a:rPr>
              <a:t>），分析系统是否可同意请求。 </a:t>
            </a:r>
            <a:endParaRPr lang="zh-CN" altLang="en-US" sz="1800" b="1">
              <a:latin typeface="Times New Roman" panose="02020603050405020304" pitchFamily="18" charset="0"/>
              <a:ea typeface="宋体" panose="02010600030101010101" pitchFamily="2" charset="-122"/>
            </a:endParaRPr>
          </a:p>
          <a:p>
            <a:pPr>
              <a:spcBef>
                <a:spcPct val="25000"/>
              </a:spcBef>
            </a:pP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4</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P</a:t>
            </a:r>
            <a:r>
              <a:rPr lang="en-US" altLang="zh-CN" sz="1800" b="1" baseline="-30000">
                <a:latin typeface="Times New Roman" panose="02020603050405020304" pitchFamily="18" charset="0"/>
                <a:ea typeface="宋体" panose="02010600030101010101" pitchFamily="2" charset="-122"/>
              </a:rPr>
              <a:t>0</a:t>
            </a:r>
            <a:r>
              <a:rPr lang="zh-CN" altLang="en-US" sz="1800" b="1">
                <a:latin typeface="Times New Roman" panose="02020603050405020304" pitchFamily="18" charset="0"/>
                <a:ea typeface="宋体" panose="02010600030101010101" pitchFamily="2" charset="-122"/>
              </a:rPr>
              <a:t>发出请求向量</a:t>
            </a:r>
            <a:r>
              <a:rPr lang="en-US" altLang="zh-CN" sz="1800" b="1">
                <a:latin typeface="Times New Roman" panose="02020603050405020304" pitchFamily="18" charset="0"/>
                <a:ea typeface="宋体" panose="02010600030101010101" pitchFamily="2" charset="-122"/>
              </a:rPr>
              <a:t>Request</a:t>
            </a:r>
            <a:r>
              <a:rPr lang="en-US" altLang="zh-CN" sz="1800" b="1" baseline="-30000">
                <a:latin typeface="Times New Roman" panose="02020603050405020304" pitchFamily="18" charset="0"/>
                <a:ea typeface="宋体" panose="02010600030101010101" pitchFamily="2" charset="-122"/>
              </a:rPr>
              <a:t>4</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0</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2</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0</a:t>
            </a:r>
            <a:r>
              <a:rPr lang="zh-CN" altLang="en-US" sz="1800" b="1">
                <a:latin typeface="Times New Roman" panose="02020603050405020304" pitchFamily="18" charset="0"/>
                <a:ea typeface="宋体" panose="02010600030101010101" pitchFamily="2" charset="-122"/>
              </a:rPr>
              <a:t>），分析系统是否可同意请求。 </a:t>
            </a:r>
            <a:endParaRPr lang="zh-CN" altLang="en-US" sz="1800" b="1">
              <a:latin typeface="Times New Roman" panose="02020603050405020304" pitchFamily="18" charset="0"/>
              <a:ea typeface="宋体" panose="02010600030101010101" pitchFamily="2" charset="-122"/>
            </a:endParaRPr>
          </a:p>
          <a:p>
            <a:pPr>
              <a:spcBef>
                <a:spcPct val="25000"/>
              </a:spcBef>
            </a:pP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5</a:t>
            </a:r>
            <a:r>
              <a:rPr lang="zh-CN" altLang="en-US" sz="1800" b="1">
                <a:latin typeface="Times New Roman" panose="02020603050405020304" pitchFamily="18" charset="0"/>
                <a:ea typeface="宋体" panose="02010600030101010101" pitchFamily="2" charset="-122"/>
              </a:rPr>
              <a:t>）在（</a:t>
            </a:r>
            <a:r>
              <a:rPr lang="en-US" altLang="zh-CN" sz="1800" b="1">
                <a:latin typeface="Times New Roman" panose="02020603050405020304" pitchFamily="18" charset="0"/>
                <a:ea typeface="宋体" panose="02010600030101010101" pitchFamily="2" charset="-122"/>
              </a:rPr>
              <a:t>4</a:t>
            </a:r>
            <a:r>
              <a:rPr lang="zh-CN" altLang="en-US" sz="1800" b="1">
                <a:latin typeface="Times New Roman" panose="02020603050405020304" pitchFamily="18" charset="0"/>
                <a:ea typeface="宋体" panose="02010600030101010101" pitchFamily="2" charset="-122"/>
              </a:rPr>
              <a:t>）中，如果</a:t>
            </a:r>
            <a:r>
              <a:rPr lang="en-US" altLang="zh-CN" sz="1800" b="1">
                <a:latin typeface="Times New Roman" panose="02020603050405020304" pitchFamily="18" charset="0"/>
                <a:ea typeface="宋体" panose="02010600030101010101" pitchFamily="2" charset="-122"/>
              </a:rPr>
              <a:t>P</a:t>
            </a:r>
            <a:r>
              <a:rPr lang="en-US" altLang="zh-CN" sz="1800" b="1" baseline="-30000">
                <a:latin typeface="Times New Roman" panose="02020603050405020304" pitchFamily="18" charset="0"/>
                <a:ea typeface="宋体" panose="02010600030101010101" pitchFamily="2" charset="-122"/>
              </a:rPr>
              <a:t>0</a:t>
            </a:r>
            <a:r>
              <a:rPr lang="zh-CN" altLang="en-US" sz="1800" b="1">
                <a:latin typeface="Times New Roman" panose="02020603050405020304" pitchFamily="18" charset="0"/>
                <a:ea typeface="宋体" panose="02010600030101010101" pitchFamily="2" charset="-122"/>
              </a:rPr>
              <a:t>发出请求向量</a:t>
            </a:r>
            <a:r>
              <a:rPr lang="en-US" altLang="zh-CN" sz="1800" b="1">
                <a:latin typeface="Times New Roman" panose="02020603050405020304" pitchFamily="18" charset="0"/>
                <a:ea typeface="宋体" panose="02010600030101010101" pitchFamily="2" charset="-122"/>
              </a:rPr>
              <a:t>Request</a:t>
            </a:r>
            <a:r>
              <a:rPr lang="en-US" altLang="zh-CN" sz="1800" b="1" baseline="-30000">
                <a:latin typeface="Times New Roman" panose="02020603050405020304" pitchFamily="18" charset="0"/>
                <a:ea typeface="宋体" panose="02010600030101010101" pitchFamily="2" charset="-122"/>
              </a:rPr>
              <a:t>4</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0</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1</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0</a:t>
            </a:r>
            <a:r>
              <a:rPr lang="zh-CN" altLang="en-US" sz="1800" b="1">
                <a:latin typeface="Times New Roman" panose="02020603050405020304" pitchFamily="18" charset="0"/>
                <a:ea typeface="宋体" panose="02010600030101010101" pitchFamily="2" charset="-122"/>
              </a:rPr>
              <a:t>），系统是否可同意请求。   </a:t>
            </a:r>
            <a:endParaRPr lang="zh-CN" altLang="en-US" sz="1800" b="1">
              <a:latin typeface="Times New Roman" panose="02020603050405020304" pitchFamily="18" charset="0"/>
              <a:ea typeface="宋体" panose="02010600030101010101" pitchFamily="2" charset="-122"/>
            </a:endParaRPr>
          </a:p>
        </p:txBody>
      </p:sp>
      <p:grpSp>
        <p:nvGrpSpPr>
          <p:cNvPr id="2" name="Group 26"/>
          <p:cNvGrpSpPr/>
          <p:nvPr/>
        </p:nvGrpSpPr>
        <p:grpSpPr>
          <a:xfrm>
            <a:off x="457200" y="1554163"/>
            <a:ext cx="1747838" cy="774700"/>
            <a:chOff x="288" y="1059"/>
            <a:chExt cx="1101" cy="488"/>
          </a:xfrm>
        </p:grpSpPr>
        <p:sp>
          <p:nvSpPr>
            <p:cNvPr id="166939" name="Line 27"/>
            <p:cNvSpPr/>
            <p:nvPr/>
          </p:nvSpPr>
          <p:spPr>
            <a:xfrm>
              <a:off x="288" y="1104"/>
              <a:ext cx="1056" cy="432"/>
            </a:xfrm>
            <a:prstGeom prst="line">
              <a:avLst/>
            </a:prstGeom>
            <a:ln w="952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66940" name="Text Box 28"/>
            <p:cNvSpPr txBox="1"/>
            <p:nvPr/>
          </p:nvSpPr>
          <p:spPr>
            <a:xfrm>
              <a:off x="288" y="1296"/>
              <a:ext cx="528"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进程</a:t>
              </a:r>
              <a:endParaRPr lang="zh-CN" altLang="en-US" sz="2000" b="1">
                <a:latin typeface="Tahoma" panose="020B0604030504040204" pitchFamily="34" charset="0"/>
                <a:ea typeface="宋体" panose="02010600030101010101" pitchFamily="2" charset="-122"/>
              </a:endParaRPr>
            </a:p>
          </p:txBody>
        </p:sp>
        <p:sp>
          <p:nvSpPr>
            <p:cNvPr id="166941" name="Text Box 29"/>
            <p:cNvSpPr txBox="1"/>
            <p:nvPr/>
          </p:nvSpPr>
          <p:spPr>
            <a:xfrm>
              <a:off x="1097" y="1223"/>
              <a:ext cx="292"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况</a:t>
              </a:r>
              <a:endParaRPr lang="zh-CN" altLang="en-US" sz="2000" b="1">
                <a:latin typeface="Tahoma" panose="020B0604030504040204" pitchFamily="34" charset="0"/>
                <a:ea typeface="宋体" panose="02010600030101010101" pitchFamily="2" charset="-122"/>
              </a:endParaRPr>
            </a:p>
          </p:txBody>
        </p:sp>
        <p:sp>
          <p:nvSpPr>
            <p:cNvPr id="166942" name="Text Box 30"/>
            <p:cNvSpPr txBox="1"/>
            <p:nvPr/>
          </p:nvSpPr>
          <p:spPr>
            <a:xfrm>
              <a:off x="632" y="1059"/>
              <a:ext cx="292"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资</a:t>
              </a:r>
              <a:endParaRPr lang="zh-CN" altLang="en-US" sz="2000" b="1">
                <a:latin typeface="Tahoma" panose="020B0604030504040204" pitchFamily="34" charset="0"/>
                <a:ea typeface="宋体" panose="02010600030101010101" pitchFamily="2" charset="-122"/>
              </a:endParaRPr>
            </a:p>
          </p:txBody>
        </p:sp>
        <p:sp>
          <p:nvSpPr>
            <p:cNvPr id="166943" name="Text Box 31"/>
            <p:cNvSpPr txBox="1"/>
            <p:nvPr/>
          </p:nvSpPr>
          <p:spPr>
            <a:xfrm>
              <a:off x="789" y="1106"/>
              <a:ext cx="292"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源</a:t>
              </a:r>
              <a:endParaRPr lang="zh-CN" altLang="en-US" sz="2000" b="1">
                <a:latin typeface="Tahoma" panose="020B0604030504040204" pitchFamily="34" charset="0"/>
                <a:ea typeface="宋体" panose="02010600030101010101" pitchFamily="2" charset="-122"/>
              </a:endParaRPr>
            </a:p>
          </p:txBody>
        </p:sp>
        <p:sp>
          <p:nvSpPr>
            <p:cNvPr id="166944" name="Text Box 32"/>
            <p:cNvSpPr txBox="1"/>
            <p:nvPr/>
          </p:nvSpPr>
          <p:spPr>
            <a:xfrm>
              <a:off x="947" y="1161"/>
              <a:ext cx="292"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情</a:t>
              </a:r>
              <a:endParaRPr lang="zh-CN" altLang="en-US" sz="2000" b="1">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1780"/>
                                        </p:tgtEl>
                                        <p:attrNameLst>
                                          <p:attrName>style.visibility</p:attrName>
                                        </p:attrNameLst>
                                      </p:cBhvr>
                                      <p:to>
                                        <p:strVal val="visible"/>
                                      </p:to>
                                    </p:set>
                                    <p:anim calcmode="lin" valueType="num">
                                      <p:cBhvr>
                                        <p:cTn id="7" dur="500" fill="hold"/>
                                        <p:tgtEl>
                                          <p:spTgt spid="331780"/>
                                        </p:tgtEl>
                                        <p:attrNameLst>
                                          <p:attrName>ppt_x</p:attrName>
                                        </p:attrNameLst>
                                      </p:cBhvr>
                                      <p:tavLst>
                                        <p:tav tm="0">
                                          <p:val>
                                            <p:strVal val="0-#ppt_w/2"/>
                                          </p:val>
                                        </p:tav>
                                        <p:tav tm="100000">
                                          <p:val>
                                            <p:strVal val="#ppt_x"/>
                                          </p:val>
                                        </p:tav>
                                      </p:tavLst>
                                    </p:anim>
                                    <p:anim calcmode="lin" valueType="num">
                                      <p:cBhvr>
                                        <p:cTn id="8" dur="500" fill="hold"/>
                                        <p:tgtEl>
                                          <p:spTgt spid="3317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31800"/>
                                        </p:tgtEl>
                                        <p:attrNameLst>
                                          <p:attrName>style.visibility</p:attrName>
                                        </p:attrNameLst>
                                      </p:cBhvr>
                                      <p:to>
                                        <p:strVal val="visible"/>
                                      </p:to>
                                    </p:set>
                                    <p:anim calcmode="lin" valueType="num">
                                      <p:cBhvr>
                                        <p:cTn id="16" dur="500" fill="hold"/>
                                        <p:tgtEl>
                                          <p:spTgt spid="331800"/>
                                        </p:tgtEl>
                                        <p:attrNameLst>
                                          <p:attrName>ppt_x</p:attrName>
                                        </p:attrNameLst>
                                      </p:cBhvr>
                                      <p:tavLst>
                                        <p:tav tm="0">
                                          <p:val>
                                            <p:strVal val="0-#ppt_w/2"/>
                                          </p:val>
                                        </p:tav>
                                        <p:tav tm="100000">
                                          <p:val>
                                            <p:strVal val="#ppt_x"/>
                                          </p:val>
                                        </p:tav>
                                      </p:tavLst>
                                    </p:anim>
                                    <p:anim calcmode="lin" valueType="num">
                                      <p:cBhvr>
                                        <p:cTn id="17" dur="500" fill="hold"/>
                                        <p:tgtEl>
                                          <p:spTgt spid="33180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1801">
                                            <p:txEl>
                                              <p:charRg st="0" end="19"/>
                                            </p:txEl>
                                          </p:spTgt>
                                        </p:tgtEl>
                                        <p:attrNameLst>
                                          <p:attrName>style.visibility</p:attrName>
                                        </p:attrNameLst>
                                      </p:cBhvr>
                                      <p:to>
                                        <p:strVal val="visible"/>
                                      </p:to>
                                    </p:set>
                                    <p:animEffect transition="in" filter="wipe(up)">
                                      <p:cBhvr>
                                        <p:cTn id="22" dur="500"/>
                                        <p:tgtEl>
                                          <p:spTgt spid="331801">
                                            <p:txEl>
                                              <p:charRg st="0" end="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1801">
                                            <p:txEl>
                                              <p:charRg st="19" end="59"/>
                                            </p:txEl>
                                          </p:spTgt>
                                        </p:tgtEl>
                                        <p:attrNameLst>
                                          <p:attrName>style.visibility</p:attrName>
                                        </p:attrNameLst>
                                      </p:cBhvr>
                                      <p:to>
                                        <p:strVal val="visible"/>
                                      </p:to>
                                    </p:set>
                                    <p:animEffect transition="in" filter="wipe(up)">
                                      <p:cBhvr>
                                        <p:cTn id="27" dur="500"/>
                                        <p:tgtEl>
                                          <p:spTgt spid="331801">
                                            <p:txEl>
                                              <p:charRg st="19" end="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1801">
                                            <p:txEl>
                                              <p:charRg st="59" end="100"/>
                                            </p:txEl>
                                          </p:spTgt>
                                        </p:tgtEl>
                                        <p:attrNameLst>
                                          <p:attrName>style.visibility</p:attrName>
                                        </p:attrNameLst>
                                      </p:cBhvr>
                                      <p:to>
                                        <p:strVal val="visible"/>
                                      </p:to>
                                    </p:set>
                                    <p:animEffect transition="in" filter="wipe(up)">
                                      <p:cBhvr>
                                        <p:cTn id="32" dur="500"/>
                                        <p:tgtEl>
                                          <p:spTgt spid="331801">
                                            <p:txEl>
                                              <p:charRg st="59" end="1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31801">
                                            <p:txEl>
                                              <p:charRg st="100" end="141"/>
                                            </p:txEl>
                                          </p:spTgt>
                                        </p:tgtEl>
                                        <p:attrNameLst>
                                          <p:attrName>style.visibility</p:attrName>
                                        </p:attrNameLst>
                                      </p:cBhvr>
                                      <p:to>
                                        <p:strVal val="visible"/>
                                      </p:to>
                                    </p:set>
                                    <p:animEffect transition="in" filter="wipe(up)">
                                      <p:cBhvr>
                                        <p:cTn id="37" dur="500"/>
                                        <p:tgtEl>
                                          <p:spTgt spid="331801">
                                            <p:txEl>
                                              <p:charRg st="100" end="14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31801">
                                            <p:txEl>
                                              <p:charRg st="141" end="190"/>
                                            </p:txEl>
                                          </p:spTgt>
                                        </p:tgtEl>
                                        <p:attrNameLst>
                                          <p:attrName>style.visibility</p:attrName>
                                        </p:attrNameLst>
                                      </p:cBhvr>
                                      <p:to>
                                        <p:strVal val="visible"/>
                                      </p:to>
                                    </p:set>
                                    <p:animEffect transition="in" filter="wipe(up)">
                                      <p:cBhvr>
                                        <p:cTn id="42" dur="500"/>
                                        <p:tgtEl>
                                          <p:spTgt spid="331801">
                                            <p:txEl>
                                              <p:charRg st="141"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800" grpId="0" bldLvl="0" animBg="1"/>
      <p:bldP spid="331801"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7" name="灯片编号占位符 5"/>
          <p:cNvSpPr>
            <a:spLocks noGrp="1"/>
          </p:cNvSpPr>
          <p:nvPr>
            <p:ph type="sldNum" sz="quarter" idx="12"/>
          </p:nvPr>
        </p:nvSpPr>
        <p:spPr>
          <a:xfrm>
            <a:off x="6891338" y="6092825"/>
            <a:ext cx="1905000" cy="457200"/>
          </a:xfrm>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67938" name="Rectangle 2"/>
          <p:cNvSpPr>
            <a:spLocks noGrp="1"/>
          </p:cNvSpPr>
          <p:nvPr>
            <p:ph type="title"/>
          </p:nvPr>
        </p:nvSpPr>
        <p:spPr>
          <a:xfrm>
            <a:off x="173038" y="3160713"/>
            <a:ext cx="8620125" cy="693737"/>
          </a:xfrm>
          <a:ln/>
        </p:spPr>
        <p:txBody>
          <a:bodyPr vert="horz" wrap="square" lIns="91440" tIns="45720" rIns="91440" bIns="45720" anchor="b"/>
          <a:p>
            <a:pPr eaLnBrk="1" hangingPunct="1"/>
            <a:r>
              <a:rPr lang="zh-CN" altLang="en-US" sz="2800">
                <a:solidFill>
                  <a:schemeClr val="tx1"/>
                </a:solidFill>
                <a:latin typeface="Times New Roman" panose="02020603050405020304" pitchFamily="18" charset="0"/>
                <a:ea typeface="宋体" panose="02010600030101010101" pitchFamily="2" charset="-122"/>
              </a:rPr>
              <a:t>（</a:t>
            </a:r>
            <a:r>
              <a:rPr lang="en-US" altLang="zh-CN" sz="2800">
                <a:solidFill>
                  <a:schemeClr val="tx1"/>
                </a:solidFill>
                <a:latin typeface="Times New Roman" panose="02020603050405020304" pitchFamily="18" charset="0"/>
                <a:ea typeface="宋体" panose="02010600030101010101" pitchFamily="2" charset="-122"/>
              </a:rPr>
              <a:t>1</a:t>
            </a:r>
            <a:r>
              <a:rPr lang="zh-CN" altLang="en-US" sz="2800">
                <a:solidFill>
                  <a:schemeClr val="tx1"/>
                </a:solidFill>
                <a:latin typeface="Times New Roman" panose="02020603050405020304" pitchFamily="18" charset="0"/>
                <a:ea typeface="宋体" panose="02010600030101010101" pitchFamily="2" charset="-122"/>
              </a:rPr>
              <a:t>）</a:t>
            </a:r>
            <a:r>
              <a:rPr lang="en-US" altLang="zh-CN" sz="2800">
                <a:solidFill>
                  <a:schemeClr val="tx1"/>
                </a:solidFill>
                <a:latin typeface="Times New Roman" panose="02020603050405020304" pitchFamily="18" charset="0"/>
                <a:ea typeface="宋体" panose="02010600030101010101" pitchFamily="2" charset="-122"/>
              </a:rPr>
              <a:t>T</a:t>
            </a:r>
            <a:r>
              <a:rPr lang="en-US" altLang="zh-CN" sz="2800" baseline="-18000">
                <a:solidFill>
                  <a:schemeClr val="tx1"/>
                </a:solidFill>
                <a:latin typeface="Times New Roman" panose="02020603050405020304" pitchFamily="18" charset="0"/>
                <a:ea typeface="宋体" panose="02010600030101010101" pitchFamily="2" charset="-122"/>
              </a:rPr>
              <a:t>0</a:t>
            </a:r>
            <a:r>
              <a:rPr lang="zh-CN" altLang="en-US" sz="2800">
                <a:solidFill>
                  <a:schemeClr val="tx1"/>
                </a:solidFill>
                <a:latin typeface="Times New Roman" panose="02020603050405020304" pitchFamily="18" charset="0"/>
                <a:ea typeface="宋体" panose="02010600030101010101" pitchFamily="2" charset="-122"/>
              </a:rPr>
              <a:t>时刻系统是否安全，为什么？</a:t>
            </a:r>
            <a:endParaRPr lang="zh-CN" altLang="en-US" sz="2800">
              <a:solidFill>
                <a:schemeClr val="tx1"/>
              </a:solidFill>
              <a:latin typeface="Times New Roman" panose="02020603050405020304" pitchFamily="18" charset="0"/>
              <a:ea typeface="宋体" panose="02010600030101010101" pitchFamily="2" charset="-122"/>
            </a:endParaRPr>
          </a:p>
        </p:txBody>
      </p:sp>
      <p:graphicFrame>
        <p:nvGraphicFramePr>
          <p:cNvPr id="332853" name="Group 53"/>
          <p:cNvGraphicFramePr>
            <a:graphicFrameLocks noGrp="1"/>
          </p:cNvGraphicFramePr>
          <p:nvPr/>
        </p:nvGraphicFramePr>
        <p:xfrm>
          <a:off x="12700" y="3927475"/>
          <a:ext cx="8980488" cy="2865438"/>
        </p:xfrm>
        <a:graphic>
          <a:graphicData uri="http://schemas.openxmlformats.org/drawingml/2006/table">
            <a:tbl>
              <a:tblPr/>
              <a:tblGrid>
                <a:gridCol w="1452562"/>
                <a:gridCol w="1277938"/>
                <a:gridCol w="1428750"/>
                <a:gridCol w="1477962"/>
                <a:gridCol w="2316163"/>
                <a:gridCol w="1027112"/>
              </a:tblGrid>
              <a:tr h="636588">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Work</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Work+Allocation</a:t>
                      </a: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Finish</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27200">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7   4   3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7   4   5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10  4   7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4   3   1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7   4   2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0   1   0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7     4     5</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10    4     7</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10    5     7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67962" name="Group 26"/>
          <p:cNvGrpSpPr/>
          <p:nvPr/>
        </p:nvGrpSpPr>
        <p:grpSpPr>
          <a:xfrm>
            <a:off x="0" y="3927475"/>
            <a:ext cx="1557338" cy="762000"/>
            <a:chOff x="16" y="1715"/>
            <a:chExt cx="981" cy="480"/>
          </a:xfrm>
        </p:grpSpPr>
        <p:sp>
          <p:nvSpPr>
            <p:cNvPr id="167963" name="Line 27"/>
            <p:cNvSpPr/>
            <p:nvPr/>
          </p:nvSpPr>
          <p:spPr>
            <a:xfrm>
              <a:off x="16" y="1752"/>
              <a:ext cx="898" cy="432"/>
            </a:xfrm>
            <a:prstGeom prst="line">
              <a:avLst/>
            </a:prstGeom>
            <a:ln w="952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grpSp>
          <p:nvGrpSpPr>
            <p:cNvPr id="167964" name="Group 28"/>
            <p:cNvGrpSpPr/>
            <p:nvPr/>
          </p:nvGrpSpPr>
          <p:grpSpPr>
            <a:xfrm>
              <a:off x="72" y="1715"/>
              <a:ext cx="925" cy="480"/>
              <a:chOff x="72" y="1715"/>
              <a:chExt cx="925" cy="480"/>
            </a:xfrm>
          </p:grpSpPr>
          <p:sp>
            <p:nvSpPr>
              <p:cNvPr id="167965" name="Text Box 29"/>
              <p:cNvSpPr txBox="1"/>
              <p:nvPr/>
            </p:nvSpPr>
            <p:spPr>
              <a:xfrm>
                <a:off x="72" y="1944"/>
                <a:ext cx="528"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进程</a:t>
                </a:r>
                <a:endParaRPr lang="zh-CN" altLang="en-US" sz="2000" b="1">
                  <a:latin typeface="Tahoma" panose="020B0604030504040204" pitchFamily="34" charset="0"/>
                  <a:ea typeface="宋体" panose="02010600030101010101" pitchFamily="2" charset="-122"/>
                </a:endParaRPr>
              </a:p>
            </p:txBody>
          </p:sp>
          <p:sp>
            <p:nvSpPr>
              <p:cNvPr id="167966" name="Text Box 30"/>
              <p:cNvSpPr txBox="1"/>
              <p:nvPr/>
            </p:nvSpPr>
            <p:spPr>
              <a:xfrm>
                <a:off x="705" y="1927"/>
                <a:ext cx="292" cy="232"/>
              </a:xfrm>
              <a:prstGeom prst="rect">
                <a:avLst/>
              </a:prstGeom>
              <a:noFill/>
              <a:ln w="9525">
                <a:noFill/>
              </a:ln>
            </p:spPr>
            <p:txBody>
              <a:bodyPr anchor="t">
                <a:spAutoFit/>
              </a:bodyPr>
              <a:p>
                <a:pPr algn="just"/>
                <a:r>
                  <a:rPr lang="zh-CN" altLang="en-US" sz="1800" b="1">
                    <a:latin typeface="Tahoma" panose="020B0604030504040204" pitchFamily="34" charset="0"/>
                    <a:ea typeface="宋体" panose="02010600030101010101" pitchFamily="2" charset="-122"/>
                  </a:rPr>
                  <a:t>况</a:t>
                </a:r>
                <a:endParaRPr lang="zh-CN" altLang="en-US" sz="1800" b="1">
                  <a:latin typeface="Tahoma" panose="020B0604030504040204" pitchFamily="34" charset="0"/>
                  <a:ea typeface="宋体" panose="02010600030101010101" pitchFamily="2" charset="-122"/>
                </a:endParaRPr>
              </a:p>
            </p:txBody>
          </p:sp>
          <p:sp>
            <p:nvSpPr>
              <p:cNvPr id="167967" name="Text Box 31"/>
              <p:cNvSpPr txBox="1"/>
              <p:nvPr/>
            </p:nvSpPr>
            <p:spPr>
              <a:xfrm>
                <a:off x="272" y="1715"/>
                <a:ext cx="292" cy="232"/>
              </a:xfrm>
              <a:prstGeom prst="rect">
                <a:avLst/>
              </a:prstGeom>
              <a:noFill/>
              <a:ln w="9525">
                <a:noFill/>
              </a:ln>
            </p:spPr>
            <p:txBody>
              <a:bodyPr anchor="t">
                <a:spAutoFit/>
              </a:bodyPr>
              <a:p>
                <a:pPr algn="just"/>
                <a:r>
                  <a:rPr lang="zh-CN" altLang="en-US" sz="1800" b="1">
                    <a:latin typeface="Tahoma" panose="020B0604030504040204" pitchFamily="34" charset="0"/>
                    <a:ea typeface="宋体" panose="02010600030101010101" pitchFamily="2" charset="-122"/>
                  </a:rPr>
                  <a:t>资</a:t>
                </a:r>
                <a:endParaRPr lang="zh-CN" altLang="en-US" sz="1800" b="1">
                  <a:latin typeface="Tahoma" panose="020B0604030504040204" pitchFamily="34" charset="0"/>
                  <a:ea typeface="宋体" panose="02010600030101010101" pitchFamily="2" charset="-122"/>
                </a:endParaRPr>
              </a:p>
            </p:txBody>
          </p:sp>
          <p:sp>
            <p:nvSpPr>
              <p:cNvPr id="167968" name="Text Box 32"/>
              <p:cNvSpPr txBox="1"/>
              <p:nvPr/>
            </p:nvSpPr>
            <p:spPr>
              <a:xfrm>
                <a:off x="421" y="1786"/>
                <a:ext cx="292" cy="232"/>
              </a:xfrm>
              <a:prstGeom prst="rect">
                <a:avLst/>
              </a:prstGeom>
              <a:noFill/>
              <a:ln w="9525">
                <a:noFill/>
              </a:ln>
            </p:spPr>
            <p:txBody>
              <a:bodyPr anchor="t">
                <a:spAutoFit/>
              </a:bodyPr>
              <a:p>
                <a:pPr algn="just"/>
                <a:r>
                  <a:rPr lang="zh-CN" altLang="en-US" sz="1800" b="1">
                    <a:latin typeface="Tahoma" panose="020B0604030504040204" pitchFamily="34" charset="0"/>
                    <a:ea typeface="宋体" panose="02010600030101010101" pitchFamily="2" charset="-122"/>
                  </a:rPr>
                  <a:t>源</a:t>
                </a:r>
                <a:endParaRPr lang="zh-CN" altLang="en-US" sz="1800" b="1">
                  <a:latin typeface="Tahoma" panose="020B0604030504040204" pitchFamily="34" charset="0"/>
                  <a:ea typeface="宋体" panose="02010600030101010101" pitchFamily="2" charset="-122"/>
                </a:endParaRPr>
              </a:p>
            </p:txBody>
          </p:sp>
          <p:sp>
            <p:nvSpPr>
              <p:cNvPr id="167969" name="Text Box 33"/>
              <p:cNvSpPr txBox="1"/>
              <p:nvPr/>
            </p:nvSpPr>
            <p:spPr>
              <a:xfrm>
                <a:off x="571" y="1849"/>
                <a:ext cx="292" cy="232"/>
              </a:xfrm>
              <a:prstGeom prst="rect">
                <a:avLst/>
              </a:prstGeom>
              <a:noFill/>
              <a:ln w="9525">
                <a:noFill/>
              </a:ln>
            </p:spPr>
            <p:txBody>
              <a:bodyPr anchor="t">
                <a:spAutoFit/>
              </a:bodyPr>
              <a:p>
                <a:pPr algn="just"/>
                <a:r>
                  <a:rPr lang="zh-CN" altLang="en-US" sz="1800" b="1">
                    <a:latin typeface="Tahoma" panose="020B0604030504040204" pitchFamily="34" charset="0"/>
                    <a:ea typeface="宋体" panose="02010600030101010101" pitchFamily="2" charset="-122"/>
                  </a:rPr>
                  <a:t>情</a:t>
                </a:r>
                <a:endParaRPr lang="zh-CN" altLang="en-US" sz="1800" b="1">
                  <a:latin typeface="Tahoma" panose="020B0604030504040204" pitchFamily="34" charset="0"/>
                  <a:ea typeface="宋体" panose="02010600030101010101" pitchFamily="2" charset="-122"/>
                </a:endParaRPr>
              </a:p>
            </p:txBody>
          </p:sp>
        </p:grpSp>
      </p:grpSp>
      <p:sp>
        <p:nvSpPr>
          <p:cNvPr id="332841" name="Text Box 41"/>
          <p:cNvSpPr txBox="1"/>
          <p:nvPr/>
        </p:nvSpPr>
        <p:spPr>
          <a:xfrm>
            <a:off x="1541463" y="4684713"/>
            <a:ext cx="115252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3   3   2</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42" name="Rectangle 42"/>
          <p:cNvSpPr/>
          <p:nvPr/>
        </p:nvSpPr>
        <p:spPr>
          <a:xfrm>
            <a:off x="2908300" y="4683125"/>
            <a:ext cx="1096963" cy="460375"/>
          </a:xfrm>
          <a:prstGeom prst="rect">
            <a:avLst/>
          </a:prstGeom>
          <a:noFill/>
          <a:ln w="9525">
            <a:noFill/>
          </a:ln>
        </p:spPr>
        <p:txBody>
          <a:bodyPr wrap="none" anchor="t">
            <a:spAutoFit/>
          </a:bodyPr>
          <a:p>
            <a:r>
              <a:rPr lang="en-US" altLang="zh-CN" b="1">
                <a:solidFill>
                  <a:srgbClr val="0000FF"/>
                </a:solidFill>
                <a:latin typeface="Times New Roman" panose="02020603050405020304" pitchFamily="18" charset="0"/>
                <a:ea typeface="宋体" panose="02010600030101010101" pitchFamily="2" charset="-122"/>
              </a:rPr>
              <a:t>1   2   2</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43" name="Rectangle 43"/>
          <p:cNvSpPr/>
          <p:nvPr/>
        </p:nvSpPr>
        <p:spPr>
          <a:xfrm>
            <a:off x="496888" y="4648200"/>
            <a:ext cx="444500" cy="430213"/>
          </a:xfrm>
          <a:prstGeom prst="rect">
            <a:avLst/>
          </a:prstGeom>
          <a:noFill/>
          <a:ln w="9525">
            <a:noFill/>
          </a:ln>
        </p:spPr>
        <p:txBody>
          <a:bodyPr wrap="none" anchor="t">
            <a:spAutoFit/>
          </a:bodyPr>
          <a:p>
            <a:pPr>
              <a:spcBef>
                <a:spcPct val="25000"/>
              </a:spcBef>
              <a:buClr>
                <a:schemeClr val="folHlink"/>
              </a:buClr>
              <a:buSzPct val="60000"/>
            </a:pPr>
            <a:r>
              <a:rPr lang="en-US" altLang="zh-CN" sz="2200" b="1">
                <a:solidFill>
                  <a:srgbClr val="0000FF"/>
                </a:solidFill>
                <a:latin typeface="Times New Roman" panose="02020603050405020304" pitchFamily="18" charset="0"/>
                <a:ea typeface="宋体" panose="02010600030101010101" pitchFamily="2" charset="-122"/>
              </a:rPr>
              <a:t>P</a:t>
            </a:r>
            <a:r>
              <a:rPr lang="en-US" altLang="zh-CN" sz="2200" b="1" baseline="-20000">
                <a:latin typeface="Times New Roman" panose="02020603050405020304" pitchFamily="18" charset="0"/>
                <a:ea typeface="宋体" panose="02010600030101010101" pitchFamily="2" charset="-122"/>
              </a:rPr>
              <a:t>1</a:t>
            </a:r>
            <a:endParaRPr lang="en-US" altLang="zh-CN" b="1">
              <a:latin typeface="Times New Roman" panose="02020603050405020304" pitchFamily="18" charset="0"/>
              <a:ea typeface="宋体" panose="02010600030101010101" pitchFamily="2" charset="-122"/>
            </a:endParaRPr>
          </a:p>
        </p:txBody>
      </p:sp>
      <p:sp>
        <p:nvSpPr>
          <p:cNvPr id="332844" name="Rectangle 44"/>
          <p:cNvSpPr/>
          <p:nvPr/>
        </p:nvSpPr>
        <p:spPr>
          <a:xfrm>
            <a:off x="496888" y="5080000"/>
            <a:ext cx="444500" cy="430213"/>
          </a:xfrm>
          <a:prstGeom prst="rect">
            <a:avLst/>
          </a:prstGeom>
          <a:noFill/>
          <a:ln w="9525">
            <a:noFill/>
          </a:ln>
        </p:spPr>
        <p:txBody>
          <a:bodyPr wrap="none" anchor="t">
            <a:spAutoFit/>
          </a:bodyPr>
          <a:p>
            <a:pPr>
              <a:spcBef>
                <a:spcPct val="25000"/>
              </a:spcBef>
              <a:buClr>
                <a:schemeClr val="folHlink"/>
              </a:buClr>
              <a:buSzPct val="60000"/>
            </a:pPr>
            <a:r>
              <a:rPr lang="en-US" altLang="zh-CN" sz="2200" b="1">
                <a:solidFill>
                  <a:srgbClr val="0000FF"/>
                </a:solidFill>
                <a:latin typeface="Times New Roman" panose="02020603050405020304" pitchFamily="18" charset="0"/>
                <a:ea typeface="宋体" panose="02010600030101010101" pitchFamily="2" charset="-122"/>
              </a:rPr>
              <a:t>P</a:t>
            </a:r>
            <a:r>
              <a:rPr lang="en-US" altLang="zh-CN" sz="2200" b="1" baseline="-25000">
                <a:solidFill>
                  <a:srgbClr val="0000FF"/>
                </a:solidFill>
                <a:latin typeface="Times New Roman" panose="02020603050405020304" pitchFamily="18" charset="0"/>
                <a:ea typeface="宋体" panose="02010600030101010101" pitchFamily="2" charset="-122"/>
              </a:rPr>
              <a:t>3</a:t>
            </a:r>
            <a:endParaRPr lang="en-US" altLang="zh-CN" sz="2200" b="1" baseline="-25000">
              <a:solidFill>
                <a:srgbClr val="0000FF"/>
              </a:solidFill>
              <a:latin typeface="Times New Roman" panose="02020603050405020304" pitchFamily="18" charset="0"/>
              <a:ea typeface="宋体" panose="02010600030101010101" pitchFamily="2" charset="-122"/>
            </a:endParaRPr>
          </a:p>
        </p:txBody>
      </p:sp>
      <p:sp>
        <p:nvSpPr>
          <p:cNvPr id="167974" name="Rectangle 45"/>
          <p:cNvSpPr/>
          <p:nvPr/>
        </p:nvSpPr>
        <p:spPr>
          <a:xfrm>
            <a:off x="496888" y="5481638"/>
            <a:ext cx="444500" cy="430212"/>
          </a:xfrm>
          <a:prstGeom prst="rect">
            <a:avLst/>
          </a:prstGeom>
          <a:noFill/>
          <a:ln w="9525">
            <a:noFill/>
          </a:ln>
        </p:spPr>
        <p:txBody>
          <a:bodyPr wrap="none" anchor="t">
            <a:spAutoFit/>
          </a:bodyPr>
          <a:p>
            <a:pPr>
              <a:spcBef>
                <a:spcPct val="25000"/>
              </a:spcBef>
              <a:buClr>
                <a:schemeClr val="folHlink"/>
              </a:buClr>
              <a:buSzPct val="60000"/>
            </a:pPr>
            <a:r>
              <a:rPr lang="en-US" altLang="zh-CN" sz="2200" b="1">
                <a:latin typeface="Times New Roman" panose="02020603050405020304" pitchFamily="18" charset="0"/>
                <a:ea typeface="宋体" panose="02010600030101010101" pitchFamily="2" charset="-122"/>
              </a:rPr>
              <a:t>P</a:t>
            </a:r>
            <a:r>
              <a:rPr lang="en-US" altLang="zh-CN" sz="2200" b="1" baseline="-20000">
                <a:latin typeface="Times New Roman" panose="02020603050405020304" pitchFamily="18" charset="0"/>
                <a:ea typeface="宋体" panose="02010600030101010101" pitchFamily="2" charset="-122"/>
              </a:rPr>
              <a:t>4</a:t>
            </a:r>
            <a:endParaRPr lang="en-US" altLang="zh-CN" b="1">
              <a:latin typeface="Times New Roman" panose="02020603050405020304" pitchFamily="18" charset="0"/>
              <a:ea typeface="宋体" panose="02010600030101010101" pitchFamily="2" charset="-122"/>
            </a:endParaRPr>
          </a:p>
        </p:txBody>
      </p:sp>
      <p:sp>
        <p:nvSpPr>
          <p:cNvPr id="167975" name="Rectangle 46"/>
          <p:cNvSpPr/>
          <p:nvPr/>
        </p:nvSpPr>
        <p:spPr>
          <a:xfrm>
            <a:off x="496888" y="5913438"/>
            <a:ext cx="444500" cy="430212"/>
          </a:xfrm>
          <a:prstGeom prst="rect">
            <a:avLst/>
          </a:prstGeom>
          <a:noFill/>
          <a:ln w="9525">
            <a:noFill/>
          </a:ln>
        </p:spPr>
        <p:txBody>
          <a:bodyPr wrap="none" anchor="t">
            <a:spAutoFit/>
          </a:bodyPr>
          <a:p>
            <a:pPr>
              <a:spcBef>
                <a:spcPct val="25000"/>
              </a:spcBef>
              <a:buClr>
                <a:schemeClr val="folHlink"/>
              </a:buClr>
              <a:buSzPct val="60000"/>
            </a:pPr>
            <a:r>
              <a:rPr lang="en-US" altLang="zh-CN" sz="2200" b="1">
                <a:latin typeface="Times New Roman" panose="02020603050405020304" pitchFamily="18" charset="0"/>
                <a:ea typeface="宋体" panose="02010600030101010101" pitchFamily="2" charset="-122"/>
              </a:rPr>
              <a:t>P</a:t>
            </a:r>
            <a:r>
              <a:rPr lang="en-US" altLang="zh-CN" sz="2200" b="1" baseline="-20000">
                <a:latin typeface="Times New Roman" panose="02020603050405020304" pitchFamily="18" charset="0"/>
                <a:ea typeface="宋体" panose="02010600030101010101" pitchFamily="2" charset="-122"/>
              </a:rPr>
              <a:t>2</a:t>
            </a:r>
            <a:endParaRPr lang="en-US" altLang="zh-CN" b="1">
              <a:latin typeface="Times New Roman" panose="02020603050405020304" pitchFamily="18" charset="0"/>
              <a:ea typeface="宋体" panose="02010600030101010101" pitchFamily="2" charset="-122"/>
            </a:endParaRPr>
          </a:p>
        </p:txBody>
      </p:sp>
      <p:sp>
        <p:nvSpPr>
          <p:cNvPr id="167976" name="Rectangle 47"/>
          <p:cNvSpPr/>
          <p:nvPr/>
        </p:nvSpPr>
        <p:spPr>
          <a:xfrm>
            <a:off x="496888" y="6345238"/>
            <a:ext cx="444500" cy="430212"/>
          </a:xfrm>
          <a:prstGeom prst="rect">
            <a:avLst/>
          </a:prstGeom>
          <a:noFill/>
          <a:ln w="9525">
            <a:noFill/>
          </a:ln>
        </p:spPr>
        <p:txBody>
          <a:bodyPr wrap="none" anchor="t">
            <a:spAutoFit/>
          </a:bodyPr>
          <a:p>
            <a:pPr>
              <a:spcBef>
                <a:spcPct val="25000"/>
              </a:spcBef>
              <a:buClr>
                <a:schemeClr val="folHlink"/>
              </a:buClr>
              <a:buSzPct val="60000"/>
            </a:pPr>
            <a:r>
              <a:rPr lang="en-US" altLang="zh-CN" sz="2200" b="1">
                <a:latin typeface="Times New Roman" panose="02020603050405020304" pitchFamily="18" charset="0"/>
                <a:ea typeface="宋体" panose="02010600030101010101" pitchFamily="2" charset="-122"/>
              </a:rPr>
              <a:t>P</a:t>
            </a:r>
            <a:r>
              <a:rPr lang="en-US" altLang="zh-CN" sz="2200" b="1" baseline="-20000">
                <a:latin typeface="Times New Roman" panose="02020603050405020304" pitchFamily="18" charset="0"/>
                <a:ea typeface="宋体" panose="02010600030101010101" pitchFamily="2" charset="-122"/>
              </a:rPr>
              <a:t>0</a:t>
            </a:r>
            <a:endParaRPr lang="en-US" altLang="zh-CN" b="1">
              <a:latin typeface="Times New Roman" panose="02020603050405020304" pitchFamily="18" charset="0"/>
              <a:ea typeface="宋体" panose="02010600030101010101" pitchFamily="2" charset="-122"/>
            </a:endParaRPr>
          </a:p>
        </p:txBody>
      </p:sp>
      <p:sp>
        <p:nvSpPr>
          <p:cNvPr id="332848" name="Rectangle 48"/>
          <p:cNvSpPr/>
          <p:nvPr/>
        </p:nvSpPr>
        <p:spPr>
          <a:xfrm>
            <a:off x="4384675" y="4684713"/>
            <a:ext cx="1020763" cy="430212"/>
          </a:xfrm>
          <a:prstGeom prst="rect">
            <a:avLst/>
          </a:prstGeom>
          <a:noFill/>
          <a:ln w="9525">
            <a:noFill/>
          </a:ln>
        </p:spPr>
        <p:txBody>
          <a:bodyPr wrap="none" anchor="t">
            <a:spAutoFit/>
          </a:bodyPr>
          <a:p>
            <a:r>
              <a:rPr lang="en-US" altLang="zh-CN" sz="2200" b="1">
                <a:solidFill>
                  <a:srgbClr val="0000FF"/>
                </a:solidFill>
                <a:latin typeface="Times New Roman" panose="02020603050405020304" pitchFamily="18" charset="0"/>
                <a:ea typeface="宋体" panose="02010600030101010101" pitchFamily="2" charset="-122"/>
              </a:rPr>
              <a:t>2   0   0</a:t>
            </a:r>
            <a:endParaRPr lang="en-US" altLang="zh-CN" sz="2200" b="1">
              <a:solidFill>
                <a:srgbClr val="0000FF"/>
              </a:solidFill>
              <a:latin typeface="Times New Roman" panose="02020603050405020304" pitchFamily="18" charset="0"/>
              <a:ea typeface="宋体" panose="02010600030101010101" pitchFamily="2" charset="-122"/>
            </a:endParaRPr>
          </a:p>
        </p:txBody>
      </p:sp>
      <p:sp>
        <p:nvSpPr>
          <p:cNvPr id="332851" name="Rectangle 51"/>
          <p:cNvSpPr/>
          <p:nvPr/>
        </p:nvSpPr>
        <p:spPr>
          <a:xfrm>
            <a:off x="8129588" y="4689475"/>
            <a:ext cx="679450" cy="430213"/>
          </a:xfrm>
          <a:prstGeom prst="rect">
            <a:avLst/>
          </a:prstGeom>
          <a:noFill/>
          <a:ln w="9525">
            <a:noFill/>
          </a:ln>
        </p:spPr>
        <p:txBody>
          <a:bodyPr wrap="none" anchor="t">
            <a:spAutoFit/>
          </a:bodyPr>
          <a:p>
            <a:r>
              <a:rPr lang="en-US" altLang="zh-CN" sz="2200" b="1">
                <a:solidFill>
                  <a:srgbClr val="0000FF"/>
                </a:solidFill>
                <a:latin typeface="Times New Roman" panose="02020603050405020304" pitchFamily="18" charset="0"/>
                <a:ea typeface="宋体" panose="02010600030101010101" pitchFamily="2" charset="-122"/>
              </a:rPr>
              <a:t>true</a:t>
            </a:r>
            <a:endParaRPr lang="en-US" altLang="zh-CN" sz="2200" b="1">
              <a:solidFill>
                <a:srgbClr val="0000FF"/>
              </a:solidFill>
              <a:latin typeface="Times New Roman" panose="02020603050405020304" pitchFamily="18" charset="0"/>
              <a:ea typeface="宋体" panose="02010600030101010101" pitchFamily="2" charset="-122"/>
            </a:endParaRPr>
          </a:p>
        </p:txBody>
      </p:sp>
      <p:sp>
        <p:nvSpPr>
          <p:cNvPr id="332855" name="Text Box 55"/>
          <p:cNvSpPr txBox="1"/>
          <p:nvPr/>
        </p:nvSpPr>
        <p:spPr>
          <a:xfrm>
            <a:off x="1541463" y="5114925"/>
            <a:ext cx="115252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5   3   2</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56" name="Text Box 56"/>
          <p:cNvSpPr txBox="1"/>
          <p:nvPr/>
        </p:nvSpPr>
        <p:spPr>
          <a:xfrm>
            <a:off x="2908300" y="5114925"/>
            <a:ext cx="115252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0   1   1</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57" name="Text Box 57"/>
          <p:cNvSpPr txBox="1"/>
          <p:nvPr/>
        </p:nvSpPr>
        <p:spPr>
          <a:xfrm>
            <a:off x="4384675" y="5089525"/>
            <a:ext cx="115252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2   1   1</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58" name="Text Box 58"/>
          <p:cNvSpPr txBox="1"/>
          <p:nvPr/>
        </p:nvSpPr>
        <p:spPr>
          <a:xfrm>
            <a:off x="6076950" y="5114925"/>
            <a:ext cx="147637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7    4     3</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59" name="Rectangle 59"/>
          <p:cNvSpPr/>
          <p:nvPr/>
        </p:nvSpPr>
        <p:spPr>
          <a:xfrm>
            <a:off x="8169275" y="5080000"/>
            <a:ext cx="679450" cy="430213"/>
          </a:xfrm>
          <a:prstGeom prst="rect">
            <a:avLst/>
          </a:prstGeom>
          <a:noFill/>
          <a:ln w="9525">
            <a:noFill/>
          </a:ln>
        </p:spPr>
        <p:txBody>
          <a:bodyPr wrap="none" anchor="t">
            <a:spAutoFit/>
          </a:bodyPr>
          <a:p>
            <a:r>
              <a:rPr lang="en-US" altLang="zh-CN" sz="2200" b="1">
                <a:solidFill>
                  <a:srgbClr val="0000FF"/>
                </a:solidFill>
                <a:latin typeface="Times New Roman" panose="02020603050405020304" pitchFamily="18" charset="0"/>
                <a:ea typeface="宋体" panose="02010600030101010101" pitchFamily="2" charset="-122"/>
              </a:rPr>
              <a:t>true</a:t>
            </a:r>
            <a:endParaRPr lang="en-US" altLang="zh-CN" sz="2200" b="1">
              <a:solidFill>
                <a:srgbClr val="0000FF"/>
              </a:solidFill>
              <a:latin typeface="Times New Roman" panose="02020603050405020304" pitchFamily="18" charset="0"/>
              <a:ea typeface="宋体" panose="02010600030101010101" pitchFamily="2" charset="-122"/>
            </a:endParaRPr>
          </a:p>
        </p:txBody>
      </p:sp>
      <p:sp>
        <p:nvSpPr>
          <p:cNvPr id="332860" name="Text Box 60"/>
          <p:cNvSpPr txBox="1"/>
          <p:nvPr/>
        </p:nvSpPr>
        <p:spPr>
          <a:xfrm>
            <a:off x="6076950" y="4719638"/>
            <a:ext cx="147637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5    3     2</a:t>
            </a:r>
            <a:endParaRPr lang="en-US" altLang="zh-CN" b="1">
              <a:solidFill>
                <a:srgbClr val="0000FF"/>
              </a:solidFill>
              <a:latin typeface="Times New Roman" panose="02020603050405020304" pitchFamily="18" charset="0"/>
              <a:ea typeface="宋体" panose="02010600030101010101" pitchFamily="2" charset="-122"/>
            </a:endParaRPr>
          </a:p>
        </p:txBody>
      </p:sp>
      <p:pic>
        <p:nvPicPr>
          <p:cNvPr id="167985" name="图片 1"/>
          <p:cNvPicPr>
            <a:picLocks noChangeAspect="1"/>
          </p:cNvPicPr>
          <p:nvPr/>
        </p:nvPicPr>
        <p:blipFill>
          <a:blip r:embed="rId1"/>
          <a:stretch>
            <a:fillRect/>
          </a:stretch>
        </p:blipFill>
        <p:spPr>
          <a:xfrm>
            <a:off x="1557338" y="374650"/>
            <a:ext cx="6292850" cy="26828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2843"/>
                                        </p:tgtEl>
                                        <p:attrNameLst>
                                          <p:attrName>style.visibility</p:attrName>
                                        </p:attrNameLst>
                                      </p:cBhvr>
                                      <p:to>
                                        <p:strVal val="visible"/>
                                      </p:to>
                                    </p:set>
                                    <p:animEffect transition="in" filter="wipe(left)">
                                      <p:cBhvr>
                                        <p:cTn id="7" dur="500"/>
                                        <p:tgtEl>
                                          <p:spTgt spid="332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2841"/>
                                        </p:tgtEl>
                                        <p:attrNameLst>
                                          <p:attrName>style.visibility</p:attrName>
                                        </p:attrNameLst>
                                      </p:cBhvr>
                                      <p:to>
                                        <p:strVal val="visible"/>
                                      </p:to>
                                    </p:set>
                                    <p:animEffect transition="in" filter="wipe(left)">
                                      <p:cBhvr>
                                        <p:cTn id="12" dur="500"/>
                                        <p:tgtEl>
                                          <p:spTgt spid="3328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2842"/>
                                        </p:tgtEl>
                                        <p:attrNameLst>
                                          <p:attrName>style.visibility</p:attrName>
                                        </p:attrNameLst>
                                      </p:cBhvr>
                                      <p:to>
                                        <p:strVal val="visible"/>
                                      </p:to>
                                    </p:set>
                                    <p:animEffect transition="in" filter="wipe(left)">
                                      <p:cBhvr>
                                        <p:cTn id="17" dur="500"/>
                                        <p:tgtEl>
                                          <p:spTgt spid="33284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32848"/>
                                        </p:tgtEl>
                                        <p:attrNameLst>
                                          <p:attrName>style.visibility</p:attrName>
                                        </p:attrNameLst>
                                      </p:cBhvr>
                                      <p:to>
                                        <p:strVal val="visible"/>
                                      </p:to>
                                    </p:set>
                                    <p:animEffect transition="in" filter="wipe(left)">
                                      <p:cBhvr>
                                        <p:cTn id="21" dur="500"/>
                                        <p:tgtEl>
                                          <p:spTgt spid="3328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2860"/>
                                        </p:tgtEl>
                                        <p:attrNameLst>
                                          <p:attrName>style.visibility</p:attrName>
                                        </p:attrNameLst>
                                      </p:cBhvr>
                                      <p:to>
                                        <p:strVal val="visible"/>
                                      </p:to>
                                    </p:set>
                                    <p:animEffect transition="in" filter="wipe(left)">
                                      <p:cBhvr>
                                        <p:cTn id="26" dur="500"/>
                                        <p:tgtEl>
                                          <p:spTgt spid="33286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2851"/>
                                        </p:tgtEl>
                                        <p:attrNameLst>
                                          <p:attrName>style.visibility</p:attrName>
                                        </p:attrNameLst>
                                      </p:cBhvr>
                                      <p:to>
                                        <p:strVal val="visible"/>
                                      </p:to>
                                    </p:set>
                                    <p:anim calcmode="lin" valueType="num">
                                      <p:cBhvr>
                                        <p:cTn id="31" dur="500" fill="hold"/>
                                        <p:tgtEl>
                                          <p:spTgt spid="332851"/>
                                        </p:tgtEl>
                                        <p:attrNameLst>
                                          <p:attrName>ppt_x</p:attrName>
                                        </p:attrNameLst>
                                      </p:cBhvr>
                                      <p:tavLst>
                                        <p:tav tm="0">
                                          <p:val>
                                            <p:strVal val="#ppt_x"/>
                                          </p:val>
                                        </p:tav>
                                        <p:tav tm="100000">
                                          <p:val>
                                            <p:strVal val="#ppt_x"/>
                                          </p:val>
                                        </p:tav>
                                      </p:tavLst>
                                    </p:anim>
                                    <p:anim calcmode="lin" valueType="num">
                                      <p:cBhvr>
                                        <p:cTn id="32" dur="500" fill="hold"/>
                                        <p:tgtEl>
                                          <p:spTgt spid="33285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32844"/>
                                        </p:tgtEl>
                                        <p:attrNameLst>
                                          <p:attrName>style.visibility</p:attrName>
                                        </p:attrNameLst>
                                      </p:cBhvr>
                                      <p:to>
                                        <p:strVal val="visible"/>
                                      </p:to>
                                    </p:set>
                                    <p:animEffect transition="in" filter="checkerboard(across)">
                                      <p:cBhvr>
                                        <p:cTn id="37" dur="500"/>
                                        <p:tgtEl>
                                          <p:spTgt spid="33284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1" nodeType="clickEffect">
                                  <p:stCondLst>
                                    <p:cond delay="0"/>
                                  </p:stCondLst>
                                  <p:childTnLst>
                                    <p:set>
                                      <p:cBhvr>
                                        <p:cTn id="41" dur="1" fill="hold">
                                          <p:stCondLst>
                                            <p:cond delay="0"/>
                                          </p:stCondLst>
                                        </p:cTn>
                                        <p:tgtEl>
                                          <p:spTgt spid="332844"/>
                                        </p:tgtEl>
                                        <p:attrNameLst>
                                          <p:attrName>style.visibility</p:attrName>
                                        </p:attrNameLst>
                                      </p:cBhvr>
                                      <p:to>
                                        <p:strVal val="visible"/>
                                      </p:to>
                                    </p:set>
                                    <p:animEffect transition="in" filter="checkerboard(across)">
                                      <p:cBhvr>
                                        <p:cTn id="42" dur="500"/>
                                        <p:tgtEl>
                                          <p:spTgt spid="3328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2855"/>
                                        </p:tgtEl>
                                        <p:attrNameLst>
                                          <p:attrName>style.visibility</p:attrName>
                                        </p:attrNameLst>
                                      </p:cBhvr>
                                      <p:to>
                                        <p:strVal val="visible"/>
                                      </p:to>
                                    </p:set>
                                    <p:animEffect transition="in" filter="wipe(left)">
                                      <p:cBhvr>
                                        <p:cTn id="47" dur="500"/>
                                        <p:tgtEl>
                                          <p:spTgt spid="3328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2856"/>
                                        </p:tgtEl>
                                        <p:attrNameLst>
                                          <p:attrName>style.visibility</p:attrName>
                                        </p:attrNameLst>
                                      </p:cBhvr>
                                      <p:to>
                                        <p:strVal val="visible"/>
                                      </p:to>
                                    </p:set>
                                    <p:animEffect transition="in" filter="wipe(left)">
                                      <p:cBhvr>
                                        <p:cTn id="52" dur="500"/>
                                        <p:tgtEl>
                                          <p:spTgt spid="3328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2857"/>
                                        </p:tgtEl>
                                        <p:attrNameLst>
                                          <p:attrName>style.visibility</p:attrName>
                                        </p:attrNameLst>
                                      </p:cBhvr>
                                      <p:to>
                                        <p:strVal val="visible"/>
                                      </p:to>
                                    </p:set>
                                    <p:animEffect transition="in" filter="wipe(left)">
                                      <p:cBhvr>
                                        <p:cTn id="57" dur="500"/>
                                        <p:tgtEl>
                                          <p:spTgt spid="33285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2858"/>
                                        </p:tgtEl>
                                        <p:attrNameLst>
                                          <p:attrName>style.visibility</p:attrName>
                                        </p:attrNameLst>
                                      </p:cBhvr>
                                      <p:to>
                                        <p:strVal val="visible"/>
                                      </p:to>
                                    </p:set>
                                    <p:animEffect transition="in" filter="wipe(left)">
                                      <p:cBhvr>
                                        <p:cTn id="62" dur="500"/>
                                        <p:tgtEl>
                                          <p:spTgt spid="33285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32859"/>
                                        </p:tgtEl>
                                        <p:attrNameLst>
                                          <p:attrName>style.visibility</p:attrName>
                                        </p:attrNameLst>
                                      </p:cBhvr>
                                      <p:to>
                                        <p:strVal val="visible"/>
                                      </p:to>
                                    </p:set>
                                    <p:anim calcmode="lin" valueType="num">
                                      <p:cBhvr>
                                        <p:cTn id="67" dur="500" fill="hold"/>
                                        <p:tgtEl>
                                          <p:spTgt spid="332859"/>
                                        </p:tgtEl>
                                        <p:attrNameLst>
                                          <p:attrName>ppt_x</p:attrName>
                                        </p:attrNameLst>
                                      </p:cBhvr>
                                      <p:tavLst>
                                        <p:tav tm="0">
                                          <p:val>
                                            <p:strVal val="#ppt_x"/>
                                          </p:val>
                                        </p:tav>
                                        <p:tav tm="100000">
                                          <p:val>
                                            <p:strVal val="#ppt_x"/>
                                          </p:val>
                                        </p:tav>
                                      </p:tavLst>
                                    </p:anim>
                                    <p:anim calcmode="lin" valueType="num">
                                      <p:cBhvr>
                                        <p:cTn id="68" dur="500" fill="hold"/>
                                        <p:tgtEl>
                                          <p:spTgt spid="3328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41" grpId="0"/>
      <p:bldP spid="332842" grpId="0"/>
      <p:bldP spid="332843" grpId="0"/>
      <p:bldP spid="332844" grpId="0"/>
      <p:bldP spid="332844" grpId="1"/>
      <p:bldP spid="332848" grpId="0"/>
      <p:bldP spid="332851" grpId="0"/>
      <p:bldP spid="332855" grpId="0"/>
      <p:bldP spid="332856" grpId="0"/>
      <p:bldP spid="332857" grpId="0"/>
      <p:bldP spid="332858" grpId="0"/>
      <p:bldP spid="332859" grpId="0"/>
      <p:bldP spid="33286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1"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68962" name="Rectangle 2"/>
          <p:cNvSpPr>
            <a:spLocks noGrp="1"/>
          </p:cNvSpPr>
          <p:nvPr>
            <p:ph type="title"/>
          </p:nvPr>
        </p:nvSpPr>
        <p:spPr>
          <a:ln/>
        </p:spPr>
        <p:txBody>
          <a:bodyPr vert="horz" wrap="square" lIns="91440" tIns="45720" rIns="91440" bIns="45720" anchor="b"/>
          <a:p>
            <a:pPr eaLnBrk="1" hangingPunct="1"/>
            <a:r>
              <a:rPr lang="zh-CN" altLang="en-US" sz="2800">
                <a:solidFill>
                  <a:schemeClr val="tx1"/>
                </a:solidFill>
                <a:latin typeface="Times New Roman" panose="02020603050405020304" pitchFamily="18" charset="0"/>
                <a:ea typeface="宋体" panose="02010600030101010101" pitchFamily="2" charset="-122"/>
              </a:rPr>
              <a:t>（</a:t>
            </a:r>
            <a:r>
              <a:rPr lang="en-US" altLang="zh-CN" sz="2800">
                <a:solidFill>
                  <a:schemeClr val="tx1"/>
                </a:solidFill>
                <a:latin typeface="Times New Roman" panose="02020603050405020304" pitchFamily="18" charset="0"/>
                <a:ea typeface="宋体" panose="02010600030101010101" pitchFamily="2" charset="-122"/>
              </a:rPr>
              <a:t>1</a:t>
            </a:r>
            <a:r>
              <a:rPr lang="zh-CN" altLang="en-US" sz="2800">
                <a:solidFill>
                  <a:schemeClr val="tx1"/>
                </a:solidFill>
                <a:latin typeface="Times New Roman" panose="02020603050405020304" pitchFamily="18" charset="0"/>
                <a:ea typeface="宋体" panose="02010600030101010101" pitchFamily="2" charset="-122"/>
              </a:rPr>
              <a:t>）</a:t>
            </a:r>
            <a:r>
              <a:rPr lang="en-US" altLang="zh-CN" sz="2800">
                <a:solidFill>
                  <a:schemeClr val="tx1"/>
                </a:solidFill>
                <a:latin typeface="Times New Roman" panose="02020603050405020304" pitchFamily="18" charset="0"/>
                <a:ea typeface="宋体" panose="02010600030101010101" pitchFamily="2" charset="-122"/>
              </a:rPr>
              <a:t>T</a:t>
            </a:r>
            <a:r>
              <a:rPr lang="en-US" altLang="zh-CN" sz="2800" baseline="-18000">
                <a:solidFill>
                  <a:schemeClr val="tx1"/>
                </a:solidFill>
                <a:latin typeface="Times New Roman" panose="02020603050405020304" pitchFamily="18" charset="0"/>
                <a:ea typeface="宋体" panose="02010600030101010101" pitchFamily="2" charset="-122"/>
              </a:rPr>
              <a:t>0</a:t>
            </a:r>
            <a:r>
              <a:rPr lang="zh-CN" altLang="en-US" sz="2800">
                <a:solidFill>
                  <a:schemeClr val="tx1"/>
                </a:solidFill>
                <a:latin typeface="Times New Roman" panose="02020603050405020304" pitchFamily="18" charset="0"/>
                <a:ea typeface="宋体" panose="02010600030101010101" pitchFamily="2" charset="-122"/>
              </a:rPr>
              <a:t>时刻系统是否安全，为什么？</a:t>
            </a:r>
            <a:endParaRPr lang="zh-CN" altLang="en-US" sz="2800">
              <a:solidFill>
                <a:schemeClr val="tx1"/>
              </a:solidFill>
              <a:latin typeface="Times New Roman" panose="02020603050405020304" pitchFamily="18" charset="0"/>
              <a:ea typeface="宋体" panose="02010600030101010101" pitchFamily="2" charset="-122"/>
            </a:endParaRPr>
          </a:p>
        </p:txBody>
      </p:sp>
      <p:graphicFrame>
        <p:nvGraphicFramePr>
          <p:cNvPr id="332853" name="Group 53"/>
          <p:cNvGraphicFramePr>
            <a:graphicFrameLocks noGrp="1"/>
          </p:cNvGraphicFramePr>
          <p:nvPr/>
        </p:nvGraphicFramePr>
        <p:xfrm>
          <a:off x="163513" y="981075"/>
          <a:ext cx="8980488" cy="2865438"/>
        </p:xfrm>
        <a:graphic>
          <a:graphicData uri="http://schemas.openxmlformats.org/drawingml/2006/table">
            <a:tbl>
              <a:tblPr/>
              <a:tblGrid>
                <a:gridCol w="1452562"/>
                <a:gridCol w="1277938"/>
                <a:gridCol w="1428750"/>
                <a:gridCol w="1477962"/>
                <a:gridCol w="2316163"/>
                <a:gridCol w="1027112"/>
              </a:tblGrid>
              <a:tr h="636588">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Work</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rPr>
                        <a:t>Work+Allocation</a:t>
                      </a: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Finish</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27200">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7   4   3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7   4   5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10  4   7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4   3   1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7   4   2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0   1   0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7     4     5</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10    4     7</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10    5     7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68986" name="Group 26"/>
          <p:cNvGrpSpPr/>
          <p:nvPr/>
        </p:nvGrpSpPr>
        <p:grpSpPr>
          <a:xfrm>
            <a:off x="150813" y="981075"/>
            <a:ext cx="1557337" cy="762000"/>
            <a:chOff x="16" y="1715"/>
            <a:chExt cx="981" cy="480"/>
          </a:xfrm>
        </p:grpSpPr>
        <p:sp>
          <p:nvSpPr>
            <p:cNvPr id="168987" name="Line 27"/>
            <p:cNvSpPr/>
            <p:nvPr/>
          </p:nvSpPr>
          <p:spPr>
            <a:xfrm>
              <a:off x="16" y="1752"/>
              <a:ext cx="898" cy="432"/>
            </a:xfrm>
            <a:prstGeom prst="line">
              <a:avLst/>
            </a:prstGeom>
            <a:ln w="952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grpSp>
          <p:nvGrpSpPr>
            <p:cNvPr id="168988" name="Group 28"/>
            <p:cNvGrpSpPr/>
            <p:nvPr/>
          </p:nvGrpSpPr>
          <p:grpSpPr>
            <a:xfrm>
              <a:off x="72" y="1715"/>
              <a:ext cx="925" cy="480"/>
              <a:chOff x="72" y="1715"/>
              <a:chExt cx="925" cy="480"/>
            </a:xfrm>
          </p:grpSpPr>
          <p:sp>
            <p:nvSpPr>
              <p:cNvPr id="168989" name="Text Box 29"/>
              <p:cNvSpPr txBox="1"/>
              <p:nvPr/>
            </p:nvSpPr>
            <p:spPr>
              <a:xfrm>
                <a:off x="72" y="1944"/>
                <a:ext cx="528"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进程</a:t>
                </a:r>
                <a:endParaRPr lang="zh-CN" altLang="en-US" sz="2000" b="1">
                  <a:latin typeface="Tahoma" panose="020B0604030504040204" pitchFamily="34" charset="0"/>
                  <a:ea typeface="宋体" panose="02010600030101010101" pitchFamily="2" charset="-122"/>
                </a:endParaRPr>
              </a:p>
            </p:txBody>
          </p:sp>
          <p:sp>
            <p:nvSpPr>
              <p:cNvPr id="168990" name="Text Box 30"/>
              <p:cNvSpPr txBox="1"/>
              <p:nvPr/>
            </p:nvSpPr>
            <p:spPr>
              <a:xfrm>
                <a:off x="705" y="1927"/>
                <a:ext cx="292" cy="232"/>
              </a:xfrm>
              <a:prstGeom prst="rect">
                <a:avLst/>
              </a:prstGeom>
              <a:noFill/>
              <a:ln w="9525">
                <a:noFill/>
              </a:ln>
            </p:spPr>
            <p:txBody>
              <a:bodyPr anchor="t">
                <a:spAutoFit/>
              </a:bodyPr>
              <a:p>
                <a:pPr algn="just"/>
                <a:r>
                  <a:rPr lang="zh-CN" altLang="en-US" sz="1800" b="1">
                    <a:latin typeface="Tahoma" panose="020B0604030504040204" pitchFamily="34" charset="0"/>
                    <a:ea typeface="宋体" panose="02010600030101010101" pitchFamily="2" charset="-122"/>
                  </a:rPr>
                  <a:t>况</a:t>
                </a:r>
                <a:endParaRPr lang="zh-CN" altLang="en-US" sz="1800" b="1">
                  <a:latin typeface="Tahoma" panose="020B0604030504040204" pitchFamily="34" charset="0"/>
                  <a:ea typeface="宋体" panose="02010600030101010101" pitchFamily="2" charset="-122"/>
                </a:endParaRPr>
              </a:p>
            </p:txBody>
          </p:sp>
          <p:sp>
            <p:nvSpPr>
              <p:cNvPr id="168991" name="Text Box 31"/>
              <p:cNvSpPr txBox="1"/>
              <p:nvPr/>
            </p:nvSpPr>
            <p:spPr>
              <a:xfrm>
                <a:off x="272" y="1715"/>
                <a:ext cx="292" cy="232"/>
              </a:xfrm>
              <a:prstGeom prst="rect">
                <a:avLst/>
              </a:prstGeom>
              <a:noFill/>
              <a:ln w="9525">
                <a:noFill/>
              </a:ln>
            </p:spPr>
            <p:txBody>
              <a:bodyPr anchor="t">
                <a:spAutoFit/>
              </a:bodyPr>
              <a:p>
                <a:pPr algn="just"/>
                <a:r>
                  <a:rPr lang="zh-CN" altLang="en-US" sz="1800" b="1">
                    <a:latin typeface="Tahoma" panose="020B0604030504040204" pitchFamily="34" charset="0"/>
                    <a:ea typeface="宋体" panose="02010600030101010101" pitchFamily="2" charset="-122"/>
                  </a:rPr>
                  <a:t>资</a:t>
                </a:r>
                <a:endParaRPr lang="zh-CN" altLang="en-US" sz="1800" b="1">
                  <a:latin typeface="Tahoma" panose="020B0604030504040204" pitchFamily="34" charset="0"/>
                  <a:ea typeface="宋体" panose="02010600030101010101" pitchFamily="2" charset="-122"/>
                </a:endParaRPr>
              </a:p>
            </p:txBody>
          </p:sp>
          <p:sp>
            <p:nvSpPr>
              <p:cNvPr id="168992" name="Text Box 32"/>
              <p:cNvSpPr txBox="1"/>
              <p:nvPr/>
            </p:nvSpPr>
            <p:spPr>
              <a:xfrm>
                <a:off x="421" y="1786"/>
                <a:ext cx="292" cy="232"/>
              </a:xfrm>
              <a:prstGeom prst="rect">
                <a:avLst/>
              </a:prstGeom>
              <a:noFill/>
              <a:ln w="9525">
                <a:noFill/>
              </a:ln>
            </p:spPr>
            <p:txBody>
              <a:bodyPr anchor="t">
                <a:spAutoFit/>
              </a:bodyPr>
              <a:p>
                <a:pPr algn="just"/>
                <a:r>
                  <a:rPr lang="zh-CN" altLang="en-US" sz="1800" b="1">
                    <a:latin typeface="Tahoma" panose="020B0604030504040204" pitchFamily="34" charset="0"/>
                    <a:ea typeface="宋体" panose="02010600030101010101" pitchFamily="2" charset="-122"/>
                  </a:rPr>
                  <a:t>源</a:t>
                </a:r>
                <a:endParaRPr lang="zh-CN" altLang="en-US" sz="1800" b="1">
                  <a:latin typeface="Tahoma" panose="020B0604030504040204" pitchFamily="34" charset="0"/>
                  <a:ea typeface="宋体" panose="02010600030101010101" pitchFamily="2" charset="-122"/>
                </a:endParaRPr>
              </a:p>
            </p:txBody>
          </p:sp>
          <p:sp>
            <p:nvSpPr>
              <p:cNvPr id="168993" name="Text Box 33"/>
              <p:cNvSpPr txBox="1"/>
              <p:nvPr/>
            </p:nvSpPr>
            <p:spPr>
              <a:xfrm>
                <a:off x="571" y="1849"/>
                <a:ext cx="292" cy="232"/>
              </a:xfrm>
              <a:prstGeom prst="rect">
                <a:avLst/>
              </a:prstGeom>
              <a:noFill/>
              <a:ln w="9525">
                <a:noFill/>
              </a:ln>
            </p:spPr>
            <p:txBody>
              <a:bodyPr anchor="t">
                <a:spAutoFit/>
              </a:bodyPr>
              <a:p>
                <a:pPr algn="just"/>
                <a:r>
                  <a:rPr lang="zh-CN" altLang="en-US" sz="1800" b="1">
                    <a:latin typeface="Tahoma" panose="020B0604030504040204" pitchFamily="34" charset="0"/>
                    <a:ea typeface="宋体" panose="02010600030101010101" pitchFamily="2" charset="-122"/>
                  </a:rPr>
                  <a:t>情</a:t>
                </a:r>
                <a:endParaRPr lang="zh-CN" altLang="en-US" sz="1800" b="1">
                  <a:latin typeface="Tahoma" panose="020B0604030504040204" pitchFamily="34" charset="0"/>
                  <a:ea typeface="宋体" panose="02010600030101010101" pitchFamily="2" charset="-122"/>
                </a:endParaRPr>
              </a:p>
            </p:txBody>
          </p:sp>
        </p:grpSp>
      </p:grpSp>
      <p:sp>
        <p:nvSpPr>
          <p:cNvPr id="168994" name="Text Box 34"/>
          <p:cNvSpPr txBox="1"/>
          <p:nvPr/>
        </p:nvSpPr>
        <p:spPr>
          <a:xfrm>
            <a:off x="539750" y="4257675"/>
            <a:ext cx="8351838" cy="1384300"/>
          </a:xfrm>
          <a:prstGeom prst="rect">
            <a:avLst/>
          </a:prstGeom>
          <a:noFill/>
          <a:ln w="9525">
            <a:noFill/>
          </a:ln>
        </p:spPr>
        <p:txBody>
          <a:bodyPr anchor="t">
            <a:spAutoFit/>
          </a:bodyPr>
          <a:p>
            <a:pPr algn="just"/>
            <a:r>
              <a:rPr lang="zh-CN" altLang="en-US" sz="2800" b="1">
                <a:solidFill>
                  <a:srgbClr val="000066"/>
                </a:solidFill>
                <a:latin typeface="Times New Roman" panose="02020603050405020304" pitchFamily="18" charset="0"/>
                <a:ea typeface="宋体" panose="02010600030101010101" pitchFamily="2" charset="-122"/>
              </a:rPr>
              <a:t>利用安全性算法对</a:t>
            </a:r>
            <a:r>
              <a:rPr lang="en-US" altLang="zh-CN" sz="2800" b="1">
                <a:solidFill>
                  <a:srgbClr val="000066"/>
                </a:solidFill>
                <a:latin typeface="Times New Roman" panose="02020603050405020304" pitchFamily="18" charset="0"/>
                <a:ea typeface="宋体" panose="02010600030101010101" pitchFamily="2" charset="-122"/>
              </a:rPr>
              <a:t>T</a:t>
            </a:r>
            <a:r>
              <a:rPr lang="en-US" altLang="zh-CN" sz="2800" b="1" baseline="-18000">
                <a:solidFill>
                  <a:srgbClr val="000066"/>
                </a:solidFill>
                <a:latin typeface="Times New Roman" panose="02020603050405020304" pitchFamily="18" charset="0"/>
                <a:ea typeface="宋体" panose="02010600030101010101" pitchFamily="2" charset="-122"/>
              </a:rPr>
              <a:t>0</a:t>
            </a:r>
            <a:r>
              <a:rPr lang="zh-CN" altLang="en-US" sz="2800" b="1">
                <a:solidFill>
                  <a:srgbClr val="000066"/>
                </a:solidFill>
                <a:latin typeface="Times New Roman" panose="02020603050405020304" pitchFamily="18" charset="0"/>
                <a:ea typeface="宋体" panose="02010600030101010101" pitchFamily="2" charset="-122"/>
              </a:rPr>
              <a:t>时刻的资源分配情况进行分析</a:t>
            </a:r>
            <a:r>
              <a:rPr lang="en-US" altLang="zh-CN" sz="2800" b="1">
                <a:solidFill>
                  <a:srgbClr val="000066"/>
                </a:solidFill>
                <a:latin typeface="Times New Roman" panose="02020603050405020304" pitchFamily="18" charset="0"/>
                <a:ea typeface="宋体" panose="02010600030101010101" pitchFamily="2" charset="-122"/>
              </a:rPr>
              <a:t>(</a:t>
            </a:r>
            <a:r>
              <a:rPr lang="zh-CN" altLang="en-US" sz="2800" b="1">
                <a:solidFill>
                  <a:srgbClr val="000066"/>
                </a:solidFill>
                <a:latin typeface="Times New Roman" panose="02020603050405020304" pitchFamily="18" charset="0"/>
                <a:ea typeface="宋体" panose="02010600030101010101" pitchFamily="2" charset="-122"/>
              </a:rPr>
              <a:t>见上表</a:t>
            </a:r>
            <a:r>
              <a:rPr lang="en-US" altLang="zh-CN" sz="2800" b="1">
                <a:solidFill>
                  <a:srgbClr val="000066"/>
                </a:solidFill>
                <a:latin typeface="Times New Roman" panose="02020603050405020304" pitchFamily="18" charset="0"/>
                <a:ea typeface="宋体" panose="02010600030101010101" pitchFamily="2" charset="-122"/>
              </a:rPr>
              <a:t>)</a:t>
            </a:r>
            <a:r>
              <a:rPr lang="zh-CN" altLang="en-US" sz="2800" b="1">
                <a:solidFill>
                  <a:srgbClr val="000066"/>
                </a:solidFill>
                <a:latin typeface="Times New Roman" panose="02020603050405020304" pitchFamily="18" charset="0"/>
                <a:ea typeface="宋体" panose="02010600030101010101" pitchFamily="2" charset="-122"/>
              </a:rPr>
              <a:t>可知，在</a:t>
            </a:r>
            <a:r>
              <a:rPr lang="en-US" altLang="zh-CN" sz="2800" b="1">
                <a:solidFill>
                  <a:srgbClr val="000066"/>
                </a:solidFill>
                <a:latin typeface="Times New Roman" panose="02020603050405020304" pitchFamily="18" charset="0"/>
                <a:ea typeface="宋体" panose="02010600030101010101" pitchFamily="2" charset="-122"/>
              </a:rPr>
              <a:t>T</a:t>
            </a:r>
            <a:r>
              <a:rPr lang="en-US" altLang="zh-CN" sz="2800" b="1" baseline="-18000">
                <a:solidFill>
                  <a:srgbClr val="000066"/>
                </a:solidFill>
                <a:latin typeface="Times New Roman" panose="02020603050405020304" pitchFamily="18" charset="0"/>
                <a:ea typeface="宋体" panose="02010600030101010101" pitchFamily="2" charset="-122"/>
              </a:rPr>
              <a:t>0</a:t>
            </a:r>
            <a:r>
              <a:rPr lang="zh-CN" altLang="en-US" sz="2800" b="1">
                <a:solidFill>
                  <a:srgbClr val="000066"/>
                </a:solidFill>
                <a:latin typeface="Times New Roman" panose="02020603050405020304" pitchFamily="18" charset="0"/>
                <a:ea typeface="宋体" panose="02010600030101010101" pitchFamily="2" charset="-122"/>
              </a:rPr>
              <a:t>时刻存在着一个安全序列</a:t>
            </a:r>
            <a:r>
              <a:rPr lang="en-US" altLang="zh-CN" sz="2800" b="1">
                <a:solidFill>
                  <a:srgbClr val="000066"/>
                </a:solidFill>
                <a:latin typeface="Times New Roman" panose="02020603050405020304" pitchFamily="18" charset="0"/>
                <a:ea typeface="宋体" panose="02010600030101010101" pitchFamily="2" charset="-122"/>
              </a:rPr>
              <a:t>{P</a:t>
            </a:r>
            <a:r>
              <a:rPr lang="en-US" altLang="zh-CN" sz="2800" b="1" baseline="-20000">
                <a:solidFill>
                  <a:srgbClr val="000066"/>
                </a:solidFill>
                <a:latin typeface="Times New Roman" panose="02020603050405020304" pitchFamily="18" charset="0"/>
                <a:ea typeface="宋体" panose="02010600030101010101" pitchFamily="2" charset="-122"/>
              </a:rPr>
              <a:t>1</a:t>
            </a:r>
            <a:r>
              <a:rPr lang="en-US" altLang="zh-CN" sz="2800" b="1">
                <a:solidFill>
                  <a:srgbClr val="000066"/>
                </a:solidFill>
                <a:latin typeface="Times New Roman" panose="02020603050405020304" pitchFamily="18" charset="0"/>
                <a:ea typeface="宋体" panose="02010600030101010101" pitchFamily="2" charset="-122"/>
              </a:rPr>
              <a:t>,P</a:t>
            </a:r>
            <a:r>
              <a:rPr lang="en-US" altLang="zh-CN" sz="2800" b="1" baseline="-20000">
                <a:solidFill>
                  <a:srgbClr val="000066"/>
                </a:solidFill>
                <a:latin typeface="Times New Roman" panose="02020603050405020304" pitchFamily="18" charset="0"/>
                <a:ea typeface="宋体" panose="02010600030101010101" pitchFamily="2" charset="-122"/>
              </a:rPr>
              <a:t>3</a:t>
            </a:r>
            <a:r>
              <a:rPr lang="en-US" altLang="zh-CN" sz="2800" b="1">
                <a:solidFill>
                  <a:srgbClr val="000066"/>
                </a:solidFill>
                <a:latin typeface="Times New Roman" panose="02020603050405020304" pitchFamily="18" charset="0"/>
                <a:ea typeface="宋体" panose="02010600030101010101" pitchFamily="2" charset="-122"/>
              </a:rPr>
              <a:t>,P</a:t>
            </a:r>
            <a:r>
              <a:rPr lang="en-US" altLang="zh-CN" sz="2800" b="1" baseline="-20000">
                <a:solidFill>
                  <a:srgbClr val="000066"/>
                </a:solidFill>
                <a:latin typeface="Times New Roman" panose="02020603050405020304" pitchFamily="18" charset="0"/>
                <a:ea typeface="宋体" panose="02010600030101010101" pitchFamily="2" charset="-122"/>
              </a:rPr>
              <a:t>4</a:t>
            </a:r>
            <a:r>
              <a:rPr lang="en-US" altLang="zh-CN" sz="2800" b="1">
                <a:solidFill>
                  <a:srgbClr val="000066"/>
                </a:solidFill>
                <a:latin typeface="Times New Roman" panose="02020603050405020304" pitchFamily="18" charset="0"/>
                <a:ea typeface="宋体" panose="02010600030101010101" pitchFamily="2" charset="-122"/>
              </a:rPr>
              <a:t>,P</a:t>
            </a:r>
            <a:r>
              <a:rPr lang="en-US" altLang="zh-CN" sz="2800" b="1" baseline="-20000">
                <a:solidFill>
                  <a:srgbClr val="000066"/>
                </a:solidFill>
                <a:latin typeface="Times New Roman" panose="02020603050405020304" pitchFamily="18" charset="0"/>
                <a:ea typeface="宋体" panose="02010600030101010101" pitchFamily="2" charset="-122"/>
              </a:rPr>
              <a:t>2</a:t>
            </a:r>
            <a:r>
              <a:rPr lang="en-US" altLang="zh-CN" sz="2800" b="1">
                <a:solidFill>
                  <a:srgbClr val="000066"/>
                </a:solidFill>
                <a:latin typeface="Times New Roman" panose="02020603050405020304" pitchFamily="18" charset="0"/>
                <a:ea typeface="宋体" panose="02010600030101010101" pitchFamily="2" charset="-122"/>
              </a:rPr>
              <a:t>,P</a:t>
            </a:r>
            <a:r>
              <a:rPr lang="en-US" altLang="zh-CN" sz="2800" b="1" baseline="-20000">
                <a:solidFill>
                  <a:srgbClr val="000066"/>
                </a:solidFill>
                <a:latin typeface="Times New Roman" panose="02020603050405020304" pitchFamily="18" charset="0"/>
                <a:ea typeface="宋体" panose="02010600030101010101" pitchFamily="2" charset="-122"/>
              </a:rPr>
              <a:t>0</a:t>
            </a:r>
            <a:r>
              <a:rPr lang="en-US" altLang="zh-CN" sz="2800" b="1">
                <a:solidFill>
                  <a:srgbClr val="000066"/>
                </a:solidFill>
                <a:latin typeface="Times New Roman" panose="02020603050405020304" pitchFamily="18" charset="0"/>
                <a:ea typeface="宋体" panose="02010600030101010101" pitchFamily="2" charset="-122"/>
              </a:rPr>
              <a:t>}</a:t>
            </a:r>
            <a:r>
              <a:rPr lang="zh-CN" altLang="en-US" sz="2800" b="1">
                <a:solidFill>
                  <a:srgbClr val="000066"/>
                </a:solidFill>
                <a:latin typeface="Times New Roman" panose="02020603050405020304" pitchFamily="18" charset="0"/>
                <a:ea typeface="宋体" panose="02010600030101010101" pitchFamily="2" charset="-122"/>
              </a:rPr>
              <a:t>，故系统是安全的。</a:t>
            </a:r>
            <a:endParaRPr lang="zh-CN" altLang="en-US" sz="2800" b="1">
              <a:solidFill>
                <a:srgbClr val="000066"/>
              </a:solidFill>
              <a:latin typeface="Times New Roman" panose="02020603050405020304" pitchFamily="18" charset="0"/>
              <a:ea typeface="宋体" panose="02010600030101010101" pitchFamily="2" charset="-122"/>
            </a:endParaRPr>
          </a:p>
        </p:txBody>
      </p:sp>
      <p:sp>
        <p:nvSpPr>
          <p:cNvPr id="332841" name="Text Box 41"/>
          <p:cNvSpPr txBox="1"/>
          <p:nvPr/>
        </p:nvSpPr>
        <p:spPr>
          <a:xfrm>
            <a:off x="1692275" y="1738313"/>
            <a:ext cx="115252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3   3   2</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42" name="Rectangle 42"/>
          <p:cNvSpPr/>
          <p:nvPr/>
        </p:nvSpPr>
        <p:spPr>
          <a:xfrm>
            <a:off x="3059113" y="1736725"/>
            <a:ext cx="1096962" cy="460375"/>
          </a:xfrm>
          <a:prstGeom prst="rect">
            <a:avLst/>
          </a:prstGeom>
          <a:noFill/>
          <a:ln w="9525">
            <a:noFill/>
          </a:ln>
        </p:spPr>
        <p:txBody>
          <a:bodyPr wrap="none" anchor="t">
            <a:spAutoFit/>
          </a:bodyPr>
          <a:p>
            <a:r>
              <a:rPr lang="en-US" altLang="zh-CN" b="1">
                <a:solidFill>
                  <a:srgbClr val="0000FF"/>
                </a:solidFill>
                <a:latin typeface="Times New Roman" panose="02020603050405020304" pitchFamily="18" charset="0"/>
                <a:ea typeface="宋体" panose="02010600030101010101" pitchFamily="2" charset="-122"/>
              </a:rPr>
              <a:t>1   2   2</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43" name="Rectangle 43"/>
          <p:cNvSpPr/>
          <p:nvPr/>
        </p:nvSpPr>
        <p:spPr>
          <a:xfrm>
            <a:off x="647700" y="1701800"/>
            <a:ext cx="444500" cy="430213"/>
          </a:xfrm>
          <a:prstGeom prst="rect">
            <a:avLst/>
          </a:prstGeom>
          <a:noFill/>
          <a:ln w="9525">
            <a:noFill/>
          </a:ln>
        </p:spPr>
        <p:txBody>
          <a:bodyPr wrap="none" anchor="t">
            <a:spAutoFit/>
          </a:bodyPr>
          <a:p>
            <a:pPr>
              <a:spcBef>
                <a:spcPct val="25000"/>
              </a:spcBef>
              <a:buClr>
                <a:schemeClr val="folHlink"/>
              </a:buClr>
              <a:buSzPct val="60000"/>
            </a:pPr>
            <a:r>
              <a:rPr lang="en-US" altLang="zh-CN" sz="2200" b="1">
                <a:solidFill>
                  <a:srgbClr val="0000FF"/>
                </a:solidFill>
                <a:latin typeface="Times New Roman" panose="02020603050405020304" pitchFamily="18" charset="0"/>
                <a:ea typeface="宋体" panose="02010600030101010101" pitchFamily="2" charset="-122"/>
              </a:rPr>
              <a:t>P</a:t>
            </a:r>
            <a:r>
              <a:rPr lang="en-US" altLang="zh-CN" sz="2200" b="1" baseline="-20000">
                <a:latin typeface="Times New Roman" panose="02020603050405020304" pitchFamily="18" charset="0"/>
                <a:ea typeface="宋体" panose="02010600030101010101" pitchFamily="2" charset="-122"/>
              </a:rPr>
              <a:t>1</a:t>
            </a:r>
            <a:endParaRPr lang="en-US" altLang="zh-CN" b="1">
              <a:latin typeface="Times New Roman" panose="02020603050405020304" pitchFamily="18" charset="0"/>
              <a:ea typeface="宋体" panose="02010600030101010101" pitchFamily="2" charset="-122"/>
            </a:endParaRPr>
          </a:p>
        </p:txBody>
      </p:sp>
      <p:sp>
        <p:nvSpPr>
          <p:cNvPr id="332844" name="Rectangle 44"/>
          <p:cNvSpPr/>
          <p:nvPr/>
        </p:nvSpPr>
        <p:spPr>
          <a:xfrm>
            <a:off x="647700" y="2133600"/>
            <a:ext cx="444500" cy="430213"/>
          </a:xfrm>
          <a:prstGeom prst="rect">
            <a:avLst/>
          </a:prstGeom>
          <a:noFill/>
          <a:ln w="9525">
            <a:noFill/>
          </a:ln>
        </p:spPr>
        <p:txBody>
          <a:bodyPr wrap="none" anchor="t">
            <a:spAutoFit/>
          </a:bodyPr>
          <a:p>
            <a:pPr>
              <a:spcBef>
                <a:spcPct val="25000"/>
              </a:spcBef>
              <a:buClr>
                <a:schemeClr val="folHlink"/>
              </a:buClr>
              <a:buSzPct val="60000"/>
            </a:pPr>
            <a:r>
              <a:rPr lang="en-US" altLang="zh-CN" sz="2200" b="1">
                <a:solidFill>
                  <a:srgbClr val="0000FF"/>
                </a:solidFill>
                <a:latin typeface="Times New Roman" panose="02020603050405020304" pitchFamily="18" charset="0"/>
                <a:ea typeface="宋体" panose="02010600030101010101" pitchFamily="2" charset="-122"/>
              </a:rPr>
              <a:t>P</a:t>
            </a:r>
            <a:r>
              <a:rPr lang="en-US" altLang="zh-CN" sz="2200" b="1" baseline="-25000">
                <a:solidFill>
                  <a:srgbClr val="0000FF"/>
                </a:solidFill>
                <a:latin typeface="Times New Roman" panose="02020603050405020304" pitchFamily="18" charset="0"/>
                <a:ea typeface="宋体" panose="02010600030101010101" pitchFamily="2" charset="-122"/>
              </a:rPr>
              <a:t>3</a:t>
            </a:r>
            <a:endParaRPr lang="en-US" altLang="zh-CN" sz="2200" b="1" baseline="-25000">
              <a:solidFill>
                <a:srgbClr val="0000FF"/>
              </a:solidFill>
              <a:latin typeface="Times New Roman" panose="02020603050405020304" pitchFamily="18" charset="0"/>
              <a:ea typeface="宋体" panose="02010600030101010101" pitchFamily="2" charset="-122"/>
            </a:endParaRPr>
          </a:p>
        </p:txBody>
      </p:sp>
      <p:sp>
        <p:nvSpPr>
          <p:cNvPr id="168999" name="Rectangle 45"/>
          <p:cNvSpPr/>
          <p:nvPr/>
        </p:nvSpPr>
        <p:spPr>
          <a:xfrm>
            <a:off x="647700" y="2535238"/>
            <a:ext cx="444500" cy="430212"/>
          </a:xfrm>
          <a:prstGeom prst="rect">
            <a:avLst/>
          </a:prstGeom>
          <a:noFill/>
          <a:ln w="9525">
            <a:noFill/>
          </a:ln>
        </p:spPr>
        <p:txBody>
          <a:bodyPr wrap="none" anchor="t">
            <a:spAutoFit/>
          </a:bodyPr>
          <a:p>
            <a:pPr>
              <a:spcBef>
                <a:spcPct val="25000"/>
              </a:spcBef>
              <a:buClr>
                <a:schemeClr val="folHlink"/>
              </a:buClr>
              <a:buSzPct val="60000"/>
            </a:pPr>
            <a:r>
              <a:rPr lang="en-US" altLang="zh-CN" sz="2200" b="1">
                <a:latin typeface="Times New Roman" panose="02020603050405020304" pitchFamily="18" charset="0"/>
                <a:ea typeface="宋体" panose="02010600030101010101" pitchFamily="2" charset="-122"/>
              </a:rPr>
              <a:t>P</a:t>
            </a:r>
            <a:r>
              <a:rPr lang="en-US" altLang="zh-CN" sz="2200" b="1" baseline="-20000">
                <a:latin typeface="Times New Roman" panose="02020603050405020304" pitchFamily="18" charset="0"/>
                <a:ea typeface="宋体" panose="02010600030101010101" pitchFamily="2" charset="-122"/>
              </a:rPr>
              <a:t>4</a:t>
            </a:r>
            <a:endParaRPr lang="en-US" altLang="zh-CN" b="1">
              <a:latin typeface="Times New Roman" panose="02020603050405020304" pitchFamily="18" charset="0"/>
              <a:ea typeface="宋体" panose="02010600030101010101" pitchFamily="2" charset="-122"/>
            </a:endParaRPr>
          </a:p>
        </p:txBody>
      </p:sp>
      <p:sp>
        <p:nvSpPr>
          <p:cNvPr id="169000" name="Rectangle 46"/>
          <p:cNvSpPr/>
          <p:nvPr/>
        </p:nvSpPr>
        <p:spPr>
          <a:xfrm>
            <a:off x="647700" y="2967038"/>
            <a:ext cx="444500" cy="430212"/>
          </a:xfrm>
          <a:prstGeom prst="rect">
            <a:avLst/>
          </a:prstGeom>
          <a:noFill/>
          <a:ln w="9525">
            <a:noFill/>
          </a:ln>
        </p:spPr>
        <p:txBody>
          <a:bodyPr wrap="none" anchor="t">
            <a:spAutoFit/>
          </a:bodyPr>
          <a:p>
            <a:pPr>
              <a:spcBef>
                <a:spcPct val="25000"/>
              </a:spcBef>
              <a:buClr>
                <a:schemeClr val="folHlink"/>
              </a:buClr>
              <a:buSzPct val="60000"/>
            </a:pPr>
            <a:r>
              <a:rPr lang="en-US" altLang="zh-CN" sz="2200" b="1">
                <a:latin typeface="Times New Roman" panose="02020603050405020304" pitchFamily="18" charset="0"/>
                <a:ea typeface="宋体" panose="02010600030101010101" pitchFamily="2" charset="-122"/>
              </a:rPr>
              <a:t>P</a:t>
            </a:r>
            <a:r>
              <a:rPr lang="en-US" altLang="zh-CN" sz="2200" b="1" baseline="-20000">
                <a:latin typeface="Times New Roman" panose="02020603050405020304" pitchFamily="18" charset="0"/>
                <a:ea typeface="宋体" panose="02010600030101010101" pitchFamily="2" charset="-122"/>
              </a:rPr>
              <a:t>2</a:t>
            </a:r>
            <a:endParaRPr lang="en-US" altLang="zh-CN" b="1">
              <a:latin typeface="Times New Roman" panose="02020603050405020304" pitchFamily="18" charset="0"/>
              <a:ea typeface="宋体" panose="02010600030101010101" pitchFamily="2" charset="-122"/>
            </a:endParaRPr>
          </a:p>
        </p:txBody>
      </p:sp>
      <p:sp>
        <p:nvSpPr>
          <p:cNvPr id="169001" name="Rectangle 47"/>
          <p:cNvSpPr/>
          <p:nvPr/>
        </p:nvSpPr>
        <p:spPr>
          <a:xfrm>
            <a:off x="647700" y="3398838"/>
            <a:ext cx="444500" cy="430212"/>
          </a:xfrm>
          <a:prstGeom prst="rect">
            <a:avLst/>
          </a:prstGeom>
          <a:noFill/>
          <a:ln w="9525">
            <a:noFill/>
          </a:ln>
        </p:spPr>
        <p:txBody>
          <a:bodyPr wrap="none" anchor="t">
            <a:spAutoFit/>
          </a:bodyPr>
          <a:p>
            <a:pPr>
              <a:spcBef>
                <a:spcPct val="25000"/>
              </a:spcBef>
              <a:buClr>
                <a:schemeClr val="folHlink"/>
              </a:buClr>
              <a:buSzPct val="60000"/>
            </a:pPr>
            <a:r>
              <a:rPr lang="en-US" altLang="zh-CN" sz="2200" b="1">
                <a:latin typeface="Times New Roman" panose="02020603050405020304" pitchFamily="18" charset="0"/>
                <a:ea typeface="宋体" panose="02010600030101010101" pitchFamily="2" charset="-122"/>
              </a:rPr>
              <a:t>P</a:t>
            </a:r>
            <a:r>
              <a:rPr lang="en-US" altLang="zh-CN" sz="2200" b="1" baseline="-20000">
                <a:latin typeface="Times New Roman" panose="02020603050405020304" pitchFamily="18" charset="0"/>
                <a:ea typeface="宋体" panose="02010600030101010101" pitchFamily="2" charset="-122"/>
              </a:rPr>
              <a:t>0</a:t>
            </a:r>
            <a:endParaRPr lang="en-US" altLang="zh-CN" b="1">
              <a:latin typeface="Times New Roman" panose="02020603050405020304" pitchFamily="18" charset="0"/>
              <a:ea typeface="宋体" panose="02010600030101010101" pitchFamily="2" charset="-122"/>
            </a:endParaRPr>
          </a:p>
        </p:txBody>
      </p:sp>
      <p:sp>
        <p:nvSpPr>
          <p:cNvPr id="332848" name="Rectangle 48"/>
          <p:cNvSpPr/>
          <p:nvPr/>
        </p:nvSpPr>
        <p:spPr>
          <a:xfrm>
            <a:off x="4535488" y="1738313"/>
            <a:ext cx="1020762" cy="430212"/>
          </a:xfrm>
          <a:prstGeom prst="rect">
            <a:avLst/>
          </a:prstGeom>
          <a:noFill/>
          <a:ln w="9525">
            <a:noFill/>
          </a:ln>
        </p:spPr>
        <p:txBody>
          <a:bodyPr wrap="none" anchor="t">
            <a:spAutoFit/>
          </a:bodyPr>
          <a:p>
            <a:r>
              <a:rPr lang="en-US" altLang="zh-CN" sz="2200" b="1">
                <a:solidFill>
                  <a:srgbClr val="0000FF"/>
                </a:solidFill>
                <a:latin typeface="Times New Roman" panose="02020603050405020304" pitchFamily="18" charset="0"/>
                <a:ea typeface="宋体" panose="02010600030101010101" pitchFamily="2" charset="-122"/>
              </a:rPr>
              <a:t>2   0   0</a:t>
            </a:r>
            <a:endParaRPr lang="en-US" altLang="zh-CN" sz="2200" b="1">
              <a:solidFill>
                <a:srgbClr val="0000FF"/>
              </a:solidFill>
              <a:latin typeface="Times New Roman" panose="02020603050405020304" pitchFamily="18" charset="0"/>
              <a:ea typeface="宋体" panose="02010600030101010101" pitchFamily="2" charset="-122"/>
            </a:endParaRPr>
          </a:p>
        </p:txBody>
      </p:sp>
      <p:sp>
        <p:nvSpPr>
          <p:cNvPr id="332851" name="Rectangle 51"/>
          <p:cNvSpPr/>
          <p:nvPr/>
        </p:nvSpPr>
        <p:spPr>
          <a:xfrm>
            <a:off x="8280400" y="1743075"/>
            <a:ext cx="679450" cy="430213"/>
          </a:xfrm>
          <a:prstGeom prst="rect">
            <a:avLst/>
          </a:prstGeom>
          <a:noFill/>
          <a:ln w="9525">
            <a:noFill/>
          </a:ln>
        </p:spPr>
        <p:txBody>
          <a:bodyPr wrap="none" anchor="t">
            <a:spAutoFit/>
          </a:bodyPr>
          <a:p>
            <a:r>
              <a:rPr lang="en-US" altLang="zh-CN" sz="2200" b="1">
                <a:solidFill>
                  <a:srgbClr val="0000FF"/>
                </a:solidFill>
                <a:latin typeface="Times New Roman" panose="02020603050405020304" pitchFamily="18" charset="0"/>
                <a:ea typeface="宋体" panose="02010600030101010101" pitchFamily="2" charset="-122"/>
              </a:rPr>
              <a:t>true</a:t>
            </a:r>
            <a:endParaRPr lang="en-US" altLang="zh-CN" sz="2200" b="1">
              <a:solidFill>
                <a:srgbClr val="0000FF"/>
              </a:solidFill>
              <a:latin typeface="Times New Roman" panose="02020603050405020304" pitchFamily="18" charset="0"/>
              <a:ea typeface="宋体" panose="02010600030101010101" pitchFamily="2" charset="-122"/>
            </a:endParaRPr>
          </a:p>
        </p:txBody>
      </p:sp>
      <p:sp>
        <p:nvSpPr>
          <p:cNvPr id="332855" name="Text Box 55"/>
          <p:cNvSpPr txBox="1"/>
          <p:nvPr/>
        </p:nvSpPr>
        <p:spPr>
          <a:xfrm>
            <a:off x="1692275" y="2168525"/>
            <a:ext cx="115252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5   3   2</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56" name="Text Box 56"/>
          <p:cNvSpPr txBox="1"/>
          <p:nvPr/>
        </p:nvSpPr>
        <p:spPr>
          <a:xfrm>
            <a:off x="3059113" y="2168525"/>
            <a:ext cx="115252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0   1   1</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57" name="Text Box 57"/>
          <p:cNvSpPr txBox="1"/>
          <p:nvPr/>
        </p:nvSpPr>
        <p:spPr>
          <a:xfrm>
            <a:off x="4535488" y="2143125"/>
            <a:ext cx="115252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2   1   1</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58" name="Text Box 58"/>
          <p:cNvSpPr txBox="1"/>
          <p:nvPr/>
        </p:nvSpPr>
        <p:spPr>
          <a:xfrm>
            <a:off x="6227763" y="2168525"/>
            <a:ext cx="147637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7    4     3</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332859" name="Rectangle 59"/>
          <p:cNvSpPr/>
          <p:nvPr/>
        </p:nvSpPr>
        <p:spPr>
          <a:xfrm>
            <a:off x="8320088" y="2133600"/>
            <a:ext cx="679450" cy="430213"/>
          </a:xfrm>
          <a:prstGeom prst="rect">
            <a:avLst/>
          </a:prstGeom>
          <a:noFill/>
          <a:ln w="9525">
            <a:noFill/>
          </a:ln>
        </p:spPr>
        <p:txBody>
          <a:bodyPr wrap="none" anchor="t">
            <a:spAutoFit/>
          </a:bodyPr>
          <a:p>
            <a:r>
              <a:rPr lang="en-US" altLang="zh-CN" sz="2200" b="1">
                <a:solidFill>
                  <a:srgbClr val="0000FF"/>
                </a:solidFill>
                <a:latin typeface="Times New Roman" panose="02020603050405020304" pitchFamily="18" charset="0"/>
                <a:ea typeface="宋体" panose="02010600030101010101" pitchFamily="2" charset="-122"/>
              </a:rPr>
              <a:t>true</a:t>
            </a:r>
            <a:endParaRPr lang="en-US" altLang="zh-CN" sz="2200" b="1">
              <a:solidFill>
                <a:srgbClr val="0000FF"/>
              </a:solidFill>
              <a:latin typeface="Times New Roman" panose="02020603050405020304" pitchFamily="18" charset="0"/>
              <a:ea typeface="宋体" panose="02010600030101010101" pitchFamily="2" charset="-122"/>
            </a:endParaRPr>
          </a:p>
        </p:txBody>
      </p:sp>
      <p:sp>
        <p:nvSpPr>
          <p:cNvPr id="332860" name="Text Box 60"/>
          <p:cNvSpPr txBox="1"/>
          <p:nvPr/>
        </p:nvSpPr>
        <p:spPr>
          <a:xfrm>
            <a:off x="6227763" y="1773238"/>
            <a:ext cx="1476375" cy="460375"/>
          </a:xfrm>
          <a:prstGeom prst="rect">
            <a:avLst/>
          </a:prstGeom>
          <a:noFill/>
          <a:ln w="9525">
            <a:noFill/>
          </a:ln>
        </p:spPr>
        <p:txBody>
          <a:bodyPr anchor="t">
            <a:spAutoFit/>
          </a:bodyPr>
          <a:p>
            <a:pPr algn="ctr"/>
            <a:r>
              <a:rPr lang="en-US" altLang="zh-CN" b="1">
                <a:solidFill>
                  <a:srgbClr val="0000FF"/>
                </a:solidFill>
                <a:latin typeface="Times New Roman" panose="02020603050405020304" pitchFamily="18" charset="0"/>
                <a:ea typeface="宋体" panose="02010600030101010101" pitchFamily="2" charset="-122"/>
              </a:rPr>
              <a:t>5    3     2</a:t>
            </a:r>
            <a:endParaRPr lang="en-US" altLang="zh-CN" b="1">
              <a:solidFill>
                <a:srgbClr val="0000FF"/>
              </a:solidFill>
              <a:latin typeface="Times New Roman" panose="02020603050405020304" pitchFamily="18" charset="0"/>
              <a:ea typeface="宋体" panose="02010600030101010101" pitchFamily="2" charset="-122"/>
            </a:endParaRPr>
          </a:p>
        </p:txBody>
      </p:sp>
      <p:sp>
        <p:nvSpPr>
          <p:cNvPr id="169010"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2843"/>
                                        </p:tgtEl>
                                        <p:attrNameLst>
                                          <p:attrName>style.visibility</p:attrName>
                                        </p:attrNameLst>
                                      </p:cBhvr>
                                      <p:to>
                                        <p:strVal val="visible"/>
                                      </p:to>
                                    </p:set>
                                    <p:animEffect transition="in" filter="wipe(left)">
                                      <p:cBhvr>
                                        <p:cTn id="7" dur="500"/>
                                        <p:tgtEl>
                                          <p:spTgt spid="332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2841"/>
                                        </p:tgtEl>
                                        <p:attrNameLst>
                                          <p:attrName>style.visibility</p:attrName>
                                        </p:attrNameLst>
                                      </p:cBhvr>
                                      <p:to>
                                        <p:strVal val="visible"/>
                                      </p:to>
                                    </p:set>
                                    <p:animEffect transition="in" filter="wipe(left)">
                                      <p:cBhvr>
                                        <p:cTn id="12" dur="500"/>
                                        <p:tgtEl>
                                          <p:spTgt spid="3328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2842"/>
                                        </p:tgtEl>
                                        <p:attrNameLst>
                                          <p:attrName>style.visibility</p:attrName>
                                        </p:attrNameLst>
                                      </p:cBhvr>
                                      <p:to>
                                        <p:strVal val="visible"/>
                                      </p:to>
                                    </p:set>
                                    <p:animEffect transition="in" filter="wipe(left)">
                                      <p:cBhvr>
                                        <p:cTn id="17" dur="500"/>
                                        <p:tgtEl>
                                          <p:spTgt spid="33284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332848"/>
                                        </p:tgtEl>
                                        <p:attrNameLst>
                                          <p:attrName>style.visibility</p:attrName>
                                        </p:attrNameLst>
                                      </p:cBhvr>
                                      <p:to>
                                        <p:strVal val="visible"/>
                                      </p:to>
                                    </p:set>
                                    <p:animEffect transition="in" filter="wipe(left)">
                                      <p:cBhvr>
                                        <p:cTn id="21" dur="500"/>
                                        <p:tgtEl>
                                          <p:spTgt spid="3328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32860"/>
                                        </p:tgtEl>
                                        <p:attrNameLst>
                                          <p:attrName>style.visibility</p:attrName>
                                        </p:attrNameLst>
                                      </p:cBhvr>
                                      <p:to>
                                        <p:strVal val="visible"/>
                                      </p:to>
                                    </p:set>
                                    <p:animEffect transition="in" filter="wipe(left)">
                                      <p:cBhvr>
                                        <p:cTn id="26" dur="500"/>
                                        <p:tgtEl>
                                          <p:spTgt spid="332860"/>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32851"/>
                                        </p:tgtEl>
                                        <p:attrNameLst>
                                          <p:attrName>style.visibility</p:attrName>
                                        </p:attrNameLst>
                                      </p:cBhvr>
                                      <p:to>
                                        <p:strVal val="visible"/>
                                      </p:to>
                                    </p:set>
                                    <p:anim calcmode="lin" valueType="num">
                                      <p:cBhvr>
                                        <p:cTn id="31" dur="500" fill="hold"/>
                                        <p:tgtEl>
                                          <p:spTgt spid="332851"/>
                                        </p:tgtEl>
                                        <p:attrNameLst>
                                          <p:attrName>ppt_x</p:attrName>
                                        </p:attrNameLst>
                                      </p:cBhvr>
                                      <p:tavLst>
                                        <p:tav tm="0">
                                          <p:val>
                                            <p:strVal val="#ppt_x"/>
                                          </p:val>
                                        </p:tav>
                                        <p:tav tm="100000">
                                          <p:val>
                                            <p:strVal val="#ppt_x"/>
                                          </p:val>
                                        </p:tav>
                                      </p:tavLst>
                                    </p:anim>
                                    <p:anim calcmode="lin" valueType="num">
                                      <p:cBhvr>
                                        <p:cTn id="32" dur="500" fill="hold"/>
                                        <p:tgtEl>
                                          <p:spTgt spid="33285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32844"/>
                                        </p:tgtEl>
                                        <p:attrNameLst>
                                          <p:attrName>style.visibility</p:attrName>
                                        </p:attrNameLst>
                                      </p:cBhvr>
                                      <p:to>
                                        <p:strVal val="visible"/>
                                      </p:to>
                                    </p:set>
                                    <p:animEffect transition="in" filter="checkerboard(across)">
                                      <p:cBhvr>
                                        <p:cTn id="37" dur="500"/>
                                        <p:tgtEl>
                                          <p:spTgt spid="332844"/>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1" nodeType="clickEffect">
                                  <p:stCondLst>
                                    <p:cond delay="0"/>
                                  </p:stCondLst>
                                  <p:childTnLst>
                                    <p:set>
                                      <p:cBhvr>
                                        <p:cTn id="41" dur="1" fill="hold">
                                          <p:stCondLst>
                                            <p:cond delay="0"/>
                                          </p:stCondLst>
                                        </p:cTn>
                                        <p:tgtEl>
                                          <p:spTgt spid="332844"/>
                                        </p:tgtEl>
                                        <p:attrNameLst>
                                          <p:attrName>style.visibility</p:attrName>
                                        </p:attrNameLst>
                                      </p:cBhvr>
                                      <p:to>
                                        <p:strVal val="visible"/>
                                      </p:to>
                                    </p:set>
                                    <p:animEffect transition="in" filter="checkerboard(across)">
                                      <p:cBhvr>
                                        <p:cTn id="42" dur="500"/>
                                        <p:tgtEl>
                                          <p:spTgt spid="3328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32855"/>
                                        </p:tgtEl>
                                        <p:attrNameLst>
                                          <p:attrName>style.visibility</p:attrName>
                                        </p:attrNameLst>
                                      </p:cBhvr>
                                      <p:to>
                                        <p:strVal val="visible"/>
                                      </p:to>
                                    </p:set>
                                    <p:animEffect transition="in" filter="wipe(left)">
                                      <p:cBhvr>
                                        <p:cTn id="47" dur="500"/>
                                        <p:tgtEl>
                                          <p:spTgt spid="33285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2856"/>
                                        </p:tgtEl>
                                        <p:attrNameLst>
                                          <p:attrName>style.visibility</p:attrName>
                                        </p:attrNameLst>
                                      </p:cBhvr>
                                      <p:to>
                                        <p:strVal val="visible"/>
                                      </p:to>
                                    </p:set>
                                    <p:animEffect transition="in" filter="wipe(left)">
                                      <p:cBhvr>
                                        <p:cTn id="52" dur="500"/>
                                        <p:tgtEl>
                                          <p:spTgt spid="33285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32857"/>
                                        </p:tgtEl>
                                        <p:attrNameLst>
                                          <p:attrName>style.visibility</p:attrName>
                                        </p:attrNameLst>
                                      </p:cBhvr>
                                      <p:to>
                                        <p:strVal val="visible"/>
                                      </p:to>
                                    </p:set>
                                    <p:animEffect transition="in" filter="wipe(left)">
                                      <p:cBhvr>
                                        <p:cTn id="57" dur="500"/>
                                        <p:tgtEl>
                                          <p:spTgt spid="33285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32858"/>
                                        </p:tgtEl>
                                        <p:attrNameLst>
                                          <p:attrName>style.visibility</p:attrName>
                                        </p:attrNameLst>
                                      </p:cBhvr>
                                      <p:to>
                                        <p:strVal val="visible"/>
                                      </p:to>
                                    </p:set>
                                    <p:animEffect transition="in" filter="wipe(left)">
                                      <p:cBhvr>
                                        <p:cTn id="62" dur="500"/>
                                        <p:tgtEl>
                                          <p:spTgt spid="332858"/>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32859"/>
                                        </p:tgtEl>
                                        <p:attrNameLst>
                                          <p:attrName>style.visibility</p:attrName>
                                        </p:attrNameLst>
                                      </p:cBhvr>
                                      <p:to>
                                        <p:strVal val="visible"/>
                                      </p:to>
                                    </p:set>
                                    <p:anim calcmode="lin" valueType="num">
                                      <p:cBhvr>
                                        <p:cTn id="67" dur="500" fill="hold"/>
                                        <p:tgtEl>
                                          <p:spTgt spid="332859"/>
                                        </p:tgtEl>
                                        <p:attrNameLst>
                                          <p:attrName>ppt_x</p:attrName>
                                        </p:attrNameLst>
                                      </p:cBhvr>
                                      <p:tavLst>
                                        <p:tav tm="0">
                                          <p:val>
                                            <p:strVal val="#ppt_x"/>
                                          </p:val>
                                        </p:tav>
                                        <p:tav tm="100000">
                                          <p:val>
                                            <p:strVal val="#ppt_x"/>
                                          </p:val>
                                        </p:tav>
                                      </p:tavLst>
                                    </p:anim>
                                    <p:anim calcmode="lin" valueType="num">
                                      <p:cBhvr>
                                        <p:cTn id="68" dur="500" fill="hold"/>
                                        <p:tgtEl>
                                          <p:spTgt spid="3328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41" grpId="0"/>
      <p:bldP spid="332842" grpId="0"/>
      <p:bldP spid="332843" grpId="0"/>
      <p:bldP spid="332844" grpId="0"/>
      <p:bldP spid="332844" grpId="1"/>
      <p:bldP spid="332848" grpId="0"/>
      <p:bldP spid="332851" grpId="0"/>
      <p:bldP spid="332855" grpId="0"/>
      <p:bldP spid="332856" grpId="0"/>
      <p:bldP spid="332857" grpId="0"/>
      <p:bldP spid="332858" grpId="0"/>
      <p:bldP spid="332859" grpId="0"/>
      <p:bldP spid="33286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5"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69986" name="Text Box 2"/>
          <p:cNvSpPr txBox="1"/>
          <p:nvPr/>
        </p:nvSpPr>
        <p:spPr>
          <a:xfrm>
            <a:off x="376238" y="203200"/>
            <a:ext cx="8529637" cy="952500"/>
          </a:xfrm>
          <a:prstGeom prst="rect">
            <a:avLst/>
          </a:prstGeom>
          <a:noFill/>
          <a:ln w="9525">
            <a:noFill/>
          </a:ln>
        </p:spPr>
        <p:txBody>
          <a:bodyPr anchor="t">
            <a:spAutoFit/>
          </a:bodyPr>
          <a:p>
            <a:pPr algn="just"/>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P</a:t>
            </a:r>
            <a:r>
              <a:rPr lang="en-US" altLang="zh-CN" sz="2800" b="1" baseline="-30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发出请求向量</a:t>
            </a:r>
            <a:r>
              <a:rPr lang="en-US" altLang="zh-CN" sz="2800" b="1">
                <a:latin typeface="Times New Roman" panose="02020603050405020304" pitchFamily="18" charset="0"/>
                <a:ea typeface="宋体" panose="02010600030101010101" pitchFamily="2" charset="-122"/>
              </a:rPr>
              <a:t>Request</a:t>
            </a:r>
            <a:r>
              <a:rPr lang="en-US" altLang="zh-CN" sz="2800" b="1" baseline="-30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），按银行家算法，分析系统是否可同意请求。</a:t>
            </a:r>
            <a:r>
              <a:rPr lang="en-US" altLang="zh-CN" sz="2800" b="1">
                <a:solidFill>
                  <a:srgbClr val="000066"/>
                </a:solidFill>
                <a:latin typeface="Times New Roman" panose="02020603050405020304" pitchFamily="18" charset="0"/>
                <a:ea typeface="宋体" panose="02010600030101010101" pitchFamily="2" charset="-122"/>
              </a:rPr>
              <a:t>(</a:t>
            </a:r>
            <a:r>
              <a:rPr lang="zh-CN" altLang="en-US" sz="2800" b="1">
                <a:solidFill>
                  <a:srgbClr val="000066"/>
                </a:solidFill>
                <a:latin typeface="Times New Roman" panose="02020603050405020304" pitchFamily="18" charset="0"/>
                <a:ea typeface="黑体" panose="02010609060101010101" pitchFamily="49" charset="-122"/>
                <a:hlinkClick r:id="rId1" action="ppaction://hlinksldjump"/>
              </a:rPr>
              <a:t>见前页表格</a:t>
            </a:r>
            <a:r>
              <a:rPr lang="en-US" altLang="zh-CN" sz="2800" b="1">
                <a:solidFill>
                  <a:srgbClr val="000066"/>
                </a:solidFill>
                <a:latin typeface="Times New Roman" panose="02020603050405020304" pitchFamily="18" charset="0"/>
                <a:ea typeface="宋体" panose="02010600030101010101" pitchFamily="2" charset="-122"/>
              </a:rPr>
              <a:t>)</a:t>
            </a:r>
            <a:endParaRPr lang="en-US" altLang="zh-CN" sz="2800" b="1">
              <a:solidFill>
                <a:srgbClr val="000066"/>
              </a:solidFill>
              <a:latin typeface="Times New Roman" panose="02020603050405020304" pitchFamily="18" charset="0"/>
              <a:ea typeface="宋体" panose="02010600030101010101" pitchFamily="2" charset="-122"/>
            </a:endParaRPr>
          </a:p>
        </p:txBody>
      </p:sp>
      <p:sp>
        <p:nvSpPr>
          <p:cNvPr id="169987" name="Text Box 3"/>
          <p:cNvSpPr txBox="1"/>
          <p:nvPr/>
        </p:nvSpPr>
        <p:spPr>
          <a:xfrm>
            <a:off x="482600" y="1130300"/>
            <a:ext cx="8166100" cy="2132013"/>
          </a:xfrm>
          <a:prstGeom prst="rect">
            <a:avLst/>
          </a:prstGeom>
          <a:noFill/>
          <a:ln w="9525">
            <a:noFill/>
          </a:ln>
        </p:spPr>
        <p:txBody>
          <a:bodyPr anchor="t">
            <a:spAutoFit/>
          </a:bodyPr>
          <a:p>
            <a:pPr marL="457200" indent="-457200">
              <a:spcBef>
                <a:spcPct val="5000"/>
              </a:spcBef>
              <a:buFontTx/>
              <a:buAutoNum type="circleNumDbPlain"/>
            </a:pPr>
            <a:r>
              <a:rPr lang="en-US" altLang="zh-CN" sz="2600" b="1">
                <a:latin typeface="Times New Roman" panose="02020603050405020304" pitchFamily="18" charset="0"/>
                <a:ea typeface="宋体" panose="02010600030101010101" pitchFamily="2" charset="-122"/>
              </a:rPr>
              <a:t>Request</a:t>
            </a:r>
            <a:r>
              <a:rPr lang="en-US" altLang="zh-CN" sz="2600" b="1" baseline="-25000">
                <a:latin typeface="Times New Roman" panose="02020603050405020304" pitchFamily="18" charset="0"/>
                <a:ea typeface="宋体" panose="02010600030101010101" pitchFamily="2" charset="-122"/>
              </a:rPr>
              <a:t>1</a:t>
            </a:r>
            <a:r>
              <a:rPr lang="en-US" altLang="zh-CN" sz="2600" b="1">
                <a:latin typeface="Times New Roman" panose="02020603050405020304" pitchFamily="18" charset="0"/>
                <a:ea typeface="宋体" panose="02010600030101010101" pitchFamily="2" charset="-122"/>
              </a:rPr>
              <a:t>(1,0,2)≤Need</a:t>
            </a:r>
            <a:r>
              <a:rPr lang="en-US" altLang="zh-CN" sz="2600" b="1" baseline="-25000">
                <a:latin typeface="Times New Roman" panose="02020603050405020304" pitchFamily="18" charset="0"/>
                <a:ea typeface="宋体" panose="02010600030101010101" pitchFamily="2" charset="-122"/>
              </a:rPr>
              <a:t>1</a:t>
            </a:r>
            <a:r>
              <a:rPr lang="en-US" altLang="zh-CN" sz="2600" b="1">
                <a:latin typeface="Times New Roman" panose="02020603050405020304" pitchFamily="18" charset="0"/>
                <a:ea typeface="宋体" panose="02010600030101010101" pitchFamily="2" charset="-122"/>
              </a:rPr>
              <a:t>(1,2,2)</a:t>
            </a:r>
            <a:endParaRPr lang="en-US" altLang="zh-CN" sz="2600" b="1">
              <a:latin typeface="Times New Roman" panose="02020603050405020304" pitchFamily="18" charset="0"/>
              <a:ea typeface="宋体" panose="02010600030101010101" pitchFamily="2" charset="-122"/>
            </a:endParaRPr>
          </a:p>
          <a:p>
            <a:pPr marL="457200" indent="-457200">
              <a:spcBef>
                <a:spcPct val="5000"/>
              </a:spcBef>
              <a:buFontTx/>
              <a:buAutoNum type="circleNumDbPlain"/>
            </a:pPr>
            <a:r>
              <a:rPr lang="en-US" altLang="zh-CN" sz="2600" b="1">
                <a:latin typeface="Times New Roman" panose="02020603050405020304" pitchFamily="18" charset="0"/>
                <a:ea typeface="宋体" panose="02010600030101010101" pitchFamily="2" charset="-122"/>
              </a:rPr>
              <a:t>Request</a:t>
            </a:r>
            <a:r>
              <a:rPr lang="en-US" altLang="zh-CN" sz="2600" b="1" baseline="-25000">
                <a:latin typeface="Times New Roman" panose="02020603050405020304" pitchFamily="18" charset="0"/>
                <a:ea typeface="宋体" panose="02010600030101010101" pitchFamily="2" charset="-122"/>
              </a:rPr>
              <a:t>1</a:t>
            </a:r>
            <a:r>
              <a:rPr lang="en-US" altLang="zh-CN" sz="2600" b="1">
                <a:latin typeface="Times New Roman" panose="02020603050405020304" pitchFamily="18" charset="0"/>
                <a:ea typeface="宋体" panose="02010600030101010101" pitchFamily="2" charset="-122"/>
              </a:rPr>
              <a:t>(1,0,2)≤Available(3,3,2)</a:t>
            </a:r>
            <a:endParaRPr lang="en-US" altLang="zh-CN" sz="2600" b="1">
              <a:latin typeface="Times New Roman" panose="02020603050405020304" pitchFamily="18" charset="0"/>
              <a:ea typeface="宋体" panose="02010600030101010101" pitchFamily="2" charset="-122"/>
            </a:endParaRPr>
          </a:p>
          <a:p>
            <a:pPr marL="457200" indent="-457200">
              <a:spcBef>
                <a:spcPct val="5000"/>
              </a:spcBef>
              <a:buFontTx/>
              <a:buAutoNum type="circleNumDbPlain"/>
            </a:pPr>
            <a:r>
              <a:rPr lang="zh-CN" altLang="en-US" sz="2600" b="1">
                <a:latin typeface="Times New Roman" panose="02020603050405020304" pitchFamily="18" charset="0"/>
                <a:ea typeface="宋体" panose="02010600030101010101" pitchFamily="2" charset="-122"/>
              </a:rPr>
              <a:t>系统先假定可为</a:t>
            </a:r>
            <a:r>
              <a:rPr lang="en-US" altLang="zh-CN" sz="2600" b="1">
                <a:latin typeface="Times New Roman" panose="02020603050405020304" pitchFamily="18" charset="0"/>
                <a:ea typeface="宋体" panose="02010600030101010101" pitchFamily="2" charset="-122"/>
              </a:rPr>
              <a:t>P</a:t>
            </a:r>
            <a:r>
              <a:rPr lang="en-US" altLang="zh-CN" sz="2600" b="1" baseline="-25000">
                <a:latin typeface="Times New Roman" panose="02020603050405020304" pitchFamily="18" charset="0"/>
                <a:ea typeface="宋体" panose="02010600030101010101" pitchFamily="2" charset="-122"/>
              </a:rPr>
              <a:t>1</a:t>
            </a:r>
            <a:r>
              <a:rPr lang="zh-CN" altLang="en-US" sz="2600" b="1">
                <a:latin typeface="Times New Roman" panose="02020603050405020304" pitchFamily="18" charset="0"/>
                <a:ea typeface="宋体" panose="02010600030101010101" pitchFamily="2" charset="-122"/>
              </a:rPr>
              <a:t>分配资源，并修改</a:t>
            </a:r>
            <a:r>
              <a:rPr lang="en-US" altLang="zh-CN" sz="2600" b="1">
                <a:latin typeface="Times New Roman" panose="02020603050405020304" pitchFamily="18" charset="0"/>
                <a:ea typeface="宋体" panose="02010600030101010101" pitchFamily="2" charset="-122"/>
              </a:rPr>
              <a:t>Available, Allocation1</a:t>
            </a:r>
            <a:r>
              <a:rPr lang="zh-CN" altLang="en-US" sz="2600" b="1">
                <a:latin typeface="Times New Roman" panose="02020603050405020304" pitchFamily="18" charset="0"/>
                <a:ea typeface="宋体" panose="02010600030101010101" pitchFamily="2" charset="-122"/>
              </a:rPr>
              <a:t>和</a:t>
            </a:r>
            <a:r>
              <a:rPr lang="en-US" altLang="zh-CN" sz="2600" b="1">
                <a:latin typeface="Times New Roman" panose="02020603050405020304" pitchFamily="18" charset="0"/>
                <a:ea typeface="宋体" panose="02010600030101010101" pitchFamily="2" charset="-122"/>
              </a:rPr>
              <a:t>Need1</a:t>
            </a:r>
            <a:r>
              <a:rPr lang="zh-CN" altLang="en-US" sz="2600" b="1">
                <a:latin typeface="Times New Roman" panose="02020603050405020304" pitchFamily="18" charset="0"/>
                <a:ea typeface="宋体" panose="02010600030101010101" pitchFamily="2" charset="-122"/>
              </a:rPr>
              <a:t>向量，由此形成资源变化情况如下表所示。</a:t>
            </a:r>
            <a:endParaRPr lang="zh-CN" altLang="en-US" sz="2600" b="1">
              <a:latin typeface="Times New Roman" panose="02020603050405020304" pitchFamily="18" charset="0"/>
              <a:ea typeface="宋体" panose="02010600030101010101" pitchFamily="2" charset="-122"/>
            </a:endParaRPr>
          </a:p>
        </p:txBody>
      </p:sp>
      <p:graphicFrame>
        <p:nvGraphicFramePr>
          <p:cNvPr id="333859" name="Group 35"/>
          <p:cNvGraphicFramePr>
            <a:graphicFrameLocks noGrp="1"/>
          </p:cNvGraphicFramePr>
          <p:nvPr/>
        </p:nvGraphicFramePr>
        <p:xfrm>
          <a:off x="468313" y="3465513"/>
          <a:ext cx="8382000" cy="2586038"/>
        </p:xfrm>
        <a:graphic>
          <a:graphicData uri="http://schemas.openxmlformats.org/drawingml/2006/table">
            <a:tbl>
              <a:tblPr/>
              <a:tblGrid>
                <a:gridCol w="1676400"/>
                <a:gridCol w="1676400"/>
                <a:gridCol w="1676400"/>
                <a:gridCol w="1676400"/>
                <a:gridCol w="1676400"/>
              </a:tblGrid>
              <a:tr h="647700">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Max</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Available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836738">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7   5   3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3   2   2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2   2   2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4   3   3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0   1   0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3   0   2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2   1   1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7   4   3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0   2   0 </a:t>
                      </a:r>
                      <a:endParaRPr kumimoji="0"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4   3   1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2   3   0</a:t>
                      </a:r>
                      <a:endPar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pSp>
        <p:nvGrpSpPr>
          <p:cNvPr id="2" name="Group 26"/>
          <p:cNvGrpSpPr/>
          <p:nvPr/>
        </p:nvGrpSpPr>
        <p:grpSpPr>
          <a:xfrm>
            <a:off x="468313" y="3429000"/>
            <a:ext cx="1747837" cy="773113"/>
            <a:chOff x="288" y="1059"/>
            <a:chExt cx="1101" cy="487"/>
          </a:xfrm>
        </p:grpSpPr>
        <p:sp>
          <p:nvSpPr>
            <p:cNvPr id="170009" name="Line 27"/>
            <p:cNvSpPr/>
            <p:nvPr/>
          </p:nvSpPr>
          <p:spPr>
            <a:xfrm>
              <a:off x="288" y="1104"/>
              <a:ext cx="1056" cy="432"/>
            </a:xfrm>
            <a:prstGeom prst="line">
              <a:avLst/>
            </a:prstGeom>
            <a:ln w="952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70010" name="Text Box 28"/>
            <p:cNvSpPr txBox="1"/>
            <p:nvPr/>
          </p:nvSpPr>
          <p:spPr>
            <a:xfrm>
              <a:off x="288" y="1296"/>
              <a:ext cx="528" cy="250"/>
            </a:xfrm>
            <a:prstGeom prst="rect">
              <a:avLst/>
            </a:prstGeom>
            <a:noFill/>
            <a:ln w="9525">
              <a:noFill/>
            </a:ln>
          </p:spPr>
          <p:txBody>
            <a:bodyPr anchor="t">
              <a:spAutoFit/>
            </a:bodyPr>
            <a:p>
              <a:pPr algn="just"/>
              <a:r>
                <a:rPr lang="zh-CN" altLang="en-US" sz="2000">
                  <a:latin typeface="Tahoma" panose="020B0604030504040204" pitchFamily="34" charset="0"/>
                  <a:ea typeface="宋体" panose="02010600030101010101" pitchFamily="2" charset="-122"/>
                </a:rPr>
                <a:t>进程</a:t>
              </a:r>
              <a:endParaRPr lang="zh-CN" altLang="en-US" sz="2000">
                <a:latin typeface="Tahoma" panose="020B0604030504040204" pitchFamily="34" charset="0"/>
                <a:ea typeface="宋体" panose="02010600030101010101" pitchFamily="2" charset="-122"/>
              </a:endParaRPr>
            </a:p>
          </p:txBody>
        </p:sp>
        <p:sp>
          <p:nvSpPr>
            <p:cNvPr id="170011" name="Text Box 29"/>
            <p:cNvSpPr txBox="1"/>
            <p:nvPr/>
          </p:nvSpPr>
          <p:spPr>
            <a:xfrm>
              <a:off x="1097" y="1223"/>
              <a:ext cx="292" cy="250"/>
            </a:xfrm>
            <a:prstGeom prst="rect">
              <a:avLst/>
            </a:prstGeom>
            <a:noFill/>
            <a:ln w="9525">
              <a:noFill/>
            </a:ln>
          </p:spPr>
          <p:txBody>
            <a:bodyPr anchor="t">
              <a:spAutoFit/>
            </a:bodyPr>
            <a:p>
              <a:pPr algn="just"/>
              <a:r>
                <a:rPr lang="zh-CN" altLang="en-US" sz="2000">
                  <a:latin typeface="Tahoma" panose="020B0604030504040204" pitchFamily="34" charset="0"/>
                  <a:ea typeface="宋体" panose="02010600030101010101" pitchFamily="2" charset="-122"/>
                </a:rPr>
                <a:t>况</a:t>
              </a:r>
              <a:endParaRPr lang="zh-CN" altLang="en-US" sz="2000">
                <a:latin typeface="Tahoma" panose="020B0604030504040204" pitchFamily="34" charset="0"/>
                <a:ea typeface="宋体" panose="02010600030101010101" pitchFamily="2" charset="-122"/>
              </a:endParaRPr>
            </a:p>
          </p:txBody>
        </p:sp>
        <p:sp>
          <p:nvSpPr>
            <p:cNvPr id="170012" name="Text Box 30"/>
            <p:cNvSpPr txBox="1"/>
            <p:nvPr/>
          </p:nvSpPr>
          <p:spPr>
            <a:xfrm>
              <a:off x="632" y="1059"/>
              <a:ext cx="292" cy="250"/>
            </a:xfrm>
            <a:prstGeom prst="rect">
              <a:avLst/>
            </a:prstGeom>
            <a:noFill/>
            <a:ln w="9525">
              <a:noFill/>
            </a:ln>
          </p:spPr>
          <p:txBody>
            <a:bodyPr anchor="t">
              <a:spAutoFit/>
            </a:bodyPr>
            <a:p>
              <a:pPr algn="just"/>
              <a:r>
                <a:rPr lang="zh-CN" altLang="en-US" sz="2000">
                  <a:latin typeface="Tahoma" panose="020B0604030504040204" pitchFamily="34" charset="0"/>
                  <a:ea typeface="宋体" panose="02010600030101010101" pitchFamily="2" charset="-122"/>
                </a:rPr>
                <a:t>资</a:t>
              </a:r>
              <a:endParaRPr lang="zh-CN" altLang="en-US" sz="2000">
                <a:latin typeface="Tahoma" panose="020B0604030504040204" pitchFamily="34" charset="0"/>
                <a:ea typeface="宋体" panose="02010600030101010101" pitchFamily="2" charset="-122"/>
              </a:endParaRPr>
            </a:p>
          </p:txBody>
        </p:sp>
        <p:sp>
          <p:nvSpPr>
            <p:cNvPr id="170013" name="Text Box 31"/>
            <p:cNvSpPr txBox="1"/>
            <p:nvPr/>
          </p:nvSpPr>
          <p:spPr>
            <a:xfrm>
              <a:off x="789" y="1106"/>
              <a:ext cx="292" cy="250"/>
            </a:xfrm>
            <a:prstGeom prst="rect">
              <a:avLst/>
            </a:prstGeom>
            <a:noFill/>
            <a:ln w="9525">
              <a:noFill/>
            </a:ln>
          </p:spPr>
          <p:txBody>
            <a:bodyPr anchor="t">
              <a:spAutoFit/>
            </a:bodyPr>
            <a:p>
              <a:pPr algn="just"/>
              <a:r>
                <a:rPr lang="zh-CN" altLang="en-US" sz="2000">
                  <a:latin typeface="Tahoma" panose="020B0604030504040204" pitchFamily="34" charset="0"/>
                  <a:ea typeface="宋体" panose="02010600030101010101" pitchFamily="2" charset="-122"/>
                </a:rPr>
                <a:t>源</a:t>
              </a:r>
              <a:endParaRPr lang="zh-CN" altLang="en-US" sz="2000">
                <a:latin typeface="Tahoma" panose="020B0604030504040204" pitchFamily="34" charset="0"/>
                <a:ea typeface="宋体" panose="02010600030101010101" pitchFamily="2" charset="-122"/>
              </a:endParaRPr>
            </a:p>
          </p:txBody>
        </p:sp>
        <p:sp>
          <p:nvSpPr>
            <p:cNvPr id="170014" name="Text Box 32"/>
            <p:cNvSpPr txBox="1"/>
            <p:nvPr/>
          </p:nvSpPr>
          <p:spPr>
            <a:xfrm>
              <a:off x="947" y="1161"/>
              <a:ext cx="292" cy="250"/>
            </a:xfrm>
            <a:prstGeom prst="rect">
              <a:avLst/>
            </a:prstGeom>
            <a:noFill/>
            <a:ln w="9525">
              <a:noFill/>
            </a:ln>
          </p:spPr>
          <p:txBody>
            <a:bodyPr anchor="t">
              <a:spAutoFit/>
            </a:bodyPr>
            <a:p>
              <a:pPr algn="just"/>
              <a:r>
                <a:rPr lang="zh-CN" altLang="en-US" sz="2000">
                  <a:latin typeface="Tahoma" panose="020B0604030504040204" pitchFamily="34" charset="0"/>
                  <a:ea typeface="宋体" panose="02010600030101010101" pitchFamily="2" charset="-122"/>
                </a:rPr>
                <a:t>情</a:t>
              </a:r>
              <a:endParaRPr lang="zh-CN" altLang="en-US" sz="2000">
                <a:latin typeface="Tahoma" panose="020B0604030504040204" pitchFamily="34" charset="0"/>
                <a:ea typeface="宋体" panose="02010600030101010101" pitchFamily="2" charset="-122"/>
              </a:endParaRPr>
            </a:p>
          </p:txBody>
        </p:sp>
      </p:grpSp>
      <p:sp>
        <p:nvSpPr>
          <p:cNvPr id="17001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3859"/>
                                        </p:tgtEl>
                                        <p:attrNameLst>
                                          <p:attrName>style.visibility</p:attrName>
                                        </p:attrNameLst>
                                      </p:cBhvr>
                                      <p:to>
                                        <p:strVal val="visible"/>
                                      </p:to>
                                    </p:set>
                                    <p:anim calcmode="lin" valueType="num">
                                      <p:cBhvr>
                                        <p:cTn id="7" dur="500" fill="hold"/>
                                        <p:tgtEl>
                                          <p:spTgt spid="333859"/>
                                        </p:tgtEl>
                                        <p:attrNameLst>
                                          <p:attrName>ppt_x</p:attrName>
                                        </p:attrNameLst>
                                      </p:cBhvr>
                                      <p:tavLst>
                                        <p:tav tm="0">
                                          <p:val>
                                            <p:strVal val="0-#ppt_w/2"/>
                                          </p:val>
                                        </p:tav>
                                        <p:tav tm="100000">
                                          <p:val>
                                            <p:strVal val="#ppt_x"/>
                                          </p:val>
                                        </p:tav>
                                      </p:tavLst>
                                    </p:anim>
                                    <p:anim calcmode="lin" valueType="num">
                                      <p:cBhvr>
                                        <p:cTn id="8" dur="500" fill="hold"/>
                                        <p:tgtEl>
                                          <p:spTgt spid="3338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0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1">
                <a:latin typeface="Times New Roman" panose="02020603050405020304" pitchFamily="18" charset="0"/>
              </a:rPr>
            </a:fld>
            <a:endParaRPr lang="en-US" altLang="zh-CN" sz="1400" b="1">
              <a:latin typeface="Times New Roman" panose="02020603050405020304" pitchFamily="18" charset="0"/>
            </a:endParaRPr>
          </a:p>
        </p:txBody>
      </p:sp>
      <p:sp>
        <p:nvSpPr>
          <p:cNvPr id="171010" name="Text Box 6"/>
          <p:cNvSpPr txBox="1"/>
          <p:nvPr/>
        </p:nvSpPr>
        <p:spPr>
          <a:xfrm>
            <a:off x="468313" y="2757488"/>
            <a:ext cx="8351837" cy="952500"/>
          </a:xfrm>
          <a:prstGeom prst="rect">
            <a:avLst/>
          </a:prstGeom>
          <a:noFill/>
          <a:ln w="9525">
            <a:noFill/>
          </a:ln>
        </p:spPr>
        <p:txBody>
          <a:bodyPr anchor="t">
            <a:spAutoFit/>
          </a:bodyPr>
          <a:p>
            <a:pPr marL="342900" indent="-342900">
              <a:buFontTx/>
              <a:buAutoNum type="circleNumDbPlain" startAt="4"/>
            </a:pPr>
            <a:r>
              <a:rPr lang="zh-CN" altLang="en-US" sz="2800" b="1">
                <a:latin typeface="Times New Roman" panose="02020603050405020304" pitchFamily="18" charset="0"/>
                <a:ea typeface="宋体" panose="02010600030101010101" pitchFamily="2" charset="-122"/>
              </a:rPr>
              <a:t>再利用安全性算法检查此时系统是否安全。如下表所示。</a:t>
            </a:r>
            <a:endParaRPr lang="zh-CN" altLang="en-US" sz="2800" b="1">
              <a:latin typeface="Times New Roman" panose="02020603050405020304" pitchFamily="18" charset="0"/>
              <a:ea typeface="宋体" panose="02010600030101010101" pitchFamily="2" charset="-122"/>
            </a:endParaRPr>
          </a:p>
        </p:txBody>
      </p:sp>
      <p:graphicFrame>
        <p:nvGraphicFramePr>
          <p:cNvPr id="736300" name="Group 44"/>
          <p:cNvGraphicFramePr>
            <a:graphicFrameLocks noGrp="1"/>
          </p:cNvGraphicFramePr>
          <p:nvPr/>
        </p:nvGraphicFramePr>
        <p:xfrm>
          <a:off x="92075" y="3984625"/>
          <a:ext cx="8980488" cy="2578100"/>
        </p:xfrm>
        <a:graphic>
          <a:graphicData uri="http://schemas.openxmlformats.org/drawingml/2006/table">
            <a:tbl>
              <a:tblPr/>
              <a:tblGrid>
                <a:gridCol w="1452563"/>
                <a:gridCol w="1277937"/>
                <a:gridCol w="1428750"/>
                <a:gridCol w="1477963"/>
                <a:gridCol w="2316162"/>
                <a:gridCol w="1027113"/>
              </a:tblGrid>
              <a:tr h="665163">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Work</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Work+Available</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Finish</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8165">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101FF"/>
                          </a:solidFill>
                          <a:effectLst/>
                          <a:latin typeface="Times New Roman" panose="02020603050405020304" pitchFamily="18" charset="0"/>
                          <a:ea typeface="宋体" panose="02010600030101010101" pitchFamily="2" charset="-122"/>
                        </a:rPr>
                        <a:t>2   3   0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5   3   2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7   4   3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7   4   5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10  4   7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101FF"/>
                          </a:solidFill>
                          <a:effectLst/>
                          <a:latin typeface="Times New Roman" panose="02020603050405020304" pitchFamily="18" charset="0"/>
                          <a:ea typeface="宋体" panose="02010600030101010101" pitchFamily="2" charset="-122"/>
                        </a:rPr>
                        <a:t>0   2   0</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4   3   1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101FF"/>
                          </a:solidFill>
                          <a:effectLst/>
                          <a:latin typeface="Times New Roman" panose="02020603050405020304" pitchFamily="18" charset="0"/>
                          <a:ea typeface="宋体" panose="02010600030101010101" pitchFamily="2" charset="-122"/>
                        </a:rPr>
                        <a:t>3   0   2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2   1   1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0   1   0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101FF"/>
                          </a:solidFill>
                          <a:effectLst/>
                          <a:latin typeface="Times New Roman" panose="02020603050405020304" pitchFamily="18" charset="0"/>
                          <a:ea typeface="宋体" panose="02010600030101010101" pitchFamily="2" charset="-122"/>
                        </a:rPr>
                        <a:t>5     3     2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10    4     7</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10    5     7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0101FF"/>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71034" name="Group 30"/>
          <p:cNvGrpSpPr/>
          <p:nvPr/>
        </p:nvGrpSpPr>
        <p:grpSpPr>
          <a:xfrm>
            <a:off x="131763" y="3984625"/>
            <a:ext cx="1557337" cy="762000"/>
            <a:chOff x="16" y="1715"/>
            <a:chExt cx="981" cy="480"/>
          </a:xfrm>
        </p:grpSpPr>
        <p:sp>
          <p:nvSpPr>
            <p:cNvPr id="171035" name="Line 31"/>
            <p:cNvSpPr/>
            <p:nvPr/>
          </p:nvSpPr>
          <p:spPr>
            <a:xfrm>
              <a:off x="16" y="1752"/>
              <a:ext cx="898" cy="432"/>
            </a:xfrm>
            <a:prstGeom prst="line">
              <a:avLst/>
            </a:prstGeom>
            <a:ln w="952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grpSp>
          <p:nvGrpSpPr>
            <p:cNvPr id="171036" name="Group 32"/>
            <p:cNvGrpSpPr/>
            <p:nvPr/>
          </p:nvGrpSpPr>
          <p:grpSpPr>
            <a:xfrm>
              <a:off x="72" y="1715"/>
              <a:ext cx="925" cy="480"/>
              <a:chOff x="72" y="1715"/>
              <a:chExt cx="925" cy="480"/>
            </a:xfrm>
          </p:grpSpPr>
          <p:sp>
            <p:nvSpPr>
              <p:cNvPr id="171037" name="Text Box 33"/>
              <p:cNvSpPr txBox="1"/>
              <p:nvPr/>
            </p:nvSpPr>
            <p:spPr>
              <a:xfrm>
                <a:off x="72" y="1944"/>
                <a:ext cx="528"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进程</a:t>
                </a:r>
                <a:endParaRPr lang="zh-CN" altLang="en-US" sz="2000" b="1">
                  <a:latin typeface="Times New Roman" panose="02020603050405020304" pitchFamily="18" charset="0"/>
                  <a:ea typeface="宋体" panose="02010600030101010101" pitchFamily="2" charset="-122"/>
                </a:endParaRPr>
              </a:p>
            </p:txBody>
          </p:sp>
          <p:sp>
            <p:nvSpPr>
              <p:cNvPr id="171038" name="Text Box 34"/>
              <p:cNvSpPr txBox="1"/>
              <p:nvPr/>
            </p:nvSpPr>
            <p:spPr>
              <a:xfrm>
                <a:off x="705" y="1927"/>
                <a:ext cx="292"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况</a:t>
                </a:r>
                <a:endParaRPr lang="zh-CN" altLang="en-US" sz="2000" b="1">
                  <a:latin typeface="Times New Roman" panose="02020603050405020304" pitchFamily="18" charset="0"/>
                  <a:ea typeface="宋体" panose="02010600030101010101" pitchFamily="2" charset="-122"/>
                </a:endParaRPr>
              </a:p>
            </p:txBody>
          </p:sp>
          <p:sp>
            <p:nvSpPr>
              <p:cNvPr id="171039" name="Text Box 35"/>
              <p:cNvSpPr txBox="1"/>
              <p:nvPr/>
            </p:nvSpPr>
            <p:spPr>
              <a:xfrm>
                <a:off x="272" y="1715"/>
                <a:ext cx="292"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资</a:t>
                </a:r>
                <a:endParaRPr lang="zh-CN" altLang="en-US" sz="2000" b="1">
                  <a:latin typeface="Times New Roman" panose="02020603050405020304" pitchFamily="18" charset="0"/>
                  <a:ea typeface="宋体" panose="02010600030101010101" pitchFamily="2" charset="-122"/>
                </a:endParaRPr>
              </a:p>
            </p:txBody>
          </p:sp>
          <p:sp>
            <p:nvSpPr>
              <p:cNvPr id="171040" name="Text Box 36"/>
              <p:cNvSpPr txBox="1"/>
              <p:nvPr/>
            </p:nvSpPr>
            <p:spPr>
              <a:xfrm>
                <a:off x="421" y="1786"/>
                <a:ext cx="292"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源</a:t>
                </a:r>
                <a:endParaRPr lang="zh-CN" altLang="en-US" sz="2000" b="1">
                  <a:latin typeface="Times New Roman" panose="02020603050405020304" pitchFamily="18" charset="0"/>
                  <a:ea typeface="宋体" panose="02010600030101010101" pitchFamily="2" charset="-122"/>
                </a:endParaRPr>
              </a:p>
            </p:txBody>
          </p:sp>
          <p:sp>
            <p:nvSpPr>
              <p:cNvPr id="171041" name="Text Box 37"/>
              <p:cNvSpPr txBox="1"/>
              <p:nvPr/>
            </p:nvSpPr>
            <p:spPr>
              <a:xfrm>
                <a:off x="571" y="1849"/>
                <a:ext cx="292"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情</a:t>
                </a:r>
                <a:endParaRPr lang="zh-CN" altLang="en-US" sz="2000" b="1">
                  <a:latin typeface="Times New Roman" panose="02020603050405020304" pitchFamily="18" charset="0"/>
                  <a:ea typeface="宋体" panose="02010600030101010101" pitchFamily="2" charset="-122"/>
                </a:endParaRPr>
              </a:p>
            </p:txBody>
          </p:sp>
        </p:grpSp>
      </p:grpSp>
      <p:pic>
        <p:nvPicPr>
          <p:cNvPr id="171042" name="图片 1"/>
          <p:cNvPicPr>
            <a:picLocks noChangeAspect="1"/>
          </p:cNvPicPr>
          <p:nvPr/>
        </p:nvPicPr>
        <p:blipFill>
          <a:blip r:embed="rId1"/>
          <a:stretch>
            <a:fillRect/>
          </a:stretch>
        </p:blipFill>
        <p:spPr>
          <a:xfrm>
            <a:off x="1952625" y="644525"/>
            <a:ext cx="5613400" cy="1847850"/>
          </a:xfrm>
          <a:prstGeom prst="rect">
            <a:avLst/>
          </a:prstGeom>
          <a:noFill/>
          <a:ln w="9525">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3"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1">
                <a:latin typeface="Times New Roman" panose="02020603050405020304" pitchFamily="18" charset="0"/>
              </a:rPr>
            </a:fld>
            <a:endParaRPr lang="en-US" altLang="zh-CN" sz="1400" b="1">
              <a:latin typeface="Times New Roman" panose="02020603050405020304" pitchFamily="18" charset="0"/>
            </a:endParaRPr>
          </a:p>
        </p:txBody>
      </p:sp>
      <p:sp>
        <p:nvSpPr>
          <p:cNvPr id="172034" name="Text Box 4"/>
          <p:cNvSpPr txBox="1"/>
          <p:nvPr/>
        </p:nvSpPr>
        <p:spPr>
          <a:xfrm>
            <a:off x="482600" y="4229100"/>
            <a:ext cx="8102600" cy="892175"/>
          </a:xfrm>
          <a:prstGeom prst="rect">
            <a:avLst/>
          </a:prstGeom>
          <a:noFill/>
          <a:ln w="9525">
            <a:noFill/>
          </a:ln>
        </p:spPr>
        <p:txBody>
          <a:bodyPr anchor="t">
            <a:spAutoFit/>
          </a:bodyPr>
          <a:p>
            <a:r>
              <a:rPr lang="zh-CN" altLang="en-US" sz="2600" b="1">
                <a:latin typeface="Times New Roman" panose="02020603050405020304" pitchFamily="18" charset="0"/>
                <a:ea typeface="宋体" panose="02010600030101010101" pitchFamily="2" charset="-122"/>
              </a:rPr>
              <a:t>即存在安全序列</a:t>
            </a:r>
            <a:r>
              <a:rPr lang="en-US" altLang="zh-CN" sz="2600" b="1">
                <a:latin typeface="Times New Roman" panose="02020603050405020304" pitchFamily="18" charset="0"/>
                <a:ea typeface="宋体" panose="02010600030101010101" pitchFamily="2" charset="-122"/>
              </a:rPr>
              <a:t>{P</a:t>
            </a:r>
            <a:r>
              <a:rPr lang="en-US" altLang="zh-CN" sz="2600" b="1" baseline="-20000">
                <a:latin typeface="Times New Roman" panose="02020603050405020304" pitchFamily="18" charset="0"/>
                <a:ea typeface="宋体" panose="02010600030101010101" pitchFamily="2" charset="-122"/>
              </a:rPr>
              <a:t>1</a:t>
            </a:r>
            <a:r>
              <a:rPr lang="en-US" altLang="zh-CN" sz="2600" b="1">
                <a:latin typeface="Times New Roman" panose="02020603050405020304" pitchFamily="18" charset="0"/>
                <a:ea typeface="宋体" panose="02010600030101010101" pitchFamily="2" charset="-122"/>
              </a:rPr>
              <a:t>,P</a:t>
            </a:r>
            <a:r>
              <a:rPr lang="en-US" altLang="zh-CN" sz="2600" b="1" baseline="-20000">
                <a:latin typeface="Times New Roman" panose="02020603050405020304" pitchFamily="18" charset="0"/>
                <a:ea typeface="宋体" panose="02010600030101010101" pitchFamily="2" charset="-122"/>
              </a:rPr>
              <a:t>3</a:t>
            </a:r>
            <a:r>
              <a:rPr lang="en-US" altLang="zh-CN" sz="2600" b="1">
                <a:latin typeface="Times New Roman" panose="02020603050405020304" pitchFamily="18" charset="0"/>
                <a:ea typeface="宋体" panose="02010600030101010101" pitchFamily="2" charset="-122"/>
              </a:rPr>
              <a:t>,P</a:t>
            </a:r>
            <a:r>
              <a:rPr lang="en-US" altLang="zh-CN" sz="2600" b="1" baseline="-20000">
                <a:latin typeface="Times New Roman" panose="02020603050405020304" pitchFamily="18" charset="0"/>
                <a:ea typeface="宋体" panose="02010600030101010101" pitchFamily="2" charset="-122"/>
              </a:rPr>
              <a:t>4</a:t>
            </a:r>
            <a:r>
              <a:rPr lang="en-US" altLang="zh-CN" sz="2600" b="1">
                <a:latin typeface="Times New Roman" panose="02020603050405020304" pitchFamily="18" charset="0"/>
                <a:ea typeface="宋体" panose="02010600030101010101" pitchFamily="2" charset="-122"/>
              </a:rPr>
              <a:t>,P</a:t>
            </a:r>
            <a:r>
              <a:rPr lang="en-US" altLang="zh-CN" sz="2600" b="1" baseline="-20000">
                <a:latin typeface="Times New Roman" panose="02020603050405020304" pitchFamily="18" charset="0"/>
                <a:ea typeface="宋体" panose="02010600030101010101" pitchFamily="2" charset="-122"/>
              </a:rPr>
              <a:t>2</a:t>
            </a:r>
            <a:r>
              <a:rPr lang="en-US" altLang="zh-CN" sz="2600" b="1">
                <a:latin typeface="Times New Roman" panose="02020603050405020304" pitchFamily="18" charset="0"/>
                <a:ea typeface="宋体" panose="02010600030101010101" pitchFamily="2" charset="-122"/>
              </a:rPr>
              <a:t>,P</a:t>
            </a:r>
            <a:r>
              <a:rPr lang="en-US" altLang="zh-CN" sz="2600" b="1" baseline="-20000">
                <a:latin typeface="Times New Roman" panose="02020603050405020304" pitchFamily="18" charset="0"/>
                <a:ea typeface="宋体" panose="02010600030101010101" pitchFamily="2" charset="-122"/>
              </a:rPr>
              <a:t>0</a:t>
            </a:r>
            <a:r>
              <a:rPr lang="en-US" altLang="zh-CN" sz="2600" b="1">
                <a:latin typeface="Times New Roman" panose="02020603050405020304" pitchFamily="18" charset="0"/>
                <a:ea typeface="宋体" panose="02010600030101010101" pitchFamily="2" charset="-122"/>
              </a:rPr>
              <a:t>}</a:t>
            </a:r>
            <a:r>
              <a:rPr lang="zh-CN" altLang="en-US" sz="2600" b="1">
                <a:latin typeface="Times New Roman" panose="02020603050405020304" pitchFamily="18" charset="0"/>
                <a:ea typeface="宋体" panose="02010600030101010101" pitchFamily="2" charset="-122"/>
              </a:rPr>
              <a:t>，故系统是安全的，可以立即将</a:t>
            </a:r>
            <a:r>
              <a:rPr lang="en-US" altLang="zh-CN" sz="2600" b="1">
                <a:latin typeface="Times New Roman" panose="02020603050405020304" pitchFamily="18" charset="0"/>
                <a:ea typeface="宋体" panose="02010600030101010101" pitchFamily="2" charset="-122"/>
              </a:rPr>
              <a:t>P</a:t>
            </a:r>
            <a:r>
              <a:rPr lang="en-US" altLang="zh-CN" sz="2600" b="1" baseline="-25000">
                <a:latin typeface="Times New Roman" panose="02020603050405020304" pitchFamily="18" charset="0"/>
                <a:ea typeface="宋体" panose="02010600030101010101" pitchFamily="2" charset="-122"/>
              </a:rPr>
              <a:t>1</a:t>
            </a:r>
            <a:r>
              <a:rPr lang="zh-CN" altLang="en-US" sz="2600" b="1">
                <a:latin typeface="Times New Roman" panose="02020603050405020304" pitchFamily="18" charset="0"/>
                <a:ea typeface="宋体" panose="02010600030101010101" pitchFamily="2" charset="-122"/>
              </a:rPr>
              <a:t>所申请的资源分配给它。</a:t>
            </a:r>
            <a:endParaRPr lang="zh-CN" altLang="en-US" sz="2600" b="1">
              <a:latin typeface="Times New Roman" panose="02020603050405020304" pitchFamily="18" charset="0"/>
              <a:ea typeface="宋体" panose="02010600030101010101" pitchFamily="2" charset="-122"/>
            </a:endParaRPr>
          </a:p>
        </p:txBody>
      </p:sp>
      <p:sp>
        <p:nvSpPr>
          <p:cNvPr id="172035" name="Text Box 5"/>
          <p:cNvSpPr txBox="1"/>
          <p:nvPr/>
        </p:nvSpPr>
        <p:spPr>
          <a:xfrm>
            <a:off x="685800" y="5448300"/>
            <a:ext cx="7569200" cy="952500"/>
          </a:xfrm>
          <a:prstGeom prst="rect">
            <a:avLst/>
          </a:prstGeom>
          <a:gradFill rotWithShape="1">
            <a:gsLst>
              <a:gs pos="0">
                <a:srgbClr val="33CCFF"/>
              </a:gs>
              <a:gs pos="50000">
                <a:srgbClr val="FFFFCC"/>
              </a:gs>
              <a:gs pos="100000">
                <a:srgbClr val="33CCFF"/>
              </a:gs>
            </a:gsLst>
            <a:lin ang="0" scaled="1"/>
            <a:tileRect/>
          </a:gradFill>
          <a:ln w="9525" cap="flat" cmpd="sng">
            <a:solidFill>
              <a:schemeClr val="tx1"/>
            </a:solidFill>
            <a:prstDash val="solid"/>
            <a:miter/>
            <a:headEnd type="none" w="med" len="med"/>
            <a:tailEnd type="none" w="med" len="med"/>
          </a:ln>
        </p:spPr>
        <p:txBody>
          <a:bodyPr anchor="t">
            <a:spAutoFit/>
          </a:bodyPr>
          <a:p>
            <a:r>
              <a:rPr lang="zh-CN" altLang="en-US" sz="2800" b="1">
                <a:latin typeface="Times New Roman" panose="02020603050405020304" pitchFamily="18" charset="0"/>
                <a:ea typeface="宋体" panose="02010600030101010101" pitchFamily="2" charset="-122"/>
              </a:rPr>
              <a:t>实际上，</a:t>
            </a: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中的安全序列中的第一个进程就是</a:t>
            </a:r>
            <a:r>
              <a:rPr lang="en-US" altLang="zh-CN" sz="2800" b="1">
                <a:latin typeface="Times New Roman" panose="02020603050405020304" pitchFamily="18" charset="0"/>
                <a:ea typeface="宋体" panose="02010600030101010101" pitchFamily="2" charset="-122"/>
              </a:rPr>
              <a:t>P</a:t>
            </a:r>
            <a:r>
              <a:rPr lang="en-US" altLang="zh-CN" sz="2800" b="1" baseline="-25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，当然对</a:t>
            </a:r>
            <a:r>
              <a:rPr lang="en-US" altLang="zh-CN" sz="2800" b="1">
                <a:latin typeface="Times New Roman" panose="02020603050405020304" pitchFamily="18" charset="0"/>
                <a:ea typeface="宋体" panose="02010600030101010101" pitchFamily="2" charset="-122"/>
              </a:rPr>
              <a:t>P</a:t>
            </a:r>
            <a:r>
              <a:rPr lang="en-US" altLang="zh-CN" sz="2800" b="1" baseline="-25000">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的请求可以满足。</a:t>
            </a:r>
            <a:endParaRPr lang="zh-CN" altLang="en-US" sz="2800" b="1">
              <a:latin typeface="Times New Roman" panose="02020603050405020304" pitchFamily="18" charset="0"/>
              <a:ea typeface="宋体" panose="02010600030101010101" pitchFamily="2" charset="-122"/>
            </a:endParaRPr>
          </a:p>
        </p:txBody>
      </p:sp>
      <p:sp>
        <p:nvSpPr>
          <p:cNvPr id="172036" name="Text Box 6"/>
          <p:cNvSpPr txBox="1"/>
          <p:nvPr/>
        </p:nvSpPr>
        <p:spPr>
          <a:xfrm>
            <a:off x="468313" y="188913"/>
            <a:ext cx="8351837" cy="952500"/>
          </a:xfrm>
          <a:prstGeom prst="rect">
            <a:avLst/>
          </a:prstGeom>
          <a:noFill/>
          <a:ln w="9525">
            <a:noFill/>
          </a:ln>
        </p:spPr>
        <p:txBody>
          <a:bodyPr anchor="t">
            <a:spAutoFit/>
          </a:bodyPr>
          <a:p>
            <a:pPr marL="342900" indent="-342900">
              <a:buFontTx/>
              <a:buAutoNum type="circleNumDbPlain" startAt="4"/>
            </a:pPr>
            <a:r>
              <a:rPr lang="zh-CN" altLang="en-US" sz="2800" b="1">
                <a:latin typeface="Times New Roman" panose="02020603050405020304" pitchFamily="18" charset="0"/>
                <a:ea typeface="宋体" panose="02010600030101010101" pitchFamily="2" charset="-122"/>
              </a:rPr>
              <a:t>再利用安全性算法检查此时系统是否安全。如下表所示。</a:t>
            </a:r>
            <a:endParaRPr lang="zh-CN" altLang="en-US" sz="2800" b="1">
              <a:latin typeface="Times New Roman" panose="02020603050405020304" pitchFamily="18" charset="0"/>
              <a:ea typeface="宋体" panose="02010600030101010101" pitchFamily="2" charset="-122"/>
            </a:endParaRPr>
          </a:p>
        </p:txBody>
      </p:sp>
      <p:graphicFrame>
        <p:nvGraphicFramePr>
          <p:cNvPr id="736300" name="Group 44"/>
          <p:cNvGraphicFramePr>
            <a:graphicFrameLocks noGrp="1"/>
          </p:cNvGraphicFramePr>
          <p:nvPr/>
        </p:nvGraphicFramePr>
        <p:xfrm>
          <a:off x="92075" y="1416050"/>
          <a:ext cx="8980488" cy="2578100"/>
        </p:xfrm>
        <a:graphic>
          <a:graphicData uri="http://schemas.openxmlformats.org/drawingml/2006/table">
            <a:tbl>
              <a:tblPr/>
              <a:tblGrid>
                <a:gridCol w="1452563"/>
                <a:gridCol w="1277937"/>
                <a:gridCol w="1428750"/>
                <a:gridCol w="1477963"/>
                <a:gridCol w="2316162"/>
                <a:gridCol w="1027113"/>
              </a:tblGrid>
              <a:tr h="665163">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Work</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Work+Available</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Finish</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27200">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2   3   0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5   3   2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7   4   3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7   4   5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10  4   7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0   2   0</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4   3   1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3   0   2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2   1   1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0   1   0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5     3     2</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7     4     5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10    4     7</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10    5     7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72060" name="Group 30"/>
          <p:cNvGrpSpPr/>
          <p:nvPr/>
        </p:nvGrpSpPr>
        <p:grpSpPr>
          <a:xfrm>
            <a:off x="42863" y="1408113"/>
            <a:ext cx="1557337" cy="762000"/>
            <a:chOff x="16" y="1715"/>
            <a:chExt cx="981" cy="480"/>
          </a:xfrm>
        </p:grpSpPr>
        <p:sp>
          <p:nvSpPr>
            <p:cNvPr id="172061" name="Line 31"/>
            <p:cNvSpPr/>
            <p:nvPr/>
          </p:nvSpPr>
          <p:spPr>
            <a:xfrm>
              <a:off x="16" y="1752"/>
              <a:ext cx="898" cy="432"/>
            </a:xfrm>
            <a:prstGeom prst="line">
              <a:avLst/>
            </a:prstGeom>
            <a:ln w="952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grpSp>
          <p:nvGrpSpPr>
            <p:cNvPr id="172062" name="Group 32"/>
            <p:cNvGrpSpPr/>
            <p:nvPr/>
          </p:nvGrpSpPr>
          <p:grpSpPr>
            <a:xfrm>
              <a:off x="72" y="1715"/>
              <a:ext cx="925" cy="480"/>
              <a:chOff x="72" y="1715"/>
              <a:chExt cx="925" cy="480"/>
            </a:xfrm>
          </p:grpSpPr>
          <p:sp>
            <p:nvSpPr>
              <p:cNvPr id="172063" name="Text Box 33"/>
              <p:cNvSpPr txBox="1"/>
              <p:nvPr/>
            </p:nvSpPr>
            <p:spPr>
              <a:xfrm>
                <a:off x="72" y="1944"/>
                <a:ext cx="528"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进程</a:t>
                </a:r>
                <a:endParaRPr lang="zh-CN" altLang="en-US" sz="2000" b="1">
                  <a:latin typeface="Times New Roman" panose="02020603050405020304" pitchFamily="18" charset="0"/>
                  <a:ea typeface="宋体" panose="02010600030101010101" pitchFamily="2" charset="-122"/>
                </a:endParaRPr>
              </a:p>
            </p:txBody>
          </p:sp>
          <p:sp>
            <p:nvSpPr>
              <p:cNvPr id="172064" name="Text Box 34"/>
              <p:cNvSpPr txBox="1"/>
              <p:nvPr/>
            </p:nvSpPr>
            <p:spPr>
              <a:xfrm>
                <a:off x="705" y="1927"/>
                <a:ext cx="292"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况</a:t>
                </a:r>
                <a:endParaRPr lang="zh-CN" altLang="en-US" sz="2000" b="1">
                  <a:latin typeface="Times New Roman" panose="02020603050405020304" pitchFamily="18" charset="0"/>
                  <a:ea typeface="宋体" panose="02010600030101010101" pitchFamily="2" charset="-122"/>
                </a:endParaRPr>
              </a:p>
            </p:txBody>
          </p:sp>
          <p:sp>
            <p:nvSpPr>
              <p:cNvPr id="172065" name="Text Box 35"/>
              <p:cNvSpPr txBox="1"/>
              <p:nvPr/>
            </p:nvSpPr>
            <p:spPr>
              <a:xfrm>
                <a:off x="272" y="1715"/>
                <a:ext cx="292"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资</a:t>
                </a:r>
                <a:endParaRPr lang="zh-CN" altLang="en-US" sz="2000" b="1">
                  <a:latin typeface="Times New Roman" panose="02020603050405020304" pitchFamily="18" charset="0"/>
                  <a:ea typeface="宋体" panose="02010600030101010101" pitchFamily="2" charset="-122"/>
                </a:endParaRPr>
              </a:p>
            </p:txBody>
          </p:sp>
          <p:sp>
            <p:nvSpPr>
              <p:cNvPr id="172066" name="Text Box 36"/>
              <p:cNvSpPr txBox="1"/>
              <p:nvPr/>
            </p:nvSpPr>
            <p:spPr>
              <a:xfrm>
                <a:off x="421" y="1786"/>
                <a:ext cx="292"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源</a:t>
                </a:r>
                <a:endParaRPr lang="zh-CN" altLang="en-US" sz="2000" b="1">
                  <a:latin typeface="Times New Roman" panose="02020603050405020304" pitchFamily="18" charset="0"/>
                  <a:ea typeface="宋体" panose="02010600030101010101" pitchFamily="2" charset="-122"/>
                </a:endParaRPr>
              </a:p>
            </p:txBody>
          </p:sp>
          <p:sp>
            <p:nvSpPr>
              <p:cNvPr id="172067" name="Text Box 37"/>
              <p:cNvSpPr txBox="1"/>
              <p:nvPr/>
            </p:nvSpPr>
            <p:spPr>
              <a:xfrm>
                <a:off x="571" y="1849"/>
                <a:ext cx="292" cy="251"/>
              </a:xfrm>
              <a:prstGeom prst="rect">
                <a:avLst/>
              </a:prstGeom>
              <a:noFill/>
              <a:ln w="9525">
                <a:noFill/>
              </a:ln>
            </p:spPr>
            <p:txBody>
              <a:bodyPr anchor="t">
                <a:spAutoFit/>
              </a:bodyPr>
              <a:p>
                <a:pPr algn="just"/>
                <a:r>
                  <a:rPr lang="zh-CN" altLang="en-US" sz="2000" b="1">
                    <a:latin typeface="Times New Roman" panose="02020603050405020304" pitchFamily="18" charset="0"/>
                    <a:ea typeface="宋体" panose="02010600030101010101" pitchFamily="2" charset="-122"/>
                  </a:rPr>
                  <a:t>情</a:t>
                </a:r>
                <a:endParaRPr lang="zh-CN" altLang="en-US" sz="2000" b="1">
                  <a:latin typeface="Times New Roman" panose="02020603050405020304" pitchFamily="18" charset="0"/>
                  <a:ea typeface="宋体" panose="02010600030101010101" pitchFamily="2" charset="-122"/>
                </a:endParaRPr>
              </a:p>
            </p:txBody>
          </p:sp>
        </p:grpSp>
      </p:grpSp>
      <p:sp>
        <p:nvSpPr>
          <p:cNvPr id="17206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subTitle" idx="1"/>
          </p:nvPr>
        </p:nvSpPr>
        <p:spPr>
          <a:xfrm>
            <a:off x="304800" y="609600"/>
            <a:ext cx="8382000" cy="3733800"/>
          </a:xfrm>
          <a:ln>
            <a:noFill/>
          </a:ln>
        </p:spPr>
        <p:txBody>
          <a:bodyPr wrap="square" lIns="91440" tIns="45720" rIns="91440" bIns="45720" anchor="t"/>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zh-CN" altLang="en-US" sz="2400" dirty="0">
              <a:latin typeface="+mn-lt"/>
              <a:ea typeface="+mn-ea"/>
              <a:cs typeface="+mn-cs"/>
            </a:endParaRPr>
          </a:p>
        </p:txBody>
      </p:sp>
      <p:pic>
        <p:nvPicPr>
          <p:cNvPr id="43010" name="Picture 3" descr="图4"/>
          <p:cNvPicPr>
            <a:picLocks noChangeAspect="1"/>
          </p:cNvPicPr>
          <p:nvPr/>
        </p:nvPicPr>
        <p:blipFill>
          <a:blip r:embed="rId1"/>
          <a:stretch>
            <a:fillRect/>
          </a:stretch>
        </p:blipFill>
        <p:spPr>
          <a:xfrm>
            <a:off x="685800" y="711200"/>
            <a:ext cx="7772400" cy="3311525"/>
          </a:xfrm>
          <a:prstGeom prst="rect">
            <a:avLst/>
          </a:prstGeom>
          <a:noFill/>
          <a:ln w="9525">
            <a:noFill/>
          </a:ln>
        </p:spPr>
      </p:pic>
      <p:sp>
        <p:nvSpPr>
          <p:cNvPr id="43011" name="Rectangle 2"/>
          <p:cNvSpPr txBox="1"/>
          <p:nvPr/>
        </p:nvSpPr>
        <p:spPr>
          <a:xfrm>
            <a:off x="381000" y="4251325"/>
            <a:ext cx="8382000" cy="1985963"/>
          </a:xfrm>
          <a:prstGeom prst="rect">
            <a:avLst/>
          </a:prstGeom>
          <a:noFill/>
          <a:ln w="9525">
            <a:noFill/>
          </a:ln>
        </p:spPr>
        <p:txBody>
          <a:bodyPr anchor="t"/>
          <a:p>
            <a:pPr marL="457200" indent="-457200">
              <a:spcBef>
                <a:spcPct val="20000"/>
              </a:spcBef>
              <a:buClr>
                <a:srgbClr val="3333CC"/>
              </a:buClr>
              <a:buFont typeface="Wingdings" panose="05000000000000000000" charset="0"/>
              <a:buChar char="l"/>
            </a:pPr>
            <a:r>
              <a:rPr lang="zh-CN" altLang="en-US" sz="2800" b="1" dirty="0">
                <a:solidFill>
                  <a:srgbClr val="FF0000"/>
                </a:solidFill>
                <a:latin typeface="Times New Roman" panose="02020603050405020304" pitchFamily="18" charset="0"/>
                <a:ea typeface="宋体" panose="02010600030101010101" pitchFamily="2" charset="-122"/>
              </a:rPr>
              <a:t>收容状态</a:t>
            </a:r>
            <a:r>
              <a:rPr lang="zh-CN" altLang="en-US" sz="2800" b="1" dirty="0">
                <a:latin typeface="Times New Roman" panose="02020603050405020304" pitchFamily="18" charset="0"/>
                <a:ea typeface="宋体" panose="02010600030101010101" pitchFamily="2" charset="-122"/>
              </a:rPr>
              <a:t>：也称为后备状态。输入管理系统不断地将作业输入到外存中对应部分。若一个作业的全部信息已全部被输入进输入井，那么，在它还未被调度去执行之前，该作业处于</a:t>
            </a:r>
            <a:r>
              <a:rPr lang="zh-CN" altLang="en-US" sz="2800" b="1" dirty="0">
                <a:solidFill>
                  <a:schemeClr val="accent2"/>
                </a:solidFill>
                <a:latin typeface="Times New Roman" panose="02020603050405020304" pitchFamily="18" charset="0"/>
                <a:ea typeface="宋体" panose="02010600030101010101" pitchFamily="2" charset="-122"/>
              </a:rPr>
              <a:t>收容状态</a:t>
            </a:r>
            <a:r>
              <a:rPr lang="zh-CN" altLang="en-US" sz="2800" b="1" dirty="0">
                <a:latin typeface="Times New Roman" panose="02020603050405020304" pitchFamily="18" charset="0"/>
                <a:ea typeface="宋体" panose="02010600030101010101" pitchFamily="2" charset="-122"/>
              </a:rPr>
              <a:t>。</a:t>
            </a:r>
            <a:endParaRPr lang="zh-CN" altLang="en-US" sz="2800" b="1" dirty="0">
              <a:solidFill>
                <a:schemeClr val="accent2"/>
              </a:solidFill>
              <a:latin typeface="Times New Roman" panose="02020603050405020304" pitchFamily="18" charset="0"/>
              <a:ea typeface="宋体" panose="02010600030101010101" pitchFamily="2" charset="-122"/>
            </a:endParaRPr>
          </a:p>
        </p:txBody>
      </p:sp>
      <p:sp>
        <p:nvSpPr>
          <p:cNvPr id="138242" name="Rectangle 2"/>
          <p:cNvSpPr>
            <a:spLocks noGrp="1" noChangeArrowheads="1"/>
          </p:cNvSpPr>
          <p:nvPr/>
        </p:nvSpPr>
        <p:spPr>
          <a:xfrm>
            <a:off x="304800" y="15240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作业和作业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43013"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73058" name="Text Box 2"/>
          <p:cNvSpPr txBox="1"/>
          <p:nvPr/>
        </p:nvSpPr>
        <p:spPr>
          <a:xfrm>
            <a:off x="393700" y="381000"/>
            <a:ext cx="8496300" cy="952500"/>
          </a:xfrm>
          <a:prstGeom prst="rect">
            <a:avLst/>
          </a:prstGeom>
          <a:noFill/>
          <a:ln w="9525">
            <a:noFill/>
          </a:ln>
        </p:spPr>
        <p:txBody>
          <a:bodyPr anchor="t">
            <a:spAutoFit/>
          </a:bodyPr>
          <a:p>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P</a:t>
            </a:r>
            <a:r>
              <a:rPr lang="en-US" altLang="zh-CN" sz="2800" b="1" baseline="-25000">
                <a:latin typeface="Times New Roman" panose="02020603050405020304" pitchFamily="18" charset="0"/>
                <a:ea typeface="宋体" panose="02010600030101010101" pitchFamily="2" charset="-122"/>
              </a:rPr>
              <a:t>4</a:t>
            </a:r>
            <a:r>
              <a:rPr lang="zh-CN" altLang="en-US" sz="2800" b="1">
                <a:latin typeface="Times New Roman" panose="02020603050405020304" pitchFamily="18" charset="0"/>
                <a:ea typeface="宋体" panose="02010600030101010101" pitchFamily="2" charset="-122"/>
              </a:rPr>
              <a:t>发出请求向量</a:t>
            </a:r>
            <a:r>
              <a:rPr lang="en-US" altLang="zh-CN" sz="2800" b="1">
                <a:latin typeface="Times New Roman" panose="02020603050405020304" pitchFamily="18" charset="0"/>
                <a:ea typeface="宋体" panose="02010600030101010101" pitchFamily="2" charset="-122"/>
              </a:rPr>
              <a:t>Request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(3,3,0)</a:t>
            </a:r>
            <a:r>
              <a:rPr lang="zh-CN" altLang="en-US" sz="2800" b="1">
                <a:latin typeface="Times New Roman" panose="02020603050405020304" pitchFamily="18" charset="0"/>
                <a:ea typeface="宋体" panose="02010600030101010101" pitchFamily="2" charset="-122"/>
              </a:rPr>
              <a:t>，按银行家算法，分析系统是否可同意请求。</a:t>
            </a:r>
            <a:endParaRPr lang="zh-CN" altLang="en-US" sz="2800" b="1">
              <a:latin typeface="Times New Roman" panose="02020603050405020304" pitchFamily="18" charset="0"/>
              <a:ea typeface="宋体" panose="02010600030101010101" pitchFamily="2" charset="-122"/>
            </a:endParaRPr>
          </a:p>
        </p:txBody>
      </p:sp>
      <p:grpSp>
        <p:nvGrpSpPr>
          <p:cNvPr id="173059" name="Group 3"/>
          <p:cNvGrpSpPr/>
          <p:nvPr/>
        </p:nvGrpSpPr>
        <p:grpSpPr>
          <a:xfrm>
            <a:off x="622300" y="1358900"/>
            <a:ext cx="7937500" cy="995363"/>
            <a:chOff x="392" y="952"/>
            <a:chExt cx="5000" cy="627"/>
          </a:xfrm>
        </p:grpSpPr>
        <p:sp>
          <p:nvSpPr>
            <p:cNvPr id="173060" name="Text Box 4"/>
            <p:cNvSpPr txBox="1"/>
            <p:nvPr/>
          </p:nvSpPr>
          <p:spPr>
            <a:xfrm>
              <a:off x="392" y="952"/>
              <a:ext cx="5000" cy="627"/>
            </a:xfrm>
            <a:prstGeom prst="rect">
              <a:avLst/>
            </a:prstGeom>
            <a:noFill/>
            <a:ln w="9525">
              <a:noFill/>
            </a:ln>
          </p:spPr>
          <p:txBody>
            <a:bodyPr anchor="t">
              <a:spAutoFit/>
            </a:bodyPr>
            <a:p>
              <a:pPr marL="457200" indent="-457200">
                <a:spcBef>
                  <a:spcPct val="10000"/>
                </a:spcBef>
                <a:buClr>
                  <a:srgbClr val="0000FF"/>
                </a:buClr>
                <a:buFont typeface="Wingdings" panose="05000000000000000000" pitchFamily="2" charset="2"/>
                <a:buAutoNum type="circleNumDbPlain"/>
              </a:pPr>
              <a:r>
                <a:rPr lang="en-US" altLang="zh-CN" sz="2800" b="1">
                  <a:latin typeface="Times New Roman" panose="02020603050405020304" pitchFamily="18" charset="0"/>
                  <a:ea typeface="宋体" panose="02010600030101010101" pitchFamily="2" charset="-122"/>
                </a:rPr>
                <a:t>Request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(3,3,0)≤Need</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(4,3,1)</a:t>
              </a:r>
              <a:endParaRPr lang="en-US" altLang="zh-CN" sz="2800" b="1">
                <a:latin typeface="Times New Roman" panose="02020603050405020304" pitchFamily="18" charset="0"/>
                <a:ea typeface="宋体" panose="02010600030101010101" pitchFamily="2" charset="-122"/>
              </a:endParaRPr>
            </a:p>
            <a:p>
              <a:pPr marL="457200" indent="-457200">
                <a:spcBef>
                  <a:spcPct val="10000"/>
                </a:spcBef>
                <a:buClr>
                  <a:srgbClr val="0000FF"/>
                </a:buClr>
                <a:buFont typeface="Wingdings" panose="05000000000000000000" pitchFamily="2" charset="2"/>
                <a:buAutoNum type="circleNumDbPlain"/>
              </a:pPr>
              <a:r>
                <a:rPr lang="en-US" altLang="zh-CN" sz="2800" b="1">
                  <a:latin typeface="Times New Roman" panose="02020603050405020304" pitchFamily="18" charset="0"/>
                  <a:ea typeface="宋体" panose="02010600030101010101" pitchFamily="2" charset="-122"/>
                </a:rPr>
                <a:t>Request</a:t>
              </a:r>
              <a:r>
                <a:rPr lang="en-US" altLang="zh-CN" sz="2800" b="1" baseline="-25000">
                  <a:latin typeface="Times New Roman" panose="02020603050405020304" pitchFamily="18" charset="0"/>
                  <a:ea typeface="宋体" panose="02010600030101010101" pitchFamily="2" charset="-122"/>
                </a:rPr>
                <a:t>4</a:t>
              </a:r>
              <a:r>
                <a:rPr lang="en-US" altLang="zh-CN" sz="2800" b="1">
                  <a:latin typeface="Times New Roman" panose="02020603050405020304" pitchFamily="18" charset="0"/>
                  <a:ea typeface="宋体" panose="02010600030101010101" pitchFamily="2" charset="-122"/>
                </a:rPr>
                <a:t>(3,3,0)≤Available(2,3,0)</a:t>
              </a:r>
              <a:r>
                <a:rPr lang="zh-CN" altLang="en-US" sz="2800" b="1">
                  <a:latin typeface="Times New Roman" panose="02020603050405020304" pitchFamily="18" charset="0"/>
                  <a:ea typeface="宋体" panose="02010600030101010101" pitchFamily="2" charset="-122"/>
                </a:rPr>
                <a:t>，让</a:t>
              </a:r>
              <a:r>
                <a:rPr lang="en-US" altLang="zh-CN" sz="2800" b="1">
                  <a:latin typeface="Times New Roman" panose="02020603050405020304" pitchFamily="18" charset="0"/>
                  <a:ea typeface="宋体" panose="02010600030101010101" pitchFamily="2" charset="-122"/>
                </a:rPr>
                <a:t>P</a:t>
              </a:r>
              <a:r>
                <a:rPr lang="en-US" altLang="zh-CN" sz="2800" b="1" baseline="-25000">
                  <a:latin typeface="Times New Roman" panose="02020603050405020304" pitchFamily="18" charset="0"/>
                  <a:ea typeface="宋体" panose="02010600030101010101" pitchFamily="2" charset="-122"/>
                </a:rPr>
                <a:t>4</a:t>
              </a:r>
              <a:r>
                <a:rPr lang="zh-CN" altLang="en-US" sz="2800" b="1">
                  <a:latin typeface="Times New Roman" panose="02020603050405020304" pitchFamily="18" charset="0"/>
                  <a:ea typeface="宋体" panose="02010600030101010101" pitchFamily="2" charset="-122"/>
                </a:rPr>
                <a:t>等待。</a:t>
              </a:r>
              <a:endParaRPr lang="zh-CN" altLang="en-US" sz="2800" b="1">
                <a:latin typeface="Times New Roman" panose="02020603050405020304" pitchFamily="18" charset="0"/>
                <a:ea typeface="宋体" panose="02010600030101010101" pitchFamily="2" charset="-122"/>
              </a:endParaRPr>
            </a:p>
          </p:txBody>
        </p:sp>
        <p:sp>
          <p:nvSpPr>
            <p:cNvPr id="173061" name="Line 5"/>
            <p:cNvSpPr/>
            <p:nvPr/>
          </p:nvSpPr>
          <p:spPr>
            <a:xfrm>
              <a:off x="2336" y="1288"/>
              <a:ext cx="0" cy="248"/>
            </a:xfrm>
            <a:prstGeom prst="line">
              <a:avLst/>
            </a:prstGeom>
            <a:ln w="2857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grpSp>
      <p:sp>
        <p:nvSpPr>
          <p:cNvPr id="173062" name="Text Box 6"/>
          <p:cNvSpPr txBox="1"/>
          <p:nvPr/>
        </p:nvSpPr>
        <p:spPr>
          <a:xfrm>
            <a:off x="393700" y="2565400"/>
            <a:ext cx="8178800" cy="952500"/>
          </a:xfrm>
          <a:prstGeom prst="rect">
            <a:avLst/>
          </a:prstGeom>
          <a:noFill/>
          <a:ln w="9525">
            <a:noFill/>
          </a:ln>
        </p:spPr>
        <p:txBody>
          <a:bodyPr anchor="t">
            <a:spAutoFit/>
          </a:bodyPr>
          <a:p>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4</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P</a:t>
            </a:r>
            <a:r>
              <a:rPr lang="en-US" altLang="zh-CN" sz="2800" b="1" baseline="-30000">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发出请求向量</a:t>
            </a:r>
            <a:r>
              <a:rPr lang="en-US" altLang="zh-CN" sz="2800" b="1">
                <a:latin typeface="Times New Roman" panose="02020603050405020304" pitchFamily="18" charset="0"/>
                <a:ea typeface="宋体" panose="02010600030101010101" pitchFamily="2" charset="-122"/>
              </a:rPr>
              <a:t>Request</a:t>
            </a:r>
            <a:r>
              <a:rPr lang="en-US" altLang="zh-CN" sz="2800" b="1" baseline="-30000">
                <a:latin typeface="Times New Roman" panose="02020603050405020304" pitchFamily="18" charset="0"/>
                <a:ea typeface="宋体" panose="02010600030101010101" pitchFamily="2" charset="-122"/>
              </a:rPr>
              <a:t>4</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a:t>
            </a:r>
            <a:r>
              <a:rPr lang="zh-CN" altLang="en-US" sz="2800" b="1">
                <a:latin typeface="Tahoma" panose="020B0604030504040204" pitchFamily="34" charset="0"/>
                <a:ea typeface="宋体" panose="02010600030101010101" pitchFamily="2" charset="-122"/>
              </a:rPr>
              <a:t>按银行家算法，</a:t>
            </a:r>
            <a:r>
              <a:rPr lang="zh-CN" altLang="en-US" sz="2800" b="1">
                <a:latin typeface="Times New Roman" panose="02020603050405020304" pitchFamily="18" charset="0"/>
                <a:ea typeface="宋体" panose="02010600030101010101" pitchFamily="2" charset="-122"/>
              </a:rPr>
              <a:t>分析系统是否可同意请求。</a:t>
            </a:r>
            <a:endParaRPr lang="zh-CN" altLang="en-US" sz="2800" b="1">
              <a:latin typeface="Times New Roman" panose="02020603050405020304" pitchFamily="18" charset="0"/>
              <a:ea typeface="宋体" panose="02010600030101010101" pitchFamily="2" charset="-122"/>
            </a:endParaRPr>
          </a:p>
        </p:txBody>
      </p:sp>
      <p:sp>
        <p:nvSpPr>
          <p:cNvPr id="173063" name="Text Box 7"/>
          <p:cNvSpPr txBox="1"/>
          <p:nvPr/>
        </p:nvSpPr>
        <p:spPr>
          <a:xfrm>
            <a:off x="509588" y="3570288"/>
            <a:ext cx="7937500" cy="1900237"/>
          </a:xfrm>
          <a:prstGeom prst="rect">
            <a:avLst/>
          </a:prstGeom>
          <a:noFill/>
          <a:ln w="9525">
            <a:noFill/>
          </a:ln>
        </p:spPr>
        <p:txBody>
          <a:bodyPr anchor="t">
            <a:spAutoFit/>
          </a:bodyPr>
          <a:p>
            <a:pPr marL="457200" indent="-457200">
              <a:spcBef>
                <a:spcPct val="10000"/>
              </a:spcBef>
              <a:buClr>
                <a:schemeClr val="tx1"/>
              </a:buClr>
              <a:buFont typeface="Wingdings" panose="05000000000000000000" pitchFamily="2" charset="2"/>
              <a:buAutoNum type="circleNumDbPlain"/>
            </a:pPr>
            <a:r>
              <a:rPr lang="en-US" altLang="zh-CN" sz="2800" b="1">
                <a:latin typeface="Times New Roman" panose="02020603050405020304" pitchFamily="18" charset="0"/>
                <a:ea typeface="宋体" panose="02010600030101010101" pitchFamily="2" charset="-122"/>
              </a:rPr>
              <a:t>Request</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(0,2,0)≤Need</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(7,4,3)</a:t>
            </a:r>
            <a:endParaRPr lang="en-US" altLang="zh-CN" sz="2800" b="1">
              <a:latin typeface="Times New Roman" panose="02020603050405020304" pitchFamily="18" charset="0"/>
              <a:ea typeface="宋体" panose="02010600030101010101" pitchFamily="2" charset="-122"/>
            </a:endParaRPr>
          </a:p>
          <a:p>
            <a:pPr marL="457200" indent="-457200">
              <a:spcBef>
                <a:spcPct val="10000"/>
              </a:spcBef>
              <a:buClr>
                <a:schemeClr val="tx1"/>
              </a:buClr>
              <a:buFont typeface="Wingdings" panose="05000000000000000000" pitchFamily="2" charset="2"/>
              <a:buAutoNum type="circleNumDbPlain"/>
            </a:pPr>
            <a:r>
              <a:rPr lang="en-US" altLang="zh-CN" sz="2800" b="1">
                <a:latin typeface="Times New Roman" panose="02020603050405020304" pitchFamily="18" charset="0"/>
                <a:ea typeface="宋体" panose="02010600030101010101" pitchFamily="2" charset="-122"/>
              </a:rPr>
              <a:t>Request</a:t>
            </a:r>
            <a:r>
              <a:rPr lang="en-US" altLang="zh-CN" sz="2800" b="1" baseline="-25000">
                <a:latin typeface="Times New Roman" panose="02020603050405020304" pitchFamily="18" charset="0"/>
                <a:ea typeface="宋体" panose="02010600030101010101" pitchFamily="2" charset="-122"/>
              </a:rPr>
              <a:t>0</a:t>
            </a:r>
            <a:r>
              <a:rPr lang="en-US" altLang="zh-CN" sz="2800" b="1">
                <a:latin typeface="Times New Roman" panose="02020603050405020304" pitchFamily="18" charset="0"/>
                <a:ea typeface="宋体" panose="02010600030101010101" pitchFamily="2" charset="-122"/>
              </a:rPr>
              <a:t>(3,3,0)≤Available(2,3,0)</a:t>
            </a:r>
            <a:endParaRPr lang="en-US" altLang="zh-CN" sz="2800" b="1">
              <a:latin typeface="Times New Roman" panose="02020603050405020304" pitchFamily="18" charset="0"/>
              <a:ea typeface="宋体" panose="02010600030101010101" pitchFamily="2" charset="-122"/>
            </a:endParaRPr>
          </a:p>
          <a:p>
            <a:pPr marL="457200" indent="-457200">
              <a:spcBef>
                <a:spcPct val="10000"/>
              </a:spcBef>
              <a:buClr>
                <a:schemeClr val="tx1"/>
              </a:buClr>
              <a:buFont typeface="Wingdings" panose="05000000000000000000" pitchFamily="2" charset="2"/>
              <a:buAutoNum type="circleNumDbPlain"/>
            </a:pPr>
            <a:r>
              <a:rPr lang="zh-CN" altLang="en-US" sz="2800" b="1">
                <a:latin typeface="Times New Roman" panose="02020603050405020304" pitchFamily="18" charset="0"/>
                <a:ea typeface="宋体" panose="02010600030101010101" pitchFamily="2" charset="-122"/>
              </a:rPr>
              <a:t>系统暂时先假定可为</a:t>
            </a:r>
            <a:r>
              <a:rPr lang="en-US" altLang="zh-CN" sz="2800" b="1">
                <a:latin typeface="Times New Roman" panose="02020603050405020304" pitchFamily="18" charset="0"/>
                <a:ea typeface="宋体" panose="02010600030101010101" pitchFamily="2" charset="-122"/>
              </a:rPr>
              <a:t>P</a:t>
            </a:r>
            <a:r>
              <a:rPr lang="en-US" altLang="zh-CN" sz="2800" b="1" baseline="-25000">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分配资源，并修改有关数据，如上图所示。</a:t>
            </a:r>
            <a:endParaRPr lang="zh-CN" altLang="en-US" sz="2800" b="1">
              <a:latin typeface="Times New Roman" panose="02020603050405020304" pitchFamily="18" charset="0"/>
              <a:ea typeface="宋体" panose="02010600030101010101" pitchFamily="2" charset="-122"/>
            </a:endParaRPr>
          </a:p>
        </p:txBody>
      </p:sp>
      <p:sp>
        <p:nvSpPr>
          <p:cNvPr id="17306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74082" name="Text Box 4"/>
          <p:cNvSpPr txBox="1"/>
          <p:nvPr/>
        </p:nvSpPr>
        <p:spPr>
          <a:xfrm>
            <a:off x="574675" y="3963988"/>
            <a:ext cx="8066088" cy="1384300"/>
          </a:xfrm>
          <a:prstGeom prst="rect">
            <a:avLst/>
          </a:prstGeom>
          <a:noFill/>
          <a:ln w="9525">
            <a:noFill/>
          </a:ln>
        </p:spPr>
        <p:txBody>
          <a:bodyPr anchor="t">
            <a:spAutoFit/>
          </a:bodyPr>
          <a:p>
            <a:pPr marL="342900" indent="-342900">
              <a:spcBef>
                <a:spcPct val="10000"/>
              </a:spcBef>
              <a:buClr>
                <a:schemeClr val="tx1"/>
              </a:buClr>
              <a:buFont typeface="Wingdings" panose="05000000000000000000" pitchFamily="2" charset="2"/>
              <a:buAutoNum type="circleNumDbPlain" startAt="4"/>
            </a:pPr>
            <a:r>
              <a:rPr lang="zh-CN" altLang="en-US" sz="2800" b="1">
                <a:latin typeface="Times New Roman" panose="02020603050405020304" pitchFamily="18" charset="0"/>
                <a:ea typeface="宋体" panose="02010600030101010101" pitchFamily="2" charset="-122"/>
              </a:rPr>
              <a:t>进行安全性检查，可用资源</a:t>
            </a:r>
            <a:r>
              <a:rPr lang="en-US" altLang="zh-CN" sz="2800" b="1">
                <a:latin typeface="Times New Roman" panose="02020603050405020304" pitchFamily="18" charset="0"/>
                <a:ea typeface="宋体" panose="02010600030101010101" pitchFamily="2" charset="-122"/>
              </a:rPr>
              <a:t>Available(2,1,0)</a:t>
            </a:r>
            <a:r>
              <a:rPr lang="zh-CN" altLang="en-US" sz="2800" b="1">
                <a:latin typeface="Times New Roman" panose="02020603050405020304" pitchFamily="18" charset="0"/>
                <a:ea typeface="宋体" panose="02010600030101010101" pitchFamily="2" charset="-122"/>
              </a:rPr>
              <a:t>已不能满足任何进程的需要，系统进入不安全状态，故系统不能同意</a:t>
            </a:r>
            <a:r>
              <a:rPr lang="en-US" altLang="zh-CN" sz="2800" b="1">
                <a:latin typeface="Times New Roman" panose="02020603050405020304" pitchFamily="18" charset="0"/>
                <a:ea typeface="宋体" panose="02010600030101010101" pitchFamily="2" charset="-122"/>
              </a:rPr>
              <a:t>P0</a:t>
            </a:r>
            <a:r>
              <a:rPr lang="zh-CN" altLang="en-US" sz="2800" b="1">
                <a:latin typeface="Times New Roman" panose="02020603050405020304" pitchFamily="18" charset="0"/>
                <a:ea typeface="宋体" panose="02010600030101010101" pitchFamily="2" charset="-122"/>
              </a:rPr>
              <a:t>的请求，让其阻塞。</a:t>
            </a:r>
            <a:endParaRPr lang="zh-CN" altLang="en-US" sz="2800" b="1">
              <a:latin typeface="Times New Roman" panose="02020603050405020304" pitchFamily="18" charset="0"/>
              <a:ea typeface="宋体" panose="02010600030101010101" pitchFamily="2" charset="-122"/>
            </a:endParaRPr>
          </a:p>
        </p:txBody>
      </p:sp>
      <p:graphicFrame>
        <p:nvGraphicFramePr>
          <p:cNvPr id="737285" name="Group 5"/>
          <p:cNvGraphicFramePr>
            <a:graphicFrameLocks noGrp="1"/>
          </p:cNvGraphicFramePr>
          <p:nvPr/>
        </p:nvGraphicFramePr>
        <p:xfrm>
          <a:off x="468313" y="844550"/>
          <a:ext cx="8382000" cy="2586038"/>
        </p:xfrm>
        <a:graphic>
          <a:graphicData uri="http://schemas.openxmlformats.org/drawingml/2006/table">
            <a:tbl>
              <a:tblPr/>
              <a:tblGrid>
                <a:gridCol w="1676400"/>
                <a:gridCol w="1676400"/>
                <a:gridCol w="1676400"/>
                <a:gridCol w="1676400"/>
                <a:gridCol w="1676400"/>
              </a:tblGrid>
              <a:tr h="647700">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Max</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Available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1836738">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2000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7   5   3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3   2   2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2   2   2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4   3   3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0   3   0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3   0   2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2   1   1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7   2   3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0   2   0 </a:t>
                      </a:r>
                      <a:endParaRPr kumimoji="0" lang="en-US" altLang="zh-CN" sz="2400" b="1" i="0" u="none" strike="noStrike" cap="none" normalizeH="0" baseline="0" smtClean="0">
                        <a:ln>
                          <a:noFill/>
                        </a:ln>
                        <a:solidFill>
                          <a:srgbClr val="0000FF"/>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0   1   1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4   3   1  </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2   1   0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pSp>
        <p:nvGrpSpPr>
          <p:cNvPr id="174103" name="Group 25"/>
          <p:cNvGrpSpPr/>
          <p:nvPr/>
        </p:nvGrpSpPr>
        <p:grpSpPr>
          <a:xfrm>
            <a:off x="468313" y="808038"/>
            <a:ext cx="1747837" cy="774700"/>
            <a:chOff x="288" y="1059"/>
            <a:chExt cx="1101" cy="488"/>
          </a:xfrm>
        </p:grpSpPr>
        <p:sp>
          <p:nvSpPr>
            <p:cNvPr id="174104" name="Line 26"/>
            <p:cNvSpPr/>
            <p:nvPr/>
          </p:nvSpPr>
          <p:spPr>
            <a:xfrm>
              <a:off x="288" y="1104"/>
              <a:ext cx="1056" cy="432"/>
            </a:xfrm>
            <a:prstGeom prst="line">
              <a:avLst/>
            </a:prstGeom>
            <a:ln w="952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74105" name="Text Box 27"/>
            <p:cNvSpPr txBox="1"/>
            <p:nvPr/>
          </p:nvSpPr>
          <p:spPr>
            <a:xfrm>
              <a:off x="288" y="1296"/>
              <a:ext cx="528"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进程</a:t>
              </a:r>
              <a:endParaRPr lang="zh-CN" altLang="en-US" sz="2000" b="1">
                <a:latin typeface="Tahoma" panose="020B0604030504040204" pitchFamily="34" charset="0"/>
                <a:ea typeface="宋体" panose="02010600030101010101" pitchFamily="2" charset="-122"/>
              </a:endParaRPr>
            </a:p>
          </p:txBody>
        </p:sp>
        <p:sp>
          <p:nvSpPr>
            <p:cNvPr id="174106" name="Text Box 28"/>
            <p:cNvSpPr txBox="1"/>
            <p:nvPr/>
          </p:nvSpPr>
          <p:spPr>
            <a:xfrm>
              <a:off x="1097" y="1223"/>
              <a:ext cx="292"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况</a:t>
              </a:r>
              <a:endParaRPr lang="zh-CN" altLang="en-US" sz="2000" b="1">
                <a:latin typeface="Tahoma" panose="020B0604030504040204" pitchFamily="34" charset="0"/>
                <a:ea typeface="宋体" panose="02010600030101010101" pitchFamily="2" charset="-122"/>
              </a:endParaRPr>
            </a:p>
          </p:txBody>
        </p:sp>
        <p:sp>
          <p:nvSpPr>
            <p:cNvPr id="174107" name="Text Box 29"/>
            <p:cNvSpPr txBox="1"/>
            <p:nvPr/>
          </p:nvSpPr>
          <p:spPr>
            <a:xfrm>
              <a:off x="632" y="1059"/>
              <a:ext cx="292"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资</a:t>
              </a:r>
              <a:endParaRPr lang="zh-CN" altLang="en-US" sz="2000" b="1">
                <a:latin typeface="Tahoma" panose="020B0604030504040204" pitchFamily="34" charset="0"/>
                <a:ea typeface="宋体" panose="02010600030101010101" pitchFamily="2" charset="-122"/>
              </a:endParaRPr>
            </a:p>
          </p:txBody>
        </p:sp>
        <p:sp>
          <p:nvSpPr>
            <p:cNvPr id="174108" name="Text Box 30"/>
            <p:cNvSpPr txBox="1"/>
            <p:nvPr/>
          </p:nvSpPr>
          <p:spPr>
            <a:xfrm>
              <a:off x="789" y="1106"/>
              <a:ext cx="292"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源</a:t>
              </a:r>
              <a:endParaRPr lang="zh-CN" altLang="en-US" sz="2000" b="1">
                <a:latin typeface="Tahoma" panose="020B0604030504040204" pitchFamily="34" charset="0"/>
                <a:ea typeface="宋体" panose="02010600030101010101" pitchFamily="2" charset="-122"/>
              </a:endParaRPr>
            </a:p>
          </p:txBody>
        </p:sp>
        <p:sp>
          <p:nvSpPr>
            <p:cNvPr id="174109" name="Text Box 31"/>
            <p:cNvSpPr txBox="1"/>
            <p:nvPr/>
          </p:nvSpPr>
          <p:spPr>
            <a:xfrm>
              <a:off x="947" y="1161"/>
              <a:ext cx="292" cy="251"/>
            </a:xfrm>
            <a:prstGeom prst="rect">
              <a:avLst/>
            </a:prstGeom>
            <a:noFill/>
            <a:ln w="9525">
              <a:noFill/>
            </a:ln>
          </p:spPr>
          <p:txBody>
            <a:bodyPr anchor="t">
              <a:spAutoFit/>
            </a:bodyPr>
            <a:p>
              <a:pPr algn="just"/>
              <a:r>
                <a:rPr lang="zh-CN" altLang="en-US" sz="2000" b="1">
                  <a:latin typeface="Tahoma" panose="020B0604030504040204" pitchFamily="34" charset="0"/>
                  <a:ea typeface="宋体" panose="02010600030101010101" pitchFamily="2" charset="-122"/>
                </a:rPr>
                <a:t>情</a:t>
              </a:r>
              <a:endParaRPr lang="zh-CN" altLang="en-US" sz="2000" b="1">
                <a:latin typeface="Tahoma" panose="020B0604030504040204" pitchFamily="34" charset="0"/>
                <a:ea typeface="宋体" panose="02010600030101010101" pitchFamily="2" charset="-122"/>
              </a:endParaRPr>
            </a:p>
          </p:txBody>
        </p:sp>
      </p:grpSp>
      <p:sp>
        <p:nvSpPr>
          <p:cNvPr id="174110"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75106" name="Rectangle 2"/>
          <p:cNvSpPr>
            <a:spLocks noGrp="1"/>
          </p:cNvSpPr>
          <p:nvPr>
            <p:ph type="title"/>
          </p:nvPr>
        </p:nvSpPr>
        <p:spPr>
          <a:ln/>
        </p:spPr>
        <p:txBody>
          <a:bodyPr vert="horz" wrap="square" lIns="91440" tIns="45720" rIns="91440" bIns="45720" anchor="b"/>
          <a:p>
            <a:pPr eaLnBrk="1" hangingPunct="1"/>
            <a:r>
              <a:rPr lang="en-US" altLang="zh-CN" sz="3600"/>
              <a:t>3.6</a:t>
            </a:r>
            <a:r>
              <a:rPr lang="en-US" altLang="zh-CN" sz="3600">
                <a:latin typeface="黑体" panose="02010609060101010101" pitchFamily="49" charset="-122"/>
              </a:rPr>
              <a:t>  </a:t>
            </a:r>
            <a:r>
              <a:rPr lang="zh-CN" altLang="en-US" sz="3600">
                <a:latin typeface="黑体" panose="02010609060101010101" pitchFamily="49" charset="-122"/>
              </a:rPr>
              <a:t>死锁的检测和解除</a:t>
            </a:r>
            <a:endParaRPr lang="zh-CN" altLang="en-US" sz="3600">
              <a:latin typeface="黑体" panose="02010609060101010101" pitchFamily="49" charset="-122"/>
            </a:endParaRPr>
          </a:p>
        </p:txBody>
      </p:sp>
      <p:sp>
        <p:nvSpPr>
          <p:cNvPr id="175107" name="Text Box 3"/>
          <p:cNvSpPr txBox="1"/>
          <p:nvPr/>
        </p:nvSpPr>
        <p:spPr>
          <a:xfrm>
            <a:off x="200025" y="1128713"/>
            <a:ext cx="8667750" cy="644525"/>
          </a:xfrm>
          <a:prstGeom prst="rect">
            <a:avLst/>
          </a:prstGeom>
          <a:noFill/>
          <a:ln w="9525">
            <a:noFill/>
          </a:ln>
        </p:spPr>
        <p:txBody>
          <a:bodyPr anchor="t">
            <a:spAutoFit/>
          </a:bodyPr>
          <a:p>
            <a:r>
              <a:rPr lang="zh-CN" altLang="en-US" sz="3600">
                <a:solidFill>
                  <a:srgbClr val="000066"/>
                </a:solidFill>
                <a:latin typeface="Tahoma" panose="020B0604030504040204" pitchFamily="34" charset="0"/>
                <a:ea typeface="黑体" panose="02010609060101010101" pitchFamily="49" charset="-122"/>
              </a:rPr>
              <a:t>复习：</a:t>
            </a:r>
            <a:r>
              <a:rPr lang="zh-CN" altLang="en-US" sz="2800" b="1">
                <a:latin typeface="Tahoma" panose="020B0604030504040204" pitchFamily="34" charset="0"/>
                <a:ea typeface="宋体" panose="02010600030101010101" pitchFamily="2" charset="-122"/>
              </a:rPr>
              <a:t>处理死锁的方法：</a:t>
            </a:r>
            <a:r>
              <a:rPr lang="zh-CN" altLang="en-US" sz="2800" b="1">
                <a:solidFill>
                  <a:srgbClr val="0101FF"/>
                </a:solidFill>
                <a:latin typeface="Tahoma" panose="020B0604030504040204" pitchFamily="34" charset="0"/>
                <a:ea typeface="宋体" panose="02010600030101010101" pitchFamily="2" charset="-122"/>
              </a:rPr>
              <a:t>预防、避免、检测、解除</a:t>
            </a:r>
            <a:endParaRPr lang="zh-CN" altLang="en-US" sz="2800" b="1">
              <a:solidFill>
                <a:srgbClr val="0101FF"/>
              </a:solidFill>
              <a:latin typeface="Tahoma" panose="020B0604030504040204" pitchFamily="34" charset="0"/>
              <a:ea typeface="宋体" panose="02010600030101010101" pitchFamily="2" charset="-122"/>
            </a:endParaRPr>
          </a:p>
        </p:txBody>
      </p:sp>
      <p:sp>
        <p:nvSpPr>
          <p:cNvPr id="175108" name="Rectangle 4"/>
          <p:cNvSpPr>
            <a:spLocks noGrp="1"/>
          </p:cNvSpPr>
          <p:nvPr>
            <p:ph idx="1"/>
          </p:nvPr>
        </p:nvSpPr>
        <p:spPr>
          <a:xfrm>
            <a:off x="381000" y="2049463"/>
            <a:ext cx="8574088" cy="4400550"/>
          </a:xfrm>
          <a:ln/>
        </p:spPr>
        <p:txBody>
          <a:bodyPr vert="horz" wrap="square" lIns="91440" tIns="45720" rIns="91440" bIns="45720" anchor="t"/>
          <a:p>
            <a:pPr eaLnBrk="1" hangingPunct="1">
              <a:spcBef>
                <a:spcPct val="5000"/>
              </a:spcBef>
            </a:pPr>
            <a:r>
              <a:rPr lang="zh-CN" altLang="en-US"/>
              <a:t>预防死锁的方法</a:t>
            </a:r>
            <a:r>
              <a:rPr lang="en-US" altLang="zh-CN">
                <a:latin typeface="Arial" panose="020B0604020202020204" pitchFamily="34" charset="0"/>
              </a:rPr>
              <a:t>——</a:t>
            </a:r>
            <a:r>
              <a:rPr lang="zh-CN" altLang="en-US">
                <a:solidFill>
                  <a:schemeClr val="hlink"/>
                </a:solidFill>
                <a:latin typeface="宋体" panose="02010600030101010101" pitchFamily="2" charset="-122"/>
              </a:rPr>
              <a:t>破坏死锁必要条件</a:t>
            </a:r>
            <a:endParaRPr lang="zh-CN" altLang="en-US">
              <a:solidFill>
                <a:schemeClr val="hlink"/>
              </a:solidFill>
              <a:latin typeface="宋体" panose="02010600030101010101" pitchFamily="2" charset="-122"/>
            </a:endParaRPr>
          </a:p>
          <a:p>
            <a:pPr lvl="1" eaLnBrk="1" hangingPunct="1">
              <a:spcBef>
                <a:spcPct val="5000"/>
              </a:spcBef>
              <a:buFont typeface="Arial" panose="020B0604020202020204" pitchFamily="34" charset="0"/>
              <a:buChar char="•"/>
            </a:pPr>
            <a:r>
              <a:rPr lang="zh-CN" altLang="en-US"/>
              <a:t>破坏</a:t>
            </a:r>
            <a:r>
              <a:rPr lang="zh-CN" altLang="en-US">
                <a:latin typeface="Arial" panose="020B0604020202020204" pitchFamily="34" charset="0"/>
              </a:rPr>
              <a:t>“</a:t>
            </a:r>
            <a:r>
              <a:rPr lang="zh-CN" altLang="en-US"/>
              <a:t>互斥条件</a:t>
            </a:r>
            <a:r>
              <a:rPr lang="zh-CN" altLang="en-US">
                <a:latin typeface="Arial" panose="020B0604020202020204" pitchFamily="34" charset="0"/>
              </a:rPr>
              <a:t>”</a:t>
            </a:r>
            <a:endParaRPr lang="zh-CN" altLang="en-US"/>
          </a:p>
          <a:p>
            <a:pPr lvl="1" eaLnBrk="1" hangingPunct="1">
              <a:spcBef>
                <a:spcPct val="5000"/>
              </a:spcBef>
              <a:buFont typeface="Arial" panose="020B0604020202020204" pitchFamily="34" charset="0"/>
              <a:buChar char="•"/>
            </a:pPr>
            <a:r>
              <a:rPr lang="zh-CN" altLang="en-US"/>
              <a:t>破坏</a:t>
            </a:r>
            <a:r>
              <a:rPr lang="zh-CN" altLang="en-US">
                <a:latin typeface="Arial" panose="020B0604020202020204" pitchFamily="34" charset="0"/>
              </a:rPr>
              <a:t>“</a:t>
            </a:r>
            <a:r>
              <a:rPr lang="zh-CN" altLang="en-US"/>
              <a:t>请求和保持条件</a:t>
            </a:r>
            <a:r>
              <a:rPr lang="zh-CN" altLang="en-US">
                <a:latin typeface="Arial" panose="020B0604020202020204" pitchFamily="34" charset="0"/>
              </a:rPr>
              <a:t>”</a:t>
            </a:r>
            <a:endParaRPr lang="zh-CN" altLang="en-US"/>
          </a:p>
          <a:p>
            <a:pPr lvl="1" eaLnBrk="1" hangingPunct="1">
              <a:spcBef>
                <a:spcPct val="5000"/>
              </a:spcBef>
              <a:buFont typeface="Arial" panose="020B0604020202020204" pitchFamily="34" charset="0"/>
              <a:buChar char="•"/>
            </a:pPr>
            <a:r>
              <a:rPr lang="zh-CN" altLang="en-US"/>
              <a:t>破坏</a:t>
            </a:r>
            <a:r>
              <a:rPr lang="zh-CN" altLang="en-US">
                <a:latin typeface="Arial" panose="020B0604020202020204" pitchFamily="34" charset="0"/>
              </a:rPr>
              <a:t>“</a:t>
            </a:r>
            <a:r>
              <a:rPr lang="zh-CN" altLang="en-US"/>
              <a:t>不剥夺条件</a:t>
            </a:r>
            <a:r>
              <a:rPr lang="zh-CN" altLang="en-US">
                <a:latin typeface="Arial" panose="020B0604020202020204" pitchFamily="34" charset="0"/>
              </a:rPr>
              <a:t>”</a:t>
            </a:r>
            <a:endParaRPr lang="zh-CN" altLang="en-US"/>
          </a:p>
          <a:p>
            <a:pPr lvl="1" eaLnBrk="1" hangingPunct="1">
              <a:spcBef>
                <a:spcPct val="5000"/>
              </a:spcBef>
              <a:buFont typeface="Arial" panose="020B0604020202020204" pitchFamily="34" charset="0"/>
              <a:buChar char="•"/>
            </a:pPr>
            <a:r>
              <a:rPr lang="zh-CN" altLang="en-US"/>
              <a:t>破坏</a:t>
            </a:r>
            <a:r>
              <a:rPr lang="zh-CN" altLang="en-US">
                <a:latin typeface="Arial" panose="020B0604020202020204" pitchFamily="34" charset="0"/>
              </a:rPr>
              <a:t>“</a:t>
            </a:r>
            <a:r>
              <a:rPr lang="zh-CN" altLang="en-US"/>
              <a:t>环路等待条件</a:t>
            </a:r>
            <a:r>
              <a:rPr lang="zh-CN" altLang="en-US">
                <a:latin typeface="Arial" panose="020B0604020202020204" pitchFamily="34" charset="0"/>
              </a:rPr>
              <a:t>”</a:t>
            </a:r>
            <a:endParaRPr lang="zh-CN" altLang="en-US"/>
          </a:p>
          <a:p>
            <a:pPr eaLnBrk="1" hangingPunct="1">
              <a:spcBef>
                <a:spcPct val="5000"/>
              </a:spcBef>
            </a:pPr>
            <a:r>
              <a:rPr lang="zh-CN" altLang="en-US"/>
              <a:t>避免死锁</a:t>
            </a:r>
            <a:r>
              <a:rPr lang="en-US" altLang="zh-CN">
                <a:latin typeface="Arial" panose="020B0604020202020204" pitchFamily="34" charset="0"/>
              </a:rPr>
              <a:t>——</a:t>
            </a:r>
            <a:r>
              <a:rPr lang="zh-CN" altLang="en-US">
                <a:solidFill>
                  <a:schemeClr val="hlink"/>
                </a:solidFill>
                <a:latin typeface="宋体" panose="02010600030101010101" pitchFamily="2" charset="-122"/>
              </a:rPr>
              <a:t>银行家算法</a:t>
            </a:r>
            <a:endParaRPr lang="zh-CN" altLang="en-US">
              <a:solidFill>
                <a:schemeClr val="hlink"/>
              </a:solidFill>
              <a:ea typeface="仿宋_GB2312" pitchFamily="49" charset="-122"/>
            </a:endParaRPr>
          </a:p>
          <a:p>
            <a:pPr lvl="1" eaLnBrk="1" hangingPunct="1">
              <a:spcBef>
                <a:spcPct val="5000"/>
              </a:spcBef>
              <a:buFont typeface="Arial" panose="020B0604020202020204" pitchFamily="34" charset="0"/>
              <a:buChar char="•"/>
            </a:pPr>
            <a:r>
              <a:rPr lang="zh-CN" altLang="en-US"/>
              <a:t>安全状态</a:t>
            </a:r>
            <a:endParaRPr lang="zh-CN" altLang="en-US"/>
          </a:p>
          <a:p>
            <a:pPr lvl="1" eaLnBrk="1" hangingPunct="1">
              <a:spcBef>
                <a:spcPct val="5000"/>
              </a:spcBef>
              <a:buFont typeface="Arial" panose="020B0604020202020204" pitchFamily="34" charset="0"/>
              <a:buChar char="•"/>
            </a:pPr>
            <a:r>
              <a:rPr lang="zh-CN" altLang="en-US"/>
              <a:t>数据结构</a:t>
            </a:r>
            <a:endParaRPr lang="zh-CN" altLang="en-US"/>
          </a:p>
          <a:p>
            <a:pPr lvl="1" eaLnBrk="1" hangingPunct="1">
              <a:spcBef>
                <a:spcPct val="5000"/>
              </a:spcBef>
              <a:buFont typeface="Arial" panose="020B0604020202020204" pitchFamily="34" charset="0"/>
              <a:buChar char="•"/>
            </a:pPr>
            <a:r>
              <a:rPr lang="zh-CN" altLang="en-US"/>
              <a:t>算法步骤（安全性算法）</a:t>
            </a:r>
            <a:endParaRPr lang="zh-CN" altLang="en-US"/>
          </a:p>
        </p:txBody>
      </p:sp>
      <p:sp>
        <p:nvSpPr>
          <p:cNvPr id="17510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29"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76130" name="Rectangle 2"/>
          <p:cNvSpPr>
            <a:spLocks noGrp="1"/>
          </p:cNvSpPr>
          <p:nvPr>
            <p:ph type="title"/>
          </p:nvPr>
        </p:nvSpPr>
        <p:spPr>
          <a:xfrm>
            <a:off x="228600" y="177800"/>
            <a:ext cx="7591425" cy="685800"/>
          </a:xfrm>
          <a:ln/>
        </p:spPr>
        <p:txBody>
          <a:bodyPr vert="horz" wrap="square" lIns="91440" tIns="45720" rIns="91440" bIns="45720" anchor="b"/>
          <a:p>
            <a:pPr eaLnBrk="1" hangingPunct="1"/>
            <a:r>
              <a:rPr lang="en-US" altLang="zh-CN" sz="3600"/>
              <a:t>3.6.1</a:t>
            </a:r>
            <a:r>
              <a:rPr lang="en-US" altLang="zh-CN" sz="3600">
                <a:latin typeface="黑体" panose="02010609060101010101" pitchFamily="49" charset="-122"/>
              </a:rPr>
              <a:t>  </a:t>
            </a:r>
            <a:r>
              <a:rPr lang="zh-CN" altLang="en-US" sz="3600">
                <a:latin typeface="黑体" panose="02010609060101010101" pitchFamily="49" charset="-122"/>
              </a:rPr>
              <a:t>死锁的检测 </a:t>
            </a:r>
            <a:endParaRPr lang="zh-CN" altLang="en-US" sz="3600">
              <a:latin typeface="黑体" panose="02010609060101010101" pitchFamily="49" charset="-122"/>
            </a:endParaRPr>
          </a:p>
        </p:txBody>
      </p:sp>
      <p:sp>
        <p:nvSpPr>
          <p:cNvPr id="176131" name="Text Box 3"/>
          <p:cNvSpPr txBox="1"/>
          <p:nvPr/>
        </p:nvSpPr>
        <p:spPr>
          <a:xfrm>
            <a:off x="403225" y="2079625"/>
            <a:ext cx="8435975" cy="522288"/>
          </a:xfrm>
          <a:prstGeom prst="rect">
            <a:avLst/>
          </a:prstGeom>
          <a:noFill/>
          <a:ln w="9525">
            <a:noFill/>
          </a:ln>
        </p:spPr>
        <p:txBody>
          <a:bodyPr anchor="t">
            <a:spAutoFit/>
          </a:bodyPr>
          <a:p>
            <a:r>
              <a:rPr lang="en-US" altLang="zh-CN" sz="2800" b="1">
                <a:solidFill>
                  <a:srgbClr val="0000FF"/>
                </a:solidFill>
                <a:latin typeface="宋体" panose="02010600030101010101" pitchFamily="2" charset="-122"/>
                <a:ea typeface="宋体" panose="02010600030101010101" pitchFamily="2" charset="-122"/>
              </a:rPr>
              <a:t>1. </a:t>
            </a:r>
            <a:r>
              <a:rPr lang="zh-CN" altLang="en-US" sz="2800" b="1">
                <a:solidFill>
                  <a:srgbClr val="0000FF"/>
                </a:solidFill>
                <a:latin typeface="宋体" panose="02010600030101010101" pitchFamily="2" charset="-122"/>
                <a:ea typeface="宋体" panose="02010600030101010101" pitchFamily="2" charset="-122"/>
              </a:rPr>
              <a:t>利用资源分配图检测死锁</a:t>
            </a:r>
            <a:endParaRPr lang="zh-CN" altLang="en-US" sz="2800" b="1">
              <a:solidFill>
                <a:srgbClr val="0000FF"/>
              </a:solidFill>
              <a:latin typeface="宋体" panose="02010600030101010101" pitchFamily="2" charset="-122"/>
              <a:ea typeface="宋体" panose="02010600030101010101" pitchFamily="2" charset="-122"/>
            </a:endParaRPr>
          </a:p>
        </p:txBody>
      </p:sp>
      <p:sp>
        <p:nvSpPr>
          <p:cNvPr id="176132" name="Rectangle 4"/>
          <p:cNvSpPr>
            <a:spLocks noGrp="1"/>
          </p:cNvSpPr>
          <p:nvPr>
            <p:ph idx="1"/>
          </p:nvPr>
        </p:nvSpPr>
        <p:spPr>
          <a:xfrm>
            <a:off x="381000" y="2686050"/>
            <a:ext cx="8174038" cy="2228850"/>
          </a:xfrm>
          <a:ln/>
        </p:spPr>
        <p:txBody>
          <a:bodyPr vert="horz" wrap="square" lIns="91440" tIns="45720" rIns="91440" bIns="45720" anchor="t"/>
          <a:p>
            <a:pPr algn="just" eaLnBrk="1" hangingPunct="1">
              <a:spcBef>
                <a:spcPct val="10000"/>
              </a:spcBef>
              <a:buClr>
                <a:srgbClr val="0000FF"/>
              </a:buClr>
              <a:buSzPct val="125000"/>
              <a:buFont typeface="Arial" panose="020B0604020202020204" pitchFamily="34" charset="0"/>
              <a:buChar char="•"/>
            </a:pPr>
            <a:r>
              <a:rPr lang="zh-CN" altLang="en-US" sz="2400">
                <a:latin typeface="宋体" panose="02010600030101010101" pitchFamily="2" charset="-122"/>
              </a:rPr>
              <a:t>用圆圈代表一个进程；</a:t>
            </a:r>
            <a:endParaRPr lang="zh-CN" altLang="en-US" sz="2400">
              <a:latin typeface="宋体" panose="02010600030101010101" pitchFamily="2" charset="-122"/>
            </a:endParaRPr>
          </a:p>
          <a:p>
            <a:pPr algn="just" hangingPunct="1">
              <a:spcBef>
                <a:spcPct val="10000"/>
              </a:spcBef>
              <a:buClr>
                <a:srgbClr val="0000FF"/>
              </a:buClr>
              <a:buSzPct val="125000"/>
              <a:buFont typeface="Arial" panose="020B0604020202020204" pitchFamily="34" charset="0"/>
              <a:buChar char="•"/>
            </a:pPr>
            <a:r>
              <a:rPr lang="zh-CN" altLang="en-US" sz="2400">
                <a:latin typeface="宋体" panose="02010600030101010101" pitchFamily="2" charset="-122"/>
              </a:rPr>
              <a:t>方框代表一类资源。由于一类资源可能有多个，用方框中的一个点代表该类资源中的一个资源；</a:t>
            </a:r>
            <a:endParaRPr lang="zh-CN" altLang="en-US" sz="2400">
              <a:latin typeface="宋体" panose="02010600030101010101" pitchFamily="2" charset="-122"/>
            </a:endParaRPr>
          </a:p>
          <a:p>
            <a:pPr algn="just" eaLnBrk="1" hangingPunct="1">
              <a:spcBef>
                <a:spcPct val="10000"/>
              </a:spcBef>
              <a:buClr>
                <a:srgbClr val="0000FF"/>
              </a:buClr>
              <a:buSzPct val="125000"/>
              <a:buFont typeface="Arial" panose="020B0604020202020204" pitchFamily="34" charset="0"/>
              <a:buChar char="•"/>
            </a:pPr>
            <a:r>
              <a:rPr lang="zh-CN" altLang="en-US" sz="2400">
                <a:latin typeface="宋体" panose="02010600030101010101" pitchFamily="2" charset="-122"/>
              </a:rPr>
              <a:t>请求边由进程</a:t>
            </a:r>
            <a:r>
              <a:rPr lang="en-US" altLang="zh-CN" sz="2400">
                <a:latin typeface="宋体" panose="02010600030101010101" pitchFamily="2" charset="-122"/>
              </a:rPr>
              <a:t>(</a:t>
            </a:r>
            <a:r>
              <a:rPr lang="zh-CN" altLang="en-US" sz="2400">
                <a:latin typeface="宋体" panose="02010600030101010101" pitchFamily="2" charset="-122"/>
              </a:rPr>
              <a:t>圆圈</a:t>
            </a:r>
            <a:r>
              <a:rPr lang="en-US" altLang="zh-CN" sz="2400">
                <a:latin typeface="宋体" panose="02010600030101010101" pitchFamily="2" charset="-122"/>
              </a:rPr>
              <a:t>)</a:t>
            </a:r>
            <a:r>
              <a:rPr lang="zh-CN" altLang="en-US" sz="2400">
                <a:latin typeface="宋体" panose="02010600030101010101" pitchFamily="2" charset="-122"/>
              </a:rPr>
              <a:t>指向方框；</a:t>
            </a:r>
            <a:endParaRPr lang="zh-CN" altLang="en-US" sz="2400">
              <a:latin typeface="宋体" panose="02010600030101010101" pitchFamily="2" charset="-122"/>
            </a:endParaRPr>
          </a:p>
          <a:p>
            <a:pPr algn="just" eaLnBrk="1" hangingPunct="1">
              <a:spcBef>
                <a:spcPct val="10000"/>
              </a:spcBef>
              <a:buClr>
                <a:srgbClr val="0000FF"/>
              </a:buClr>
              <a:buSzPct val="125000"/>
              <a:buFont typeface="Arial" panose="020B0604020202020204" pitchFamily="34" charset="0"/>
              <a:buChar char="•"/>
            </a:pPr>
            <a:r>
              <a:rPr lang="zh-CN" altLang="en-US" sz="2400">
                <a:latin typeface="宋体" panose="02010600030101010101" pitchFamily="2" charset="-122"/>
              </a:rPr>
              <a:t>分配边始于方框中的一个点，指向圆圈。</a:t>
            </a:r>
            <a:endParaRPr lang="zh-CN" altLang="en-US" sz="2400">
              <a:latin typeface="宋体" panose="02010600030101010101" pitchFamily="2" charset="-122"/>
            </a:endParaRPr>
          </a:p>
        </p:txBody>
      </p:sp>
      <p:sp>
        <p:nvSpPr>
          <p:cNvPr id="176133" name="Text Box 5"/>
          <p:cNvSpPr txBox="1"/>
          <p:nvPr/>
        </p:nvSpPr>
        <p:spPr>
          <a:xfrm>
            <a:off x="338138" y="914400"/>
            <a:ext cx="8393112" cy="952500"/>
          </a:xfrm>
          <a:prstGeom prst="rect">
            <a:avLst/>
          </a:prstGeom>
          <a:noFill/>
          <a:ln w="9525">
            <a:noFill/>
          </a:ln>
        </p:spPr>
        <p:txBody>
          <a:bodyPr anchor="t">
            <a:spAutoFit/>
          </a:bodyPr>
          <a:p>
            <a:r>
              <a:rPr lang="zh-CN" altLang="en-US" sz="2800" b="1">
                <a:latin typeface="宋体" panose="02010600030101010101" pitchFamily="2" charset="-122"/>
                <a:ea typeface="宋体" panose="02010600030101010101" pitchFamily="2" charset="-122"/>
              </a:rPr>
              <a:t>检测死锁的方法很多，下面介绍</a:t>
            </a:r>
            <a:r>
              <a:rPr lang="en-US" altLang="zh-CN" sz="2800" b="1">
                <a:latin typeface="宋体" panose="02010600030101010101" pitchFamily="2" charset="-122"/>
                <a:ea typeface="宋体" panose="02010600030101010101" pitchFamily="2" charset="-122"/>
              </a:rPr>
              <a:t>3</a:t>
            </a:r>
            <a:r>
              <a:rPr lang="zh-CN" altLang="en-US" sz="2800" b="1">
                <a:latin typeface="宋体" panose="02010600030101010101" pitchFamily="2" charset="-122"/>
                <a:ea typeface="宋体" panose="02010600030101010101" pitchFamily="2" charset="-122"/>
              </a:rPr>
              <a:t>种：死锁定理</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资源分配图法</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Warshell</a:t>
            </a:r>
            <a:r>
              <a:rPr lang="zh-CN" altLang="en-US" sz="2800" b="1">
                <a:latin typeface="宋体" panose="02010600030101010101" pitchFamily="2" charset="-122"/>
                <a:ea typeface="宋体" panose="02010600030101010101" pitchFamily="2" charset="-122"/>
              </a:rPr>
              <a:t>循环、利用安全性检测程序。</a:t>
            </a:r>
            <a:endParaRPr lang="zh-CN" altLang="en-US" sz="2800" b="1">
              <a:latin typeface="宋体" panose="02010600030101010101" pitchFamily="2" charset="-122"/>
              <a:ea typeface="宋体" panose="02010600030101010101" pitchFamily="2" charset="-122"/>
            </a:endParaRPr>
          </a:p>
        </p:txBody>
      </p:sp>
      <p:sp>
        <p:nvSpPr>
          <p:cNvPr id="17613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3"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37922" name="Text Box 2"/>
          <p:cNvSpPr txBox="1"/>
          <p:nvPr/>
        </p:nvSpPr>
        <p:spPr>
          <a:xfrm>
            <a:off x="376238" y="225425"/>
            <a:ext cx="8504237" cy="3414713"/>
          </a:xfrm>
          <a:prstGeom prst="rect">
            <a:avLst/>
          </a:prstGeom>
          <a:noFill/>
          <a:ln w="9525">
            <a:noFill/>
          </a:ln>
        </p:spPr>
        <p:txBody>
          <a:bodyPr anchor="t">
            <a:spAutoFit/>
          </a:bodyPr>
          <a:p>
            <a:r>
              <a:rPr lang="en-US" altLang="zh-CN" b="1">
                <a:solidFill>
                  <a:srgbClr val="0000FF"/>
                </a:solidFill>
                <a:latin typeface="Tahoma" panose="020B0604030504040204" pitchFamily="34" charset="0"/>
                <a:ea typeface="宋体" panose="02010600030101010101" pitchFamily="2" charset="-122"/>
              </a:rPr>
              <a:t>【</a:t>
            </a:r>
            <a:r>
              <a:rPr lang="zh-CN" altLang="en-US" b="1">
                <a:solidFill>
                  <a:srgbClr val="0000FF"/>
                </a:solidFill>
                <a:latin typeface="Tahoma" panose="020B0604030504040204" pitchFamily="34" charset="0"/>
                <a:ea typeface="黑体" panose="02010609060101010101" pitchFamily="49" charset="-122"/>
              </a:rPr>
              <a:t>例</a:t>
            </a:r>
            <a:r>
              <a:rPr lang="en-US" altLang="zh-CN" b="1">
                <a:solidFill>
                  <a:srgbClr val="0000FF"/>
                </a:solidFill>
                <a:latin typeface="Tahoma" panose="020B0604030504040204" pitchFamily="34" charset="0"/>
                <a:ea typeface="宋体" panose="02010600030101010101" pitchFamily="2" charset="-122"/>
              </a:rPr>
              <a:t>】</a:t>
            </a:r>
            <a:r>
              <a:rPr lang="zh-CN" altLang="en-US" b="1">
                <a:latin typeface="Tahoma" panose="020B0604030504040204" pitchFamily="34" charset="0"/>
                <a:ea typeface="宋体" panose="02010600030101010101" pitchFamily="2" charset="-122"/>
              </a:rPr>
              <a:t>假设系统中包含</a:t>
            </a: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1</a:t>
            </a:r>
            <a:r>
              <a:rPr lang="zh-CN" altLang="en-US" b="1">
                <a:latin typeface="Tahoma" panose="020B0604030504040204" pitchFamily="34" charset="0"/>
                <a:ea typeface="宋体" panose="02010600030101010101" pitchFamily="2" charset="-122"/>
              </a:rPr>
              <a:t>～</a:t>
            </a: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7</a:t>
            </a:r>
            <a:r>
              <a:rPr lang="zh-CN" altLang="en-US" b="1">
                <a:latin typeface="Tahoma" panose="020B0604030504040204" pitchFamily="34" charset="0"/>
                <a:ea typeface="宋体" panose="02010600030101010101" pitchFamily="2" charset="-122"/>
              </a:rPr>
              <a:t>七个进程，</a:t>
            </a:r>
            <a:r>
              <a:rPr lang="en-US" altLang="zh-CN" b="1">
                <a:latin typeface="Tahoma" panose="020B0604030504040204" pitchFamily="34" charset="0"/>
                <a:ea typeface="宋体" panose="02010600030101010101" pitchFamily="2" charset="-122"/>
              </a:rPr>
              <a:t>R</a:t>
            </a:r>
            <a:r>
              <a:rPr lang="en-US" altLang="zh-CN" b="1" baseline="-16000">
                <a:latin typeface="Tahoma" panose="020B0604030504040204" pitchFamily="34" charset="0"/>
                <a:ea typeface="宋体" panose="02010600030101010101" pitchFamily="2" charset="-122"/>
              </a:rPr>
              <a:t>1</a:t>
            </a:r>
            <a:r>
              <a:rPr lang="zh-CN" altLang="en-US" b="1">
                <a:latin typeface="Tahoma" panose="020B0604030504040204" pitchFamily="34" charset="0"/>
                <a:ea typeface="宋体" panose="02010600030101010101" pitchFamily="2" charset="-122"/>
              </a:rPr>
              <a:t>～</a:t>
            </a:r>
            <a:r>
              <a:rPr lang="en-US" altLang="zh-CN" b="1">
                <a:latin typeface="Tahoma" panose="020B0604030504040204" pitchFamily="34" charset="0"/>
                <a:ea typeface="宋体" panose="02010600030101010101" pitchFamily="2" charset="-122"/>
              </a:rPr>
              <a:t>R</a:t>
            </a:r>
            <a:r>
              <a:rPr lang="en-US" altLang="zh-CN" b="1" baseline="-16000">
                <a:latin typeface="Tahoma" panose="020B0604030504040204" pitchFamily="34" charset="0"/>
                <a:ea typeface="宋体" panose="02010600030101010101" pitchFamily="2" charset="-122"/>
              </a:rPr>
              <a:t>6</a:t>
            </a:r>
            <a:r>
              <a:rPr lang="zh-CN" altLang="en-US" b="1">
                <a:latin typeface="Tahoma" panose="020B0604030504040204" pitchFamily="34" charset="0"/>
                <a:ea typeface="宋体" panose="02010600030101010101" pitchFamily="2" charset="-122"/>
              </a:rPr>
              <a:t>六种资源，资源的占有情况和进程对资源的请求情况如下：</a:t>
            </a:r>
            <a:endParaRPr lang="zh-CN" altLang="en-US" b="1">
              <a:latin typeface="Tahoma" panose="020B0604030504040204" pitchFamily="34" charset="0"/>
              <a:ea typeface="宋体" panose="02010600030101010101" pitchFamily="2" charset="-122"/>
            </a:endParaRPr>
          </a:p>
          <a:p>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1</a:t>
            </a:r>
            <a:r>
              <a:rPr lang="zh-CN" altLang="en-US" b="1">
                <a:latin typeface="Tahoma" panose="020B0604030504040204" pitchFamily="34" charset="0"/>
                <a:ea typeface="宋体" panose="02010600030101010101" pitchFamily="2" charset="-122"/>
              </a:rPr>
              <a:t>进程持有资源</a:t>
            </a:r>
            <a:r>
              <a:rPr lang="en-US" altLang="zh-CN" b="1">
                <a:latin typeface="Tahoma" panose="020B0604030504040204" pitchFamily="34" charset="0"/>
                <a:ea typeface="宋体" panose="02010600030101010101" pitchFamily="2" charset="-122"/>
              </a:rPr>
              <a:t>R</a:t>
            </a:r>
            <a:r>
              <a:rPr lang="en-US" altLang="zh-CN" b="1" baseline="-16000">
                <a:latin typeface="Tahoma" panose="020B0604030504040204" pitchFamily="34" charset="0"/>
                <a:ea typeface="宋体" panose="02010600030101010101" pitchFamily="2" charset="-122"/>
              </a:rPr>
              <a:t>1</a:t>
            </a:r>
            <a:r>
              <a:rPr lang="en-US" altLang="zh-CN" b="1">
                <a:latin typeface="Tahoma" panose="020B0604030504040204" pitchFamily="34" charset="0"/>
                <a:ea typeface="宋体" panose="02010600030101010101" pitchFamily="2" charset="-122"/>
              </a:rPr>
              <a:t> </a:t>
            </a:r>
            <a:r>
              <a:rPr lang="zh-CN" altLang="en-US" b="1">
                <a:latin typeface="Tahoma" panose="020B0604030504040204" pitchFamily="34" charset="0"/>
                <a:ea typeface="宋体" panose="02010600030101010101" pitchFamily="2" charset="-122"/>
              </a:rPr>
              <a:t>，且等待资源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2</a:t>
            </a:r>
            <a:r>
              <a:rPr lang="zh-CN" altLang="en-US" b="1">
                <a:latin typeface="Tahoma" panose="020B0604030504040204" pitchFamily="34" charset="0"/>
                <a:ea typeface="宋体" panose="02010600030101010101" pitchFamily="2" charset="-122"/>
              </a:rPr>
              <a:t>；</a:t>
            </a:r>
            <a:endParaRPr lang="zh-CN" altLang="en-US" b="1">
              <a:latin typeface="Tahoma" panose="020B0604030504040204" pitchFamily="34" charset="0"/>
              <a:ea typeface="宋体" panose="02010600030101010101" pitchFamily="2" charset="-122"/>
            </a:endParaRPr>
          </a:p>
          <a:p>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2</a:t>
            </a:r>
            <a:r>
              <a:rPr lang="zh-CN" altLang="en-US" b="1">
                <a:latin typeface="Tahoma" panose="020B0604030504040204" pitchFamily="34" charset="0"/>
                <a:ea typeface="宋体" panose="02010600030101010101" pitchFamily="2" charset="-122"/>
              </a:rPr>
              <a:t>进程不持有资源，但等待资源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3</a:t>
            </a:r>
            <a:r>
              <a:rPr lang="en-US" altLang="zh-CN" b="1">
                <a:latin typeface="Tahoma" panose="020B0604030504040204" pitchFamily="34" charset="0"/>
                <a:ea typeface="宋体" panose="02010600030101010101" pitchFamily="2" charset="-122"/>
              </a:rPr>
              <a:t> </a:t>
            </a:r>
            <a:r>
              <a:rPr lang="zh-CN" altLang="en-US" b="1">
                <a:latin typeface="Tahoma" panose="020B0604030504040204" pitchFamily="34" charset="0"/>
                <a:ea typeface="宋体" panose="02010600030101010101" pitchFamily="2" charset="-122"/>
              </a:rPr>
              <a:t>；</a:t>
            </a:r>
            <a:endParaRPr lang="zh-CN" altLang="en-US" b="1">
              <a:latin typeface="Tahoma" panose="020B0604030504040204" pitchFamily="34" charset="0"/>
              <a:ea typeface="宋体" panose="02010600030101010101" pitchFamily="2" charset="-122"/>
            </a:endParaRPr>
          </a:p>
          <a:p>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3</a:t>
            </a:r>
            <a:r>
              <a:rPr lang="zh-CN" altLang="en-US" b="1">
                <a:latin typeface="Tahoma" panose="020B0604030504040204" pitchFamily="34" charset="0"/>
                <a:ea typeface="宋体" panose="02010600030101010101" pitchFamily="2" charset="-122"/>
              </a:rPr>
              <a:t>进程不持有资源，但等待资源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2 </a:t>
            </a:r>
            <a:r>
              <a:rPr lang="zh-CN" altLang="en-US" b="1">
                <a:latin typeface="Tahoma" panose="020B0604030504040204" pitchFamily="34" charset="0"/>
                <a:ea typeface="宋体" panose="02010600030101010101" pitchFamily="2" charset="-122"/>
              </a:rPr>
              <a:t>；</a:t>
            </a:r>
            <a:endParaRPr lang="zh-CN" altLang="en-US" b="1">
              <a:latin typeface="Tahoma" panose="020B0604030504040204" pitchFamily="34" charset="0"/>
              <a:ea typeface="宋体" panose="02010600030101010101" pitchFamily="2" charset="-122"/>
            </a:endParaRPr>
          </a:p>
          <a:p>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4</a:t>
            </a:r>
            <a:r>
              <a:rPr lang="zh-CN" altLang="en-US" b="1">
                <a:latin typeface="Tahoma" panose="020B0604030504040204" pitchFamily="34" charset="0"/>
                <a:ea typeface="宋体" panose="02010600030101010101" pitchFamily="2" charset="-122"/>
              </a:rPr>
              <a:t>进程持有资源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4</a:t>
            </a:r>
            <a:r>
              <a:rPr lang="en-US" altLang="zh-CN" b="1">
                <a:latin typeface="Tahoma" panose="020B0604030504040204" pitchFamily="34" charset="0"/>
                <a:ea typeface="宋体" panose="02010600030101010101" pitchFamily="2" charset="-122"/>
              </a:rPr>
              <a:t> </a:t>
            </a:r>
            <a:r>
              <a:rPr lang="zh-CN" altLang="en-US" b="1">
                <a:latin typeface="Tahoma" panose="020B0604030504040204" pitchFamily="34" charset="0"/>
                <a:ea typeface="宋体" panose="02010600030101010101" pitchFamily="2" charset="-122"/>
              </a:rPr>
              <a:t>，且等待资源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2</a:t>
            </a:r>
            <a:r>
              <a:rPr lang="zh-CN" altLang="en-US" b="1">
                <a:latin typeface="Tahoma" panose="020B0604030504040204" pitchFamily="34" charset="0"/>
                <a:ea typeface="宋体" panose="02010600030101010101" pitchFamily="2" charset="-122"/>
              </a:rPr>
              <a:t>、</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3</a:t>
            </a:r>
            <a:r>
              <a:rPr lang="en-US" altLang="zh-CN" b="1">
                <a:latin typeface="Tahoma" panose="020B0604030504040204" pitchFamily="34" charset="0"/>
                <a:ea typeface="宋体" panose="02010600030101010101" pitchFamily="2" charset="-122"/>
              </a:rPr>
              <a:t> </a:t>
            </a:r>
            <a:r>
              <a:rPr lang="zh-CN" altLang="en-US" b="1">
                <a:latin typeface="Tahoma" panose="020B0604030504040204" pitchFamily="34" charset="0"/>
                <a:ea typeface="宋体" panose="02010600030101010101" pitchFamily="2" charset="-122"/>
              </a:rPr>
              <a:t>；</a:t>
            </a:r>
            <a:endParaRPr lang="zh-CN" altLang="en-US" b="1">
              <a:latin typeface="Tahoma" panose="020B0604030504040204" pitchFamily="34" charset="0"/>
              <a:ea typeface="宋体" panose="02010600030101010101" pitchFamily="2" charset="-122"/>
            </a:endParaRPr>
          </a:p>
          <a:p>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5</a:t>
            </a:r>
            <a:r>
              <a:rPr lang="zh-CN" altLang="en-US" b="1">
                <a:latin typeface="Tahoma" panose="020B0604030504040204" pitchFamily="34" charset="0"/>
                <a:ea typeface="宋体" panose="02010600030101010101" pitchFamily="2" charset="-122"/>
              </a:rPr>
              <a:t>进程持有资源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3</a:t>
            </a:r>
            <a:r>
              <a:rPr lang="en-US" altLang="zh-CN" b="1">
                <a:latin typeface="Tahoma" panose="020B0604030504040204" pitchFamily="34" charset="0"/>
                <a:ea typeface="宋体" panose="02010600030101010101" pitchFamily="2" charset="-122"/>
              </a:rPr>
              <a:t> </a:t>
            </a:r>
            <a:r>
              <a:rPr lang="zh-CN" altLang="en-US" b="1">
                <a:latin typeface="Tahoma" panose="020B0604030504040204" pitchFamily="34" charset="0"/>
                <a:ea typeface="宋体" panose="02010600030101010101" pitchFamily="2" charset="-122"/>
              </a:rPr>
              <a:t>，且等待资源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5</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a:p>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6</a:t>
            </a:r>
            <a:r>
              <a:rPr lang="zh-CN" altLang="en-US" b="1">
                <a:latin typeface="Tahoma" panose="020B0604030504040204" pitchFamily="34" charset="0"/>
                <a:ea typeface="宋体" panose="02010600030101010101" pitchFamily="2" charset="-122"/>
              </a:rPr>
              <a:t>进程持有资源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6</a:t>
            </a:r>
            <a:r>
              <a:rPr lang="en-US" altLang="zh-CN" b="1">
                <a:latin typeface="Tahoma" panose="020B0604030504040204" pitchFamily="34" charset="0"/>
                <a:ea typeface="宋体" panose="02010600030101010101" pitchFamily="2" charset="-122"/>
              </a:rPr>
              <a:t> </a:t>
            </a:r>
            <a:r>
              <a:rPr lang="zh-CN" altLang="en-US" b="1">
                <a:latin typeface="Tahoma" panose="020B0604030504040204" pitchFamily="34" charset="0"/>
                <a:ea typeface="宋体" panose="02010600030101010101" pitchFamily="2" charset="-122"/>
              </a:rPr>
              <a:t>，且等待资源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2</a:t>
            </a:r>
            <a:r>
              <a:rPr lang="zh-CN" altLang="en-US" b="1">
                <a:latin typeface="Tahoma" panose="020B0604030504040204" pitchFamily="34" charset="0"/>
                <a:ea typeface="宋体" panose="02010600030101010101" pitchFamily="2" charset="-122"/>
              </a:rPr>
              <a:t>；</a:t>
            </a:r>
            <a:endParaRPr lang="zh-CN" altLang="en-US" b="1">
              <a:latin typeface="Tahoma" panose="020B0604030504040204" pitchFamily="34" charset="0"/>
              <a:ea typeface="宋体" panose="02010600030101010101" pitchFamily="2" charset="-122"/>
            </a:endParaRPr>
          </a:p>
          <a:p>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7</a:t>
            </a:r>
            <a:r>
              <a:rPr lang="zh-CN" altLang="en-US" b="1">
                <a:latin typeface="Tahoma" panose="020B0604030504040204" pitchFamily="34" charset="0"/>
                <a:ea typeface="宋体" panose="02010600030101010101" pitchFamily="2" charset="-122"/>
              </a:rPr>
              <a:t>进程持有资源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5</a:t>
            </a:r>
            <a:r>
              <a:rPr lang="en-US" altLang="zh-CN" b="1">
                <a:latin typeface="Tahoma" panose="020B0604030504040204" pitchFamily="34" charset="0"/>
                <a:ea typeface="宋体" panose="02010600030101010101" pitchFamily="2" charset="-122"/>
              </a:rPr>
              <a:t> </a:t>
            </a:r>
            <a:r>
              <a:rPr lang="zh-CN" altLang="en-US" b="1">
                <a:latin typeface="Tahoma" panose="020B0604030504040204" pitchFamily="34" charset="0"/>
                <a:ea typeface="宋体" panose="02010600030101010101" pitchFamily="2" charset="-122"/>
              </a:rPr>
              <a:t>，且等待资源</a:t>
            </a:r>
            <a:r>
              <a:rPr lang="en-US" altLang="zh-CN" b="1">
                <a:latin typeface="Tahoma" panose="020B0604030504040204" pitchFamily="34" charset="0"/>
                <a:ea typeface="宋体" panose="02010600030101010101" pitchFamily="2" charset="-122"/>
              </a:rPr>
              <a:t>R</a:t>
            </a:r>
            <a:r>
              <a:rPr lang="en-US" altLang="zh-CN" b="1" baseline="-18000">
                <a:latin typeface="Tahoma" panose="020B0604030504040204" pitchFamily="34" charset="0"/>
                <a:ea typeface="宋体" panose="02010600030101010101" pitchFamily="2" charset="-122"/>
              </a:rPr>
              <a:t>4</a:t>
            </a:r>
            <a:r>
              <a:rPr lang="zh-CN" altLang="en-US" b="1">
                <a:latin typeface="Tahoma" panose="020B0604030504040204" pitchFamily="34" charset="0"/>
                <a:ea typeface="宋体" panose="02010600030101010101" pitchFamily="2" charset="-122"/>
              </a:rPr>
              <a:t>；</a:t>
            </a:r>
            <a:endParaRPr lang="zh-CN" altLang="en-US" b="1">
              <a:latin typeface="Tahoma" panose="020B0604030504040204" pitchFamily="34" charset="0"/>
              <a:ea typeface="宋体" panose="02010600030101010101" pitchFamily="2" charset="-122"/>
            </a:endParaRPr>
          </a:p>
        </p:txBody>
      </p:sp>
      <p:grpSp>
        <p:nvGrpSpPr>
          <p:cNvPr id="2" name="Group 3"/>
          <p:cNvGrpSpPr/>
          <p:nvPr/>
        </p:nvGrpSpPr>
        <p:grpSpPr>
          <a:xfrm>
            <a:off x="3906838" y="3622675"/>
            <a:ext cx="4352925" cy="2603500"/>
            <a:chOff x="445" y="2490"/>
            <a:chExt cx="2742" cy="1640"/>
          </a:xfrm>
        </p:grpSpPr>
        <p:sp>
          <p:nvSpPr>
            <p:cNvPr id="177156" name="Rectangle 4"/>
            <p:cNvSpPr/>
            <p:nvPr/>
          </p:nvSpPr>
          <p:spPr>
            <a:xfrm>
              <a:off x="504" y="2557"/>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1</a:t>
              </a:r>
              <a:endParaRPr lang="en-US" altLang="zh-CN" sz="2000" baseline="-16000">
                <a:latin typeface="Tahoma" panose="020B0604030504040204" pitchFamily="34" charset="0"/>
                <a:ea typeface="宋体" panose="02010600030101010101" pitchFamily="2" charset="-122"/>
              </a:endParaRPr>
            </a:p>
          </p:txBody>
        </p:sp>
        <p:sp>
          <p:nvSpPr>
            <p:cNvPr id="177157" name="Oval 5"/>
            <p:cNvSpPr/>
            <p:nvPr/>
          </p:nvSpPr>
          <p:spPr>
            <a:xfrm>
              <a:off x="1065" y="2490"/>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1</a:t>
              </a:r>
              <a:endParaRPr lang="en-US" altLang="zh-CN" sz="2000" baseline="-16000">
                <a:latin typeface="Tahoma" panose="020B0604030504040204" pitchFamily="34" charset="0"/>
                <a:ea typeface="宋体" panose="02010600030101010101" pitchFamily="2" charset="-122"/>
              </a:endParaRPr>
            </a:p>
          </p:txBody>
        </p:sp>
        <p:sp>
          <p:nvSpPr>
            <p:cNvPr id="177158" name="Rectangle 6"/>
            <p:cNvSpPr/>
            <p:nvPr/>
          </p:nvSpPr>
          <p:spPr>
            <a:xfrm>
              <a:off x="1079" y="297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2</a:t>
              </a:r>
              <a:endParaRPr lang="en-US" altLang="zh-CN" sz="2000" baseline="-16000">
                <a:latin typeface="Tahoma" panose="020B0604030504040204" pitchFamily="34" charset="0"/>
                <a:ea typeface="宋体" panose="02010600030101010101" pitchFamily="2" charset="-122"/>
              </a:endParaRPr>
            </a:p>
          </p:txBody>
        </p:sp>
        <p:sp>
          <p:nvSpPr>
            <p:cNvPr id="177159" name="Oval 7"/>
            <p:cNvSpPr/>
            <p:nvPr/>
          </p:nvSpPr>
          <p:spPr>
            <a:xfrm>
              <a:off x="2289" y="2500"/>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2</a:t>
              </a:r>
              <a:endParaRPr lang="en-US" altLang="zh-CN" sz="2000" baseline="-16000">
                <a:latin typeface="Tahoma" panose="020B0604030504040204" pitchFamily="34" charset="0"/>
                <a:ea typeface="宋体" panose="02010600030101010101" pitchFamily="2" charset="-122"/>
              </a:endParaRPr>
            </a:p>
          </p:txBody>
        </p:sp>
        <p:sp>
          <p:nvSpPr>
            <p:cNvPr id="177160" name="Oval 8"/>
            <p:cNvSpPr/>
            <p:nvPr/>
          </p:nvSpPr>
          <p:spPr>
            <a:xfrm>
              <a:off x="445" y="2942"/>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3</a:t>
              </a:r>
              <a:endParaRPr lang="en-US" altLang="zh-CN" sz="2000" baseline="-16000">
                <a:latin typeface="Tahoma" panose="020B0604030504040204" pitchFamily="34" charset="0"/>
                <a:ea typeface="宋体" panose="02010600030101010101" pitchFamily="2" charset="-122"/>
              </a:endParaRPr>
            </a:p>
          </p:txBody>
        </p:sp>
        <p:sp>
          <p:nvSpPr>
            <p:cNvPr id="177161" name="Oval 9"/>
            <p:cNvSpPr/>
            <p:nvPr/>
          </p:nvSpPr>
          <p:spPr>
            <a:xfrm>
              <a:off x="1658" y="2925"/>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4</a:t>
              </a:r>
              <a:endParaRPr lang="en-US" altLang="zh-CN" sz="2000" baseline="-16000">
                <a:latin typeface="Tahoma" panose="020B0604030504040204" pitchFamily="34" charset="0"/>
                <a:ea typeface="宋体" panose="02010600030101010101" pitchFamily="2" charset="-122"/>
              </a:endParaRPr>
            </a:p>
          </p:txBody>
        </p:sp>
        <p:sp>
          <p:nvSpPr>
            <p:cNvPr id="177162" name="Oval 10"/>
            <p:cNvSpPr/>
            <p:nvPr/>
          </p:nvSpPr>
          <p:spPr>
            <a:xfrm>
              <a:off x="2864" y="2942"/>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5</a:t>
              </a:r>
              <a:endParaRPr lang="en-US" altLang="zh-CN" sz="2000" baseline="-16000">
                <a:latin typeface="Tahoma" panose="020B0604030504040204" pitchFamily="34" charset="0"/>
                <a:ea typeface="宋体" panose="02010600030101010101" pitchFamily="2" charset="-122"/>
              </a:endParaRPr>
            </a:p>
          </p:txBody>
        </p:sp>
        <p:sp>
          <p:nvSpPr>
            <p:cNvPr id="177163" name="Oval 11"/>
            <p:cNvSpPr/>
            <p:nvPr/>
          </p:nvSpPr>
          <p:spPr>
            <a:xfrm>
              <a:off x="1035" y="3399"/>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6</a:t>
              </a:r>
              <a:endParaRPr lang="en-US" altLang="zh-CN" sz="2000" baseline="-16000">
                <a:latin typeface="Tahoma" panose="020B0604030504040204" pitchFamily="34" charset="0"/>
                <a:ea typeface="宋体" panose="02010600030101010101" pitchFamily="2" charset="-122"/>
              </a:endParaRPr>
            </a:p>
          </p:txBody>
        </p:sp>
        <p:sp>
          <p:nvSpPr>
            <p:cNvPr id="177164" name="Rectangle 12"/>
            <p:cNvSpPr/>
            <p:nvPr/>
          </p:nvSpPr>
          <p:spPr>
            <a:xfrm>
              <a:off x="2288" y="2969"/>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3</a:t>
              </a:r>
              <a:endParaRPr lang="en-US" altLang="zh-CN" sz="2000" baseline="-16000">
                <a:latin typeface="Tahoma" panose="020B0604030504040204" pitchFamily="34" charset="0"/>
                <a:ea typeface="宋体" panose="02010600030101010101" pitchFamily="2" charset="-122"/>
              </a:endParaRPr>
            </a:p>
          </p:txBody>
        </p:sp>
        <p:sp>
          <p:nvSpPr>
            <p:cNvPr id="177165" name="Rectangle 13"/>
            <p:cNvSpPr/>
            <p:nvPr/>
          </p:nvSpPr>
          <p:spPr>
            <a:xfrm>
              <a:off x="1703" y="3419"/>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4</a:t>
              </a:r>
              <a:endParaRPr lang="en-US" altLang="zh-CN" sz="2000" baseline="-16000">
                <a:latin typeface="Tahoma" panose="020B0604030504040204" pitchFamily="34" charset="0"/>
                <a:ea typeface="宋体" panose="02010600030101010101" pitchFamily="2" charset="-122"/>
              </a:endParaRPr>
            </a:p>
          </p:txBody>
        </p:sp>
        <p:sp>
          <p:nvSpPr>
            <p:cNvPr id="177166" name="Rectangle 14"/>
            <p:cNvSpPr/>
            <p:nvPr/>
          </p:nvSpPr>
          <p:spPr>
            <a:xfrm>
              <a:off x="2871" y="3442"/>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5</a:t>
              </a:r>
              <a:endParaRPr lang="en-US" altLang="zh-CN" sz="2000" baseline="-16000">
                <a:latin typeface="Tahoma" panose="020B0604030504040204" pitchFamily="34" charset="0"/>
                <a:ea typeface="宋体" panose="02010600030101010101" pitchFamily="2" charset="-122"/>
              </a:endParaRPr>
            </a:p>
          </p:txBody>
        </p:sp>
        <p:sp>
          <p:nvSpPr>
            <p:cNvPr id="177167" name="Rectangle 15"/>
            <p:cNvSpPr/>
            <p:nvPr/>
          </p:nvSpPr>
          <p:spPr>
            <a:xfrm>
              <a:off x="1057" y="391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6</a:t>
              </a:r>
              <a:endParaRPr lang="en-US" altLang="zh-CN" sz="2000" baseline="-16000">
                <a:latin typeface="Tahoma" panose="020B0604030504040204" pitchFamily="34" charset="0"/>
                <a:ea typeface="宋体" panose="02010600030101010101" pitchFamily="2" charset="-122"/>
              </a:endParaRPr>
            </a:p>
          </p:txBody>
        </p:sp>
        <p:sp>
          <p:nvSpPr>
            <p:cNvPr id="177168" name="Oval 16"/>
            <p:cNvSpPr/>
            <p:nvPr/>
          </p:nvSpPr>
          <p:spPr>
            <a:xfrm>
              <a:off x="1666" y="3832"/>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7</a:t>
              </a:r>
              <a:endParaRPr lang="en-US" altLang="zh-CN" sz="2000" baseline="-16000">
                <a:latin typeface="Tahoma" panose="020B0604030504040204" pitchFamily="34" charset="0"/>
                <a:ea typeface="宋体" panose="02010600030101010101" pitchFamily="2" charset="-122"/>
              </a:endParaRPr>
            </a:p>
          </p:txBody>
        </p:sp>
        <p:sp>
          <p:nvSpPr>
            <p:cNvPr id="177169" name="Line 17"/>
            <p:cNvSpPr/>
            <p:nvPr/>
          </p:nvSpPr>
          <p:spPr>
            <a:xfrm>
              <a:off x="757" y="2659"/>
              <a:ext cx="308"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0" name="Line 18"/>
            <p:cNvSpPr/>
            <p:nvPr/>
          </p:nvSpPr>
          <p:spPr>
            <a:xfrm>
              <a:off x="1231" y="2793"/>
              <a:ext cx="0" cy="182"/>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1" name="Line 19"/>
            <p:cNvSpPr/>
            <p:nvPr/>
          </p:nvSpPr>
          <p:spPr>
            <a:xfrm>
              <a:off x="765" y="3085"/>
              <a:ext cx="308"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2" name="Line 20"/>
            <p:cNvSpPr/>
            <p:nvPr/>
          </p:nvSpPr>
          <p:spPr>
            <a:xfrm flipV="1">
              <a:off x="1199" y="3196"/>
              <a:ext cx="0" cy="205"/>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3" name="Line 21"/>
            <p:cNvSpPr/>
            <p:nvPr/>
          </p:nvSpPr>
          <p:spPr>
            <a:xfrm flipH="1">
              <a:off x="1341" y="3069"/>
              <a:ext cx="324"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4" name="Line 22"/>
            <p:cNvSpPr/>
            <p:nvPr/>
          </p:nvSpPr>
          <p:spPr>
            <a:xfrm flipV="1">
              <a:off x="1823" y="3227"/>
              <a:ext cx="0" cy="19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5" name="Line 23"/>
            <p:cNvSpPr/>
            <p:nvPr/>
          </p:nvSpPr>
          <p:spPr>
            <a:xfrm>
              <a:off x="1973" y="3085"/>
              <a:ext cx="315"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6" name="Line 24"/>
            <p:cNvSpPr/>
            <p:nvPr/>
          </p:nvSpPr>
          <p:spPr>
            <a:xfrm flipV="1">
              <a:off x="1184" y="3693"/>
              <a:ext cx="0" cy="221"/>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7" name="Line 25"/>
            <p:cNvSpPr/>
            <p:nvPr/>
          </p:nvSpPr>
          <p:spPr>
            <a:xfrm flipV="1">
              <a:off x="1831" y="3637"/>
              <a:ext cx="0" cy="19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8" name="Line 26"/>
            <p:cNvSpPr/>
            <p:nvPr/>
          </p:nvSpPr>
          <p:spPr>
            <a:xfrm>
              <a:off x="2446" y="2801"/>
              <a:ext cx="0" cy="174"/>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79" name="Line 27"/>
            <p:cNvSpPr/>
            <p:nvPr/>
          </p:nvSpPr>
          <p:spPr>
            <a:xfrm>
              <a:off x="2549" y="3077"/>
              <a:ext cx="299"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7180" name="Line 28"/>
            <p:cNvSpPr/>
            <p:nvPr/>
          </p:nvSpPr>
          <p:spPr>
            <a:xfrm>
              <a:off x="3014" y="3243"/>
              <a:ext cx="0" cy="189"/>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cxnSp>
          <p:nvCxnSpPr>
            <p:cNvPr id="177181" name="AutoShape 29"/>
            <p:cNvCxnSpPr>
              <a:stCxn id="177166" idx="2"/>
              <a:endCxn id="177168" idx="6"/>
            </p:cNvCxnSpPr>
            <p:nvPr/>
          </p:nvCxnSpPr>
          <p:spPr>
            <a:xfrm rot="5400000">
              <a:off x="2330" y="3311"/>
              <a:ext cx="326" cy="1014"/>
            </a:xfrm>
            <a:prstGeom prst="curvedConnector2">
              <a:avLst/>
            </a:prstGeom>
            <a:ln w="12700" cap="flat" cmpd="sng">
              <a:solidFill>
                <a:schemeClr val="tx1"/>
              </a:solidFill>
              <a:prstDash val="solid"/>
              <a:round/>
              <a:headEnd type="none" w="med" len="med"/>
              <a:tailEnd type="triangle" w="med" len="med"/>
            </a:ln>
          </p:spPr>
        </p:cxnSp>
      </p:grpSp>
      <p:sp>
        <p:nvSpPr>
          <p:cNvPr id="337950" name="Text Box 30"/>
          <p:cNvSpPr txBox="1"/>
          <p:nvPr/>
        </p:nvSpPr>
        <p:spPr>
          <a:xfrm>
            <a:off x="476250" y="4359275"/>
            <a:ext cx="2243138" cy="822325"/>
          </a:xfrm>
          <a:prstGeom prst="rect">
            <a:avLst/>
          </a:prstGeom>
          <a:solidFill>
            <a:schemeClr val="accent1"/>
          </a:solidFill>
          <a:ln w="9525">
            <a:noFill/>
          </a:ln>
        </p:spPr>
        <p:txBody>
          <a:bodyPr anchor="t">
            <a:spAutoFit/>
          </a:bodyPr>
          <a:p>
            <a:pPr algn="just"/>
            <a:r>
              <a:rPr lang="zh-CN" altLang="en-US">
                <a:latin typeface="Tahoma" panose="020B0604030504040204" pitchFamily="34" charset="0"/>
                <a:ea typeface="宋体" panose="02010600030101010101" pitchFamily="2" charset="-122"/>
              </a:rPr>
              <a:t>其资源分配图如图</a:t>
            </a:r>
            <a:r>
              <a:rPr lang="en-US" altLang="zh-CN">
                <a:latin typeface="Tahoma" panose="020B0604030504040204" pitchFamily="34" charset="0"/>
                <a:ea typeface="宋体" panose="02010600030101010101" pitchFamily="2" charset="-122"/>
              </a:rPr>
              <a:t>3-6</a:t>
            </a:r>
            <a:r>
              <a:rPr lang="zh-CN" altLang="en-US">
                <a:latin typeface="Tahoma" panose="020B0604030504040204" pitchFamily="34" charset="0"/>
                <a:ea typeface="宋体" panose="02010600030101010101" pitchFamily="2" charset="-122"/>
              </a:rPr>
              <a:t>所示。</a:t>
            </a:r>
            <a:endParaRPr lang="zh-CN" altLang="en-US">
              <a:latin typeface="Tahoma" panose="020B0604030504040204" pitchFamily="34" charset="0"/>
              <a:ea typeface="宋体" panose="02010600030101010101" pitchFamily="2" charset="-122"/>
            </a:endParaRPr>
          </a:p>
        </p:txBody>
      </p:sp>
      <p:sp>
        <p:nvSpPr>
          <p:cNvPr id="337951" name="Text Box 31"/>
          <p:cNvSpPr txBox="1"/>
          <p:nvPr/>
        </p:nvSpPr>
        <p:spPr>
          <a:xfrm>
            <a:off x="4610100" y="6313488"/>
            <a:ext cx="2830513" cy="398462"/>
          </a:xfrm>
          <a:prstGeom prst="rect">
            <a:avLst/>
          </a:prstGeom>
          <a:noFill/>
          <a:ln w="9525">
            <a:noFill/>
          </a:ln>
        </p:spPr>
        <p:txBody>
          <a:bodyPr anchor="t">
            <a:spAutoFit/>
          </a:bodyPr>
          <a:p>
            <a:pPr algn="ctr"/>
            <a:r>
              <a:rPr lang="zh-CN" altLang="en-US" sz="2000">
                <a:solidFill>
                  <a:srgbClr val="000066"/>
                </a:solidFill>
                <a:latin typeface="宋体" panose="02010600030101010101" pitchFamily="2" charset="-122"/>
                <a:ea typeface="宋体" panose="02010600030101010101" pitchFamily="2" charset="-122"/>
              </a:rPr>
              <a:t>图</a:t>
            </a:r>
            <a:r>
              <a:rPr lang="en-US" altLang="zh-CN" sz="2000">
                <a:solidFill>
                  <a:srgbClr val="000066"/>
                </a:solidFill>
                <a:latin typeface="宋体" panose="02010600030101010101" pitchFamily="2" charset="-122"/>
                <a:ea typeface="宋体" panose="02010600030101010101" pitchFamily="2" charset="-122"/>
              </a:rPr>
              <a:t>3-6  </a:t>
            </a:r>
            <a:r>
              <a:rPr lang="zh-CN" altLang="en-US" sz="2000">
                <a:solidFill>
                  <a:srgbClr val="000066"/>
                </a:solidFill>
                <a:latin typeface="宋体" panose="02010600030101010101" pitchFamily="2" charset="-122"/>
                <a:ea typeface="宋体" panose="02010600030101010101" pitchFamily="2" charset="-122"/>
              </a:rPr>
              <a:t>资源分配图</a:t>
            </a:r>
            <a:endParaRPr lang="zh-CN" altLang="en-US" sz="2000">
              <a:solidFill>
                <a:srgbClr val="000066"/>
              </a:solidFill>
              <a:latin typeface="宋体" panose="02010600030101010101" pitchFamily="2" charset="-122"/>
              <a:ea typeface="宋体" panose="02010600030101010101" pitchFamily="2" charset="-122"/>
            </a:endParaRPr>
          </a:p>
        </p:txBody>
      </p:sp>
      <p:sp>
        <p:nvSpPr>
          <p:cNvPr id="17718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7922"/>
                                        </p:tgtEl>
                                        <p:attrNameLst>
                                          <p:attrName>style.visibility</p:attrName>
                                        </p:attrNameLst>
                                      </p:cBhvr>
                                      <p:to>
                                        <p:strVal val="visible"/>
                                      </p:to>
                                    </p:set>
                                    <p:animEffect transition="in" filter="wipe(up)">
                                      <p:cBhvr>
                                        <p:cTn id="7" dur="500"/>
                                        <p:tgtEl>
                                          <p:spTgt spid="3379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37950"/>
                                        </p:tgtEl>
                                        <p:attrNameLst>
                                          <p:attrName>style.visibility</p:attrName>
                                        </p:attrNameLst>
                                      </p:cBhvr>
                                      <p:to>
                                        <p:strVal val="visible"/>
                                      </p:to>
                                    </p:set>
                                    <p:anim calcmode="lin" valueType="num">
                                      <p:cBhvr>
                                        <p:cTn id="12" dur="500" fill="hold"/>
                                        <p:tgtEl>
                                          <p:spTgt spid="337950"/>
                                        </p:tgtEl>
                                        <p:attrNameLst>
                                          <p:attrName>ppt_x</p:attrName>
                                        </p:attrNameLst>
                                      </p:cBhvr>
                                      <p:tavLst>
                                        <p:tav tm="0">
                                          <p:val>
                                            <p:strVal val="0-#ppt_w/2"/>
                                          </p:val>
                                        </p:tav>
                                        <p:tav tm="100000">
                                          <p:val>
                                            <p:strVal val="#ppt_x"/>
                                          </p:val>
                                        </p:tav>
                                      </p:tavLst>
                                    </p:anim>
                                    <p:anim calcmode="lin" valueType="num">
                                      <p:cBhvr>
                                        <p:cTn id="13" dur="500" fill="hold"/>
                                        <p:tgtEl>
                                          <p:spTgt spid="337950"/>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1+#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337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p:bldP spid="337950" grpId="0" bldLvl="0" animBg="1"/>
      <p:bldP spid="337951"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38946" name="Text Box 2"/>
          <p:cNvSpPr txBox="1"/>
          <p:nvPr/>
        </p:nvSpPr>
        <p:spPr>
          <a:xfrm>
            <a:off x="338138" y="890588"/>
            <a:ext cx="8593137" cy="1922462"/>
          </a:xfrm>
          <a:prstGeom prst="rect">
            <a:avLst/>
          </a:prstGeom>
          <a:noFill/>
          <a:ln w="9525">
            <a:noFill/>
          </a:ln>
        </p:spPr>
        <p:txBody>
          <a:bodyPr anchor="t">
            <a:spAutoFit/>
          </a:bodyPr>
          <a:p>
            <a:pPr>
              <a:spcBef>
                <a:spcPct val="25000"/>
              </a:spcBef>
            </a:pPr>
            <a:r>
              <a:rPr lang="en-US" altLang="zh-CN" sz="2800" b="1" dirty="0">
                <a:latin typeface="Times New Roman" panose="02020603050405020304" pitchFamily="18" charset="0"/>
                <a:ea typeface="宋体" panose="02010600030101010101" pitchFamily="2" charset="-122"/>
              </a:rPr>
              <a:t>(1)</a:t>
            </a:r>
            <a:r>
              <a:rPr lang="en-US" altLang="zh-CN" sz="2800" b="1" dirty="0">
                <a:latin typeface="Tahoma" panose="020B0604030504040204" pitchFamily="34" charset="0"/>
                <a:ea typeface="宋体" panose="02010600030101010101" pitchFamily="2" charset="-122"/>
              </a:rPr>
              <a:t> </a:t>
            </a:r>
            <a:r>
              <a:rPr lang="zh-CN" altLang="en-US" sz="2800" b="1" dirty="0">
                <a:latin typeface="Tahoma" panose="020B0604030504040204" pitchFamily="34" charset="0"/>
                <a:ea typeface="宋体" panose="02010600030101010101" pitchFamily="2" charset="-122"/>
              </a:rPr>
              <a:t>若资源分配图中无环路，则此时系统中无死锁；</a:t>
            </a:r>
            <a:endParaRPr lang="zh-CN" altLang="en-US" sz="2800" b="1" dirty="0">
              <a:latin typeface="Tahoma" panose="020B0604030504040204" pitchFamily="34" charset="0"/>
              <a:ea typeface="宋体" panose="02010600030101010101" pitchFamily="2" charset="-122"/>
            </a:endParaRPr>
          </a:p>
          <a:p>
            <a:pPr>
              <a:spcBef>
                <a:spcPct val="25000"/>
              </a:spcBef>
            </a:pPr>
            <a:r>
              <a:rPr lang="en-US" altLang="zh-CN" sz="2800" b="1" dirty="0">
                <a:latin typeface="Times New Roman" panose="02020603050405020304" pitchFamily="18" charset="0"/>
                <a:ea typeface="宋体" panose="02010600030101010101" pitchFamily="2" charset="-122"/>
              </a:rPr>
              <a:t>(2)</a:t>
            </a:r>
            <a:r>
              <a:rPr lang="en-US" altLang="zh-CN" sz="2800" b="1" dirty="0">
                <a:latin typeface="Tahoma" panose="020B0604030504040204" pitchFamily="34" charset="0"/>
                <a:ea typeface="宋体" panose="02010600030101010101" pitchFamily="2" charset="-122"/>
              </a:rPr>
              <a:t> </a:t>
            </a:r>
            <a:r>
              <a:rPr lang="zh-CN" altLang="en-US" sz="2800" b="1" dirty="0">
                <a:latin typeface="Tahoma" panose="020B0604030504040204" pitchFamily="34" charset="0"/>
                <a:ea typeface="宋体" panose="02010600030101010101" pitchFamily="2" charset="-122"/>
              </a:rPr>
              <a:t>如果资源分配图中有环路，且每个资源类中仅有一个资源，则系统中发生了死锁。此时，环路是系统发生死锁的充要条件，环路中的进程便为死锁进程；</a:t>
            </a:r>
            <a:endParaRPr lang="zh-CN" altLang="en-US" sz="2800" b="1" dirty="0">
              <a:latin typeface="Tahoma" panose="020B0604030504040204" pitchFamily="34" charset="0"/>
              <a:ea typeface="宋体" panose="02010600030101010101" pitchFamily="2" charset="-122"/>
            </a:endParaRPr>
          </a:p>
        </p:txBody>
      </p:sp>
      <p:grpSp>
        <p:nvGrpSpPr>
          <p:cNvPr id="2" name="Group 3"/>
          <p:cNvGrpSpPr/>
          <p:nvPr/>
        </p:nvGrpSpPr>
        <p:grpSpPr>
          <a:xfrm>
            <a:off x="120650" y="2932113"/>
            <a:ext cx="4352925" cy="2603500"/>
            <a:chOff x="445" y="2490"/>
            <a:chExt cx="2742" cy="1640"/>
          </a:xfrm>
        </p:grpSpPr>
        <p:sp>
          <p:nvSpPr>
            <p:cNvPr id="178180" name="Rectangle 4"/>
            <p:cNvSpPr/>
            <p:nvPr/>
          </p:nvSpPr>
          <p:spPr>
            <a:xfrm>
              <a:off x="504" y="2557"/>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1</a:t>
              </a:r>
              <a:endParaRPr lang="en-US" altLang="zh-CN" sz="2000" baseline="-16000">
                <a:latin typeface="Tahoma" panose="020B0604030504040204" pitchFamily="34" charset="0"/>
                <a:ea typeface="宋体" panose="02010600030101010101" pitchFamily="2" charset="-122"/>
              </a:endParaRPr>
            </a:p>
          </p:txBody>
        </p:sp>
        <p:sp>
          <p:nvSpPr>
            <p:cNvPr id="178181" name="Oval 5"/>
            <p:cNvSpPr/>
            <p:nvPr/>
          </p:nvSpPr>
          <p:spPr>
            <a:xfrm>
              <a:off x="1065" y="2490"/>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1</a:t>
              </a:r>
              <a:endParaRPr lang="en-US" altLang="zh-CN" sz="2000" baseline="-16000">
                <a:latin typeface="Tahoma" panose="020B0604030504040204" pitchFamily="34" charset="0"/>
                <a:ea typeface="宋体" panose="02010600030101010101" pitchFamily="2" charset="-122"/>
              </a:endParaRPr>
            </a:p>
          </p:txBody>
        </p:sp>
        <p:sp>
          <p:nvSpPr>
            <p:cNvPr id="178182" name="Rectangle 6"/>
            <p:cNvSpPr/>
            <p:nvPr/>
          </p:nvSpPr>
          <p:spPr>
            <a:xfrm>
              <a:off x="1079" y="297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2</a:t>
              </a:r>
              <a:endParaRPr lang="en-US" altLang="zh-CN" sz="2000" baseline="-16000">
                <a:latin typeface="Tahoma" panose="020B0604030504040204" pitchFamily="34" charset="0"/>
                <a:ea typeface="宋体" panose="02010600030101010101" pitchFamily="2" charset="-122"/>
              </a:endParaRPr>
            </a:p>
          </p:txBody>
        </p:sp>
        <p:sp>
          <p:nvSpPr>
            <p:cNvPr id="178183" name="Oval 7"/>
            <p:cNvSpPr/>
            <p:nvPr/>
          </p:nvSpPr>
          <p:spPr>
            <a:xfrm>
              <a:off x="2289" y="2500"/>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2</a:t>
              </a:r>
              <a:endParaRPr lang="en-US" altLang="zh-CN" sz="2000" baseline="-16000">
                <a:latin typeface="Tahoma" panose="020B0604030504040204" pitchFamily="34" charset="0"/>
                <a:ea typeface="宋体" panose="02010600030101010101" pitchFamily="2" charset="-122"/>
              </a:endParaRPr>
            </a:p>
          </p:txBody>
        </p:sp>
        <p:sp>
          <p:nvSpPr>
            <p:cNvPr id="178184" name="Oval 8"/>
            <p:cNvSpPr/>
            <p:nvPr/>
          </p:nvSpPr>
          <p:spPr>
            <a:xfrm>
              <a:off x="445" y="2942"/>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3</a:t>
              </a:r>
              <a:endParaRPr lang="en-US" altLang="zh-CN" sz="2000" baseline="-16000">
                <a:latin typeface="Tahoma" panose="020B0604030504040204" pitchFamily="34" charset="0"/>
                <a:ea typeface="宋体" panose="02010600030101010101" pitchFamily="2" charset="-122"/>
              </a:endParaRPr>
            </a:p>
          </p:txBody>
        </p:sp>
        <p:sp>
          <p:nvSpPr>
            <p:cNvPr id="178185" name="Oval 9"/>
            <p:cNvSpPr/>
            <p:nvPr/>
          </p:nvSpPr>
          <p:spPr>
            <a:xfrm>
              <a:off x="1658" y="2925"/>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4</a:t>
              </a:r>
              <a:endParaRPr lang="en-US" altLang="zh-CN" sz="2000" baseline="-16000">
                <a:latin typeface="Tahoma" panose="020B0604030504040204" pitchFamily="34" charset="0"/>
                <a:ea typeface="宋体" panose="02010600030101010101" pitchFamily="2" charset="-122"/>
              </a:endParaRPr>
            </a:p>
          </p:txBody>
        </p:sp>
        <p:sp>
          <p:nvSpPr>
            <p:cNvPr id="178186" name="Oval 10"/>
            <p:cNvSpPr/>
            <p:nvPr/>
          </p:nvSpPr>
          <p:spPr>
            <a:xfrm>
              <a:off x="2864" y="2942"/>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5</a:t>
              </a:r>
              <a:endParaRPr lang="en-US" altLang="zh-CN" sz="2000" baseline="-16000">
                <a:latin typeface="Tahoma" panose="020B0604030504040204" pitchFamily="34" charset="0"/>
                <a:ea typeface="宋体" panose="02010600030101010101" pitchFamily="2" charset="-122"/>
              </a:endParaRPr>
            </a:p>
          </p:txBody>
        </p:sp>
        <p:sp>
          <p:nvSpPr>
            <p:cNvPr id="178187" name="Oval 11"/>
            <p:cNvSpPr/>
            <p:nvPr/>
          </p:nvSpPr>
          <p:spPr>
            <a:xfrm>
              <a:off x="1035" y="3399"/>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6</a:t>
              </a:r>
              <a:endParaRPr lang="en-US" altLang="zh-CN" sz="2000" baseline="-16000">
                <a:latin typeface="Tahoma" panose="020B0604030504040204" pitchFamily="34" charset="0"/>
                <a:ea typeface="宋体" panose="02010600030101010101" pitchFamily="2" charset="-122"/>
              </a:endParaRPr>
            </a:p>
          </p:txBody>
        </p:sp>
        <p:sp>
          <p:nvSpPr>
            <p:cNvPr id="178188" name="Rectangle 12"/>
            <p:cNvSpPr/>
            <p:nvPr/>
          </p:nvSpPr>
          <p:spPr>
            <a:xfrm>
              <a:off x="2288" y="2969"/>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3</a:t>
              </a:r>
              <a:endParaRPr lang="en-US" altLang="zh-CN" sz="2000" baseline="-16000">
                <a:latin typeface="Tahoma" panose="020B0604030504040204" pitchFamily="34" charset="0"/>
                <a:ea typeface="宋体" panose="02010600030101010101" pitchFamily="2" charset="-122"/>
              </a:endParaRPr>
            </a:p>
          </p:txBody>
        </p:sp>
        <p:sp>
          <p:nvSpPr>
            <p:cNvPr id="178189" name="Rectangle 13"/>
            <p:cNvSpPr/>
            <p:nvPr/>
          </p:nvSpPr>
          <p:spPr>
            <a:xfrm>
              <a:off x="1703" y="3419"/>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4</a:t>
              </a:r>
              <a:endParaRPr lang="en-US" altLang="zh-CN" sz="2000" baseline="-16000">
                <a:latin typeface="Tahoma" panose="020B0604030504040204" pitchFamily="34" charset="0"/>
                <a:ea typeface="宋体" panose="02010600030101010101" pitchFamily="2" charset="-122"/>
              </a:endParaRPr>
            </a:p>
          </p:txBody>
        </p:sp>
        <p:sp>
          <p:nvSpPr>
            <p:cNvPr id="178190" name="Rectangle 14"/>
            <p:cNvSpPr/>
            <p:nvPr/>
          </p:nvSpPr>
          <p:spPr>
            <a:xfrm>
              <a:off x="2871" y="3442"/>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5</a:t>
              </a:r>
              <a:endParaRPr lang="en-US" altLang="zh-CN" sz="2000" baseline="-16000">
                <a:latin typeface="Tahoma" panose="020B0604030504040204" pitchFamily="34" charset="0"/>
                <a:ea typeface="宋体" panose="02010600030101010101" pitchFamily="2" charset="-122"/>
              </a:endParaRPr>
            </a:p>
          </p:txBody>
        </p:sp>
        <p:sp>
          <p:nvSpPr>
            <p:cNvPr id="178191" name="Rectangle 15"/>
            <p:cNvSpPr/>
            <p:nvPr/>
          </p:nvSpPr>
          <p:spPr>
            <a:xfrm>
              <a:off x="1057" y="391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6</a:t>
              </a:r>
              <a:endParaRPr lang="en-US" altLang="zh-CN" sz="2000" baseline="-16000">
                <a:latin typeface="Tahoma" panose="020B0604030504040204" pitchFamily="34" charset="0"/>
                <a:ea typeface="宋体" panose="02010600030101010101" pitchFamily="2" charset="-122"/>
              </a:endParaRPr>
            </a:p>
          </p:txBody>
        </p:sp>
        <p:sp>
          <p:nvSpPr>
            <p:cNvPr id="178192" name="Oval 16"/>
            <p:cNvSpPr/>
            <p:nvPr/>
          </p:nvSpPr>
          <p:spPr>
            <a:xfrm>
              <a:off x="1666" y="3832"/>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7</a:t>
              </a:r>
              <a:endParaRPr lang="en-US" altLang="zh-CN" sz="2000" baseline="-16000">
                <a:latin typeface="Tahoma" panose="020B0604030504040204" pitchFamily="34" charset="0"/>
                <a:ea typeface="宋体" panose="02010600030101010101" pitchFamily="2" charset="-122"/>
              </a:endParaRPr>
            </a:p>
          </p:txBody>
        </p:sp>
        <p:sp>
          <p:nvSpPr>
            <p:cNvPr id="178193" name="Line 17"/>
            <p:cNvSpPr/>
            <p:nvPr/>
          </p:nvSpPr>
          <p:spPr>
            <a:xfrm>
              <a:off x="757" y="2659"/>
              <a:ext cx="308"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194" name="Line 18"/>
            <p:cNvSpPr/>
            <p:nvPr/>
          </p:nvSpPr>
          <p:spPr>
            <a:xfrm>
              <a:off x="1231" y="2793"/>
              <a:ext cx="0" cy="182"/>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195" name="Line 19"/>
            <p:cNvSpPr/>
            <p:nvPr/>
          </p:nvSpPr>
          <p:spPr>
            <a:xfrm>
              <a:off x="765" y="3085"/>
              <a:ext cx="308"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196" name="Line 20"/>
            <p:cNvSpPr/>
            <p:nvPr/>
          </p:nvSpPr>
          <p:spPr>
            <a:xfrm flipV="1">
              <a:off x="1199" y="3196"/>
              <a:ext cx="0" cy="205"/>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197" name="Line 21"/>
            <p:cNvSpPr/>
            <p:nvPr/>
          </p:nvSpPr>
          <p:spPr>
            <a:xfrm flipH="1">
              <a:off x="1341" y="3069"/>
              <a:ext cx="324"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198" name="Line 22"/>
            <p:cNvSpPr/>
            <p:nvPr/>
          </p:nvSpPr>
          <p:spPr>
            <a:xfrm flipV="1">
              <a:off x="1823" y="3227"/>
              <a:ext cx="0" cy="19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199" name="Line 23"/>
            <p:cNvSpPr/>
            <p:nvPr/>
          </p:nvSpPr>
          <p:spPr>
            <a:xfrm>
              <a:off x="1973" y="3085"/>
              <a:ext cx="315"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200" name="Line 24"/>
            <p:cNvSpPr/>
            <p:nvPr/>
          </p:nvSpPr>
          <p:spPr>
            <a:xfrm flipV="1">
              <a:off x="1184" y="3693"/>
              <a:ext cx="0" cy="221"/>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201" name="Line 25"/>
            <p:cNvSpPr/>
            <p:nvPr/>
          </p:nvSpPr>
          <p:spPr>
            <a:xfrm flipV="1">
              <a:off x="1831" y="3637"/>
              <a:ext cx="0" cy="19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202" name="Line 26"/>
            <p:cNvSpPr/>
            <p:nvPr/>
          </p:nvSpPr>
          <p:spPr>
            <a:xfrm>
              <a:off x="2446" y="2801"/>
              <a:ext cx="0" cy="174"/>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203" name="Line 27"/>
            <p:cNvSpPr/>
            <p:nvPr/>
          </p:nvSpPr>
          <p:spPr>
            <a:xfrm>
              <a:off x="2549" y="3077"/>
              <a:ext cx="299"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204" name="Line 28"/>
            <p:cNvSpPr/>
            <p:nvPr/>
          </p:nvSpPr>
          <p:spPr>
            <a:xfrm>
              <a:off x="3014" y="3243"/>
              <a:ext cx="0" cy="189"/>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cxnSp>
          <p:nvCxnSpPr>
            <p:cNvPr id="178205" name="AutoShape 29"/>
            <p:cNvCxnSpPr>
              <a:stCxn id="178190" idx="2"/>
              <a:endCxn id="178192" idx="6"/>
            </p:cNvCxnSpPr>
            <p:nvPr/>
          </p:nvCxnSpPr>
          <p:spPr>
            <a:xfrm rot="5400000">
              <a:off x="2330" y="3311"/>
              <a:ext cx="326" cy="1014"/>
            </a:xfrm>
            <a:prstGeom prst="curvedConnector2">
              <a:avLst/>
            </a:prstGeom>
            <a:ln w="12700" cap="flat" cmpd="sng">
              <a:solidFill>
                <a:schemeClr val="tx1"/>
              </a:solidFill>
              <a:prstDash val="solid"/>
              <a:round/>
              <a:headEnd type="none" w="med" len="med"/>
              <a:tailEnd type="triangle" w="med" len="med"/>
            </a:ln>
          </p:spPr>
        </p:cxnSp>
      </p:grpSp>
      <p:grpSp>
        <p:nvGrpSpPr>
          <p:cNvPr id="3" name="Group 30"/>
          <p:cNvGrpSpPr/>
          <p:nvPr/>
        </p:nvGrpSpPr>
        <p:grpSpPr>
          <a:xfrm>
            <a:off x="5881688" y="3622675"/>
            <a:ext cx="2427287" cy="1912938"/>
            <a:chOff x="4145" y="1842"/>
            <a:chExt cx="1529" cy="1205"/>
          </a:xfrm>
        </p:grpSpPr>
        <p:sp>
          <p:nvSpPr>
            <p:cNvPr id="178207" name="Oval 31"/>
            <p:cNvSpPr/>
            <p:nvPr/>
          </p:nvSpPr>
          <p:spPr>
            <a:xfrm>
              <a:off x="4145" y="1842"/>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4</a:t>
              </a:r>
              <a:endParaRPr lang="en-US" altLang="zh-CN" sz="2000" baseline="-16000">
                <a:latin typeface="Tahoma" panose="020B0604030504040204" pitchFamily="34" charset="0"/>
                <a:ea typeface="宋体" panose="02010600030101010101" pitchFamily="2" charset="-122"/>
              </a:endParaRPr>
            </a:p>
          </p:txBody>
        </p:sp>
        <p:sp>
          <p:nvSpPr>
            <p:cNvPr id="178208" name="Oval 32"/>
            <p:cNvSpPr/>
            <p:nvPr/>
          </p:nvSpPr>
          <p:spPr>
            <a:xfrm>
              <a:off x="5351" y="1859"/>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5</a:t>
              </a:r>
              <a:endParaRPr lang="en-US" altLang="zh-CN" sz="2000" baseline="-16000">
                <a:latin typeface="Tahoma" panose="020B0604030504040204" pitchFamily="34" charset="0"/>
                <a:ea typeface="宋体" panose="02010600030101010101" pitchFamily="2" charset="-122"/>
              </a:endParaRPr>
            </a:p>
          </p:txBody>
        </p:sp>
        <p:sp>
          <p:nvSpPr>
            <p:cNvPr id="178209" name="Rectangle 33"/>
            <p:cNvSpPr/>
            <p:nvPr/>
          </p:nvSpPr>
          <p:spPr>
            <a:xfrm>
              <a:off x="4775" y="188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3</a:t>
              </a:r>
              <a:endParaRPr lang="en-US" altLang="zh-CN" sz="2000" baseline="-16000">
                <a:latin typeface="Tahoma" panose="020B0604030504040204" pitchFamily="34" charset="0"/>
                <a:ea typeface="宋体" panose="02010600030101010101" pitchFamily="2" charset="-122"/>
              </a:endParaRPr>
            </a:p>
          </p:txBody>
        </p:sp>
        <p:sp>
          <p:nvSpPr>
            <p:cNvPr id="178210" name="Rectangle 34"/>
            <p:cNvSpPr/>
            <p:nvPr/>
          </p:nvSpPr>
          <p:spPr>
            <a:xfrm>
              <a:off x="4190" y="233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4</a:t>
              </a:r>
              <a:endParaRPr lang="en-US" altLang="zh-CN" sz="2000" baseline="-16000">
                <a:latin typeface="Tahoma" panose="020B0604030504040204" pitchFamily="34" charset="0"/>
                <a:ea typeface="宋体" panose="02010600030101010101" pitchFamily="2" charset="-122"/>
              </a:endParaRPr>
            </a:p>
          </p:txBody>
        </p:sp>
        <p:sp>
          <p:nvSpPr>
            <p:cNvPr id="178211" name="Rectangle 35"/>
            <p:cNvSpPr/>
            <p:nvPr/>
          </p:nvSpPr>
          <p:spPr>
            <a:xfrm>
              <a:off x="5358" y="2359"/>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R</a:t>
              </a:r>
              <a:r>
                <a:rPr lang="en-US" altLang="zh-CN" sz="2000" baseline="-16000">
                  <a:latin typeface="Tahoma" panose="020B0604030504040204" pitchFamily="34" charset="0"/>
                  <a:ea typeface="宋体" panose="02010600030101010101" pitchFamily="2" charset="-122"/>
                </a:rPr>
                <a:t>5</a:t>
              </a:r>
              <a:endParaRPr lang="en-US" altLang="zh-CN" sz="2000" baseline="-16000">
                <a:latin typeface="Tahoma" panose="020B0604030504040204" pitchFamily="34" charset="0"/>
                <a:ea typeface="宋体" panose="02010600030101010101" pitchFamily="2" charset="-122"/>
              </a:endParaRPr>
            </a:p>
          </p:txBody>
        </p:sp>
        <p:sp>
          <p:nvSpPr>
            <p:cNvPr id="178212" name="Oval 36"/>
            <p:cNvSpPr/>
            <p:nvPr/>
          </p:nvSpPr>
          <p:spPr>
            <a:xfrm>
              <a:off x="4153" y="2749"/>
              <a:ext cx="323" cy="29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sz="2000">
                  <a:latin typeface="Tahoma" panose="020B0604030504040204" pitchFamily="34" charset="0"/>
                  <a:ea typeface="宋体" panose="02010600030101010101" pitchFamily="2" charset="-122"/>
                </a:rPr>
                <a:t>P</a:t>
              </a:r>
              <a:r>
                <a:rPr lang="en-US" altLang="zh-CN" sz="2000" baseline="-16000">
                  <a:latin typeface="Tahoma" panose="020B0604030504040204" pitchFamily="34" charset="0"/>
                  <a:ea typeface="宋体" panose="02010600030101010101" pitchFamily="2" charset="-122"/>
                </a:rPr>
                <a:t>7</a:t>
              </a:r>
              <a:endParaRPr lang="en-US" altLang="zh-CN" sz="2000" baseline="-16000">
                <a:latin typeface="Tahoma" panose="020B0604030504040204" pitchFamily="34" charset="0"/>
                <a:ea typeface="宋体" panose="02010600030101010101" pitchFamily="2" charset="-122"/>
              </a:endParaRPr>
            </a:p>
          </p:txBody>
        </p:sp>
        <p:sp>
          <p:nvSpPr>
            <p:cNvPr id="178213" name="Line 37"/>
            <p:cNvSpPr/>
            <p:nvPr/>
          </p:nvSpPr>
          <p:spPr>
            <a:xfrm flipV="1">
              <a:off x="4310" y="2144"/>
              <a:ext cx="0" cy="19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214" name="Line 38"/>
            <p:cNvSpPr/>
            <p:nvPr/>
          </p:nvSpPr>
          <p:spPr>
            <a:xfrm>
              <a:off x="4460" y="2002"/>
              <a:ext cx="315"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215" name="Line 39"/>
            <p:cNvSpPr/>
            <p:nvPr/>
          </p:nvSpPr>
          <p:spPr>
            <a:xfrm flipV="1">
              <a:off x="4318" y="2554"/>
              <a:ext cx="0" cy="19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216" name="Line 40"/>
            <p:cNvSpPr/>
            <p:nvPr/>
          </p:nvSpPr>
          <p:spPr>
            <a:xfrm>
              <a:off x="5036" y="1994"/>
              <a:ext cx="299" cy="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8217" name="Line 41"/>
            <p:cNvSpPr/>
            <p:nvPr/>
          </p:nvSpPr>
          <p:spPr>
            <a:xfrm>
              <a:off x="5501" y="2160"/>
              <a:ext cx="0" cy="189"/>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cxnSp>
          <p:nvCxnSpPr>
            <p:cNvPr id="178218" name="AutoShape 42"/>
            <p:cNvCxnSpPr>
              <a:stCxn id="178211" idx="2"/>
              <a:endCxn id="178212" idx="6"/>
            </p:cNvCxnSpPr>
            <p:nvPr/>
          </p:nvCxnSpPr>
          <p:spPr>
            <a:xfrm rot="5400000">
              <a:off x="4817" y="2228"/>
              <a:ext cx="326" cy="1014"/>
            </a:xfrm>
            <a:prstGeom prst="curvedConnector2">
              <a:avLst/>
            </a:prstGeom>
            <a:ln w="12700" cap="flat" cmpd="sng">
              <a:solidFill>
                <a:schemeClr val="tx1"/>
              </a:solidFill>
              <a:prstDash val="solid"/>
              <a:round/>
              <a:headEnd type="none" w="med" len="med"/>
              <a:tailEnd type="triangle" w="med" len="med"/>
            </a:ln>
          </p:spPr>
        </p:cxnSp>
      </p:grpSp>
      <p:sp>
        <p:nvSpPr>
          <p:cNvPr id="338987" name="AutoShape 43"/>
          <p:cNvSpPr/>
          <p:nvPr/>
        </p:nvSpPr>
        <p:spPr>
          <a:xfrm>
            <a:off x="4697413" y="4181475"/>
            <a:ext cx="976312" cy="576263"/>
          </a:xfrm>
          <a:prstGeom prst="rightArrow">
            <a:avLst>
              <a:gd name="adj1" fmla="val 36648"/>
              <a:gd name="adj2" fmla="val 53744"/>
            </a:avLst>
          </a:prstGeom>
          <a:gradFill rotWithShape="0">
            <a:gsLst>
              <a:gs pos="0">
                <a:srgbClr val="002C20"/>
              </a:gs>
              <a:gs pos="100000">
                <a:schemeClr val="accent1"/>
              </a:gs>
            </a:gsLst>
            <a:lin ang="0" scaled="1"/>
            <a:tileRect/>
          </a:gradFill>
          <a:ln w="19050" cap="flat" cmpd="sng">
            <a:solidFill>
              <a:srgbClr val="0000FF"/>
            </a:solidFill>
            <a:prstDash val="solid"/>
            <a:miter/>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338988" name="Text Box 44"/>
          <p:cNvSpPr txBox="1"/>
          <p:nvPr/>
        </p:nvSpPr>
        <p:spPr>
          <a:xfrm>
            <a:off x="4960938" y="6229350"/>
            <a:ext cx="3759200" cy="476250"/>
          </a:xfrm>
          <a:prstGeom prst="rect">
            <a:avLst/>
          </a:prstGeom>
          <a:solidFill>
            <a:srgbClr val="FFFFCC"/>
          </a:solidFill>
          <a:ln w="19050" cap="flat" cmpd="sng">
            <a:solidFill>
              <a:srgbClr val="0000FF"/>
            </a:solidFill>
            <a:prstDash val="solid"/>
            <a:miter/>
            <a:headEnd type="none" w="med" len="med"/>
            <a:tailEnd type="none" w="med" len="med"/>
          </a:ln>
        </p:spPr>
        <p:txBody>
          <a:bodyPr anchor="t">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4 </a:t>
            </a:r>
            <a:r>
              <a:rPr lang="zh-CN" altLang="en-US">
                <a:latin typeface="Tahoma" panose="020B0604030504040204" pitchFamily="34" charset="0"/>
                <a:ea typeface="宋体" panose="02010600030101010101" pitchFamily="2" charset="-122"/>
              </a:rPr>
              <a:t>、</a:t>
            </a: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5 </a:t>
            </a:r>
            <a:r>
              <a:rPr lang="zh-CN" altLang="en-US">
                <a:latin typeface="Tahoma" panose="020B0604030504040204" pitchFamily="34" charset="0"/>
                <a:ea typeface="宋体" panose="02010600030101010101" pitchFamily="2" charset="-122"/>
              </a:rPr>
              <a:t>、</a:t>
            </a: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7</a:t>
            </a:r>
            <a:r>
              <a:rPr lang="zh-CN" altLang="en-US">
                <a:latin typeface="Tahoma" panose="020B0604030504040204" pitchFamily="34" charset="0"/>
                <a:ea typeface="宋体" panose="02010600030101010101" pitchFamily="2" charset="-122"/>
              </a:rPr>
              <a:t>为死锁进程</a:t>
            </a:r>
            <a:endParaRPr lang="zh-CN" altLang="en-US">
              <a:latin typeface="Tahoma" panose="020B0604030504040204" pitchFamily="34" charset="0"/>
              <a:ea typeface="宋体" panose="02010600030101010101" pitchFamily="2" charset="-122"/>
            </a:endParaRPr>
          </a:p>
        </p:txBody>
      </p:sp>
      <p:sp>
        <p:nvSpPr>
          <p:cNvPr id="338989" name="Text Box 45"/>
          <p:cNvSpPr txBox="1"/>
          <p:nvPr/>
        </p:nvSpPr>
        <p:spPr>
          <a:xfrm>
            <a:off x="3933825" y="5386388"/>
            <a:ext cx="1665288" cy="396875"/>
          </a:xfrm>
          <a:prstGeom prst="rect">
            <a:avLst/>
          </a:prstGeom>
          <a:noFill/>
          <a:ln w="9525">
            <a:noFill/>
          </a:ln>
        </p:spPr>
        <p:txBody>
          <a:bodyPr anchor="t">
            <a:spAutoFit/>
          </a:bodyPr>
          <a:p>
            <a:pPr algn="ctr"/>
            <a:r>
              <a:rPr lang="zh-CN" altLang="en-US" sz="2000">
                <a:solidFill>
                  <a:srgbClr val="000066"/>
                </a:solidFill>
                <a:latin typeface="Tahoma" panose="020B0604030504040204" pitchFamily="34" charset="0"/>
                <a:ea typeface="宋体" panose="02010600030101010101" pitchFamily="2" charset="-122"/>
              </a:rPr>
              <a:t>图  </a:t>
            </a:r>
            <a:r>
              <a:rPr lang="en-US" altLang="zh-CN" sz="2000">
                <a:solidFill>
                  <a:srgbClr val="000066"/>
                </a:solidFill>
                <a:latin typeface="Tahoma" panose="020B0604030504040204" pitchFamily="34" charset="0"/>
                <a:ea typeface="宋体" panose="02010600030101010101" pitchFamily="2" charset="-122"/>
              </a:rPr>
              <a:t>3-7</a:t>
            </a:r>
            <a:endParaRPr lang="en-US" altLang="zh-CN" sz="2000">
              <a:solidFill>
                <a:srgbClr val="000066"/>
              </a:solidFill>
              <a:latin typeface="Tahoma" panose="020B0604030504040204" pitchFamily="34" charset="0"/>
              <a:ea typeface="宋体" panose="02010600030101010101" pitchFamily="2" charset="-122"/>
            </a:endParaRPr>
          </a:p>
        </p:txBody>
      </p:sp>
      <p:sp>
        <p:nvSpPr>
          <p:cNvPr id="338991" name="AutoShape 47"/>
          <p:cNvSpPr/>
          <p:nvPr/>
        </p:nvSpPr>
        <p:spPr>
          <a:xfrm>
            <a:off x="6745288" y="5395913"/>
            <a:ext cx="673100" cy="777875"/>
          </a:xfrm>
          <a:prstGeom prst="downArrow">
            <a:avLst>
              <a:gd name="adj1" fmla="val 35388"/>
              <a:gd name="adj2" fmla="val 42636"/>
            </a:avLst>
          </a:prstGeom>
          <a:gradFill rotWithShape="0">
            <a:gsLst>
              <a:gs pos="0">
                <a:schemeClr val="accent1"/>
              </a:gs>
              <a:gs pos="100000">
                <a:srgbClr val="004130"/>
              </a:gs>
            </a:gsLst>
            <a:lin ang="5400000" scaled="1"/>
            <a:tileRect/>
          </a:gradFill>
          <a:ln w="19050" cap="flat" cmpd="sng">
            <a:solidFill>
              <a:srgbClr val="0000FF"/>
            </a:solidFill>
            <a:prstDash val="solid"/>
            <a:miter/>
            <a:headEnd type="none" w="med" len="med"/>
            <a:tailEnd type="none" w="med" len="med"/>
          </a:ln>
        </p:spPr>
        <p:txBody>
          <a:bodyPr anchor="ctr"/>
          <a:p>
            <a:pPr algn="ctr"/>
            <a:endParaRPr lang="zh-CN" altLang="zh-CN">
              <a:latin typeface="Tahoma" panose="020B0604030504040204" pitchFamily="34" charset="0"/>
              <a:ea typeface="宋体" panose="02010600030101010101" pitchFamily="2" charset="-122"/>
            </a:endParaRPr>
          </a:p>
        </p:txBody>
      </p:sp>
      <p:sp>
        <p:nvSpPr>
          <p:cNvPr id="178223"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
        <p:nvSpPr>
          <p:cNvPr id="178224" name="Text Box 3"/>
          <p:cNvSpPr txBox="1"/>
          <p:nvPr/>
        </p:nvSpPr>
        <p:spPr>
          <a:xfrm>
            <a:off x="214313" y="288925"/>
            <a:ext cx="8435975" cy="584200"/>
          </a:xfrm>
          <a:prstGeom prst="rect">
            <a:avLst/>
          </a:prstGeom>
          <a:noFill/>
          <a:ln w="9525">
            <a:noFill/>
          </a:ln>
        </p:spPr>
        <p:txBody>
          <a:bodyPr anchor="t">
            <a:spAutoFit/>
          </a:bodyPr>
          <a:p>
            <a:r>
              <a:rPr lang="en-US" altLang="zh-CN" sz="3200" b="1">
                <a:solidFill>
                  <a:srgbClr val="0000FF"/>
                </a:solidFill>
                <a:latin typeface="宋体" panose="02010600030101010101" pitchFamily="2" charset="-122"/>
                <a:ea typeface="宋体" panose="02010600030101010101" pitchFamily="2" charset="-122"/>
              </a:rPr>
              <a:t>1. </a:t>
            </a:r>
            <a:r>
              <a:rPr lang="zh-CN" altLang="en-US" sz="3200" b="1">
                <a:solidFill>
                  <a:srgbClr val="0000FF"/>
                </a:solidFill>
                <a:latin typeface="宋体" panose="02010600030101010101" pitchFamily="2" charset="-122"/>
                <a:ea typeface="宋体" panose="02010600030101010101" pitchFamily="2" charset="-122"/>
              </a:rPr>
              <a:t>利用资源分配图检测死锁</a:t>
            </a:r>
            <a:endParaRPr lang="zh-CN" altLang="en-US" sz="3200" b="1">
              <a:solidFill>
                <a:srgbClr val="0000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8946">
                                            <p:txEl>
                                              <p:charRg st="0" end="26"/>
                                            </p:txEl>
                                          </p:spTgt>
                                        </p:tgtEl>
                                        <p:attrNameLst>
                                          <p:attrName>style.visibility</p:attrName>
                                        </p:attrNameLst>
                                      </p:cBhvr>
                                      <p:to>
                                        <p:strVal val="visible"/>
                                      </p:to>
                                    </p:set>
                                    <p:animEffect transition="in" filter="wipe(up)">
                                      <p:cBhvr>
                                        <p:cTn id="7" dur="500"/>
                                        <p:tgtEl>
                                          <p:spTgt spid="338946">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946">
                                            <p:txEl>
                                              <p:charRg st="26" end="98"/>
                                            </p:txEl>
                                          </p:spTgt>
                                        </p:tgtEl>
                                        <p:attrNameLst>
                                          <p:attrName>style.visibility</p:attrName>
                                        </p:attrNameLst>
                                      </p:cBhvr>
                                      <p:to>
                                        <p:strVal val="visible"/>
                                      </p:to>
                                    </p:set>
                                    <p:animEffect transition="in" filter="wipe(up)">
                                      <p:cBhvr>
                                        <p:cTn id="12" dur="500"/>
                                        <p:tgtEl>
                                          <p:spTgt spid="338946">
                                            <p:txEl>
                                              <p:charRg st="26"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38987"/>
                                        </p:tgtEl>
                                        <p:attrNameLst>
                                          <p:attrName>style.visibility</p:attrName>
                                        </p:attrNameLst>
                                      </p:cBhvr>
                                      <p:to>
                                        <p:strVal val="visible"/>
                                      </p:to>
                                    </p:set>
                                    <p:animEffect transition="in" filter="dissolve">
                                      <p:cBhvr>
                                        <p:cTn id="21" dur="500"/>
                                        <p:tgtEl>
                                          <p:spTgt spid="33898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33898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38991"/>
                                        </p:tgtEl>
                                        <p:attrNameLst>
                                          <p:attrName>style.visibility</p:attrName>
                                        </p:attrNameLst>
                                      </p:cBhvr>
                                      <p:to>
                                        <p:strVal val="visible"/>
                                      </p:to>
                                    </p:set>
                                    <p:animEffect transition="in" filter="wipe(up)">
                                      <p:cBhvr>
                                        <p:cTn id="33" dur="500"/>
                                        <p:tgtEl>
                                          <p:spTgt spid="338991"/>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338988"/>
                                        </p:tgtEl>
                                        <p:attrNameLst>
                                          <p:attrName>style.visibility</p:attrName>
                                        </p:attrNameLst>
                                      </p:cBhvr>
                                      <p:to>
                                        <p:strVal val="visible"/>
                                      </p:to>
                                    </p:set>
                                    <p:animEffect transition="in" filter="dissolve">
                                      <p:cBhvr>
                                        <p:cTn id="37" dur="500"/>
                                        <p:tgtEl>
                                          <p:spTgt spid="338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6" grpId="0" uiExpand="1" build="p"/>
      <p:bldP spid="338987" grpId="0" bldLvl="0" animBg="1"/>
      <p:bldP spid="338988" grpId="0" bldLvl="0" animBg="1"/>
      <p:bldP spid="338989" grpId="0"/>
      <p:bldP spid="338991" grpId="0" bldLvl="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39970" name="Text Box 2"/>
          <p:cNvSpPr txBox="1"/>
          <p:nvPr/>
        </p:nvSpPr>
        <p:spPr>
          <a:xfrm>
            <a:off x="266700" y="1023938"/>
            <a:ext cx="8680450" cy="1384300"/>
          </a:xfrm>
          <a:prstGeom prst="rect">
            <a:avLst/>
          </a:prstGeom>
          <a:noFill/>
          <a:ln w="9525">
            <a:noFill/>
          </a:ln>
        </p:spPr>
        <p:txBody>
          <a:bodyPr anchor="t">
            <a:spAutoFit/>
          </a:bodyPr>
          <a:p>
            <a:r>
              <a:rPr lang="en-US" altLang="zh-CN" sz="2800" b="1">
                <a:latin typeface="Times New Roman" panose="02020603050405020304" pitchFamily="18" charset="0"/>
                <a:ea typeface="宋体" panose="02010600030101010101" pitchFamily="2" charset="-122"/>
              </a:rPr>
              <a:t>(3) </a:t>
            </a:r>
            <a:r>
              <a:rPr lang="zh-CN" altLang="en-US" sz="2800" b="1">
                <a:latin typeface="Tahoma" panose="020B0604030504040204" pitchFamily="34" charset="0"/>
                <a:ea typeface="宋体" panose="02010600030101010101" pitchFamily="2" charset="-122"/>
              </a:rPr>
              <a:t>如果资源分配图中有环路，且涉及的资源类中有多个资源，则环路的存在只是产生死锁的必要条件而不是充要条件，系统未必一定会发生死锁。</a:t>
            </a:r>
            <a:endParaRPr lang="zh-CN" altLang="en-US" sz="2800" b="1">
              <a:latin typeface="Tahoma" panose="020B0604030504040204" pitchFamily="34" charset="0"/>
              <a:ea typeface="宋体" panose="02010600030101010101" pitchFamily="2" charset="-122"/>
            </a:endParaRPr>
          </a:p>
        </p:txBody>
      </p:sp>
      <p:grpSp>
        <p:nvGrpSpPr>
          <p:cNvPr id="2" name="Group 3"/>
          <p:cNvGrpSpPr/>
          <p:nvPr/>
        </p:nvGrpSpPr>
        <p:grpSpPr>
          <a:xfrm>
            <a:off x="2227263" y="2841625"/>
            <a:ext cx="4270375" cy="3175000"/>
            <a:chOff x="1389" y="1434"/>
            <a:chExt cx="2690" cy="2000"/>
          </a:xfrm>
        </p:grpSpPr>
        <p:sp>
          <p:nvSpPr>
            <p:cNvPr id="179204" name="Text Box 4"/>
            <p:cNvSpPr txBox="1"/>
            <p:nvPr/>
          </p:nvSpPr>
          <p:spPr>
            <a:xfrm>
              <a:off x="1389" y="3163"/>
              <a:ext cx="2690" cy="271"/>
            </a:xfrm>
            <a:prstGeom prst="rect">
              <a:avLst/>
            </a:prstGeom>
            <a:noFill/>
            <a:ln w="9525">
              <a:noFill/>
            </a:ln>
          </p:spPr>
          <p:txBody>
            <a:bodyPr anchor="t">
              <a:spAutoFit/>
            </a:bodyPr>
            <a:p>
              <a:pPr algn="ctr"/>
              <a:r>
                <a:rPr lang="zh-CN" altLang="en-US" sz="2200">
                  <a:latin typeface="宋体" panose="02010600030101010101" pitchFamily="2" charset="-122"/>
                  <a:ea typeface="宋体" panose="02010600030101010101" pitchFamily="2" charset="-122"/>
                </a:rPr>
                <a:t>图</a:t>
              </a:r>
              <a:r>
                <a:rPr lang="en-US" altLang="zh-CN" sz="2200">
                  <a:latin typeface="宋体" panose="02010600030101010101" pitchFamily="2" charset="-122"/>
                  <a:ea typeface="宋体" panose="02010600030101010101" pitchFamily="2" charset="-122"/>
                </a:rPr>
                <a:t>3-8  </a:t>
              </a:r>
              <a:r>
                <a:rPr lang="zh-CN" altLang="en-US" sz="2200">
                  <a:latin typeface="宋体" panose="02010600030101010101" pitchFamily="2" charset="-122"/>
                  <a:ea typeface="宋体" panose="02010600030101010101" pitchFamily="2" charset="-122"/>
                </a:rPr>
                <a:t>有环路而无死锁的例子</a:t>
              </a:r>
              <a:endParaRPr lang="zh-CN" altLang="en-US" sz="2200">
                <a:latin typeface="宋体" panose="02010600030101010101" pitchFamily="2" charset="-122"/>
                <a:ea typeface="宋体" panose="02010600030101010101" pitchFamily="2" charset="-122"/>
              </a:endParaRPr>
            </a:p>
          </p:txBody>
        </p:sp>
        <p:sp>
          <p:nvSpPr>
            <p:cNvPr id="179205" name="Oval 5"/>
            <p:cNvSpPr/>
            <p:nvPr/>
          </p:nvSpPr>
          <p:spPr>
            <a:xfrm>
              <a:off x="2550" y="1434"/>
              <a:ext cx="372"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1</a:t>
              </a:r>
              <a:endParaRPr lang="en-US" altLang="zh-CN" baseline="-16000">
                <a:latin typeface="Tahoma" panose="020B0604030504040204" pitchFamily="34" charset="0"/>
                <a:ea typeface="宋体" panose="02010600030101010101" pitchFamily="2" charset="-122"/>
              </a:endParaRPr>
            </a:p>
          </p:txBody>
        </p:sp>
        <p:sp>
          <p:nvSpPr>
            <p:cNvPr id="179206" name="Rectangle 6"/>
            <p:cNvSpPr/>
            <p:nvPr/>
          </p:nvSpPr>
          <p:spPr>
            <a:xfrm>
              <a:off x="1942" y="1929"/>
              <a:ext cx="353"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p>
              <a:pPr algn="ctr"/>
              <a:r>
                <a:rPr lang="en-US" altLang="zh-CN" baseline="-16000">
                  <a:latin typeface="Tahoma" panose="020B0604030504040204" pitchFamily="34" charset="0"/>
                  <a:ea typeface="宋体" panose="02010600030101010101" pitchFamily="2" charset="-122"/>
                </a:rPr>
                <a:t>•  •</a:t>
              </a:r>
              <a:endParaRPr lang="en-US" altLang="zh-CN" baseline="-16000">
                <a:latin typeface="Tahoma" panose="020B0604030504040204" pitchFamily="34" charset="0"/>
                <a:ea typeface="宋体" panose="02010600030101010101" pitchFamily="2" charset="-122"/>
              </a:endParaRPr>
            </a:p>
          </p:txBody>
        </p:sp>
        <p:sp>
          <p:nvSpPr>
            <p:cNvPr id="179207" name="Text Box 7"/>
            <p:cNvSpPr txBox="1"/>
            <p:nvPr/>
          </p:nvSpPr>
          <p:spPr>
            <a:xfrm>
              <a:off x="1854" y="1654"/>
              <a:ext cx="505" cy="288"/>
            </a:xfrm>
            <a:prstGeom prst="rect">
              <a:avLst/>
            </a:prstGeom>
            <a:noFill/>
            <a:ln w="9525">
              <a:noFill/>
            </a:ln>
          </p:spPr>
          <p:txBody>
            <a:bodyPr anchor="t">
              <a:spAutoFit/>
            </a:bodyPr>
            <a:p>
              <a:pPr algn="ctr"/>
              <a:r>
                <a:rPr lang="en-US" altLang="zh-CN">
                  <a:latin typeface="Tahoma" panose="020B0604030504040204" pitchFamily="34" charset="0"/>
                  <a:ea typeface="宋体" panose="02010600030101010101" pitchFamily="2" charset="-122"/>
                </a:rPr>
                <a:t>R</a:t>
              </a:r>
              <a:r>
                <a:rPr lang="en-US" altLang="zh-CN" baseline="-16000">
                  <a:latin typeface="Tahoma" panose="020B0604030504040204" pitchFamily="34" charset="0"/>
                  <a:ea typeface="宋体" panose="02010600030101010101" pitchFamily="2" charset="-122"/>
                </a:rPr>
                <a:t>1</a:t>
              </a:r>
              <a:endParaRPr lang="en-US" altLang="zh-CN" baseline="-16000">
                <a:latin typeface="Tahoma" panose="020B0604030504040204" pitchFamily="34" charset="0"/>
                <a:ea typeface="宋体" panose="02010600030101010101" pitchFamily="2" charset="-122"/>
              </a:endParaRPr>
            </a:p>
          </p:txBody>
        </p:sp>
        <p:sp>
          <p:nvSpPr>
            <p:cNvPr id="179208" name="Rectangle 8"/>
            <p:cNvSpPr/>
            <p:nvPr/>
          </p:nvSpPr>
          <p:spPr>
            <a:xfrm>
              <a:off x="3150" y="1937"/>
              <a:ext cx="353"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p>
              <a:pPr algn="ctr"/>
              <a:r>
                <a:rPr lang="en-US" altLang="zh-CN" baseline="-16000">
                  <a:latin typeface="Tahoma" panose="020B0604030504040204" pitchFamily="34" charset="0"/>
                  <a:ea typeface="宋体" panose="02010600030101010101" pitchFamily="2" charset="-122"/>
                </a:rPr>
                <a:t>•  •</a:t>
              </a:r>
              <a:endParaRPr lang="en-US" altLang="zh-CN" baseline="-16000">
                <a:latin typeface="Tahoma" panose="020B0604030504040204" pitchFamily="34" charset="0"/>
                <a:ea typeface="宋体" panose="02010600030101010101" pitchFamily="2" charset="-122"/>
              </a:endParaRPr>
            </a:p>
          </p:txBody>
        </p:sp>
        <p:sp>
          <p:nvSpPr>
            <p:cNvPr id="179209" name="Text Box 9"/>
            <p:cNvSpPr txBox="1"/>
            <p:nvPr/>
          </p:nvSpPr>
          <p:spPr>
            <a:xfrm>
              <a:off x="3062" y="1654"/>
              <a:ext cx="505" cy="288"/>
            </a:xfrm>
            <a:prstGeom prst="rect">
              <a:avLst/>
            </a:prstGeom>
            <a:noFill/>
            <a:ln w="9525">
              <a:noFill/>
            </a:ln>
          </p:spPr>
          <p:txBody>
            <a:bodyPr anchor="t">
              <a:spAutoFit/>
            </a:bodyPr>
            <a:p>
              <a:pPr algn="ctr"/>
              <a:r>
                <a:rPr lang="en-US" altLang="zh-CN">
                  <a:latin typeface="Tahoma" panose="020B0604030504040204" pitchFamily="34" charset="0"/>
                  <a:ea typeface="宋体" panose="02010600030101010101" pitchFamily="2" charset="-122"/>
                </a:rPr>
                <a:t>R</a:t>
              </a:r>
              <a:r>
                <a:rPr lang="en-US" altLang="zh-CN" baseline="-16000">
                  <a:latin typeface="Tahoma" panose="020B0604030504040204" pitchFamily="34" charset="0"/>
                  <a:ea typeface="宋体" panose="02010600030101010101" pitchFamily="2" charset="-122"/>
                </a:rPr>
                <a:t>2</a:t>
              </a:r>
              <a:endParaRPr lang="en-US" altLang="zh-CN" baseline="-16000">
                <a:latin typeface="Tahoma" panose="020B0604030504040204" pitchFamily="34" charset="0"/>
                <a:ea typeface="宋体" panose="02010600030101010101" pitchFamily="2" charset="-122"/>
              </a:endParaRPr>
            </a:p>
          </p:txBody>
        </p:sp>
        <p:sp>
          <p:nvSpPr>
            <p:cNvPr id="179210" name="Oval 10"/>
            <p:cNvSpPr/>
            <p:nvPr/>
          </p:nvSpPr>
          <p:spPr>
            <a:xfrm>
              <a:off x="2543" y="2358"/>
              <a:ext cx="372"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2</a:t>
              </a:r>
              <a:endParaRPr lang="en-US" altLang="zh-CN" baseline="-16000">
                <a:latin typeface="Tahoma" panose="020B0604030504040204" pitchFamily="34" charset="0"/>
                <a:ea typeface="宋体" panose="02010600030101010101" pitchFamily="2" charset="-122"/>
              </a:endParaRPr>
            </a:p>
          </p:txBody>
        </p:sp>
        <p:sp>
          <p:nvSpPr>
            <p:cNvPr id="179211" name="Oval 11"/>
            <p:cNvSpPr/>
            <p:nvPr/>
          </p:nvSpPr>
          <p:spPr>
            <a:xfrm>
              <a:off x="1920" y="2342"/>
              <a:ext cx="372"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3</a:t>
              </a:r>
              <a:endParaRPr lang="en-US" altLang="zh-CN" baseline="-16000">
                <a:latin typeface="Tahoma" panose="020B0604030504040204" pitchFamily="34" charset="0"/>
                <a:ea typeface="宋体" panose="02010600030101010101" pitchFamily="2" charset="-122"/>
              </a:endParaRPr>
            </a:p>
          </p:txBody>
        </p:sp>
        <p:sp>
          <p:nvSpPr>
            <p:cNvPr id="179212" name="Line 12"/>
            <p:cNvSpPr/>
            <p:nvPr/>
          </p:nvSpPr>
          <p:spPr>
            <a:xfrm flipV="1">
              <a:off x="2247" y="1716"/>
              <a:ext cx="370" cy="221"/>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9213" name="Line 13"/>
            <p:cNvSpPr/>
            <p:nvPr/>
          </p:nvSpPr>
          <p:spPr>
            <a:xfrm>
              <a:off x="2862" y="1708"/>
              <a:ext cx="284" cy="229"/>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9214" name="Line 14"/>
            <p:cNvSpPr/>
            <p:nvPr/>
          </p:nvSpPr>
          <p:spPr>
            <a:xfrm>
              <a:off x="2105" y="2150"/>
              <a:ext cx="0" cy="213"/>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9215" name="Line 15"/>
            <p:cNvSpPr/>
            <p:nvPr/>
          </p:nvSpPr>
          <p:spPr>
            <a:xfrm flipH="1" flipV="1">
              <a:off x="2294" y="2142"/>
              <a:ext cx="300" cy="30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79216" name="Line 16"/>
            <p:cNvSpPr/>
            <p:nvPr/>
          </p:nvSpPr>
          <p:spPr>
            <a:xfrm flipH="1">
              <a:off x="2904" y="2138"/>
              <a:ext cx="315" cy="315"/>
            </a:xfrm>
            <a:prstGeom prst="line">
              <a:avLst/>
            </a:prstGeom>
            <a:ln w="12700" cap="flat" cmpd="sng">
              <a:solidFill>
                <a:schemeClr val="tx1"/>
              </a:solidFill>
              <a:prstDash val="solid"/>
              <a:round/>
              <a:headEnd type="none" w="med" len="med"/>
              <a:tailEnd type="triangl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grpSp>
      <p:sp>
        <p:nvSpPr>
          <p:cNvPr id="179217"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
        <p:nvSpPr>
          <p:cNvPr id="179218" name="Text Box 3"/>
          <p:cNvSpPr txBox="1"/>
          <p:nvPr/>
        </p:nvSpPr>
        <p:spPr>
          <a:xfrm>
            <a:off x="214313" y="288925"/>
            <a:ext cx="8435975" cy="584200"/>
          </a:xfrm>
          <a:prstGeom prst="rect">
            <a:avLst/>
          </a:prstGeom>
          <a:noFill/>
          <a:ln w="9525">
            <a:noFill/>
          </a:ln>
        </p:spPr>
        <p:txBody>
          <a:bodyPr anchor="t">
            <a:spAutoFit/>
          </a:bodyPr>
          <a:p>
            <a:r>
              <a:rPr lang="en-US" altLang="zh-CN" sz="3200" b="1">
                <a:solidFill>
                  <a:srgbClr val="0000FF"/>
                </a:solidFill>
                <a:latin typeface="宋体" panose="02010600030101010101" pitchFamily="2" charset="-122"/>
                <a:ea typeface="宋体" panose="02010600030101010101" pitchFamily="2" charset="-122"/>
              </a:rPr>
              <a:t>1. </a:t>
            </a:r>
            <a:r>
              <a:rPr lang="zh-CN" altLang="en-US" sz="3200" b="1">
                <a:solidFill>
                  <a:srgbClr val="0000FF"/>
                </a:solidFill>
                <a:latin typeface="宋体" panose="02010600030101010101" pitchFamily="2" charset="-122"/>
                <a:ea typeface="宋体" panose="02010600030101010101" pitchFamily="2" charset="-122"/>
              </a:rPr>
              <a:t>利用资源分配图检测死锁</a:t>
            </a:r>
            <a:endParaRPr lang="zh-CN" altLang="en-US" sz="3200" b="1">
              <a:solidFill>
                <a:srgbClr val="0000FF"/>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9970"/>
                                        </p:tgtEl>
                                        <p:attrNameLst>
                                          <p:attrName>style.visibility</p:attrName>
                                        </p:attrNameLst>
                                      </p:cBhvr>
                                      <p:to>
                                        <p:strVal val="visible"/>
                                      </p:to>
                                    </p:set>
                                    <p:animEffect transition="in" filter="wipe(up)">
                                      <p:cBhvr>
                                        <p:cTn id="7" dur="500"/>
                                        <p:tgtEl>
                                          <p:spTgt spid="339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0"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5"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40994" name="Text Box 2"/>
          <p:cNvSpPr txBox="1"/>
          <p:nvPr/>
        </p:nvSpPr>
        <p:spPr>
          <a:xfrm>
            <a:off x="398463" y="250825"/>
            <a:ext cx="8331200" cy="3160713"/>
          </a:xfrm>
          <a:prstGeom prst="rect">
            <a:avLst/>
          </a:prstGeom>
          <a:noFill/>
          <a:ln w="9525">
            <a:noFill/>
          </a:ln>
        </p:spPr>
        <p:txBody>
          <a:bodyPr anchor="t">
            <a:spAutoFit/>
          </a:bodyPr>
          <a:p>
            <a:pPr algn="just"/>
            <a:r>
              <a:rPr lang="zh-CN" altLang="en-US" sz="2800" b="1">
                <a:solidFill>
                  <a:srgbClr val="0101FF"/>
                </a:solidFill>
                <a:latin typeface="Tahoma" panose="020B0604030504040204" pitchFamily="34" charset="0"/>
                <a:ea typeface="宋体" panose="02010600030101010101" pitchFamily="2" charset="-122"/>
              </a:rPr>
              <a:t>对于资源分配图中有环路，且涉及的资源类中有多个资源的情况，可利用把资源分配图简化的方法，来检测系统是否存在死锁（死锁定理）</a:t>
            </a:r>
            <a:r>
              <a:rPr lang="zh-CN" altLang="en-US" sz="2800" b="1">
                <a:latin typeface="Tahoma" panose="020B0604030504040204" pitchFamily="34" charset="0"/>
                <a:ea typeface="宋体" panose="02010600030101010101" pitchFamily="2" charset="-122"/>
              </a:rPr>
              <a:t>：</a:t>
            </a:r>
            <a:endParaRPr lang="zh-CN" altLang="en-US" sz="2800" b="1">
              <a:latin typeface="Tahoma" panose="020B0604030504040204" pitchFamily="34" charset="0"/>
              <a:ea typeface="宋体" panose="02010600030101010101" pitchFamily="2" charset="-122"/>
            </a:endParaRPr>
          </a:p>
          <a:p>
            <a:pPr>
              <a:spcBef>
                <a:spcPct val="25000"/>
              </a:spcBef>
            </a:pPr>
            <a:r>
              <a:rPr lang="zh-CN" altLang="en-US" sz="2200" b="1">
                <a:latin typeface="Tahoma" panose="020B0604030504040204" pitchFamily="34" charset="0"/>
                <a:ea typeface="宋体" panose="02010600030101010101" pitchFamily="2" charset="-122"/>
              </a:rPr>
              <a:t>① </a:t>
            </a:r>
            <a:r>
              <a:rPr lang="zh-CN" altLang="en-US" sz="2200" b="1">
                <a:latin typeface="Times New Roman" panose="02020603050405020304" pitchFamily="18" charset="0"/>
                <a:ea typeface="宋体" panose="02010600030101010101" pitchFamily="2" charset="-122"/>
              </a:rPr>
              <a:t>在资源分配图中，找出一个既非阻塞又非独立的进程结点</a:t>
            </a:r>
            <a:r>
              <a:rPr lang="en-US" altLang="zh-CN" sz="2200" b="1">
                <a:latin typeface="Times New Roman" panose="02020603050405020304" pitchFamily="18" charset="0"/>
                <a:ea typeface="宋体" panose="02010600030101010101" pitchFamily="2" charset="-122"/>
              </a:rPr>
              <a:t>P</a:t>
            </a:r>
            <a:r>
              <a:rPr lang="en-US" altLang="zh-CN" sz="2200" b="1" baseline="-18000">
                <a:latin typeface="Times New Roman" panose="02020603050405020304" pitchFamily="18" charset="0"/>
                <a:ea typeface="宋体" panose="02010600030101010101" pitchFamily="2" charset="-122"/>
              </a:rPr>
              <a:t>i</a:t>
            </a:r>
            <a:r>
              <a:rPr lang="zh-CN" altLang="en-US" sz="2200" b="1">
                <a:latin typeface="Times New Roman" panose="02020603050405020304" pitchFamily="18" charset="0"/>
                <a:ea typeface="宋体" panose="02010600030101010101" pitchFamily="2" charset="-122"/>
              </a:rPr>
              <a:t>，若其可以获得所需的全部资源，直到运行结束，再释放其占有的全部资源，相当于消去此进程的所有请求边和分配边，使之成为孤立结点。例如，在图</a:t>
            </a:r>
            <a:r>
              <a:rPr lang="en-US" altLang="zh-CN" sz="2200" b="1">
                <a:latin typeface="Times New Roman" panose="02020603050405020304" pitchFamily="18" charset="0"/>
                <a:ea typeface="宋体" panose="02010600030101010101" pitchFamily="2" charset="-122"/>
              </a:rPr>
              <a:t>3-9(a)</a:t>
            </a:r>
            <a:r>
              <a:rPr lang="zh-CN" altLang="en-US" sz="2200" b="1">
                <a:latin typeface="Times New Roman" panose="02020603050405020304" pitchFamily="18" charset="0"/>
                <a:ea typeface="宋体" panose="02010600030101010101" pitchFamily="2" charset="-122"/>
              </a:rPr>
              <a:t>中，将</a:t>
            </a:r>
            <a:r>
              <a:rPr lang="en-US" altLang="zh-CN" sz="2200" b="1">
                <a:latin typeface="Times New Roman" panose="02020603050405020304" pitchFamily="18" charset="0"/>
                <a:ea typeface="宋体" panose="02010600030101010101" pitchFamily="2" charset="-122"/>
              </a:rPr>
              <a:t>P</a:t>
            </a:r>
            <a:r>
              <a:rPr lang="en-US" altLang="zh-CN" sz="2200" b="1" baseline="-18000">
                <a:latin typeface="Times New Roman" panose="02020603050405020304" pitchFamily="18" charset="0"/>
                <a:ea typeface="宋体" panose="02010600030101010101" pitchFamily="2" charset="-122"/>
              </a:rPr>
              <a:t>1</a:t>
            </a:r>
            <a:r>
              <a:rPr lang="zh-CN" altLang="en-US" sz="2200" b="1">
                <a:latin typeface="Times New Roman" panose="02020603050405020304" pitchFamily="18" charset="0"/>
                <a:ea typeface="宋体" panose="02010600030101010101" pitchFamily="2" charset="-122"/>
              </a:rPr>
              <a:t>的一个分配边和一个请求边消去，便形成图</a:t>
            </a:r>
            <a:r>
              <a:rPr lang="en-US" altLang="zh-CN" sz="2200" b="1">
                <a:latin typeface="Times New Roman" panose="02020603050405020304" pitchFamily="18" charset="0"/>
                <a:ea typeface="宋体" panose="02010600030101010101" pitchFamily="2" charset="-122"/>
              </a:rPr>
              <a:t>(b)</a:t>
            </a:r>
            <a:r>
              <a:rPr lang="zh-CN" altLang="en-US" sz="2200" b="1">
                <a:latin typeface="Times New Roman" panose="02020603050405020304" pitchFamily="18" charset="0"/>
                <a:ea typeface="宋体" panose="02010600030101010101" pitchFamily="2" charset="-122"/>
              </a:rPr>
              <a:t>所示的情况。</a:t>
            </a:r>
            <a:endParaRPr lang="zh-CN" altLang="en-US" sz="2200" b="1">
              <a:latin typeface="Times New Roman" panose="02020603050405020304" pitchFamily="18" charset="0"/>
              <a:ea typeface="宋体" panose="02010600030101010101" pitchFamily="2" charset="-122"/>
            </a:endParaRPr>
          </a:p>
        </p:txBody>
      </p:sp>
      <p:grpSp>
        <p:nvGrpSpPr>
          <p:cNvPr id="2" name="Group 3"/>
          <p:cNvGrpSpPr/>
          <p:nvPr/>
        </p:nvGrpSpPr>
        <p:grpSpPr>
          <a:xfrm>
            <a:off x="1157288" y="3427413"/>
            <a:ext cx="5318125" cy="3078162"/>
            <a:chOff x="729" y="2159"/>
            <a:chExt cx="3350" cy="1939"/>
          </a:xfrm>
        </p:grpSpPr>
        <p:sp>
          <p:nvSpPr>
            <p:cNvPr id="180228" name="Text Box 4"/>
            <p:cNvSpPr txBox="1"/>
            <p:nvPr/>
          </p:nvSpPr>
          <p:spPr>
            <a:xfrm>
              <a:off x="1389" y="3827"/>
              <a:ext cx="2690" cy="271"/>
            </a:xfrm>
            <a:prstGeom prst="rect">
              <a:avLst/>
            </a:prstGeom>
            <a:noFill/>
            <a:ln w="9525">
              <a:noFill/>
            </a:ln>
          </p:spPr>
          <p:txBody>
            <a:bodyPr anchor="t">
              <a:spAutoFit/>
            </a:bodyPr>
            <a:p>
              <a:pPr algn="ctr"/>
              <a:r>
                <a:rPr lang="zh-CN" altLang="en-US" sz="2200" b="1">
                  <a:latin typeface="宋体" panose="02010600030101010101" pitchFamily="2" charset="-122"/>
                  <a:ea typeface="宋体" panose="02010600030101010101" pitchFamily="2" charset="-122"/>
                </a:rPr>
                <a:t>图</a:t>
              </a:r>
              <a:r>
                <a:rPr lang="en-US" altLang="zh-CN" sz="2200" b="1">
                  <a:latin typeface="宋体" panose="02010600030101010101" pitchFamily="2" charset="-122"/>
                  <a:ea typeface="宋体" panose="02010600030101010101" pitchFamily="2" charset="-122"/>
                </a:rPr>
                <a:t>3-9  </a:t>
              </a:r>
              <a:r>
                <a:rPr lang="zh-CN" altLang="en-US" sz="2200" b="1">
                  <a:latin typeface="宋体" panose="02010600030101010101" pitchFamily="2" charset="-122"/>
                  <a:ea typeface="宋体" panose="02010600030101010101" pitchFamily="2" charset="-122"/>
                </a:rPr>
                <a:t>资源分配图的简化</a:t>
              </a:r>
              <a:endParaRPr lang="zh-CN" altLang="en-US" sz="2200" b="1">
                <a:latin typeface="宋体" panose="02010600030101010101" pitchFamily="2" charset="-122"/>
                <a:ea typeface="宋体" panose="02010600030101010101" pitchFamily="2" charset="-122"/>
              </a:endParaRPr>
            </a:p>
          </p:txBody>
        </p:sp>
        <p:grpSp>
          <p:nvGrpSpPr>
            <p:cNvPr id="180229" name="Group 5"/>
            <p:cNvGrpSpPr/>
            <p:nvPr/>
          </p:nvGrpSpPr>
          <p:grpSpPr>
            <a:xfrm>
              <a:off x="729" y="2159"/>
              <a:ext cx="1713" cy="1615"/>
              <a:chOff x="729" y="2159"/>
              <a:chExt cx="1713" cy="1615"/>
            </a:xfrm>
          </p:grpSpPr>
          <p:sp>
            <p:nvSpPr>
              <p:cNvPr id="180230" name="Text Box 6"/>
              <p:cNvSpPr txBox="1"/>
              <p:nvPr/>
            </p:nvSpPr>
            <p:spPr>
              <a:xfrm>
                <a:off x="1234" y="3524"/>
                <a:ext cx="607" cy="250"/>
              </a:xfrm>
              <a:prstGeom prst="rect">
                <a:avLst/>
              </a:prstGeom>
              <a:noFill/>
              <a:ln w="9525">
                <a:noFill/>
              </a:ln>
            </p:spPr>
            <p:txBody>
              <a:bodyPr anchor="t">
                <a:spAutoFit/>
              </a:bodyPr>
              <a:p>
                <a:pPr algn="ctr"/>
                <a:r>
                  <a:rPr lang="en-US" altLang="zh-CN" sz="2000">
                    <a:latin typeface="Tahoma" panose="020B0604030504040204" pitchFamily="34" charset="0"/>
                    <a:ea typeface="宋体" panose="02010600030101010101" pitchFamily="2" charset="-122"/>
                  </a:rPr>
                  <a:t>(a)</a:t>
                </a:r>
                <a:endParaRPr lang="en-US" altLang="zh-CN" sz="2000">
                  <a:latin typeface="Tahoma" panose="020B0604030504040204" pitchFamily="34" charset="0"/>
                  <a:ea typeface="宋体" panose="02010600030101010101" pitchFamily="2" charset="-122"/>
                </a:endParaRPr>
              </a:p>
            </p:txBody>
          </p:sp>
          <p:grpSp>
            <p:nvGrpSpPr>
              <p:cNvPr id="180231" name="Group 7"/>
              <p:cNvGrpSpPr/>
              <p:nvPr/>
            </p:nvGrpSpPr>
            <p:grpSpPr>
              <a:xfrm>
                <a:off x="729" y="2159"/>
                <a:ext cx="1713" cy="1272"/>
                <a:chOff x="729" y="2159"/>
                <a:chExt cx="1713" cy="1272"/>
              </a:xfrm>
            </p:grpSpPr>
            <p:sp>
              <p:nvSpPr>
                <p:cNvPr id="180232" name="Oval 8"/>
                <p:cNvSpPr/>
                <p:nvPr/>
              </p:nvSpPr>
              <p:spPr>
                <a:xfrm>
                  <a:off x="1425" y="2159"/>
                  <a:ext cx="372"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1</a:t>
                  </a:r>
                  <a:endParaRPr lang="en-US" altLang="zh-CN" baseline="-16000">
                    <a:latin typeface="Tahoma" panose="020B0604030504040204" pitchFamily="34" charset="0"/>
                    <a:ea typeface="宋体" panose="02010600030101010101" pitchFamily="2" charset="-122"/>
                  </a:endParaRPr>
                </a:p>
              </p:txBody>
            </p:sp>
            <p:sp>
              <p:nvSpPr>
                <p:cNvPr id="180233" name="Rectangle 9"/>
                <p:cNvSpPr/>
                <p:nvPr/>
              </p:nvSpPr>
              <p:spPr>
                <a:xfrm>
                  <a:off x="817" y="2654"/>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aseline="-16000">
                      <a:latin typeface="Tahoma" panose="020B0604030504040204" pitchFamily="34" charset="0"/>
                      <a:ea typeface="宋体" panose="02010600030101010101" pitchFamily="2" charset="-122"/>
                    </a:rPr>
                    <a:t>•  •</a:t>
                  </a:r>
                  <a:endParaRPr lang="en-US" altLang="zh-CN" baseline="-16000">
                    <a:latin typeface="Tahoma" panose="020B0604030504040204" pitchFamily="34" charset="0"/>
                    <a:ea typeface="宋体" panose="02010600030101010101" pitchFamily="2" charset="-122"/>
                  </a:endParaRPr>
                </a:p>
              </p:txBody>
            </p:sp>
            <p:sp>
              <p:nvSpPr>
                <p:cNvPr id="180234" name="Text Box 10"/>
                <p:cNvSpPr txBox="1"/>
                <p:nvPr/>
              </p:nvSpPr>
              <p:spPr>
                <a:xfrm>
                  <a:off x="729" y="2379"/>
                  <a:ext cx="505" cy="288"/>
                </a:xfrm>
                <a:prstGeom prst="rect">
                  <a:avLst/>
                </a:prstGeom>
                <a:noFill/>
                <a:ln w="9525">
                  <a:noFill/>
                </a:ln>
              </p:spPr>
              <p:txBody>
                <a:bodyPr anchor="t">
                  <a:spAutoFit/>
                </a:bodyPr>
                <a:p>
                  <a:pPr algn="ctr"/>
                  <a:r>
                    <a:rPr lang="en-US" altLang="zh-CN">
                      <a:latin typeface="Tahoma" panose="020B0604030504040204" pitchFamily="34" charset="0"/>
                      <a:ea typeface="宋体" panose="02010600030101010101" pitchFamily="2" charset="-122"/>
                    </a:rPr>
                    <a:t>R</a:t>
                  </a:r>
                  <a:r>
                    <a:rPr lang="en-US" altLang="zh-CN" baseline="-16000">
                      <a:latin typeface="Tahoma" panose="020B0604030504040204" pitchFamily="34" charset="0"/>
                      <a:ea typeface="宋体" panose="02010600030101010101" pitchFamily="2" charset="-122"/>
                    </a:rPr>
                    <a:t>1</a:t>
                  </a:r>
                  <a:endParaRPr lang="en-US" altLang="zh-CN" baseline="-16000">
                    <a:latin typeface="Tahoma" panose="020B0604030504040204" pitchFamily="34" charset="0"/>
                    <a:ea typeface="宋体" panose="02010600030101010101" pitchFamily="2" charset="-122"/>
                  </a:endParaRPr>
                </a:p>
              </p:txBody>
            </p:sp>
            <p:sp>
              <p:nvSpPr>
                <p:cNvPr id="180235" name="Rectangle 11"/>
                <p:cNvSpPr/>
                <p:nvPr/>
              </p:nvSpPr>
              <p:spPr>
                <a:xfrm>
                  <a:off x="2025" y="2662"/>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aseline="-16000">
                      <a:latin typeface="Tahoma" panose="020B0604030504040204" pitchFamily="34" charset="0"/>
                      <a:ea typeface="宋体" panose="02010600030101010101" pitchFamily="2" charset="-122"/>
                    </a:rPr>
                    <a:t>•  •</a:t>
                  </a:r>
                  <a:endParaRPr lang="en-US" altLang="zh-CN" baseline="-16000">
                    <a:latin typeface="Tahoma" panose="020B0604030504040204" pitchFamily="34" charset="0"/>
                    <a:ea typeface="宋体" panose="02010600030101010101" pitchFamily="2" charset="-122"/>
                  </a:endParaRPr>
                </a:p>
              </p:txBody>
            </p:sp>
            <p:sp>
              <p:nvSpPr>
                <p:cNvPr id="180236" name="Text Box 12"/>
                <p:cNvSpPr txBox="1"/>
                <p:nvPr/>
              </p:nvSpPr>
              <p:spPr>
                <a:xfrm>
                  <a:off x="1937" y="2379"/>
                  <a:ext cx="505" cy="288"/>
                </a:xfrm>
                <a:prstGeom prst="rect">
                  <a:avLst/>
                </a:prstGeom>
                <a:noFill/>
                <a:ln w="9525">
                  <a:noFill/>
                </a:ln>
              </p:spPr>
              <p:txBody>
                <a:bodyPr anchor="t">
                  <a:spAutoFit/>
                </a:bodyPr>
                <a:p>
                  <a:pPr algn="ctr"/>
                  <a:r>
                    <a:rPr lang="en-US" altLang="zh-CN">
                      <a:latin typeface="Tahoma" panose="020B0604030504040204" pitchFamily="34" charset="0"/>
                      <a:ea typeface="宋体" panose="02010600030101010101" pitchFamily="2" charset="-122"/>
                    </a:rPr>
                    <a:t>R</a:t>
                  </a:r>
                  <a:r>
                    <a:rPr lang="en-US" altLang="zh-CN" baseline="-16000">
                      <a:latin typeface="Tahoma" panose="020B0604030504040204" pitchFamily="34" charset="0"/>
                      <a:ea typeface="宋体" panose="02010600030101010101" pitchFamily="2" charset="-122"/>
                    </a:rPr>
                    <a:t>2</a:t>
                  </a:r>
                  <a:endParaRPr lang="en-US" altLang="zh-CN" baseline="-16000">
                    <a:latin typeface="Tahoma" panose="020B0604030504040204" pitchFamily="34" charset="0"/>
                    <a:ea typeface="宋体" panose="02010600030101010101" pitchFamily="2" charset="-122"/>
                  </a:endParaRPr>
                </a:p>
              </p:txBody>
            </p:sp>
            <p:sp>
              <p:nvSpPr>
                <p:cNvPr id="180237" name="Oval 13"/>
                <p:cNvSpPr/>
                <p:nvPr/>
              </p:nvSpPr>
              <p:spPr>
                <a:xfrm>
                  <a:off x="1418" y="3083"/>
                  <a:ext cx="372"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2</a:t>
                  </a:r>
                  <a:endParaRPr lang="en-US" altLang="zh-CN" baseline="-16000">
                    <a:latin typeface="Tahoma" panose="020B0604030504040204" pitchFamily="34" charset="0"/>
                    <a:ea typeface="宋体" panose="02010600030101010101" pitchFamily="2" charset="-122"/>
                  </a:endParaRPr>
                </a:p>
              </p:txBody>
            </p:sp>
            <p:sp>
              <p:nvSpPr>
                <p:cNvPr id="180238" name="Oval 14"/>
                <p:cNvSpPr/>
                <p:nvPr/>
              </p:nvSpPr>
              <p:spPr>
                <a:xfrm>
                  <a:off x="795" y="3067"/>
                  <a:ext cx="372"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3</a:t>
                  </a:r>
                  <a:endParaRPr lang="en-US" altLang="zh-CN" baseline="-16000">
                    <a:latin typeface="Tahoma" panose="020B0604030504040204" pitchFamily="34" charset="0"/>
                    <a:ea typeface="宋体" panose="02010600030101010101" pitchFamily="2" charset="-122"/>
                  </a:endParaRPr>
                </a:p>
              </p:txBody>
            </p:sp>
            <p:sp>
              <p:nvSpPr>
                <p:cNvPr id="180239" name="Line 15"/>
                <p:cNvSpPr/>
                <p:nvPr/>
              </p:nvSpPr>
              <p:spPr>
                <a:xfrm flipV="1">
                  <a:off x="1122" y="2441"/>
                  <a:ext cx="370" cy="221"/>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0240" name="Line 16"/>
                <p:cNvSpPr/>
                <p:nvPr/>
              </p:nvSpPr>
              <p:spPr>
                <a:xfrm>
                  <a:off x="1737" y="2433"/>
                  <a:ext cx="284" cy="229"/>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0241" name="Line 17"/>
                <p:cNvSpPr/>
                <p:nvPr/>
              </p:nvSpPr>
              <p:spPr>
                <a:xfrm>
                  <a:off x="980" y="2875"/>
                  <a:ext cx="0" cy="213"/>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0242" name="Line 18"/>
                <p:cNvSpPr/>
                <p:nvPr/>
              </p:nvSpPr>
              <p:spPr>
                <a:xfrm flipH="1" flipV="1">
                  <a:off x="1169" y="2867"/>
                  <a:ext cx="300" cy="30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0243" name="Line 19"/>
                <p:cNvSpPr/>
                <p:nvPr/>
              </p:nvSpPr>
              <p:spPr>
                <a:xfrm flipH="1">
                  <a:off x="1779" y="2863"/>
                  <a:ext cx="315" cy="315"/>
                </a:xfrm>
                <a:prstGeom prst="line">
                  <a:avLst/>
                </a:prstGeom>
                <a:ln w="12700" cap="flat" cmpd="sng">
                  <a:solidFill>
                    <a:schemeClr val="tx1"/>
                  </a:solidFill>
                  <a:prstDash val="solid"/>
                  <a:round/>
                  <a:headEnd type="none" w="med" len="med"/>
                  <a:tailEnd type="triangl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grpSp>
        </p:grpSp>
      </p:grpSp>
      <p:grpSp>
        <p:nvGrpSpPr>
          <p:cNvPr id="5" name="Group 20"/>
          <p:cNvGrpSpPr/>
          <p:nvPr/>
        </p:nvGrpSpPr>
        <p:grpSpPr>
          <a:xfrm>
            <a:off x="4802188" y="3427413"/>
            <a:ext cx="2719387" cy="2576512"/>
            <a:chOff x="3025" y="2159"/>
            <a:chExt cx="1713" cy="1623"/>
          </a:xfrm>
        </p:grpSpPr>
        <p:sp>
          <p:nvSpPr>
            <p:cNvPr id="180245" name="Text Box 21"/>
            <p:cNvSpPr txBox="1"/>
            <p:nvPr/>
          </p:nvSpPr>
          <p:spPr>
            <a:xfrm>
              <a:off x="3586" y="3532"/>
              <a:ext cx="607" cy="250"/>
            </a:xfrm>
            <a:prstGeom prst="rect">
              <a:avLst/>
            </a:prstGeom>
            <a:noFill/>
            <a:ln w="9525">
              <a:noFill/>
            </a:ln>
          </p:spPr>
          <p:txBody>
            <a:bodyPr anchor="t">
              <a:spAutoFit/>
            </a:bodyPr>
            <a:p>
              <a:pPr algn="ctr"/>
              <a:r>
                <a:rPr lang="en-US" altLang="zh-CN" sz="2000">
                  <a:latin typeface="Tahoma" panose="020B0604030504040204" pitchFamily="34" charset="0"/>
                  <a:ea typeface="宋体" panose="02010600030101010101" pitchFamily="2" charset="-122"/>
                </a:rPr>
                <a:t>(b)</a:t>
              </a:r>
              <a:endParaRPr lang="en-US" altLang="zh-CN" sz="2000">
                <a:latin typeface="Tahoma" panose="020B0604030504040204" pitchFamily="34" charset="0"/>
                <a:ea typeface="宋体" panose="02010600030101010101" pitchFamily="2" charset="-122"/>
              </a:endParaRPr>
            </a:p>
          </p:txBody>
        </p:sp>
        <p:sp>
          <p:nvSpPr>
            <p:cNvPr id="180246" name="Oval 22"/>
            <p:cNvSpPr/>
            <p:nvPr/>
          </p:nvSpPr>
          <p:spPr>
            <a:xfrm>
              <a:off x="3721" y="2159"/>
              <a:ext cx="372"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1</a:t>
              </a:r>
              <a:endParaRPr lang="en-US" altLang="zh-CN" baseline="-16000">
                <a:latin typeface="Tahoma" panose="020B0604030504040204" pitchFamily="34" charset="0"/>
                <a:ea typeface="宋体" panose="02010600030101010101" pitchFamily="2" charset="-122"/>
              </a:endParaRPr>
            </a:p>
          </p:txBody>
        </p:sp>
        <p:sp>
          <p:nvSpPr>
            <p:cNvPr id="180247" name="Rectangle 23"/>
            <p:cNvSpPr/>
            <p:nvPr/>
          </p:nvSpPr>
          <p:spPr>
            <a:xfrm>
              <a:off x="3113" y="2654"/>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aseline="-16000">
                  <a:latin typeface="Tahoma" panose="020B0604030504040204" pitchFamily="34" charset="0"/>
                  <a:ea typeface="宋体" panose="02010600030101010101" pitchFamily="2" charset="-122"/>
                </a:rPr>
                <a:t>•  •</a:t>
              </a:r>
              <a:endParaRPr lang="en-US" altLang="zh-CN" baseline="-16000">
                <a:latin typeface="Tahoma" panose="020B0604030504040204" pitchFamily="34" charset="0"/>
                <a:ea typeface="宋体" panose="02010600030101010101" pitchFamily="2" charset="-122"/>
              </a:endParaRPr>
            </a:p>
          </p:txBody>
        </p:sp>
        <p:sp>
          <p:nvSpPr>
            <p:cNvPr id="180248" name="Text Box 24"/>
            <p:cNvSpPr txBox="1"/>
            <p:nvPr/>
          </p:nvSpPr>
          <p:spPr>
            <a:xfrm>
              <a:off x="3025" y="2379"/>
              <a:ext cx="505" cy="288"/>
            </a:xfrm>
            <a:prstGeom prst="rect">
              <a:avLst/>
            </a:prstGeom>
            <a:noFill/>
            <a:ln w="9525">
              <a:noFill/>
            </a:ln>
          </p:spPr>
          <p:txBody>
            <a:bodyPr anchor="t">
              <a:spAutoFit/>
            </a:bodyPr>
            <a:p>
              <a:pPr algn="ctr"/>
              <a:r>
                <a:rPr lang="en-US" altLang="zh-CN">
                  <a:latin typeface="Tahoma" panose="020B0604030504040204" pitchFamily="34" charset="0"/>
                  <a:ea typeface="宋体" panose="02010600030101010101" pitchFamily="2" charset="-122"/>
                </a:rPr>
                <a:t>R</a:t>
              </a:r>
              <a:r>
                <a:rPr lang="en-US" altLang="zh-CN" baseline="-16000">
                  <a:latin typeface="Tahoma" panose="020B0604030504040204" pitchFamily="34" charset="0"/>
                  <a:ea typeface="宋体" panose="02010600030101010101" pitchFamily="2" charset="-122"/>
                </a:rPr>
                <a:t>1</a:t>
              </a:r>
              <a:endParaRPr lang="en-US" altLang="zh-CN" baseline="-16000">
                <a:latin typeface="Tahoma" panose="020B0604030504040204" pitchFamily="34" charset="0"/>
                <a:ea typeface="宋体" panose="02010600030101010101" pitchFamily="2" charset="-122"/>
              </a:endParaRPr>
            </a:p>
          </p:txBody>
        </p:sp>
        <p:sp>
          <p:nvSpPr>
            <p:cNvPr id="180249" name="Rectangle 25"/>
            <p:cNvSpPr/>
            <p:nvPr/>
          </p:nvSpPr>
          <p:spPr>
            <a:xfrm>
              <a:off x="4321" y="2662"/>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aseline="-16000">
                  <a:latin typeface="Tahoma" panose="020B0604030504040204" pitchFamily="34" charset="0"/>
                  <a:ea typeface="宋体" panose="02010600030101010101" pitchFamily="2" charset="-122"/>
                </a:rPr>
                <a:t>•  •</a:t>
              </a:r>
              <a:endParaRPr lang="en-US" altLang="zh-CN" baseline="-16000">
                <a:latin typeface="Tahoma" panose="020B0604030504040204" pitchFamily="34" charset="0"/>
                <a:ea typeface="宋体" panose="02010600030101010101" pitchFamily="2" charset="-122"/>
              </a:endParaRPr>
            </a:p>
          </p:txBody>
        </p:sp>
        <p:sp>
          <p:nvSpPr>
            <p:cNvPr id="180250" name="Text Box 26"/>
            <p:cNvSpPr txBox="1"/>
            <p:nvPr/>
          </p:nvSpPr>
          <p:spPr>
            <a:xfrm>
              <a:off x="4233" y="2379"/>
              <a:ext cx="505" cy="288"/>
            </a:xfrm>
            <a:prstGeom prst="rect">
              <a:avLst/>
            </a:prstGeom>
            <a:noFill/>
            <a:ln w="9525">
              <a:noFill/>
            </a:ln>
          </p:spPr>
          <p:txBody>
            <a:bodyPr anchor="t">
              <a:spAutoFit/>
            </a:bodyPr>
            <a:p>
              <a:pPr algn="ctr"/>
              <a:r>
                <a:rPr lang="en-US" altLang="zh-CN">
                  <a:latin typeface="Tahoma" panose="020B0604030504040204" pitchFamily="34" charset="0"/>
                  <a:ea typeface="宋体" panose="02010600030101010101" pitchFamily="2" charset="-122"/>
                </a:rPr>
                <a:t>R</a:t>
              </a:r>
              <a:r>
                <a:rPr lang="en-US" altLang="zh-CN" baseline="-16000">
                  <a:latin typeface="Tahoma" panose="020B0604030504040204" pitchFamily="34" charset="0"/>
                  <a:ea typeface="宋体" panose="02010600030101010101" pitchFamily="2" charset="-122"/>
                </a:rPr>
                <a:t>2</a:t>
              </a:r>
              <a:endParaRPr lang="en-US" altLang="zh-CN" baseline="-16000">
                <a:latin typeface="Tahoma" panose="020B0604030504040204" pitchFamily="34" charset="0"/>
                <a:ea typeface="宋体" panose="02010600030101010101" pitchFamily="2" charset="-122"/>
              </a:endParaRPr>
            </a:p>
          </p:txBody>
        </p:sp>
        <p:sp>
          <p:nvSpPr>
            <p:cNvPr id="180251" name="Oval 27"/>
            <p:cNvSpPr/>
            <p:nvPr/>
          </p:nvSpPr>
          <p:spPr>
            <a:xfrm>
              <a:off x="3714" y="3083"/>
              <a:ext cx="372"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2</a:t>
              </a:r>
              <a:endParaRPr lang="en-US" altLang="zh-CN" baseline="-16000">
                <a:latin typeface="Tahoma" panose="020B0604030504040204" pitchFamily="34" charset="0"/>
                <a:ea typeface="宋体" panose="02010600030101010101" pitchFamily="2" charset="-122"/>
              </a:endParaRPr>
            </a:p>
          </p:txBody>
        </p:sp>
        <p:sp>
          <p:nvSpPr>
            <p:cNvPr id="180252" name="Oval 28"/>
            <p:cNvSpPr/>
            <p:nvPr/>
          </p:nvSpPr>
          <p:spPr>
            <a:xfrm>
              <a:off x="3091" y="3067"/>
              <a:ext cx="372"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a:latin typeface="Tahoma" panose="020B0604030504040204" pitchFamily="34" charset="0"/>
                  <a:ea typeface="宋体" panose="02010600030101010101" pitchFamily="2" charset="-122"/>
                </a:rPr>
                <a:t>P</a:t>
              </a:r>
              <a:r>
                <a:rPr lang="en-US" altLang="zh-CN" baseline="-16000">
                  <a:latin typeface="Tahoma" panose="020B0604030504040204" pitchFamily="34" charset="0"/>
                  <a:ea typeface="宋体" panose="02010600030101010101" pitchFamily="2" charset="-122"/>
                </a:rPr>
                <a:t>3</a:t>
              </a:r>
              <a:endParaRPr lang="en-US" altLang="zh-CN" baseline="-16000">
                <a:latin typeface="Tahoma" panose="020B0604030504040204" pitchFamily="34" charset="0"/>
                <a:ea typeface="宋体" panose="02010600030101010101" pitchFamily="2" charset="-122"/>
              </a:endParaRPr>
            </a:p>
          </p:txBody>
        </p:sp>
        <p:sp>
          <p:nvSpPr>
            <p:cNvPr id="180253" name="Line 29"/>
            <p:cNvSpPr/>
            <p:nvPr/>
          </p:nvSpPr>
          <p:spPr>
            <a:xfrm>
              <a:off x="3276" y="2875"/>
              <a:ext cx="0" cy="213"/>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0254" name="Line 30"/>
            <p:cNvSpPr/>
            <p:nvPr/>
          </p:nvSpPr>
          <p:spPr>
            <a:xfrm flipH="1" flipV="1">
              <a:off x="3465" y="2867"/>
              <a:ext cx="300" cy="30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0255" name="Line 31"/>
            <p:cNvSpPr/>
            <p:nvPr/>
          </p:nvSpPr>
          <p:spPr>
            <a:xfrm flipH="1">
              <a:off x="4075" y="2863"/>
              <a:ext cx="315" cy="315"/>
            </a:xfrm>
            <a:prstGeom prst="line">
              <a:avLst/>
            </a:prstGeom>
            <a:ln w="12700" cap="flat" cmpd="sng">
              <a:solidFill>
                <a:schemeClr val="tx1"/>
              </a:solidFill>
              <a:prstDash val="solid"/>
              <a:round/>
              <a:headEnd type="none" w="med" len="med"/>
              <a:tailEnd type="triangl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grpSp>
      <p:sp>
        <p:nvSpPr>
          <p:cNvPr id="341024" name="AutoShape 32"/>
          <p:cNvSpPr/>
          <p:nvPr/>
        </p:nvSpPr>
        <p:spPr>
          <a:xfrm>
            <a:off x="3957638" y="4346575"/>
            <a:ext cx="801687" cy="538163"/>
          </a:xfrm>
          <a:prstGeom prst="rightArrow">
            <a:avLst>
              <a:gd name="adj1" fmla="val 50000"/>
              <a:gd name="adj2" fmla="val 37172"/>
            </a:avLst>
          </a:prstGeom>
          <a:gradFill rotWithShape="0">
            <a:gsLst>
              <a:gs pos="0">
                <a:srgbClr val="005740"/>
              </a:gs>
              <a:gs pos="100000">
                <a:schemeClr val="accent1"/>
              </a:gs>
            </a:gsLst>
            <a:lin ang="0" scaled="1"/>
            <a:tileRect/>
          </a:gradFill>
          <a:ln w="19050" cap="flat" cmpd="sng">
            <a:solidFill>
              <a:schemeClr val="tx1"/>
            </a:solidFill>
            <a:prstDash val="solid"/>
            <a:miter/>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0257"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0994">
                                            <p:txEl>
                                              <p:charRg st="0" end="63"/>
                                            </p:txEl>
                                          </p:spTgt>
                                        </p:tgtEl>
                                        <p:attrNameLst>
                                          <p:attrName>style.visibility</p:attrName>
                                        </p:attrNameLst>
                                      </p:cBhvr>
                                      <p:to>
                                        <p:strVal val="visible"/>
                                      </p:to>
                                    </p:set>
                                    <p:animEffect transition="in" filter="wipe(up)">
                                      <p:cBhvr>
                                        <p:cTn id="7" dur="500"/>
                                        <p:tgtEl>
                                          <p:spTgt spid="340994">
                                            <p:txEl>
                                              <p:charRg st="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0994">
                                            <p:txEl>
                                              <p:charRg st="63" end="199"/>
                                            </p:txEl>
                                          </p:spTgt>
                                        </p:tgtEl>
                                        <p:attrNameLst>
                                          <p:attrName>style.visibility</p:attrName>
                                        </p:attrNameLst>
                                      </p:cBhvr>
                                      <p:to>
                                        <p:strVal val="visible"/>
                                      </p:to>
                                    </p:set>
                                    <p:animEffect transition="in" filter="wipe(up)">
                                      <p:cBhvr>
                                        <p:cTn id="12" dur="500"/>
                                        <p:tgtEl>
                                          <p:spTgt spid="340994">
                                            <p:txEl>
                                              <p:charRg st="63" end="199"/>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1024"/>
                                        </p:tgtEl>
                                        <p:attrNameLst>
                                          <p:attrName>style.visibility</p:attrName>
                                        </p:attrNameLst>
                                      </p:cBhvr>
                                      <p:to>
                                        <p:strVal val="visible"/>
                                      </p:to>
                                    </p:set>
                                    <p:animEffect transition="in" filter="wipe(left)">
                                      <p:cBhvr>
                                        <p:cTn id="21" dur="500"/>
                                        <p:tgtEl>
                                          <p:spTgt spid="34102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uiExpand="1" build="p"/>
      <p:bldP spid="341024"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4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1">
                <a:latin typeface="Times New Roman" panose="02020603050405020304" pitchFamily="18" charset="0"/>
              </a:rPr>
            </a:fld>
            <a:endParaRPr lang="en-US" altLang="zh-CN" sz="1400" b="1">
              <a:latin typeface="Times New Roman" panose="02020603050405020304" pitchFamily="18" charset="0"/>
            </a:endParaRPr>
          </a:p>
        </p:txBody>
      </p:sp>
      <p:sp>
        <p:nvSpPr>
          <p:cNvPr id="342018" name="Text Box 2"/>
          <p:cNvSpPr txBox="1"/>
          <p:nvPr/>
        </p:nvSpPr>
        <p:spPr>
          <a:xfrm>
            <a:off x="163513" y="238125"/>
            <a:ext cx="8743950" cy="830263"/>
          </a:xfrm>
          <a:prstGeom prst="rect">
            <a:avLst/>
          </a:prstGeom>
          <a:noFill/>
          <a:ln w="9525">
            <a:noFill/>
          </a:ln>
        </p:spPr>
        <p:txBody>
          <a:bodyPr anchor="t">
            <a:spAutoFit/>
          </a:bodyPr>
          <a:p>
            <a:pPr algn="just"/>
            <a:r>
              <a:rPr lang="en-US" altLang="zh-CN" b="1">
                <a:latin typeface="Tahoma" panose="020B0604030504040204" pitchFamily="34" charset="0"/>
                <a:ea typeface="宋体" panose="02010600030101010101" pitchFamily="2" charset="-122"/>
              </a:rPr>
              <a:t>② </a:t>
            </a:r>
            <a:r>
              <a:rPr lang="en-US" altLang="zh-CN" b="1">
                <a:latin typeface="Times New Roman" panose="02020603050405020304" pitchFamily="18" charset="0"/>
                <a:ea typeface="宋体" panose="02010600030101010101" pitchFamily="2" charset="-122"/>
              </a:rPr>
              <a:t>P</a:t>
            </a:r>
            <a:r>
              <a:rPr lang="en-US" altLang="zh-CN" b="1" baseline="-18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释放资源后，便可使</a:t>
            </a:r>
            <a:r>
              <a:rPr lang="en-US" altLang="zh-CN" b="1">
                <a:latin typeface="Times New Roman" panose="02020603050405020304" pitchFamily="18" charset="0"/>
                <a:ea typeface="宋体" panose="02010600030101010101" pitchFamily="2" charset="-122"/>
              </a:rPr>
              <a:t>P</a:t>
            </a:r>
            <a:r>
              <a:rPr lang="en-US" altLang="zh-CN" b="1" baseline="-18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获得所需的全部资源，直到运行结束，再释放其占有的全部资源，形成图</a:t>
            </a:r>
            <a:r>
              <a:rPr lang="en-US" altLang="zh-CN" b="1">
                <a:latin typeface="Times New Roman" panose="02020603050405020304" pitchFamily="18" charset="0"/>
                <a:ea typeface="宋体" panose="02010600030101010101" pitchFamily="2" charset="-122"/>
              </a:rPr>
              <a:t>(c)</a:t>
            </a:r>
            <a:r>
              <a:rPr lang="zh-CN" altLang="en-US" b="1">
                <a:latin typeface="Times New Roman" panose="02020603050405020304" pitchFamily="18" charset="0"/>
                <a:ea typeface="宋体" panose="02010600030101010101" pitchFamily="2" charset="-122"/>
              </a:rPr>
              <a:t>所示的情况。</a:t>
            </a:r>
            <a:endParaRPr lang="zh-CN" altLang="en-US" b="1">
              <a:latin typeface="Times New Roman" panose="02020603050405020304" pitchFamily="18" charset="0"/>
              <a:ea typeface="宋体" panose="02010600030101010101" pitchFamily="2" charset="-122"/>
            </a:endParaRPr>
          </a:p>
        </p:txBody>
      </p:sp>
      <p:sp>
        <p:nvSpPr>
          <p:cNvPr id="342019" name="AutoShape 3"/>
          <p:cNvSpPr/>
          <p:nvPr/>
        </p:nvSpPr>
        <p:spPr>
          <a:xfrm>
            <a:off x="4167188" y="1966913"/>
            <a:ext cx="1063625" cy="601662"/>
          </a:xfrm>
          <a:custGeom>
            <a:avLst/>
            <a:gdLst/>
            <a:ahLst/>
            <a:cxnLst>
              <a:cxn ang="16200000">
                <a:pos x="0" y="0"/>
              </a:cxn>
              <a:cxn ang="10800000">
                <a:pos x="0" y="0"/>
              </a:cxn>
              <a:cxn ang="5400000">
                <a:pos x="0" y="0"/>
              </a:cxn>
              <a:cxn ang="0">
                <a:pos x="0" y="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342020" name="AutoShape 4"/>
          <p:cNvSpPr/>
          <p:nvPr/>
        </p:nvSpPr>
        <p:spPr>
          <a:xfrm rot="5400000">
            <a:off x="6442075" y="3522663"/>
            <a:ext cx="627063" cy="676275"/>
          </a:xfrm>
          <a:custGeom>
            <a:avLst/>
            <a:gdLst/>
            <a:ahLst/>
            <a:cxnLst>
              <a:cxn ang="16200000">
                <a:pos x="0" y="0"/>
              </a:cxn>
              <a:cxn ang="10800000">
                <a:pos x="0" y="0"/>
              </a:cxn>
              <a:cxn ang="5400000">
                <a:pos x="0" y="0"/>
              </a:cxn>
              <a:cxn ang="0">
                <a:pos x="0" y="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342021" name="Text Box 5"/>
          <p:cNvSpPr txBox="1"/>
          <p:nvPr/>
        </p:nvSpPr>
        <p:spPr>
          <a:xfrm>
            <a:off x="225425" y="3673475"/>
            <a:ext cx="5199063" cy="1568450"/>
          </a:xfrm>
          <a:prstGeom prst="rect">
            <a:avLst/>
          </a:prstGeom>
          <a:solidFill>
            <a:schemeClr val="bg1"/>
          </a:solidFill>
          <a:ln w="9525">
            <a:noFill/>
          </a:ln>
        </p:spPr>
        <p:txBody>
          <a:bodyPr anchor="t">
            <a:spAutoFit/>
          </a:bodyPr>
          <a:p>
            <a:r>
              <a:rPr lang="en-US" altLang="zh-CN" b="1" dirty="0">
                <a:latin typeface="Tahoma" panose="020B0604030504040204" pitchFamily="34" charset="0"/>
                <a:ea typeface="宋体" panose="02010600030101010101" pitchFamily="2" charset="-122"/>
              </a:rPr>
              <a:t>③ </a:t>
            </a:r>
            <a:r>
              <a:rPr lang="zh-CN" altLang="en-US" b="1" dirty="0">
                <a:latin typeface="宋体" panose="02010600030101010101" pitchFamily="2" charset="-122"/>
                <a:ea typeface="宋体" panose="02010600030101010101" pitchFamily="2" charset="-122"/>
              </a:rPr>
              <a:t>经过一系列简化后，若能消去图中所有的边，使所有进程结点都成为孤立结点，则称该图是</a:t>
            </a:r>
            <a:r>
              <a:rPr lang="zh-CN" altLang="en-US" b="1" dirty="0">
                <a:solidFill>
                  <a:srgbClr val="0101FF"/>
                </a:solidFill>
                <a:latin typeface="宋体" panose="02010600030101010101" pitchFamily="2" charset="-122"/>
                <a:ea typeface="宋体" panose="02010600030101010101" pitchFamily="2" charset="-122"/>
              </a:rPr>
              <a:t>可完全简化的</a:t>
            </a:r>
            <a:r>
              <a:rPr lang="zh-CN" altLang="en-US" b="1" dirty="0">
                <a:latin typeface="宋体" panose="02010600030101010101" pitchFamily="2" charset="-122"/>
                <a:ea typeface="宋体" panose="02010600030101010101" pitchFamily="2" charset="-122"/>
              </a:rPr>
              <a:t>；否则称该图为</a:t>
            </a:r>
            <a:r>
              <a:rPr lang="zh-CN" altLang="en-US" b="1" dirty="0">
                <a:solidFill>
                  <a:srgbClr val="0101FF"/>
                </a:solidFill>
                <a:latin typeface="宋体" panose="02010600030101010101" pitchFamily="2" charset="-122"/>
                <a:ea typeface="宋体" panose="02010600030101010101" pitchFamily="2" charset="-122"/>
              </a:rPr>
              <a:t>不可完全简化的</a:t>
            </a:r>
            <a:r>
              <a:rPr lang="zh-CN" altLang="en-US" b="1" dirty="0">
                <a:latin typeface="宋体" panose="02010600030101010101" pitchFamily="2" charset="-122"/>
                <a:ea typeface="宋体" panose="02010600030101010101" pitchFamily="2" charset="-122"/>
              </a:rPr>
              <a:t>。</a:t>
            </a:r>
            <a:endParaRPr lang="zh-CN" altLang="en-US" b="1" dirty="0">
              <a:latin typeface="宋体" panose="02010600030101010101" pitchFamily="2" charset="-122"/>
              <a:ea typeface="宋体" panose="02010600030101010101" pitchFamily="2" charset="-122"/>
            </a:endParaRPr>
          </a:p>
        </p:txBody>
      </p:sp>
      <p:sp>
        <p:nvSpPr>
          <p:cNvPr id="342022" name="Text Box 6"/>
          <p:cNvSpPr txBox="1"/>
          <p:nvPr/>
        </p:nvSpPr>
        <p:spPr>
          <a:xfrm>
            <a:off x="288925" y="5373688"/>
            <a:ext cx="5110163" cy="1198562"/>
          </a:xfrm>
          <a:prstGeom prst="rect">
            <a:avLst/>
          </a:prstGeom>
          <a:solidFill>
            <a:srgbClr val="FFFFCC"/>
          </a:solidFill>
          <a:ln w="9525" cap="flat" cmpd="sng">
            <a:solidFill>
              <a:srgbClr val="0000FF"/>
            </a:solidFill>
            <a:prstDash val="solid"/>
            <a:miter/>
            <a:headEnd type="none" w="med" len="med"/>
            <a:tailEnd type="none" w="med" len="med"/>
          </a:ln>
        </p:spPr>
        <p:txBody>
          <a:bodyPr anchor="t">
            <a:spAutoFit/>
          </a:bodyPr>
          <a:p>
            <a:r>
              <a:rPr lang="zh-CN" altLang="en-US" b="1" dirty="0">
                <a:solidFill>
                  <a:srgbClr val="0101FF"/>
                </a:solidFill>
                <a:latin typeface="Tahoma" panose="020B0604030504040204" pitchFamily="34" charset="0"/>
                <a:ea typeface="黑体" panose="02010609060101010101" pitchFamily="49" charset="-122"/>
              </a:rPr>
              <a:t>死锁定理</a:t>
            </a:r>
            <a:r>
              <a:rPr lang="zh-CN" altLang="en-US" b="1" dirty="0">
                <a:latin typeface="Tahoma" panose="020B0604030504040204" pitchFamily="34" charset="0"/>
                <a:ea typeface="黑体" panose="02010609060101010101" pitchFamily="49" charset="-122"/>
              </a:rPr>
              <a:t>：</a:t>
            </a:r>
            <a:r>
              <a:rPr lang="zh-CN" altLang="en-US" b="1" dirty="0">
                <a:latin typeface="Tahoma" panose="020B0604030504040204" pitchFamily="34" charset="0"/>
                <a:ea typeface="宋体" panose="02010600030101010101" pitchFamily="2" charset="-122"/>
              </a:rPr>
              <a:t>系统为死锁状态的充要条件是：当且仅当该状态的资源分配图是不可完全简化的。</a:t>
            </a:r>
            <a:endParaRPr lang="zh-CN" altLang="en-US" b="1" dirty="0">
              <a:latin typeface="Tahoma" panose="020B0604030504040204" pitchFamily="34" charset="0"/>
              <a:ea typeface="宋体" panose="02010600030101010101" pitchFamily="2" charset="-122"/>
            </a:endParaRPr>
          </a:p>
        </p:txBody>
      </p:sp>
      <p:grpSp>
        <p:nvGrpSpPr>
          <p:cNvPr id="2" name="Group 7"/>
          <p:cNvGrpSpPr/>
          <p:nvPr/>
        </p:nvGrpSpPr>
        <p:grpSpPr>
          <a:xfrm>
            <a:off x="1138238" y="1130300"/>
            <a:ext cx="2693987" cy="2498725"/>
            <a:chOff x="717" y="712"/>
            <a:chExt cx="1697" cy="1574"/>
          </a:xfrm>
        </p:grpSpPr>
        <p:sp>
          <p:nvSpPr>
            <p:cNvPr id="181256" name="Oval 8"/>
            <p:cNvSpPr/>
            <p:nvPr/>
          </p:nvSpPr>
          <p:spPr>
            <a:xfrm>
              <a:off x="1392" y="712"/>
              <a:ext cx="383"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1</a:t>
              </a:r>
              <a:endParaRPr lang="en-US" altLang="zh-CN" b="1" baseline="-16000">
                <a:latin typeface="Tahoma" panose="020B0604030504040204" pitchFamily="34" charset="0"/>
                <a:ea typeface="宋体" panose="02010600030101010101" pitchFamily="2" charset="-122"/>
              </a:endParaRPr>
            </a:p>
          </p:txBody>
        </p:sp>
        <p:sp>
          <p:nvSpPr>
            <p:cNvPr id="181257" name="Rectangle 9"/>
            <p:cNvSpPr/>
            <p:nvPr/>
          </p:nvSpPr>
          <p:spPr>
            <a:xfrm>
              <a:off x="789" y="1207"/>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1" baseline="-16000">
                  <a:latin typeface="Tahoma" panose="020B0604030504040204" pitchFamily="34" charset="0"/>
                  <a:ea typeface="宋体" panose="02010600030101010101" pitchFamily="2" charset="-122"/>
                </a:rPr>
                <a:t>•  •</a:t>
              </a:r>
              <a:endParaRPr lang="en-US" altLang="zh-CN" b="1" baseline="-16000">
                <a:latin typeface="Tahoma" panose="020B0604030504040204" pitchFamily="34" charset="0"/>
                <a:ea typeface="宋体" panose="02010600030101010101" pitchFamily="2" charset="-122"/>
              </a:endParaRPr>
            </a:p>
          </p:txBody>
        </p:sp>
        <p:sp>
          <p:nvSpPr>
            <p:cNvPr id="181258" name="Text Box 10"/>
            <p:cNvSpPr txBox="1"/>
            <p:nvPr/>
          </p:nvSpPr>
          <p:spPr>
            <a:xfrm>
              <a:off x="717" y="940"/>
              <a:ext cx="505"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R</a:t>
              </a:r>
              <a:r>
                <a:rPr lang="en-US" altLang="zh-CN" b="1" baseline="-16000">
                  <a:latin typeface="Tahoma" panose="020B0604030504040204" pitchFamily="34" charset="0"/>
                  <a:ea typeface="宋体" panose="02010600030101010101" pitchFamily="2" charset="-122"/>
                </a:rPr>
                <a:t>1</a:t>
              </a:r>
              <a:endParaRPr lang="en-US" altLang="zh-CN" b="1" baseline="-16000">
                <a:latin typeface="Tahoma" panose="020B0604030504040204" pitchFamily="34" charset="0"/>
                <a:ea typeface="宋体" panose="02010600030101010101" pitchFamily="2" charset="-122"/>
              </a:endParaRPr>
            </a:p>
          </p:txBody>
        </p:sp>
        <p:sp>
          <p:nvSpPr>
            <p:cNvPr id="181259" name="Rectangle 11"/>
            <p:cNvSpPr/>
            <p:nvPr/>
          </p:nvSpPr>
          <p:spPr>
            <a:xfrm>
              <a:off x="1997" y="1215"/>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1" baseline="-16000">
                  <a:latin typeface="Tahoma" panose="020B0604030504040204" pitchFamily="34" charset="0"/>
                  <a:ea typeface="宋体" panose="02010600030101010101" pitchFamily="2" charset="-122"/>
                </a:rPr>
                <a:t>•  •</a:t>
              </a:r>
              <a:endParaRPr lang="en-US" altLang="zh-CN" b="1" baseline="-16000">
                <a:latin typeface="Tahoma" panose="020B0604030504040204" pitchFamily="34" charset="0"/>
                <a:ea typeface="宋体" panose="02010600030101010101" pitchFamily="2" charset="-122"/>
              </a:endParaRPr>
            </a:p>
          </p:txBody>
        </p:sp>
        <p:sp>
          <p:nvSpPr>
            <p:cNvPr id="181260" name="Text Box 12"/>
            <p:cNvSpPr txBox="1"/>
            <p:nvPr/>
          </p:nvSpPr>
          <p:spPr>
            <a:xfrm>
              <a:off x="1909" y="924"/>
              <a:ext cx="505"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R</a:t>
              </a:r>
              <a:r>
                <a:rPr lang="en-US" altLang="zh-CN" b="1" baseline="-16000">
                  <a:latin typeface="Tahoma" panose="020B0604030504040204" pitchFamily="34" charset="0"/>
                  <a:ea typeface="宋体" panose="02010600030101010101" pitchFamily="2" charset="-122"/>
                </a:rPr>
                <a:t>2</a:t>
              </a:r>
              <a:endParaRPr lang="en-US" altLang="zh-CN" b="1" baseline="-16000">
                <a:latin typeface="Tahoma" panose="020B0604030504040204" pitchFamily="34" charset="0"/>
                <a:ea typeface="宋体" panose="02010600030101010101" pitchFamily="2" charset="-122"/>
              </a:endParaRPr>
            </a:p>
          </p:txBody>
        </p:sp>
        <p:sp>
          <p:nvSpPr>
            <p:cNvPr id="181261" name="Oval 13"/>
            <p:cNvSpPr/>
            <p:nvPr/>
          </p:nvSpPr>
          <p:spPr>
            <a:xfrm>
              <a:off x="1385" y="1636"/>
              <a:ext cx="383"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2</a:t>
              </a:r>
              <a:endParaRPr lang="en-US" altLang="zh-CN" b="1" baseline="-16000">
                <a:latin typeface="Tahoma" panose="020B0604030504040204" pitchFamily="34" charset="0"/>
                <a:ea typeface="宋体" panose="02010600030101010101" pitchFamily="2" charset="-122"/>
              </a:endParaRPr>
            </a:p>
          </p:txBody>
        </p:sp>
        <p:sp>
          <p:nvSpPr>
            <p:cNvPr id="181262" name="Oval 14"/>
            <p:cNvSpPr/>
            <p:nvPr/>
          </p:nvSpPr>
          <p:spPr>
            <a:xfrm>
              <a:off x="762" y="1620"/>
              <a:ext cx="383"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3</a:t>
              </a:r>
              <a:endParaRPr lang="en-US" altLang="zh-CN" b="1" baseline="-16000">
                <a:latin typeface="Tahoma" panose="020B0604030504040204" pitchFamily="34" charset="0"/>
                <a:ea typeface="宋体" panose="02010600030101010101" pitchFamily="2" charset="-122"/>
              </a:endParaRPr>
            </a:p>
          </p:txBody>
        </p:sp>
        <p:sp>
          <p:nvSpPr>
            <p:cNvPr id="181263" name="Line 15"/>
            <p:cNvSpPr/>
            <p:nvPr/>
          </p:nvSpPr>
          <p:spPr>
            <a:xfrm>
              <a:off x="952" y="1428"/>
              <a:ext cx="0" cy="213"/>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1264" name="Line 16"/>
            <p:cNvSpPr/>
            <p:nvPr/>
          </p:nvSpPr>
          <p:spPr>
            <a:xfrm flipH="1" flipV="1">
              <a:off x="1141" y="1420"/>
              <a:ext cx="300" cy="300"/>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1265" name="Text Box 17"/>
            <p:cNvSpPr txBox="1"/>
            <p:nvPr/>
          </p:nvSpPr>
          <p:spPr>
            <a:xfrm>
              <a:off x="1185" y="1996"/>
              <a:ext cx="607"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(b)</a:t>
              </a:r>
              <a:endParaRPr lang="en-US" altLang="zh-CN" b="1">
                <a:latin typeface="Tahoma" panose="020B0604030504040204" pitchFamily="34" charset="0"/>
                <a:ea typeface="宋体" panose="02010600030101010101" pitchFamily="2" charset="-122"/>
              </a:endParaRPr>
            </a:p>
          </p:txBody>
        </p:sp>
        <p:sp>
          <p:nvSpPr>
            <p:cNvPr id="181266" name="Line 18"/>
            <p:cNvSpPr/>
            <p:nvPr/>
          </p:nvSpPr>
          <p:spPr>
            <a:xfrm flipH="1">
              <a:off x="1752" y="1404"/>
              <a:ext cx="315" cy="315"/>
            </a:xfrm>
            <a:prstGeom prst="line">
              <a:avLst/>
            </a:prstGeom>
            <a:ln w="9525"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grpSp>
      <p:grpSp>
        <p:nvGrpSpPr>
          <p:cNvPr id="3" name="Group 19"/>
          <p:cNvGrpSpPr/>
          <p:nvPr/>
        </p:nvGrpSpPr>
        <p:grpSpPr>
          <a:xfrm>
            <a:off x="5545138" y="1079500"/>
            <a:ext cx="2693987" cy="2460625"/>
            <a:chOff x="3493" y="680"/>
            <a:chExt cx="1697" cy="1550"/>
          </a:xfrm>
        </p:grpSpPr>
        <p:sp>
          <p:nvSpPr>
            <p:cNvPr id="181268" name="Oval 20"/>
            <p:cNvSpPr/>
            <p:nvPr/>
          </p:nvSpPr>
          <p:spPr>
            <a:xfrm>
              <a:off x="4168" y="680"/>
              <a:ext cx="383"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1</a:t>
              </a:r>
              <a:endParaRPr lang="en-US" altLang="zh-CN" b="1" baseline="-16000">
                <a:latin typeface="Tahoma" panose="020B0604030504040204" pitchFamily="34" charset="0"/>
                <a:ea typeface="宋体" panose="02010600030101010101" pitchFamily="2" charset="-122"/>
              </a:endParaRPr>
            </a:p>
          </p:txBody>
        </p:sp>
        <p:sp>
          <p:nvSpPr>
            <p:cNvPr id="181269" name="Rectangle 21"/>
            <p:cNvSpPr/>
            <p:nvPr/>
          </p:nvSpPr>
          <p:spPr>
            <a:xfrm>
              <a:off x="3565" y="1175"/>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1" baseline="-16000">
                  <a:latin typeface="Tahoma" panose="020B0604030504040204" pitchFamily="34" charset="0"/>
                  <a:ea typeface="宋体" panose="02010600030101010101" pitchFamily="2" charset="-122"/>
                </a:rPr>
                <a:t>•  •</a:t>
              </a:r>
              <a:endParaRPr lang="en-US" altLang="zh-CN" b="1" baseline="-16000">
                <a:latin typeface="Tahoma" panose="020B0604030504040204" pitchFamily="34" charset="0"/>
                <a:ea typeface="宋体" panose="02010600030101010101" pitchFamily="2" charset="-122"/>
              </a:endParaRPr>
            </a:p>
          </p:txBody>
        </p:sp>
        <p:sp>
          <p:nvSpPr>
            <p:cNvPr id="181270" name="Text Box 22"/>
            <p:cNvSpPr txBox="1"/>
            <p:nvPr/>
          </p:nvSpPr>
          <p:spPr>
            <a:xfrm>
              <a:off x="3493" y="908"/>
              <a:ext cx="505"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R</a:t>
              </a:r>
              <a:r>
                <a:rPr lang="en-US" altLang="zh-CN" b="1" baseline="-16000">
                  <a:latin typeface="Tahoma" panose="020B0604030504040204" pitchFamily="34" charset="0"/>
                  <a:ea typeface="宋体" panose="02010600030101010101" pitchFamily="2" charset="-122"/>
                </a:rPr>
                <a:t>1</a:t>
              </a:r>
              <a:endParaRPr lang="en-US" altLang="zh-CN" b="1" baseline="-16000">
                <a:latin typeface="Tahoma" panose="020B0604030504040204" pitchFamily="34" charset="0"/>
                <a:ea typeface="宋体" panose="02010600030101010101" pitchFamily="2" charset="-122"/>
              </a:endParaRPr>
            </a:p>
          </p:txBody>
        </p:sp>
        <p:sp>
          <p:nvSpPr>
            <p:cNvPr id="181271" name="Rectangle 23"/>
            <p:cNvSpPr/>
            <p:nvPr/>
          </p:nvSpPr>
          <p:spPr>
            <a:xfrm>
              <a:off x="4773" y="1183"/>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1" baseline="-16000">
                  <a:latin typeface="Tahoma" panose="020B0604030504040204" pitchFamily="34" charset="0"/>
                  <a:ea typeface="宋体" panose="02010600030101010101" pitchFamily="2" charset="-122"/>
                </a:rPr>
                <a:t>•  •</a:t>
              </a:r>
              <a:endParaRPr lang="en-US" altLang="zh-CN" b="1" baseline="-16000">
                <a:latin typeface="Tahoma" panose="020B0604030504040204" pitchFamily="34" charset="0"/>
                <a:ea typeface="宋体" panose="02010600030101010101" pitchFamily="2" charset="-122"/>
              </a:endParaRPr>
            </a:p>
          </p:txBody>
        </p:sp>
        <p:sp>
          <p:nvSpPr>
            <p:cNvPr id="181272" name="Text Box 24"/>
            <p:cNvSpPr txBox="1"/>
            <p:nvPr/>
          </p:nvSpPr>
          <p:spPr>
            <a:xfrm>
              <a:off x="4685" y="892"/>
              <a:ext cx="505"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R</a:t>
              </a:r>
              <a:r>
                <a:rPr lang="en-US" altLang="zh-CN" b="1" baseline="-16000">
                  <a:latin typeface="Tahoma" panose="020B0604030504040204" pitchFamily="34" charset="0"/>
                  <a:ea typeface="宋体" panose="02010600030101010101" pitchFamily="2" charset="-122"/>
                </a:rPr>
                <a:t>2</a:t>
              </a:r>
              <a:endParaRPr lang="en-US" altLang="zh-CN" b="1" baseline="-16000">
                <a:latin typeface="Tahoma" panose="020B0604030504040204" pitchFamily="34" charset="0"/>
                <a:ea typeface="宋体" panose="02010600030101010101" pitchFamily="2" charset="-122"/>
              </a:endParaRPr>
            </a:p>
          </p:txBody>
        </p:sp>
        <p:sp>
          <p:nvSpPr>
            <p:cNvPr id="181273" name="Oval 25"/>
            <p:cNvSpPr/>
            <p:nvPr/>
          </p:nvSpPr>
          <p:spPr>
            <a:xfrm>
              <a:off x="4161" y="1604"/>
              <a:ext cx="383"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2</a:t>
              </a:r>
              <a:endParaRPr lang="en-US" altLang="zh-CN" b="1" baseline="-16000">
                <a:latin typeface="Tahoma" panose="020B0604030504040204" pitchFamily="34" charset="0"/>
                <a:ea typeface="宋体" panose="02010600030101010101" pitchFamily="2" charset="-122"/>
              </a:endParaRPr>
            </a:p>
          </p:txBody>
        </p:sp>
        <p:sp>
          <p:nvSpPr>
            <p:cNvPr id="181274" name="Oval 26"/>
            <p:cNvSpPr/>
            <p:nvPr/>
          </p:nvSpPr>
          <p:spPr>
            <a:xfrm>
              <a:off x="3538" y="1588"/>
              <a:ext cx="383"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3</a:t>
              </a:r>
              <a:endParaRPr lang="en-US" altLang="zh-CN" b="1" baseline="-16000">
                <a:latin typeface="Tahoma" panose="020B0604030504040204" pitchFamily="34" charset="0"/>
                <a:ea typeface="宋体" panose="02010600030101010101" pitchFamily="2" charset="-122"/>
              </a:endParaRPr>
            </a:p>
          </p:txBody>
        </p:sp>
        <p:sp>
          <p:nvSpPr>
            <p:cNvPr id="181275" name="Line 27"/>
            <p:cNvSpPr/>
            <p:nvPr/>
          </p:nvSpPr>
          <p:spPr>
            <a:xfrm>
              <a:off x="3728" y="1396"/>
              <a:ext cx="0" cy="213"/>
            </a:xfrm>
            <a:prstGeom prst="line">
              <a:avLst/>
            </a:prstGeom>
            <a:ln w="12700" cap="flat" cmpd="sng">
              <a:solidFill>
                <a:schemeClr val="tx1"/>
              </a:solidFill>
              <a:prstDash val="solid"/>
              <a:round/>
              <a:headEnd type="none" w="med" len="med"/>
              <a:tailEnd type="triangl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81276" name="Text Box 28"/>
            <p:cNvSpPr txBox="1"/>
            <p:nvPr/>
          </p:nvSpPr>
          <p:spPr>
            <a:xfrm>
              <a:off x="3967" y="1940"/>
              <a:ext cx="607"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(c)</a:t>
              </a:r>
              <a:endParaRPr lang="en-US" altLang="zh-CN" b="1">
                <a:latin typeface="Tahoma" panose="020B0604030504040204" pitchFamily="34" charset="0"/>
                <a:ea typeface="宋体" panose="02010600030101010101" pitchFamily="2" charset="-122"/>
              </a:endParaRPr>
            </a:p>
          </p:txBody>
        </p:sp>
      </p:grpSp>
      <p:grpSp>
        <p:nvGrpSpPr>
          <p:cNvPr id="4" name="Group 29"/>
          <p:cNvGrpSpPr/>
          <p:nvPr/>
        </p:nvGrpSpPr>
        <p:grpSpPr>
          <a:xfrm>
            <a:off x="5556250" y="4254500"/>
            <a:ext cx="2695575" cy="2460625"/>
            <a:chOff x="3500" y="2680"/>
            <a:chExt cx="1698" cy="1550"/>
          </a:xfrm>
        </p:grpSpPr>
        <p:grpSp>
          <p:nvGrpSpPr>
            <p:cNvPr id="181278" name="Group 30"/>
            <p:cNvGrpSpPr/>
            <p:nvPr/>
          </p:nvGrpSpPr>
          <p:grpSpPr>
            <a:xfrm>
              <a:off x="3500" y="2680"/>
              <a:ext cx="1698" cy="1272"/>
              <a:chOff x="3500" y="2680"/>
              <a:chExt cx="1698" cy="1272"/>
            </a:xfrm>
          </p:grpSpPr>
          <p:sp>
            <p:nvSpPr>
              <p:cNvPr id="181279" name="Text Box 31"/>
              <p:cNvSpPr txBox="1"/>
              <p:nvPr/>
            </p:nvSpPr>
            <p:spPr>
              <a:xfrm>
                <a:off x="3500" y="2893"/>
                <a:ext cx="505"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R</a:t>
                </a:r>
                <a:r>
                  <a:rPr lang="en-US" altLang="zh-CN" b="1" baseline="-16000">
                    <a:latin typeface="Tahoma" panose="020B0604030504040204" pitchFamily="34" charset="0"/>
                    <a:ea typeface="宋体" panose="02010600030101010101" pitchFamily="2" charset="-122"/>
                  </a:rPr>
                  <a:t>1</a:t>
                </a:r>
                <a:endParaRPr lang="en-US" altLang="zh-CN" b="1" baseline="-16000">
                  <a:latin typeface="Tahoma" panose="020B0604030504040204" pitchFamily="34" charset="0"/>
                  <a:ea typeface="宋体" panose="02010600030101010101" pitchFamily="2" charset="-122"/>
                </a:endParaRPr>
              </a:p>
            </p:txBody>
          </p:sp>
          <p:sp>
            <p:nvSpPr>
              <p:cNvPr id="181280" name="Oval 32"/>
              <p:cNvSpPr/>
              <p:nvPr/>
            </p:nvSpPr>
            <p:spPr>
              <a:xfrm>
                <a:off x="4176" y="2680"/>
                <a:ext cx="383"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1</a:t>
                </a:r>
                <a:endParaRPr lang="en-US" altLang="zh-CN" b="1" baseline="-16000">
                  <a:latin typeface="Tahoma" panose="020B0604030504040204" pitchFamily="34" charset="0"/>
                  <a:ea typeface="宋体" panose="02010600030101010101" pitchFamily="2" charset="-122"/>
                </a:endParaRPr>
              </a:p>
            </p:txBody>
          </p:sp>
          <p:sp>
            <p:nvSpPr>
              <p:cNvPr id="181281" name="Rectangle 33"/>
              <p:cNvSpPr/>
              <p:nvPr/>
            </p:nvSpPr>
            <p:spPr>
              <a:xfrm>
                <a:off x="3573" y="3175"/>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1" baseline="-16000">
                    <a:latin typeface="Tahoma" panose="020B0604030504040204" pitchFamily="34" charset="0"/>
                    <a:ea typeface="宋体" panose="02010600030101010101" pitchFamily="2" charset="-122"/>
                  </a:rPr>
                  <a:t>•  •</a:t>
                </a:r>
                <a:endParaRPr lang="en-US" altLang="zh-CN" b="1" baseline="-16000">
                  <a:latin typeface="Tahoma" panose="020B0604030504040204" pitchFamily="34" charset="0"/>
                  <a:ea typeface="宋体" panose="02010600030101010101" pitchFamily="2" charset="-122"/>
                </a:endParaRPr>
              </a:p>
            </p:txBody>
          </p:sp>
          <p:sp>
            <p:nvSpPr>
              <p:cNvPr id="181282" name="Rectangle 34"/>
              <p:cNvSpPr/>
              <p:nvPr/>
            </p:nvSpPr>
            <p:spPr>
              <a:xfrm>
                <a:off x="4781" y="3183"/>
                <a:ext cx="353" cy="214"/>
              </a:xfrm>
              <a:prstGeom prst="rect">
                <a:avLst/>
              </a:prstGeom>
              <a:noFill/>
              <a:ln w="12700" cap="flat" cmpd="sng">
                <a:solidFill>
                  <a:schemeClr val="tx1"/>
                </a:solidFill>
                <a:prstDash val="solid"/>
                <a:miter/>
                <a:headEnd type="none" w="med" len="med"/>
                <a:tailEnd type="none" w="med" len="med"/>
              </a:ln>
            </p:spPr>
            <p:txBody>
              <a:bodyPr wrap="none" lIns="54000" tIns="0" rIns="54000" bIns="10800" anchor="t"/>
              <a:p>
                <a:pPr algn="ctr"/>
                <a:r>
                  <a:rPr lang="en-US" altLang="zh-CN" b="1" baseline="-16000">
                    <a:latin typeface="Tahoma" panose="020B0604030504040204" pitchFamily="34" charset="0"/>
                    <a:ea typeface="宋体" panose="02010600030101010101" pitchFamily="2" charset="-122"/>
                  </a:rPr>
                  <a:t>•  •</a:t>
                </a:r>
                <a:endParaRPr lang="en-US" altLang="zh-CN" b="1" baseline="-16000">
                  <a:latin typeface="Tahoma" panose="020B0604030504040204" pitchFamily="34" charset="0"/>
                  <a:ea typeface="宋体" panose="02010600030101010101" pitchFamily="2" charset="-122"/>
                </a:endParaRPr>
              </a:p>
            </p:txBody>
          </p:sp>
          <p:sp>
            <p:nvSpPr>
              <p:cNvPr id="181283" name="Text Box 35"/>
              <p:cNvSpPr txBox="1"/>
              <p:nvPr/>
            </p:nvSpPr>
            <p:spPr>
              <a:xfrm>
                <a:off x="4693" y="2892"/>
                <a:ext cx="505"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R</a:t>
                </a:r>
                <a:r>
                  <a:rPr lang="en-US" altLang="zh-CN" b="1" baseline="-16000">
                    <a:latin typeface="Tahoma" panose="020B0604030504040204" pitchFamily="34" charset="0"/>
                    <a:ea typeface="宋体" panose="02010600030101010101" pitchFamily="2" charset="-122"/>
                  </a:rPr>
                  <a:t>2</a:t>
                </a:r>
                <a:endParaRPr lang="en-US" altLang="zh-CN" b="1" baseline="-16000">
                  <a:latin typeface="Tahoma" panose="020B0604030504040204" pitchFamily="34" charset="0"/>
                  <a:ea typeface="宋体" panose="02010600030101010101" pitchFamily="2" charset="-122"/>
                </a:endParaRPr>
              </a:p>
            </p:txBody>
          </p:sp>
          <p:sp>
            <p:nvSpPr>
              <p:cNvPr id="181284" name="Oval 36"/>
              <p:cNvSpPr/>
              <p:nvPr/>
            </p:nvSpPr>
            <p:spPr>
              <a:xfrm>
                <a:off x="4169" y="3604"/>
                <a:ext cx="383"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2</a:t>
                </a:r>
                <a:endParaRPr lang="en-US" altLang="zh-CN" b="1" baseline="-16000">
                  <a:latin typeface="Tahoma" panose="020B0604030504040204" pitchFamily="34" charset="0"/>
                  <a:ea typeface="宋体" panose="02010600030101010101" pitchFamily="2" charset="-122"/>
                </a:endParaRPr>
              </a:p>
            </p:txBody>
          </p:sp>
          <p:sp>
            <p:nvSpPr>
              <p:cNvPr id="181285" name="Oval 37"/>
              <p:cNvSpPr/>
              <p:nvPr/>
            </p:nvSpPr>
            <p:spPr>
              <a:xfrm>
                <a:off x="3546" y="3588"/>
                <a:ext cx="383" cy="348"/>
              </a:xfrm>
              <a:prstGeom prst="ellipse">
                <a:avLst/>
              </a:prstGeom>
              <a:noFill/>
              <a:ln w="12700" cap="flat" cmpd="sng">
                <a:solidFill>
                  <a:schemeClr val="tx1"/>
                </a:solidFill>
                <a:prstDash val="solid"/>
                <a:round/>
                <a:headEnd type="none" w="med" len="med"/>
                <a:tailEnd type="none" w="med" len="med"/>
              </a:ln>
            </p:spPr>
            <p:txBody>
              <a:bodyPr wrap="none" lIns="54000" tIns="10800" rIns="54000" bIns="10800" anchor="ctr">
                <a:spAutoFit/>
              </a:bodyPr>
              <a:p>
                <a:pPr algn="ctr"/>
                <a:r>
                  <a:rPr lang="en-US" altLang="zh-CN" b="1">
                    <a:latin typeface="Tahoma" panose="020B0604030504040204" pitchFamily="34" charset="0"/>
                    <a:ea typeface="宋体" panose="02010600030101010101" pitchFamily="2" charset="-122"/>
                  </a:rPr>
                  <a:t>P</a:t>
                </a:r>
                <a:r>
                  <a:rPr lang="en-US" altLang="zh-CN" b="1" baseline="-16000">
                    <a:latin typeface="Tahoma" panose="020B0604030504040204" pitchFamily="34" charset="0"/>
                    <a:ea typeface="宋体" panose="02010600030101010101" pitchFamily="2" charset="-122"/>
                  </a:rPr>
                  <a:t>3</a:t>
                </a:r>
                <a:endParaRPr lang="en-US" altLang="zh-CN" b="1" baseline="-16000">
                  <a:latin typeface="Tahoma" panose="020B0604030504040204" pitchFamily="34" charset="0"/>
                  <a:ea typeface="宋体" panose="02010600030101010101" pitchFamily="2" charset="-122"/>
                </a:endParaRPr>
              </a:p>
            </p:txBody>
          </p:sp>
        </p:grpSp>
        <p:sp>
          <p:nvSpPr>
            <p:cNvPr id="181286" name="Text Box 38"/>
            <p:cNvSpPr txBox="1"/>
            <p:nvPr/>
          </p:nvSpPr>
          <p:spPr>
            <a:xfrm>
              <a:off x="3975" y="3940"/>
              <a:ext cx="607"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(d)</a:t>
              </a:r>
              <a:endParaRPr lang="en-US" altLang="zh-CN" b="1">
                <a:latin typeface="Tahom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2018"/>
                                        </p:tgtEl>
                                        <p:attrNameLst>
                                          <p:attrName>style.visibility</p:attrName>
                                        </p:attrNameLst>
                                      </p:cBhvr>
                                      <p:to>
                                        <p:strVal val="visible"/>
                                      </p:to>
                                    </p:set>
                                    <p:animEffect transition="in" filter="wipe(up)">
                                      <p:cBhvr>
                                        <p:cTn id="7" dur="500"/>
                                        <p:tgtEl>
                                          <p:spTgt spid="34201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42019"/>
                                        </p:tgtEl>
                                        <p:attrNameLst>
                                          <p:attrName>style.visibility</p:attrName>
                                        </p:attrNameLst>
                                      </p:cBhvr>
                                      <p:to>
                                        <p:strVal val="visible"/>
                                      </p:to>
                                    </p:set>
                                    <p:animEffect transition="in" filter="wipe(left)">
                                      <p:cBhvr>
                                        <p:cTn id="15" dur="500"/>
                                        <p:tgtEl>
                                          <p:spTgt spid="342019"/>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42020"/>
                                        </p:tgtEl>
                                        <p:attrNameLst>
                                          <p:attrName>style.visibility</p:attrName>
                                        </p:attrNameLst>
                                      </p:cBhvr>
                                      <p:to>
                                        <p:strVal val="visible"/>
                                      </p:to>
                                    </p:set>
                                    <p:animEffect transition="in" filter="wipe(up)">
                                      <p:cBhvr>
                                        <p:cTn id="24" dur="500"/>
                                        <p:tgtEl>
                                          <p:spTgt spid="342020"/>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342021"/>
                                        </p:tgtEl>
                                        <p:attrNameLst>
                                          <p:attrName>style.visibility</p:attrName>
                                        </p:attrNameLst>
                                      </p:cBhvr>
                                      <p:to>
                                        <p:strVal val="visible"/>
                                      </p:to>
                                    </p:set>
                                    <p:animEffect transition="in" filter="wipe(up)">
                                      <p:cBhvr>
                                        <p:cTn id="33" dur="500"/>
                                        <p:tgtEl>
                                          <p:spTgt spid="34202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42022"/>
                                        </p:tgtEl>
                                        <p:attrNameLst>
                                          <p:attrName>style.visibility</p:attrName>
                                        </p:attrNameLst>
                                      </p:cBhvr>
                                      <p:to>
                                        <p:strVal val="visible"/>
                                      </p:to>
                                    </p:set>
                                    <p:animEffect transition="in" filter="dissolve">
                                      <p:cBhvr>
                                        <p:cTn id="38" dur="500"/>
                                        <p:tgtEl>
                                          <p:spTgt spid="342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8" grpId="0"/>
      <p:bldP spid="342019" grpId="0" bldLvl="0" animBg="1"/>
      <p:bldP spid="342020" grpId="0" bldLvl="0" animBg="1"/>
      <p:bldP spid="342021" grpId="0" bldLvl="0" animBg="1"/>
      <p:bldP spid="342022" grpId="0" bldLvl="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3" name="灯片编号占位符 5"/>
          <p:cNvSpPr>
            <a:spLocks noGrp="1"/>
          </p:cNvSpPr>
          <p:nvPr>
            <p:ph type="sldNum" sz="quarter" idx="12"/>
          </p:nvPr>
        </p:nvSpPr>
        <p:spPr>
          <a:xfrm>
            <a:off x="7042150" y="5789613"/>
            <a:ext cx="1905000" cy="457200"/>
          </a:xfrm>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82274" name="Rectangle 2"/>
          <p:cNvSpPr>
            <a:spLocks noGrp="1"/>
          </p:cNvSpPr>
          <p:nvPr>
            <p:ph type="title"/>
          </p:nvPr>
        </p:nvSpPr>
        <p:spPr>
          <a:xfrm>
            <a:off x="227013" y="201613"/>
            <a:ext cx="8620125" cy="511175"/>
          </a:xfrm>
          <a:ln/>
        </p:spPr>
        <p:txBody>
          <a:bodyPr vert="horz" wrap="square" lIns="91440" tIns="45720" rIns="91440" bIns="45720" anchor="b"/>
          <a:p>
            <a:pPr eaLnBrk="1" hangingPunct="1"/>
            <a:r>
              <a:rPr lang="zh-CN" altLang="en-US" sz="3200">
                <a:solidFill>
                  <a:srgbClr val="0000FF"/>
                </a:solidFill>
                <a:latin typeface="宋体" panose="02010600030101010101" pitchFamily="2" charset="-122"/>
                <a:ea typeface="宋体" panose="02010600030101010101" pitchFamily="2" charset="-122"/>
              </a:rPr>
              <a:t>2.  死锁检测算法——</a:t>
            </a:r>
            <a:r>
              <a:rPr lang="zh-CN" altLang="en-US" sz="3200">
                <a:solidFill>
                  <a:srgbClr val="0000FF"/>
                </a:solidFill>
                <a:latin typeface="宋体" panose="02010600030101010101" pitchFamily="2" charset="-122"/>
                <a:ea typeface="宋体" panose="02010600030101010101" pitchFamily="2" charset="-122"/>
                <a:sym typeface="宋体" panose="02010600030101010101" pitchFamily="2" charset="-122"/>
              </a:rPr>
              <a:t>Warshell循环</a:t>
            </a:r>
            <a:endParaRPr lang="zh-CN" altLang="en-US" sz="3200">
              <a:solidFill>
                <a:srgbClr val="0000FF"/>
              </a:solidFill>
              <a:latin typeface="宋体" panose="02010600030101010101" pitchFamily="2" charset="-122"/>
              <a:ea typeface="宋体" panose="02010600030101010101" pitchFamily="2" charset="-122"/>
              <a:sym typeface="宋体" panose="02010600030101010101" pitchFamily="2" charset="-122"/>
            </a:endParaRPr>
          </a:p>
        </p:txBody>
      </p:sp>
      <p:sp>
        <p:nvSpPr>
          <p:cNvPr id="343044" name="Text Box 4"/>
          <p:cNvSpPr txBox="1"/>
          <p:nvPr/>
        </p:nvSpPr>
        <p:spPr>
          <a:xfrm>
            <a:off x="227013" y="831850"/>
            <a:ext cx="8755062" cy="1938338"/>
          </a:xfrm>
          <a:prstGeom prst="rect">
            <a:avLst/>
          </a:prstGeom>
          <a:noFill/>
          <a:ln w="9525">
            <a:noFill/>
          </a:ln>
        </p:spPr>
        <p:txBody>
          <a:bodyPr anchor="t">
            <a:spAutoFit/>
          </a:bodyPr>
          <a:p>
            <a:r>
              <a:rPr lang="zh-CN" altLang="en-US" b="1">
                <a:solidFill>
                  <a:srgbClr val="0000FF"/>
                </a:solidFill>
                <a:latin typeface="Tahoma" panose="020B0604030504040204" pitchFamily="34" charset="0"/>
                <a:ea typeface="黑体" panose="02010609060101010101" pitchFamily="49" charset="-122"/>
              </a:rPr>
              <a:t>例  </a:t>
            </a:r>
            <a:r>
              <a:rPr lang="zh-CN" altLang="en-US" b="1">
                <a:latin typeface="Times New Roman" panose="02020603050405020304" pitchFamily="18" charset="0"/>
                <a:ea typeface="宋体" panose="02010600030101010101" pitchFamily="2" charset="-122"/>
              </a:rPr>
              <a:t>假设系统中包含</a:t>
            </a:r>
            <a:r>
              <a:rPr lang="en-US" altLang="zh-CN" b="1">
                <a:latin typeface="Times New Roman" panose="02020603050405020304" pitchFamily="18" charset="0"/>
                <a:ea typeface="宋体" panose="02010600030101010101" pitchFamily="2" charset="-122"/>
              </a:rPr>
              <a:t>P</a:t>
            </a:r>
            <a:r>
              <a:rPr lang="en-US" altLang="zh-CN" b="1" baseline="-16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a:t>
            </a:r>
            <a:r>
              <a:rPr lang="en-US" altLang="zh-CN" b="1" baseline="-16000">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三个进程，</a:t>
            </a:r>
            <a:r>
              <a:rPr lang="en-US" altLang="zh-CN" b="1">
                <a:latin typeface="Times New Roman" panose="02020603050405020304" pitchFamily="18" charset="0"/>
                <a:ea typeface="宋体" panose="02010600030101010101" pitchFamily="2" charset="-122"/>
              </a:rPr>
              <a:t>R</a:t>
            </a:r>
            <a:r>
              <a:rPr lang="en-US" altLang="zh-CN" b="1" baseline="-16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R</a:t>
            </a:r>
            <a:r>
              <a:rPr lang="en-US" altLang="zh-CN" b="1" baseline="-16000">
                <a:latin typeface="Times New Roman" panose="02020603050405020304" pitchFamily="18" charset="0"/>
                <a:ea typeface="宋体" panose="02010600030101010101" pitchFamily="2" charset="-122"/>
              </a:rPr>
              <a:t>5</a:t>
            </a:r>
            <a:r>
              <a:rPr lang="zh-CN" altLang="en-US" b="1">
                <a:latin typeface="Times New Roman" panose="02020603050405020304" pitchFamily="18" charset="0"/>
                <a:ea typeface="宋体" panose="02010600030101010101" pitchFamily="2" charset="-122"/>
              </a:rPr>
              <a:t>五种资源</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每种资源有</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个资源</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，资源占有情况和进程对资源请求情况如下：</a:t>
            </a:r>
            <a:endParaRPr lang="zh-CN" altLang="en-US" b="1">
              <a:latin typeface="Times New Roman" panose="02020603050405020304" pitchFamily="18" charset="0"/>
              <a:ea typeface="宋体" panose="02010600030101010101" pitchFamily="2" charset="-122"/>
            </a:endParaRPr>
          </a:p>
          <a:p>
            <a:r>
              <a:rPr lang="en-US" altLang="zh-CN" b="1">
                <a:latin typeface="Times New Roman" panose="02020603050405020304" pitchFamily="18" charset="0"/>
                <a:ea typeface="宋体" panose="02010600030101010101" pitchFamily="2" charset="-122"/>
              </a:rPr>
              <a:t>P</a:t>
            </a:r>
            <a:r>
              <a:rPr lang="en-US" altLang="zh-CN" b="1" baseline="-16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进程持有资源</a:t>
            </a:r>
            <a:r>
              <a:rPr lang="en-US" altLang="zh-CN" b="1">
                <a:latin typeface="Times New Roman" panose="02020603050405020304" pitchFamily="18" charset="0"/>
                <a:ea typeface="宋体" panose="02010600030101010101" pitchFamily="2" charset="-122"/>
              </a:rPr>
              <a:t>R</a:t>
            </a:r>
            <a:r>
              <a:rPr lang="en-US" altLang="zh-CN" b="1" baseline="-16000">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R</a:t>
            </a:r>
            <a:r>
              <a:rPr lang="en-US" altLang="zh-CN" b="1" baseline="-18000">
                <a:latin typeface="Times New Roman" panose="02020603050405020304" pitchFamily="18" charset="0"/>
                <a:ea typeface="宋体" panose="02010600030101010101" pitchFamily="2" charset="-122"/>
              </a:rPr>
              <a:t>5</a:t>
            </a:r>
            <a:r>
              <a:rPr lang="zh-CN" altLang="en-US" b="1">
                <a:latin typeface="Times New Roman" panose="02020603050405020304" pitchFamily="18" charset="0"/>
                <a:ea typeface="宋体" panose="02010600030101010101" pitchFamily="2" charset="-122"/>
              </a:rPr>
              <a:t>，且等待资源</a:t>
            </a:r>
            <a:r>
              <a:rPr lang="en-US" altLang="zh-CN" b="1">
                <a:latin typeface="Times New Roman" panose="02020603050405020304" pitchFamily="18" charset="0"/>
                <a:ea typeface="宋体" panose="02010600030101010101" pitchFamily="2" charset="-122"/>
              </a:rPr>
              <a:t>R</a:t>
            </a:r>
            <a:r>
              <a:rPr lang="en-US" altLang="zh-CN" b="1" baseline="-18000">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r>
              <a:rPr lang="en-US" altLang="zh-CN" b="1">
                <a:latin typeface="Times New Roman" panose="02020603050405020304" pitchFamily="18" charset="0"/>
                <a:ea typeface="宋体" panose="02010600030101010101" pitchFamily="2" charset="-122"/>
              </a:rPr>
              <a:t>P</a:t>
            </a:r>
            <a:r>
              <a:rPr lang="en-US" altLang="zh-CN" b="1" baseline="-16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进程持有资源</a:t>
            </a:r>
            <a:r>
              <a:rPr lang="en-US" altLang="zh-CN" b="1">
                <a:latin typeface="Times New Roman" panose="02020603050405020304" pitchFamily="18" charset="0"/>
                <a:ea typeface="宋体" panose="02010600030101010101" pitchFamily="2" charset="-122"/>
              </a:rPr>
              <a:t>R</a:t>
            </a:r>
            <a:r>
              <a:rPr lang="en-US" altLang="zh-CN" b="1" baseline="-18000">
                <a:latin typeface="Times New Roman" panose="02020603050405020304" pitchFamily="18" charset="0"/>
                <a:ea typeface="宋体" panose="02010600030101010101" pitchFamily="2" charset="-122"/>
              </a:rPr>
              <a:t>3</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R</a:t>
            </a:r>
            <a:r>
              <a:rPr lang="en-US" altLang="zh-CN" b="1" baseline="-18000">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，且等待资源</a:t>
            </a:r>
            <a:r>
              <a:rPr lang="en-US" altLang="zh-CN" b="1">
                <a:latin typeface="Times New Roman" panose="02020603050405020304" pitchFamily="18" charset="0"/>
                <a:ea typeface="宋体" panose="02010600030101010101" pitchFamily="2" charset="-122"/>
              </a:rPr>
              <a:t>R</a:t>
            </a:r>
            <a:r>
              <a:rPr lang="en-US" altLang="zh-CN" b="1" baseline="-18000">
                <a:latin typeface="Times New Roman" panose="02020603050405020304" pitchFamily="18" charset="0"/>
                <a:ea typeface="宋体" panose="02010600030101010101" pitchFamily="2" charset="-122"/>
              </a:rPr>
              <a:t>2</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r>
              <a:rPr lang="en-US" altLang="zh-CN" b="1">
                <a:latin typeface="Times New Roman" panose="02020603050405020304" pitchFamily="18" charset="0"/>
                <a:ea typeface="宋体" panose="02010600030101010101" pitchFamily="2" charset="-122"/>
              </a:rPr>
              <a:t>P</a:t>
            </a:r>
            <a:r>
              <a:rPr lang="en-US" altLang="zh-CN" b="1" baseline="-16000">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进程持有资源</a:t>
            </a:r>
            <a:r>
              <a:rPr lang="en-US" altLang="zh-CN" b="1">
                <a:latin typeface="Times New Roman" panose="02020603050405020304" pitchFamily="18" charset="0"/>
                <a:ea typeface="宋体" panose="02010600030101010101" pitchFamily="2" charset="-122"/>
              </a:rPr>
              <a:t>R</a:t>
            </a:r>
            <a:r>
              <a:rPr lang="en-US" altLang="zh-CN" b="1" baseline="-18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，且等待资源</a:t>
            </a:r>
            <a:r>
              <a:rPr lang="en-US" altLang="zh-CN" b="1">
                <a:latin typeface="Times New Roman" panose="02020603050405020304" pitchFamily="18" charset="0"/>
                <a:ea typeface="宋体" panose="02010600030101010101" pitchFamily="2" charset="-122"/>
              </a:rPr>
              <a:t>R</a:t>
            </a:r>
            <a:r>
              <a:rPr lang="en-US" altLang="zh-CN" b="1" baseline="-18000">
                <a:latin typeface="Times New Roman" panose="02020603050405020304" pitchFamily="18" charset="0"/>
                <a:ea typeface="宋体" panose="02010600030101010101" pitchFamily="2" charset="-122"/>
              </a:rPr>
              <a:t>5</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p:txBody>
      </p:sp>
      <p:graphicFrame>
        <p:nvGraphicFramePr>
          <p:cNvPr id="343045" name="Group 5"/>
          <p:cNvGraphicFramePr>
            <a:graphicFrameLocks noGrp="1"/>
          </p:cNvGraphicFramePr>
          <p:nvPr/>
        </p:nvGraphicFramePr>
        <p:xfrm>
          <a:off x="508000" y="3475038"/>
          <a:ext cx="2676525" cy="2193925"/>
        </p:xfrm>
        <a:graphic>
          <a:graphicData uri="http://schemas.openxmlformats.org/drawingml/2006/table">
            <a:tbl>
              <a:tblPr/>
              <a:tblGrid>
                <a:gridCol w="1316038"/>
                <a:gridCol w="1360487"/>
              </a:tblGrid>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占用资源</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3068" name="Group 28"/>
          <p:cNvGraphicFramePr>
            <a:graphicFrameLocks noGrp="1"/>
          </p:cNvGraphicFramePr>
          <p:nvPr/>
        </p:nvGraphicFramePr>
        <p:xfrm>
          <a:off x="4718050" y="3819525"/>
          <a:ext cx="2901950" cy="1463675"/>
        </p:xfrm>
        <a:graphic>
          <a:graphicData uri="http://schemas.openxmlformats.org/drawingml/2006/table">
            <a:tbl>
              <a:tblPr/>
              <a:tblGrid>
                <a:gridCol w="1450975"/>
                <a:gridCol w="1450975"/>
              </a:tblGrid>
              <a:tr h="354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等待资源</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3085" name="Text Box 45"/>
          <p:cNvSpPr txBox="1"/>
          <p:nvPr/>
        </p:nvSpPr>
        <p:spPr>
          <a:xfrm>
            <a:off x="727075" y="5730875"/>
            <a:ext cx="2154238" cy="396875"/>
          </a:xfrm>
          <a:prstGeom prst="rect">
            <a:avLst/>
          </a:prstGeom>
          <a:noFill/>
          <a:ln w="9525">
            <a:noFill/>
          </a:ln>
        </p:spPr>
        <p:txBody>
          <a:bodyPr anchor="t">
            <a:spAutoFit/>
          </a:bodyPr>
          <a:p>
            <a:pPr algn="ctr"/>
            <a:r>
              <a:rPr lang="zh-CN" altLang="en-US" sz="2000">
                <a:latin typeface="Tahoma" panose="020B0604030504040204" pitchFamily="34" charset="0"/>
                <a:ea typeface="黑体" panose="02010609060101010101" pitchFamily="49" charset="-122"/>
              </a:rPr>
              <a:t>资源占用表</a:t>
            </a:r>
            <a:endParaRPr lang="zh-CN" altLang="en-US" sz="2000">
              <a:latin typeface="Tahoma" panose="020B0604030504040204" pitchFamily="34" charset="0"/>
              <a:ea typeface="黑体" panose="02010609060101010101" pitchFamily="49" charset="-122"/>
            </a:endParaRPr>
          </a:p>
        </p:txBody>
      </p:sp>
      <p:sp>
        <p:nvSpPr>
          <p:cNvPr id="343086" name="Text Box 46"/>
          <p:cNvSpPr txBox="1"/>
          <p:nvPr/>
        </p:nvSpPr>
        <p:spPr>
          <a:xfrm>
            <a:off x="4672013" y="5383213"/>
            <a:ext cx="2994025" cy="396875"/>
          </a:xfrm>
          <a:prstGeom prst="rect">
            <a:avLst/>
          </a:prstGeom>
          <a:noFill/>
          <a:ln w="9525">
            <a:noFill/>
          </a:ln>
        </p:spPr>
        <p:txBody>
          <a:bodyPr anchor="t">
            <a:spAutoFit/>
          </a:bodyPr>
          <a:p>
            <a:pPr algn="ctr"/>
            <a:r>
              <a:rPr lang="zh-CN" altLang="en-US" sz="2000">
                <a:latin typeface="Tahoma" panose="020B0604030504040204" pitchFamily="34" charset="0"/>
                <a:ea typeface="黑体" panose="02010609060101010101" pitchFamily="49" charset="-122"/>
              </a:rPr>
              <a:t>资源等待表</a:t>
            </a:r>
            <a:endParaRPr lang="zh-CN" altLang="en-US" sz="2000">
              <a:latin typeface="Tahoma" panose="020B0604030504040204" pitchFamily="34" charset="0"/>
              <a:ea typeface="黑体" panose="02010609060101010101" pitchFamily="49" charset="-122"/>
            </a:endParaRPr>
          </a:p>
        </p:txBody>
      </p:sp>
      <p:sp>
        <p:nvSpPr>
          <p:cNvPr id="343088" name="Text Box 48"/>
          <p:cNvSpPr txBox="1"/>
          <p:nvPr/>
        </p:nvSpPr>
        <p:spPr>
          <a:xfrm>
            <a:off x="388938" y="2894013"/>
            <a:ext cx="7954962" cy="460375"/>
          </a:xfrm>
          <a:prstGeom prst="rect">
            <a:avLst/>
          </a:prstGeom>
          <a:noFill/>
          <a:ln w="9525">
            <a:noFill/>
          </a:ln>
        </p:spPr>
        <p:txBody>
          <a:bodyPr anchor="t">
            <a:spAutoFit/>
          </a:bodyPr>
          <a:p>
            <a:r>
              <a:rPr lang="zh-CN" altLang="en-US" b="1">
                <a:latin typeface="Tahoma" panose="020B0604030504040204" pitchFamily="34" charset="0"/>
                <a:ea typeface="宋体" panose="02010600030101010101" pitchFamily="2" charset="-122"/>
              </a:rPr>
              <a:t>用资源</a:t>
            </a:r>
            <a:r>
              <a:rPr lang="zh-CN" altLang="en-US" b="1">
                <a:latin typeface="Times New Roman" panose="02020603050405020304" pitchFamily="18" charset="0"/>
                <a:ea typeface="宋体" panose="02010600030101010101" pitchFamily="2" charset="-122"/>
              </a:rPr>
              <a:t>“</a:t>
            </a:r>
            <a:r>
              <a:rPr lang="zh-CN" altLang="en-US" b="1">
                <a:latin typeface="Tahoma" panose="020B0604030504040204" pitchFamily="34" charset="0"/>
                <a:ea typeface="宋体" panose="02010600030101010101" pitchFamily="2" charset="-122"/>
              </a:rPr>
              <a:t>占用表</a:t>
            </a:r>
            <a:r>
              <a:rPr lang="zh-CN" altLang="en-US" b="1">
                <a:latin typeface="Times New Roman" panose="02020603050405020304" pitchFamily="18" charset="0"/>
                <a:ea typeface="宋体" panose="02010600030101010101" pitchFamily="2" charset="-122"/>
              </a:rPr>
              <a:t>”</a:t>
            </a:r>
            <a:r>
              <a:rPr lang="zh-CN" altLang="en-US" b="1">
                <a:latin typeface="Tahoma" panose="020B0604030504040204" pitchFamily="34" charset="0"/>
                <a:ea typeface="宋体" panose="02010600030101010101" pitchFamily="2" charset="-122"/>
              </a:rPr>
              <a:t>和</a:t>
            </a:r>
            <a:r>
              <a:rPr lang="zh-CN" altLang="en-US" b="1">
                <a:latin typeface="Times New Roman" panose="02020603050405020304" pitchFamily="18" charset="0"/>
                <a:ea typeface="宋体" panose="02010600030101010101" pitchFamily="2" charset="-122"/>
              </a:rPr>
              <a:t>“</a:t>
            </a:r>
            <a:r>
              <a:rPr lang="zh-CN" altLang="en-US" b="1">
                <a:latin typeface="Tahoma" panose="020B0604030504040204" pitchFamily="34" charset="0"/>
                <a:ea typeface="宋体" panose="02010600030101010101" pitchFamily="2" charset="-122"/>
              </a:rPr>
              <a:t>等待表</a:t>
            </a:r>
            <a:r>
              <a:rPr lang="zh-CN" altLang="en-US" b="1">
                <a:latin typeface="Times New Roman" panose="02020603050405020304" pitchFamily="18" charset="0"/>
                <a:ea typeface="宋体" panose="02010600030101010101" pitchFamily="2" charset="-122"/>
              </a:rPr>
              <a:t>”</a:t>
            </a:r>
            <a:r>
              <a:rPr lang="zh-CN" altLang="en-US" b="1">
                <a:latin typeface="Tahoma" panose="020B0604030504040204" pitchFamily="34" charset="0"/>
                <a:ea typeface="宋体" panose="02010600030101010101" pitchFamily="2" charset="-122"/>
              </a:rPr>
              <a:t>来记录上述情况：</a:t>
            </a:r>
            <a:endParaRPr lang="zh-CN" altLang="en-US" b="1">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3044">
                                            <p:txEl>
                                              <p:charRg st="0" end="61"/>
                                            </p:txEl>
                                          </p:spTgt>
                                        </p:tgtEl>
                                        <p:attrNameLst>
                                          <p:attrName>style.visibility</p:attrName>
                                        </p:attrNameLst>
                                      </p:cBhvr>
                                      <p:to>
                                        <p:strVal val="visible"/>
                                      </p:to>
                                    </p:set>
                                    <p:animEffect transition="in" filter="wipe(up)">
                                      <p:cBhvr>
                                        <p:cTn id="7" dur="500"/>
                                        <p:tgtEl>
                                          <p:spTgt spid="343044">
                                            <p:txEl>
                                              <p:charRg st="0"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3044">
                                            <p:txEl>
                                              <p:charRg st="61" end="85"/>
                                            </p:txEl>
                                          </p:spTgt>
                                        </p:tgtEl>
                                        <p:attrNameLst>
                                          <p:attrName>style.visibility</p:attrName>
                                        </p:attrNameLst>
                                      </p:cBhvr>
                                      <p:to>
                                        <p:strVal val="visible"/>
                                      </p:to>
                                    </p:set>
                                    <p:animEffect transition="in" filter="wipe(up)">
                                      <p:cBhvr>
                                        <p:cTn id="12" dur="500"/>
                                        <p:tgtEl>
                                          <p:spTgt spid="343044">
                                            <p:txEl>
                                              <p:charRg st="61"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3044">
                                            <p:txEl>
                                              <p:charRg st="85" end="110"/>
                                            </p:txEl>
                                          </p:spTgt>
                                        </p:tgtEl>
                                        <p:attrNameLst>
                                          <p:attrName>style.visibility</p:attrName>
                                        </p:attrNameLst>
                                      </p:cBhvr>
                                      <p:to>
                                        <p:strVal val="visible"/>
                                      </p:to>
                                    </p:set>
                                    <p:animEffect transition="in" filter="wipe(up)">
                                      <p:cBhvr>
                                        <p:cTn id="17" dur="500"/>
                                        <p:tgtEl>
                                          <p:spTgt spid="343044">
                                            <p:txEl>
                                              <p:charRg st="85" end="1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3044">
                                            <p:txEl>
                                              <p:charRg st="110" end="131"/>
                                            </p:txEl>
                                          </p:spTgt>
                                        </p:tgtEl>
                                        <p:attrNameLst>
                                          <p:attrName>style.visibility</p:attrName>
                                        </p:attrNameLst>
                                      </p:cBhvr>
                                      <p:to>
                                        <p:strVal val="visible"/>
                                      </p:to>
                                    </p:set>
                                    <p:animEffect transition="in" filter="wipe(up)">
                                      <p:cBhvr>
                                        <p:cTn id="22" dur="500"/>
                                        <p:tgtEl>
                                          <p:spTgt spid="343044">
                                            <p:txEl>
                                              <p:charRg st="110" end="1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3088"/>
                                        </p:tgtEl>
                                        <p:attrNameLst>
                                          <p:attrName>style.visibility</p:attrName>
                                        </p:attrNameLst>
                                      </p:cBhvr>
                                      <p:to>
                                        <p:strVal val="visible"/>
                                      </p:to>
                                    </p:set>
                                    <p:animEffect transition="in" filter="dissolve">
                                      <p:cBhvr>
                                        <p:cTn id="27" dur="500"/>
                                        <p:tgtEl>
                                          <p:spTgt spid="34308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343045"/>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343085"/>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499"/>
                                          </p:stCondLst>
                                        </p:cTn>
                                        <p:tgtEl>
                                          <p:spTgt spid="343068"/>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499"/>
                                          </p:stCondLst>
                                        </p:cTn>
                                        <p:tgtEl>
                                          <p:spTgt spid="343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4" grpId="0" build="p"/>
      <p:bldP spid="343085" grpId="0"/>
      <p:bldP spid="343086" grpId="0"/>
      <p:bldP spid="34308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subTitle" idx="1"/>
          </p:nvPr>
        </p:nvSpPr>
        <p:spPr>
          <a:xfrm>
            <a:off x="304800" y="609600"/>
            <a:ext cx="8382000" cy="3733800"/>
          </a:xfrm>
          <a:ln>
            <a:noFill/>
          </a:ln>
        </p:spPr>
        <p:txBody>
          <a:bodyPr wrap="square" lIns="91440" tIns="45720" rIns="91440" bIns="45720" anchor="t"/>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zh-CN" altLang="en-US" sz="2400" dirty="0">
              <a:latin typeface="+mn-lt"/>
              <a:ea typeface="+mn-ea"/>
              <a:cs typeface="+mn-cs"/>
            </a:endParaRPr>
          </a:p>
        </p:txBody>
      </p:sp>
      <p:pic>
        <p:nvPicPr>
          <p:cNvPr id="45058" name="Picture 3" descr="图4"/>
          <p:cNvPicPr>
            <a:picLocks noChangeAspect="1"/>
          </p:cNvPicPr>
          <p:nvPr/>
        </p:nvPicPr>
        <p:blipFill>
          <a:blip r:embed="rId1"/>
          <a:stretch>
            <a:fillRect/>
          </a:stretch>
        </p:blipFill>
        <p:spPr>
          <a:xfrm>
            <a:off x="685800" y="904875"/>
            <a:ext cx="7772400" cy="3133725"/>
          </a:xfrm>
          <a:prstGeom prst="rect">
            <a:avLst/>
          </a:prstGeom>
          <a:noFill/>
          <a:ln w="9525">
            <a:noFill/>
          </a:ln>
        </p:spPr>
      </p:pic>
      <p:sp>
        <p:nvSpPr>
          <p:cNvPr id="18435" name="Rectangle 2"/>
          <p:cNvSpPr txBox="1"/>
          <p:nvPr/>
        </p:nvSpPr>
        <p:spPr>
          <a:xfrm>
            <a:off x="455613" y="4235450"/>
            <a:ext cx="8382000" cy="1809750"/>
          </a:xfrm>
          <a:prstGeom prst="rect">
            <a:avLst/>
          </a:prstGeom>
          <a:noFill/>
          <a:ln w="9525">
            <a:noFill/>
          </a:ln>
        </p:spPr>
        <p:txBody>
          <a:bodyPr anchor="t"/>
          <a:p>
            <a:pPr marL="457200" indent="-457200" defTabSz="914400">
              <a:spcBef>
                <a:spcPct val="20000"/>
              </a:spcBef>
              <a:buClr>
                <a:srgbClr val="3333CC"/>
              </a:buClr>
              <a:buFont typeface="Wingdings" panose="05000000000000000000" charset="0"/>
              <a:buChar char="l"/>
            </a:pPr>
            <a:r>
              <a:rPr lang="zh-CN" altLang="en-US" sz="2800" b="1" noProof="1" dirty="0">
                <a:solidFill>
                  <a:srgbClr val="FF0000"/>
                </a:solidFill>
                <a:latin typeface="Times New Roman" panose="02020603050405020304" pitchFamily="18" charset="0"/>
                <a:ea typeface="宋体" panose="02010600030101010101" pitchFamily="2" charset="-122"/>
                <a:cs typeface="+mn-cs"/>
              </a:rPr>
              <a:t>执行状态</a:t>
            </a:r>
            <a:r>
              <a:rPr lang="zh-CN" altLang="en-US" sz="2800" b="1" noProof="1" dirty="0">
                <a:solidFill>
                  <a:schemeClr val="accent2"/>
                </a:solidFill>
                <a:latin typeface="Times New Roman" panose="02020603050405020304" pitchFamily="18" charset="0"/>
                <a:ea typeface="宋体" panose="02010600030101010101" pitchFamily="2" charset="-122"/>
                <a:cs typeface="+mn-cs"/>
              </a:rPr>
              <a:t>：</a:t>
            </a:r>
            <a:r>
              <a:rPr lang="zh-CN" altLang="en-US" sz="2800" b="1" noProof="1" dirty="0">
                <a:latin typeface="Times New Roman" panose="02020603050405020304" pitchFamily="18" charset="0"/>
                <a:ea typeface="宋体" panose="02010600030101010101" pitchFamily="2" charset="-122"/>
                <a:cs typeface="+mn-cs"/>
              </a:rPr>
              <a:t>作业调度程序从后备作业中选取若干个作业到内存投入运行。它为被选中作业建立进程并分配必要的资源，这时，这些被选中的作业处于执行状态。</a:t>
            </a:r>
            <a:endParaRPr lang="en-US" altLang="zh-CN" b="1" noProof="1" dirty="0">
              <a:latin typeface="Times New Roman" panose="02020603050405020304" pitchFamily="18" charset="0"/>
              <a:ea typeface="宋体" panose="02010600030101010101" pitchFamily="2" charset="-122"/>
            </a:endParaRPr>
          </a:p>
          <a:p>
            <a:pPr marL="287655" indent="-287655" defTabSz="914400">
              <a:spcBef>
                <a:spcPct val="20000"/>
              </a:spcBef>
            </a:pPr>
            <a:r>
              <a:rPr lang="zh-CN" altLang="en-US" sz="2800" b="1" noProof="1" dirty="0">
                <a:latin typeface="Times New Roman" panose="02020603050405020304" pitchFamily="18" charset="0"/>
                <a:ea typeface="宋体" panose="02010600030101010101" pitchFamily="2" charset="-122"/>
                <a:cs typeface="+mn-cs"/>
              </a:rPr>
              <a:t>   </a:t>
            </a:r>
            <a:endParaRPr lang="zh-CN" altLang="en-US" sz="2800" b="1" noProof="1" dirty="0">
              <a:latin typeface="Times New Roman" panose="02020603050405020304" pitchFamily="18" charset="0"/>
              <a:ea typeface="宋体" panose="02010600030101010101" pitchFamily="2" charset="-122"/>
            </a:endParaRPr>
          </a:p>
        </p:txBody>
      </p:sp>
      <p:sp>
        <p:nvSpPr>
          <p:cNvPr id="138242" name="Rectangle 2"/>
          <p:cNvSpPr>
            <a:spLocks noGrp="1" noChangeArrowheads="1"/>
          </p:cNvSpPr>
          <p:nvPr/>
        </p:nvSpPr>
        <p:spPr>
          <a:xfrm>
            <a:off x="304800" y="15240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作业和作业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4506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44066" name="Text Box 2"/>
          <p:cNvSpPr txBox="1"/>
          <p:nvPr/>
        </p:nvSpPr>
        <p:spPr>
          <a:xfrm>
            <a:off x="366713" y="890588"/>
            <a:ext cx="8580437" cy="1382712"/>
          </a:xfrm>
          <a:prstGeom prst="rect">
            <a:avLst/>
          </a:prstGeom>
          <a:noFill/>
          <a:ln w="9525">
            <a:noFill/>
          </a:ln>
        </p:spPr>
        <p:txBody>
          <a:bodyPr anchor="t">
            <a:spAutoFit/>
          </a:bodyPr>
          <a:p>
            <a:r>
              <a:rPr lang="zh-CN" altLang="en-US" sz="2800" b="1">
                <a:latin typeface="Tahoma" panose="020B0604030504040204" pitchFamily="34" charset="0"/>
                <a:ea typeface="宋体" panose="02010600030101010101" pitchFamily="2" charset="-122"/>
              </a:rPr>
              <a:t>（</a:t>
            </a:r>
            <a:r>
              <a:rPr lang="en-US" altLang="zh-CN" sz="2800" b="1">
                <a:latin typeface="Tahoma" panose="020B0604030504040204" pitchFamily="34" charset="0"/>
                <a:ea typeface="宋体" panose="02010600030101010101" pitchFamily="2" charset="-122"/>
              </a:rPr>
              <a:t>1</a:t>
            </a:r>
            <a:r>
              <a:rPr lang="zh-CN" altLang="en-US" sz="2800" b="1">
                <a:latin typeface="Tahoma" panose="020B0604030504040204" pitchFamily="34" charset="0"/>
                <a:ea typeface="宋体" panose="02010600030101010101" pitchFamily="2" charset="-122"/>
              </a:rPr>
              <a:t>）死锁检测程序根据两张表中记录的情况用一个矩阵来表示，</a:t>
            </a:r>
            <a:r>
              <a:rPr lang="zh-CN" altLang="en-US" sz="2800" b="1">
                <a:latin typeface="宋体" panose="02010600030101010101" pitchFamily="2" charset="-122"/>
                <a:ea typeface="宋体" panose="02010600030101010101" pitchFamily="2" charset="-122"/>
              </a:rPr>
              <a:t>矩阵的每个元素指出进程间是否存在</a:t>
            </a:r>
            <a:r>
              <a:rPr lang="zh-CN" altLang="en-US" sz="2800" b="1">
                <a:solidFill>
                  <a:srgbClr val="0000FF"/>
                </a:solidFill>
                <a:latin typeface="宋体" panose="02010600030101010101" pitchFamily="2" charset="-122"/>
                <a:ea typeface="宋体" panose="02010600030101010101" pitchFamily="2" charset="-122"/>
              </a:rPr>
              <a:t>“等待占用关系”</a:t>
            </a:r>
            <a:r>
              <a:rPr lang="zh-CN" altLang="en-US" sz="2800" b="1">
                <a:latin typeface="Tahoma" panose="020B0604030504040204" pitchFamily="34" charset="0"/>
                <a:ea typeface="宋体" panose="02010600030101010101" pitchFamily="2" charset="-122"/>
              </a:rPr>
              <a:t>。矩阵的结构如下所示：</a:t>
            </a:r>
            <a:endParaRPr lang="zh-CN" altLang="en-US" sz="2800" b="1">
              <a:latin typeface="Tahoma" panose="020B0604030504040204" pitchFamily="34" charset="0"/>
              <a:ea typeface="宋体" panose="02010600030101010101" pitchFamily="2" charset="-122"/>
            </a:endParaRPr>
          </a:p>
        </p:txBody>
      </p:sp>
      <p:graphicFrame>
        <p:nvGraphicFramePr>
          <p:cNvPr id="344067" name="Group 3"/>
          <p:cNvGraphicFramePr>
            <a:graphicFrameLocks noGrp="1"/>
          </p:cNvGraphicFramePr>
          <p:nvPr/>
        </p:nvGraphicFramePr>
        <p:xfrm>
          <a:off x="2087563" y="2362200"/>
          <a:ext cx="4613275" cy="2590800"/>
        </p:xfrm>
        <a:graphic>
          <a:graphicData uri="http://schemas.openxmlformats.org/drawingml/2006/table">
            <a:tbl>
              <a:tblPr/>
              <a:tblGrid>
                <a:gridCol w="755650"/>
                <a:gridCol w="1116013"/>
                <a:gridCol w="935037"/>
                <a:gridCol w="903288"/>
                <a:gridCol w="903287"/>
              </a:tblGrid>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cap="flat">
                      <a:noFill/>
                    </a:lnR>
                    <a:lnT cap="flat">
                      <a:noFill/>
                    </a:lnT>
                    <a:lnB>
                      <a:noFill/>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1n</a:t>
                      </a:r>
                      <a:endPar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22</a:t>
                      </a:r>
                      <a:endPar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2n</a:t>
                      </a:r>
                      <a:endPar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778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cap="flat">
                      <a:noFill/>
                    </a:lnR>
                    <a:lnT>
                      <a:noFill/>
                    </a:lnT>
                    <a:lnB>
                      <a:noFill/>
                    </a:lnB>
                    <a:lnTlToBr>
                      <a:noFill/>
                    </a:lnTlToBr>
                    <a:lnBlToTr>
                      <a:noFill/>
                    </a:lnBlToTr>
                    <a:noFill/>
                  </a:tcPr>
                </a:tc>
              </a:tr>
              <a:tr h="4762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rPr>
                        <a:t>n</a:t>
                      </a:r>
                      <a:endParaRPr kumimoji="0" lang="en-US" altLang="zh-CN" sz="2800" b="1" i="0" u="none" strike="noStrike" cap="none" normalizeH="0" baseline="-18000" smtClean="0">
                        <a:ln>
                          <a:noFill/>
                        </a:ln>
                        <a:solidFill>
                          <a:srgbClr val="000099"/>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endPar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n2</a:t>
                      </a:r>
                      <a:endPar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nn</a:t>
                      </a:r>
                      <a:endParaRPr kumimoji="0" lang="en-US" altLang="zh-CN" sz="2800" b="1" i="0" u="none" strike="noStrike" cap="none" normalizeH="0" baseline="-18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344109" name="Text Box 45"/>
          <p:cNvSpPr txBox="1"/>
          <p:nvPr/>
        </p:nvSpPr>
        <p:spPr>
          <a:xfrm>
            <a:off x="477838" y="5380038"/>
            <a:ext cx="2817812" cy="520700"/>
          </a:xfrm>
          <a:prstGeom prst="rect">
            <a:avLst/>
          </a:prstGeom>
          <a:noFill/>
          <a:ln w="9525">
            <a:noFill/>
          </a:ln>
        </p:spPr>
        <p:txBody>
          <a:bodyPr anchor="t">
            <a:spAutoFit/>
          </a:bodyPr>
          <a:p>
            <a:r>
              <a:rPr lang="zh-CN" altLang="en-US" sz="2800" b="1">
                <a:latin typeface="Times New Roman" panose="02020603050405020304" pitchFamily="18" charset="0"/>
                <a:ea typeface="宋体" panose="02010600030101010101" pitchFamily="2" charset="-122"/>
              </a:rPr>
              <a:t>矩阵的元素</a:t>
            </a:r>
            <a:r>
              <a:rPr lang="en-US" altLang="zh-CN" sz="2800" b="1">
                <a:latin typeface="Times New Roman" panose="02020603050405020304" pitchFamily="18" charset="0"/>
                <a:ea typeface="宋体" panose="02010600030101010101" pitchFamily="2" charset="-122"/>
              </a:rPr>
              <a:t>b</a:t>
            </a:r>
            <a:r>
              <a:rPr lang="en-US" altLang="zh-CN" sz="2800" b="1" baseline="-10000">
                <a:latin typeface="Times New Roman" panose="02020603050405020304" pitchFamily="18" charset="0"/>
                <a:ea typeface="宋体" panose="02010600030101010101" pitchFamily="2" charset="-122"/>
              </a:rPr>
              <a:t>ij</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344110" name="Text Box 46"/>
          <p:cNvSpPr txBox="1"/>
          <p:nvPr/>
        </p:nvSpPr>
        <p:spPr>
          <a:xfrm>
            <a:off x="3132138" y="5202238"/>
            <a:ext cx="6313487" cy="952500"/>
          </a:xfrm>
          <a:prstGeom prst="rect">
            <a:avLst/>
          </a:prstGeom>
          <a:noFill/>
          <a:ln w="9525">
            <a:noFill/>
          </a:ln>
        </p:spPr>
        <p:txBody>
          <a:bodyPr anchor="t">
            <a:spAutoFit/>
          </a:bodyPr>
          <a:p>
            <a:r>
              <a:rPr lang="en-US" altLang="zh-CN" sz="2800" b="1">
                <a:latin typeface="Times New Roman" panose="02020603050405020304" pitchFamily="18" charset="0"/>
                <a:ea typeface="宋体" panose="02010600030101010101" pitchFamily="2" charset="-122"/>
              </a:rPr>
              <a:t>1   </a:t>
            </a:r>
            <a:r>
              <a:rPr lang="zh-CN" altLang="en-US" sz="2800" b="1">
                <a:latin typeface="Times New Roman" panose="02020603050405020304" pitchFamily="18" charset="0"/>
                <a:ea typeface="宋体" panose="02010600030101010101" pitchFamily="2" charset="-122"/>
              </a:rPr>
              <a:t>表示</a:t>
            </a:r>
            <a:r>
              <a:rPr lang="en-US" altLang="zh-CN" sz="2800" b="1">
                <a:latin typeface="Times New Roman" panose="02020603050405020304" pitchFamily="18" charset="0"/>
                <a:ea typeface="宋体" panose="02010600030101010101" pitchFamily="2" charset="-122"/>
              </a:rPr>
              <a:t>P</a:t>
            </a:r>
            <a:r>
              <a:rPr lang="en-US" altLang="zh-CN" sz="2800" b="1" baseline="-12000">
                <a:latin typeface="Times New Roman" panose="02020603050405020304" pitchFamily="18" charset="0"/>
                <a:ea typeface="宋体" panose="02010600030101010101" pitchFamily="2" charset="-122"/>
              </a:rPr>
              <a:t>i</a:t>
            </a:r>
            <a:r>
              <a:rPr lang="zh-CN" altLang="en-US" sz="2800" b="1">
                <a:latin typeface="Times New Roman" panose="02020603050405020304" pitchFamily="18" charset="0"/>
                <a:ea typeface="宋体" panose="02010600030101010101" pitchFamily="2" charset="-122"/>
              </a:rPr>
              <a:t>等待</a:t>
            </a:r>
            <a:r>
              <a:rPr lang="en-US" altLang="zh-CN" sz="2800" b="1">
                <a:latin typeface="Times New Roman" panose="02020603050405020304" pitchFamily="18" charset="0"/>
                <a:ea typeface="宋体" panose="02010600030101010101" pitchFamily="2" charset="-122"/>
              </a:rPr>
              <a:t>P</a:t>
            </a:r>
            <a:r>
              <a:rPr lang="en-US" altLang="zh-CN" sz="2800" b="1" baseline="-10000">
                <a:latin typeface="Times New Roman" panose="02020603050405020304" pitchFamily="18" charset="0"/>
                <a:ea typeface="宋体" panose="02010600030101010101" pitchFamily="2" charset="-122"/>
              </a:rPr>
              <a:t>j</a:t>
            </a:r>
            <a:r>
              <a:rPr lang="zh-CN" altLang="en-US" sz="2800" b="1">
                <a:latin typeface="Times New Roman" panose="02020603050405020304" pitchFamily="18" charset="0"/>
                <a:ea typeface="宋体" panose="02010600030101010101" pitchFamily="2" charset="-122"/>
              </a:rPr>
              <a:t>占用的资源</a:t>
            </a:r>
            <a:endParaRPr lang="zh-CN" altLang="en-US" sz="2800" b="1">
              <a:latin typeface="Times New Roman" panose="02020603050405020304" pitchFamily="18" charset="0"/>
              <a:ea typeface="宋体" panose="02010600030101010101" pitchFamily="2" charset="-122"/>
            </a:endParaRPr>
          </a:p>
          <a:p>
            <a:r>
              <a:rPr lang="en-US" altLang="zh-CN" sz="2800" b="1">
                <a:latin typeface="Times New Roman" panose="02020603050405020304" pitchFamily="18" charset="0"/>
                <a:ea typeface="宋体" panose="02010600030101010101" pitchFamily="2" charset="-122"/>
              </a:rPr>
              <a:t>0   </a:t>
            </a:r>
            <a:r>
              <a:rPr lang="zh-CN" altLang="en-US" sz="2800" b="1">
                <a:latin typeface="Times New Roman" panose="02020603050405020304" pitchFamily="18" charset="0"/>
                <a:ea typeface="宋体" panose="02010600030101010101" pitchFamily="2" charset="-122"/>
              </a:rPr>
              <a:t>表示</a:t>
            </a:r>
            <a:r>
              <a:rPr lang="en-US" altLang="zh-CN" sz="2800" b="1">
                <a:latin typeface="Times New Roman" panose="02020603050405020304" pitchFamily="18" charset="0"/>
                <a:ea typeface="宋体" panose="02010600030101010101" pitchFamily="2" charset="-122"/>
              </a:rPr>
              <a:t>P</a:t>
            </a:r>
            <a:r>
              <a:rPr lang="en-US" altLang="zh-CN" sz="2800" b="1" baseline="-12000">
                <a:latin typeface="Times New Roman" panose="02020603050405020304" pitchFamily="18" charset="0"/>
                <a:ea typeface="宋体" panose="02010600030101010101" pitchFamily="2" charset="-122"/>
              </a:rPr>
              <a:t>i</a:t>
            </a:r>
            <a:r>
              <a:rPr lang="zh-CN" altLang="en-US" sz="2800" b="1">
                <a:latin typeface="Times New Roman" panose="02020603050405020304" pitchFamily="18" charset="0"/>
                <a:ea typeface="宋体" panose="02010600030101010101" pitchFamily="2" charset="-122"/>
              </a:rPr>
              <a:t>与</a:t>
            </a:r>
            <a:r>
              <a:rPr lang="en-US" altLang="zh-CN" sz="2800" b="1">
                <a:latin typeface="Times New Roman" panose="02020603050405020304" pitchFamily="18" charset="0"/>
                <a:ea typeface="宋体" panose="02010600030101010101" pitchFamily="2" charset="-122"/>
              </a:rPr>
              <a:t>P</a:t>
            </a:r>
            <a:r>
              <a:rPr lang="en-US" altLang="zh-CN" sz="2800" b="1" baseline="-10000">
                <a:latin typeface="Times New Roman" panose="02020603050405020304" pitchFamily="18" charset="0"/>
                <a:ea typeface="宋体" panose="02010600030101010101" pitchFamily="2" charset="-122"/>
              </a:rPr>
              <a:t>j</a:t>
            </a:r>
            <a:r>
              <a:rPr lang="zh-CN" altLang="en-US" sz="2800" b="1">
                <a:latin typeface="Times New Roman" panose="02020603050405020304" pitchFamily="18" charset="0"/>
                <a:ea typeface="宋体" panose="02010600030101010101" pitchFamily="2" charset="-122"/>
              </a:rPr>
              <a:t>不存在等待占用关系</a:t>
            </a:r>
            <a:endParaRPr lang="zh-CN" altLang="en-US" sz="2800" b="1">
              <a:latin typeface="Times New Roman" panose="02020603050405020304" pitchFamily="18" charset="0"/>
              <a:ea typeface="宋体" panose="02010600030101010101" pitchFamily="2" charset="-122"/>
            </a:endParaRPr>
          </a:p>
        </p:txBody>
      </p:sp>
      <p:sp>
        <p:nvSpPr>
          <p:cNvPr id="344111" name="AutoShape 47"/>
          <p:cNvSpPr/>
          <p:nvPr/>
        </p:nvSpPr>
        <p:spPr>
          <a:xfrm>
            <a:off x="3005138" y="5395913"/>
            <a:ext cx="127000" cy="563562"/>
          </a:xfrm>
          <a:prstGeom prst="leftBrace">
            <a:avLst>
              <a:gd name="adj1" fmla="val 36753"/>
              <a:gd name="adj2" fmla="val 50000"/>
            </a:avLst>
          </a:prstGeom>
          <a:noFill/>
          <a:ln w="19050"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344112" name="AutoShape 48"/>
          <p:cNvSpPr/>
          <p:nvPr/>
        </p:nvSpPr>
        <p:spPr>
          <a:xfrm>
            <a:off x="2830513" y="2943225"/>
            <a:ext cx="4071937" cy="1890713"/>
          </a:xfrm>
          <a:prstGeom prst="bracketPair">
            <a:avLst>
              <a:gd name="adj" fmla="val 16667"/>
            </a:avLst>
          </a:prstGeom>
          <a:noFill/>
          <a:ln w="19050"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8334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
        <p:nvSpPr>
          <p:cNvPr id="183342" name="Rectangle 2"/>
          <p:cNvSpPr>
            <a:spLocks noGrp="1"/>
          </p:cNvSpPr>
          <p:nvPr/>
        </p:nvSpPr>
        <p:spPr>
          <a:xfrm>
            <a:off x="227013" y="201613"/>
            <a:ext cx="8620125" cy="511175"/>
          </a:xfrm>
          <a:prstGeom prst="rect">
            <a:avLst/>
          </a:prstGeom>
          <a:noFill/>
          <a:ln w="9525">
            <a:noFill/>
          </a:ln>
        </p:spPr>
        <p:txBody>
          <a:bodyPr wrap="square" lIns="91440" tIns="45720" rIns="91440" bIns="45720" anchor="b"/>
          <a:p>
            <a:r>
              <a:rPr lang="zh-CN" altLang="en-US" sz="3200" b="1">
                <a:solidFill>
                  <a:srgbClr val="0000FF"/>
                </a:solidFill>
                <a:latin typeface="Times New Roman" panose="02020603050405020304" pitchFamily="18" charset="0"/>
                <a:ea typeface="宋体" panose="02010600030101010101" pitchFamily="2" charset="-122"/>
              </a:rPr>
              <a:t>2.  死锁检测算法——</a:t>
            </a:r>
            <a:r>
              <a:rPr lang="zh-CN" altLang="en-US" sz="3200" b="1">
                <a:solidFill>
                  <a:srgbClr val="0000FF"/>
                </a:solidFill>
                <a:latin typeface="Times New Roman" panose="02020603050405020304" pitchFamily="18" charset="0"/>
                <a:ea typeface="宋体" panose="02010600030101010101" pitchFamily="2" charset="-122"/>
                <a:sym typeface="宋体" panose="02010600030101010101" pitchFamily="2" charset="-122"/>
              </a:rPr>
              <a:t>Warshell循环</a:t>
            </a:r>
            <a:endParaRPr lang="zh-CN" altLang="en-US" sz="3200" b="1">
              <a:solidFill>
                <a:srgbClr val="0000FF"/>
              </a:solidFill>
              <a:latin typeface="Times New Roman" panose="02020603050405020304" pitchFamily="18" charset="0"/>
              <a:ea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4066"/>
                                        </p:tgtEl>
                                        <p:attrNameLst>
                                          <p:attrName>style.visibility</p:attrName>
                                        </p:attrNameLst>
                                      </p:cBhvr>
                                      <p:to>
                                        <p:strVal val="visible"/>
                                      </p:to>
                                    </p:set>
                                    <p:animEffect transition="in" filter="wipe(up)">
                                      <p:cBhvr>
                                        <p:cTn id="7" dur="500"/>
                                        <p:tgtEl>
                                          <p:spTgt spid="34406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4067"/>
                                        </p:tgtEl>
                                        <p:attrNameLst>
                                          <p:attrName>style.visibility</p:attrName>
                                        </p:attrNameLst>
                                      </p:cBhvr>
                                      <p:to>
                                        <p:strVal val="visible"/>
                                      </p:to>
                                    </p:set>
                                    <p:animEffect transition="in" filter="dissolve">
                                      <p:cBhvr>
                                        <p:cTn id="12" dur="500"/>
                                        <p:tgtEl>
                                          <p:spTgt spid="344067"/>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3441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344109"/>
                                        </p:tgtEl>
                                        <p:attrNameLst>
                                          <p:attrName>style.visibility</p:attrName>
                                        </p:attrNameLst>
                                      </p:cBhvr>
                                      <p:to>
                                        <p:strVal val="visible"/>
                                      </p:to>
                                    </p:set>
                                    <p:anim calcmode="lin" valueType="num">
                                      <p:cBhvr>
                                        <p:cTn id="20" dur="500" fill="hold"/>
                                        <p:tgtEl>
                                          <p:spTgt spid="344109"/>
                                        </p:tgtEl>
                                        <p:attrNameLst>
                                          <p:attrName>ppt_x</p:attrName>
                                        </p:attrNameLst>
                                      </p:cBhvr>
                                      <p:tavLst>
                                        <p:tav tm="0">
                                          <p:val>
                                            <p:strVal val="0-#ppt_w/2"/>
                                          </p:val>
                                        </p:tav>
                                        <p:tav tm="100000">
                                          <p:val>
                                            <p:strVal val="#ppt_x"/>
                                          </p:val>
                                        </p:tav>
                                      </p:tavLst>
                                    </p:anim>
                                    <p:anim calcmode="lin" valueType="num">
                                      <p:cBhvr>
                                        <p:cTn id="21" dur="500" fill="hold"/>
                                        <p:tgtEl>
                                          <p:spTgt spid="344109"/>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499"/>
                                          </p:stCondLst>
                                        </p:cTn>
                                        <p:tgtEl>
                                          <p:spTgt spid="344111"/>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344110"/>
                                        </p:tgtEl>
                                        <p:attrNameLst>
                                          <p:attrName>style.visibility</p:attrName>
                                        </p:attrNameLst>
                                      </p:cBhvr>
                                      <p:to>
                                        <p:strVal val="visible"/>
                                      </p:to>
                                    </p:set>
                                    <p:animEffect transition="in" filter="wipe(up)">
                                      <p:cBhvr>
                                        <p:cTn id="28" dur="500"/>
                                        <p:tgtEl>
                                          <p:spTgt spid="344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6" grpId="0"/>
      <p:bldP spid="344109" grpId="0"/>
      <p:bldP spid="344110" grpId="0"/>
      <p:bldP spid="344111" grpId="0" bldLvl="0" animBg="1"/>
      <p:bldP spid="344112" grpId="0" bldLvl="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1"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45090" name="Text Box 2"/>
          <p:cNvSpPr txBox="1"/>
          <p:nvPr/>
        </p:nvSpPr>
        <p:spPr>
          <a:xfrm>
            <a:off x="300038" y="350838"/>
            <a:ext cx="8556625" cy="2546350"/>
          </a:xfrm>
          <a:prstGeom prst="rect">
            <a:avLst/>
          </a:prstGeom>
          <a:noFill/>
          <a:ln w="9525">
            <a:noFill/>
          </a:ln>
        </p:spPr>
        <p:txBody>
          <a:bodyPr anchor="t">
            <a:spAutoFit/>
          </a:bodyPr>
          <a:p>
            <a:pPr>
              <a:lnSpc>
                <a:spcPct val="95000"/>
              </a:lnSpc>
            </a:pPr>
            <a:r>
              <a:rPr lang="en-US" altLang="zh-CN" sz="2800" b="1">
                <a:latin typeface="Times New Roman" panose="02020603050405020304" pitchFamily="18" charset="0"/>
                <a:ea typeface="宋体" panose="02010600030101010101" pitchFamily="2" charset="-122"/>
              </a:rPr>
              <a:t>(2)</a:t>
            </a:r>
            <a:r>
              <a:rPr lang="zh-CN" altLang="en-US" sz="2800" b="1">
                <a:latin typeface="Tahoma" panose="020B0604030504040204" pitchFamily="34" charset="0"/>
                <a:ea typeface="宋体" panose="02010600030101010101" pitchFamily="2" charset="-122"/>
              </a:rPr>
              <a:t>死锁检测程序运行如下程序</a:t>
            </a:r>
            <a:r>
              <a:rPr lang="en-US" altLang="zh-CN" sz="2800" b="1">
                <a:latin typeface="Times New Roman" panose="02020603050405020304" pitchFamily="18" charset="0"/>
                <a:ea typeface="宋体" panose="02010600030101010101" pitchFamily="2" charset="-122"/>
              </a:rPr>
              <a:t>(</a:t>
            </a:r>
            <a:r>
              <a:rPr lang="en-US" altLang="zh-CN" sz="2800" b="1">
                <a:latin typeface="Tahoma" panose="020B0604030504040204" pitchFamily="34" charset="0"/>
                <a:ea typeface="宋体" panose="02010600030101010101" pitchFamily="2" charset="-122"/>
              </a:rPr>
              <a:t>Warshell</a:t>
            </a:r>
            <a:r>
              <a:rPr lang="zh-CN" altLang="en-US" sz="2800" b="1">
                <a:latin typeface="Tahoma" panose="020B0604030504040204" pitchFamily="34" charset="0"/>
                <a:ea typeface="宋体" panose="02010600030101010101" pitchFamily="2" charset="-122"/>
              </a:rPr>
              <a:t>的传递闭</a:t>
            </a:r>
            <a:endParaRPr lang="zh-CN" altLang="en-US" sz="2800" b="1">
              <a:latin typeface="Tahoma" panose="020B0604030504040204" pitchFamily="34" charset="0"/>
              <a:ea typeface="宋体" panose="02010600030101010101" pitchFamily="2" charset="-122"/>
            </a:endParaRPr>
          </a:p>
          <a:p>
            <a:pPr>
              <a:lnSpc>
                <a:spcPct val="95000"/>
              </a:lnSpc>
            </a:pPr>
            <a:r>
              <a:rPr lang="zh-CN" altLang="en-US" sz="2800" b="1">
                <a:latin typeface="Tahoma" panose="020B0604030504040204" pitchFamily="34" charset="0"/>
                <a:ea typeface="宋体" panose="02010600030101010101" pitchFamily="2" charset="-122"/>
              </a:rPr>
              <a:t>     包算法</a:t>
            </a:r>
            <a:r>
              <a:rPr lang="en-US" altLang="zh-CN" sz="2800" b="1">
                <a:latin typeface="Times New Roman" panose="02020603050405020304" pitchFamily="18" charset="0"/>
                <a:ea typeface="宋体" panose="02010600030101010101" pitchFamily="2" charset="-122"/>
              </a:rPr>
              <a:t>)</a:t>
            </a:r>
            <a:r>
              <a:rPr lang="zh-CN" altLang="en-US" sz="2800" b="1">
                <a:latin typeface="Tahoma" panose="020B0604030504040204" pitchFamily="34" charset="0"/>
                <a:ea typeface="宋体" panose="02010600030101010101" pitchFamily="2" charset="-122"/>
              </a:rPr>
              <a:t>：</a:t>
            </a:r>
            <a:endParaRPr lang="zh-CN" altLang="en-US" sz="2800" b="1">
              <a:latin typeface="Tahoma" panose="020B0604030504040204" pitchFamily="34" charset="0"/>
              <a:ea typeface="宋体" panose="02010600030101010101" pitchFamily="2" charset="-122"/>
            </a:endParaRPr>
          </a:p>
          <a:p>
            <a:pPr>
              <a:lnSpc>
                <a:spcPct val="95000"/>
              </a:lnSpc>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for  k := 1  to  n  do</a:t>
            </a:r>
            <a:endParaRPr lang="en-US" altLang="zh-CN" sz="2800" b="1">
              <a:latin typeface="Times New Roman" panose="02020603050405020304" pitchFamily="18" charset="0"/>
              <a:ea typeface="宋体" panose="02010600030101010101" pitchFamily="2" charset="-122"/>
            </a:endParaRPr>
          </a:p>
          <a:p>
            <a:pPr>
              <a:lnSpc>
                <a:spcPct val="95000"/>
              </a:lnSpc>
            </a:pPr>
            <a:r>
              <a:rPr lang="en-US" altLang="zh-CN" sz="2800" b="1">
                <a:latin typeface="Times New Roman" panose="02020603050405020304" pitchFamily="18" charset="0"/>
                <a:ea typeface="宋体" panose="02010600030101010101" pitchFamily="2" charset="-122"/>
              </a:rPr>
              <a:t>           for  i := 1  to  n  do</a:t>
            </a:r>
            <a:endParaRPr lang="en-US" altLang="zh-CN" sz="2800" b="1">
              <a:latin typeface="Times New Roman" panose="02020603050405020304" pitchFamily="18" charset="0"/>
              <a:ea typeface="宋体" panose="02010600030101010101" pitchFamily="2" charset="-122"/>
            </a:endParaRPr>
          </a:p>
          <a:p>
            <a:pPr>
              <a:lnSpc>
                <a:spcPct val="95000"/>
              </a:lnSpc>
            </a:pPr>
            <a:r>
              <a:rPr lang="en-US" altLang="zh-CN" sz="2800" b="1">
                <a:latin typeface="Times New Roman" panose="02020603050405020304" pitchFamily="18" charset="0"/>
                <a:ea typeface="宋体" panose="02010600030101010101" pitchFamily="2" charset="-122"/>
              </a:rPr>
              <a:t>                for  j := 1  to  n  do</a:t>
            </a:r>
            <a:endParaRPr lang="en-US" altLang="zh-CN" sz="2800" b="1">
              <a:latin typeface="Times New Roman" panose="02020603050405020304" pitchFamily="18" charset="0"/>
              <a:ea typeface="宋体" panose="02010600030101010101" pitchFamily="2" charset="-122"/>
            </a:endParaRPr>
          </a:p>
          <a:p>
            <a:pPr>
              <a:lnSpc>
                <a:spcPct val="95000"/>
              </a:lnSpc>
            </a:pPr>
            <a:r>
              <a:rPr lang="en-US" altLang="zh-CN" sz="2800" b="1">
                <a:latin typeface="Times New Roman" panose="02020603050405020304" pitchFamily="18" charset="0"/>
                <a:ea typeface="宋体" panose="02010600030101010101" pitchFamily="2" charset="-122"/>
              </a:rPr>
              <a:t>                     b</a:t>
            </a:r>
            <a:r>
              <a:rPr lang="en-US" altLang="zh-CN" sz="2800" b="1" baseline="-10000">
                <a:latin typeface="Times New Roman" panose="02020603050405020304" pitchFamily="18" charset="0"/>
                <a:ea typeface="宋体" panose="02010600030101010101" pitchFamily="2" charset="-122"/>
              </a:rPr>
              <a:t>ij</a:t>
            </a:r>
            <a:r>
              <a:rPr lang="en-US" altLang="zh-CN" sz="2800" b="1" baseline="30000">
                <a:latin typeface="Times New Roman" panose="02020603050405020304" pitchFamily="18" charset="0"/>
                <a:ea typeface="宋体" panose="02010600030101010101" pitchFamily="2" charset="-122"/>
              </a:rPr>
              <a:t>(k) </a:t>
            </a:r>
            <a:r>
              <a:rPr lang="en-US" altLang="zh-CN" sz="2800" b="1">
                <a:latin typeface="Times New Roman" panose="02020603050405020304" pitchFamily="18" charset="0"/>
                <a:ea typeface="宋体" panose="02010600030101010101" pitchFamily="2" charset="-122"/>
              </a:rPr>
              <a:t>:= b</a:t>
            </a:r>
            <a:r>
              <a:rPr lang="en-US" altLang="zh-CN" sz="2800" b="1" baseline="-10000">
                <a:latin typeface="Times New Roman" panose="02020603050405020304" pitchFamily="18" charset="0"/>
                <a:ea typeface="宋体" panose="02010600030101010101" pitchFamily="2" charset="-122"/>
              </a:rPr>
              <a:t>ij</a:t>
            </a:r>
            <a:r>
              <a:rPr lang="en-US" altLang="zh-CN" sz="2800" b="1" baseline="30000">
                <a:latin typeface="Times New Roman" panose="02020603050405020304" pitchFamily="18" charset="0"/>
                <a:ea typeface="宋体" panose="02010600030101010101" pitchFamily="2" charset="-122"/>
                <a:sym typeface="宋体" panose="02010600030101010101" pitchFamily="2" charset="-122"/>
              </a:rPr>
              <a:t>(k-1) </a:t>
            </a:r>
            <a:r>
              <a:rPr lang="en-US" altLang="zh-CN" sz="2800" b="1">
                <a:latin typeface="Times New Roman" panose="02020603050405020304" pitchFamily="18" charset="0"/>
                <a:ea typeface="宋体" panose="02010600030101010101" pitchFamily="2" charset="-122"/>
              </a:rPr>
              <a:t>∨(b</a:t>
            </a:r>
            <a:r>
              <a:rPr lang="en-US" altLang="zh-CN" sz="2800" b="1" baseline="-12000">
                <a:latin typeface="Times New Roman" panose="02020603050405020304" pitchFamily="18" charset="0"/>
                <a:ea typeface="宋体" panose="02010600030101010101" pitchFamily="2" charset="-122"/>
              </a:rPr>
              <a:t>ik</a:t>
            </a:r>
            <a:r>
              <a:rPr lang="en-US" altLang="zh-CN" sz="2800" b="1" baseline="30000">
                <a:latin typeface="Times New Roman" panose="02020603050405020304" pitchFamily="18" charset="0"/>
                <a:ea typeface="宋体" panose="02010600030101010101" pitchFamily="2" charset="-122"/>
                <a:sym typeface="宋体" panose="02010600030101010101" pitchFamily="2" charset="-122"/>
              </a:rPr>
              <a:t>(k-1)</a:t>
            </a:r>
            <a:r>
              <a:rPr lang="en-US" altLang="zh-CN" sz="2800" b="1">
                <a:latin typeface="Times New Roman" panose="02020603050405020304" pitchFamily="18" charset="0"/>
                <a:ea typeface="宋体" panose="02010600030101010101" pitchFamily="2" charset="-122"/>
              </a:rPr>
              <a:t>∧b</a:t>
            </a:r>
            <a:r>
              <a:rPr lang="en-US" altLang="zh-CN" sz="2800" b="1" baseline="-10000">
                <a:latin typeface="Times New Roman" panose="02020603050405020304" pitchFamily="18" charset="0"/>
                <a:ea typeface="宋体" panose="02010600030101010101" pitchFamily="2" charset="-122"/>
              </a:rPr>
              <a:t>kj</a:t>
            </a:r>
            <a:r>
              <a:rPr lang="en-US" altLang="zh-CN" sz="2800" b="1" baseline="30000">
                <a:latin typeface="Times New Roman" panose="02020603050405020304" pitchFamily="18" charset="0"/>
                <a:ea typeface="宋体" panose="02010600030101010101" pitchFamily="2" charset="-122"/>
                <a:sym typeface="宋体" panose="02010600030101010101" pitchFamily="2" charset="-122"/>
              </a:rPr>
              <a:t>(k-1)</a:t>
            </a:r>
            <a:r>
              <a:rPr lang="en-US" altLang="zh-CN" sz="2800" b="1">
                <a:latin typeface="Times New Roman" panose="02020603050405020304" pitchFamily="18" charset="0"/>
                <a:ea typeface="宋体" panose="02010600030101010101" pitchFamily="2" charset="-122"/>
              </a:rPr>
              <a:t>)</a:t>
            </a:r>
            <a:endParaRPr lang="en-US" altLang="zh-CN" sz="2800" b="1">
              <a:latin typeface="Tahoma" panose="020B0604030504040204" pitchFamily="34" charset="0"/>
              <a:ea typeface="宋体" panose="02010600030101010101" pitchFamily="2" charset="-122"/>
            </a:endParaRPr>
          </a:p>
        </p:txBody>
      </p:sp>
      <p:sp>
        <p:nvSpPr>
          <p:cNvPr id="345091" name="Text Box 3"/>
          <p:cNvSpPr txBox="1"/>
          <p:nvPr/>
        </p:nvSpPr>
        <p:spPr>
          <a:xfrm>
            <a:off x="538163" y="3011488"/>
            <a:ext cx="8054975" cy="3046412"/>
          </a:xfrm>
          <a:prstGeom prst="rect">
            <a:avLst/>
          </a:prstGeom>
          <a:solidFill>
            <a:srgbClr val="FFF5CC"/>
          </a:solidFill>
          <a:ln w="9525" cap="flat" cmpd="sng">
            <a:solidFill>
              <a:srgbClr val="FFF5CC"/>
            </a:solidFill>
            <a:prstDash val="solid"/>
            <a:round/>
            <a:headEnd type="none" w="med" len="med"/>
            <a:tailEnd type="none" w="med" len="med"/>
          </a:ln>
        </p:spPr>
        <p:txBody>
          <a:bodyPr anchor="t">
            <a:spAutoFit/>
          </a:bodyPr>
          <a:p>
            <a:pPr marL="457200" indent="-457200">
              <a:buClr>
                <a:srgbClr val="0101FF"/>
              </a:buClr>
              <a:buSzPct val="125000"/>
              <a:buFont typeface="Arial" panose="020B0604020202020204" pitchFamily="34" charset="0"/>
              <a:buChar char="•"/>
            </a:pP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为“或” ；“∧”为“与”运算符。</a:t>
            </a:r>
            <a:endParaRPr lang="zh-CN" altLang="en-US" b="1" dirty="0">
              <a:latin typeface="Times New Roman" panose="02020603050405020304" pitchFamily="18" charset="0"/>
              <a:ea typeface="宋体" panose="02010600030101010101" pitchFamily="2" charset="-122"/>
            </a:endParaRPr>
          </a:p>
          <a:p>
            <a:pPr marL="457200" indent="-457200">
              <a:buClr>
                <a:srgbClr val="0101FF"/>
              </a:buClr>
              <a:buSzPct val="12500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rPr>
              <a:t>如果</a:t>
            </a:r>
            <a:r>
              <a:rPr lang="en-US" altLang="zh-CN" b="1" dirty="0" err="1">
                <a:latin typeface="Times New Roman" panose="02020603050405020304" pitchFamily="18" charset="0"/>
                <a:ea typeface="宋体" panose="02010600030101010101" pitchFamily="2" charset="-122"/>
              </a:rPr>
              <a:t>b</a:t>
            </a:r>
            <a:r>
              <a:rPr lang="en-US" altLang="zh-CN" b="1" baseline="-12000" dirty="0" err="1">
                <a:latin typeface="Times New Roman" panose="02020603050405020304" pitchFamily="18" charset="0"/>
                <a:ea typeface="宋体" panose="02010600030101010101" pitchFamily="2" charset="-122"/>
              </a:rPr>
              <a:t>ik</a:t>
            </a:r>
            <a:r>
              <a:rPr lang="en-US" altLang="zh-CN" b="1" dirty="0" err="1">
                <a:latin typeface="Times New Roman" panose="02020603050405020304" pitchFamily="18" charset="0"/>
                <a:ea typeface="宋体" panose="02010600030101010101" pitchFamily="2" charset="-122"/>
              </a:rPr>
              <a:t>∧b</a:t>
            </a:r>
            <a:r>
              <a:rPr lang="en-US" altLang="zh-CN" b="1" baseline="-10000" dirty="0" err="1">
                <a:latin typeface="Times New Roman" panose="02020603050405020304" pitchFamily="18" charset="0"/>
                <a:ea typeface="宋体" panose="02010600030101010101" pitchFamily="2" charset="-122"/>
              </a:rPr>
              <a:t>kj</a:t>
            </a:r>
            <a:r>
              <a:rPr lang="zh-CN" altLang="en-US" b="1" dirty="0">
                <a:latin typeface="Times New Roman" panose="02020603050405020304" pitchFamily="18" charset="0"/>
                <a:ea typeface="宋体" panose="02010600030101010101" pitchFamily="2" charset="-122"/>
              </a:rPr>
              <a:t>为</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，表示</a:t>
            </a:r>
            <a:r>
              <a:rPr lang="en-US" altLang="zh-CN" b="1" dirty="0">
                <a:latin typeface="Times New Roman" panose="02020603050405020304" pitchFamily="18" charset="0"/>
                <a:ea typeface="宋体" panose="02010600030101010101" pitchFamily="2" charset="-122"/>
              </a:rPr>
              <a:t>P</a:t>
            </a:r>
            <a:r>
              <a:rPr lang="en-US" altLang="zh-CN" b="1" baseline="-10000" dirty="0">
                <a:latin typeface="Times New Roman" panose="02020603050405020304" pitchFamily="18" charset="0"/>
                <a:ea typeface="宋体" panose="02010600030101010101" pitchFamily="2" charset="-122"/>
              </a:rPr>
              <a:t>i</a:t>
            </a:r>
            <a:r>
              <a:rPr lang="zh-CN" altLang="en-US" b="1" dirty="0">
                <a:latin typeface="Times New Roman" panose="02020603050405020304" pitchFamily="18" charset="0"/>
                <a:ea typeface="宋体" panose="02010600030101010101" pitchFamily="2" charset="-122"/>
              </a:rPr>
              <a:t>与</a:t>
            </a:r>
            <a:r>
              <a:rPr lang="en-US" altLang="zh-CN" b="1" dirty="0" err="1">
                <a:latin typeface="Times New Roman" panose="02020603050405020304" pitchFamily="18" charset="0"/>
                <a:ea typeface="宋体" panose="02010600030101010101" pitchFamily="2" charset="-122"/>
              </a:rPr>
              <a:t>P</a:t>
            </a:r>
            <a:r>
              <a:rPr lang="en-US" altLang="zh-CN" b="1" baseline="-10000" dirty="0" err="1">
                <a:latin typeface="Times New Roman" panose="02020603050405020304" pitchFamily="18" charset="0"/>
                <a:ea typeface="宋体" panose="02010600030101010101" pitchFamily="2" charset="-122"/>
              </a:rPr>
              <a:t>j</a:t>
            </a:r>
            <a:r>
              <a:rPr lang="zh-CN" altLang="en-US" b="1" dirty="0">
                <a:latin typeface="Times New Roman" panose="02020603050405020304" pitchFamily="18" charset="0"/>
                <a:ea typeface="宋体" panose="02010600030101010101" pitchFamily="2" charset="-122"/>
              </a:rPr>
              <a:t>之间有间接等待关系， </a:t>
            </a:r>
            <a:r>
              <a:rPr lang="en-US" altLang="zh-CN" b="1" dirty="0" err="1">
                <a:latin typeface="Times New Roman" panose="02020603050405020304" pitchFamily="18" charset="0"/>
                <a:ea typeface="宋体" panose="02010600030101010101" pitchFamily="2" charset="-122"/>
              </a:rPr>
              <a:t>b</a:t>
            </a:r>
            <a:r>
              <a:rPr lang="en-US" altLang="zh-CN" b="1" baseline="-10000" dirty="0" err="1">
                <a:latin typeface="Times New Roman" panose="02020603050405020304" pitchFamily="18" charset="0"/>
                <a:ea typeface="宋体" panose="02010600030101010101" pitchFamily="2" charset="-122"/>
              </a:rPr>
              <a:t>ij</a:t>
            </a:r>
            <a:r>
              <a:rPr lang="en-US" altLang="zh-CN" b="1" dirty="0">
                <a:latin typeface="Times New Roman" panose="02020603050405020304" pitchFamily="18" charset="0"/>
                <a:ea typeface="宋体" panose="02010600030101010101" pitchFamily="2" charset="-122"/>
              </a:rPr>
              <a:t> := </a:t>
            </a:r>
            <a:r>
              <a:rPr lang="en-US" altLang="zh-CN" b="1" dirty="0" err="1">
                <a:latin typeface="Times New Roman" panose="02020603050405020304" pitchFamily="18" charset="0"/>
                <a:ea typeface="宋体" panose="02010600030101010101" pitchFamily="2" charset="-122"/>
              </a:rPr>
              <a:t>b</a:t>
            </a:r>
            <a:r>
              <a:rPr lang="en-US" altLang="zh-CN" b="1" baseline="-10000" dirty="0" err="1">
                <a:latin typeface="Times New Roman" panose="02020603050405020304" pitchFamily="18" charset="0"/>
                <a:ea typeface="宋体" panose="02010600030101010101" pitchFamily="2" charset="-122"/>
              </a:rPr>
              <a:t>ij</a:t>
            </a:r>
            <a:r>
              <a:rPr lang="en-US" altLang="zh-CN" b="1" dirty="0">
                <a:latin typeface="Times New Roman" panose="02020603050405020304" pitchFamily="18" charset="0"/>
                <a:ea typeface="宋体" panose="02010600030101010101" pitchFamily="2" charset="-122"/>
              </a:rPr>
              <a:t>∨(</a:t>
            </a:r>
            <a:r>
              <a:rPr lang="en-US" altLang="zh-CN" b="1" dirty="0" err="1">
                <a:latin typeface="Times New Roman" panose="02020603050405020304" pitchFamily="18" charset="0"/>
                <a:ea typeface="宋体" panose="02010600030101010101" pitchFamily="2" charset="-122"/>
              </a:rPr>
              <a:t>b</a:t>
            </a:r>
            <a:r>
              <a:rPr lang="en-US" altLang="zh-CN" b="1" baseline="-12000" dirty="0" err="1">
                <a:latin typeface="Times New Roman" panose="02020603050405020304" pitchFamily="18" charset="0"/>
                <a:ea typeface="宋体" panose="02010600030101010101" pitchFamily="2" charset="-122"/>
              </a:rPr>
              <a:t>ik</a:t>
            </a:r>
            <a:r>
              <a:rPr lang="en-US" altLang="zh-CN" b="1" dirty="0" err="1">
                <a:latin typeface="Times New Roman" panose="02020603050405020304" pitchFamily="18" charset="0"/>
                <a:ea typeface="宋体" panose="02010600030101010101" pitchFamily="2" charset="-122"/>
              </a:rPr>
              <a:t>∧b</a:t>
            </a:r>
            <a:r>
              <a:rPr lang="en-US" altLang="zh-CN" b="1" baseline="-10000" dirty="0" err="1">
                <a:latin typeface="Times New Roman" panose="02020603050405020304" pitchFamily="18" charset="0"/>
                <a:ea typeface="宋体" panose="02010600030101010101" pitchFamily="2" charset="-122"/>
              </a:rPr>
              <a:t>kj</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能够使</a:t>
            </a:r>
            <a:r>
              <a:rPr lang="en-US" altLang="zh-CN" b="1" dirty="0">
                <a:latin typeface="Times New Roman" panose="02020603050405020304" pitchFamily="18" charset="0"/>
                <a:ea typeface="宋体" panose="02010600030101010101" pitchFamily="2" charset="-122"/>
              </a:rPr>
              <a:t>P</a:t>
            </a:r>
            <a:r>
              <a:rPr lang="en-US" altLang="zh-CN" b="1" baseline="-10000" dirty="0">
                <a:latin typeface="Times New Roman" panose="02020603050405020304" pitchFamily="18" charset="0"/>
                <a:ea typeface="宋体" panose="02010600030101010101" pitchFamily="2" charset="-122"/>
              </a:rPr>
              <a:t>i</a:t>
            </a:r>
            <a:r>
              <a:rPr lang="zh-CN" altLang="en-US" b="1" dirty="0">
                <a:latin typeface="Times New Roman" panose="02020603050405020304" pitchFamily="18" charset="0"/>
                <a:ea typeface="宋体" panose="02010600030101010101" pitchFamily="2" charset="-122"/>
              </a:rPr>
              <a:t>与</a:t>
            </a:r>
            <a:r>
              <a:rPr lang="en-US" altLang="zh-CN" b="1" dirty="0" err="1">
                <a:latin typeface="Times New Roman" panose="02020603050405020304" pitchFamily="18" charset="0"/>
                <a:ea typeface="宋体" panose="02010600030101010101" pitchFamily="2" charset="-122"/>
              </a:rPr>
              <a:t>P</a:t>
            </a:r>
            <a:r>
              <a:rPr lang="en-US" altLang="zh-CN" b="1" baseline="-10000" dirty="0" err="1">
                <a:latin typeface="Times New Roman" panose="02020603050405020304" pitchFamily="18" charset="0"/>
                <a:ea typeface="宋体" panose="02010600030101010101" pitchFamily="2" charset="-122"/>
              </a:rPr>
              <a:t>j</a:t>
            </a:r>
            <a:r>
              <a:rPr lang="zh-CN" altLang="en-US" b="1" dirty="0">
                <a:latin typeface="Times New Roman" panose="02020603050405020304" pitchFamily="18" charset="0"/>
                <a:ea typeface="宋体" panose="02010600030101010101" pitchFamily="2" charset="-122"/>
              </a:rPr>
              <a:t>原来就有的直接等待占有关系保持</a:t>
            </a:r>
            <a:r>
              <a:rPr lang="en-US" altLang="zh-CN" b="1" dirty="0" err="1">
                <a:latin typeface="Times New Roman" panose="02020603050405020304" pitchFamily="18" charset="0"/>
                <a:ea typeface="宋体" panose="02010600030101010101" pitchFamily="2" charset="-122"/>
              </a:rPr>
              <a:t>b</a:t>
            </a:r>
            <a:r>
              <a:rPr lang="en-US" altLang="zh-CN" b="1" baseline="-10000" dirty="0" err="1">
                <a:latin typeface="Times New Roman" panose="02020603050405020304" pitchFamily="18" charset="0"/>
                <a:ea typeface="宋体" panose="02010600030101010101" pitchFamily="2" charset="-122"/>
              </a:rPr>
              <a:t>ij</a:t>
            </a:r>
            <a:r>
              <a:rPr lang="zh-CN" altLang="en-US" b="1" dirty="0">
                <a:latin typeface="Times New Roman" panose="02020603050405020304" pitchFamily="18" charset="0"/>
                <a:ea typeface="宋体" panose="02010600030101010101" pitchFamily="2" charset="-122"/>
              </a:rPr>
              <a:t>为“</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，并且在</a:t>
            </a:r>
            <a:r>
              <a:rPr lang="en-US" altLang="zh-CN" b="1" dirty="0">
                <a:latin typeface="Times New Roman" panose="02020603050405020304" pitchFamily="18" charset="0"/>
                <a:ea typeface="宋体" panose="02010600030101010101" pitchFamily="2" charset="-122"/>
              </a:rPr>
              <a:t>P</a:t>
            </a:r>
            <a:r>
              <a:rPr lang="en-US" altLang="zh-CN" b="1" baseline="-10000" dirty="0">
                <a:latin typeface="Times New Roman" panose="02020603050405020304" pitchFamily="18" charset="0"/>
                <a:ea typeface="宋体" panose="02010600030101010101" pitchFamily="2" charset="-122"/>
              </a:rPr>
              <a:t>i</a:t>
            </a:r>
            <a:r>
              <a:rPr lang="zh-CN" altLang="en-US" b="1" dirty="0">
                <a:latin typeface="Times New Roman" panose="02020603050405020304" pitchFamily="18" charset="0"/>
                <a:ea typeface="宋体" panose="02010600030101010101" pitchFamily="2" charset="-122"/>
              </a:rPr>
              <a:t>与</a:t>
            </a:r>
            <a:r>
              <a:rPr lang="en-US" altLang="zh-CN" b="1" dirty="0" err="1">
                <a:latin typeface="Times New Roman" panose="02020603050405020304" pitchFamily="18" charset="0"/>
                <a:ea typeface="宋体" panose="02010600030101010101" pitchFamily="2" charset="-122"/>
              </a:rPr>
              <a:t>P</a:t>
            </a:r>
            <a:r>
              <a:rPr lang="en-US" altLang="zh-CN" b="1" baseline="-10000" dirty="0" err="1">
                <a:latin typeface="Times New Roman" panose="02020603050405020304" pitchFamily="18" charset="0"/>
                <a:ea typeface="宋体" panose="02010600030101010101" pitchFamily="2" charset="-122"/>
              </a:rPr>
              <a:t>j</a:t>
            </a:r>
            <a:r>
              <a:rPr lang="zh-CN" altLang="en-US" b="1" dirty="0">
                <a:latin typeface="Times New Roman" panose="02020603050405020304" pitchFamily="18" charset="0"/>
                <a:ea typeface="宋体" panose="02010600030101010101" pitchFamily="2" charset="-122"/>
              </a:rPr>
              <a:t>之间有间接等待关系时也把</a:t>
            </a:r>
            <a:r>
              <a:rPr lang="en-US" altLang="zh-CN" b="1" dirty="0" err="1">
                <a:latin typeface="Times New Roman" panose="02020603050405020304" pitchFamily="18" charset="0"/>
                <a:ea typeface="宋体" panose="02010600030101010101" pitchFamily="2" charset="-122"/>
              </a:rPr>
              <a:t>b</a:t>
            </a:r>
            <a:r>
              <a:rPr lang="en-US" altLang="zh-CN" b="1" baseline="-10000" dirty="0" err="1">
                <a:latin typeface="Times New Roman" panose="02020603050405020304" pitchFamily="18" charset="0"/>
                <a:ea typeface="宋体" panose="02010600030101010101" pitchFamily="2" charset="-122"/>
              </a:rPr>
              <a:t>ij</a:t>
            </a:r>
            <a:r>
              <a:rPr lang="zh-CN" altLang="en-US" b="1" dirty="0">
                <a:latin typeface="Times New Roman" panose="02020603050405020304" pitchFamily="18" charset="0"/>
                <a:ea typeface="宋体" panose="02010600030101010101" pitchFamily="2" charset="-122"/>
              </a:rPr>
              <a:t>置为“</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a:p>
            <a:pPr marL="457200" indent="-457200">
              <a:buClr>
                <a:srgbClr val="0101FF"/>
              </a:buClr>
              <a:buSzPct val="12500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rPr>
              <a:t>当死锁检测程序运行上述程序后，矩阵中有某个</a:t>
            </a:r>
            <a:r>
              <a:rPr lang="en-US" altLang="zh-CN" b="1" dirty="0" err="1">
                <a:latin typeface="Times New Roman" panose="02020603050405020304" pitchFamily="18" charset="0"/>
                <a:ea typeface="宋体" panose="02010600030101010101" pitchFamily="2" charset="-122"/>
              </a:rPr>
              <a:t>b</a:t>
            </a:r>
            <a:r>
              <a:rPr lang="en-US" altLang="zh-CN" b="1" baseline="-10000" dirty="0" err="1">
                <a:latin typeface="Times New Roman" panose="02020603050405020304" pitchFamily="18" charset="0"/>
                <a:ea typeface="宋体" panose="02010600030101010101" pitchFamily="2" charset="-122"/>
              </a:rPr>
              <a:t>ii</a:t>
            </a:r>
            <a:r>
              <a:rPr lang="zh-CN" altLang="en-US" b="1" dirty="0">
                <a:latin typeface="Times New Roman" panose="02020603050405020304" pitchFamily="18" charset="0"/>
                <a:ea typeface="宋体" panose="02010600030101010101" pitchFamily="2" charset="-122"/>
              </a:rPr>
              <a:t>取值为“</a:t>
            </a:r>
            <a:r>
              <a:rPr lang="en-US" altLang="zh-CN" b="1"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时，就表示存在一组进程，它们循环等待资源，即出现了</a:t>
            </a:r>
            <a:r>
              <a:rPr lang="zh-CN" altLang="en-US" b="1" dirty="0">
                <a:solidFill>
                  <a:srgbClr val="0101FF"/>
                </a:solidFill>
                <a:latin typeface="Times New Roman" panose="02020603050405020304" pitchFamily="18" charset="0"/>
                <a:ea typeface="宋体" panose="02010600030101010101" pitchFamily="2" charset="-122"/>
              </a:rPr>
              <a:t>环路</a:t>
            </a:r>
            <a:r>
              <a:rPr lang="en-US" altLang="zh-CN" b="1" dirty="0">
                <a:solidFill>
                  <a:srgbClr val="0101FF"/>
                </a:solidFill>
                <a:latin typeface="Times New Roman" panose="02020603050405020304" pitchFamily="18" charset="0"/>
                <a:ea typeface="宋体" panose="02010600030101010101" pitchFamily="2" charset="-122"/>
              </a:rPr>
              <a:t>(</a:t>
            </a:r>
            <a:r>
              <a:rPr lang="zh-CN" altLang="en-US" b="1" dirty="0">
                <a:solidFill>
                  <a:srgbClr val="0101FF"/>
                </a:solidFill>
                <a:latin typeface="Times New Roman" panose="02020603050405020304" pitchFamily="18" charset="0"/>
                <a:ea typeface="宋体" panose="02010600030101010101" pitchFamily="2" charset="-122"/>
              </a:rPr>
              <a:t>死锁</a:t>
            </a:r>
            <a:r>
              <a:rPr lang="en-US" altLang="zh-CN" b="1" dirty="0">
                <a:solidFill>
                  <a:srgbClr val="0101FF"/>
                </a:solidFill>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sp>
        <p:nvSpPr>
          <p:cNvPr id="345092" name="Text Box 4"/>
          <p:cNvSpPr txBox="1"/>
          <p:nvPr/>
        </p:nvSpPr>
        <p:spPr>
          <a:xfrm>
            <a:off x="5805488" y="955675"/>
            <a:ext cx="2787650" cy="1198563"/>
          </a:xfrm>
          <a:prstGeom prst="rect">
            <a:avLst/>
          </a:prstGeom>
          <a:solidFill>
            <a:srgbClr val="FFFFCC"/>
          </a:solidFill>
          <a:ln w="19050" cap="flat" cmpd="sng">
            <a:solidFill>
              <a:srgbClr val="0000FF"/>
            </a:solidFill>
            <a:prstDash val="solid"/>
            <a:miter/>
            <a:headEnd type="none" w="med" len="med"/>
            <a:tailEnd type="none" w="med" len="med"/>
          </a:ln>
        </p:spPr>
        <p:txBody>
          <a:bodyPr anchor="t">
            <a:spAutoFit/>
          </a:bodyPr>
          <a:p>
            <a:r>
              <a:rPr lang="zh-CN" altLang="en-US" b="1">
                <a:latin typeface="Tahoma" panose="020B0604030504040204" pitchFamily="34" charset="0"/>
                <a:ea typeface="黑体" panose="02010609060101010101" pitchFamily="49" charset="-122"/>
              </a:rPr>
              <a:t>此法不适用于每类资源有多个资源的情况。</a:t>
            </a:r>
            <a:r>
              <a:rPr lang="zh-CN" altLang="en-US" b="1">
                <a:solidFill>
                  <a:srgbClr val="000066"/>
                </a:solidFill>
                <a:latin typeface="Tahoma" panose="020B0604030504040204" pitchFamily="34" charset="0"/>
                <a:ea typeface="宋体" panose="02010600030101010101" pitchFamily="2" charset="-122"/>
              </a:rPr>
              <a:t>为什么</a:t>
            </a:r>
            <a:r>
              <a:rPr lang="zh-CN" altLang="en-US" b="1">
                <a:solidFill>
                  <a:srgbClr val="000066"/>
                </a:solidFill>
                <a:latin typeface="Tahoma" panose="020B0604030504040204" pitchFamily="34" charset="0"/>
                <a:ea typeface="黑体" panose="02010609060101010101" pitchFamily="49" charset="-122"/>
              </a:rPr>
              <a:t>？</a:t>
            </a:r>
            <a:endParaRPr lang="zh-CN" altLang="en-US" b="1">
              <a:solidFill>
                <a:srgbClr val="000066"/>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45090"/>
                                        </p:tgtEl>
                                        <p:attrNameLst>
                                          <p:attrName>style.visibility</p:attrName>
                                        </p:attrNameLst>
                                      </p:cBhvr>
                                      <p:to>
                                        <p:strVal val="visible"/>
                                      </p:to>
                                    </p:set>
                                    <p:animEffect transition="in" filter="wipe(up)">
                                      <p:cBhvr>
                                        <p:cTn id="7" dur="500"/>
                                        <p:tgtEl>
                                          <p:spTgt spid="3450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5091"/>
                                        </p:tgtEl>
                                        <p:attrNameLst>
                                          <p:attrName>style.visibility</p:attrName>
                                        </p:attrNameLst>
                                      </p:cBhvr>
                                      <p:to>
                                        <p:strVal val="visible"/>
                                      </p:to>
                                    </p:set>
                                    <p:animEffect transition="in" filter="wipe(up)">
                                      <p:cBhvr>
                                        <p:cTn id="12" dur="500"/>
                                        <p:tgtEl>
                                          <p:spTgt spid="3450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5091">
                                            <p:txEl>
                                              <p:charRg st="0" end="21"/>
                                            </p:txEl>
                                          </p:spTgt>
                                        </p:tgtEl>
                                        <p:attrNameLst>
                                          <p:attrName>style.visibility</p:attrName>
                                        </p:attrNameLst>
                                      </p:cBhvr>
                                      <p:to>
                                        <p:strVal val="visible"/>
                                      </p:to>
                                    </p:set>
                                    <p:animEffect transition="in" filter="wipe(up)">
                                      <p:cBhvr>
                                        <p:cTn id="17" dur="500"/>
                                        <p:tgtEl>
                                          <p:spTgt spid="345091">
                                            <p:txEl>
                                              <p:charRg st="0" end="2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5091">
                                            <p:txEl>
                                              <p:charRg st="21" end="132"/>
                                            </p:txEl>
                                          </p:spTgt>
                                        </p:tgtEl>
                                        <p:attrNameLst>
                                          <p:attrName>style.visibility</p:attrName>
                                        </p:attrNameLst>
                                      </p:cBhvr>
                                      <p:to>
                                        <p:strVal val="visible"/>
                                      </p:to>
                                    </p:set>
                                    <p:animEffect transition="in" filter="wipe(up)">
                                      <p:cBhvr>
                                        <p:cTn id="22" dur="500"/>
                                        <p:tgtEl>
                                          <p:spTgt spid="345091">
                                            <p:txEl>
                                              <p:charRg st="21" end="13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5091">
                                            <p:txEl>
                                              <p:charRg st="132" end="195"/>
                                            </p:txEl>
                                          </p:spTgt>
                                        </p:tgtEl>
                                        <p:attrNameLst>
                                          <p:attrName>style.visibility</p:attrName>
                                        </p:attrNameLst>
                                      </p:cBhvr>
                                      <p:to>
                                        <p:strVal val="visible"/>
                                      </p:to>
                                    </p:set>
                                    <p:animEffect transition="in" filter="wipe(up)">
                                      <p:cBhvr>
                                        <p:cTn id="27" dur="500"/>
                                        <p:tgtEl>
                                          <p:spTgt spid="345091">
                                            <p:txEl>
                                              <p:charRg st="132" end="195"/>
                                            </p:txEl>
                                          </p:spTgt>
                                        </p:tgtEl>
                                      </p:cBhvr>
                                    </p:animEffect>
                                  </p:childTnLst>
                                </p:cTn>
                              </p:par>
                            </p:childTnLst>
                          </p:cTn>
                        </p:par>
                        <p:par>
                          <p:cTn id="28" fill="hold">
                            <p:stCondLst>
                              <p:cond delay="500"/>
                            </p:stCondLst>
                            <p:childTnLst>
                              <p:par>
                                <p:cTn id="29" presetID="2" presetClass="entr" presetSubtype="2" fill="hold" grpId="0" nodeType="afterEffect">
                                  <p:stCondLst>
                                    <p:cond delay="1000"/>
                                  </p:stCondLst>
                                  <p:childTnLst>
                                    <p:set>
                                      <p:cBhvr>
                                        <p:cTn id="30" dur="1" fill="hold">
                                          <p:stCondLst>
                                            <p:cond delay="0"/>
                                          </p:stCondLst>
                                        </p:cTn>
                                        <p:tgtEl>
                                          <p:spTgt spid="345092"/>
                                        </p:tgtEl>
                                        <p:attrNameLst>
                                          <p:attrName>style.visibility</p:attrName>
                                        </p:attrNameLst>
                                      </p:cBhvr>
                                      <p:to>
                                        <p:strVal val="visible"/>
                                      </p:to>
                                    </p:set>
                                    <p:anim calcmode="lin" valueType="num">
                                      <p:cBhvr>
                                        <p:cTn id="31" dur="500" fill="hold"/>
                                        <p:tgtEl>
                                          <p:spTgt spid="345092"/>
                                        </p:tgtEl>
                                        <p:attrNameLst>
                                          <p:attrName>ppt_x</p:attrName>
                                        </p:attrNameLst>
                                      </p:cBhvr>
                                      <p:tavLst>
                                        <p:tav tm="0">
                                          <p:val>
                                            <p:strVal val="1+#ppt_w/2"/>
                                          </p:val>
                                        </p:tav>
                                        <p:tav tm="100000">
                                          <p:val>
                                            <p:strVal val="#ppt_x"/>
                                          </p:val>
                                        </p:tav>
                                      </p:tavLst>
                                    </p:anim>
                                    <p:anim calcmode="lin" valueType="num">
                                      <p:cBhvr>
                                        <p:cTn id="32" dur="500" fill="hold"/>
                                        <p:tgtEl>
                                          <p:spTgt spid="3450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0" grpId="0"/>
      <p:bldP spid="345091" grpId="0" uiExpand="1" build="p"/>
      <p:bldP spid="345092"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graphicFrame>
        <p:nvGraphicFramePr>
          <p:cNvPr id="346114" name="Group 2"/>
          <p:cNvGraphicFramePr>
            <a:graphicFrameLocks noGrp="1"/>
          </p:cNvGraphicFramePr>
          <p:nvPr/>
        </p:nvGraphicFramePr>
        <p:xfrm>
          <a:off x="5286375" y="858838"/>
          <a:ext cx="3259138" cy="1574800"/>
        </p:xfrm>
        <a:graphic>
          <a:graphicData uri="http://schemas.openxmlformats.org/drawingml/2006/table">
            <a:tbl>
              <a:tblPr/>
              <a:tblGrid>
                <a:gridCol w="663575"/>
                <a:gridCol w="981075"/>
                <a:gridCol w="820738"/>
                <a:gridCol w="793750"/>
              </a:tblGrid>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3667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8000" smtClean="0">
                        <a:ln>
                          <a:noFill/>
                        </a:ln>
                        <a:solidFill>
                          <a:srgbClr val="000066"/>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endPar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a:noFill/>
                    </a:lnL>
                    <a:lnR>
                      <a:noFill/>
                    </a:lnR>
                    <a:lnT>
                      <a:noFill/>
                    </a:lnT>
                    <a:lnB>
                      <a:noFill/>
                    </a:lnB>
                    <a:lnTlToBr>
                      <a:noFill/>
                    </a:lnTlToBr>
                    <a:lnBlToTr>
                      <a:noFill/>
                    </a:lnBlToTr>
                    <a:noFill/>
                  </a:tcPr>
                </a:tc>
              </a:tr>
            </a:tbl>
          </a:graphicData>
        </a:graphic>
      </p:graphicFrame>
      <p:sp>
        <p:nvSpPr>
          <p:cNvPr id="346147" name="AutoShape 35"/>
          <p:cNvSpPr/>
          <p:nvPr/>
        </p:nvSpPr>
        <p:spPr>
          <a:xfrm>
            <a:off x="6003925" y="1390650"/>
            <a:ext cx="2506663" cy="901700"/>
          </a:xfrm>
          <a:prstGeom prst="bracketPair">
            <a:avLst>
              <a:gd name="adj" fmla="val 16667"/>
            </a:avLst>
          </a:prstGeom>
          <a:noFill/>
          <a:ln w="9525" cap="flat" cmpd="sng">
            <a:solidFill>
              <a:schemeClr val="tx1"/>
            </a:solidFill>
            <a:prstDash val="solid"/>
            <a:round/>
            <a:headEnd type="none" w="med" len="med"/>
            <a:tailEnd type="none" w="med" len="med"/>
          </a:ln>
        </p:spPr>
        <p:txBody>
          <a:bodyPr anchor="ctr">
            <a:spAutoFit/>
          </a:bodyPr>
          <a:p>
            <a:endParaRPr lang="zh-CN" altLang="en-US" b="1">
              <a:latin typeface="Times New Roman" panose="02020603050405020304" pitchFamily="18" charset="0"/>
              <a:ea typeface="宋体" panose="02010600030101010101" pitchFamily="2" charset="-122"/>
            </a:endParaRPr>
          </a:p>
        </p:txBody>
      </p:sp>
      <p:sp>
        <p:nvSpPr>
          <p:cNvPr id="185374" name="Text Box 36"/>
          <p:cNvSpPr txBox="1"/>
          <p:nvPr/>
        </p:nvSpPr>
        <p:spPr>
          <a:xfrm>
            <a:off x="388938" y="312738"/>
            <a:ext cx="8516937" cy="460375"/>
          </a:xfrm>
          <a:prstGeom prst="rect">
            <a:avLst/>
          </a:prstGeom>
          <a:noFill/>
          <a:ln w="9525">
            <a:noFill/>
          </a:ln>
        </p:spPr>
        <p:txBody>
          <a:bodyPr anchor="t">
            <a:spAutoFit/>
          </a:bodyPr>
          <a:p>
            <a:r>
              <a:rPr lang="zh-CN" altLang="en-US" b="1">
                <a:latin typeface="Tahoma" panose="020B0604030504040204" pitchFamily="34" charset="0"/>
                <a:ea typeface="宋体" panose="02010600030101010101" pitchFamily="2" charset="-122"/>
              </a:rPr>
              <a:t>例如，对于图</a:t>
            </a:r>
            <a:r>
              <a:rPr lang="en-US" altLang="zh-CN" b="1">
                <a:latin typeface="Tahoma" panose="020B0604030504040204" pitchFamily="34" charset="0"/>
                <a:ea typeface="宋体" panose="02010600030101010101" pitchFamily="2" charset="-122"/>
              </a:rPr>
              <a:t>3-10</a:t>
            </a:r>
            <a:r>
              <a:rPr lang="zh-CN" altLang="en-US" b="1">
                <a:latin typeface="Tahoma" panose="020B0604030504040204" pitchFamily="34" charset="0"/>
                <a:ea typeface="宋体" panose="02010600030101010101" pitchFamily="2" charset="-122"/>
              </a:rPr>
              <a:t>的两张表，可构造出如下矩阵：</a:t>
            </a:r>
            <a:endParaRPr lang="zh-CN" altLang="en-US" b="1">
              <a:latin typeface="Tahoma" panose="020B0604030504040204" pitchFamily="34" charset="0"/>
              <a:ea typeface="宋体" panose="02010600030101010101" pitchFamily="2" charset="-122"/>
            </a:endParaRPr>
          </a:p>
        </p:txBody>
      </p:sp>
      <p:sp>
        <p:nvSpPr>
          <p:cNvPr id="346149" name="Text Box 37"/>
          <p:cNvSpPr txBox="1"/>
          <p:nvPr/>
        </p:nvSpPr>
        <p:spPr>
          <a:xfrm>
            <a:off x="161925" y="3557588"/>
            <a:ext cx="8705850" cy="460375"/>
          </a:xfrm>
          <a:prstGeom prst="rect">
            <a:avLst/>
          </a:prstGeom>
          <a:noFill/>
          <a:ln w="9525">
            <a:noFill/>
          </a:ln>
        </p:spPr>
        <p:txBody>
          <a:bodyPr anchor="t">
            <a:spAutoFit/>
          </a:bodyPr>
          <a:p>
            <a:pPr>
              <a:buClr>
                <a:srgbClr val="0000FF"/>
              </a:buClr>
              <a:buSzPct val="125000"/>
              <a:buFont typeface="Wingdings" panose="05000000000000000000" pitchFamily="2" charset="2"/>
              <a:buChar char="§"/>
            </a:pP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对</a:t>
            </a:r>
            <a:r>
              <a:rPr lang="en-US" altLang="zh-CN" b="1">
                <a:latin typeface="Times New Roman" panose="02020603050405020304" pitchFamily="18" charset="0"/>
                <a:ea typeface="宋体" panose="02010600030101010101" pitchFamily="2" charset="-122"/>
              </a:rPr>
              <a:t>k=1,</a:t>
            </a:r>
            <a:r>
              <a:rPr lang="zh-CN" altLang="en-US" b="1">
                <a:latin typeface="Times New Roman" panose="02020603050405020304" pitchFamily="18" charset="0"/>
                <a:ea typeface="宋体" panose="02010600030101010101" pitchFamily="2" charset="-122"/>
              </a:rPr>
              <a:t>对各</a:t>
            </a:r>
            <a:r>
              <a:rPr lang="en-US" altLang="zh-CN" b="1">
                <a:latin typeface="Times New Roman" panose="02020603050405020304" pitchFamily="18" charset="0"/>
                <a:ea typeface="宋体" panose="02010600030101010101" pitchFamily="2" charset="-122"/>
              </a:rPr>
              <a:t>i,j</a:t>
            </a:r>
            <a:r>
              <a:rPr lang="zh-CN" altLang="en-US" b="1">
                <a:latin typeface="Times New Roman" panose="02020603050405020304" pitchFamily="18" charset="0"/>
                <a:ea typeface="宋体" panose="02010600030101010101" pitchFamily="2" charset="-122"/>
              </a:rPr>
              <a:t>进行检测，因</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31</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和</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12</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故</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32</a:t>
            </a:r>
            <a:r>
              <a:rPr lang="zh-CN" altLang="en-US" b="1">
                <a:latin typeface="Times New Roman" panose="02020603050405020304" pitchFamily="18" charset="0"/>
                <a:ea typeface="宋体" panose="02010600030101010101" pitchFamily="2" charset="-122"/>
              </a:rPr>
              <a:t>被置为“</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p:txBody>
      </p:sp>
      <p:sp>
        <p:nvSpPr>
          <p:cNvPr id="346150" name="Text Box 38"/>
          <p:cNvSpPr txBox="1"/>
          <p:nvPr/>
        </p:nvSpPr>
        <p:spPr>
          <a:xfrm>
            <a:off x="7091363" y="2079625"/>
            <a:ext cx="512762" cy="368300"/>
          </a:xfrm>
          <a:prstGeom prst="rect">
            <a:avLst/>
          </a:prstGeom>
          <a:solidFill>
            <a:schemeClr val="bg1"/>
          </a:solidFill>
          <a:ln w="9525">
            <a:noFill/>
          </a:ln>
        </p:spPr>
        <p:txBody>
          <a:bodyPr anchor="t">
            <a:spAutoFit/>
          </a:bodyPr>
          <a:p>
            <a:pPr algn="ctr"/>
            <a:r>
              <a:rPr lang="en-US" altLang="zh-CN" sz="1800" b="1">
                <a:solidFill>
                  <a:srgbClr val="0000FF"/>
                </a:solidFill>
                <a:latin typeface="Tahoma" panose="020B0604030504040204" pitchFamily="34" charset="0"/>
                <a:ea typeface="宋体" panose="02010600030101010101" pitchFamily="2" charset="-122"/>
              </a:rPr>
              <a:t>1</a:t>
            </a:r>
            <a:endParaRPr lang="en-US" altLang="zh-CN" sz="1800" b="1">
              <a:solidFill>
                <a:srgbClr val="0000FF"/>
              </a:solidFill>
              <a:latin typeface="Tahoma" panose="020B0604030504040204" pitchFamily="34" charset="0"/>
              <a:ea typeface="宋体" panose="02010600030101010101" pitchFamily="2" charset="-122"/>
            </a:endParaRPr>
          </a:p>
        </p:txBody>
      </p:sp>
      <p:sp>
        <p:nvSpPr>
          <p:cNvPr id="346151" name="Text Box 39"/>
          <p:cNvSpPr txBox="1"/>
          <p:nvPr/>
        </p:nvSpPr>
        <p:spPr>
          <a:xfrm>
            <a:off x="161925" y="3951288"/>
            <a:ext cx="8705850" cy="830262"/>
          </a:xfrm>
          <a:prstGeom prst="rect">
            <a:avLst/>
          </a:prstGeom>
          <a:noFill/>
          <a:ln w="9525">
            <a:noFill/>
          </a:ln>
        </p:spPr>
        <p:txBody>
          <a:bodyPr anchor="t">
            <a:spAutoFit/>
          </a:bodyPr>
          <a:p>
            <a:pPr>
              <a:buClr>
                <a:srgbClr val="0000FF"/>
              </a:buClr>
              <a:buSzPct val="125000"/>
              <a:buFont typeface="Wingdings" panose="05000000000000000000" pitchFamily="2" charset="2"/>
              <a:buChar char="§"/>
            </a:pP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对</a:t>
            </a:r>
            <a:r>
              <a:rPr lang="en-US" altLang="zh-CN" b="1">
                <a:latin typeface="Times New Roman" panose="02020603050405020304" pitchFamily="18" charset="0"/>
                <a:ea typeface="宋体" panose="02010600030101010101" pitchFamily="2" charset="-122"/>
              </a:rPr>
              <a:t>k=2,</a:t>
            </a:r>
            <a:r>
              <a:rPr lang="zh-CN" altLang="en-US" b="1">
                <a:latin typeface="Times New Roman" panose="02020603050405020304" pitchFamily="18" charset="0"/>
                <a:ea typeface="宋体" panose="02010600030101010101" pitchFamily="2" charset="-122"/>
              </a:rPr>
              <a:t>对各</a:t>
            </a:r>
            <a:r>
              <a:rPr lang="en-US" altLang="zh-CN" b="1">
                <a:latin typeface="Times New Roman" panose="02020603050405020304" pitchFamily="18" charset="0"/>
                <a:ea typeface="宋体" panose="02010600030101010101" pitchFamily="2" charset="-122"/>
              </a:rPr>
              <a:t>i,j</a:t>
            </a:r>
            <a:r>
              <a:rPr lang="zh-CN" altLang="en-US" b="1">
                <a:latin typeface="Times New Roman" panose="02020603050405020304" pitchFamily="18" charset="0"/>
                <a:ea typeface="宋体" panose="02010600030101010101" pitchFamily="2" charset="-122"/>
              </a:rPr>
              <a:t>进行检测，通过</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12</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23</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使</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13</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通过</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32</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23</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使</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33</a:t>
            </a:r>
            <a:r>
              <a:rPr lang="en-US" altLang="zh-CN" b="1">
                <a:latin typeface="Times New Roman" panose="02020603050405020304" pitchFamily="18" charset="0"/>
                <a:ea typeface="宋体" panose="02010600030101010101" pitchFamily="2" charset="-122"/>
              </a:rPr>
              <a:t>=1 </a:t>
            </a: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p:txBody>
      </p:sp>
      <p:sp>
        <p:nvSpPr>
          <p:cNvPr id="346152" name="Text Box 40"/>
          <p:cNvSpPr txBox="1"/>
          <p:nvPr/>
        </p:nvSpPr>
        <p:spPr>
          <a:xfrm>
            <a:off x="7945438" y="1279525"/>
            <a:ext cx="387350" cy="368300"/>
          </a:xfrm>
          <a:prstGeom prst="rect">
            <a:avLst/>
          </a:prstGeom>
          <a:solidFill>
            <a:schemeClr val="bg1"/>
          </a:solidFill>
          <a:ln w="9525">
            <a:noFill/>
          </a:ln>
        </p:spPr>
        <p:txBody>
          <a:bodyPr lIns="18000" rIns="18000" anchor="t">
            <a:spAutoFit/>
          </a:bodyPr>
          <a:p>
            <a:pPr algn="ctr"/>
            <a:r>
              <a:rPr lang="en-US" altLang="zh-CN" sz="1800" b="1">
                <a:solidFill>
                  <a:srgbClr val="0000FF"/>
                </a:solidFill>
                <a:latin typeface="Tahoma" panose="020B0604030504040204" pitchFamily="34" charset="0"/>
                <a:ea typeface="宋体" panose="02010600030101010101" pitchFamily="2" charset="-122"/>
              </a:rPr>
              <a:t>1</a:t>
            </a:r>
            <a:endParaRPr lang="en-US" altLang="zh-CN" sz="1800" b="1">
              <a:solidFill>
                <a:srgbClr val="0000FF"/>
              </a:solidFill>
              <a:latin typeface="Tahoma" panose="020B0604030504040204" pitchFamily="34" charset="0"/>
              <a:ea typeface="宋体" panose="02010600030101010101" pitchFamily="2" charset="-122"/>
            </a:endParaRPr>
          </a:p>
        </p:txBody>
      </p:sp>
      <p:sp>
        <p:nvSpPr>
          <p:cNvPr id="346153" name="Text Box 41"/>
          <p:cNvSpPr txBox="1"/>
          <p:nvPr/>
        </p:nvSpPr>
        <p:spPr>
          <a:xfrm>
            <a:off x="7959725" y="2084388"/>
            <a:ext cx="387350" cy="368300"/>
          </a:xfrm>
          <a:prstGeom prst="rect">
            <a:avLst/>
          </a:prstGeom>
          <a:solidFill>
            <a:schemeClr val="bg1"/>
          </a:solidFill>
          <a:ln w="9525">
            <a:noFill/>
          </a:ln>
        </p:spPr>
        <p:txBody>
          <a:bodyPr lIns="18000" rIns="18000" anchor="t">
            <a:spAutoFit/>
          </a:bodyPr>
          <a:p>
            <a:pPr algn="ctr"/>
            <a:r>
              <a:rPr lang="en-US" altLang="zh-CN" sz="1800" b="1">
                <a:solidFill>
                  <a:srgbClr val="0000FF"/>
                </a:solidFill>
                <a:latin typeface="Tahoma" panose="020B0604030504040204" pitchFamily="34" charset="0"/>
                <a:ea typeface="宋体" panose="02010600030101010101" pitchFamily="2" charset="-122"/>
              </a:rPr>
              <a:t>1</a:t>
            </a:r>
            <a:endParaRPr lang="en-US" altLang="zh-CN" sz="1800" b="1">
              <a:solidFill>
                <a:srgbClr val="0000FF"/>
              </a:solidFill>
              <a:latin typeface="Tahoma" panose="020B0604030504040204" pitchFamily="34" charset="0"/>
              <a:ea typeface="宋体" panose="02010600030101010101" pitchFamily="2" charset="-122"/>
            </a:endParaRPr>
          </a:p>
        </p:txBody>
      </p:sp>
      <p:sp>
        <p:nvSpPr>
          <p:cNvPr id="346154" name="Text Box 42"/>
          <p:cNvSpPr txBox="1"/>
          <p:nvPr/>
        </p:nvSpPr>
        <p:spPr>
          <a:xfrm>
            <a:off x="161925" y="4713288"/>
            <a:ext cx="8705850" cy="830262"/>
          </a:xfrm>
          <a:prstGeom prst="rect">
            <a:avLst/>
          </a:prstGeom>
          <a:noFill/>
          <a:ln w="9525">
            <a:noFill/>
          </a:ln>
        </p:spPr>
        <p:txBody>
          <a:bodyPr anchor="t">
            <a:spAutoFit/>
          </a:bodyPr>
          <a:p>
            <a:pPr>
              <a:buClr>
                <a:srgbClr val="0000FF"/>
              </a:buClr>
              <a:buSzPct val="125000"/>
              <a:buFont typeface="Wingdings" panose="05000000000000000000" pitchFamily="2" charset="2"/>
              <a:buChar char="§"/>
            </a:pP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对</a:t>
            </a:r>
            <a:r>
              <a:rPr lang="en-US" altLang="zh-CN" b="1">
                <a:latin typeface="Times New Roman" panose="02020603050405020304" pitchFamily="18" charset="0"/>
                <a:ea typeface="宋体" panose="02010600030101010101" pitchFamily="2" charset="-122"/>
              </a:rPr>
              <a:t>k=3,</a:t>
            </a:r>
            <a:r>
              <a:rPr lang="zh-CN" altLang="en-US" b="1">
                <a:latin typeface="Times New Roman" panose="02020603050405020304" pitchFamily="18" charset="0"/>
                <a:ea typeface="宋体" panose="02010600030101010101" pitchFamily="2" charset="-122"/>
              </a:rPr>
              <a:t>对各</a:t>
            </a:r>
            <a:r>
              <a:rPr lang="en-US" altLang="zh-CN" b="1">
                <a:latin typeface="Times New Roman" panose="02020603050405020304" pitchFamily="18" charset="0"/>
                <a:ea typeface="宋体" panose="02010600030101010101" pitchFamily="2" charset="-122"/>
              </a:rPr>
              <a:t>i,j</a:t>
            </a:r>
            <a:r>
              <a:rPr lang="zh-CN" altLang="en-US" b="1">
                <a:latin typeface="Times New Roman" panose="02020603050405020304" pitchFamily="18" charset="0"/>
                <a:ea typeface="宋体" panose="02010600030101010101" pitchFamily="2" charset="-122"/>
              </a:rPr>
              <a:t>进行检测，通过</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13</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31</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使</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11</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通过</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23</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31</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使</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21</a:t>
            </a:r>
            <a:r>
              <a:rPr lang="en-US" altLang="zh-CN" b="1">
                <a:latin typeface="Times New Roman" panose="02020603050405020304" pitchFamily="18" charset="0"/>
                <a:ea typeface="宋体" panose="02010600030101010101" pitchFamily="2" charset="-122"/>
              </a:rPr>
              <a:t>=1 ,</a:t>
            </a:r>
            <a:r>
              <a:rPr lang="zh-CN" altLang="en-US" b="1">
                <a:latin typeface="Times New Roman" panose="02020603050405020304" pitchFamily="18" charset="0"/>
                <a:ea typeface="宋体" panose="02010600030101010101" pitchFamily="2" charset="-122"/>
              </a:rPr>
              <a:t>通过</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23</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32</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使</a:t>
            </a:r>
            <a:r>
              <a:rPr lang="en-US" altLang="zh-CN" b="1">
                <a:latin typeface="Times New Roman" panose="02020603050405020304" pitchFamily="18" charset="0"/>
                <a:ea typeface="宋体" panose="02010600030101010101" pitchFamily="2" charset="-122"/>
              </a:rPr>
              <a:t>b</a:t>
            </a:r>
            <a:r>
              <a:rPr lang="en-US" altLang="zh-CN" b="1" baseline="-12000">
                <a:latin typeface="Times New Roman" panose="02020603050405020304" pitchFamily="18" charset="0"/>
                <a:ea typeface="宋体" panose="02010600030101010101" pitchFamily="2" charset="-122"/>
              </a:rPr>
              <a:t>22</a:t>
            </a:r>
            <a:r>
              <a:rPr lang="en-US" altLang="zh-CN" b="1">
                <a:latin typeface="Times New Roman" panose="02020603050405020304" pitchFamily="18" charset="0"/>
                <a:ea typeface="宋体" panose="02010600030101010101" pitchFamily="2" charset="-122"/>
              </a:rPr>
              <a:t>=1 </a:t>
            </a: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p:txBody>
      </p:sp>
      <p:sp>
        <p:nvSpPr>
          <p:cNvPr id="346155" name="Text Box 43"/>
          <p:cNvSpPr txBox="1"/>
          <p:nvPr/>
        </p:nvSpPr>
        <p:spPr>
          <a:xfrm>
            <a:off x="6249988" y="1258888"/>
            <a:ext cx="387350" cy="368300"/>
          </a:xfrm>
          <a:prstGeom prst="rect">
            <a:avLst/>
          </a:prstGeom>
          <a:solidFill>
            <a:schemeClr val="bg1"/>
          </a:solidFill>
          <a:ln w="9525">
            <a:noFill/>
          </a:ln>
        </p:spPr>
        <p:txBody>
          <a:bodyPr lIns="18000" rIns="18000" anchor="t">
            <a:spAutoFit/>
          </a:bodyPr>
          <a:p>
            <a:pPr algn="ctr"/>
            <a:r>
              <a:rPr lang="en-US" altLang="zh-CN" sz="1800" b="1">
                <a:solidFill>
                  <a:srgbClr val="0000FF"/>
                </a:solidFill>
                <a:latin typeface="Tahoma" panose="020B0604030504040204" pitchFamily="34" charset="0"/>
                <a:ea typeface="宋体" panose="02010600030101010101" pitchFamily="2" charset="-122"/>
              </a:rPr>
              <a:t>1</a:t>
            </a:r>
            <a:endParaRPr lang="en-US" altLang="zh-CN" sz="1800" b="1">
              <a:solidFill>
                <a:srgbClr val="0000FF"/>
              </a:solidFill>
              <a:latin typeface="Tahoma" panose="020B0604030504040204" pitchFamily="34" charset="0"/>
              <a:ea typeface="宋体" panose="02010600030101010101" pitchFamily="2" charset="-122"/>
            </a:endParaRPr>
          </a:p>
        </p:txBody>
      </p:sp>
      <p:sp>
        <p:nvSpPr>
          <p:cNvPr id="346156" name="Text Box 44"/>
          <p:cNvSpPr txBox="1"/>
          <p:nvPr/>
        </p:nvSpPr>
        <p:spPr>
          <a:xfrm>
            <a:off x="6261100" y="1673225"/>
            <a:ext cx="387350" cy="368300"/>
          </a:xfrm>
          <a:prstGeom prst="rect">
            <a:avLst/>
          </a:prstGeom>
          <a:solidFill>
            <a:schemeClr val="bg1"/>
          </a:solidFill>
          <a:ln w="9525">
            <a:noFill/>
          </a:ln>
        </p:spPr>
        <p:txBody>
          <a:bodyPr lIns="18000" rIns="18000" anchor="t">
            <a:spAutoFit/>
          </a:bodyPr>
          <a:p>
            <a:pPr algn="ctr"/>
            <a:r>
              <a:rPr lang="en-US" altLang="zh-CN" sz="1800" b="1">
                <a:solidFill>
                  <a:srgbClr val="0000FF"/>
                </a:solidFill>
                <a:latin typeface="Tahoma" panose="020B0604030504040204" pitchFamily="34" charset="0"/>
                <a:ea typeface="宋体" panose="02010600030101010101" pitchFamily="2" charset="-122"/>
              </a:rPr>
              <a:t>1</a:t>
            </a:r>
            <a:endParaRPr lang="en-US" altLang="zh-CN" sz="1800" b="1">
              <a:solidFill>
                <a:srgbClr val="0000FF"/>
              </a:solidFill>
              <a:latin typeface="Tahoma" panose="020B0604030504040204" pitchFamily="34" charset="0"/>
              <a:ea typeface="宋体" panose="02010600030101010101" pitchFamily="2" charset="-122"/>
            </a:endParaRPr>
          </a:p>
        </p:txBody>
      </p:sp>
      <p:sp>
        <p:nvSpPr>
          <p:cNvPr id="346157" name="Text Box 45"/>
          <p:cNvSpPr txBox="1"/>
          <p:nvPr/>
        </p:nvSpPr>
        <p:spPr>
          <a:xfrm>
            <a:off x="7138988" y="1676400"/>
            <a:ext cx="387350" cy="368300"/>
          </a:xfrm>
          <a:prstGeom prst="rect">
            <a:avLst/>
          </a:prstGeom>
          <a:solidFill>
            <a:schemeClr val="bg1"/>
          </a:solidFill>
          <a:ln w="9525">
            <a:noFill/>
          </a:ln>
        </p:spPr>
        <p:txBody>
          <a:bodyPr lIns="18000" rIns="18000" anchor="t">
            <a:spAutoFit/>
          </a:bodyPr>
          <a:p>
            <a:pPr algn="ctr"/>
            <a:r>
              <a:rPr lang="en-US" altLang="zh-CN" sz="1800" b="1">
                <a:solidFill>
                  <a:srgbClr val="0000FF"/>
                </a:solidFill>
                <a:latin typeface="Tahoma" panose="020B0604030504040204" pitchFamily="34" charset="0"/>
                <a:ea typeface="宋体" panose="02010600030101010101" pitchFamily="2" charset="-122"/>
              </a:rPr>
              <a:t>1</a:t>
            </a:r>
            <a:endParaRPr lang="en-US" altLang="zh-CN" sz="1800" b="1">
              <a:solidFill>
                <a:srgbClr val="0000FF"/>
              </a:solidFill>
              <a:latin typeface="Tahoma" panose="020B0604030504040204" pitchFamily="34" charset="0"/>
              <a:ea typeface="宋体" panose="02010600030101010101" pitchFamily="2" charset="-122"/>
            </a:endParaRPr>
          </a:p>
        </p:txBody>
      </p:sp>
      <p:sp>
        <p:nvSpPr>
          <p:cNvPr id="346158" name="Text Box 46"/>
          <p:cNvSpPr txBox="1"/>
          <p:nvPr/>
        </p:nvSpPr>
        <p:spPr>
          <a:xfrm>
            <a:off x="338138" y="5635625"/>
            <a:ext cx="8291512" cy="952500"/>
          </a:xfrm>
          <a:prstGeom prst="rect">
            <a:avLst/>
          </a:prstGeom>
          <a:solidFill>
            <a:schemeClr val="accent1"/>
          </a:solidFill>
          <a:ln w="9525" cap="flat" cmpd="sng">
            <a:solidFill>
              <a:srgbClr val="0000FF"/>
            </a:solidFill>
            <a:prstDash val="solid"/>
            <a:miter/>
            <a:headEnd type="none" w="med" len="med"/>
            <a:tailEnd type="none" w="med" len="med"/>
          </a:ln>
        </p:spPr>
        <p:txBody>
          <a:bodyPr anchor="t">
            <a:spAutoFit/>
          </a:bodyPr>
          <a:p>
            <a:r>
              <a:rPr lang="zh-CN" altLang="en-US" sz="2800" b="1">
                <a:latin typeface="宋体" panose="02010600030101010101" pitchFamily="2" charset="-122"/>
                <a:ea typeface="宋体" panose="02010600030101010101" pitchFamily="2" charset="-122"/>
              </a:rPr>
              <a:t>因</a:t>
            </a:r>
            <a:r>
              <a:rPr lang="en-US" altLang="zh-CN" sz="2800" b="1">
                <a:latin typeface="宋体" panose="02010600030101010101" pitchFamily="2" charset="-122"/>
                <a:ea typeface="宋体" panose="02010600030101010101" pitchFamily="2" charset="-122"/>
              </a:rPr>
              <a:t>b</a:t>
            </a:r>
            <a:r>
              <a:rPr lang="en-US" altLang="zh-CN" sz="2800" b="1" baseline="-12000">
                <a:latin typeface="宋体" panose="02010600030101010101" pitchFamily="2" charset="-122"/>
                <a:ea typeface="宋体" panose="02010600030101010101" pitchFamily="2" charset="-122"/>
              </a:rPr>
              <a:t>11</a:t>
            </a: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 </a:t>
            </a:r>
            <a:r>
              <a:rPr lang="en-US" altLang="zh-CN" sz="2800" b="1">
                <a:latin typeface="宋体" panose="02010600030101010101" pitchFamily="2" charset="-122"/>
                <a:ea typeface="宋体" panose="02010600030101010101" pitchFamily="2" charset="-122"/>
              </a:rPr>
              <a:t>b</a:t>
            </a:r>
            <a:r>
              <a:rPr lang="en-US" altLang="zh-CN" sz="2800" b="1" baseline="-12000">
                <a:latin typeface="宋体" panose="02010600030101010101" pitchFamily="2" charset="-122"/>
                <a:ea typeface="宋体" panose="02010600030101010101" pitchFamily="2" charset="-122"/>
              </a:rPr>
              <a:t>22</a:t>
            </a:r>
            <a:r>
              <a:rPr lang="en-US" altLang="zh-CN" sz="2800" b="1">
                <a:latin typeface="宋体" panose="02010600030101010101" pitchFamily="2" charset="-122"/>
                <a:ea typeface="宋体" panose="02010600030101010101" pitchFamily="2" charset="-122"/>
              </a:rPr>
              <a:t>=1 </a:t>
            </a:r>
            <a:r>
              <a:rPr lang="zh-CN" altLang="en-US" sz="2800" b="1">
                <a:latin typeface="宋体" panose="02010600030101010101" pitchFamily="2" charset="-122"/>
                <a:ea typeface="宋体" panose="02010600030101010101" pitchFamily="2" charset="-122"/>
              </a:rPr>
              <a:t>、 </a:t>
            </a:r>
            <a:r>
              <a:rPr lang="en-US" altLang="zh-CN" sz="2800" b="1">
                <a:latin typeface="宋体" panose="02010600030101010101" pitchFamily="2" charset="-122"/>
                <a:ea typeface="宋体" panose="02010600030101010101" pitchFamily="2" charset="-122"/>
              </a:rPr>
              <a:t>b</a:t>
            </a:r>
            <a:r>
              <a:rPr lang="en-US" altLang="zh-CN" sz="2800" b="1" baseline="-12000">
                <a:latin typeface="宋体" panose="02010600030101010101" pitchFamily="2" charset="-122"/>
                <a:ea typeface="宋体" panose="02010600030101010101" pitchFamily="2" charset="-122"/>
              </a:rPr>
              <a:t>33</a:t>
            </a:r>
            <a:r>
              <a:rPr lang="en-US" altLang="zh-CN" sz="2800" b="1">
                <a:latin typeface="宋体" panose="02010600030101010101" pitchFamily="2" charset="-122"/>
                <a:ea typeface="宋体" panose="02010600030101010101" pitchFamily="2" charset="-122"/>
              </a:rPr>
              <a:t>=1 </a:t>
            </a:r>
            <a:r>
              <a:rPr lang="zh-CN" altLang="en-US" sz="2800" b="1">
                <a:latin typeface="宋体" panose="02010600030101010101" pitchFamily="2" charset="-122"/>
                <a:ea typeface="宋体" panose="02010600030101010101" pitchFamily="2" charset="-122"/>
              </a:rPr>
              <a:t>，故可以判断系统中存在死锁，而且</a:t>
            </a:r>
            <a:r>
              <a:rPr lang="en-US" altLang="zh-CN" sz="2800" b="1">
                <a:latin typeface="宋体" panose="02010600030101010101" pitchFamily="2" charset="-122"/>
                <a:ea typeface="宋体" panose="02010600030101010101" pitchFamily="2" charset="-122"/>
              </a:rPr>
              <a:t>P</a:t>
            </a:r>
            <a:r>
              <a:rPr lang="en-US" altLang="zh-CN" sz="2800" b="1" baseline="-12000">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P</a:t>
            </a:r>
            <a:r>
              <a:rPr lang="en-US" altLang="zh-CN" sz="2800" b="1" baseline="-12000">
                <a:latin typeface="宋体" panose="02010600030101010101" pitchFamily="2" charset="-122"/>
                <a:ea typeface="宋体" panose="02010600030101010101" pitchFamily="2" charset="-122"/>
              </a:rPr>
              <a:t>2</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P</a:t>
            </a:r>
            <a:r>
              <a:rPr lang="en-US" altLang="zh-CN" sz="2800" b="1" baseline="-12000">
                <a:latin typeface="宋体" panose="02010600030101010101" pitchFamily="2" charset="-122"/>
                <a:ea typeface="宋体" panose="02010600030101010101" pitchFamily="2" charset="-122"/>
              </a:rPr>
              <a:t>3</a:t>
            </a:r>
            <a:r>
              <a:rPr lang="zh-CN" altLang="en-US" sz="2800" b="1">
                <a:latin typeface="宋体" panose="02010600030101010101" pitchFamily="2" charset="-122"/>
                <a:ea typeface="宋体" panose="02010600030101010101" pitchFamily="2" charset="-122"/>
              </a:rPr>
              <a:t>都已卷入死锁。</a:t>
            </a:r>
            <a:endParaRPr lang="zh-CN" altLang="en-US" sz="2800" b="1">
              <a:latin typeface="宋体" panose="02010600030101010101" pitchFamily="2" charset="-122"/>
              <a:ea typeface="宋体" panose="02010600030101010101" pitchFamily="2" charset="-122"/>
            </a:endParaRPr>
          </a:p>
        </p:txBody>
      </p:sp>
      <p:graphicFrame>
        <p:nvGraphicFramePr>
          <p:cNvPr id="346159" name="Group 47"/>
          <p:cNvGraphicFramePr>
            <a:graphicFrameLocks noGrp="1"/>
          </p:cNvGraphicFramePr>
          <p:nvPr/>
        </p:nvGraphicFramePr>
        <p:xfrm>
          <a:off x="177800" y="931863"/>
          <a:ext cx="2101850" cy="2193925"/>
        </p:xfrm>
        <a:graphic>
          <a:graphicData uri="http://schemas.openxmlformats.org/drawingml/2006/table">
            <a:tbl>
              <a:tblPr/>
              <a:tblGrid>
                <a:gridCol w="887413"/>
                <a:gridCol w="1214437"/>
              </a:tblGrid>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占用资源</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6182" name="Group 70"/>
          <p:cNvGraphicFramePr>
            <a:graphicFrameLocks noGrp="1"/>
          </p:cNvGraphicFramePr>
          <p:nvPr/>
        </p:nvGraphicFramePr>
        <p:xfrm>
          <a:off x="2528888" y="1141413"/>
          <a:ext cx="2024063" cy="1463675"/>
        </p:xfrm>
        <a:graphic>
          <a:graphicData uri="http://schemas.openxmlformats.org/drawingml/2006/table">
            <a:tbl>
              <a:tblPr/>
              <a:tblGrid>
                <a:gridCol w="742950"/>
                <a:gridCol w="1281112"/>
              </a:tblGrid>
              <a:tr h="354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等待资源</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1</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2</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P</a:t>
                      </a:r>
                      <a:r>
                        <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1800" b="1" i="0" u="none" strike="noStrike" cap="none" normalizeH="0" baseline="-1600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R</a:t>
                      </a:r>
                      <a:r>
                        <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1800" b="1" i="0" u="none" strike="noStrike" cap="none" normalizeH="0" baseline="-1800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5425" name="Text Box 87"/>
          <p:cNvSpPr txBox="1"/>
          <p:nvPr/>
        </p:nvSpPr>
        <p:spPr>
          <a:xfrm>
            <a:off x="112713" y="3128963"/>
            <a:ext cx="2154237" cy="398462"/>
          </a:xfrm>
          <a:prstGeom prst="rect">
            <a:avLst/>
          </a:prstGeom>
          <a:noFill/>
          <a:ln w="9525">
            <a:noFill/>
          </a:ln>
        </p:spPr>
        <p:txBody>
          <a:bodyPr anchor="t">
            <a:spAutoFit/>
          </a:bodyPr>
          <a:p>
            <a:pPr algn="ctr"/>
            <a:r>
              <a:rPr lang="zh-CN" altLang="en-US" sz="2000" b="1">
                <a:latin typeface="宋体" panose="02010600030101010101" pitchFamily="2" charset="-122"/>
                <a:ea typeface="宋体" panose="02010600030101010101" pitchFamily="2" charset="-122"/>
              </a:rPr>
              <a:t>资源占用表</a:t>
            </a:r>
            <a:endParaRPr lang="zh-CN" altLang="en-US" sz="2000" b="1">
              <a:latin typeface="宋体" panose="02010600030101010101" pitchFamily="2" charset="-122"/>
              <a:ea typeface="宋体" panose="02010600030101010101" pitchFamily="2" charset="-122"/>
            </a:endParaRPr>
          </a:p>
        </p:txBody>
      </p:sp>
      <p:sp>
        <p:nvSpPr>
          <p:cNvPr id="185426" name="Text Box 88"/>
          <p:cNvSpPr txBox="1"/>
          <p:nvPr/>
        </p:nvSpPr>
        <p:spPr>
          <a:xfrm>
            <a:off x="2443163" y="2616200"/>
            <a:ext cx="2005012" cy="398463"/>
          </a:xfrm>
          <a:prstGeom prst="rect">
            <a:avLst/>
          </a:prstGeom>
          <a:noFill/>
          <a:ln w="9525">
            <a:noFill/>
          </a:ln>
        </p:spPr>
        <p:txBody>
          <a:bodyPr anchor="t">
            <a:spAutoFit/>
          </a:bodyPr>
          <a:p>
            <a:pPr algn="ctr"/>
            <a:r>
              <a:rPr lang="zh-CN" altLang="en-US" sz="2000" b="1">
                <a:latin typeface="宋体" panose="02010600030101010101" pitchFamily="2" charset="-122"/>
                <a:ea typeface="宋体" panose="02010600030101010101" pitchFamily="2" charset="-122"/>
              </a:rPr>
              <a:t>资源等待表</a:t>
            </a:r>
            <a:endParaRPr lang="zh-CN" altLang="en-US" sz="2000" b="1">
              <a:latin typeface="宋体" panose="02010600030101010101" pitchFamily="2" charset="-122"/>
              <a:ea typeface="宋体" panose="02010600030101010101" pitchFamily="2" charset="-122"/>
            </a:endParaRPr>
          </a:p>
        </p:txBody>
      </p:sp>
      <p:sp>
        <p:nvSpPr>
          <p:cNvPr id="346201" name="AutoShape 89"/>
          <p:cNvSpPr/>
          <p:nvPr/>
        </p:nvSpPr>
        <p:spPr>
          <a:xfrm>
            <a:off x="4132263" y="2830513"/>
            <a:ext cx="3106737" cy="576262"/>
          </a:xfrm>
          <a:prstGeom prst="curvedUpArrow">
            <a:avLst>
              <a:gd name="adj1" fmla="val 107823"/>
              <a:gd name="adj2" fmla="val 215647"/>
              <a:gd name="adj3" fmla="val 33282"/>
            </a:avLst>
          </a:prstGeom>
          <a:solidFill>
            <a:schemeClr val="accent1"/>
          </a:solidFill>
          <a:ln w="9525" cap="flat" cmpd="sng">
            <a:solidFill>
              <a:schemeClr val="tx1"/>
            </a:solidFill>
            <a:prstDash val="solid"/>
            <a:miter/>
            <a:headEnd type="none" w="med" len="med"/>
            <a:tailEnd type="none" w="med" len="med"/>
          </a:ln>
        </p:spPr>
        <p:txBody>
          <a:bodyPr wrap="none" anchor="ctr">
            <a:spAutoFit/>
          </a:bodyPr>
          <a:p>
            <a:endParaRPr lang="zh-CN" altLang="en-US"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6201"/>
                                        </p:tgtEl>
                                        <p:attrNameLst>
                                          <p:attrName>style.visibility</p:attrName>
                                        </p:attrNameLst>
                                      </p:cBhvr>
                                      <p:to>
                                        <p:strVal val="visible"/>
                                      </p:to>
                                    </p:set>
                                    <p:animEffect transition="in" filter="wipe(left)">
                                      <p:cBhvr>
                                        <p:cTn id="7" dur="500"/>
                                        <p:tgtEl>
                                          <p:spTgt spid="34620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4611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34614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grpId="0" nodeType="clickEffect">
                                  <p:stCondLst>
                                    <p:cond delay="0"/>
                                  </p:stCondLst>
                                  <p:childTnLst>
                                    <p:set>
                                      <p:cBhvr>
                                        <p:cTn id="17" dur="1" fill="hold">
                                          <p:stCondLst>
                                            <p:cond delay="0"/>
                                          </p:stCondLst>
                                        </p:cTn>
                                        <p:tgtEl>
                                          <p:spTgt spid="346149"/>
                                        </p:tgtEl>
                                        <p:attrNameLst>
                                          <p:attrName>style.visibility</p:attrName>
                                        </p:attrNameLst>
                                      </p:cBhvr>
                                      <p:to>
                                        <p:strVal val="visible"/>
                                      </p:to>
                                    </p:set>
                                    <p:anim calcmode="lin" valueType="num">
                                      <p:cBhvr>
                                        <p:cTn id="18" dur="500" fill="hold"/>
                                        <p:tgtEl>
                                          <p:spTgt spid="346149"/>
                                        </p:tgtEl>
                                        <p:attrNameLst>
                                          <p:attrName>ppt_x</p:attrName>
                                        </p:attrNameLst>
                                      </p:cBhvr>
                                      <p:tavLst>
                                        <p:tav tm="0">
                                          <p:val>
                                            <p:strVal val="#ppt_x-#ppt_w/2"/>
                                          </p:val>
                                        </p:tav>
                                        <p:tav tm="100000">
                                          <p:val>
                                            <p:strVal val="#ppt_x"/>
                                          </p:val>
                                        </p:tav>
                                      </p:tavLst>
                                    </p:anim>
                                    <p:anim calcmode="lin" valueType="num">
                                      <p:cBhvr>
                                        <p:cTn id="19" dur="500" fill="hold"/>
                                        <p:tgtEl>
                                          <p:spTgt spid="346149"/>
                                        </p:tgtEl>
                                        <p:attrNameLst>
                                          <p:attrName>ppt_y</p:attrName>
                                        </p:attrNameLst>
                                      </p:cBhvr>
                                      <p:tavLst>
                                        <p:tav tm="0">
                                          <p:val>
                                            <p:strVal val="#ppt_y"/>
                                          </p:val>
                                        </p:tav>
                                        <p:tav tm="100000">
                                          <p:val>
                                            <p:strVal val="#ppt_y"/>
                                          </p:val>
                                        </p:tav>
                                      </p:tavLst>
                                    </p:anim>
                                    <p:anim calcmode="lin" valueType="num">
                                      <p:cBhvr>
                                        <p:cTn id="20" dur="500" fill="hold"/>
                                        <p:tgtEl>
                                          <p:spTgt spid="346149"/>
                                        </p:tgtEl>
                                        <p:attrNameLst>
                                          <p:attrName>ppt_w</p:attrName>
                                        </p:attrNameLst>
                                      </p:cBhvr>
                                      <p:tavLst>
                                        <p:tav tm="0">
                                          <p:val>
                                            <p:fltVal val="0.000000"/>
                                          </p:val>
                                        </p:tav>
                                        <p:tav tm="100000">
                                          <p:val>
                                            <p:strVal val="#ppt_w"/>
                                          </p:val>
                                        </p:tav>
                                      </p:tavLst>
                                    </p:anim>
                                    <p:anim calcmode="lin" valueType="num">
                                      <p:cBhvr>
                                        <p:cTn id="21" dur="500" fill="hold"/>
                                        <p:tgtEl>
                                          <p:spTgt spid="346149"/>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3461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childTnLst>
                                    <p:set>
                                      <p:cBhvr>
                                        <p:cTn id="29" dur="1" fill="hold">
                                          <p:stCondLst>
                                            <p:cond delay="0"/>
                                          </p:stCondLst>
                                        </p:cTn>
                                        <p:tgtEl>
                                          <p:spTgt spid="346151"/>
                                        </p:tgtEl>
                                        <p:attrNameLst>
                                          <p:attrName>style.visibility</p:attrName>
                                        </p:attrNameLst>
                                      </p:cBhvr>
                                      <p:to>
                                        <p:strVal val="visible"/>
                                      </p:to>
                                    </p:set>
                                    <p:anim calcmode="lin" valueType="num">
                                      <p:cBhvr>
                                        <p:cTn id="30" dur="500" fill="hold"/>
                                        <p:tgtEl>
                                          <p:spTgt spid="346151"/>
                                        </p:tgtEl>
                                        <p:attrNameLst>
                                          <p:attrName>ppt_x</p:attrName>
                                        </p:attrNameLst>
                                      </p:cBhvr>
                                      <p:tavLst>
                                        <p:tav tm="0">
                                          <p:val>
                                            <p:strVal val="#ppt_x-#ppt_w/2"/>
                                          </p:val>
                                        </p:tav>
                                        <p:tav tm="100000">
                                          <p:val>
                                            <p:strVal val="#ppt_x"/>
                                          </p:val>
                                        </p:tav>
                                      </p:tavLst>
                                    </p:anim>
                                    <p:anim calcmode="lin" valueType="num">
                                      <p:cBhvr>
                                        <p:cTn id="31" dur="500" fill="hold"/>
                                        <p:tgtEl>
                                          <p:spTgt spid="346151"/>
                                        </p:tgtEl>
                                        <p:attrNameLst>
                                          <p:attrName>ppt_y</p:attrName>
                                        </p:attrNameLst>
                                      </p:cBhvr>
                                      <p:tavLst>
                                        <p:tav tm="0">
                                          <p:val>
                                            <p:strVal val="#ppt_y"/>
                                          </p:val>
                                        </p:tav>
                                        <p:tav tm="100000">
                                          <p:val>
                                            <p:strVal val="#ppt_y"/>
                                          </p:val>
                                        </p:tav>
                                      </p:tavLst>
                                    </p:anim>
                                    <p:anim calcmode="lin" valueType="num">
                                      <p:cBhvr>
                                        <p:cTn id="32" dur="500" fill="hold"/>
                                        <p:tgtEl>
                                          <p:spTgt spid="346151"/>
                                        </p:tgtEl>
                                        <p:attrNameLst>
                                          <p:attrName>ppt_w</p:attrName>
                                        </p:attrNameLst>
                                      </p:cBhvr>
                                      <p:tavLst>
                                        <p:tav tm="0">
                                          <p:val>
                                            <p:fltVal val="0.000000"/>
                                          </p:val>
                                        </p:tav>
                                        <p:tav tm="100000">
                                          <p:val>
                                            <p:strVal val="#ppt_w"/>
                                          </p:val>
                                        </p:tav>
                                      </p:tavLst>
                                    </p:anim>
                                    <p:anim calcmode="lin" valueType="num">
                                      <p:cBhvr>
                                        <p:cTn id="33" dur="500" fill="hold"/>
                                        <p:tgtEl>
                                          <p:spTgt spid="346151"/>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4615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34615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7" presetClass="entr" presetSubtype="8" fill="hold" grpId="0" nodeType="clickEffect">
                                  <p:stCondLst>
                                    <p:cond delay="0"/>
                                  </p:stCondLst>
                                  <p:childTnLst>
                                    <p:set>
                                      <p:cBhvr>
                                        <p:cTn id="45" dur="1" fill="hold">
                                          <p:stCondLst>
                                            <p:cond delay="0"/>
                                          </p:stCondLst>
                                        </p:cTn>
                                        <p:tgtEl>
                                          <p:spTgt spid="346154"/>
                                        </p:tgtEl>
                                        <p:attrNameLst>
                                          <p:attrName>style.visibility</p:attrName>
                                        </p:attrNameLst>
                                      </p:cBhvr>
                                      <p:to>
                                        <p:strVal val="visible"/>
                                      </p:to>
                                    </p:set>
                                    <p:anim calcmode="lin" valueType="num">
                                      <p:cBhvr>
                                        <p:cTn id="46" dur="500" fill="hold"/>
                                        <p:tgtEl>
                                          <p:spTgt spid="346154"/>
                                        </p:tgtEl>
                                        <p:attrNameLst>
                                          <p:attrName>ppt_x</p:attrName>
                                        </p:attrNameLst>
                                      </p:cBhvr>
                                      <p:tavLst>
                                        <p:tav tm="0">
                                          <p:val>
                                            <p:strVal val="#ppt_x-#ppt_w/2"/>
                                          </p:val>
                                        </p:tav>
                                        <p:tav tm="100000">
                                          <p:val>
                                            <p:strVal val="#ppt_x"/>
                                          </p:val>
                                        </p:tav>
                                      </p:tavLst>
                                    </p:anim>
                                    <p:anim calcmode="lin" valueType="num">
                                      <p:cBhvr>
                                        <p:cTn id="47" dur="500" fill="hold"/>
                                        <p:tgtEl>
                                          <p:spTgt spid="346154"/>
                                        </p:tgtEl>
                                        <p:attrNameLst>
                                          <p:attrName>ppt_y</p:attrName>
                                        </p:attrNameLst>
                                      </p:cBhvr>
                                      <p:tavLst>
                                        <p:tav tm="0">
                                          <p:val>
                                            <p:strVal val="#ppt_y"/>
                                          </p:val>
                                        </p:tav>
                                        <p:tav tm="100000">
                                          <p:val>
                                            <p:strVal val="#ppt_y"/>
                                          </p:val>
                                        </p:tav>
                                      </p:tavLst>
                                    </p:anim>
                                    <p:anim calcmode="lin" valueType="num">
                                      <p:cBhvr>
                                        <p:cTn id="48" dur="500" fill="hold"/>
                                        <p:tgtEl>
                                          <p:spTgt spid="346154"/>
                                        </p:tgtEl>
                                        <p:attrNameLst>
                                          <p:attrName>ppt_w</p:attrName>
                                        </p:attrNameLst>
                                      </p:cBhvr>
                                      <p:tavLst>
                                        <p:tav tm="0">
                                          <p:val>
                                            <p:fltVal val="0.000000"/>
                                          </p:val>
                                        </p:tav>
                                        <p:tav tm="100000">
                                          <p:val>
                                            <p:strVal val="#ppt_w"/>
                                          </p:val>
                                        </p:tav>
                                      </p:tavLst>
                                    </p:anim>
                                    <p:anim calcmode="lin" valueType="num">
                                      <p:cBhvr>
                                        <p:cTn id="49" dur="500" fill="hold"/>
                                        <p:tgtEl>
                                          <p:spTgt spid="346154"/>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4615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34615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34615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346158"/>
                                        </p:tgtEl>
                                        <p:attrNameLst>
                                          <p:attrName>style.visibility</p:attrName>
                                        </p:attrNameLst>
                                      </p:cBhvr>
                                      <p:to>
                                        <p:strVal val="visible"/>
                                      </p:to>
                                    </p:set>
                                    <p:animEffect transition="in" filter="dissolve">
                                      <p:cBhvr>
                                        <p:cTn id="66" dur="500"/>
                                        <p:tgtEl>
                                          <p:spTgt spid="346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47" grpId="0" bldLvl="0" animBg="1"/>
      <p:bldP spid="346149" grpId="0"/>
      <p:bldP spid="346150" grpId="0" bldLvl="0" animBg="1"/>
      <p:bldP spid="346151" grpId="0"/>
      <p:bldP spid="346152" grpId="0" bldLvl="0" animBg="1"/>
      <p:bldP spid="346153" grpId="0" bldLvl="0" animBg="1"/>
      <p:bldP spid="346154" grpId="0"/>
      <p:bldP spid="346155" grpId="0" bldLvl="0" animBg="1"/>
      <p:bldP spid="346156" grpId="0" bldLvl="0" animBg="1"/>
      <p:bldP spid="346157" grpId="0" bldLvl="0" animBg="1"/>
      <p:bldP spid="346158" grpId="0" bldLvl="0" animBg="1"/>
      <p:bldP spid="346201"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3"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87394" name="Rectangle 2"/>
          <p:cNvSpPr>
            <a:spLocks noGrp="1"/>
          </p:cNvSpPr>
          <p:nvPr>
            <p:ph type="title"/>
          </p:nvPr>
        </p:nvSpPr>
        <p:spPr>
          <a:xfrm>
            <a:off x="254000" y="752475"/>
            <a:ext cx="8763000" cy="549275"/>
          </a:xfrm>
          <a:ln/>
        </p:spPr>
        <p:txBody>
          <a:bodyPr vert="horz" wrap="square" lIns="91440" tIns="45720" rIns="91440" bIns="45720" anchor="b"/>
          <a:p>
            <a:pPr eaLnBrk="1" hangingPunct="1"/>
            <a:r>
              <a:rPr lang="zh-CN" altLang="en-US" sz="2800">
                <a:latin typeface="Times New Roman" panose="02020603050405020304" pitchFamily="18" charset="0"/>
                <a:ea typeface="宋体" panose="02010600030101010101" pitchFamily="2" charset="-122"/>
              </a:rPr>
              <a:t>每类资源中含有几个资源的死锁检测算法：</a:t>
            </a:r>
            <a:endParaRPr lang="zh-CN" altLang="en-US" sz="2800">
              <a:latin typeface="Times New Roman" panose="02020603050405020304" pitchFamily="18" charset="0"/>
              <a:ea typeface="宋体" panose="02010600030101010101" pitchFamily="2" charset="-122"/>
            </a:endParaRPr>
          </a:p>
        </p:txBody>
      </p:sp>
      <p:sp>
        <p:nvSpPr>
          <p:cNvPr id="347139" name="Rectangle 3"/>
          <p:cNvSpPr>
            <a:spLocks noGrp="1"/>
          </p:cNvSpPr>
          <p:nvPr>
            <p:ph idx="1"/>
          </p:nvPr>
        </p:nvSpPr>
        <p:spPr>
          <a:xfrm>
            <a:off x="388938" y="1300163"/>
            <a:ext cx="8888412" cy="1006475"/>
          </a:xfrm>
          <a:ln/>
        </p:spPr>
        <p:txBody>
          <a:bodyPr vert="horz" wrap="square" lIns="91440" tIns="45720" rIns="91440" bIns="45720" anchor="t"/>
          <a:p>
            <a:pPr eaLnBrk="1" hangingPunct="1"/>
            <a:r>
              <a:rPr lang="zh-CN" altLang="en-US" sz="2800">
                <a:latin typeface="Times New Roman" panose="02020603050405020304" pitchFamily="18" charset="0"/>
              </a:rPr>
              <a:t>死锁检测中用到的数据结构包括：</a:t>
            </a:r>
            <a:r>
              <a:rPr lang="en-US" altLang="zh-CN" sz="2800">
                <a:latin typeface="Times New Roman" panose="02020603050405020304" pitchFamily="18" charset="0"/>
              </a:rPr>
              <a:t>Available</a:t>
            </a:r>
            <a:r>
              <a:rPr lang="zh-CN" altLang="en-US" sz="2800">
                <a:latin typeface="Times New Roman" panose="02020603050405020304" pitchFamily="18" charset="0"/>
              </a:rPr>
              <a:t>、</a:t>
            </a:r>
            <a:r>
              <a:rPr lang="en-US" altLang="zh-CN" sz="2800">
                <a:latin typeface="Times New Roman" panose="02020603050405020304" pitchFamily="18" charset="0"/>
              </a:rPr>
              <a:t>Allocation</a:t>
            </a:r>
            <a:r>
              <a:rPr lang="zh-CN" altLang="en-US" sz="2800">
                <a:latin typeface="Times New Roman" panose="02020603050405020304" pitchFamily="18" charset="0"/>
              </a:rPr>
              <a:t>、</a:t>
            </a:r>
            <a:r>
              <a:rPr lang="en-US" altLang="zh-CN" sz="2800">
                <a:latin typeface="Times New Roman" panose="02020603050405020304" pitchFamily="18" charset="0"/>
              </a:rPr>
              <a:t>Request(</a:t>
            </a:r>
            <a:r>
              <a:rPr lang="zh-CN" altLang="en-US" sz="2800">
                <a:solidFill>
                  <a:srgbClr val="000066"/>
                </a:solidFill>
                <a:latin typeface="Times New Roman" panose="02020603050405020304" pitchFamily="18" charset="0"/>
              </a:rPr>
              <a:t>请求矩阵</a:t>
            </a:r>
            <a:r>
              <a:rPr lang="en-US" altLang="zh-CN" sz="2800">
                <a:latin typeface="Times New Roman" panose="02020603050405020304" pitchFamily="18" charset="0"/>
              </a:rPr>
              <a:t>)</a:t>
            </a:r>
            <a:r>
              <a:rPr lang="zh-CN" altLang="en-US" sz="2800">
                <a:latin typeface="Times New Roman" panose="02020603050405020304" pitchFamily="18" charset="0"/>
              </a:rPr>
              <a:t>。检测步骤如下：</a:t>
            </a:r>
            <a:endParaRPr lang="zh-CN" altLang="en-US" sz="2800">
              <a:latin typeface="Times New Roman" panose="02020603050405020304" pitchFamily="18" charset="0"/>
            </a:endParaRPr>
          </a:p>
        </p:txBody>
      </p:sp>
      <p:sp>
        <p:nvSpPr>
          <p:cNvPr id="347140" name="Text Box 4"/>
          <p:cNvSpPr txBox="1"/>
          <p:nvPr/>
        </p:nvSpPr>
        <p:spPr>
          <a:xfrm>
            <a:off x="508000" y="2306638"/>
            <a:ext cx="8291513" cy="3300412"/>
          </a:xfrm>
          <a:prstGeom prst="rect">
            <a:avLst/>
          </a:prstGeom>
          <a:noFill/>
          <a:ln w="9525">
            <a:noFill/>
          </a:ln>
        </p:spPr>
        <p:txBody>
          <a:bodyPr anchor="t">
            <a:spAutoFit/>
          </a:bodyPr>
          <a:p>
            <a:pPr>
              <a:spcBef>
                <a:spcPct val="15000"/>
              </a:spcBef>
            </a:pP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标记</a:t>
            </a:r>
            <a:r>
              <a:rPr lang="en-US" altLang="zh-CN" sz="2800" b="1">
                <a:latin typeface="Times New Roman" panose="02020603050405020304" pitchFamily="18" charset="0"/>
                <a:ea typeface="宋体" panose="02010600030101010101" pitchFamily="2" charset="-122"/>
              </a:rPr>
              <a:t>Allocation</a:t>
            </a:r>
            <a:r>
              <a:rPr lang="zh-CN" altLang="en-US" sz="2800" b="1">
                <a:latin typeface="Times New Roman" panose="02020603050405020304" pitchFamily="18" charset="0"/>
                <a:ea typeface="宋体" panose="02010600030101010101" pitchFamily="2" charset="-122"/>
              </a:rPr>
              <a:t>矩阵中一行全</a:t>
            </a:r>
            <a:r>
              <a:rPr lang="en-US" altLang="zh-CN" sz="2800" b="1">
                <a:latin typeface="Times New Roman" panose="02020603050405020304" pitchFamily="18" charset="0"/>
                <a:ea typeface="宋体" panose="02010600030101010101" pitchFamily="2" charset="-122"/>
              </a:rPr>
              <a:t>0</a:t>
            </a:r>
            <a:r>
              <a:rPr lang="zh-CN" altLang="en-US" sz="2800" b="1">
                <a:latin typeface="Times New Roman" panose="02020603050405020304" pitchFamily="18" charset="0"/>
                <a:ea typeface="宋体" panose="02010600030101010101" pitchFamily="2" charset="-122"/>
              </a:rPr>
              <a:t>的进程；</a:t>
            </a:r>
            <a:endParaRPr lang="zh-CN" altLang="en-US" sz="2800" b="1">
              <a:latin typeface="Times New Roman" panose="02020603050405020304" pitchFamily="18" charset="0"/>
              <a:ea typeface="宋体" panose="02010600030101010101" pitchFamily="2" charset="-122"/>
            </a:endParaRPr>
          </a:p>
          <a:p>
            <a:pPr>
              <a:spcBef>
                <a:spcPct val="15000"/>
              </a:spcBef>
            </a:pPr>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令临时向量</a:t>
            </a:r>
            <a:r>
              <a:rPr lang="en-US" altLang="zh-CN" sz="2800" b="1">
                <a:latin typeface="Times New Roman" panose="02020603050405020304" pitchFamily="18" charset="0"/>
                <a:ea typeface="宋体" panose="02010600030101010101" pitchFamily="2" charset="-122"/>
              </a:rPr>
              <a:t>Work=Available</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spcBef>
                <a:spcPct val="15000"/>
              </a:spcBef>
            </a:pP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查找下标</a:t>
            </a:r>
            <a:r>
              <a:rPr lang="en-US" altLang="zh-CN" sz="2800" b="1">
                <a:latin typeface="Times New Roman" panose="02020603050405020304" pitchFamily="18" charset="0"/>
                <a:ea typeface="宋体" panose="02010600030101010101" pitchFamily="2" charset="-122"/>
              </a:rPr>
              <a:t>i</a:t>
            </a:r>
            <a:r>
              <a:rPr lang="zh-CN" altLang="en-US" sz="2800" b="1">
                <a:latin typeface="Times New Roman" panose="02020603050405020304" pitchFamily="18" charset="0"/>
                <a:ea typeface="宋体" panose="02010600030101010101" pitchFamily="2" charset="-122"/>
              </a:rPr>
              <a:t>，进程</a:t>
            </a:r>
            <a:r>
              <a:rPr lang="en-US" altLang="zh-CN" sz="2800" b="1">
                <a:latin typeface="Times New Roman" panose="02020603050405020304" pitchFamily="18" charset="0"/>
                <a:ea typeface="宋体" panose="02010600030101010101" pitchFamily="2" charset="-122"/>
              </a:rPr>
              <a:t>P</a:t>
            </a:r>
            <a:r>
              <a:rPr lang="en-US" altLang="zh-CN" sz="2800" b="1" baseline="-18000">
                <a:latin typeface="Times New Roman" panose="02020603050405020304" pitchFamily="18" charset="0"/>
                <a:ea typeface="宋体" panose="02010600030101010101" pitchFamily="2" charset="-122"/>
              </a:rPr>
              <a:t>i</a:t>
            </a:r>
            <a:r>
              <a:rPr lang="zh-CN" altLang="en-US" sz="2800" b="1">
                <a:latin typeface="Times New Roman" panose="02020603050405020304" pitchFamily="18" charset="0"/>
                <a:ea typeface="宋体" panose="02010600030101010101" pitchFamily="2" charset="-122"/>
              </a:rPr>
              <a:t>满足：尚未标记且</a:t>
            </a:r>
            <a:r>
              <a:rPr lang="en-US" altLang="zh-CN" sz="2800" b="1">
                <a:latin typeface="Times New Roman" panose="02020603050405020304" pitchFamily="18" charset="0"/>
                <a:ea typeface="宋体" panose="02010600030101010101" pitchFamily="2" charset="-122"/>
              </a:rPr>
              <a:t>Request</a:t>
            </a:r>
            <a:r>
              <a:rPr lang="zh-CN" altLang="en-US" sz="2800" b="1">
                <a:latin typeface="Times New Roman" panose="02020603050405020304" pitchFamily="18" charset="0"/>
                <a:ea typeface="宋体" panose="02010600030101010101" pitchFamily="2" charset="-122"/>
              </a:rPr>
              <a:t>的第</a:t>
            </a:r>
            <a:r>
              <a:rPr lang="en-US" altLang="zh-CN" sz="2800" b="1">
                <a:latin typeface="Times New Roman" panose="02020603050405020304" pitchFamily="18" charset="0"/>
                <a:ea typeface="宋体" panose="02010600030101010101" pitchFamily="2" charset="-122"/>
              </a:rPr>
              <a:t>i</a:t>
            </a:r>
            <a:r>
              <a:rPr lang="zh-CN" altLang="en-US" sz="2800" b="1">
                <a:latin typeface="Times New Roman" panose="02020603050405020304" pitchFamily="18" charset="0"/>
                <a:ea typeface="宋体" panose="02010600030101010101" pitchFamily="2" charset="-122"/>
              </a:rPr>
              <a:t>行小于等于</a:t>
            </a:r>
            <a:r>
              <a:rPr lang="en-US" altLang="zh-CN" sz="2800" b="1">
                <a:latin typeface="Times New Roman" panose="02020603050405020304" pitchFamily="18" charset="0"/>
                <a:ea typeface="宋体" panose="02010600030101010101" pitchFamily="2" charset="-122"/>
              </a:rPr>
              <a:t>Work</a:t>
            </a:r>
            <a:r>
              <a:rPr lang="zh-CN" altLang="en-US" sz="2800" b="1">
                <a:latin typeface="Times New Roman" panose="02020603050405020304" pitchFamily="18" charset="0"/>
                <a:ea typeface="宋体" panose="02010600030101010101" pitchFamily="2" charset="-122"/>
              </a:rPr>
              <a:t>。如果找不到这样的行，则终止查找；</a:t>
            </a:r>
            <a:endParaRPr lang="zh-CN" altLang="en-US" sz="2800" b="1">
              <a:latin typeface="Times New Roman" panose="02020603050405020304" pitchFamily="18" charset="0"/>
              <a:ea typeface="宋体" panose="02010600030101010101" pitchFamily="2" charset="-122"/>
            </a:endParaRPr>
          </a:p>
          <a:p>
            <a:pPr>
              <a:spcBef>
                <a:spcPct val="15000"/>
              </a:spcBef>
            </a:pPr>
            <a:r>
              <a:rPr lang="en-US" altLang="zh-CN" sz="2800" b="1">
                <a:latin typeface="Times New Roman" panose="02020603050405020304" pitchFamily="18" charset="0"/>
                <a:ea typeface="宋体" panose="02010600030101010101" pitchFamily="2" charset="-122"/>
              </a:rPr>
              <a:t>(4)</a:t>
            </a:r>
            <a:r>
              <a:rPr lang="zh-CN" altLang="en-US" sz="2800" b="1">
                <a:latin typeface="Times New Roman" panose="02020603050405020304" pitchFamily="18" charset="0"/>
                <a:ea typeface="宋体" panose="02010600030101010101" pitchFamily="2" charset="-122"/>
              </a:rPr>
              <a:t>若找到这样的行，则标记进程</a:t>
            </a:r>
            <a:r>
              <a:rPr lang="en-US" altLang="zh-CN" sz="2800" b="1">
                <a:latin typeface="Times New Roman" panose="02020603050405020304" pitchFamily="18" charset="0"/>
                <a:ea typeface="宋体" panose="02010600030101010101" pitchFamily="2" charset="-122"/>
              </a:rPr>
              <a:t>P</a:t>
            </a:r>
            <a:r>
              <a:rPr lang="en-US" altLang="zh-CN" sz="2800" b="1" baseline="-18000">
                <a:latin typeface="Times New Roman" panose="02020603050405020304" pitchFamily="18" charset="0"/>
                <a:ea typeface="宋体" panose="02010600030101010101" pitchFamily="2" charset="-122"/>
              </a:rPr>
              <a:t>i</a:t>
            </a:r>
            <a:r>
              <a:rPr lang="en-US" altLang="zh-CN" sz="2800" b="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，并把分配矩阵的相应行加到</a:t>
            </a:r>
            <a:r>
              <a:rPr lang="en-US" altLang="zh-CN" sz="2800" b="1">
                <a:latin typeface="Times New Roman" panose="02020603050405020304" pitchFamily="18" charset="0"/>
                <a:ea typeface="宋体" panose="02010600030101010101" pitchFamily="2" charset="-122"/>
              </a:rPr>
              <a:t>Work</a:t>
            </a:r>
            <a:r>
              <a:rPr lang="zh-CN" altLang="en-US" sz="2800" b="1">
                <a:latin typeface="Times New Roman" panose="02020603050405020304" pitchFamily="18" charset="0"/>
                <a:ea typeface="宋体" panose="02010600030101010101" pitchFamily="2" charset="-122"/>
              </a:rPr>
              <a:t>中。返回</a:t>
            </a:r>
            <a:r>
              <a:rPr lang="en-US" altLang="zh-CN" sz="2800" b="1">
                <a:latin typeface="Times New Roman" panose="02020603050405020304" pitchFamily="18" charset="0"/>
                <a:ea typeface="宋体" panose="02010600030101010101" pitchFamily="2" charset="-122"/>
              </a:rPr>
              <a:t>(3)</a:t>
            </a:r>
            <a:endParaRPr lang="en-US" altLang="zh-CN" sz="2800" b="1">
              <a:latin typeface="Times New Roman" panose="02020603050405020304" pitchFamily="18" charset="0"/>
              <a:ea typeface="宋体" panose="02010600030101010101" pitchFamily="2" charset="-122"/>
            </a:endParaRPr>
          </a:p>
        </p:txBody>
      </p:sp>
      <p:sp>
        <p:nvSpPr>
          <p:cNvPr id="347141" name="Text Box 5"/>
          <p:cNvSpPr txBox="1"/>
          <p:nvPr/>
        </p:nvSpPr>
        <p:spPr>
          <a:xfrm>
            <a:off x="469900" y="5772150"/>
            <a:ext cx="8329613" cy="955675"/>
          </a:xfrm>
          <a:prstGeom prst="rect">
            <a:avLst/>
          </a:prstGeom>
          <a:solidFill>
            <a:srgbClr val="CCFFCC"/>
          </a:solidFill>
          <a:ln w="9525" cap="flat" cmpd="sng">
            <a:solidFill>
              <a:srgbClr val="0000FF"/>
            </a:solidFill>
            <a:prstDash val="solid"/>
            <a:miter/>
            <a:headEnd type="none" w="med" len="med"/>
            <a:tailEnd type="none" w="med" len="med"/>
          </a:ln>
        </p:spPr>
        <p:txBody>
          <a:bodyPr anchor="t">
            <a:spAutoFit/>
          </a:bodyPr>
          <a:p>
            <a:r>
              <a:rPr lang="zh-CN" altLang="en-US" sz="2800">
                <a:solidFill>
                  <a:srgbClr val="0000FF"/>
                </a:solidFill>
                <a:latin typeface="Tahoma" panose="020B0604030504040204" pitchFamily="34" charset="0"/>
                <a:ea typeface="宋体" panose="02010600030101010101" pitchFamily="2" charset="-122"/>
              </a:rPr>
              <a:t>当且仅当算法的最后结果有未标记的进程时，系统存在死锁，每个未标记的进程都是死锁的。</a:t>
            </a:r>
            <a:endParaRPr lang="zh-CN" altLang="en-US" sz="2800">
              <a:solidFill>
                <a:srgbClr val="0000FF"/>
              </a:solidFill>
              <a:latin typeface="Tahoma" panose="020B0604030504040204" pitchFamily="34" charset="0"/>
              <a:ea typeface="宋体" panose="02010600030101010101" pitchFamily="2" charset="-122"/>
            </a:endParaRPr>
          </a:p>
        </p:txBody>
      </p:sp>
      <p:sp>
        <p:nvSpPr>
          <p:cNvPr id="187398" name="Rectangle 2"/>
          <p:cNvSpPr>
            <a:spLocks noGrp="1"/>
          </p:cNvSpPr>
          <p:nvPr/>
        </p:nvSpPr>
        <p:spPr>
          <a:xfrm>
            <a:off x="327025" y="201613"/>
            <a:ext cx="8620125" cy="511175"/>
          </a:xfrm>
          <a:prstGeom prst="rect">
            <a:avLst/>
          </a:prstGeom>
          <a:noFill/>
          <a:ln w="9525">
            <a:noFill/>
          </a:ln>
        </p:spPr>
        <p:txBody>
          <a:bodyPr wrap="square" lIns="91440" tIns="45720" rIns="91440" bIns="45720" anchor="b"/>
          <a:p>
            <a:r>
              <a:rPr lang="zh-CN" altLang="en-US" sz="3200" b="1">
                <a:solidFill>
                  <a:srgbClr val="0000FF"/>
                </a:solidFill>
                <a:latin typeface="Times New Roman" panose="02020603050405020304" pitchFamily="18" charset="0"/>
                <a:ea typeface="宋体" panose="02010600030101010101" pitchFamily="2" charset="-122"/>
              </a:rPr>
              <a:t>3.  死锁检测算法——</a:t>
            </a:r>
            <a:r>
              <a:rPr lang="zh-CN" altLang="en-US" sz="3200" b="1">
                <a:solidFill>
                  <a:srgbClr val="0000FF"/>
                </a:solidFill>
                <a:latin typeface="Times New Roman" panose="02020603050405020304" pitchFamily="18" charset="0"/>
                <a:ea typeface="宋体" panose="02010600030101010101" pitchFamily="2" charset="-122"/>
                <a:sym typeface="宋体" panose="02010600030101010101" pitchFamily="2" charset="-122"/>
              </a:rPr>
              <a:t>安全性检测算法</a:t>
            </a:r>
            <a:endParaRPr lang="zh-CN" altLang="en-US" sz="3200" b="1">
              <a:solidFill>
                <a:srgbClr val="0000FF"/>
              </a:solidFill>
              <a:latin typeface="Tahoma" panose="020B0604030504040204" pitchFamily="34" charset="0"/>
              <a:ea typeface="黑体" panose="02010609060101010101" pitchFamily="49"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7139">
                                            <p:txEl>
                                              <p:charRg st="0" end="58"/>
                                            </p:txEl>
                                          </p:spTgt>
                                        </p:tgtEl>
                                        <p:attrNameLst>
                                          <p:attrName>style.visibility</p:attrName>
                                        </p:attrNameLst>
                                      </p:cBhvr>
                                      <p:to>
                                        <p:strVal val="visible"/>
                                      </p:to>
                                    </p:set>
                                    <p:anim calcmode="lin" valueType="num">
                                      <p:cBhvr>
                                        <p:cTn id="7" dur="500" fill="hold"/>
                                        <p:tgtEl>
                                          <p:spTgt spid="347139">
                                            <p:txEl>
                                              <p:charRg st="0" end="58"/>
                                            </p:txEl>
                                          </p:spTgt>
                                        </p:tgtEl>
                                        <p:attrNameLst>
                                          <p:attrName>ppt_x</p:attrName>
                                        </p:attrNameLst>
                                      </p:cBhvr>
                                      <p:tavLst>
                                        <p:tav tm="0">
                                          <p:val>
                                            <p:strVal val="0-#ppt_w/2"/>
                                          </p:val>
                                        </p:tav>
                                        <p:tav tm="100000">
                                          <p:val>
                                            <p:strVal val="#ppt_x"/>
                                          </p:val>
                                        </p:tav>
                                      </p:tavLst>
                                    </p:anim>
                                    <p:anim calcmode="lin" valueType="num">
                                      <p:cBhvr>
                                        <p:cTn id="8" dur="500" fill="hold"/>
                                        <p:tgtEl>
                                          <p:spTgt spid="347139">
                                            <p:txEl>
                                              <p:charRg st="0" end="5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47140">
                                            <p:txEl>
                                              <p:charRg st="0" end="27"/>
                                            </p:txEl>
                                          </p:spTgt>
                                        </p:tgtEl>
                                        <p:attrNameLst>
                                          <p:attrName>style.visibility</p:attrName>
                                        </p:attrNameLst>
                                      </p:cBhvr>
                                      <p:to>
                                        <p:strVal val="visible"/>
                                      </p:to>
                                    </p:set>
                                    <p:animEffect transition="in" filter="wipe(up)">
                                      <p:cBhvr>
                                        <p:cTn id="13" dur="500"/>
                                        <p:tgtEl>
                                          <p:spTgt spid="347140">
                                            <p:txEl>
                                              <p:charRg st="0" end="2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47140">
                                            <p:txEl>
                                              <p:charRg st="27" end="51"/>
                                            </p:txEl>
                                          </p:spTgt>
                                        </p:tgtEl>
                                        <p:attrNameLst>
                                          <p:attrName>style.visibility</p:attrName>
                                        </p:attrNameLst>
                                      </p:cBhvr>
                                      <p:to>
                                        <p:strVal val="visible"/>
                                      </p:to>
                                    </p:set>
                                    <p:animEffect transition="in" filter="wipe(up)">
                                      <p:cBhvr>
                                        <p:cTn id="18" dur="500"/>
                                        <p:tgtEl>
                                          <p:spTgt spid="347140">
                                            <p:txEl>
                                              <p:charRg st="27" end="5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47140">
                                            <p:txEl>
                                              <p:charRg st="51" end="109"/>
                                            </p:txEl>
                                          </p:spTgt>
                                        </p:tgtEl>
                                        <p:attrNameLst>
                                          <p:attrName>style.visibility</p:attrName>
                                        </p:attrNameLst>
                                      </p:cBhvr>
                                      <p:to>
                                        <p:strVal val="visible"/>
                                      </p:to>
                                    </p:set>
                                    <p:animEffect transition="in" filter="wipe(up)">
                                      <p:cBhvr>
                                        <p:cTn id="23" dur="500"/>
                                        <p:tgtEl>
                                          <p:spTgt spid="347140">
                                            <p:txEl>
                                              <p:charRg st="51" end="10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347140">
                                            <p:txEl>
                                              <p:charRg st="109" end="153"/>
                                            </p:txEl>
                                          </p:spTgt>
                                        </p:tgtEl>
                                        <p:attrNameLst>
                                          <p:attrName>style.visibility</p:attrName>
                                        </p:attrNameLst>
                                      </p:cBhvr>
                                      <p:to>
                                        <p:strVal val="visible"/>
                                      </p:to>
                                    </p:set>
                                    <p:animEffect transition="in" filter="wipe(up)">
                                      <p:cBhvr>
                                        <p:cTn id="28" dur="500"/>
                                        <p:tgtEl>
                                          <p:spTgt spid="347140">
                                            <p:txEl>
                                              <p:charRg st="109" end="15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47141"/>
                                        </p:tgtEl>
                                        <p:attrNameLst>
                                          <p:attrName>style.visibility</p:attrName>
                                        </p:attrNameLst>
                                      </p:cBhvr>
                                      <p:to>
                                        <p:strVal val="visible"/>
                                      </p:to>
                                    </p:set>
                                    <p:animEffect transition="in" filter="dissolve">
                                      <p:cBhvr>
                                        <p:cTn id="33" dur="500"/>
                                        <p:tgtEl>
                                          <p:spTgt spid="347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p:bldP spid="347140" grpId="0" build="p"/>
      <p:bldP spid="347141" grpId="0" bldLvl="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7"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88418" name="Rectangle 2"/>
          <p:cNvSpPr>
            <a:spLocks noGrp="1"/>
          </p:cNvSpPr>
          <p:nvPr>
            <p:ph type="title"/>
          </p:nvPr>
        </p:nvSpPr>
        <p:spPr>
          <a:xfrm>
            <a:off x="323850" y="214313"/>
            <a:ext cx="8620125" cy="603250"/>
          </a:xfrm>
          <a:ln/>
        </p:spPr>
        <p:txBody>
          <a:bodyPr vert="horz" wrap="square" lIns="91440" tIns="45720" rIns="91440" bIns="45720" anchor="b"/>
          <a:p>
            <a:pPr eaLnBrk="1" hangingPunct="1"/>
            <a:r>
              <a:rPr lang="en-US" altLang="zh-CN" sz="3600"/>
              <a:t>3.7  死锁的解除</a:t>
            </a:r>
            <a:endParaRPr lang="zh-CN" altLang="en-US" sz="3200">
              <a:latin typeface="黑体" panose="02010609060101010101" pitchFamily="49" charset="-122"/>
            </a:endParaRPr>
          </a:p>
        </p:txBody>
      </p:sp>
      <p:sp>
        <p:nvSpPr>
          <p:cNvPr id="348163" name="Text Box 3"/>
          <p:cNvSpPr txBox="1"/>
          <p:nvPr/>
        </p:nvSpPr>
        <p:spPr>
          <a:xfrm>
            <a:off x="222250" y="1047750"/>
            <a:ext cx="8639175" cy="522288"/>
          </a:xfrm>
          <a:prstGeom prst="rect">
            <a:avLst/>
          </a:prstGeom>
          <a:noFill/>
          <a:ln w="9525">
            <a:noFill/>
          </a:ln>
        </p:spPr>
        <p:txBody>
          <a:bodyPr anchor="t">
            <a:spAutoFit/>
          </a:bodyPr>
          <a:p>
            <a:r>
              <a:rPr lang="zh-CN" altLang="en-US" sz="2800" b="1">
                <a:latin typeface="宋体" panose="02010600030101010101" pitchFamily="2" charset="-122"/>
                <a:ea typeface="宋体" panose="02010600030101010101" pitchFamily="2" charset="-122"/>
              </a:rPr>
              <a:t>常采用的两种方法是：</a:t>
            </a:r>
            <a:r>
              <a:rPr lang="zh-CN" altLang="en-US" sz="2800" b="1">
                <a:latin typeface="宋体" panose="02010600030101010101" pitchFamily="2" charset="-122"/>
                <a:ea typeface="宋体" panose="02010600030101010101" pitchFamily="2" charset="-122"/>
              </a:rPr>
              <a:t>剥夺资源法和撤消进程法</a:t>
            </a:r>
            <a:endParaRPr lang="zh-CN" altLang="en-US" sz="2800" b="1">
              <a:latin typeface="宋体" panose="02010600030101010101" pitchFamily="2" charset="-122"/>
              <a:ea typeface="宋体" panose="02010600030101010101" pitchFamily="2" charset="-122"/>
            </a:endParaRPr>
          </a:p>
        </p:txBody>
      </p:sp>
      <p:sp>
        <p:nvSpPr>
          <p:cNvPr id="348164" name="Text Box 4"/>
          <p:cNvSpPr txBox="1"/>
          <p:nvPr/>
        </p:nvSpPr>
        <p:spPr>
          <a:xfrm>
            <a:off x="525463" y="1635125"/>
            <a:ext cx="2149475" cy="522288"/>
          </a:xfrm>
          <a:prstGeom prst="rect">
            <a:avLst/>
          </a:prstGeom>
          <a:noFill/>
          <a:ln w="9525">
            <a:noFill/>
          </a:ln>
        </p:spPr>
        <p:txBody>
          <a:bodyPr anchor="t">
            <a:spAutoFit/>
          </a:bodyPr>
          <a:p>
            <a:pPr marL="457200" indent="-457200">
              <a:buClr>
                <a:srgbClr val="0101FF"/>
              </a:buClr>
              <a:buSzPct val="70000"/>
              <a:buFont typeface="Wingdings" panose="05000000000000000000" charset="0"/>
              <a:buChar char="n"/>
            </a:pPr>
            <a:r>
              <a:rPr lang="zh-CN" altLang="en-US" sz="2800" b="1">
                <a:solidFill>
                  <a:srgbClr val="0101FF"/>
                </a:solidFill>
                <a:latin typeface="宋体" panose="02010600030101010101" pitchFamily="2" charset="-122"/>
                <a:ea typeface="宋体" panose="02010600030101010101" pitchFamily="2" charset="-122"/>
              </a:rPr>
              <a:t>剥夺资源</a:t>
            </a:r>
            <a:r>
              <a:rPr lang="zh-CN" altLang="en-US" sz="2800" b="1">
                <a:latin typeface="宋体" panose="02010600030101010101" pitchFamily="2" charset="-122"/>
                <a:ea typeface="宋体" panose="02010600030101010101" pitchFamily="2" charset="-122"/>
              </a:rPr>
              <a:t> </a:t>
            </a:r>
            <a:endParaRPr lang="zh-CN" altLang="en-US" sz="2800" b="1">
              <a:latin typeface="宋体" panose="02010600030101010101" pitchFamily="2" charset="-122"/>
              <a:ea typeface="宋体" panose="02010600030101010101" pitchFamily="2" charset="-122"/>
            </a:endParaRPr>
          </a:p>
        </p:txBody>
      </p:sp>
      <p:sp>
        <p:nvSpPr>
          <p:cNvPr id="348165" name="Text Box 5"/>
          <p:cNvSpPr txBox="1"/>
          <p:nvPr/>
        </p:nvSpPr>
        <p:spPr>
          <a:xfrm>
            <a:off x="654050" y="4313238"/>
            <a:ext cx="1962150" cy="522287"/>
          </a:xfrm>
          <a:prstGeom prst="rect">
            <a:avLst/>
          </a:prstGeom>
          <a:noFill/>
          <a:ln w="9525">
            <a:noFill/>
          </a:ln>
        </p:spPr>
        <p:txBody>
          <a:bodyPr wrap="square" anchor="t">
            <a:spAutoFit/>
          </a:bodyPr>
          <a:p>
            <a:pPr>
              <a:buFont typeface="Wingdings" panose="05000000000000000000" pitchFamily="2" charset="2"/>
              <a:buChar char="§"/>
            </a:pPr>
            <a:r>
              <a:rPr lang="zh-CN" altLang="en-US" sz="2800" b="1">
                <a:solidFill>
                  <a:srgbClr val="0101FF"/>
                </a:solidFill>
                <a:latin typeface="宋体" panose="02010600030101010101" pitchFamily="2" charset="-122"/>
                <a:ea typeface="宋体" panose="02010600030101010101" pitchFamily="2" charset="-122"/>
              </a:rPr>
              <a:t>撤消进程</a:t>
            </a:r>
            <a:endParaRPr lang="zh-CN" altLang="en-US" sz="2800" b="1">
              <a:solidFill>
                <a:srgbClr val="0101FF"/>
              </a:solidFill>
              <a:latin typeface="宋体" panose="02010600030101010101" pitchFamily="2" charset="-122"/>
              <a:ea typeface="宋体" panose="02010600030101010101" pitchFamily="2" charset="-122"/>
            </a:endParaRPr>
          </a:p>
        </p:txBody>
      </p:sp>
      <p:sp>
        <p:nvSpPr>
          <p:cNvPr id="348166" name="Text Box 6"/>
          <p:cNvSpPr txBox="1"/>
          <p:nvPr/>
        </p:nvSpPr>
        <p:spPr>
          <a:xfrm>
            <a:off x="2616200" y="4165600"/>
            <a:ext cx="3733800" cy="460375"/>
          </a:xfrm>
          <a:prstGeom prst="rect">
            <a:avLst/>
          </a:prstGeom>
          <a:noFill/>
          <a:ln w="9525">
            <a:noFill/>
          </a:ln>
        </p:spPr>
        <p:txBody>
          <a:bodyPr anchor="t">
            <a:spAutoFit/>
          </a:bodyPr>
          <a:p>
            <a:pPr marL="342900" indent="-342900">
              <a:buClr>
                <a:srgbClr val="0000FF"/>
              </a:buClr>
              <a:buSzPct val="125000"/>
              <a:buFont typeface="Arial" panose="020B0604020202020204" pitchFamily="34" charset="0"/>
              <a:buChar char="•"/>
            </a:pPr>
            <a:r>
              <a:rPr lang="zh-CN" altLang="en-US" b="1">
                <a:latin typeface="宋体" panose="02010600030101010101" pitchFamily="2" charset="-122"/>
                <a:ea typeface="宋体" panose="02010600030101010101" pitchFamily="2" charset="-122"/>
              </a:rPr>
              <a:t>撤消全部死锁进程</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348167" name="Text Box 7"/>
          <p:cNvSpPr txBox="1"/>
          <p:nvPr/>
        </p:nvSpPr>
        <p:spPr>
          <a:xfrm>
            <a:off x="2616200" y="4622800"/>
            <a:ext cx="6305550" cy="830263"/>
          </a:xfrm>
          <a:prstGeom prst="rect">
            <a:avLst/>
          </a:prstGeom>
          <a:noFill/>
          <a:ln w="9525">
            <a:noFill/>
          </a:ln>
        </p:spPr>
        <p:txBody>
          <a:bodyPr anchor="t">
            <a:spAutoFit/>
          </a:bodyPr>
          <a:p>
            <a:pPr marL="342900" indent="-342900">
              <a:buClr>
                <a:srgbClr val="0000FF"/>
              </a:buClr>
              <a:buSzPct val="125000"/>
              <a:buFont typeface="Arial" panose="020B0604020202020204" pitchFamily="34" charset="0"/>
              <a:buChar char="•"/>
            </a:pPr>
            <a:r>
              <a:rPr lang="zh-CN" altLang="en-US" b="1" noProof="1">
                <a:latin typeface="宋体" panose="02010600030101010101" pitchFamily="2" charset="-122"/>
                <a:ea typeface="宋体" panose="02010600030101010101" pitchFamily="2" charset="-122"/>
                <a:cs typeface="+mn-cs"/>
              </a:rPr>
              <a:t>按某个顺序逐个撤消死锁进程，直至使死</a:t>
            </a:r>
            <a:endParaRPr lang="zh-CN" altLang="en-US" b="1" noProof="1">
              <a:latin typeface="宋体" panose="02010600030101010101" pitchFamily="2" charset="-122"/>
              <a:ea typeface="宋体" panose="02010600030101010101" pitchFamily="2" charset="-122"/>
            </a:endParaRPr>
          </a:p>
          <a:p>
            <a:pPr>
              <a:buClr>
                <a:srgbClr val="0000FF"/>
              </a:buClr>
              <a:buSzPct val="125000"/>
            </a:pPr>
            <a:r>
              <a:rPr lang="zh-CN" altLang="en-US" b="1" noProof="1">
                <a:latin typeface="宋体" panose="02010600030101010101" pitchFamily="2" charset="-122"/>
                <a:ea typeface="宋体" panose="02010600030101010101" pitchFamily="2" charset="-122"/>
                <a:cs typeface="+mn-cs"/>
              </a:rPr>
              <a:t>  锁状态解除为止。</a:t>
            </a:r>
            <a:r>
              <a:rPr lang="zh-CN" altLang="en-US" b="1" noProof="1">
                <a:latin typeface="Tahoma" panose="020B0604030504040204" pitchFamily="34" charset="0"/>
                <a:ea typeface="宋体" panose="02010600030101010101" pitchFamily="2" charset="-122"/>
                <a:cs typeface="+mn-cs"/>
              </a:rPr>
              <a:t> </a:t>
            </a:r>
            <a:endParaRPr lang="zh-CN" altLang="en-US" b="1" noProof="1">
              <a:latin typeface="Tahoma" panose="020B0604030504040204" pitchFamily="34" charset="0"/>
              <a:ea typeface="宋体" panose="02010600030101010101" pitchFamily="2" charset="-122"/>
            </a:endParaRPr>
          </a:p>
        </p:txBody>
      </p:sp>
      <p:sp>
        <p:nvSpPr>
          <p:cNvPr id="348169" name="Text Box 9"/>
          <p:cNvSpPr txBox="1"/>
          <p:nvPr/>
        </p:nvSpPr>
        <p:spPr>
          <a:xfrm>
            <a:off x="2528888" y="1708150"/>
            <a:ext cx="6264275" cy="1568450"/>
          </a:xfrm>
          <a:prstGeom prst="rect">
            <a:avLst/>
          </a:prstGeom>
          <a:noFill/>
          <a:ln w="9525">
            <a:noFill/>
          </a:ln>
        </p:spPr>
        <p:txBody>
          <a:bodyPr anchor="t">
            <a:spAutoFit/>
          </a:bodyPr>
          <a:p>
            <a:pPr marL="342900" indent="-342900">
              <a:buClr>
                <a:srgbClr val="0000FF"/>
              </a:buClr>
              <a:buSzPct val="125000"/>
              <a:buFont typeface="Arial" panose="020B0604020202020204" pitchFamily="34" charset="0"/>
              <a:buChar char="•"/>
            </a:pPr>
            <a:r>
              <a:rPr lang="zh-CN" altLang="en-US" b="1">
                <a:latin typeface="Tahoma" panose="020B0604030504040204" pitchFamily="34" charset="0"/>
                <a:ea typeface="宋体" panose="02010600030101010101" pitchFamily="2" charset="-122"/>
              </a:rPr>
              <a:t>从其它进程</a:t>
            </a:r>
            <a:r>
              <a:rPr lang="zh-CN" altLang="en-US" b="1">
                <a:latin typeface="宋体" panose="02010600030101010101" pitchFamily="2" charset="-122"/>
                <a:ea typeface="宋体" panose="02010600030101010101" pitchFamily="2" charset="-122"/>
              </a:rPr>
              <a:t>剥夺足够资源给死锁进程，以解除死锁状态。</a:t>
            </a:r>
            <a:r>
              <a:rPr lang="en-US" altLang="zh-CN" b="1">
                <a:latin typeface="宋体" panose="02010600030101010101" pitchFamily="2" charset="-122"/>
                <a:ea typeface="宋体" panose="02010600030101010101" pitchFamily="2" charset="-122"/>
              </a:rPr>
              <a:t> </a:t>
            </a:r>
            <a:endParaRPr lang="zh-CN" altLang="en-US" b="1">
              <a:solidFill>
                <a:schemeClr val="tx2"/>
              </a:solidFill>
              <a:latin typeface="宋体" panose="02010600030101010101" pitchFamily="2" charset="-122"/>
              <a:ea typeface="宋体" panose="02010600030101010101" pitchFamily="2" charset="-122"/>
            </a:endParaRPr>
          </a:p>
          <a:p>
            <a:pPr marL="342900" indent="-342900">
              <a:buClr>
                <a:srgbClr val="0000FF"/>
              </a:buClr>
              <a:buSzPct val="125000"/>
              <a:buFont typeface="Arial" panose="020B0604020202020204" pitchFamily="34" charset="0"/>
              <a:buChar char="•"/>
            </a:pPr>
            <a:r>
              <a:rPr lang="zh-CN" altLang="en-US" b="1">
                <a:latin typeface="宋体" panose="02010600030101010101" pitchFamily="2" charset="-122"/>
                <a:ea typeface="宋体" panose="02010600030101010101" pitchFamily="2" charset="-122"/>
              </a:rPr>
              <a:t>剥夺死锁进程占用的资源，但并不撤消它，直到死锁解除。</a:t>
            </a:r>
            <a:endParaRPr lang="zh-CN" altLang="en-US" b="1">
              <a:latin typeface="宋体" panose="02010600030101010101" pitchFamily="2" charset="-122"/>
              <a:ea typeface="宋体" panose="02010600030101010101" pitchFamily="2" charset="-122"/>
            </a:endParaRPr>
          </a:p>
        </p:txBody>
      </p:sp>
      <p:sp>
        <p:nvSpPr>
          <p:cNvPr id="348170" name="Text Box 10"/>
          <p:cNvSpPr txBox="1"/>
          <p:nvPr/>
        </p:nvSpPr>
        <p:spPr>
          <a:xfrm>
            <a:off x="550863" y="3502025"/>
            <a:ext cx="8242300" cy="460375"/>
          </a:xfrm>
          <a:prstGeom prst="rect">
            <a:avLst/>
          </a:prstGeom>
          <a:solidFill>
            <a:srgbClr val="CCFFCC"/>
          </a:solidFill>
          <a:ln w="9525" cap="flat" cmpd="sng">
            <a:solidFill>
              <a:srgbClr val="0000FF"/>
            </a:solidFill>
            <a:prstDash val="solid"/>
            <a:miter/>
            <a:headEnd type="none" w="med" len="med"/>
            <a:tailEnd type="none" w="med" len="med"/>
          </a:ln>
        </p:spPr>
        <p:txBody>
          <a:bodyPr anchor="t">
            <a:spAutoFit/>
          </a:bodyPr>
          <a:p>
            <a:r>
              <a:rPr lang="zh-CN" altLang="en-US" b="1">
                <a:solidFill>
                  <a:srgbClr val="0000FF"/>
                </a:solidFill>
                <a:latin typeface="Tahoma" panose="020B0604030504040204" pitchFamily="34" charset="0"/>
                <a:ea typeface="宋体" panose="02010600030101010101" pitchFamily="2" charset="-122"/>
              </a:rPr>
              <a:t>一个资源被剥夺的进程必须回到前面获得这个资源的地方。</a:t>
            </a:r>
            <a:endParaRPr lang="zh-CN" altLang="en-US" b="1">
              <a:solidFill>
                <a:srgbClr val="0000FF"/>
              </a:solidFill>
              <a:latin typeface="Tahoma" panose="020B0604030504040204" pitchFamily="34" charset="0"/>
              <a:ea typeface="宋体" panose="02010600030101010101" pitchFamily="2" charset="-122"/>
            </a:endParaRPr>
          </a:p>
        </p:txBody>
      </p:sp>
      <p:sp>
        <p:nvSpPr>
          <p:cNvPr id="348171" name="Text Box 11"/>
          <p:cNvSpPr txBox="1"/>
          <p:nvPr/>
        </p:nvSpPr>
        <p:spPr>
          <a:xfrm>
            <a:off x="525463" y="5618163"/>
            <a:ext cx="8331200" cy="830262"/>
          </a:xfrm>
          <a:prstGeom prst="rect">
            <a:avLst/>
          </a:prstGeom>
          <a:solidFill>
            <a:srgbClr val="FFFFCC"/>
          </a:solidFill>
          <a:ln w="9525" cap="flat" cmpd="sng">
            <a:solidFill>
              <a:schemeClr val="hlink"/>
            </a:solidFill>
            <a:prstDash val="solid"/>
            <a:miter/>
            <a:headEnd type="none" w="med" len="med"/>
            <a:tailEnd type="none" w="med" len="med"/>
          </a:ln>
        </p:spPr>
        <p:txBody>
          <a:bodyPr anchor="t">
            <a:spAutoFit/>
          </a:bodyPr>
          <a:p>
            <a:r>
              <a:rPr lang="zh-CN" altLang="en-US" b="1">
                <a:latin typeface="Tahoma" panose="020B0604030504040204" pitchFamily="34" charset="0"/>
                <a:ea typeface="宋体" panose="02010600030101010101" pitchFamily="2" charset="-122"/>
              </a:rPr>
              <a:t>另外还有：让死锁进程回退到以前的检查点</a:t>
            </a:r>
            <a:r>
              <a:rPr lang="en-US" altLang="zh-CN" b="1">
                <a:latin typeface="Times New Roman" panose="02020603050405020304" pitchFamily="18" charset="0"/>
                <a:ea typeface="宋体" panose="02010600030101010101" pitchFamily="2" charset="-122"/>
              </a:rPr>
              <a:t>(checkpoint)</a:t>
            </a:r>
            <a:r>
              <a:rPr lang="zh-CN" altLang="en-US" b="1">
                <a:latin typeface="Tahoma" panose="020B0604030504040204" pitchFamily="34" charset="0"/>
                <a:ea typeface="宋体" panose="02010600030101010101" pitchFamily="2" charset="-122"/>
              </a:rPr>
              <a:t>，以解除死锁等方法。</a:t>
            </a:r>
            <a:endParaRPr lang="zh-CN" altLang="en-US" b="1">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gtEl>
                                        <p:attrNameLst>
                                          <p:attrName>style.visibility</p:attrName>
                                        </p:attrNameLst>
                                      </p:cBhvr>
                                      <p:to>
                                        <p:strVal val="visible"/>
                                      </p:to>
                                    </p:set>
                                    <p:anim calcmode="lin" valueType="num">
                                      <p:cBhvr>
                                        <p:cTn id="7" dur="500" fill="hold"/>
                                        <p:tgtEl>
                                          <p:spTgt spid="348163"/>
                                        </p:tgtEl>
                                        <p:attrNameLst>
                                          <p:attrName>ppt_x</p:attrName>
                                        </p:attrNameLst>
                                      </p:cBhvr>
                                      <p:tavLst>
                                        <p:tav tm="0">
                                          <p:val>
                                            <p:strVal val="0-#ppt_w/2"/>
                                          </p:val>
                                        </p:tav>
                                        <p:tav tm="100000">
                                          <p:val>
                                            <p:strVal val="#ppt_x"/>
                                          </p:val>
                                        </p:tav>
                                      </p:tavLst>
                                    </p:anim>
                                    <p:anim calcmode="lin" valueType="num">
                                      <p:cBhvr>
                                        <p:cTn id="8" dur="500" fill="hold"/>
                                        <p:tgtEl>
                                          <p:spTgt spid="3481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348164"/>
                                        </p:tgtEl>
                                        <p:attrNameLst>
                                          <p:attrName>style.visibility</p:attrName>
                                        </p:attrNameLst>
                                      </p:cBhvr>
                                      <p:to>
                                        <p:strVal val="visible"/>
                                      </p:to>
                                    </p:set>
                                    <p:animEffect transition="in" filter="dissolve">
                                      <p:cBhvr>
                                        <p:cTn id="13" dur="500"/>
                                        <p:tgtEl>
                                          <p:spTgt spid="34816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348169"/>
                                        </p:tgtEl>
                                        <p:attrNameLst>
                                          <p:attrName>style.visibility</p:attrName>
                                        </p:attrNameLst>
                                      </p:cBhvr>
                                      <p:to>
                                        <p:strVal val="visible"/>
                                      </p:to>
                                    </p:set>
                                    <p:animEffect transition="in" filter="wipe(up)">
                                      <p:cBhvr>
                                        <p:cTn id="18" dur="500"/>
                                        <p:tgtEl>
                                          <p:spTgt spid="34816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48170"/>
                                        </p:tgtEl>
                                        <p:attrNameLst>
                                          <p:attrName>style.visibility</p:attrName>
                                        </p:attrNameLst>
                                      </p:cBhvr>
                                      <p:to>
                                        <p:strVal val="visible"/>
                                      </p:to>
                                    </p:set>
                                    <p:anim calcmode="lin" valueType="num">
                                      <p:cBhvr>
                                        <p:cTn id="23" dur="500" fill="hold"/>
                                        <p:tgtEl>
                                          <p:spTgt spid="348170"/>
                                        </p:tgtEl>
                                        <p:attrNameLst>
                                          <p:attrName>ppt_x</p:attrName>
                                        </p:attrNameLst>
                                      </p:cBhvr>
                                      <p:tavLst>
                                        <p:tav tm="0">
                                          <p:val>
                                            <p:strVal val="0-#ppt_w/2"/>
                                          </p:val>
                                        </p:tav>
                                        <p:tav tm="100000">
                                          <p:val>
                                            <p:strVal val="#ppt_x"/>
                                          </p:val>
                                        </p:tav>
                                      </p:tavLst>
                                    </p:anim>
                                    <p:anim calcmode="lin" valueType="num">
                                      <p:cBhvr>
                                        <p:cTn id="24" dur="500" fill="hold"/>
                                        <p:tgtEl>
                                          <p:spTgt spid="348170"/>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48165"/>
                                        </p:tgtEl>
                                        <p:attrNameLst>
                                          <p:attrName>style.visibility</p:attrName>
                                        </p:attrNameLst>
                                      </p:cBhvr>
                                      <p:to>
                                        <p:strVal val="visible"/>
                                      </p:to>
                                    </p:set>
                                    <p:anim calcmode="lin" valueType="num">
                                      <p:cBhvr>
                                        <p:cTn id="29" dur="500" fill="hold"/>
                                        <p:tgtEl>
                                          <p:spTgt spid="348165"/>
                                        </p:tgtEl>
                                        <p:attrNameLst>
                                          <p:attrName>ppt_x</p:attrName>
                                        </p:attrNameLst>
                                      </p:cBhvr>
                                      <p:tavLst>
                                        <p:tav tm="0">
                                          <p:val>
                                            <p:strVal val="0-#ppt_w/2"/>
                                          </p:val>
                                        </p:tav>
                                        <p:tav tm="100000">
                                          <p:val>
                                            <p:strVal val="#ppt_x"/>
                                          </p:val>
                                        </p:tav>
                                      </p:tavLst>
                                    </p:anim>
                                    <p:anim calcmode="lin" valueType="num">
                                      <p:cBhvr>
                                        <p:cTn id="30" dur="500" fill="hold"/>
                                        <p:tgtEl>
                                          <p:spTgt spid="348165"/>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48166"/>
                                        </p:tgtEl>
                                        <p:attrNameLst>
                                          <p:attrName>style.visibility</p:attrName>
                                        </p:attrNameLst>
                                      </p:cBhvr>
                                      <p:to>
                                        <p:strVal val="visible"/>
                                      </p:to>
                                    </p:set>
                                    <p:animEffect transition="in" filter="wipe(left)">
                                      <p:cBhvr>
                                        <p:cTn id="34" dur="500"/>
                                        <p:tgtEl>
                                          <p:spTgt spid="348166"/>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48167"/>
                                        </p:tgtEl>
                                        <p:attrNameLst>
                                          <p:attrName>style.visibility</p:attrName>
                                        </p:attrNameLst>
                                      </p:cBhvr>
                                      <p:to>
                                        <p:strVal val="visible"/>
                                      </p:to>
                                    </p:set>
                                    <p:animEffect transition="in" filter="wipe(left)">
                                      <p:cBhvr>
                                        <p:cTn id="38" dur="500"/>
                                        <p:tgtEl>
                                          <p:spTgt spid="348167"/>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8171"/>
                                        </p:tgtEl>
                                        <p:attrNameLst>
                                          <p:attrName>style.visibility</p:attrName>
                                        </p:attrNameLst>
                                      </p:cBhvr>
                                      <p:to>
                                        <p:strVal val="visible"/>
                                      </p:to>
                                    </p:set>
                                    <p:animEffect transition="in" filter="dissolve">
                                      <p:cBhvr>
                                        <p:cTn id="43" dur="500"/>
                                        <p:tgtEl>
                                          <p:spTgt spid="348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p:bldP spid="348164" grpId="0"/>
      <p:bldP spid="348165" grpId="0"/>
      <p:bldP spid="348166" grpId="0"/>
      <p:bldP spid="348167" grpId="0"/>
      <p:bldP spid="348169" grpId="0"/>
      <p:bldP spid="348170" grpId="0" bldLvl="0" animBg="1"/>
      <p:bldP spid="348171" grpId="0" bldLvl="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1"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53283" name="Rectangle 3"/>
          <p:cNvSpPr>
            <a:spLocks noGrp="1"/>
          </p:cNvSpPr>
          <p:nvPr>
            <p:ph idx="1"/>
          </p:nvPr>
        </p:nvSpPr>
        <p:spPr>
          <a:xfrm>
            <a:off x="422275" y="893763"/>
            <a:ext cx="8026400" cy="2605087"/>
          </a:xfrm>
          <a:ln/>
        </p:spPr>
        <p:txBody>
          <a:bodyPr vert="horz" wrap="square" lIns="91440" tIns="45720" rIns="91440" bIns="45720" anchor="t"/>
          <a:p>
            <a:pPr algn="just" eaLnBrk="1" hangingPunct="1">
              <a:spcBef>
                <a:spcPct val="0"/>
              </a:spcBef>
            </a:pPr>
            <a:endParaRPr lang="zh-CN" altLang="en-US" sz="2800"/>
          </a:p>
          <a:p>
            <a:pPr algn="just" eaLnBrk="1" hangingPunct="1">
              <a:spcBef>
                <a:spcPct val="0"/>
              </a:spcBef>
            </a:pPr>
            <a:endParaRPr lang="zh-CN" altLang="en-US" sz="2800"/>
          </a:p>
          <a:p>
            <a:pPr algn="just" eaLnBrk="1" hangingPunct="1">
              <a:spcBef>
                <a:spcPct val="0"/>
              </a:spcBef>
            </a:pPr>
            <a:r>
              <a:rPr lang="zh-CN" altLang="en-US" sz="2800"/>
              <a:t>大多数操作系统处理死锁问题的方法是忽略它</a:t>
            </a:r>
            <a:r>
              <a:rPr lang="en-US" altLang="zh-CN" sz="2800">
                <a:latin typeface="Arial" panose="020B0604020202020204" pitchFamily="34" charset="0"/>
              </a:rPr>
              <a:t>—</a:t>
            </a:r>
            <a:r>
              <a:rPr lang="zh-CN" altLang="en-US" sz="2800"/>
              <a:t>鸵鸟政策。例如</a:t>
            </a:r>
            <a:r>
              <a:rPr lang="en-US" altLang="zh-CN" sz="2800">
                <a:latin typeface="Times New Roman" panose="02020603050405020304" pitchFamily="18" charset="0"/>
              </a:rPr>
              <a:t>UNIX</a:t>
            </a:r>
            <a:r>
              <a:rPr lang="zh-CN" altLang="en-US" sz="2800">
                <a:latin typeface="Times New Roman" panose="02020603050405020304" pitchFamily="18" charset="0"/>
              </a:rPr>
              <a:t>和</a:t>
            </a:r>
            <a:r>
              <a:rPr lang="en-US" altLang="zh-CN" sz="2800">
                <a:latin typeface="Times New Roman" panose="02020603050405020304" pitchFamily="18" charset="0"/>
              </a:rPr>
              <a:t>Windows</a:t>
            </a:r>
            <a:r>
              <a:rPr lang="zh-CN" altLang="en-US" sz="2800"/>
              <a:t>等对死锁就是采用鸵鸟政策。</a:t>
            </a:r>
            <a:endParaRPr lang="zh-CN" altLang="en-US" sz="2800"/>
          </a:p>
          <a:p>
            <a:pPr algn="just" eaLnBrk="1" hangingPunct="1">
              <a:spcBef>
                <a:spcPct val="0"/>
              </a:spcBef>
            </a:pPr>
            <a:r>
              <a:rPr lang="zh-CN" altLang="en-US" sz="2800"/>
              <a:t>理由</a:t>
            </a:r>
            <a:endParaRPr lang="zh-CN" altLang="en-US" sz="2800">
              <a:solidFill>
                <a:srgbClr val="0000FF"/>
              </a:solidFill>
              <a:ea typeface="黑体" panose="02010609060101010101" pitchFamily="49" charset="-122"/>
            </a:endParaRPr>
          </a:p>
          <a:p>
            <a:pPr lvl="1" algn="just" eaLnBrk="1" hangingPunct="1">
              <a:spcBef>
                <a:spcPct val="0"/>
              </a:spcBef>
              <a:buFont typeface="Arial" panose="020B0604020202020204" pitchFamily="34" charset="0"/>
              <a:buChar char="•"/>
            </a:pPr>
            <a:r>
              <a:rPr lang="zh-CN" altLang="en-US" sz="2400">
                <a:solidFill>
                  <a:srgbClr val="000066"/>
                </a:solidFill>
                <a:ea typeface="楷体_GB2312" pitchFamily="49" charset="-122"/>
              </a:rPr>
              <a:t>死锁发生的概率很小；</a:t>
            </a:r>
            <a:endParaRPr lang="zh-CN" altLang="en-US" sz="2400">
              <a:solidFill>
                <a:srgbClr val="000066"/>
              </a:solidFill>
              <a:ea typeface="楷体_GB2312" pitchFamily="49" charset="-122"/>
            </a:endParaRPr>
          </a:p>
          <a:p>
            <a:pPr lvl="1" algn="just" eaLnBrk="1" hangingPunct="1">
              <a:spcBef>
                <a:spcPct val="0"/>
              </a:spcBef>
              <a:buFont typeface="Arial" panose="020B0604020202020204" pitchFamily="34" charset="0"/>
              <a:buChar char="•"/>
            </a:pPr>
            <a:r>
              <a:rPr lang="zh-CN" altLang="en-US" sz="2400">
                <a:solidFill>
                  <a:srgbClr val="000066"/>
                </a:solidFill>
                <a:ea typeface="楷体_GB2312" pitchFamily="49" charset="-122"/>
              </a:rPr>
              <a:t>处理死锁开销太大；</a:t>
            </a:r>
            <a:endParaRPr lang="zh-CN" altLang="en-US" sz="2400">
              <a:solidFill>
                <a:srgbClr val="000066"/>
              </a:solidFill>
              <a:ea typeface="楷体_GB2312" pitchFamily="49" charset="-122"/>
            </a:endParaRPr>
          </a:p>
          <a:p>
            <a:pPr lvl="1" algn="just" eaLnBrk="1" hangingPunct="1">
              <a:spcBef>
                <a:spcPct val="0"/>
              </a:spcBef>
              <a:buFont typeface="Arial" panose="020B0604020202020204" pitchFamily="34" charset="0"/>
              <a:buChar char="•"/>
            </a:pPr>
            <a:r>
              <a:rPr lang="zh-CN" altLang="en-US" sz="2400">
                <a:solidFill>
                  <a:srgbClr val="000066"/>
                </a:solidFill>
                <a:ea typeface="楷体_GB2312" pitchFamily="49" charset="-122"/>
              </a:rPr>
              <a:t>而且目前没有较完善的处理死锁的方法。</a:t>
            </a:r>
            <a:endParaRPr lang="zh-CN" altLang="en-US" sz="2400">
              <a:solidFill>
                <a:srgbClr val="000066"/>
              </a:solidFill>
              <a:ea typeface="楷体_GB2312" pitchFamily="49" charset="-122"/>
            </a:endParaRPr>
          </a:p>
        </p:txBody>
      </p:sp>
      <p:sp>
        <p:nvSpPr>
          <p:cNvPr id="189443" name="Rectangle 2"/>
          <p:cNvSpPr>
            <a:spLocks noGrp="1"/>
          </p:cNvSpPr>
          <p:nvPr>
            <p:ph type="title"/>
          </p:nvPr>
        </p:nvSpPr>
        <p:spPr>
          <a:xfrm>
            <a:off x="323850" y="214313"/>
            <a:ext cx="8620125" cy="603250"/>
          </a:xfrm>
          <a:ln/>
        </p:spPr>
        <p:txBody>
          <a:bodyPr vert="horz" wrap="square" lIns="91440" tIns="45720" rIns="91440" bIns="45720" anchor="b"/>
          <a:p>
            <a:pPr eaLnBrk="1" hangingPunct="1"/>
            <a:r>
              <a:rPr lang="en-US" altLang="zh-CN" sz="3200"/>
              <a:t>3.7.2  </a:t>
            </a:r>
            <a:r>
              <a:rPr lang="zh-CN" altLang="en-US" sz="3200">
                <a:latin typeface="黑体" panose="02010609060101010101" pitchFamily="49" charset="-122"/>
              </a:rPr>
              <a:t>死锁的解除</a:t>
            </a:r>
            <a:endParaRPr lang="zh-CN" altLang="en-US" sz="3200">
              <a:latin typeface="黑体" panose="02010609060101010101" pitchFamily="49" charset="-122"/>
            </a:endParaRPr>
          </a:p>
        </p:txBody>
      </p:sp>
      <p:sp>
        <p:nvSpPr>
          <p:cNvPr id="348164" name="Text Box 4"/>
          <p:cNvSpPr txBox="1"/>
          <p:nvPr/>
        </p:nvSpPr>
        <p:spPr>
          <a:xfrm>
            <a:off x="422275" y="1038225"/>
            <a:ext cx="2149475" cy="522288"/>
          </a:xfrm>
          <a:prstGeom prst="rect">
            <a:avLst/>
          </a:prstGeom>
          <a:noFill/>
          <a:ln w="9525">
            <a:noFill/>
          </a:ln>
        </p:spPr>
        <p:txBody>
          <a:bodyPr anchor="t">
            <a:spAutoFit/>
          </a:bodyPr>
          <a:p>
            <a:pPr marL="457200" indent="-457200">
              <a:buClr>
                <a:srgbClr val="0101FF"/>
              </a:buClr>
              <a:buSzPct val="70000"/>
              <a:buFont typeface="Wingdings" panose="05000000000000000000" charset="0"/>
              <a:buChar char="n"/>
            </a:pPr>
            <a:r>
              <a:rPr lang="zh-CN" altLang="en-US" sz="2800" b="1">
                <a:solidFill>
                  <a:srgbClr val="0101FF"/>
                </a:solidFill>
                <a:latin typeface="宋体" panose="02010600030101010101" pitchFamily="2" charset="-122"/>
                <a:ea typeface="宋体" panose="02010600030101010101" pitchFamily="2" charset="-122"/>
              </a:rPr>
              <a:t>鸵鸟算法</a:t>
            </a:r>
            <a:endParaRPr lang="zh-CN" altLang="en-US"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53283">
                                            <p:txEl>
                                              <p:charRg st="70" end="80"/>
                                            </p:txEl>
                                          </p:spTgt>
                                        </p:tgtEl>
                                        <p:attrNameLst>
                                          <p:attrName>style.visibility</p:attrName>
                                        </p:attrNameLst>
                                      </p:cBhvr>
                                      <p:to>
                                        <p:strVal val="visible"/>
                                      </p:to>
                                    </p:set>
                                    <p:animEffect transition="in" filter="wipe(up)">
                                      <p:cBhvr>
                                        <p:cTn id="7" dur="500"/>
                                        <p:tgtEl>
                                          <p:spTgt spid="353283">
                                            <p:txEl>
                                              <p:charRg st="70" end="8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3283">
                                            <p:txEl>
                                              <p:charRg st="56" end="59"/>
                                            </p:txEl>
                                          </p:spTgt>
                                        </p:tgtEl>
                                        <p:attrNameLst>
                                          <p:attrName>style.visibility</p:attrName>
                                        </p:attrNameLst>
                                      </p:cBhvr>
                                      <p:to>
                                        <p:strVal val="visible"/>
                                      </p:to>
                                    </p:set>
                                    <p:animEffect transition="in" filter="wipe(up)">
                                      <p:cBhvr>
                                        <p:cTn id="12" dur="500"/>
                                        <p:tgtEl>
                                          <p:spTgt spid="353283">
                                            <p:txEl>
                                              <p:charRg st="56"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3283">
                                            <p:txEl>
                                              <p:charRg st="80" end="99"/>
                                            </p:txEl>
                                          </p:spTgt>
                                        </p:tgtEl>
                                        <p:attrNameLst>
                                          <p:attrName>style.visibility</p:attrName>
                                        </p:attrNameLst>
                                      </p:cBhvr>
                                      <p:to>
                                        <p:strVal val="visible"/>
                                      </p:to>
                                    </p:set>
                                    <p:animEffect transition="in" filter="wipe(up)">
                                      <p:cBhvr>
                                        <p:cTn id="17" dur="500"/>
                                        <p:tgtEl>
                                          <p:spTgt spid="353283">
                                            <p:txEl>
                                              <p:charRg st="80"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48164"/>
                                        </p:tgtEl>
                                        <p:attrNameLst>
                                          <p:attrName>style.visibility</p:attrName>
                                        </p:attrNameLst>
                                      </p:cBhvr>
                                      <p:to>
                                        <p:strVal val="visible"/>
                                      </p:to>
                                    </p:set>
                                    <p:animEffect transition="in" filter="dissolve">
                                      <p:cBhvr>
                                        <p:cTn id="22" dur="500"/>
                                        <p:tgtEl>
                                          <p:spTgt spid="348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ldLvl="2" uiExpand="1" build="p"/>
      <p:bldP spid="348164"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90466" name="Rectangle 2"/>
          <p:cNvSpPr>
            <a:spLocks noGrp="1"/>
          </p:cNvSpPr>
          <p:nvPr>
            <p:ph type="title"/>
          </p:nvPr>
        </p:nvSpPr>
        <p:spPr>
          <a:xfrm>
            <a:off x="323850" y="214313"/>
            <a:ext cx="8369300" cy="693737"/>
          </a:xfrm>
          <a:ln/>
        </p:spPr>
        <p:txBody>
          <a:bodyPr vert="horz" wrap="square" lIns="91440" tIns="45720" rIns="91440" bIns="45720" anchor="b"/>
          <a:p>
            <a:pPr eaLnBrk="1" hangingPunct="1"/>
            <a:r>
              <a:rPr lang="zh-CN" altLang="en-US" sz="3600"/>
              <a:t>死锁：练习题</a:t>
            </a:r>
            <a:endParaRPr lang="zh-CN" altLang="en-US" sz="3600"/>
          </a:p>
        </p:txBody>
      </p:sp>
      <p:sp>
        <p:nvSpPr>
          <p:cNvPr id="190467" name="Text Box 3"/>
          <p:cNvSpPr txBox="1"/>
          <p:nvPr/>
        </p:nvSpPr>
        <p:spPr>
          <a:xfrm>
            <a:off x="495300" y="1141413"/>
            <a:ext cx="8305800" cy="5216525"/>
          </a:xfrm>
          <a:prstGeom prst="rect">
            <a:avLst/>
          </a:prstGeom>
          <a:noFill/>
          <a:ln w="9525">
            <a:noFill/>
          </a:ln>
        </p:spPr>
        <p:txBody>
          <a:bodyPr anchor="t">
            <a:spAutoFit/>
          </a:bodyPr>
          <a:p>
            <a:pPr algn="just">
              <a:spcBef>
                <a:spcPct val="30000"/>
              </a:spcBef>
            </a:pP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．用银行家算法考虑下列系统状态 ：</a:t>
            </a:r>
            <a:endParaRPr lang="zh-CN" altLang="en-US" sz="2800" b="1">
              <a:latin typeface="Times New Roman" panose="02020603050405020304" pitchFamily="18" charset="0"/>
              <a:ea typeface="宋体" panose="02010600030101010101" pitchFamily="2" charset="-122"/>
            </a:endParaRPr>
          </a:p>
          <a:p>
            <a:pPr algn="just">
              <a:spcBef>
                <a:spcPct val="30000"/>
              </a:spcBef>
            </a:pPr>
            <a:r>
              <a:rPr lang="zh-CN" altLang="en-US" sz="2800" b="1">
                <a:solidFill>
                  <a:srgbClr val="000066"/>
                </a:solidFill>
                <a:latin typeface="Times New Roman" panose="02020603050405020304" pitchFamily="18" charset="0"/>
                <a:ea typeface="宋体" panose="02010600030101010101" pitchFamily="2" charset="-122"/>
              </a:rPr>
              <a:t>进程  分配矩阵   最大需求矩阵  资源总数矩阵</a:t>
            </a:r>
            <a:endParaRPr lang="zh-CN" altLang="en-US" sz="2800" b="1">
              <a:solidFill>
                <a:srgbClr val="000066"/>
              </a:solidFill>
              <a:latin typeface="Times New Roman" panose="02020603050405020304" pitchFamily="18" charset="0"/>
              <a:ea typeface="宋体" panose="02010600030101010101" pitchFamily="2" charset="-122"/>
            </a:endParaRPr>
          </a:p>
          <a:p>
            <a:pPr algn="just"/>
            <a:r>
              <a:rPr lang="zh-CN" altLang="en-US" sz="2800" b="1">
                <a:solidFill>
                  <a:srgbClr val="000066"/>
                </a:solidFill>
                <a:latin typeface="Times New Roman" panose="02020603050405020304" pitchFamily="18" charset="0"/>
                <a:ea typeface="宋体" panose="02010600030101010101" pitchFamily="2" charset="-122"/>
              </a:rPr>
              <a:t> </a:t>
            </a:r>
            <a:r>
              <a:rPr lang="en-US" altLang="zh-CN" sz="2800" b="1">
                <a:solidFill>
                  <a:srgbClr val="000066"/>
                </a:solidFill>
                <a:latin typeface="Times New Roman" panose="02020603050405020304" pitchFamily="18" charset="0"/>
                <a:ea typeface="宋体" panose="02010600030101010101" pitchFamily="2" charset="-122"/>
              </a:rPr>
              <a:t>A      3  0  1  1       4  1  1  1         6  3  4  2</a:t>
            </a:r>
            <a:endParaRPr lang="en-US" altLang="zh-CN" sz="2800" b="1">
              <a:solidFill>
                <a:srgbClr val="000066"/>
              </a:solidFill>
              <a:latin typeface="Times New Roman" panose="02020603050405020304" pitchFamily="18" charset="0"/>
              <a:ea typeface="宋体" panose="02010600030101010101" pitchFamily="2" charset="-122"/>
            </a:endParaRPr>
          </a:p>
          <a:p>
            <a:pPr algn="just"/>
            <a:r>
              <a:rPr lang="en-US" altLang="zh-CN" sz="2800" b="1">
                <a:solidFill>
                  <a:srgbClr val="000066"/>
                </a:solidFill>
                <a:latin typeface="Times New Roman" panose="02020603050405020304" pitchFamily="18" charset="0"/>
                <a:ea typeface="宋体" panose="02010600030101010101" pitchFamily="2" charset="-122"/>
              </a:rPr>
              <a:t> B      0  1  0  0       0  2  1  2</a:t>
            </a:r>
            <a:endParaRPr lang="en-US" altLang="zh-CN" sz="2800" b="1">
              <a:solidFill>
                <a:srgbClr val="000066"/>
              </a:solidFill>
              <a:latin typeface="Times New Roman" panose="02020603050405020304" pitchFamily="18" charset="0"/>
              <a:ea typeface="宋体" panose="02010600030101010101" pitchFamily="2" charset="-122"/>
            </a:endParaRPr>
          </a:p>
          <a:p>
            <a:pPr algn="just"/>
            <a:r>
              <a:rPr lang="en-US" altLang="zh-CN" sz="2800" b="1">
                <a:solidFill>
                  <a:srgbClr val="000066"/>
                </a:solidFill>
                <a:latin typeface="Times New Roman" panose="02020603050405020304" pitchFamily="18" charset="0"/>
                <a:ea typeface="宋体" panose="02010600030101010101" pitchFamily="2" charset="-122"/>
              </a:rPr>
              <a:t> C      1  1  1  0       4  2  1  0</a:t>
            </a:r>
            <a:endParaRPr lang="en-US" altLang="zh-CN" sz="2800" b="1">
              <a:solidFill>
                <a:srgbClr val="000066"/>
              </a:solidFill>
              <a:latin typeface="Times New Roman" panose="02020603050405020304" pitchFamily="18" charset="0"/>
              <a:ea typeface="宋体" panose="02010600030101010101" pitchFamily="2" charset="-122"/>
            </a:endParaRPr>
          </a:p>
          <a:p>
            <a:pPr algn="just"/>
            <a:r>
              <a:rPr lang="en-US" altLang="zh-CN" sz="2800" b="1">
                <a:solidFill>
                  <a:srgbClr val="000066"/>
                </a:solidFill>
                <a:latin typeface="Times New Roman" panose="02020603050405020304" pitchFamily="18" charset="0"/>
                <a:ea typeface="宋体" panose="02010600030101010101" pitchFamily="2" charset="-122"/>
              </a:rPr>
              <a:t> D      1  1  0  1       1  1  1  1</a:t>
            </a:r>
            <a:endParaRPr lang="en-US" altLang="zh-CN" sz="2800" b="1">
              <a:solidFill>
                <a:srgbClr val="000066"/>
              </a:solidFill>
              <a:latin typeface="Times New Roman" panose="02020603050405020304" pitchFamily="18" charset="0"/>
              <a:ea typeface="宋体" panose="02010600030101010101" pitchFamily="2" charset="-122"/>
            </a:endParaRPr>
          </a:p>
          <a:p>
            <a:pPr algn="just"/>
            <a:r>
              <a:rPr lang="en-US" altLang="zh-CN" sz="2800" b="1">
                <a:solidFill>
                  <a:srgbClr val="000066"/>
                </a:solidFill>
                <a:latin typeface="Times New Roman" panose="02020603050405020304" pitchFamily="18" charset="0"/>
                <a:ea typeface="宋体" panose="02010600030101010101" pitchFamily="2" charset="-122"/>
              </a:rPr>
              <a:t> E      0  0  0  0       2  1  1  0</a:t>
            </a:r>
            <a:endParaRPr lang="en-US" altLang="zh-CN" sz="2800" b="1">
              <a:solidFill>
                <a:srgbClr val="000066"/>
              </a:solidFill>
              <a:latin typeface="Times New Roman" panose="02020603050405020304" pitchFamily="18" charset="0"/>
              <a:ea typeface="宋体" panose="02010600030101010101" pitchFamily="2" charset="-122"/>
            </a:endParaRPr>
          </a:p>
          <a:p>
            <a:pPr>
              <a:spcBef>
                <a:spcPct val="15000"/>
              </a:spcBef>
            </a:pPr>
            <a:r>
              <a:rPr lang="zh-CN" altLang="en-US" sz="2800" b="1">
                <a:latin typeface="Times New Roman" panose="02020603050405020304" pitchFamily="18" charset="0"/>
                <a:ea typeface="宋体" panose="02010600030101010101" pitchFamily="2" charset="-122"/>
              </a:rPr>
              <a:t>问：</a:t>
            </a:r>
            <a:endParaRPr lang="zh-CN" altLang="en-US" sz="2800" b="1">
              <a:latin typeface="Times New Roman" panose="02020603050405020304" pitchFamily="18" charset="0"/>
              <a:ea typeface="宋体" panose="02010600030101010101" pitchFamily="2" charset="-122"/>
            </a:endParaRPr>
          </a:p>
          <a:p>
            <a:pPr>
              <a:spcBef>
                <a:spcPct val="15000"/>
              </a:spcBef>
            </a:pP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此时系统是否安全？为什么？</a:t>
            </a:r>
            <a:endParaRPr lang="zh-CN" altLang="en-US" sz="2800" b="1">
              <a:latin typeface="Times New Roman" panose="02020603050405020304" pitchFamily="18" charset="0"/>
              <a:ea typeface="宋体" panose="02010600030101010101" pitchFamily="2" charset="-122"/>
            </a:endParaRPr>
          </a:p>
          <a:p>
            <a:pPr>
              <a:spcBef>
                <a:spcPct val="15000"/>
              </a:spcBef>
            </a:pPr>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若进程</a:t>
            </a: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请求</a:t>
            </a:r>
            <a:r>
              <a:rPr lang="en-US" altLang="zh-CN" sz="2800" b="1">
                <a:latin typeface="Times New Roman" panose="02020603050405020304" pitchFamily="18" charset="0"/>
                <a:ea typeface="宋体" panose="02010600030101010101" pitchFamily="2" charset="-122"/>
              </a:rPr>
              <a:t>(0,0,1,0)</a:t>
            </a:r>
            <a:r>
              <a:rPr lang="zh-CN" altLang="en-US" sz="2800" b="1">
                <a:latin typeface="Times New Roman" panose="02020603050405020304" pitchFamily="18" charset="0"/>
                <a:ea typeface="宋体" panose="02010600030101010101" pitchFamily="2" charset="-122"/>
              </a:rPr>
              <a:t>，可否立即分配？</a:t>
            </a:r>
            <a:endParaRPr lang="zh-CN" altLang="en-US" sz="2800" b="1">
              <a:latin typeface="Times New Roman" panose="02020603050405020304" pitchFamily="18" charset="0"/>
              <a:ea typeface="宋体" panose="02010600030101010101" pitchFamily="2" charset="-122"/>
            </a:endParaRPr>
          </a:p>
          <a:p>
            <a:pPr>
              <a:spcBef>
                <a:spcPct val="15000"/>
              </a:spcBef>
            </a:pP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此后进程</a:t>
            </a:r>
            <a:r>
              <a:rPr lang="en-US" altLang="zh-CN" sz="2800" b="1">
                <a:latin typeface="Times New Roman" panose="02020603050405020304" pitchFamily="18" charset="0"/>
                <a:ea typeface="宋体" panose="02010600030101010101" pitchFamily="2" charset="-122"/>
              </a:rPr>
              <a:t>E</a:t>
            </a:r>
            <a:r>
              <a:rPr lang="zh-CN" altLang="en-US" sz="2800" b="1">
                <a:latin typeface="Times New Roman" panose="02020603050405020304" pitchFamily="18" charset="0"/>
                <a:ea typeface="宋体" panose="02010600030101010101" pitchFamily="2" charset="-122"/>
              </a:rPr>
              <a:t>也请求</a:t>
            </a:r>
            <a:r>
              <a:rPr lang="en-US" altLang="zh-CN" sz="2800" b="1">
                <a:latin typeface="Times New Roman" panose="02020603050405020304" pitchFamily="18" charset="0"/>
                <a:ea typeface="宋体" panose="02010600030101010101" pitchFamily="2" charset="-122"/>
              </a:rPr>
              <a:t>(0,0,1,0)</a:t>
            </a:r>
            <a:r>
              <a:rPr lang="zh-CN" altLang="en-US" sz="2800" b="1">
                <a:latin typeface="Times New Roman" panose="02020603050405020304" pitchFamily="18" charset="0"/>
                <a:ea typeface="宋体" panose="02010600030101010101" pitchFamily="2" charset="-122"/>
              </a:rPr>
              <a:t>，可否分配给它？</a:t>
            </a:r>
            <a:endParaRPr lang="zh-CN" altLang="en-US" sz="2800" b="1">
              <a:latin typeface="Times New Roman" panose="02020603050405020304" pitchFamily="18" charset="0"/>
              <a:ea typeface="宋体" panose="02010600030101010101" pitchFamily="2" charset="-122"/>
            </a:endParaRPr>
          </a:p>
        </p:txBody>
      </p:sp>
      <p:sp>
        <p:nvSpPr>
          <p:cNvPr id="19046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8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91490" name="Text Box 2"/>
          <p:cNvSpPr txBox="1"/>
          <p:nvPr/>
        </p:nvSpPr>
        <p:spPr>
          <a:xfrm>
            <a:off x="304800" y="381000"/>
            <a:ext cx="8534400" cy="457200"/>
          </a:xfrm>
          <a:prstGeom prst="rect">
            <a:avLst/>
          </a:prstGeom>
          <a:noFill/>
          <a:ln w="9525">
            <a:noFill/>
          </a:ln>
        </p:spPr>
        <p:txBody>
          <a:bodyPr anchor="t">
            <a:spAutoFit/>
          </a:bodyPr>
          <a:p>
            <a:endParaRPr lang="zh-CN" altLang="zh-CN" b="1">
              <a:latin typeface="Tahoma" panose="020B0604030504040204" pitchFamily="34" charset="0"/>
              <a:ea typeface="宋体" panose="02010600030101010101" pitchFamily="2" charset="-122"/>
            </a:endParaRPr>
          </a:p>
        </p:txBody>
      </p:sp>
      <p:sp>
        <p:nvSpPr>
          <p:cNvPr id="191491" name="Text Box 3"/>
          <p:cNvSpPr txBox="1"/>
          <p:nvPr/>
        </p:nvSpPr>
        <p:spPr>
          <a:xfrm>
            <a:off x="304800" y="304800"/>
            <a:ext cx="8458200" cy="1198563"/>
          </a:xfrm>
          <a:prstGeom prst="rect">
            <a:avLst/>
          </a:prstGeom>
          <a:noFill/>
          <a:ln w="9525">
            <a:noFill/>
          </a:ln>
        </p:spPr>
        <p:txBody>
          <a:bodyPr anchor="t">
            <a:spAutoFit/>
          </a:bodyPr>
          <a:p>
            <a:r>
              <a:rPr lang="en-US" altLang="zh-CN" b="1">
                <a:latin typeface="Tahoma" panose="020B0604030504040204" pitchFamily="34" charset="0"/>
                <a:ea typeface="宋体" panose="02010600030101010101" pitchFamily="2" charset="-122"/>
              </a:rPr>
              <a:t>2.</a:t>
            </a:r>
            <a:r>
              <a:rPr lang="en-US" altLang="zh-CN" b="1">
                <a:latin typeface="宋体" panose="02010600030101010101" pitchFamily="2" charset="-122"/>
                <a:ea typeface="宋体" panose="02010600030101010101" pitchFamily="2" charset="-122"/>
              </a:rPr>
              <a:t> </a:t>
            </a:r>
            <a:r>
              <a:rPr lang="zh-CN" altLang="en-US" b="1">
                <a:latin typeface="Times New Roman" panose="02020603050405020304" pitchFamily="18" charset="0"/>
                <a:ea typeface="宋体" panose="02010600030101010101" pitchFamily="2" charset="-122"/>
              </a:rPr>
              <a:t>假设某系统有某类资源</a:t>
            </a:r>
            <a:r>
              <a:rPr lang="en-US" altLang="zh-CN" b="1">
                <a:latin typeface="Times New Roman" panose="02020603050405020304" pitchFamily="18" charset="0"/>
                <a:ea typeface="宋体" panose="02010600030101010101" pitchFamily="2" charset="-122"/>
              </a:rPr>
              <a:t>12</a:t>
            </a:r>
            <a:r>
              <a:rPr lang="zh-CN" altLang="en-US" b="1">
                <a:latin typeface="Times New Roman" panose="02020603050405020304" pitchFamily="18" charset="0"/>
                <a:ea typeface="宋体" panose="02010600030101010101" pitchFamily="2" charset="-122"/>
              </a:rPr>
              <a:t>个，供</a:t>
            </a:r>
            <a:r>
              <a:rPr lang="en-US" altLang="zh-CN" b="1">
                <a:latin typeface="Times New Roman" panose="02020603050405020304" pitchFamily="18" charset="0"/>
                <a:ea typeface="宋体" panose="02010600030101010101" pitchFamily="2" charset="-122"/>
              </a:rPr>
              <a:t>P1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P2</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P3</a:t>
            </a:r>
            <a:r>
              <a:rPr lang="zh-CN" altLang="en-US" b="1">
                <a:latin typeface="Times New Roman" panose="02020603050405020304" pitchFamily="18" charset="0"/>
                <a:ea typeface="宋体" panose="02010600030101010101" pitchFamily="2" charset="-122"/>
              </a:rPr>
              <a:t>三个进程共享，已知</a:t>
            </a:r>
            <a:r>
              <a:rPr lang="en-US" altLang="zh-CN" b="1">
                <a:latin typeface="Times New Roman" panose="02020603050405020304" pitchFamily="18" charset="0"/>
                <a:ea typeface="宋体" panose="02010600030101010101" pitchFamily="2" charset="-122"/>
              </a:rPr>
              <a:t>P1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P2</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P3</a:t>
            </a:r>
            <a:r>
              <a:rPr lang="zh-CN" altLang="en-US" b="1">
                <a:latin typeface="Times New Roman" panose="02020603050405020304" pitchFamily="18" charset="0"/>
                <a:ea typeface="宋体" panose="02010600030101010101" pitchFamily="2" charset="-122"/>
              </a:rPr>
              <a:t>所需该类资源总数分别为</a:t>
            </a:r>
            <a:r>
              <a:rPr lang="en-US" altLang="zh-CN" b="1">
                <a:latin typeface="Times New Roman" panose="02020603050405020304" pitchFamily="18" charset="0"/>
                <a:ea typeface="宋体" panose="02010600030101010101" pitchFamily="2" charset="-122"/>
              </a:rPr>
              <a:t>8</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6</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9</a:t>
            </a:r>
            <a:r>
              <a:rPr lang="zh-CN" altLang="en-US" b="1">
                <a:latin typeface="Times New Roman" panose="02020603050405020304" pitchFamily="18" charset="0"/>
                <a:ea typeface="宋体" panose="02010600030101010101" pitchFamily="2" charset="-122"/>
              </a:rPr>
              <a:t>，它们申请资源的次序和数量如下表所示：</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grpSp>
        <p:nvGrpSpPr>
          <p:cNvPr id="191492" name="Group 4"/>
          <p:cNvGrpSpPr/>
          <p:nvPr/>
        </p:nvGrpSpPr>
        <p:grpSpPr>
          <a:xfrm>
            <a:off x="2603500" y="1600200"/>
            <a:ext cx="3611563" cy="3200400"/>
            <a:chOff x="-3" y="-3"/>
            <a:chExt cx="2070" cy="3078"/>
          </a:xfrm>
        </p:grpSpPr>
        <p:grpSp>
          <p:nvGrpSpPr>
            <p:cNvPr id="191493" name="Group 5"/>
            <p:cNvGrpSpPr/>
            <p:nvPr/>
          </p:nvGrpSpPr>
          <p:grpSpPr>
            <a:xfrm>
              <a:off x="0" y="0"/>
              <a:ext cx="2064" cy="3072"/>
              <a:chOff x="0" y="0"/>
              <a:chExt cx="2064" cy="3072"/>
            </a:xfrm>
          </p:grpSpPr>
          <p:grpSp>
            <p:nvGrpSpPr>
              <p:cNvPr id="191494" name="Group 6"/>
              <p:cNvGrpSpPr/>
              <p:nvPr/>
            </p:nvGrpSpPr>
            <p:grpSpPr>
              <a:xfrm>
                <a:off x="0" y="0"/>
                <a:ext cx="634" cy="384"/>
                <a:chOff x="0" y="0"/>
                <a:chExt cx="634" cy="384"/>
              </a:xfrm>
            </p:grpSpPr>
            <p:sp>
              <p:nvSpPr>
                <p:cNvPr id="191495" name="Rectangle 7"/>
                <p:cNvSpPr/>
                <p:nvPr/>
              </p:nvSpPr>
              <p:spPr>
                <a:xfrm>
                  <a:off x="43" y="0"/>
                  <a:ext cx="548" cy="384"/>
                </a:xfrm>
                <a:prstGeom prst="rect">
                  <a:avLst/>
                </a:prstGeom>
                <a:noFill/>
                <a:ln w="9525">
                  <a:noFill/>
                </a:ln>
              </p:spPr>
              <p:txBody>
                <a:bodyPr anchor="t"/>
                <a:p>
                  <a:pPr algn="ctr"/>
                  <a:r>
                    <a:rPr lang="zh-CN" altLang="en-US" sz="2200" b="1">
                      <a:latin typeface="Times New Roman" panose="02020603050405020304" pitchFamily="18" charset="0"/>
                      <a:ea typeface="宋体" panose="02010600030101010101" pitchFamily="2" charset="-122"/>
                    </a:rPr>
                    <a:t>序号</a:t>
                  </a:r>
                  <a:endParaRPr lang="zh-CN" altLang="en-US" sz="2200" b="1">
                    <a:latin typeface="Tahoma" panose="020B0604030504040204" pitchFamily="34"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496" name="Rectangle 8"/>
                <p:cNvSpPr/>
                <p:nvPr/>
              </p:nvSpPr>
              <p:spPr>
                <a:xfrm>
                  <a:off x="0" y="0"/>
                  <a:ext cx="63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497" name="Group 9"/>
              <p:cNvGrpSpPr/>
              <p:nvPr/>
            </p:nvGrpSpPr>
            <p:grpSpPr>
              <a:xfrm>
                <a:off x="634" y="0"/>
                <a:ext cx="714" cy="384"/>
                <a:chOff x="634" y="0"/>
                <a:chExt cx="714" cy="384"/>
              </a:xfrm>
            </p:grpSpPr>
            <p:sp>
              <p:nvSpPr>
                <p:cNvPr id="191498" name="Rectangle 10"/>
                <p:cNvSpPr/>
                <p:nvPr/>
              </p:nvSpPr>
              <p:spPr>
                <a:xfrm>
                  <a:off x="677" y="0"/>
                  <a:ext cx="628" cy="384"/>
                </a:xfrm>
                <a:prstGeom prst="rect">
                  <a:avLst/>
                </a:prstGeom>
                <a:noFill/>
                <a:ln w="9525">
                  <a:noFill/>
                </a:ln>
              </p:spPr>
              <p:txBody>
                <a:bodyPr anchor="t"/>
                <a:p>
                  <a:pPr algn="ctr"/>
                  <a:r>
                    <a:rPr lang="zh-CN" altLang="en-US" sz="2200" b="1">
                      <a:latin typeface="Times New Roman" panose="02020603050405020304" pitchFamily="18" charset="0"/>
                      <a:ea typeface="宋体" panose="02010600030101010101" pitchFamily="2" charset="-122"/>
                    </a:rPr>
                    <a:t>进程</a:t>
                  </a:r>
                  <a:endParaRPr lang="zh-CN" altLang="en-US" sz="2200" b="1">
                    <a:latin typeface="Tahoma" panose="020B0604030504040204" pitchFamily="34"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499" name="Rectangle 11"/>
                <p:cNvSpPr/>
                <p:nvPr/>
              </p:nvSpPr>
              <p:spPr>
                <a:xfrm>
                  <a:off x="634" y="0"/>
                  <a:ext cx="71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00" name="Group 12"/>
              <p:cNvGrpSpPr/>
              <p:nvPr/>
            </p:nvGrpSpPr>
            <p:grpSpPr>
              <a:xfrm>
                <a:off x="1348" y="0"/>
                <a:ext cx="716" cy="384"/>
                <a:chOff x="1348" y="0"/>
                <a:chExt cx="716" cy="384"/>
              </a:xfrm>
            </p:grpSpPr>
            <p:sp>
              <p:nvSpPr>
                <p:cNvPr id="191501" name="Rectangle 13"/>
                <p:cNvSpPr/>
                <p:nvPr/>
              </p:nvSpPr>
              <p:spPr>
                <a:xfrm>
                  <a:off x="1391" y="0"/>
                  <a:ext cx="630" cy="384"/>
                </a:xfrm>
                <a:prstGeom prst="rect">
                  <a:avLst/>
                </a:prstGeom>
                <a:noFill/>
                <a:ln w="9525">
                  <a:noFill/>
                </a:ln>
              </p:spPr>
              <p:txBody>
                <a:bodyPr anchor="t"/>
                <a:p>
                  <a:pPr algn="ctr"/>
                  <a:r>
                    <a:rPr lang="zh-CN" altLang="en-US" sz="2200" b="1">
                      <a:latin typeface="Times New Roman" panose="02020603050405020304" pitchFamily="18" charset="0"/>
                      <a:ea typeface="宋体" panose="02010600030101010101" pitchFamily="2" charset="-122"/>
                    </a:rPr>
                    <a:t>申请量</a:t>
                  </a:r>
                  <a:endParaRPr lang="zh-CN" altLang="en-US" sz="2200" b="1">
                    <a:latin typeface="Tahoma" panose="020B0604030504040204" pitchFamily="34"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02" name="Rectangle 14"/>
                <p:cNvSpPr/>
                <p:nvPr/>
              </p:nvSpPr>
              <p:spPr>
                <a:xfrm>
                  <a:off x="1348" y="0"/>
                  <a:ext cx="716"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03" name="Group 15"/>
              <p:cNvGrpSpPr/>
              <p:nvPr/>
            </p:nvGrpSpPr>
            <p:grpSpPr>
              <a:xfrm>
                <a:off x="0" y="384"/>
                <a:ext cx="634" cy="384"/>
                <a:chOff x="0" y="384"/>
                <a:chExt cx="634" cy="384"/>
              </a:xfrm>
            </p:grpSpPr>
            <p:sp>
              <p:nvSpPr>
                <p:cNvPr id="191504" name="Rectangle 16"/>
                <p:cNvSpPr/>
                <p:nvPr/>
              </p:nvSpPr>
              <p:spPr>
                <a:xfrm>
                  <a:off x="43" y="384"/>
                  <a:ext cx="54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1</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05" name="Rectangle 17"/>
                <p:cNvSpPr/>
                <p:nvPr/>
              </p:nvSpPr>
              <p:spPr>
                <a:xfrm>
                  <a:off x="0" y="384"/>
                  <a:ext cx="63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06" name="Group 18"/>
              <p:cNvGrpSpPr/>
              <p:nvPr/>
            </p:nvGrpSpPr>
            <p:grpSpPr>
              <a:xfrm>
                <a:off x="634" y="384"/>
                <a:ext cx="714" cy="384"/>
                <a:chOff x="634" y="384"/>
                <a:chExt cx="714" cy="384"/>
              </a:xfrm>
            </p:grpSpPr>
            <p:sp>
              <p:nvSpPr>
                <p:cNvPr id="191507" name="Rectangle 19"/>
                <p:cNvSpPr/>
                <p:nvPr/>
              </p:nvSpPr>
              <p:spPr>
                <a:xfrm>
                  <a:off x="677" y="384"/>
                  <a:ext cx="62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P3</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08" name="Rectangle 20"/>
                <p:cNvSpPr/>
                <p:nvPr/>
              </p:nvSpPr>
              <p:spPr>
                <a:xfrm>
                  <a:off x="634" y="384"/>
                  <a:ext cx="71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09" name="Group 21"/>
              <p:cNvGrpSpPr/>
              <p:nvPr/>
            </p:nvGrpSpPr>
            <p:grpSpPr>
              <a:xfrm>
                <a:off x="1348" y="384"/>
                <a:ext cx="716" cy="384"/>
                <a:chOff x="1348" y="384"/>
                <a:chExt cx="716" cy="384"/>
              </a:xfrm>
            </p:grpSpPr>
            <p:sp>
              <p:nvSpPr>
                <p:cNvPr id="191510" name="Rectangle 22"/>
                <p:cNvSpPr/>
                <p:nvPr/>
              </p:nvSpPr>
              <p:spPr>
                <a:xfrm>
                  <a:off x="1391" y="384"/>
                  <a:ext cx="630"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4</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11" name="Rectangle 23"/>
                <p:cNvSpPr/>
                <p:nvPr/>
              </p:nvSpPr>
              <p:spPr>
                <a:xfrm>
                  <a:off x="1348" y="384"/>
                  <a:ext cx="716"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12" name="Group 24"/>
              <p:cNvGrpSpPr/>
              <p:nvPr/>
            </p:nvGrpSpPr>
            <p:grpSpPr>
              <a:xfrm>
                <a:off x="0" y="768"/>
                <a:ext cx="634" cy="384"/>
                <a:chOff x="0" y="768"/>
                <a:chExt cx="634" cy="384"/>
              </a:xfrm>
            </p:grpSpPr>
            <p:sp>
              <p:nvSpPr>
                <p:cNvPr id="191513" name="Rectangle 25"/>
                <p:cNvSpPr/>
                <p:nvPr/>
              </p:nvSpPr>
              <p:spPr>
                <a:xfrm>
                  <a:off x="43" y="768"/>
                  <a:ext cx="54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2</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14" name="Rectangle 26"/>
                <p:cNvSpPr/>
                <p:nvPr/>
              </p:nvSpPr>
              <p:spPr>
                <a:xfrm>
                  <a:off x="0" y="768"/>
                  <a:ext cx="63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15" name="Group 27"/>
              <p:cNvGrpSpPr/>
              <p:nvPr/>
            </p:nvGrpSpPr>
            <p:grpSpPr>
              <a:xfrm>
                <a:off x="634" y="768"/>
                <a:ext cx="714" cy="384"/>
                <a:chOff x="634" y="768"/>
                <a:chExt cx="714" cy="384"/>
              </a:xfrm>
            </p:grpSpPr>
            <p:sp>
              <p:nvSpPr>
                <p:cNvPr id="191516" name="Rectangle 28"/>
                <p:cNvSpPr/>
                <p:nvPr/>
              </p:nvSpPr>
              <p:spPr>
                <a:xfrm>
                  <a:off x="677" y="768"/>
                  <a:ext cx="62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P1</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17" name="Rectangle 29"/>
                <p:cNvSpPr/>
                <p:nvPr/>
              </p:nvSpPr>
              <p:spPr>
                <a:xfrm>
                  <a:off x="634" y="768"/>
                  <a:ext cx="71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18" name="Group 30"/>
              <p:cNvGrpSpPr/>
              <p:nvPr/>
            </p:nvGrpSpPr>
            <p:grpSpPr>
              <a:xfrm>
                <a:off x="1348" y="768"/>
                <a:ext cx="716" cy="384"/>
                <a:chOff x="1348" y="768"/>
                <a:chExt cx="716" cy="384"/>
              </a:xfrm>
            </p:grpSpPr>
            <p:sp>
              <p:nvSpPr>
                <p:cNvPr id="191519" name="Rectangle 31"/>
                <p:cNvSpPr/>
                <p:nvPr/>
              </p:nvSpPr>
              <p:spPr>
                <a:xfrm>
                  <a:off x="1391" y="768"/>
                  <a:ext cx="630"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2</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20" name="Rectangle 32"/>
                <p:cNvSpPr/>
                <p:nvPr/>
              </p:nvSpPr>
              <p:spPr>
                <a:xfrm>
                  <a:off x="1348" y="768"/>
                  <a:ext cx="716"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21" name="Group 33"/>
              <p:cNvGrpSpPr/>
              <p:nvPr/>
            </p:nvGrpSpPr>
            <p:grpSpPr>
              <a:xfrm>
                <a:off x="0" y="1152"/>
                <a:ext cx="634" cy="384"/>
                <a:chOff x="0" y="1152"/>
                <a:chExt cx="634" cy="384"/>
              </a:xfrm>
            </p:grpSpPr>
            <p:sp>
              <p:nvSpPr>
                <p:cNvPr id="191522" name="Rectangle 34"/>
                <p:cNvSpPr/>
                <p:nvPr/>
              </p:nvSpPr>
              <p:spPr>
                <a:xfrm>
                  <a:off x="43" y="1152"/>
                  <a:ext cx="54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3</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23" name="Rectangle 35"/>
                <p:cNvSpPr/>
                <p:nvPr/>
              </p:nvSpPr>
              <p:spPr>
                <a:xfrm>
                  <a:off x="0" y="1152"/>
                  <a:ext cx="63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24" name="Group 36"/>
              <p:cNvGrpSpPr/>
              <p:nvPr/>
            </p:nvGrpSpPr>
            <p:grpSpPr>
              <a:xfrm>
                <a:off x="634" y="1152"/>
                <a:ext cx="714" cy="384"/>
                <a:chOff x="634" y="1152"/>
                <a:chExt cx="714" cy="384"/>
              </a:xfrm>
            </p:grpSpPr>
            <p:sp>
              <p:nvSpPr>
                <p:cNvPr id="191525" name="Rectangle 37"/>
                <p:cNvSpPr/>
                <p:nvPr/>
              </p:nvSpPr>
              <p:spPr>
                <a:xfrm>
                  <a:off x="677" y="1152"/>
                  <a:ext cx="62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P2</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26" name="Rectangle 38"/>
                <p:cNvSpPr/>
                <p:nvPr/>
              </p:nvSpPr>
              <p:spPr>
                <a:xfrm>
                  <a:off x="634" y="1152"/>
                  <a:ext cx="71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27" name="Group 39"/>
              <p:cNvGrpSpPr/>
              <p:nvPr/>
            </p:nvGrpSpPr>
            <p:grpSpPr>
              <a:xfrm>
                <a:off x="1348" y="1152"/>
                <a:ext cx="716" cy="384"/>
                <a:chOff x="1348" y="1152"/>
                <a:chExt cx="716" cy="384"/>
              </a:xfrm>
            </p:grpSpPr>
            <p:sp>
              <p:nvSpPr>
                <p:cNvPr id="191528" name="Rectangle 40"/>
                <p:cNvSpPr/>
                <p:nvPr/>
              </p:nvSpPr>
              <p:spPr>
                <a:xfrm>
                  <a:off x="1391" y="1152"/>
                  <a:ext cx="630"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4</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29" name="Rectangle 41"/>
                <p:cNvSpPr/>
                <p:nvPr/>
              </p:nvSpPr>
              <p:spPr>
                <a:xfrm>
                  <a:off x="1348" y="1152"/>
                  <a:ext cx="716"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30" name="Group 42"/>
              <p:cNvGrpSpPr/>
              <p:nvPr/>
            </p:nvGrpSpPr>
            <p:grpSpPr>
              <a:xfrm>
                <a:off x="0" y="1536"/>
                <a:ext cx="634" cy="384"/>
                <a:chOff x="0" y="1536"/>
                <a:chExt cx="634" cy="384"/>
              </a:xfrm>
            </p:grpSpPr>
            <p:sp>
              <p:nvSpPr>
                <p:cNvPr id="191531" name="Rectangle 43"/>
                <p:cNvSpPr/>
                <p:nvPr/>
              </p:nvSpPr>
              <p:spPr>
                <a:xfrm>
                  <a:off x="43" y="1536"/>
                  <a:ext cx="54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4</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32" name="Rectangle 44"/>
                <p:cNvSpPr/>
                <p:nvPr/>
              </p:nvSpPr>
              <p:spPr>
                <a:xfrm>
                  <a:off x="0" y="1536"/>
                  <a:ext cx="63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33" name="Group 45"/>
              <p:cNvGrpSpPr/>
              <p:nvPr/>
            </p:nvGrpSpPr>
            <p:grpSpPr>
              <a:xfrm>
                <a:off x="634" y="1536"/>
                <a:ext cx="714" cy="384"/>
                <a:chOff x="634" y="1536"/>
                <a:chExt cx="714" cy="384"/>
              </a:xfrm>
            </p:grpSpPr>
            <p:sp>
              <p:nvSpPr>
                <p:cNvPr id="191534" name="Rectangle 46"/>
                <p:cNvSpPr/>
                <p:nvPr/>
              </p:nvSpPr>
              <p:spPr>
                <a:xfrm>
                  <a:off x="677" y="1536"/>
                  <a:ext cx="62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P1</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35" name="Rectangle 47"/>
                <p:cNvSpPr/>
                <p:nvPr/>
              </p:nvSpPr>
              <p:spPr>
                <a:xfrm>
                  <a:off x="634" y="1536"/>
                  <a:ext cx="71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36" name="Group 48"/>
              <p:cNvGrpSpPr/>
              <p:nvPr/>
            </p:nvGrpSpPr>
            <p:grpSpPr>
              <a:xfrm>
                <a:off x="1348" y="1536"/>
                <a:ext cx="716" cy="384"/>
                <a:chOff x="1348" y="1536"/>
                <a:chExt cx="716" cy="384"/>
              </a:xfrm>
            </p:grpSpPr>
            <p:sp>
              <p:nvSpPr>
                <p:cNvPr id="191537" name="Rectangle 49"/>
                <p:cNvSpPr/>
                <p:nvPr/>
              </p:nvSpPr>
              <p:spPr>
                <a:xfrm>
                  <a:off x="1391" y="1536"/>
                  <a:ext cx="630"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1</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38" name="Rectangle 50"/>
                <p:cNvSpPr/>
                <p:nvPr/>
              </p:nvSpPr>
              <p:spPr>
                <a:xfrm>
                  <a:off x="1348" y="1536"/>
                  <a:ext cx="716"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39" name="Group 51"/>
              <p:cNvGrpSpPr/>
              <p:nvPr/>
            </p:nvGrpSpPr>
            <p:grpSpPr>
              <a:xfrm>
                <a:off x="0" y="1920"/>
                <a:ext cx="634" cy="384"/>
                <a:chOff x="0" y="1920"/>
                <a:chExt cx="634" cy="384"/>
              </a:xfrm>
            </p:grpSpPr>
            <p:sp>
              <p:nvSpPr>
                <p:cNvPr id="191540" name="Rectangle 52"/>
                <p:cNvSpPr/>
                <p:nvPr/>
              </p:nvSpPr>
              <p:spPr>
                <a:xfrm>
                  <a:off x="43" y="1920"/>
                  <a:ext cx="54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5</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41" name="Rectangle 53"/>
                <p:cNvSpPr/>
                <p:nvPr/>
              </p:nvSpPr>
              <p:spPr>
                <a:xfrm>
                  <a:off x="0" y="1920"/>
                  <a:ext cx="63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42" name="Group 54"/>
              <p:cNvGrpSpPr/>
              <p:nvPr/>
            </p:nvGrpSpPr>
            <p:grpSpPr>
              <a:xfrm>
                <a:off x="634" y="1920"/>
                <a:ext cx="714" cy="384"/>
                <a:chOff x="634" y="1920"/>
                <a:chExt cx="714" cy="384"/>
              </a:xfrm>
            </p:grpSpPr>
            <p:sp>
              <p:nvSpPr>
                <p:cNvPr id="191543" name="Rectangle 55"/>
                <p:cNvSpPr/>
                <p:nvPr/>
              </p:nvSpPr>
              <p:spPr>
                <a:xfrm>
                  <a:off x="677" y="1920"/>
                  <a:ext cx="62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P3</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44" name="Rectangle 56"/>
                <p:cNvSpPr/>
                <p:nvPr/>
              </p:nvSpPr>
              <p:spPr>
                <a:xfrm>
                  <a:off x="634" y="1920"/>
                  <a:ext cx="71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45" name="Group 57"/>
              <p:cNvGrpSpPr/>
              <p:nvPr/>
            </p:nvGrpSpPr>
            <p:grpSpPr>
              <a:xfrm>
                <a:off x="1348" y="1920"/>
                <a:ext cx="716" cy="384"/>
                <a:chOff x="1348" y="1920"/>
                <a:chExt cx="716" cy="384"/>
              </a:xfrm>
            </p:grpSpPr>
            <p:sp>
              <p:nvSpPr>
                <p:cNvPr id="191546" name="Rectangle 58"/>
                <p:cNvSpPr/>
                <p:nvPr/>
              </p:nvSpPr>
              <p:spPr>
                <a:xfrm>
                  <a:off x="1391" y="1920"/>
                  <a:ext cx="630"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2</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47" name="Rectangle 59"/>
                <p:cNvSpPr/>
                <p:nvPr/>
              </p:nvSpPr>
              <p:spPr>
                <a:xfrm>
                  <a:off x="1348" y="1920"/>
                  <a:ext cx="716"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48" name="Group 60"/>
              <p:cNvGrpSpPr/>
              <p:nvPr/>
            </p:nvGrpSpPr>
            <p:grpSpPr>
              <a:xfrm>
                <a:off x="0" y="2304"/>
                <a:ext cx="634" cy="384"/>
                <a:chOff x="0" y="2304"/>
                <a:chExt cx="634" cy="384"/>
              </a:xfrm>
            </p:grpSpPr>
            <p:sp>
              <p:nvSpPr>
                <p:cNvPr id="191549" name="Rectangle 61"/>
                <p:cNvSpPr/>
                <p:nvPr/>
              </p:nvSpPr>
              <p:spPr>
                <a:xfrm>
                  <a:off x="43" y="2304"/>
                  <a:ext cx="54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6</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50" name="Rectangle 62"/>
                <p:cNvSpPr/>
                <p:nvPr/>
              </p:nvSpPr>
              <p:spPr>
                <a:xfrm>
                  <a:off x="0" y="2304"/>
                  <a:ext cx="63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51" name="Group 63"/>
              <p:cNvGrpSpPr/>
              <p:nvPr/>
            </p:nvGrpSpPr>
            <p:grpSpPr>
              <a:xfrm>
                <a:off x="634" y="2304"/>
                <a:ext cx="714" cy="384"/>
                <a:chOff x="634" y="2304"/>
                <a:chExt cx="714" cy="384"/>
              </a:xfrm>
            </p:grpSpPr>
            <p:sp>
              <p:nvSpPr>
                <p:cNvPr id="191552" name="Rectangle 64"/>
                <p:cNvSpPr/>
                <p:nvPr/>
              </p:nvSpPr>
              <p:spPr>
                <a:xfrm>
                  <a:off x="677" y="2304"/>
                  <a:ext cx="62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P2</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53" name="Rectangle 65"/>
                <p:cNvSpPr/>
                <p:nvPr/>
              </p:nvSpPr>
              <p:spPr>
                <a:xfrm>
                  <a:off x="634" y="2304"/>
                  <a:ext cx="71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54" name="Group 66"/>
              <p:cNvGrpSpPr/>
              <p:nvPr/>
            </p:nvGrpSpPr>
            <p:grpSpPr>
              <a:xfrm>
                <a:off x="1348" y="2304"/>
                <a:ext cx="716" cy="384"/>
                <a:chOff x="1348" y="2304"/>
                <a:chExt cx="716" cy="384"/>
              </a:xfrm>
            </p:grpSpPr>
            <p:sp>
              <p:nvSpPr>
                <p:cNvPr id="191555" name="Rectangle 67"/>
                <p:cNvSpPr/>
                <p:nvPr/>
              </p:nvSpPr>
              <p:spPr>
                <a:xfrm>
                  <a:off x="1391" y="2304"/>
                  <a:ext cx="630"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2</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56" name="Rectangle 68"/>
                <p:cNvSpPr/>
                <p:nvPr/>
              </p:nvSpPr>
              <p:spPr>
                <a:xfrm>
                  <a:off x="1348" y="2304"/>
                  <a:ext cx="716"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57" name="Group 69"/>
              <p:cNvGrpSpPr/>
              <p:nvPr/>
            </p:nvGrpSpPr>
            <p:grpSpPr>
              <a:xfrm>
                <a:off x="0" y="2688"/>
                <a:ext cx="634" cy="384"/>
                <a:chOff x="0" y="2688"/>
                <a:chExt cx="634" cy="384"/>
              </a:xfrm>
            </p:grpSpPr>
            <p:sp>
              <p:nvSpPr>
                <p:cNvPr id="191558" name="Rectangle 70"/>
                <p:cNvSpPr/>
                <p:nvPr/>
              </p:nvSpPr>
              <p:spPr>
                <a:xfrm>
                  <a:off x="43" y="2688"/>
                  <a:ext cx="54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59" name="Rectangle 71"/>
                <p:cNvSpPr/>
                <p:nvPr/>
              </p:nvSpPr>
              <p:spPr>
                <a:xfrm>
                  <a:off x="0" y="2688"/>
                  <a:ext cx="63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60" name="Group 72"/>
              <p:cNvGrpSpPr/>
              <p:nvPr/>
            </p:nvGrpSpPr>
            <p:grpSpPr>
              <a:xfrm>
                <a:off x="634" y="2688"/>
                <a:ext cx="714" cy="384"/>
                <a:chOff x="634" y="2688"/>
                <a:chExt cx="714" cy="384"/>
              </a:xfrm>
            </p:grpSpPr>
            <p:sp>
              <p:nvSpPr>
                <p:cNvPr id="191561" name="Rectangle 73"/>
                <p:cNvSpPr/>
                <p:nvPr/>
              </p:nvSpPr>
              <p:spPr>
                <a:xfrm>
                  <a:off x="677" y="2688"/>
                  <a:ext cx="628"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62" name="Rectangle 74"/>
                <p:cNvSpPr/>
                <p:nvPr/>
              </p:nvSpPr>
              <p:spPr>
                <a:xfrm>
                  <a:off x="634" y="2688"/>
                  <a:ext cx="714"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nvGrpSpPr>
              <p:cNvPr id="191563" name="Group 75"/>
              <p:cNvGrpSpPr/>
              <p:nvPr/>
            </p:nvGrpSpPr>
            <p:grpSpPr>
              <a:xfrm>
                <a:off x="1348" y="2688"/>
                <a:ext cx="716" cy="384"/>
                <a:chOff x="1348" y="2688"/>
                <a:chExt cx="716" cy="384"/>
              </a:xfrm>
            </p:grpSpPr>
            <p:sp>
              <p:nvSpPr>
                <p:cNvPr id="191564" name="Rectangle 76"/>
                <p:cNvSpPr/>
                <p:nvPr/>
              </p:nvSpPr>
              <p:spPr>
                <a:xfrm>
                  <a:off x="1391" y="2688"/>
                  <a:ext cx="630" cy="384"/>
                </a:xfrm>
                <a:prstGeom prst="rect">
                  <a:avLst/>
                </a:prstGeom>
                <a:noFill/>
                <a:ln w="9525">
                  <a:noFill/>
                </a:ln>
              </p:spPr>
              <p:txBody>
                <a:bodyPr anchor="t"/>
                <a:p>
                  <a:pPr algn="ctr"/>
                  <a:r>
                    <a:rPr lang="en-US" altLang="zh-CN" sz="2200" b="1">
                      <a:latin typeface="Times New Roman" panose="02020603050405020304" pitchFamily="18" charset="0"/>
                      <a:ea typeface="宋体" panose="02010600030101010101" pitchFamily="2" charset="-122"/>
                    </a:rPr>
                    <a:t>:</a:t>
                  </a:r>
                  <a:endParaRPr lang="en-US" altLang="zh-CN" sz="2200" b="1">
                    <a:latin typeface="Times New Roman" panose="02020603050405020304" pitchFamily="18" charset="0"/>
                    <a:ea typeface="宋体" panose="02010600030101010101" pitchFamily="2" charset="-122"/>
                  </a:endParaRPr>
                </a:p>
                <a:p>
                  <a:pPr algn="ctr" eaLnBrk="0" hangingPunct="0"/>
                  <a:endParaRPr lang="en-US" altLang="zh-CN" sz="2200" b="1">
                    <a:latin typeface="Times New Roman" panose="02020603050405020304" pitchFamily="18" charset="0"/>
                    <a:ea typeface="宋体" panose="02010600030101010101" pitchFamily="2" charset="-122"/>
                  </a:endParaRPr>
                </a:p>
              </p:txBody>
            </p:sp>
            <p:sp>
              <p:nvSpPr>
                <p:cNvPr id="191565" name="Rectangle 77"/>
                <p:cNvSpPr/>
                <p:nvPr/>
              </p:nvSpPr>
              <p:spPr>
                <a:xfrm>
                  <a:off x="1348" y="2688"/>
                  <a:ext cx="716" cy="384"/>
                </a:xfrm>
                <a:prstGeom prst="rect">
                  <a:avLst/>
                </a:prstGeom>
                <a:noFill/>
                <a:ln w="7"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grpSp>
        <p:sp>
          <p:nvSpPr>
            <p:cNvPr id="191566" name="Rectangle 78"/>
            <p:cNvSpPr/>
            <p:nvPr/>
          </p:nvSpPr>
          <p:spPr>
            <a:xfrm>
              <a:off x="-3" y="-3"/>
              <a:ext cx="2070" cy="3078"/>
            </a:xfrm>
            <a:prstGeom prst="rect">
              <a:avLst/>
            </a:prstGeom>
            <a:noFill/>
            <a:ln w="9525" cap="flat" cmpd="sng">
              <a:solidFill>
                <a:srgbClr val="A0A0A0"/>
              </a:solidFill>
              <a:prstDash val="solid"/>
              <a:miter/>
              <a:headEnd type="none" w="med" len="med"/>
              <a:tailEnd type="none" w="med" len="med"/>
            </a:ln>
          </p:spPr>
          <p:txBody>
            <a:bodyPr wrap="none" anchor="t"/>
            <a:p>
              <a:endParaRPr lang="zh-CN" altLang="en-US" b="1">
                <a:latin typeface="Times New Roman" panose="02020603050405020304" pitchFamily="18" charset="0"/>
                <a:ea typeface="宋体" panose="02010600030101010101" pitchFamily="2" charset="-122"/>
              </a:endParaRPr>
            </a:p>
          </p:txBody>
        </p:sp>
      </p:grpSp>
      <p:sp>
        <p:nvSpPr>
          <p:cNvPr id="191567" name="Text Box 79"/>
          <p:cNvSpPr txBox="1"/>
          <p:nvPr/>
        </p:nvSpPr>
        <p:spPr>
          <a:xfrm>
            <a:off x="165100" y="4953000"/>
            <a:ext cx="8815388" cy="1506538"/>
          </a:xfrm>
          <a:prstGeom prst="rect">
            <a:avLst/>
          </a:prstGeom>
          <a:noFill/>
          <a:ln w="9525">
            <a:noFill/>
          </a:ln>
        </p:spPr>
        <p:txBody>
          <a:bodyPr anchor="t">
            <a:spAutoFit/>
          </a:bodyPr>
          <a:p>
            <a:r>
              <a:rPr lang="zh-CN" altLang="en-US" b="1">
                <a:latin typeface="仿宋_GB2312" pitchFamily="49" charset="-122"/>
                <a:ea typeface="宋体" panose="02010600030101010101" pitchFamily="2" charset="-122"/>
              </a:rPr>
              <a:t>系统采用银行家算法分配资源，问</a:t>
            </a:r>
            <a:r>
              <a:rPr lang="zh-CN" altLang="en-US" b="1">
                <a:latin typeface="宋体" panose="02010600030101010101" pitchFamily="2" charset="-122"/>
                <a:ea typeface="宋体" panose="02010600030101010101" pitchFamily="2" charset="-122"/>
              </a:rPr>
              <a:t>：</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a:p>
            <a:r>
              <a:rPr lang="zh-CN" altLang="en-US" sz="2200" b="1">
                <a:solidFill>
                  <a:srgbClr val="000066"/>
                </a:solidFill>
                <a:latin typeface="Times New Roman" panose="02020603050405020304" pitchFamily="18" charset="0"/>
                <a:ea typeface="宋体" panose="02010600030101010101" pitchFamily="2" charset="-122"/>
              </a:rPr>
              <a:t>（</a:t>
            </a:r>
            <a:r>
              <a:rPr lang="en-US" altLang="zh-CN" sz="2200" b="1">
                <a:solidFill>
                  <a:srgbClr val="000066"/>
                </a:solidFill>
                <a:latin typeface="Times New Roman" panose="02020603050405020304" pitchFamily="18" charset="0"/>
                <a:ea typeface="宋体" panose="02010600030101010101" pitchFamily="2" charset="-122"/>
              </a:rPr>
              <a:t>1</a:t>
            </a:r>
            <a:r>
              <a:rPr lang="zh-CN" altLang="en-US" sz="2200" b="1">
                <a:solidFill>
                  <a:srgbClr val="000066"/>
                </a:solidFill>
                <a:latin typeface="Times New Roman" panose="02020603050405020304" pitchFamily="18" charset="0"/>
                <a:ea typeface="宋体" panose="02010600030101010101" pitchFamily="2" charset="-122"/>
              </a:rPr>
              <a:t>）哪几次申请被满足的话会使系统进入不安全状态？应说明理由。</a:t>
            </a:r>
            <a:endParaRPr lang="zh-CN" altLang="en-US" sz="2200" b="1">
              <a:solidFill>
                <a:srgbClr val="000066"/>
              </a:solidFill>
              <a:latin typeface="Times New Roman" panose="02020603050405020304" pitchFamily="18" charset="0"/>
              <a:ea typeface="宋体" panose="02010600030101010101" pitchFamily="2" charset="-122"/>
            </a:endParaRPr>
          </a:p>
          <a:p>
            <a:r>
              <a:rPr lang="zh-CN" altLang="en-US" sz="2200" b="1">
                <a:solidFill>
                  <a:srgbClr val="000066"/>
                </a:solidFill>
                <a:latin typeface="Times New Roman" panose="02020603050405020304" pitchFamily="18" charset="0"/>
                <a:ea typeface="宋体" panose="02010600030101010101" pitchFamily="2" charset="-122"/>
              </a:rPr>
              <a:t>（</a:t>
            </a:r>
            <a:r>
              <a:rPr lang="en-US" altLang="zh-CN" sz="2200" b="1">
                <a:solidFill>
                  <a:srgbClr val="000066"/>
                </a:solidFill>
                <a:latin typeface="Times New Roman" panose="02020603050405020304" pitchFamily="18" charset="0"/>
                <a:ea typeface="宋体" panose="02010600030101010101" pitchFamily="2" charset="-122"/>
              </a:rPr>
              <a:t>2</a:t>
            </a:r>
            <a:r>
              <a:rPr lang="zh-CN" altLang="en-US" sz="2200" b="1">
                <a:solidFill>
                  <a:srgbClr val="000066"/>
                </a:solidFill>
                <a:latin typeface="Times New Roman" panose="02020603050405020304" pitchFamily="18" charset="0"/>
                <a:ea typeface="宋体" panose="02010600030101010101" pitchFamily="2" charset="-122"/>
              </a:rPr>
              <a:t>）执行完序号为</a:t>
            </a:r>
            <a:r>
              <a:rPr lang="en-US" altLang="zh-CN" sz="2200" b="1">
                <a:solidFill>
                  <a:srgbClr val="000066"/>
                </a:solidFill>
                <a:latin typeface="Times New Roman" panose="02020603050405020304" pitchFamily="18" charset="0"/>
                <a:ea typeface="宋体" panose="02010600030101010101" pitchFamily="2" charset="-122"/>
              </a:rPr>
              <a:t>6</a:t>
            </a:r>
            <a:r>
              <a:rPr lang="zh-CN" altLang="en-US" sz="2200" b="1">
                <a:solidFill>
                  <a:srgbClr val="000066"/>
                </a:solidFill>
                <a:latin typeface="Times New Roman" panose="02020603050405020304" pitchFamily="18" charset="0"/>
                <a:ea typeface="宋体" panose="02010600030101010101" pitchFamily="2" charset="-122"/>
              </a:rPr>
              <a:t>的申请后，各进程的状态和各进程占用的资源数如何？</a:t>
            </a:r>
            <a:r>
              <a:rPr lang="zh-CN" altLang="en-US" b="1">
                <a:latin typeface="宋体" panose="02010600030101010101" pitchFamily="2" charset="-122"/>
                <a:ea typeface="宋体" panose="02010600030101010101" pitchFamily="2" charset="-122"/>
              </a:rPr>
              <a:t> </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3"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51234" name="Rectangle 2"/>
          <p:cNvSpPr>
            <a:spLocks noGrp="1"/>
          </p:cNvSpPr>
          <p:nvPr>
            <p:ph idx="1"/>
          </p:nvPr>
        </p:nvSpPr>
        <p:spPr>
          <a:xfrm>
            <a:off x="381000" y="417513"/>
            <a:ext cx="8448675" cy="2687637"/>
          </a:xfrm>
          <a:ln/>
        </p:spPr>
        <p:txBody>
          <a:bodyPr vert="horz" wrap="square" lIns="91440" tIns="45720" rIns="91440" bIns="45720" anchor="t"/>
          <a:p>
            <a:pPr marL="609600" indent="-609600" algn="just" eaLnBrk="1" hangingPunct="1">
              <a:spcBef>
                <a:spcPct val="50000"/>
              </a:spcBef>
              <a:buClrTx/>
              <a:buSzTx/>
              <a:buFontTx/>
              <a:buAutoNum type="arabicPeriod" startAt="3"/>
            </a:pPr>
            <a:r>
              <a:rPr lang="zh-CN" altLang="en-US" sz="2800">
                <a:latin typeface="Times New Roman" panose="02020603050405020304" pitchFamily="18" charset="0"/>
              </a:rPr>
              <a:t>假设</a:t>
            </a:r>
            <a:r>
              <a:rPr lang="en-US" altLang="zh-CN" sz="2800">
                <a:latin typeface="Times New Roman" panose="02020603050405020304" pitchFamily="18" charset="0"/>
              </a:rPr>
              <a:t>3</a:t>
            </a:r>
            <a:r>
              <a:rPr lang="zh-CN" altLang="en-US" sz="2800">
                <a:latin typeface="Times New Roman" panose="02020603050405020304" pitchFamily="18" charset="0"/>
              </a:rPr>
              <a:t>个进程共享</a:t>
            </a:r>
            <a:r>
              <a:rPr lang="en-US" altLang="zh-CN" sz="2800">
                <a:latin typeface="Times New Roman" panose="02020603050405020304" pitchFamily="18" charset="0"/>
              </a:rPr>
              <a:t>4</a:t>
            </a:r>
            <a:r>
              <a:rPr lang="zh-CN" altLang="en-US" sz="2800">
                <a:latin typeface="Times New Roman" panose="02020603050405020304" pitchFamily="18" charset="0"/>
              </a:rPr>
              <a:t>个同类资源，每个进程最多需要</a:t>
            </a:r>
            <a:r>
              <a:rPr lang="en-US" altLang="zh-CN" sz="2800">
                <a:latin typeface="Times New Roman" panose="02020603050405020304" pitchFamily="18" charset="0"/>
              </a:rPr>
              <a:t>2</a:t>
            </a:r>
            <a:r>
              <a:rPr lang="zh-CN" altLang="en-US" sz="2800">
                <a:latin typeface="Times New Roman" panose="02020603050405020304" pitchFamily="18" charset="0"/>
              </a:rPr>
              <a:t>个该类资源，每个进程一次只能申请</a:t>
            </a:r>
            <a:r>
              <a:rPr lang="en-US" altLang="zh-CN" sz="2800">
                <a:latin typeface="Times New Roman" panose="02020603050405020304" pitchFamily="18" charset="0"/>
              </a:rPr>
              <a:t>/</a:t>
            </a:r>
            <a:r>
              <a:rPr lang="zh-CN" altLang="en-US" sz="2800">
                <a:latin typeface="Times New Roman" panose="02020603050405020304" pitchFamily="18" charset="0"/>
              </a:rPr>
              <a:t>释放</a:t>
            </a:r>
            <a:r>
              <a:rPr lang="en-US" altLang="zh-CN" sz="2800">
                <a:latin typeface="Times New Roman" panose="02020603050405020304" pitchFamily="18" charset="0"/>
              </a:rPr>
              <a:t>1</a:t>
            </a:r>
            <a:r>
              <a:rPr lang="zh-CN" altLang="en-US" sz="2800">
                <a:latin typeface="Times New Roman" panose="02020603050405020304" pitchFamily="18" charset="0"/>
              </a:rPr>
              <a:t>个资源，证明该系统不会因竞争该类资源而死锁。</a:t>
            </a:r>
            <a:endParaRPr lang="zh-CN" altLang="en-US" sz="2800">
              <a:latin typeface="Times New Roman" panose="02020603050405020304" pitchFamily="18" charset="0"/>
            </a:endParaRPr>
          </a:p>
        </p:txBody>
      </p:sp>
      <p:sp>
        <p:nvSpPr>
          <p:cNvPr id="19251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51234">
                                            <p:txEl>
                                              <p:charRg st="0" end="67"/>
                                            </p:txEl>
                                          </p:spTgt>
                                        </p:tgtEl>
                                        <p:attrNameLst>
                                          <p:attrName>style.visibility</p:attrName>
                                        </p:attrNameLst>
                                      </p:cBhvr>
                                      <p:to>
                                        <p:strVal val="visible"/>
                                      </p:to>
                                    </p:set>
                                    <p:animEffect transition="in" filter="wipe(up)">
                                      <p:cBhvr>
                                        <p:cTn id="7" dur="500"/>
                                        <p:tgtEl>
                                          <p:spTgt spid="351234">
                                            <p:txEl>
                                              <p:charRg st="0" end="6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4"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93538" name="Text Box 2"/>
          <p:cNvSpPr txBox="1"/>
          <p:nvPr/>
        </p:nvSpPr>
        <p:spPr>
          <a:xfrm>
            <a:off x="323850" y="1331913"/>
            <a:ext cx="8134350" cy="3254375"/>
          </a:xfrm>
          <a:prstGeom prst="rect">
            <a:avLst/>
          </a:prstGeom>
          <a:noFill/>
          <a:ln w="9525">
            <a:noFill/>
          </a:ln>
        </p:spPr>
        <p:txBody>
          <a:bodyPr wrap="square" anchor="t">
            <a:spAutoFit/>
          </a:bodyPr>
          <a:p>
            <a:pPr marL="342900" indent="-342900" algn="just">
              <a:spcBef>
                <a:spcPct val="20000"/>
              </a:spcBef>
              <a:buFontTx/>
              <a:buAutoNum type="arabicPeriod"/>
            </a:pPr>
            <a:r>
              <a:rPr lang="zh-CN" altLang="en-US" sz="2800" b="1">
                <a:latin typeface="Times New Roman" panose="02020603050405020304" pitchFamily="18" charset="0"/>
                <a:ea typeface="宋体" panose="02010600030101010101" pitchFamily="2" charset="-122"/>
              </a:rPr>
              <a:t>某计算机系统有</a:t>
            </a:r>
            <a:r>
              <a:rPr lang="en-US" altLang="zh-CN" sz="2800" b="1">
                <a:latin typeface="Times New Roman" panose="02020603050405020304" pitchFamily="18" charset="0"/>
                <a:ea typeface="宋体" panose="02010600030101010101" pitchFamily="2" charset="-122"/>
              </a:rPr>
              <a:t>9</a:t>
            </a:r>
            <a:r>
              <a:rPr lang="zh-CN" altLang="en-US" sz="2800" b="1">
                <a:latin typeface="Times New Roman" panose="02020603050405020304" pitchFamily="18" charset="0"/>
                <a:ea typeface="宋体" panose="02010600030101010101" pitchFamily="2" charset="-122"/>
              </a:rPr>
              <a:t>台磁带机，它们供</a:t>
            </a:r>
            <a:r>
              <a:rPr lang="en-US" altLang="zh-CN" sz="2800" b="1">
                <a:latin typeface="Times New Roman" panose="02020603050405020304" pitchFamily="18" charset="0"/>
                <a:ea typeface="宋体" panose="02010600030101010101" pitchFamily="2" charset="-122"/>
              </a:rPr>
              <a:t>N</a:t>
            </a:r>
            <a:r>
              <a:rPr lang="zh-CN" altLang="en-US" sz="2800" b="1">
                <a:latin typeface="Times New Roman" panose="02020603050405020304" pitchFamily="18" charset="0"/>
                <a:ea typeface="宋体" panose="02010600030101010101" pitchFamily="2" charset="-122"/>
              </a:rPr>
              <a:t>个进程竞争使用，每个进程可能需要</a:t>
            </a: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台磁带机。请问</a:t>
            </a:r>
            <a:r>
              <a:rPr lang="en-US" altLang="zh-CN" sz="2800" b="1">
                <a:latin typeface="Times New Roman" panose="02020603050405020304" pitchFamily="18" charset="0"/>
                <a:ea typeface="宋体" panose="02010600030101010101" pitchFamily="2" charset="-122"/>
              </a:rPr>
              <a:t>N</a:t>
            </a:r>
            <a:r>
              <a:rPr lang="zh-CN" altLang="en-US" sz="2800" b="1">
                <a:latin typeface="Times New Roman" panose="02020603050405020304" pitchFamily="18" charset="0"/>
                <a:ea typeface="宋体" panose="02010600030101010101" pitchFamily="2" charset="-122"/>
              </a:rPr>
              <a:t>为多少时，系统没有死锁的危险，并说明其原因。</a:t>
            </a:r>
            <a:endParaRPr lang="zh-CN" altLang="en-US" sz="2800" b="1">
              <a:latin typeface="Times New Roman" panose="02020603050405020304" pitchFamily="18" charset="0"/>
              <a:ea typeface="宋体" panose="02010600030101010101" pitchFamily="2" charset="-122"/>
            </a:endParaRPr>
          </a:p>
          <a:p>
            <a:pPr marL="342900" indent="-342900" algn="just">
              <a:spcBef>
                <a:spcPct val="20000"/>
              </a:spcBef>
              <a:buFontTx/>
              <a:buAutoNum type="arabicPeriod"/>
            </a:pPr>
            <a:r>
              <a:rPr lang="zh-CN" altLang="en-US" sz="2800" b="1">
                <a:latin typeface="Times New Roman" panose="02020603050405020304" pitchFamily="18" charset="0"/>
                <a:ea typeface="宋体" panose="02010600030101010101" pitchFamily="2" charset="-122"/>
              </a:rPr>
              <a:t>某系统有同类资源</a:t>
            </a:r>
            <a:r>
              <a:rPr lang="en-US" altLang="zh-CN" sz="2800" b="1">
                <a:latin typeface="Times New Roman" panose="02020603050405020304" pitchFamily="18" charset="0"/>
                <a:ea typeface="宋体" panose="02010600030101010101" pitchFamily="2" charset="-122"/>
              </a:rPr>
              <a:t>m</a:t>
            </a:r>
            <a:r>
              <a:rPr lang="zh-CN" altLang="en-US" sz="2800" b="1">
                <a:latin typeface="Times New Roman" panose="02020603050405020304" pitchFamily="18" charset="0"/>
                <a:ea typeface="宋体" panose="02010600030101010101" pitchFamily="2" charset="-122"/>
              </a:rPr>
              <a:t>个供</a:t>
            </a:r>
            <a:r>
              <a:rPr lang="en-US" altLang="zh-CN" sz="2800" b="1">
                <a:latin typeface="Times New Roman" panose="02020603050405020304" pitchFamily="18" charset="0"/>
                <a:ea typeface="宋体" panose="02010600030101010101" pitchFamily="2" charset="-122"/>
              </a:rPr>
              <a:t>n</a:t>
            </a:r>
            <a:r>
              <a:rPr lang="zh-CN" altLang="en-US" sz="2800" b="1">
                <a:latin typeface="Times New Roman" panose="02020603050405020304" pitchFamily="18" charset="0"/>
                <a:ea typeface="宋体" panose="02010600030101010101" pitchFamily="2" charset="-122"/>
              </a:rPr>
              <a:t>个进程共享，如果每个进程最多可能需要</a:t>
            </a:r>
            <a:r>
              <a:rPr lang="en-US" altLang="zh-CN" sz="2800" b="1">
                <a:latin typeface="Times New Roman" panose="02020603050405020304" pitchFamily="18" charset="0"/>
                <a:ea typeface="宋体" panose="02010600030101010101" pitchFamily="2" charset="-122"/>
              </a:rPr>
              <a:t>x</a:t>
            </a:r>
            <a:r>
              <a:rPr lang="zh-CN" altLang="en-US" sz="2800" b="1">
                <a:latin typeface="Times New Roman" panose="02020603050405020304" pitchFamily="18" charset="0"/>
                <a:ea typeface="宋体" panose="02010600030101010101" pitchFamily="2" charset="-122"/>
              </a:rPr>
              <a:t>个资源</a:t>
            </a:r>
            <a:r>
              <a:rPr lang="en-US" altLang="zh-CN" sz="2800" b="1">
                <a:latin typeface="Times New Roman" panose="02020603050405020304" pitchFamily="18" charset="0"/>
                <a:ea typeface="宋体" panose="02010600030101010101" pitchFamily="2" charset="-122"/>
              </a:rPr>
              <a:t>(1≤x≤m)</a:t>
            </a:r>
            <a:r>
              <a:rPr lang="zh-CN" altLang="en-US" sz="2800" b="1">
                <a:latin typeface="Times New Roman" panose="02020603050405020304" pitchFamily="18" charset="0"/>
                <a:ea typeface="宋体" panose="02010600030101010101" pitchFamily="2" charset="-122"/>
              </a:rPr>
              <a:t>且各进程的最大需求量之和小于</a:t>
            </a:r>
            <a:r>
              <a:rPr lang="en-US" altLang="zh-CN" sz="2800" b="1">
                <a:latin typeface="Times New Roman" panose="02020603050405020304" pitchFamily="18" charset="0"/>
                <a:ea typeface="宋体" panose="02010600030101010101" pitchFamily="2" charset="-122"/>
              </a:rPr>
              <a:t>(m + n)</a:t>
            </a:r>
            <a:r>
              <a:rPr lang="zh-CN" altLang="en-US" sz="2800" b="1">
                <a:latin typeface="Times New Roman" panose="02020603050405020304" pitchFamily="18" charset="0"/>
                <a:ea typeface="宋体" panose="02010600030101010101" pitchFamily="2" charset="-122"/>
              </a:rPr>
              <a:t>。证明系统没有因申请该类资源而发生死锁的危险。</a:t>
            </a:r>
            <a:r>
              <a:rPr lang="zh-CN" altLang="en-US" sz="3200" b="1">
                <a:latin typeface="Times New Roman" panose="02020603050405020304" pitchFamily="18" charset="0"/>
                <a:ea typeface="宋体" panose="02010600030101010101" pitchFamily="2" charset="-122"/>
              </a:rPr>
              <a:t> </a:t>
            </a:r>
            <a:endParaRPr lang="zh-CN" altLang="en-US" sz="3200" b="1">
              <a:latin typeface="Times New Roman" panose="02020603050405020304" pitchFamily="18" charset="0"/>
              <a:ea typeface="宋体" panose="02010600030101010101" pitchFamily="2" charset="-122"/>
            </a:endParaRPr>
          </a:p>
        </p:txBody>
      </p:sp>
      <p:sp>
        <p:nvSpPr>
          <p:cNvPr id="193539" name="Rectangle 2"/>
          <p:cNvSpPr>
            <a:spLocks noGrp="1"/>
          </p:cNvSpPr>
          <p:nvPr/>
        </p:nvSpPr>
        <p:spPr>
          <a:xfrm>
            <a:off x="323850" y="214313"/>
            <a:ext cx="8369300" cy="693737"/>
          </a:xfrm>
          <a:prstGeom prst="rect">
            <a:avLst/>
          </a:prstGeom>
          <a:noFill/>
          <a:ln w="9525">
            <a:noFill/>
          </a:ln>
        </p:spPr>
        <p:txBody>
          <a:bodyPr wrap="square" lIns="91440" tIns="45720" rIns="91440" bIns="45720" anchor="b"/>
          <a:p>
            <a:r>
              <a:rPr lang="zh-CN" altLang="en-US" sz="3600" b="1">
                <a:solidFill>
                  <a:srgbClr val="000066"/>
                </a:solidFill>
                <a:latin typeface="Tahoma" panose="020B0604030504040204" pitchFamily="34" charset="0"/>
                <a:ea typeface="黑体" panose="02010609060101010101" pitchFamily="49" charset="-122"/>
              </a:rPr>
              <a:t>死锁：思考题</a:t>
            </a:r>
            <a:endParaRPr lang="zh-CN" altLang="en-US" sz="3600" b="1">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subTitle" idx="1"/>
          </p:nvPr>
        </p:nvSpPr>
        <p:spPr>
          <a:xfrm>
            <a:off x="304800" y="609600"/>
            <a:ext cx="8382000" cy="3733800"/>
          </a:xfrm>
          <a:ln>
            <a:noFill/>
          </a:ln>
        </p:spPr>
        <p:txBody>
          <a:bodyPr wrap="square" lIns="91440" tIns="45720" rIns="91440" bIns="45720" anchor="t"/>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en-US" altLang="zh-CN" dirty="0">
              <a:latin typeface="+mn-lt"/>
              <a:ea typeface="+mn-ea"/>
              <a:cs typeface="+mn-cs"/>
            </a:endParaRPr>
          </a:p>
          <a:p>
            <a:pPr algn="ctr" eaLnBrk="1" hangingPunct="1">
              <a:buClrTx/>
              <a:buSzTx/>
              <a:buFontTx/>
              <a:buNone/>
            </a:pPr>
            <a:endParaRPr kumimoji="1" lang="zh-CN" altLang="en-US" sz="2400" dirty="0">
              <a:latin typeface="+mn-lt"/>
              <a:ea typeface="+mn-ea"/>
              <a:cs typeface="+mn-cs"/>
            </a:endParaRPr>
          </a:p>
        </p:txBody>
      </p:sp>
      <p:pic>
        <p:nvPicPr>
          <p:cNvPr id="47106" name="Picture 3" descr="图4"/>
          <p:cNvPicPr>
            <a:picLocks noChangeAspect="1"/>
          </p:cNvPicPr>
          <p:nvPr/>
        </p:nvPicPr>
        <p:blipFill>
          <a:blip r:embed="rId1"/>
          <a:stretch>
            <a:fillRect/>
          </a:stretch>
        </p:blipFill>
        <p:spPr>
          <a:xfrm>
            <a:off x="762000" y="762000"/>
            <a:ext cx="7772400" cy="3886200"/>
          </a:xfrm>
          <a:prstGeom prst="rect">
            <a:avLst/>
          </a:prstGeom>
          <a:noFill/>
          <a:ln w="9525">
            <a:noFill/>
          </a:ln>
        </p:spPr>
      </p:pic>
      <p:sp>
        <p:nvSpPr>
          <p:cNvPr id="47107" name="Rectangle 2"/>
          <p:cNvSpPr txBox="1"/>
          <p:nvPr/>
        </p:nvSpPr>
        <p:spPr>
          <a:xfrm>
            <a:off x="457200" y="4648200"/>
            <a:ext cx="8382000" cy="1905000"/>
          </a:xfrm>
          <a:prstGeom prst="rect">
            <a:avLst/>
          </a:prstGeom>
          <a:noFill/>
          <a:ln w="9525">
            <a:noFill/>
          </a:ln>
        </p:spPr>
        <p:txBody>
          <a:bodyPr anchor="t"/>
          <a:p>
            <a:pPr marL="457200" indent="-457200">
              <a:spcBef>
                <a:spcPct val="20000"/>
              </a:spcBef>
              <a:buClr>
                <a:srgbClr val="3333CC"/>
              </a:buClr>
              <a:buFont typeface="Wingdings" panose="05000000000000000000" charset="0"/>
              <a:buChar char="l"/>
            </a:pPr>
            <a:r>
              <a:rPr lang="zh-CN" altLang="en-US" sz="2800" b="1" dirty="0">
                <a:solidFill>
                  <a:srgbClr val="FF0000"/>
                </a:solidFill>
                <a:latin typeface="Times New Roman" panose="02020603050405020304" pitchFamily="18" charset="0"/>
                <a:ea typeface="宋体" panose="02010600030101010101" pitchFamily="2" charset="-122"/>
              </a:rPr>
              <a:t>完成状态：</a:t>
            </a:r>
            <a:r>
              <a:rPr lang="zh-CN" altLang="en-US" sz="2800" b="1" dirty="0">
                <a:latin typeface="Times New Roman" panose="02020603050405020304" pitchFamily="18" charset="0"/>
                <a:ea typeface="宋体" panose="02010600030101010101" pitchFamily="2" charset="-122"/>
              </a:rPr>
              <a:t>当作业运行完毕，但它所占用的资源尚未全部被系统回收时，该作业处于</a:t>
            </a:r>
            <a:r>
              <a:rPr lang="zh-CN" altLang="en-US" sz="2800" b="1" dirty="0">
                <a:solidFill>
                  <a:srgbClr val="FF0000"/>
                </a:solidFill>
                <a:latin typeface="Times New Roman" panose="02020603050405020304" pitchFamily="18" charset="0"/>
                <a:ea typeface="宋体" panose="02010600030101010101" pitchFamily="2" charset="-122"/>
              </a:rPr>
              <a:t>完成状态</a:t>
            </a:r>
            <a:r>
              <a:rPr lang="zh-CN" altLang="en-US" sz="2800" b="1" dirty="0">
                <a:latin typeface="Times New Roman" panose="02020603050405020304" pitchFamily="18" charset="0"/>
                <a:ea typeface="宋体" panose="02010600030101010101" pitchFamily="2" charset="-122"/>
              </a:rPr>
              <a:t>。在这种状态下，系统需做诸如打印结果、回收资源等类的善后处理工作。</a:t>
            </a:r>
            <a:endParaRPr lang="zh-CN" altLang="en-US" sz="2800" b="1" dirty="0">
              <a:latin typeface="Times New Roman" panose="02020603050405020304" pitchFamily="18" charset="0"/>
              <a:ea typeface="宋体" panose="02010600030101010101" pitchFamily="2" charset="-122"/>
            </a:endParaRPr>
          </a:p>
        </p:txBody>
      </p:sp>
      <p:sp>
        <p:nvSpPr>
          <p:cNvPr id="138242" name="Rectangle 2"/>
          <p:cNvSpPr>
            <a:spLocks noGrp="1" noChangeArrowheads="1"/>
          </p:cNvSpPr>
          <p:nvPr/>
        </p:nvSpPr>
        <p:spPr>
          <a:xfrm>
            <a:off x="304800" y="15240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作业和作业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4710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94562" name="Text Box 2"/>
          <p:cNvSpPr txBox="1"/>
          <p:nvPr/>
        </p:nvSpPr>
        <p:spPr>
          <a:xfrm>
            <a:off x="323850" y="1331913"/>
            <a:ext cx="8369300" cy="1962150"/>
          </a:xfrm>
          <a:prstGeom prst="rect">
            <a:avLst/>
          </a:prstGeom>
          <a:noFill/>
          <a:ln w="9525">
            <a:noFill/>
          </a:ln>
        </p:spPr>
        <p:txBody>
          <a:bodyPr wrap="square" anchor="t">
            <a:spAutoFit/>
          </a:bodyPr>
          <a:p>
            <a:pPr marL="342900" indent="-342900" algn="just">
              <a:spcBef>
                <a:spcPct val="20000"/>
              </a:spcBef>
              <a:buFontTx/>
              <a:buAutoNum type="arabicPeriod"/>
            </a:pPr>
            <a:r>
              <a:rPr lang="en-US" altLang="zh-CN" sz="2800" b="1">
                <a:latin typeface="Times New Roman" panose="02020603050405020304" pitchFamily="18" charset="0"/>
                <a:ea typeface="宋体" panose="02010600030101010101" pitchFamily="2" charset="-122"/>
              </a:rPr>
              <a:t>N=4</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marL="342900" indent="-342900" algn="just">
              <a:spcBef>
                <a:spcPct val="20000"/>
              </a:spcBef>
              <a:buFontTx/>
              <a:buAutoNum type="arabicPeriod"/>
            </a:pPr>
            <a:r>
              <a:rPr lang="zh-CN" altLang="zh-CN" sz="2800" b="1">
                <a:latin typeface="Times New Roman" panose="02020603050405020304" pitchFamily="18" charset="0"/>
                <a:ea typeface="宋体" panose="02010600030101010101" pitchFamily="2" charset="-122"/>
              </a:rPr>
              <a:t>证明：若系统会死锁，则n(x-1)+1≤m一定不成立，即n(x-1)+1＞m成立。于是nx＞m+n-1，推得nx≥m+n，与题意nx＜m+n矛盾，故系统不会死锁。</a:t>
            </a:r>
            <a:r>
              <a:rPr lang="zh-CN" altLang="en-US" sz="3200" b="1">
                <a:latin typeface="Times New Roman" panose="02020603050405020304" pitchFamily="18" charset="0"/>
                <a:ea typeface="宋体" panose="02010600030101010101" pitchFamily="2" charset="-122"/>
              </a:rPr>
              <a:t> </a:t>
            </a:r>
            <a:endParaRPr lang="zh-CN" altLang="en-US" sz="3200" b="1">
              <a:latin typeface="Times New Roman" panose="02020603050405020304" pitchFamily="18" charset="0"/>
              <a:ea typeface="宋体" panose="02010600030101010101" pitchFamily="2" charset="-122"/>
            </a:endParaRPr>
          </a:p>
        </p:txBody>
      </p:sp>
      <p:sp>
        <p:nvSpPr>
          <p:cNvPr id="194563" name="Rectangle 2"/>
          <p:cNvSpPr>
            <a:spLocks noGrp="1"/>
          </p:cNvSpPr>
          <p:nvPr/>
        </p:nvSpPr>
        <p:spPr>
          <a:xfrm>
            <a:off x="323850" y="214313"/>
            <a:ext cx="8369300" cy="693737"/>
          </a:xfrm>
          <a:prstGeom prst="rect">
            <a:avLst/>
          </a:prstGeom>
          <a:noFill/>
          <a:ln w="9525">
            <a:noFill/>
          </a:ln>
        </p:spPr>
        <p:txBody>
          <a:bodyPr wrap="square" lIns="91440" tIns="45720" rIns="91440" bIns="45720" anchor="b"/>
          <a:p>
            <a:r>
              <a:rPr lang="zh-CN" altLang="en-US" sz="3600" b="1">
                <a:solidFill>
                  <a:srgbClr val="000066"/>
                </a:solidFill>
                <a:latin typeface="Tahoma" panose="020B0604030504040204" pitchFamily="34" charset="0"/>
                <a:ea typeface="黑体" panose="02010609060101010101" pitchFamily="49" charset="-122"/>
              </a:rPr>
              <a:t>死锁：思考题</a:t>
            </a:r>
            <a:endParaRPr lang="zh-CN" altLang="en-US" sz="3600" b="1">
              <a:solidFill>
                <a:srgbClr val="000066"/>
              </a:solidFill>
              <a:latin typeface="Tahoma" panose="020B0604030504040204" pitchFamily="34" charset="0"/>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subTitle" idx="1"/>
          </p:nvPr>
        </p:nvSpPr>
        <p:spPr>
          <a:xfrm>
            <a:off x="304800" y="1295400"/>
            <a:ext cx="8382000" cy="5867400"/>
          </a:xfrm>
          <a:ln>
            <a:noFill/>
          </a:ln>
        </p:spPr>
        <p:txBody>
          <a:bodyPr wrap="square" lIns="91440" tIns="45720" rIns="91440" bIns="45720" anchor="t"/>
          <a:p>
            <a:pPr eaLnBrk="1" hangingPunct="1">
              <a:buClrTx/>
              <a:buSzTx/>
              <a:buFontTx/>
              <a:buNone/>
            </a:pPr>
            <a:r>
              <a:rPr kumimoji="1" lang="zh-CN" altLang="en-US" dirty="0">
                <a:latin typeface="+mn-lt"/>
                <a:ea typeface="+mn-ea"/>
                <a:cs typeface="+mn-cs"/>
              </a:rPr>
              <a:t>一般来说，处理机调度可以分为</a:t>
            </a:r>
            <a:r>
              <a:rPr kumimoji="1" lang="en-US" altLang="zh-CN" dirty="0">
                <a:latin typeface="+mn-lt"/>
                <a:ea typeface="+mn-ea"/>
                <a:cs typeface="+mn-cs"/>
              </a:rPr>
              <a:t>4</a:t>
            </a:r>
            <a:r>
              <a:rPr kumimoji="1" lang="zh-CN" altLang="en-US" dirty="0">
                <a:latin typeface="+mn-lt"/>
                <a:ea typeface="+mn-ea"/>
                <a:cs typeface="+mn-cs"/>
              </a:rPr>
              <a:t>级：</a:t>
            </a:r>
            <a:endParaRPr kumimoji="1" lang="zh-CN" altLang="en-US" dirty="0">
              <a:latin typeface="+mn-lt"/>
              <a:ea typeface="+mn-ea"/>
              <a:cs typeface="+mn-cs"/>
            </a:endParaRPr>
          </a:p>
        </p:txBody>
      </p:sp>
      <p:pic>
        <p:nvPicPr>
          <p:cNvPr id="49154" name="Picture 3" descr="图4"/>
          <p:cNvPicPr>
            <a:picLocks noChangeAspect="1"/>
          </p:cNvPicPr>
          <p:nvPr/>
        </p:nvPicPr>
        <p:blipFill>
          <a:blip r:embed="rId1"/>
          <a:stretch>
            <a:fillRect/>
          </a:stretch>
        </p:blipFill>
        <p:spPr>
          <a:xfrm>
            <a:off x="609600" y="1219200"/>
            <a:ext cx="7772400" cy="4191000"/>
          </a:xfrm>
          <a:prstGeom prst="rect">
            <a:avLst/>
          </a:prstGeom>
          <a:noFill/>
          <a:ln w="9525">
            <a:noFill/>
          </a:ln>
        </p:spPr>
      </p:pic>
      <p:sp>
        <p:nvSpPr>
          <p:cNvPr id="49155" name="Rectangle 2"/>
          <p:cNvSpPr txBox="1"/>
          <p:nvPr/>
        </p:nvSpPr>
        <p:spPr>
          <a:xfrm>
            <a:off x="304800" y="1905000"/>
            <a:ext cx="8001000" cy="4133850"/>
          </a:xfrm>
          <a:prstGeom prst="rect">
            <a:avLst/>
          </a:prstGeom>
          <a:noFill/>
          <a:ln w="9525">
            <a:noFill/>
          </a:ln>
        </p:spPr>
        <p:txBody>
          <a:bodyPr anchor="t"/>
          <a:p>
            <a:pPr marL="287655" indent="-287655" algn="ctr">
              <a:spcBef>
                <a:spcPct val="20000"/>
              </a:spcBef>
            </a:pPr>
            <a:endParaRPr lang="en-US" altLang="zh-CN" sz="2800" b="1" dirty="0">
              <a:latin typeface="Times New Roman" panose="02020603050405020304" pitchFamily="18" charset="0"/>
              <a:ea typeface="宋体" panose="02010600030101010101" pitchFamily="2" charset="-122"/>
            </a:endParaRPr>
          </a:p>
          <a:p>
            <a:pPr marL="287655" indent="-287655" algn="ctr">
              <a:spcBef>
                <a:spcPct val="20000"/>
              </a:spcBef>
            </a:pPr>
            <a:endParaRPr lang="en-US" altLang="zh-CN" sz="2800" b="1" dirty="0">
              <a:latin typeface="Times New Roman" panose="02020603050405020304" pitchFamily="18" charset="0"/>
              <a:ea typeface="宋体" panose="02010600030101010101" pitchFamily="2" charset="-122"/>
            </a:endParaRPr>
          </a:p>
          <a:p>
            <a:pPr marL="287655" indent="-287655" algn="ctr">
              <a:spcBef>
                <a:spcPct val="20000"/>
              </a:spcBef>
            </a:pPr>
            <a:endParaRPr lang="en-US" altLang="zh-CN" sz="2800" b="1" dirty="0">
              <a:latin typeface="Times New Roman" panose="02020603050405020304" pitchFamily="18" charset="0"/>
              <a:ea typeface="宋体" panose="02010600030101010101" pitchFamily="2" charset="-122"/>
            </a:endParaRPr>
          </a:p>
          <a:p>
            <a:pPr marL="287655" indent="-287655" algn="ctr">
              <a:spcBef>
                <a:spcPct val="20000"/>
              </a:spcBef>
            </a:pPr>
            <a:endParaRPr lang="en-US" altLang="zh-CN" sz="2800" b="1" dirty="0">
              <a:latin typeface="Times New Roman" panose="02020603050405020304" pitchFamily="18" charset="0"/>
              <a:ea typeface="宋体" panose="02010600030101010101" pitchFamily="2" charset="-122"/>
            </a:endParaRPr>
          </a:p>
          <a:p>
            <a:pPr marL="287655" indent="-287655" algn="ctr">
              <a:spcBef>
                <a:spcPct val="20000"/>
              </a:spcBef>
            </a:pPr>
            <a:endParaRPr lang="en-US" altLang="zh-CN" sz="2800" b="1" dirty="0">
              <a:latin typeface="Times New Roman" panose="02020603050405020304" pitchFamily="18" charset="0"/>
              <a:ea typeface="宋体" panose="02010600030101010101" pitchFamily="2" charset="-122"/>
            </a:endParaRPr>
          </a:p>
          <a:p>
            <a:pPr marL="287655" indent="-287655" algn="ctr">
              <a:spcBef>
                <a:spcPct val="20000"/>
              </a:spcBef>
            </a:pPr>
            <a:endParaRPr lang="en-US" altLang="zh-CN" sz="2800" b="1" dirty="0">
              <a:latin typeface="Times New Roman" panose="02020603050405020304" pitchFamily="18" charset="0"/>
              <a:ea typeface="宋体" panose="02010600030101010101" pitchFamily="2" charset="-122"/>
            </a:endParaRPr>
          </a:p>
          <a:p>
            <a:pPr marL="287655" indent="-287655" algn="ctr">
              <a:spcBef>
                <a:spcPct val="20000"/>
              </a:spcBef>
            </a:pPr>
            <a:endParaRPr lang="en-US" altLang="zh-CN" sz="2800" b="1" dirty="0">
              <a:latin typeface="Times New Roman" panose="02020603050405020304" pitchFamily="18" charset="0"/>
              <a:ea typeface="宋体" panose="02010600030101010101" pitchFamily="2" charset="-122"/>
            </a:endParaRPr>
          </a:p>
          <a:p>
            <a:pPr marL="287655" indent="-287655" algn="ctr">
              <a:spcBef>
                <a:spcPct val="20000"/>
              </a:spcBef>
            </a:pPr>
            <a:r>
              <a:rPr lang="zh-CN" altLang="en-US" b="1" dirty="0">
                <a:latin typeface="Times New Roman" panose="02020603050405020304" pitchFamily="18" charset="0"/>
                <a:ea typeface="宋体" panose="02010600030101010101" pitchFamily="2" charset="-122"/>
              </a:rPr>
              <a:t>图</a:t>
            </a:r>
            <a:r>
              <a:rPr lang="en-US" altLang="zh-CN" b="1" dirty="0">
                <a:latin typeface="Times New Roman" panose="02020603050405020304" pitchFamily="18" charset="0"/>
                <a:ea typeface="宋体" panose="02010600030101010101" pitchFamily="2" charset="-122"/>
              </a:rPr>
              <a:t>3.2 </a:t>
            </a:r>
            <a:r>
              <a:rPr lang="zh-CN" altLang="en-US" b="1" dirty="0">
                <a:latin typeface="Times New Roman" panose="02020603050405020304" pitchFamily="18" charset="0"/>
                <a:ea typeface="宋体" panose="02010600030101010101" pitchFamily="2" charset="-122"/>
              </a:rPr>
              <a:t>处理机调度层次</a:t>
            </a:r>
            <a:endParaRPr lang="zh-CN" altLang="en-US" b="1" dirty="0">
              <a:latin typeface="Times New Roman" panose="02020603050405020304" pitchFamily="18" charset="0"/>
              <a:ea typeface="宋体" panose="02010600030101010101" pitchFamily="2" charset="-122"/>
            </a:endParaRPr>
          </a:p>
        </p:txBody>
      </p:sp>
      <p:sp>
        <p:nvSpPr>
          <p:cNvPr id="138242" name="Rectangle 2"/>
          <p:cNvSpPr>
            <a:spLocks noGrp="1" noChangeArrowheads="1"/>
          </p:cNvSpPr>
          <p:nvPr/>
        </p:nvSpPr>
        <p:spPr>
          <a:xfrm>
            <a:off x="385763" y="708025"/>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3.1.2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处理机调度的层次</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49157"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49158" name="Rectangle 2"/>
          <p:cNvSpPr>
            <a:spLocks noGrp="1"/>
          </p:cNvSpPr>
          <p:nvPr>
            <p:ph type="ctrTitle"/>
          </p:nvPr>
        </p:nvSpPr>
        <p:spPr>
          <a:xfrm>
            <a:off x="228600" y="22860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subTitle" idx="1"/>
          </p:nvPr>
        </p:nvSpPr>
        <p:spPr>
          <a:xfrm>
            <a:off x="239713" y="4498975"/>
            <a:ext cx="8664575" cy="1958975"/>
          </a:xfrm>
          <a:ln w="31750">
            <a:solidFill>
              <a:schemeClr val="accent1"/>
            </a:solidFill>
            <a:miter/>
          </a:ln>
        </p:spPr>
        <p:txBody>
          <a:bodyPr wrap="square" lIns="91440" tIns="45720" rIns="91440" bIns="45720" anchor="t"/>
          <a:p>
            <a:pPr eaLnBrk="1" hangingPunct="1">
              <a:buClrTx/>
              <a:buSzTx/>
              <a:buFontTx/>
              <a:buNone/>
            </a:pPr>
            <a:r>
              <a:rPr kumimoji="1" lang="en-US" altLang="zh-CN" sz="2400" dirty="0">
                <a:latin typeface="+mn-lt"/>
                <a:ea typeface="+mn-ea"/>
                <a:cs typeface="+mn-cs"/>
              </a:rPr>
              <a:t>(1) </a:t>
            </a:r>
            <a:r>
              <a:rPr kumimoji="1" lang="zh-CN" altLang="en-US" sz="2400" dirty="0">
                <a:solidFill>
                  <a:srgbClr val="FF0000"/>
                </a:solidFill>
                <a:latin typeface="+mn-lt"/>
                <a:ea typeface="+mn-ea"/>
                <a:cs typeface="+mn-cs"/>
              </a:rPr>
              <a:t>作业调度</a:t>
            </a:r>
            <a:r>
              <a:rPr kumimoji="1" lang="zh-CN" altLang="en-US" sz="2400" dirty="0">
                <a:latin typeface="+mn-lt"/>
                <a:ea typeface="+mn-ea"/>
                <a:cs typeface="+mn-cs"/>
              </a:rPr>
              <a:t>：又称</a:t>
            </a:r>
            <a:r>
              <a:rPr kumimoji="1" lang="zh-CN" altLang="en-US" sz="2400" dirty="0">
                <a:solidFill>
                  <a:schemeClr val="accent2"/>
                </a:solidFill>
                <a:latin typeface="+mn-lt"/>
                <a:ea typeface="+mn-ea"/>
                <a:cs typeface="+mn-cs"/>
              </a:rPr>
              <a:t>宏观调度</a:t>
            </a:r>
            <a:r>
              <a:rPr kumimoji="1" lang="zh-CN" altLang="en-US" sz="2400" dirty="0">
                <a:latin typeface="+mn-lt"/>
                <a:ea typeface="+mn-ea"/>
                <a:cs typeface="+mn-cs"/>
              </a:rPr>
              <a:t>，或</a:t>
            </a:r>
            <a:r>
              <a:rPr kumimoji="1" lang="zh-CN" altLang="en-US" sz="2400" dirty="0">
                <a:solidFill>
                  <a:schemeClr val="accent2"/>
                </a:solidFill>
                <a:latin typeface="+mn-lt"/>
                <a:ea typeface="+mn-ea"/>
                <a:cs typeface="+mn-cs"/>
              </a:rPr>
              <a:t>高级调度、长程调度</a:t>
            </a:r>
            <a:r>
              <a:rPr kumimoji="1" lang="zh-CN" altLang="en-US" sz="2400" dirty="0">
                <a:latin typeface="+mn-lt"/>
                <a:ea typeface="+mn-ea"/>
                <a:cs typeface="+mn-cs"/>
              </a:rPr>
              <a:t>。其主要任务是按一定的原则对外存输入井上的大量后备作业进行</a:t>
            </a:r>
            <a:r>
              <a:rPr kumimoji="1" lang="zh-CN" altLang="en-US" sz="2400" dirty="0">
                <a:solidFill>
                  <a:srgbClr val="FF0000"/>
                </a:solidFill>
                <a:latin typeface="+mn-lt"/>
                <a:ea typeface="+mn-ea"/>
                <a:cs typeface="+mn-cs"/>
              </a:rPr>
              <a:t>选择</a:t>
            </a:r>
            <a:r>
              <a:rPr kumimoji="1" lang="zh-CN" altLang="en-US" sz="2400" dirty="0">
                <a:latin typeface="+mn-lt"/>
                <a:ea typeface="+mn-ea"/>
                <a:cs typeface="+mn-cs"/>
              </a:rPr>
              <a:t>，给选出的作业</a:t>
            </a:r>
            <a:r>
              <a:rPr kumimoji="1" lang="zh-CN" altLang="en-US" sz="2400" dirty="0">
                <a:solidFill>
                  <a:srgbClr val="FF0000"/>
                </a:solidFill>
                <a:latin typeface="+mn-lt"/>
                <a:ea typeface="+mn-ea"/>
                <a:cs typeface="+mn-cs"/>
              </a:rPr>
              <a:t>分配</a:t>
            </a:r>
            <a:r>
              <a:rPr kumimoji="1" lang="zh-CN" altLang="en-US" sz="2400" dirty="0">
                <a:latin typeface="+mn-lt"/>
                <a:ea typeface="+mn-ea"/>
                <a:cs typeface="+mn-cs"/>
              </a:rPr>
              <a:t>内存、输入输出设备等必要的资源，并</a:t>
            </a:r>
            <a:r>
              <a:rPr kumimoji="1" lang="zh-CN" altLang="en-US" sz="2400" dirty="0">
                <a:solidFill>
                  <a:srgbClr val="FF0000"/>
                </a:solidFill>
                <a:latin typeface="+mn-lt"/>
                <a:ea typeface="+mn-ea"/>
                <a:cs typeface="+mn-cs"/>
              </a:rPr>
              <a:t>建立</a:t>
            </a:r>
            <a:r>
              <a:rPr kumimoji="1" lang="zh-CN" altLang="en-US" sz="2400" dirty="0">
                <a:latin typeface="+mn-lt"/>
                <a:ea typeface="+mn-ea"/>
                <a:cs typeface="+mn-cs"/>
              </a:rPr>
              <a:t>相应的进程，以使该作业的进程获得竞争处理机的权利。另外，当该作业执行完毕时，还负责</a:t>
            </a:r>
            <a:r>
              <a:rPr kumimoji="1" lang="zh-CN" altLang="en-US" sz="2400" dirty="0">
                <a:solidFill>
                  <a:srgbClr val="FF0000"/>
                </a:solidFill>
                <a:latin typeface="+mn-lt"/>
                <a:ea typeface="+mn-ea"/>
                <a:cs typeface="+mn-cs"/>
              </a:rPr>
              <a:t>回收</a:t>
            </a:r>
            <a:r>
              <a:rPr kumimoji="1" lang="zh-CN" altLang="en-US" sz="2400" dirty="0">
                <a:latin typeface="+mn-lt"/>
                <a:ea typeface="+mn-ea"/>
                <a:cs typeface="+mn-cs"/>
              </a:rPr>
              <a:t>系统资源。</a:t>
            </a:r>
            <a:endParaRPr kumimoji="1" lang="zh-CN" altLang="en-US" sz="2400" dirty="0">
              <a:latin typeface="+mn-lt"/>
              <a:ea typeface="+mn-ea"/>
              <a:cs typeface="+mn-cs"/>
            </a:endParaRPr>
          </a:p>
        </p:txBody>
      </p:sp>
      <p:sp>
        <p:nvSpPr>
          <p:cNvPr id="138242" name="Rectangle 2"/>
          <p:cNvSpPr>
            <a:spLocks noGrp="1" noChangeArrowheads="1"/>
          </p:cNvSpPr>
          <p:nvPr/>
        </p:nvSpPr>
        <p:spPr>
          <a:xfrm>
            <a:off x="271463" y="227013"/>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3.1.2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处理机调度层次</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pic>
        <p:nvPicPr>
          <p:cNvPr id="51203" name="Picture 3" descr="图4"/>
          <p:cNvPicPr>
            <a:picLocks noChangeAspect="1"/>
          </p:cNvPicPr>
          <p:nvPr/>
        </p:nvPicPr>
        <p:blipFill>
          <a:blip r:embed="rId1"/>
          <a:stretch>
            <a:fillRect/>
          </a:stretch>
        </p:blipFill>
        <p:spPr>
          <a:xfrm>
            <a:off x="796925" y="977900"/>
            <a:ext cx="7054850" cy="336232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nvSpPr>
        <p:spPr>
          <a:xfrm>
            <a:off x="271463" y="227013"/>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3.1.2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处理机调度层次</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pic>
        <p:nvPicPr>
          <p:cNvPr id="53250" name="Picture 3" descr="图4"/>
          <p:cNvPicPr>
            <a:picLocks noChangeAspect="1"/>
          </p:cNvPicPr>
          <p:nvPr/>
        </p:nvPicPr>
        <p:blipFill>
          <a:blip r:embed="rId1"/>
          <a:stretch>
            <a:fillRect/>
          </a:stretch>
        </p:blipFill>
        <p:spPr>
          <a:xfrm>
            <a:off x="796925" y="977900"/>
            <a:ext cx="7054850" cy="3362325"/>
          </a:xfrm>
          <a:prstGeom prst="rect">
            <a:avLst/>
          </a:prstGeom>
          <a:noFill/>
          <a:ln w="9525">
            <a:noFill/>
          </a:ln>
        </p:spPr>
      </p:pic>
      <p:sp>
        <p:nvSpPr>
          <p:cNvPr id="53251" name="Rectangle 2"/>
          <p:cNvSpPr txBox="1"/>
          <p:nvPr/>
        </p:nvSpPr>
        <p:spPr>
          <a:xfrm>
            <a:off x="271463" y="4640263"/>
            <a:ext cx="8382000" cy="1854200"/>
          </a:xfrm>
          <a:prstGeom prst="rect">
            <a:avLst/>
          </a:prstGeom>
          <a:noFill/>
          <a:ln w="31750" cap="flat" cmpd="sng">
            <a:solidFill>
              <a:schemeClr val="accent1"/>
            </a:solidFill>
            <a:prstDash val="solid"/>
            <a:miter/>
            <a:headEnd type="none" w="med" len="med"/>
            <a:tailEnd type="none" w="med" len="med"/>
          </a:ln>
        </p:spPr>
        <p:txBody>
          <a:bodyPr anchor="t"/>
          <a:p>
            <a:pPr marL="287655" indent="-287655">
              <a:spcBef>
                <a:spcPct val="20000"/>
              </a:spcBef>
            </a:pPr>
            <a:r>
              <a:rPr lang="en-US" altLang="zh-CN" dirty="0">
                <a:latin typeface="Times New Roman" panose="02020603050405020304" pitchFamily="18" charset="0"/>
                <a:ea typeface="宋体" panose="02010600030101010101" pitchFamily="2" charset="-122"/>
              </a:rPr>
              <a:t>(2)</a:t>
            </a:r>
            <a:r>
              <a:rPr lang="zh-CN" altLang="en-US" b="1" dirty="0">
                <a:solidFill>
                  <a:srgbClr val="FF0000"/>
                </a:solidFill>
                <a:latin typeface="Times New Roman" panose="02020603050405020304" pitchFamily="18" charset="0"/>
                <a:ea typeface="宋体" panose="02010600030101010101" pitchFamily="2" charset="-122"/>
              </a:rPr>
              <a:t>交换调度</a:t>
            </a:r>
            <a:r>
              <a:rPr lang="zh-CN" altLang="en-US" b="1" dirty="0">
                <a:latin typeface="Times New Roman" panose="02020603050405020304" pitchFamily="18" charset="0"/>
                <a:ea typeface="宋体" panose="02010600030101010101" pitchFamily="2" charset="-122"/>
              </a:rPr>
              <a:t>：又称中级调度。其主要任务是按照给定的原则和策略，将</a:t>
            </a:r>
            <a:r>
              <a:rPr lang="zh-CN" altLang="en-US" b="1" dirty="0">
                <a:solidFill>
                  <a:schemeClr val="tx2"/>
                </a:solidFill>
                <a:latin typeface="Times New Roman" panose="02020603050405020304" pitchFamily="18" charset="0"/>
                <a:ea typeface="宋体" panose="02010600030101010101" pitchFamily="2" charset="-122"/>
              </a:rPr>
              <a:t>处于</a:t>
            </a:r>
            <a:r>
              <a:rPr lang="zh-CN" altLang="en-US" b="1" dirty="0">
                <a:latin typeface="Times New Roman" panose="02020603050405020304" pitchFamily="18" charset="0"/>
                <a:ea typeface="宋体" panose="02010600030101010101" pitchFamily="2" charset="-122"/>
              </a:rPr>
              <a:t>外存交换区</a:t>
            </a:r>
            <a:r>
              <a:rPr lang="zh-CN" altLang="en-US" b="1" dirty="0">
                <a:solidFill>
                  <a:schemeClr val="tx2"/>
                </a:solidFill>
                <a:latin typeface="Times New Roman" panose="02020603050405020304" pitchFamily="18" charset="0"/>
                <a:ea typeface="宋体" panose="02010600030101010101" pitchFamily="2" charset="-122"/>
              </a:rPr>
              <a:t>中的就绪状态或就绪等待状态的进程</a:t>
            </a:r>
            <a:r>
              <a:rPr lang="zh-CN" altLang="en-US" b="1" dirty="0">
                <a:solidFill>
                  <a:srgbClr val="FF0000"/>
                </a:solidFill>
                <a:latin typeface="Times New Roman" panose="02020603050405020304" pitchFamily="18" charset="0"/>
                <a:ea typeface="宋体" panose="02010600030101010101" pitchFamily="2" charset="-122"/>
              </a:rPr>
              <a:t>调入</a:t>
            </a:r>
            <a:r>
              <a:rPr lang="zh-CN" altLang="en-US" b="1" dirty="0">
                <a:latin typeface="Times New Roman" panose="02020603050405020304" pitchFamily="18" charset="0"/>
                <a:ea typeface="宋体" panose="02010600030101010101" pitchFamily="2" charset="-122"/>
              </a:rPr>
              <a:t>内存</a:t>
            </a:r>
            <a:r>
              <a:rPr lang="zh-CN" altLang="en-US" b="1" dirty="0">
                <a:solidFill>
                  <a:schemeClr val="tx2"/>
                </a:solidFill>
                <a:latin typeface="Times New Roman" panose="02020603050405020304" pitchFamily="18" charset="0"/>
                <a:ea typeface="宋体" panose="02010600030101010101" pitchFamily="2" charset="-122"/>
              </a:rPr>
              <a:t>，或把处于内存就绪状态或内存等待状态的进程</a:t>
            </a:r>
            <a:r>
              <a:rPr lang="zh-CN" altLang="en-US" b="1" dirty="0">
                <a:solidFill>
                  <a:srgbClr val="FF0000"/>
                </a:solidFill>
                <a:latin typeface="Times New Roman" panose="02020603050405020304" pitchFamily="18" charset="0"/>
                <a:ea typeface="宋体" panose="02010600030101010101" pitchFamily="2" charset="-122"/>
              </a:rPr>
              <a:t>交换</a:t>
            </a:r>
            <a:r>
              <a:rPr lang="zh-CN" altLang="en-US" b="1" dirty="0">
                <a:solidFill>
                  <a:schemeClr val="tx2"/>
                </a:solidFill>
                <a:latin typeface="Times New Roman" panose="02020603050405020304" pitchFamily="18" charset="0"/>
                <a:ea typeface="宋体" panose="02010600030101010101" pitchFamily="2" charset="-122"/>
              </a:rPr>
              <a:t>到外存交换区。</a:t>
            </a:r>
            <a:r>
              <a:rPr lang="zh-CN" altLang="en-US" b="1" dirty="0">
                <a:latin typeface="Times New Roman" panose="02020603050405020304" pitchFamily="18" charset="0"/>
                <a:ea typeface="宋体" panose="02010600030101010101" pitchFamily="2" charset="-122"/>
              </a:rPr>
              <a:t>交换调度主要涉及到内存管理与扩充。</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nvSpPr>
        <p:spPr>
          <a:xfrm>
            <a:off x="271463" y="227013"/>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3.1.2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处理机调度层次</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pic>
        <p:nvPicPr>
          <p:cNvPr id="55298" name="Picture 3" descr="图4"/>
          <p:cNvPicPr>
            <a:picLocks noChangeAspect="1"/>
          </p:cNvPicPr>
          <p:nvPr/>
        </p:nvPicPr>
        <p:blipFill>
          <a:blip r:embed="rId1"/>
          <a:stretch>
            <a:fillRect/>
          </a:stretch>
        </p:blipFill>
        <p:spPr>
          <a:xfrm>
            <a:off x="796925" y="977900"/>
            <a:ext cx="7054850" cy="3362325"/>
          </a:xfrm>
          <a:prstGeom prst="rect">
            <a:avLst/>
          </a:prstGeom>
          <a:noFill/>
          <a:ln w="9525">
            <a:noFill/>
          </a:ln>
        </p:spPr>
      </p:pic>
      <p:sp>
        <p:nvSpPr>
          <p:cNvPr id="55299" name="Rectangle 2"/>
          <p:cNvSpPr>
            <a:spLocks noGrp="1"/>
          </p:cNvSpPr>
          <p:nvPr>
            <p:ph type="subTitle" idx="1"/>
          </p:nvPr>
        </p:nvSpPr>
        <p:spPr>
          <a:xfrm>
            <a:off x="133350" y="4240213"/>
            <a:ext cx="8382000" cy="1730375"/>
          </a:xfrm>
          <a:ln w="25400">
            <a:solidFill>
              <a:schemeClr val="accent1"/>
            </a:solidFill>
            <a:miter/>
          </a:ln>
        </p:spPr>
        <p:txBody>
          <a:bodyPr wrap="square" lIns="91440" tIns="45720" rIns="91440" bIns="45720" anchor="t"/>
          <a:p>
            <a:pPr eaLnBrk="1" hangingPunct="1">
              <a:buClrTx/>
              <a:buSzTx/>
              <a:buFontTx/>
              <a:buNone/>
            </a:pPr>
            <a:r>
              <a:rPr kumimoji="1" lang="en-US" altLang="zh-CN" sz="3200" dirty="0">
                <a:latin typeface="+mn-lt"/>
                <a:ea typeface="+mn-ea"/>
                <a:cs typeface="+mn-cs"/>
              </a:rPr>
              <a:t>	</a:t>
            </a:r>
            <a:r>
              <a:rPr kumimoji="1" lang="en-US" altLang="zh-CN" sz="2400" dirty="0">
                <a:latin typeface="+mn-lt"/>
                <a:ea typeface="+mn-ea"/>
                <a:cs typeface="+mn-cs"/>
              </a:rPr>
              <a:t>(3</a:t>
            </a:r>
            <a:r>
              <a:rPr kumimoji="1" lang="en-US" altLang="zh-CN" sz="2400" dirty="0">
                <a:solidFill>
                  <a:schemeClr val="accent2"/>
                </a:solidFill>
                <a:latin typeface="+mn-lt"/>
                <a:ea typeface="+mn-ea"/>
                <a:cs typeface="+mn-cs"/>
              </a:rPr>
              <a:t>) </a:t>
            </a:r>
            <a:r>
              <a:rPr kumimoji="1" lang="zh-CN" altLang="en-US" sz="2400" dirty="0">
                <a:solidFill>
                  <a:srgbClr val="FF0000"/>
                </a:solidFill>
                <a:latin typeface="+mn-lt"/>
                <a:ea typeface="+mn-ea"/>
                <a:cs typeface="+mn-cs"/>
              </a:rPr>
              <a:t>进程调度</a:t>
            </a:r>
            <a:r>
              <a:rPr kumimoji="1" lang="zh-CN" altLang="en-US" sz="2400" dirty="0">
                <a:latin typeface="+mn-lt"/>
                <a:ea typeface="+mn-ea"/>
                <a:cs typeface="+mn-cs"/>
              </a:rPr>
              <a:t>：又称</a:t>
            </a:r>
            <a:r>
              <a:rPr kumimoji="1" lang="zh-CN" altLang="en-US" sz="2400" dirty="0">
                <a:solidFill>
                  <a:schemeClr val="accent2"/>
                </a:solidFill>
                <a:latin typeface="+mn-lt"/>
                <a:ea typeface="+mn-ea"/>
                <a:cs typeface="+mn-cs"/>
              </a:rPr>
              <a:t>低级调度</a:t>
            </a:r>
            <a:r>
              <a:rPr kumimoji="1" lang="zh-CN" altLang="en-US" sz="2400" dirty="0">
                <a:latin typeface="+mn-lt"/>
                <a:ea typeface="+mn-ea"/>
                <a:cs typeface="+mn-cs"/>
              </a:rPr>
              <a:t>或</a:t>
            </a:r>
            <a:r>
              <a:rPr kumimoji="1" lang="zh-CN" altLang="en-US" sz="2400" dirty="0">
                <a:solidFill>
                  <a:schemeClr val="accent2"/>
                </a:solidFill>
                <a:latin typeface="+mn-lt"/>
                <a:ea typeface="+mn-ea"/>
                <a:cs typeface="+mn-cs"/>
              </a:rPr>
              <a:t>短程调度</a:t>
            </a:r>
            <a:r>
              <a:rPr kumimoji="1" lang="zh-CN" altLang="en-US" sz="2400" dirty="0">
                <a:latin typeface="+mn-lt"/>
                <a:ea typeface="+mn-ea"/>
                <a:cs typeface="+mn-cs"/>
              </a:rPr>
              <a:t>。其主要任务是按照某种策略和方法</a:t>
            </a:r>
            <a:r>
              <a:rPr kumimoji="1" lang="zh-CN" altLang="en-US" sz="2400" dirty="0">
                <a:solidFill>
                  <a:srgbClr val="FF0000"/>
                </a:solidFill>
                <a:latin typeface="+mn-lt"/>
                <a:ea typeface="+mn-ea"/>
                <a:cs typeface="+mn-cs"/>
              </a:rPr>
              <a:t>选取</a:t>
            </a:r>
            <a:r>
              <a:rPr kumimoji="1" lang="zh-CN" altLang="en-US" sz="2400" dirty="0">
                <a:latin typeface="+mn-lt"/>
                <a:ea typeface="+mn-ea"/>
                <a:cs typeface="+mn-cs"/>
              </a:rPr>
              <a:t>一个处于就绪状态的进程</a:t>
            </a:r>
            <a:r>
              <a:rPr kumimoji="1" lang="zh-CN" altLang="en-US" sz="2400" dirty="0">
                <a:solidFill>
                  <a:srgbClr val="FF0000"/>
                </a:solidFill>
                <a:latin typeface="+mn-lt"/>
                <a:ea typeface="+mn-ea"/>
                <a:cs typeface="+mn-cs"/>
              </a:rPr>
              <a:t>占用处理机</a:t>
            </a:r>
            <a:r>
              <a:rPr kumimoji="1" lang="zh-CN" altLang="en-US" sz="2400" dirty="0">
                <a:latin typeface="+mn-lt"/>
                <a:ea typeface="+mn-ea"/>
                <a:cs typeface="+mn-cs"/>
              </a:rPr>
              <a:t>。在确定了占用处理机的进程后，系统必须进行进程上下文切换以建立与占用处理机进程相适应的执行环境。</a:t>
            </a:r>
            <a:endParaRPr kumimoji="1" lang="zh-CN" altLang="en-US" dirty="0">
              <a:latin typeface="+mn-lt"/>
              <a:ea typeface="+mn-ea"/>
              <a:cs typeface="+mn-cs"/>
            </a:endParaRPr>
          </a:p>
          <a:p>
            <a:pPr eaLnBrk="1" hangingPunct="1">
              <a:buClrTx/>
              <a:buSzTx/>
              <a:buFontTx/>
              <a:buNone/>
            </a:pPr>
            <a:r>
              <a:rPr kumimoji="1" lang="zh-CN" altLang="en-US" dirty="0">
                <a:latin typeface="+mn-lt"/>
                <a:ea typeface="+mn-ea"/>
                <a:cs typeface="+mn-cs"/>
              </a:rPr>
              <a:t>  </a:t>
            </a:r>
            <a:endParaRPr kumimoji="1" lang="en-US" altLang="zh-CN" dirty="0">
              <a:latin typeface="+mn-lt"/>
              <a:ea typeface="+mn-ea"/>
              <a:cs typeface="+mn-cs"/>
            </a:endParaRPr>
          </a:p>
        </p:txBody>
      </p:sp>
      <p:sp>
        <p:nvSpPr>
          <p:cNvPr id="55300"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nvSpPr>
        <p:spPr>
          <a:xfrm>
            <a:off x="271463" y="227013"/>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3.1.2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处理机调度层次</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pic>
        <p:nvPicPr>
          <p:cNvPr id="57346" name="Picture 3" descr="图4"/>
          <p:cNvPicPr>
            <a:picLocks noChangeAspect="1"/>
          </p:cNvPicPr>
          <p:nvPr/>
        </p:nvPicPr>
        <p:blipFill>
          <a:blip r:embed="rId1"/>
          <a:stretch>
            <a:fillRect/>
          </a:stretch>
        </p:blipFill>
        <p:spPr>
          <a:xfrm>
            <a:off x="796925" y="977900"/>
            <a:ext cx="7054850" cy="3362325"/>
          </a:xfrm>
          <a:prstGeom prst="rect">
            <a:avLst/>
          </a:prstGeom>
          <a:noFill/>
          <a:ln w="9525">
            <a:noFill/>
          </a:ln>
        </p:spPr>
      </p:pic>
      <p:sp>
        <p:nvSpPr>
          <p:cNvPr id="4" name="Rectangle 2"/>
          <p:cNvSpPr txBox="1">
            <a:spLocks noChangeArrowheads="1"/>
          </p:cNvSpPr>
          <p:nvPr/>
        </p:nvSpPr>
        <p:spPr bwMode="auto">
          <a:xfrm>
            <a:off x="342900" y="4340225"/>
            <a:ext cx="8458200" cy="1800225"/>
          </a:xfrm>
          <a:prstGeom prst="rect">
            <a:avLst/>
          </a:prstGeom>
          <a:noFill/>
          <a:ln w="31750">
            <a:solidFill>
              <a:schemeClr val="accent1"/>
            </a:solidFill>
            <a:miter lim="800000"/>
          </a:ln>
        </p:spPr>
        <p:txBody>
          <a:bodyPr/>
          <a:p>
            <a:pPr marR="0" defTabSz="914400">
              <a:buClrTx/>
              <a:buSzTx/>
              <a:defRPr/>
            </a:pPr>
            <a:r>
              <a:rPr kumimoji="1" lang="en-US" altLang="zh-CN" sz="2800" b="1" kern="0" cap="none" spc="0" normalizeH="0" baseline="0" noProof="0" dirty="0">
                <a:latin typeface="+mn-lt"/>
                <a:ea typeface="+mn-ea"/>
                <a:cs typeface="+mn-cs"/>
                <a:sym typeface="+mn-ea"/>
              </a:rPr>
              <a:t> (4) </a:t>
            </a:r>
            <a:r>
              <a:rPr kumimoji="1" lang="zh-CN" altLang="en-US" b="1" kern="0" cap="none" spc="0" normalizeH="0" baseline="0" noProof="0" dirty="0">
                <a:solidFill>
                  <a:srgbClr val="FF0000"/>
                </a:solidFill>
                <a:latin typeface="+mn-lt"/>
                <a:ea typeface="+mn-ea"/>
                <a:cs typeface="+mn-cs"/>
                <a:sym typeface="+mn-ea"/>
              </a:rPr>
              <a:t>线程调度</a:t>
            </a:r>
            <a:r>
              <a:rPr kumimoji="1" lang="zh-CN" altLang="en-US" b="1" kern="0" cap="none" spc="0" normalizeH="0" baseline="0" noProof="0" dirty="0">
                <a:solidFill>
                  <a:schemeClr val="accent2"/>
                </a:solidFill>
                <a:latin typeface="+mn-lt"/>
                <a:ea typeface="+mn-ea"/>
                <a:cs typeface="+mn-cs"/>
                <a:sym typeface="+mn-ea"/>
              </a:rPr>
              <a:t>：</a:t>
            </a:r>
            <a:r>
              <a:rPr kumimoji="1" lang="zh-CN" altLang="en-US" b="1" kern="0" cap="none" spc="0" normalizeH="0" baseline="0" noProof="0" dirty="0">
                <a:latin typeface="+mn-lt"/>
                <a:ea typeface="+mn-ea"/>
                <a:cs typeface="+mn-cs"/>
                <a:sym typeface="+mn-ea"/>
              </a:rPr>
              <a:t>在有线程的操作系统中，</a:t>
            </a:r>
            <a:r>
              <a:rPr kumimoji="1" lang="zh-CN" altLang="en-US" b="1" kern="1200" cap="none" spc="0" normalizeH="0" baseline="0" noProof="0" dirty="0">
                <a:latin typeface="+mn-lt"/>
                <a:ea typeface="+mn-ea"/>
                <a:cs typeface="+mn-cs"/>
                <a:sym typeface="+mn-ea"/>
              </a:rPr>
              <a:t>线程调度是指按照特定策略为某个线程</a:t>
            </a:r>
            <a:r>
              <a:rPr kumimoji="1" lang="zh-CN" altLang="en-US" b="1" kern="1200" cap="none" spc="0" normalizeH="0" baseline="0" noProof="0" dirty="0">
                <a:solidFill>
                  <a:srgbClr val="FF0000"/>
                </a:solidFill>
                <a:latin typeface="+mn-lt"/>
                <a:ea typeface="+mn-ea"/>
                <a:cs typeface="+mn-cs"/>
                <a:sym typeface="+mn-ea"/>
              </a:rPr>
              <a:t>分配</a:t>
            </a:r>
            <a:r>
              <a:rPr kumimoji="1" lang="en-US" altLang="zh-CN" b="1" kern="1200" cap="none" spc="0" normalizeH="0" baseline="0" noProof="0" dirty="0">
                <a:latin typeface="+mn-lt"/>
                <a:ea typeface="+mn-ea"/>
                <a:cs typeface="+mn-cs"/>
                <a:sym typeface="+mn-ea"/>
              </a:rPr>
              <a:t>CPU</a:t>
            </a:r>
            <a:r>
              <a:rPr kumimoji="1" lang="zh-CN" altLang="en-US" b="1" kern="1200" cap="none" spc="0" normalizeH="0" baseline="0" noProof="0" dirty="0">
                <a:latin typeface="+mn-lt"/>
                <a:ea typeface="+mn-ea"/>
                <a:cs typeface="+mn-cs"/>
                <a:sym typeface="+mn-ea"/>
              </a:rPr>
              <a:t>的使用权。在确定了占用处理机的线程后，必须进行线程上下文切换以建立与占用处理机线程相适应的执行环境。</a:t>
            </a:r>
            <a:r>
              <a:rPr kumimoji="1" lang="zh-CN" altLang="en-US" sz="2800" b="1" kern="1200" cap="none" spc="0" normalizeH="0" baseline="0" noProof="0" dirty="0">
                <a:latin typeface="+mn-lt"/>
                <a:ea typeface="+mn-ea"/>
                <a:cs typeface="+mn-cs"/>
                <a:sym typeface="+mn-ea"/>
              </a:rPr>
              <a:t> </a:t>
            </a:r>
            <a:endParaRPr kumimoji="1" lang="en-US" altLang="zh-CN" sz="2800" b="1" kern="1200" cap="none" spc="0" normalizeH="0" baseline="0" noProof="0" dirty="0">
              <a:latin typeface="+mn-lt"/>
              <a:ea typeface="+mn-ea"/>
              <a:cs typeface="+mn-cs"/>
              <a:sym typeface="+mn-ea"/>
            </a:endParaRPr>
          </a:p>
          <a:p>
            <a:pPr marL="287655" marR="0" indent="-287655" defTabSz="914400">
              <a:spcBef>
                <a:spcPct val="20000"/>
              </a:spcBef>
              <a:buClrTx/>
              <a:buSzTx/>
              <a:defRPr/>
            </a:pPr>
            <a:endParaRPr kumimoji="1" lang="en-US" altLang="zh-CN" sz="2800" b="1" kern="0" cap="none" spc="0" normalizeH="0" baseline="0" noProof="0" dirty="0">
              <a:latin typeface="+mn-lt"/>
              <a:ea typeface="+mn-ea"/>
              <a:cs typeface="+mn-cs"/>
              <a:sym typeface="+mn-ea"/>
            </a:endParaRPr>
          </a:p>
        </p:txBody>
      </p:sp>
      <p:sp>
        <p:nvSpPr>
          <p:cNvPr id="5734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subTitle" idx="1"/>
          </p:nvPr>
        </p:nvSpPr>
        <p:spPr>
          <a:xfrm>
            <a:off x="271463" y="1174750"/>
            <a:ext cx="8534400" cy="5867400"/>
          </a:xfrm>
          <a:ln>
            <a:noFill/>
          </a:ln>
        </p:spPr>
        <p:txBody>
          <a:bodyPr wrap="square" lIns="91440" tIns="45720" rIns="91440" bIns="45720" anchor="t"/>
          <a:p>
            <a:pPr eaLnBrk="1" hangingPunct="1">
              <a:buClr>
                <a:srgbClr val="3333CC"/>
              </a:buClr>
              <a:buSzTx/>
              <a:buFont typeface="Wingdings" panose="05000000000000000000" charset="0"/>
              <a:buChar char="n"/>
            </a:pPr>
            <a:r>
              <a:rPr kumimoji="1" lang="zh-CN" altLang="en-US" dirty="0">
                <a:latin typeface="+mn-lt"/>
                <a:ea typeface="+mn-ea"/>
                <a:cs typeface="+mn-cs"/>
              </a:rPr>
              <a:t>  多道批处理系统中：作业调度和进程调度</a:t>
            </a:r>
            <a:endParaRPr kumimoji="1" lang="zh-CN" altLang="en-US" dirty="0">
              <a:latin typeface="+mn-lt"/>
              <a:ea typeface="+mn-ea"/>
              <a:cs typeface="+mn-cs"/>
            </a:endParaRPr>
          </a:p>
          <a:p>
            <a:pPr eaLnBrk="1" hangingPunct="1">
              <a:buClr>
                <a:srgbClr val="3333CC"/>
              </a:buClr>
              <a:buSzTx/>
              <a:buFont typeface="Wingdings" panose="05000000000000000000" charset="0"/>
              <a:buChar char="n"/>
            </a:pPr>
            <a:r>
              <a:rPr kumimoji="1" lang="zh-CN" altLang="en-US" dirty="0">
                <a:latin typeface="+mn-lt"/>
                <a:ea typeface="+mn-ea"/>
                <a:cs typeface="+mn-cs"/>
              </a:rPr>
              <a:t> 分时系统和实时系统中：进程调度、交换调度和线程调度。 </a:t>
            </a:r>
            <a:endParaRPr kumimoji="1" lang="zh-CN" altLang="en-US" dirty="0">
              <a:latin typeface="+mn-lt"/>
              <a:ea typeface="+mn-ea"/>
              <a:cs typeface="+mn-cs"/>
            </a:endParaRPr>
          </a:p>
        </p:txBody>
      </p:sp>
      <p:sp>
        <p:nvSpPr>
          <p:cNvPr id="138242" name="Rectangle 2"/>
          <p:cNvSpPr>
            <a:spLocks noGrp="1" noChangeArrowheads="1"/>
          </p:cNvSpPr>
          <p:nvPr/>
        </p:nvSpPr>
        <p:spPr>
          <a:xfrm>
            <a:off x="271463" y="227013"/>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3.1.2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处理机调度层次</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pic>
        <p:nvPicPr>
          <p:cNvPr id="59395" name="Picture 9" descr="C:\Users\Dell\Pictures\调度.jpg"/>
          <p:cNvPicPr>
            <a:picLocks noChangeAspect="1"/>
          </p:cNvPicPr>
          <p:nvPr/>
        </p:nvPicPr>
        <p:blipFill>
          <a:blip r:embed="rId1"/>
          <a:stretch>
            <a:fillRect/>
          </a:stretch>
        </p:blipFill>
        <p:spPr>
          <a:xfrm>
            <a:off x="2241550" y="2566988"/>
            <a:ext cx="4171950" cy="2778125"/>
          </a:xfrm>
          <a:prstGeom prst="rect">
            <a:avLst/>
          </a:prstGeom>
          <a:noFill/>
          <a:ln w="9525">
            <a:noFill/>
          </a:ln>
        </p:spPr>
      </p:pic>
      <p:sp>
        <p:nvSpPr>
          <p:cNvPr id="5939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6226" name="Rectangle 2"/>
          <p:cNvSpPr>
            <a:spLocks noGrp="1" noChangeArrowheads="1"/>
          </p:cNvSpPr>
          <p:nvPr>
            <p:ph type="subTitle" idx="1"/>
          </p:nvPr>
        </p:nvSpPr>
        <p:spPr bwMode="auto">
          <a:xfrm>
            <a:off x="304800" y="1806575"/>
            <a:ext cx="8382000" cy="4398963"/>
          </a:xfrm>
          <a:ln>
            <a:noFill/>
          </a:ln>
        </p:spPr>
        <p:txBody>
          <a:bodyPr wrap="square" lIns="91440" tIns="45720" rIns="91440" bIns="45720" numCol="1" anchor="t" anchorCtr="0" compatLnSpc="1"/>
          <a:lstStyle/>
          <a:p>
            <a:pPr marL="287655" marR="0" lvl="0" indent="-287655" algn="l" defTabSz="914400" rtl="0" eaLnBrk="1" fontAlgn="base" latinLnBrk="0" hangingPunct="1">
              <a:lnSpc>
                <a:spcPct val="100000"/>
              </a:lnSpc>
              <a:spcBef>
                <a:spcPct val="20000"/>
              </a:spcBef>
              <a:spcAft>
                <a:spcPct val="0"/>
              </a:spcAft>
              <a:buClr>
                <a:schemeClr val="accent6"/>
              </a:buClr>
              <a:buSzTx/>
              <a:buFont typeface="Wingdings" panose="05000000000000000000" pitchFamily="2" charset="2"/>
              <a:buChar char="l"/>
              <a:defRPr/>
            </a:pP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CPU是计算机系统中一个十分重要的资源。</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287655" marR="0" lvl="0" indent="-287655" algn="l" defTabSz="914400" rtl="0" eaLnBrk="1" fontAlgn="base" latinLnBrk="0" hangingPunct="1">
              <a:lnSpc>
                <a:spcPct val="100000"/>
              </a:lnSpc>
              <a:spcBef>
                <a:spcPct val="20000"/>
              </a:spcBef>
              <a:spcAft>
                <a:spcPct val="0"/>
              </a:spcAft>
              <a:buClr>
                <a:schemeClr val="accent6"/>
              </a:buClr>
              <a:buSzTx/>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sym typeface="+mn-ea"/>
              </a:rPr>
              <a:t>多道程序设计环境，内存中的进程数往往大于处理机数目。系统需要按照某种算法将处理机动态的分配给处于就绪状态的进程，使之执行。</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sym typeface="+mn-ea"/>
            </a:endParaRPr>
          </a:p>
          <a:p>
            <a:pPr marL="287655" marR="0" lvl="0" indent="-287655" algn="l" defTabSz="914400" rtl="0" eaLnBrk="1" fontAlgn="base" latinLnBrk="0" hangingPunct="1">
              <a:lnSpc>
                <a:spcPct val="100000"/>
              </a:lnSpc>
              <a:spcBef>
                <a:spcPct val="20000"/>
              </a:spcBef>
              <a:spcAft>
                <a:spcPct val="0"/>
              </a:spcAft>
              <a:buClr>
                <a:schemeClr val="accent6"/>
              </a:buClr>
              <a:buSzTx/>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sym typeface="+mn-ea"/>
              </a:rPr>
              <a:t>分配处理机的任务由处理机调度程序部分完成。</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根据操作系统的要求不同，处理机管理的策略是不同的。</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287655" marR="0" lvl="0" indent="-287655" algn="l" defTabSz="914400" rtl="0" eaLnBrk="1" fontAlgn="base" latinLnBrk="0" hangingPunct="1">
              <a:lnSpc>
                <a:spcPct val="100000"/>
              </a:lnSpc>
              <a:spcBef>
                <a:spcPct val="20000"/>
              </a:spcBef>
              <a:spcAft>
                <a:spcPct val="0"/>
              </a:spcAft>
              <a:buClr>
                <a:schemeClr val="accent6"/>
              </a:buClr>
              <a:buSzTx/>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sym typeface="+mn-ea"/>
              </a:rPr>
              <a:t>不同的</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sym typeface="+mn-ea"/>
              </a:rPr>
              <a:t>CPU</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sym typeface="+mn-ea"/>
              </a:rPr>
              <a:t>管理方法将为用户提供不同性能的操作系统。比如</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sym typeface="+mn-ea"/>
              </a:rPr>
              <a:t>:</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sym typeface="+mn-ea"/>
              </a:rPr>
              <a:t> 多道批处理系统和分时系统。</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24578" name="AutoShape 4" descr="http://img2.imgtn.bdimg.com/it/u=4005130950,2040703554&amp;fm=21&amp;gp=0.jpg"/>
          <p:cNvSpPr>
            <a:spLocks noChangeAspect="1"/>
          </p:cNvSpPr>
          <p:nvPr/>
        </p:nvSpPr>
        <p:spPr>
          <a:xfrm>
            <a:off x="168275" y="-1679575"/>
            <a:ext cx="5238750" cy="3486150"/>
          </a:xfrm>
          <a:prstGeom prst="rect">
            <a:avLst/>
          </a:prstGeom>
          <a:noFill/>
          <a:ln w="9525">
            <a:noFill/>
          </a:ln>
        </p:spPr>
        <p:txBody>
          <a:bodyPr anchor="t"/>
          <a:p>
            <a:endParaRPr lang="zh-CN" altLang="en-US" dirty="0">
              <a:latin typeface="Times New Roman" panose="02020603050405020304" pitchFamily="18" charset="0"/>
              <a:ea typeface="宋体" panose="02010600030101010101" pitchFamily="2" charset="-122"/>
            </a:endParaRPr>
          </a:p>
        </p:txBody>
      </p:sp>
      <p:sp>
        <p:nvSpPr>
          <p:cNvPr id="24579" name="Rectangle 2"/>
          <p:cNvSpPr>
            <a:spLocks noGrp="1"/>
          </p:cNvSpPr>
          <p:nvPr>
            <p:ph type="ctrTitle"/>
          </p:nvPr>
        </p:nvSpPr>
        <p:spPr>
          <a:xfrm>
            <a:off x="228600" y="22860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
        <p:nvSpPr>
          <p:cNvPr id="24580"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138242" name="Rectangle 2"/>
          <p:cNvSpPr>
            <a:spLocks noGrp="1" noChangeArrowheads="1"/>
          </p:cNvSpPr>
          <p:nvPr/>
        </p:nvSpPr>
        <p:spPr>
          <a:xfrm>
            <a:off x="390525" y="835025"/>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3.1.0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处理机调度问题背景</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6226">
                                            <p:txEl>
                                              <p:charRg st="0"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6226">
                                            <p:txEl>
                                              <p:charRg st="22" end="8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6226">
                                            <p:txEl>
                                              <p:charRg st="85" end="13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6226">
                                            <p:txEl>
                                              <p:charRg st="133" end="1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subTitle" idx="1"/>
          </p:nvPr>
        </p:nvSpPr>
        <p:spPr>
          <a:xfrm>
            <a:off x="304800" y="1730375"/>
            <a:ext cx="8534400" cy="4251325"/>
          </a:xfrm>
          <a:ln>
            <a:noFill/>
          </a:ln>
        </p:spPr>
        <p:txBody>
          <a:bodyPr wrap="square" lIns="91440" tIns="45720" rIns="91440" bIns="45720" anchor="t"/>
          <a:p>
            <a:pPr eaLnBrk="1" hangingPunct="1">
              <a:buClrTx/>
              <a:buSzTx/>
              <a:buFontTx/>
              <a:buNone/>
            </a:pPr>
            <a:r>
              <a:rPr kumimoji="1" lang="zh-CN" altLang="en-US" dirty="0">
                <a:solidFill>
                  <a:srgbClr val="FF0000"/>
                </a:solidFill>
                <a:latin typeface="+mn-lt"/>
                <a:ea typeface="+mn-ea"/>
                <a:cs typeface="+mn-cs"/>
              </a:rPr>
              <a:t>共同目标：</a:t>
            </a:r>
            <a:endParaRPr kumimoji="1" lang="en-US" altLang="zh-CN" dirty="0">
              <a:solidFill>
                <a:srgbClr val="FF0000"/>
              </a:solidFill>
              <a:latin typeface="+mn-lt"/>
              <a:ea typeface="+mn-ea"/>
              <a:cs typeface="+mn-cs"/>
            </a:endParaRPr>
          </a:p>
          <a:p>
            <a:pPr eaLnBrk="1" hangingPunct="1">
              <a:buClr>
                <a:schemeClr val="accent2"/>
              </a:buClr>
              <a:buSzTx/>
              <a:buFont typeface="Wingdings" panose="05000000000000000000" charset="0"/>
              <a:buChar char="l"/>
            </a:pPr>
            <a:r>
              <a:rPr kumimoji="1" lang="zh-CN" altLang="en-US" dirty="0">
                <a:solidFill>
                  <a:schemeClr val="accent2"/>
                </a:solidFill>
                <a:latin typeface="+mn-lt"/>
                <a:ea typeface="+mn-ea"/>
                <a:cs typeface="+mn-cs"/>
              </a:rPr>
              <a:t>资源利用率</a:t>
            </a:r>
            <a:r>
              <a:rPr kumimoji="1" lang="zh-CN" altLang="en-US" dirty="0">
                <a:latin typeface="+mn-lt"/>
                <a:ea typeface="+mn-ea"/>
                <a:cs typeface="+mn-cs"/>
              </a:rPr>
              <a:t>：系统中的处理机和其他所有资源都尽可能的保持忙碌状态</a:t>
            </a:r>
            <a:endParaRPr kumimoji="1" lang="zh-CN" altLang="en-US" dirty="0">
              <a:latin typeface="+mn-lt"/>
              <a:ea typeface="+mn-ea"/>
              <a:cs typeface="+mn-cs"/>
            </a:endParaRPr>
          </a:p>
          <a:p>
            <a:pPr eaLnBrk="1" hangingPunct="1">
              <a:buClr>
                <a:schemeClr val="accent2"/>
              </a:buClr>
              <a:buSzTx/>
              <a:buFont typeface="Wingdings" panose="05000000000000000000" charset="0"/>
              <a:buChar char="l"/>
            </a:pPr>
            <a:r>
              <a:rPr kumimoji="1" lang="zh-CN" altLang="en-US" dirty="0">
                <a:solidFill>
                  <a:srgbClr val="0101FF"/>
                </a:solidFill>
                <a:latin typeface="+mn-lt"/>
                <a:ea typeface="+mn-ea"/>
                <a:cs typeface="+mn-cs"/>
              </a:rPr>
              <a:t>公平性</a:t>
            </a:r>
            <a:r>
              <a:rPr kumimoji="1" lang="zh-CN" altLang="en-US" dirty="0">
                <a:latin typeface="+mn-lt"/>
                <a:ea typeface="+mn-ea"/>
                <a:cs typeface="+mn-cs"/>
              </a:rPr>
              <a:t>：各个进程都获得合理的</a:t>
            </a:r>
            <a:r>
              <a:rPr kumimoji="1" lang="en-US" altLang="zh-CN" dirty="0">
                <a:latin typeface="+mn-lt"/>
                <a:ea typeface="+mn-ea"/>
                <a:cs typeface="+mn-cs"/>
              </a:rPr>
              <a:t>CPU</a:t>
            </a:r>
            <a:r>
              <a:rPr kumimoji="1" lang="zh-CN" altLang="en-US" dirty="0">
                <a:latin typeface="+mn-lt"/>
                <a:ea typeface="+mn-ea"/>
                <a:cs typeface="+mn-cs"/>
              </a:rPr>
              <a:t>时间，避免进程</a:t>
            </a:r>
            <a:r>
              <a:rPr kumimoji="1" lang="en-US" altLang="zh-CN" dirty="0">
                <a:latin typeface="+mn-lt"/>
                <a:ea typeface="+mn-ea"/>
                <a:cs typeface="+mn-cs"/>
              </a:rPr>
              <a:t>“</a:t>
            </a:r>
            <a:r>
              <a:rPr kumimoji="1" lang="zh-CN" altLang="en-US" dirty="0">
                <a:latin typeface="+mn-lt"/>
                <a:ea typeface="+mn-ea"/>
                <a:cs typeface="+mn-cs"/>
              </a:rPr>
              <a:t>饿死</a:t>
            </a:r>
            <a:r>
              <a:rPr kumimoji="1" lang="en-US" altLang="zh-CN" dirty="0">
                <a:latin typeface="+mn-lt"/>
                <a:ea typeface="+mn-ea"/>
                <a:cs typeface="+mn-cs"/>
              </a:rPr>
              <a:t>”</a:t>
            </a:r>
            <a:endParaRPr kumimoji="1" lang="en-US" altLang="zh-CN" dirty="0">
              <a:latin typeface="+mn-lt"/>
              <a:ea typeface="+mn-ea"/>
              <a:cs typeface="+mn-cs"/>
            </a:endParaRPr>
          </a:p>
          <a:p>
            <a:pPr eaLnBrk="1" hangingPunct="1">
              <a:buClr>
                <a:schemeClr val="accent2"/>
              </a:buClr>
              <a:buSzTx/>
              <a:buFont typeface="Wingdings" panose="05000000000000000000" charset="0"/>
              <a:buChar char="l"/>
            </a:pPr>
            <a:r>
              <a:rPr kumimoji="1" lang="zh-CN" altLang="en-US" dirty="0">
                <a:solidFill>
                  <a:schemeClr val="accent2"/>
                </a:solidFill>
                <a:latin typeface="+mn-lt"/>
                <a:ea typeface="+mn-ea"/>
                <a:cs typeface="+mn-cs"/>
              </a:rPr>
              <a:t>平衡性</a:t>
            </a:r>
            <a:r>
              <a:rPr kumimoji="1" lang="en-US" altLang="zh-CN" dirty="0">
                <a:solidFill>
                  <a:schemeClr val="accent2"/>
                </a:solidFill>
                <a:latin typeface="+mn-lt"/>
                <a:ea typeface="+mn-ea"/>
                <a:cs typeface="+mn-cs"/>
              </a:rPr>
              <a:t>:</a:t>
            </a:r>
            <a:r>
              <a:rPr kumimoji="1" lang="zh-CN" altLang="en-US" dirty="0">
                <a:latin typeface="+mn-lt"/>
                <a:ea typeface="+mn-ea"/>
                <a:cs typeface="+mn-cs"/>
              </a:rPr>
              <a:t>系统使用尽量平衡，避免一个资源（如</a:t>
            </a:r>
            <a:r>
              <a:rPr kumimoji="1" lang="en-US" altLang="zh-CN" dirty="0">
                <a:latin typeface="+mn-lt"/>
                <a:ea typeface="+mn-ea"/>
                <a:cs typeface="+mn-cs"/>
              </a:rPr>
              <a:t>CPU)</a:t>
            </a:r>
            <a:r>
              <a:rPr kumimoji="1" lang="zh-CN" altLang="en-US" dirty="0">
                <a:latin typeface="+mn-lt"/>
                <a:ea typeface="+mn-ea"/>
                <a:cs typeface="+mn-cs"/>
              </a:rPr>
              <a:t>忙个不停，一个资源（如</a:t>
            </a:r>
            <a:r>
              <a:rPr kumimoji="1" lang="en-US" altLang="zh-CN" dirty="0">
                <a:latin typeface="+mn-lt"/>
                <a:ea typeface="+mn-ea"/>
                <a:cs typeface="+mn-cs"/>
              </a:rPr>
              <a:t>I/O)</a:t>
            </a:r>
            <a:r>
              <a:rPr kumimoji="1" lang="zh-CN" altLang="en-US" dirty="0">
                <a:latin typeface="+mn-lt"/>
                <a:ea typeface="+mn-ea"/>
                <a:cs typeface="+mn-cs"/>
              </a:rPr>
              <a:t>无所事事</a:t>
            </a:r>
            <a:endParaRPr kumimoji="1" lang="zh-CN" altLang="en-US" dirty="0">
              <a:latin typeface="+mn-lt"/>
              <a:ea typeface="+mn-ea"/>
              <a:cs typeface="+mn-cs"/>
            </a:endParaRPr>
          </a:p>
          <a:p>
            <a:pPr eaLnBrk="1" hangingPunct="1">
              <a:buClr>
                <a:schemeClr val="accent2"/>
              </a:buClr>
              <a:buSzTx/>
              <a:buFont typeface="Wingdings" panose="05000000000000000000" charset="0"/>
              <a:buChar char="l"/>
            </a:pPr>
            <a:r>
              <a:rPr kumimoji="1" lang="zh-CN" altLang="en-US" dirty="0">
                <a:solidFill>
                  <a:srgbClr val="0101FF"/>
                </a:solidFill>
                <a:latin typeface="+mn-lt"/>
                <a:ea typeface="+mn-ea"/>
                <a:cs typeface="+mn-cs"/>
              </a:rPr>
              <a:t>策略强制执行</a:t>
            </a:r>
            <a:r>
              <a:rPr kumimoji="1" lang="zh-CN" altLang="en-US" dirty="0">
                <a:latin typeface="+mn-lt"/>
                <a:ea typeface="+mn-ea"/>
                <a:cs typeface="+mn-cs"/>
              </a:rPr>
              <a:t>：特殊情况的强制策略（安全策略）</a:t>
            </a:r>
            <a:endParaRPr kumimoji="1" lang="zh-CN" altLang="en-US" dirty="0">
              <a:latin typeface="+mn-lt"/>
              <a:ea typeface="+mn-ea"/>
              <a:cs typeface="+mn-cs"/>
            </a:endParaRPr>
          </a:p>
        </p:txBody>
      </p:sp>
      <p:sp>
        <p:nvSpPr>
          <p:cNvPr id="61442" name="Rectangle 2"/>
          <p:cNvSpPr>
            <a:spLocks noGrp="1"/>
          </p:cNvSpPr>
          <p:nvPr>
            <p:ph type="ctrTitle"/>
          </p:nvPr>
        </p:nvSpPr>
        <p:spPr>
          <a:xfrm>
            <a:off x="304800" y="32385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
        <p:nvSpPr>
          <p:cNvPr id="61443"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138242" name="Rectangle 2"/>
          <p:cNvSpPr>
            <a:spLocks noGrp="1" noChangeArrowheads="1"/>
          </p:cNvSpPr>
          <p:nvPr/>
        </p:nvSpPr>
        <p:spPr>
          <a:xfrm>
            <a:off x="304800" y="80010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3.1.3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处理机调度的目标</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subTitle" idx="1"/>
          </p:nvPr>
        </p:nvSpPr>
        <p:spPr>
          <a:xfrm>
            <a:off x="0" y="1055688"/>
            <a:ext cx="8969375" cy="2087563"/>
          </a:xfrm>
          <a:ln>
            <a:noFill/>
          </a:ln>
        </p:spPr>
        <p:txBody>
          <a:bodyPr wrap="square" lIns="91440" tIns="45720" rIns="91440" bIns="45720" numCol="1" anchor="t" anchorCtr="0" compatLnSpc="1"/>
          <a:p>
            <a:pPr marL="0" marR="0" indent="0" algn="l" defTabSz="914400" rtl="0" eaLnBrk="1" fontAlgn="base" latinLnBrk="0" hangingPunct="1">
              <a:lnSpc>
                <a:spcPct val="100000"/>
              </a:lnSpc>
              <a:spcBef>
                <a:spcPct val="20000"/>
              </a:spcBef>
              <a:spcAft>
                <a:spcPct val="0"/>
              </a:spcAft>
              <a:buClr>
                <a:srgbClr val="3333CC"/>
              </a:buClr>
              <a:buSzTx/>
              <a:buFontTx/>
              <a:buNone/>
            </a:pPr>
            <a:r>
              <a:rPr kumimoji="1" lang="zh-CN" altLang="en-US" sz="2400" b="1" i="0" u="none" strike="noStrike" kern="0" cap="none" spc="0" normalizeH="0" baseline="0" noProof="1" dirty="0">
                <a:solidFill>
                  <a:srgbClr val="FF0000"/>
                </a:solidFill>
                <a:latin typeface="+mn-lt"/>
                <a:ea typeface="+mn-ea"/>
                <a:cs typeface="+mn-cs"/>
                <a:sym typeface="+mn-ea"/>
              </a:rPr>
              <a:t>批处理系统目标：</a:t>
            </a:r>
            <a:endParaRPr kumimoji="1" lang="zh-CN" altLang="en-US" sz="2400" b="1" i="0" u="none" strike="noStrike" kern="0" cap="none" spc="0" normalizeH="0" baseline="0" noProof="1" dirty="0">
              <a:solidFill>
                <a:srgbClr val="FF0000"/>
              </a:solidFill>
              <a:latin typeface="+mn-lt"/>
              <a:ea typeface="+mn-ea"/>
              <a:cs typeface="+mn-cs"/>
            </a:endParaRPr>
          </a:p>
          <a:p>
            <a:pPr marL="287655" marR="0" indent="-287655" algn="l" defTabSz="914400" rtl="0" eaLnBrk="1" fontAlgn="base" latinLnBrk="0" hangingPunct="1">
              <a:lnSpc>
                <a:spcPct val="100000"/>
              </a:lnSpc>
              <a:spcBef>
                <a:spcPct val="20000"/>
              </a:spcBef>
              <a:spcAft>
                <a:spcPct val="0"/>
              </a:spcAft>
              <a:buClr>
                <a:srgbClr val="3333CC"/>
              </a:buClr>
              <a:buSzTx/>
              <a:buFont typeface="Wingdings" panose="05000000000000000000" charset="0"/>
              <a:buChar char="l"/>
            </a:pPr>
            <a:r>
              <a:rPr kumimoji="1" lang="zh-CN" altLang="en-US" sz="2400" b="1" i="0" u="none" strike="noStrike" kern="0" cap="none" spc="0" normalizeH="0" baseline="0" noProof="1" dirty="0">
                <a:solidFill>
                  <a:schemeClr val="accent2"/>
                </a:solidFill>
                <a:latin typeface="+mn-lt"/>
                <a:ea typeface="+mn-ea"/>
                <a:cs typeface="+mn-cs"/>
              </a:rPr>
              <a:t>周转时间</a:t>
            </a:r>
            <a:r>
              <a:rPr kumimoji="1" lang="zh-CN" altLang="en-US" sz="2400" b="1" i="0" u="none" strike="noStrike" kern="0" cap="none" spc="0" normalizeH="0" baseline="0" noProof="1" dirty="0">
                <a:solidFill>
                  <a:schemeClr val="tx1"/>
                </a:solidFill>
                <a:latin typeface="+mn-lt"/>
                <a:ea typeface="+mn-ea"/>
                <a:cs typeface="+mn-cs"/>
              </a:rPr>
              <a:t>：是指将一个作业提交给计算机系统后到该作业的结果返回给用户所需要的时间。</a:t>
            </a:r>
            <a:endParaRPr kumimoji="1" lang="en-US" altLang="zh-CN" sz="2400" b="1" i="0" u="none" strike="noStrike" kern="0" cap="none" spc="0" normalizeH="0" baseline="0" noProof="1" dirty="0">
              <a:solidFill>
                <a:schemeClr val="tx1"/>
              </a:solidFill>
              <a:latin typeface="+mn-lt"/>
              <a:ea typeface="+mn-ea"/>
              <a:cs typeface="+mn-cs"/>
            </a:endParaRPr>
          </a:p>
          <a:p>
            <a:pPr marL="287655" marR="0" indent="-287655" algn="l" defTabSz="914400" rtl="0" eaLnBrk="1" fontAlgn="base" latinLnBrk="0" hangingPunct="1">
              <a:lnSpc>
                <a:spcPct val="100000"/>
              </a:lnSpc>
              <a:spcBef>
                <a:spcPct val="20000"/>
              </a:spcBef>
              <a:spcAft>
                <a:spcPct val="0"/>
              </a:spcAft>
              <a:buClrTx/>
              <a:buSzTx/>
              <a:buFont typeface="Wingdings" panose="05000000000000000000" charset="0"/>
              <a:buChar char="l"/>
            </a:pPr>
            <a:r>
              <a:rPr kumimoji="1" lang="zh-CN" altLang="en-US" sz="2400" b="1" i="0" u="none" strike="noStrike" kern="0" cap="none" spc="0" normalizeH="0" baseline="0" noProof="1" dirty="0">
                <a:solidFill>
                  <a:schemeClr val="accent2"/>
                </a:solidFill>
                <a:latin typeface="+mn-lt"/>
                <a:ea typeface="+mn-ea"/>
                <a:cs typeface="+mn-cs"/>
              </a:rPr>
              <a:t>吞吐率</a:t>
            </a:r>
            <a:r>
              <a:rPr kumimoji="1" lang="en-US" altLang="zh-CN" sz="2400" b="1" i="0" u="none" strike="noStrike" kern="0" cap="none" spc="0" normalizeH="0" baseline="0" noProof="1" dirty="0">
                <a:solidFill>
                  <a:schemeClr val="accent2"/>
                </a:solidFill>
                <a:latin typeface="+mn-lt"/>
                <a:ea typeface="+mn-ea"/>
                <a:cs typeface="+mn-cs"/>
              </a:rPr>
              <a:t>:</a:t>
            </a:r>
            <a:r>
              <a:rPr kumimoji="1" lang="zh-CN" altLang="en-US" sz="2400" b="1" i="0" u="none" strike="noStrike" kern="0" cap="none" spc="0" normalizeH="0" baseline="0" noProof="1" dirty="0">
                <a:solidFill>
                  <a:schemeClr val="tx1"/>
                </a:solidFill>
                <a:latin typeface="+mn-lt"/>
                <a:ea typeface="+mn-ea"/>
                <a:cs typeface="+mn-cs"/>
              </a:rPr>
              <a:t>指在给定的时间内，一个计算机系统所完成的总工作量。</a:t>
            </a:r>
            <a:endParaRPr kumimoji="1" lang="en-US" altLang="zh-CN" sz="2400" b="1" i="0" u="none" strike="noStrike" kern="0" cap="none" spc="0" normalizeH="0" baseline="0" noProof="1" dirty="0">
              <a:solidFill>
                <a:schemeClr val="tx1"/>
              </a:solidFill>
              <a:latin typeface="+mn-lt"/>
              <a:ea typeface="+mn-ea"/>
              <a:cs typeface="+mn-cs"/>
            </a:endParaRPr>
          </a:p>
          <a:p>
            <a:pPr marL="287655" marR="0" indent="-287655" algn="l" defTabSz="914400" rtl="0" eaLnBrk="1" fontAlgn="base" latinLnBrk="0" hangingPunct="1">
              <a:lnSpc>
                <a:spcPct val="100000"/>
              </a:lnSpc>
              <a:spcBef>
                <a:spcPct val="20000"/>
              </a:spcBef>
              <a:spcAft>
                <a:spcPct val="0"/>
              </a:spcAft>
              <a:buClrTx/>
              <a:buSzTx/>
              <a:buFont typeface="Wingdings" panose="05000000000000000000" charset="0"/>
              <a:buChar char="l"/>
            </a:pPr>
            <a:r>
              <a:rPr kumimoji="1" lang="zh-CN" altLang="en-US" sz="2400" b="1" i="0" u="none" strike="noStrike" kern="0" cap="none" spc="0" normalizeH="0" baseline="0" noProof="1" dirty="0">
                <a:solidFill>
                  <a:schemeClr val="accent2"/>
                </a:solidFill>
                <a:latin typeface="+mn-lt"/>
                <a:ea typeface="+mn-ea"/>
                <a:cs typeface="+mn-cs"/>
              </a:rPr>
              <a:t>处理机利用率</a:t>
            </a:r>
            <a:endParaRPr kumimoji="1" lang="zh-CN" altLang="en-US" sz="2400" b="1" i="0" u="none" strike="noStrike" kern="0" cap="none" spc="0" normalizeH="0" baseline="0" noProof="1" dirty="0">
              <a:solidFill>
                <a:schemeClr val="accent2"/>
              </a:solidFill>
              <a:latin typeface="+mn-lt"/>
              <a:ea typeface="+mn-ea"/>
              <a:cs typeface="+mn-cs"/>
            </a:endParaRPr>
          </a:p>
        </p:txBody>
      </p:sp>
      <p:sp>
        <p:nvSpPr>
          <p:cNvPr id="138242" name="Rectangle 2"/>
          <p:cNvSpPr>
            <a:spLocks noGrp="1" noChangeArrowheads="1"/>
          </p:cNvSpPr>
          <p:nvPr/>
        </p:nvSpPr>
        <p:spPr>
          <a:xfrm>
            <a:off x="228600" y="30480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3.1.3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处理机调度的目标</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3" name="Rectangle 2"/>
          <p:cNvSpPr>
            <a:spLocks noGrp="1"/>
          </p:cNvSpPr>
          <p:nvPr/>
        </p:nvSpPr>
        <p:spPr>
          <a:xfrm>
            <a:off x="103188" y="3344863"/>
            <a:ext cx="8763000" cy="2005012"/>
          </a:xfrm>
          <a:prstGeom prst="rect">
            <a:avLst/>
          </a:prstGeom>
          <a:noFill/>
          <a:ln w="9525">
            <a:noFill/>
          </a:ln>
        </p:spPr>
        <p:txBody>
          <a:bodyPr wrap="square" lIns="91440" tIns="45720" rIns="91440" bIns="45720" anchor="t"/>
          <a:p>
            <a:pPr marL="287655" indent="-287655">
              <a:spcBef>
                <a:spcPct val="20000"/>
              </a:spcBef>
              <a:buSzTx/>
            </a:pPr>
            <a:r>
              <a:rPr lang="zh-CN" altLang="en-US" b="1" dirty="0">
                <a:solidFill>
                  <a:srgbClr val="FF0000"/>
                </a:solidFill>
                <a:latin typeface="Times New Roman" panose="02020603050405020304" pitchFamily="18" charset="0"/>
                <a:ea typeface="宋体" panose="02010600030101010101" pitchFamily="2" charset="-122"/>
              </a:rPr>
              <a:t>分时系统目标：</a:t>
            </a:r>
            <a:endParaRPr lang="zh-CN" altLang="en-US" b="1" dirty="0">
              <a:solidFill>
                <a:srgbClr val="FF0000"/>
              </a:solidFill>
              <a:latin typeface="Times New Roman" panose="02020603050405020304" pitchFamily="18" charset="0"/>
              <a:ea typeface="宋体" panose="02010600030101010101" pitchFamily="2" charset="-122"/>
            </a:endParaRPr>
          </a:p>
          <a:p>
            <a:pPr marL="287655" indent="-287655">
              <a:spcBef>
                <a:spcPct val="20000"/>
              </a:spcBef>
              <a:buClrTx/>
              <a:buSzTx/>
              <a:buFont typeface="Wingdings" panose="05000000000000000000" charset="0"/>
              <a:buChar char="l"/>
            </a:pPr>
            <a:r>
              <a:rPr lang="zh-CN" altLang="en-US" b="1" dirty="0">
                <a:solidFill>
                  <a:schemeClr val="accent2"/>
                </a:solidFill>
                <a:latin typeface="Times New Roman" panose="02020603050405020304" pitchFamily="18" charset="0"/>
                <a:ea typeface="宋体" panose="02010600030101010101" pitchFamily="2" charset="-122"/>
              </a:rPr>
              <a:t>响应时间</a:t>
            </a:r>
            <a:r>
              <a:rPr lang="en-US" altLang="zh-CN" b="1" dirty="0">
                <a:solidFill>
                  <a:schemeClr val="accent2"/>
                </a:solidFill>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则是指从用户向计算机发出一个命令到计算机把相应的执行结果返回给用户所需要的时间。</a:t>
            </a:r>
            <a:endParaRPr lang="en-US" altLang="zh-CN" b="1" dirty="0">
              <a:latin typeface="Times New Roman" panose="02020603050405020304" pitchFamily="18" charset="0"/>
              <a:ea typeface="宋体" panose="02010600030101010101" pitchFamily="2" charset="-122"/>
            </a:endParaRPr>
          </a:p>
          <a:p>
            <a:pPr marL="287655" indent="-287655">
              <a:spcBef>
                <a:spcPct val="20000"/>
              </a:spcBef>
              <a:buClrTx/>
              <a:buSzTx/>
              <a:buFont typeface="Wingdings" panose="05000000000000000000" charset="0"/>
              <a:buChar char="l"/>
            </a:pPr>
            <a:r>
              <a:rPr lang="zh-CN" altLang="en-US" b="1" dirty="0">
                <a:solidFill>
                  <a:srgbClr val="0101FF"/>
                </a:solidFill>
                <a:latin typeface="Times New Roman" panose="02020603050405020304" pitchFamily="18" charset="0"/>
                <a:ea typeface="宋体" panose="02010600030101010101" pitchFamily="2" charset="-122"/>
              </a:rPr>
              <a:t>均衡性</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系统响应时间的快慢应与用户请求任务的复杂性相适应。</a:t>
            </a:r>
            <a:endParaRPr lang="zh-CN" altLang="en-US" b="1" dirty="0">
              <a:latin typeface="Times New Roman" panose="02020603050405020304" pitchFamily="18" charset="0"/>
              <a:ea typeface="宋体" panose="02010600030101010101" pitchFamily="2" charset="-122"/>
            </a:endParaRPr>
          </a:p>
        </p:txBody>
      </p:sp>
      <p:sp>
        <p:nvSpPr>
          <p:cNvPr id="4" name="Rectangle 2"/>
          <p:cNvSpPr>
            <a:spLocks noGrp="1"/>
          </p:cNvSpPr>
          <p:nvPr/>
        </p:nvSpPr>
        <p:spPr>
          <a:xfrm>
            <a:off x="114300" y="5443538"/>
            <a:ext cx="8534400" cy="1530350"/>
          </a:xfrm>
          <a:prstGeom prst="rect">
            <a:avLst/>
          </a:prstGeom>
          <a:noFill/>
          <a:ln w="9525">
            <a:noFill/>
          </a:ln>
        </p:spPr>
        <p:txBody>
          <a:bodyPr wrap="square" lIns="91440" tIns="45720" rIns="91440" bIns="45720" anchor="t"/>
          <a:p>
            <a:pPr marL="287655" indent="-287655">
              <a:spcBef>
                <a:spcPct val="20000"/>
              </a:spcBef>
              <a:buSzTx/>
            </a:pPr>
            <a:r>
              <a:rPr lang="zh-CN" altLang="en-US" b="1" dirty="0">
                <a:solidFill>
                  <a:srgbClr val="FF0000"/>
                </a:solidFill>
                <a:latin typeface="Times New Roman" panose="02020603050405020304" pitchFamily="18" charset="0"/>
                <a:ea typeface="宋体" panose="02010600030101010101" pitchFamily="2" charset="-122"/>
              </a:rPr>
              <a:t>实时系统目标：</a:t>
            </a:r>
            <a:endParaRPr lang="zh-CN" altLang="en-US" b="1" dirty="0">
              <a:solidFill>
                <a:srgbClr val="FF0000"/>
              </a:solidFill>
              <a:latin typeface="Times New Roman" panose="02020603050405020304" pitchFamily="18" charset="0"/>
              <a:ea typeface="宋体" panose="02010600030101010101" pitchFamily="2" charset="-122"/>
            </a:endParaRPr>
          </a:p>
          <a:p>
            <a:pPr marL="287655" indent="-287655">
              <a:spcBef>
                <a:spcPct val="20000"/>
              </a:spcBef>
              <a:buClrTx/>
              <a:buSzTx/>
              <a:buFont typeface="Wingdings" panose="05000000000000000000" charset="0"/>
              <a:buChar char="l"/>
            </a:pPr>
            <a:r>
              <a:rPr lang="zh-CN" altLang="en-US" b="1" dirty="0">
                <a:solidFill>
                  <a:schemeClr val="accent2"/>
                </a:solidFill>
                <a:latin typeface="Times New Roman" panose="02020603050405020304" pitchFamily="18" charset="0"/>
                <a:ea typeface="宋体" panose="02010600030101010101" pitchFamily="2" charset="-122"/>
              </a:rPr>
              <a:t>截止时间保证：</a:t>
            </a:r>
            <a:r>
              <a:rPr lang="zh-CN" altLang="en-US" b="1" dirty="0">
                <a:latin typeface="Times New Roman" panose="02020603050405020304" pitchFamily="18" charset="0"/>
                <a:ea typeface="宋体" panose="02010600030101010101" pitchFamily="2" charset="-122"/>
              </a:rPr>
              <a:t>保证实时任务队截止时间的要求</a:t>
            </a:r>
            <a:endParaRPr lang="en-US" altLang="zh-CN" b="1" dirty="0">
              <a:solidFill>
                <a:schemeClr val="accent2"/>
              </a:solidFill>
              <a:latin typeface="Times New Roman" panose="02020603050405020304" pitchFamily="18" charset="0"/>
              <a:ea typeface="宋体" panose="02010600030101010101" pitchFamily="2" charset="-122"/>
            </a:endParaRPr>
          </a:p>
          <a:p>
            <a:pPr marL="287655" indent="-287655">
              <a:spcBef>
                <a:spcPct val="20000"/>
              </a:spcBef>
              <a:buClrTx/>
              <a:buSzTx/>
              <a:buFont typeface="Wingdings" panose="05000000000000000000" charset="0"/>
              <a:buChar char="l"/>
            </a:pPr>
            <a:r>
              <a:rPr lang="zh-CN" altLang="en-US" b="1" dirty="0">
                <a:solidFill>
                  <a:srgbClr val="0101FF"/>
                </a:solidFill>
                <a:latin typeface="Times New Roman" panose="02020603050405020304" pitchFamily="18" charset="0"/>
                <a:ea typeface="宋体" panose="02010600030101010101" pitchFamily="2" charset="-122"/>
              </a:rPr>
              <a:t>可预测性：</a:t>
            </a:r>
            <a:endParaRPr lang="zh-CN" altLang="en-US" b="1" dirty="0">
              <a:solidFill>
                <a:srgbClr val="0101F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5">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5">
                                            <p:txEl>
                                              <p:charRg st="9" end="5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5">
                                            <p:txEl>
                                              <p:charRg st="50" end="8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5">
                                            <p:txEl>
                                              <p:charRg st="80" end="8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5" grpId="0" build="p"/>
      <p:bldP spid="47105" grpId="1" build="p"/>
      <p:bldP spid="3" grpId="0"/>
      <p:bldP spid="3" grpId="1"/>
      <p:bldP spid="4" grpId="0"/>
      <p:bldP spid="4"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subTitle" idx="1"/>
          </p:nvPr>
        </p:nvSpPr>
        <p:spPr bwMode="auto">
          <a:xfrm>
            <a:off x="271463" y="1155700"/>
            <a:ext cx="8382000" cy="4584700"/>
          </a:xfrm>
          <a:ln>
            <a:noFill/>
          </a:ln>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rgbClr val="3333CC"/>
              </a:buClr>
              <a:buSzTx/>
              <a:buFontTx/>
              <a:buNone/>
              <a:defRPr/>
            </a:pP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3.1.</a:t>
            </a: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4</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sym typeface="+mn-ea"/>
              </a:rPr>
              <a:t> 作业调度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
                <a:srgbClr val="3333CC"/>
              </a:buClr>
              <a:buSzTx/>
              <a:buFontTx/>
              <a:buNone/>
              <a:defRPr/>
            </a:pPr>
            <a:r>
              <a:rPr kumimoji="1" lang="zh-CN" altLang="en-US" sz="2800" b="1" i="0" u="none" strike="noStrike" kern="0" cap="none" spc="0" normalizeH="0" baseline="0" noProof="0" dirty="0" smtClean="0">
                <a:ln>
                  <a:noFill/>
                </a:ln>
                <a:solidFill>
                  <a:srgbClr val="FF0000"/>
                </a:solidFill>
                <a:effectLst/>
                <a:uLnTx/>
                <a:uFillTx/>
                <a:latin typeface="+mn-lt"/>
                <a:ea typeface="+mn-ea"/>
                <a:cs typeface="+mn-cs"/>
              </a:rPr>
              <a:t>作业调度</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主要是完成作业从后备状态到执行状态的转变，以及从执行状态到完成状态的转变。</a:t>
            </a:r>
            <a:endParaRPr kumimoji="1" lang="zh-CN" altLang="en-US"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0" cap="none" spc="0" normalizeH="0" baseline="0" noProof="0" dirty="0">
                <a:solidFill>
                  <a:schemeClr val="tx1"/>
                </a:solidFill>
                <a:latin typeface="+mn-lt"/>
                <a:ea typeface="+mn-ea"/>
                <a:cs typeface="+mn-cs"/>
                <a:sym typeface="+mn-ea"/>
              </a:rPr>
              <a:t>(1)</a:t>
            </a:r>
            <a:r>
              <a:rPr kumimoji="1" lang="zh-CN" altLang="en-US" sz="2400" b="1" i="0" u="none" strike="noStrike" kern="0" cap="none" spc="0" normalizeH="0" baseline="0" noProof="0" dirty="0" smtClean="0">
                <a:ln>
                  <a:noFill/>
                </a:ln>
                <a:solidFill>
                  <a:schemeClr val="accent2"/>
                </a:solidFill>
                <a:effectLst/>
                <a:uLnTx/>
                <a:uFillTx/>
                <a:latin typeface="+mn-lt"/>
                <a:ea typeface="+mn-ea"/>
                <a:cs typeface="+mn-cs"/>
              </a:rPr>
              <a:t>记录系统中各作业的状况</a:t>
            </a:r>
            <a:r>
              <a:rPr kumimoji="1" lang="en-US" altLang="zh-CN" sz="2400" b="1" i="0" u="none" strike="noStrike" kern="0" cap="none" spc="0" normalizeH="0" baseline="0" noProof="0" dirty="0" smtClean="0">
                <a:ln>
                  <a:noFill/>
                </a:ln>
                <a:solidFill>
                  <a:schemeClr val="accent2"/>
                </a:solidFill>
                <a:effectLst/>
                <a:uLnTx/>
                <a:uFillTx/>
                <a:latin typeface="+mn-lt"/>
                <a:ea typeface="+mn-ea"/>
                <a:cs typeface="+mn-cs"/>
              </a:rPr>
              <a:t>: </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创建</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400" b="1" i="0" u="none" strike="noStrike" kern="0" cap="none" spc="0" normalizeH="0" baseline="0" noProof="0" dirty="0" smtClean="0">
                <a:ln>
                  <a:noFill/>
                </a:ln>
                <a:solidFill>
                  <a:schemeClr val="tx1"/>
                </a:solidFill>
                <a:effectLst/>
                <a:uLnTx/>
                <a:uFillTx/>
                <a:latin typeface="+mn-lt"/>
                <a:ea typeface="+mn-ea"/>
                <a:cs typeface="+mn-cs"/>
              </a:rPr>
              <a:t>撤销</a:t>
            </a:r>
            <a:r>
              <a:rPr kumimoji="1" lang="en-US" altLang="zh-CN" sz="2400" b="1" i="0" u="none" strike="noStrike" kern="0" cap="none" spc="0" normalizeH="0" baseline="0" noProof="0" dirty="0" smtClean="0">
                <a:ln>
                  <a:noFill/>
                </a:ln>
                <a:solidFill>
                  <a:schemeClr val="tx1"/>
                </a:solidFill>
                <a:effectLst/>
                <a:uLnTx/>
                <a:uFillTx/>
                <a:latin typeface="+mn-lt"/>
                <a:ea typeface="+mn-ea"/>
                <a:cs typeface="+mn-cs"/>
              </a:rPr>
              <a:t>JCB</a:t>
            </a: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287655" marR="0" indent="-287655"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kern="0" cap="none" spc="0" normalizeH="0" baseline="0" noProof="1" dirty="0">
                <a:solidFill>
                  <a:schemeClr val="tx1"/>
                </a:solidFill>
                <a:latin typeface="+mn-lt"/>
                <a:ea typeface="+mn-ea"/>
                <a:cs typeface="+mn-cs"/>
                <a:sym typeface="+mn-ea"/>
              </a:rPr>
              <a:t>(2)</a:t>
            </a:r>
            <a:r>
              <a:rPr kumimoji="1" lang="zh-CN" altLang="en-US" sz="2400" b="1" i="0" u="none" strike="noStrike" kern="0" cap="none" spc="0" normalizeH="0" baseline="0" noProof="1" dirty="0">
                <a:solidFill>
                  <a:schemeClr val="accent2"/>
                </a:solidFill>
                <a:latin typeface="+mn-lt"/>
                <a:ea typeface="+mn-ea"/>
                <a:cs typeface="+mn-cs"/>
                <a:sym typeface="+mn-ea"/>
              </a:rPr>
              <a:t>从后备队列中挑选出一部分作业投入执行</a:t>
            </a:r>
            <a:r>
              <a:rPr kumimoji="1" lang="zh-CN" altLang="en-US" sz="2400" b="1" i="0" u="none" strike="noStrike" kern="0" cap="none" spc="0" normalizeH="0" baseline="0" noProof="1" dirty="0">
                <a:solidFill>
                  <a:schemeClr val="tx1"/>
                </a:solidFill>
                <a:latin typeface="+mn-lt"/>
                <a:ea typeface="+mn-ea"/>
                <a:cs typeface="+mn-cs"/>
                <a:sym typeface="+mn-ea"/>
              </a:rPr>
              <a:t>。</a:t>
            </a:r>
            <a:endParaRPr kumimoji="1" lang="zh-CN" altLang="en-US" sz="2400" b="1" i="0" u="none" strike="noStrike" kern="0" cap="none" spc="0" normalizeH="0" baseline="0" noProof="1" dirty="0">
              <a:solidFill>
                <a:schemeClr val="tx1"/>
              </a:solidFill>
              <a:latin typeface="+mn-lt"/>
              <a:ea typeface="+mn-ea"/>
              <a:cs typeface="+mn-cs"/>
              <a:sym typeface="+mn-ea"/>
            </a:endParaRPr>
          </a:p>
          <a:p>
            <a:pPr marL="287655" marR="0" indent="-287655" algn="just" defTabSz="914400" rtl="0" eaLnBrk="1" fontAlgn="base" latinLnBrk="0" hangingPunct="1">
              <a:lnSpc>
                <a:spcPct val="100000"/>
              </a:lnSpc>
              <a:spcBef>
                <a:spcPct val="20000"/>
              </a:spcBef>
              <a:spcAft>
                <a:spcPct val="0"/>
              </a:spcAft>
              <a:buClrTx/>
              <a:buSzTx/>
              <a:buFontTx/>
              <a:buNone/>
            </a:pPr>
            <a:r>
              <a:rPr kumimoji="1" lang="en-US" altLang="zh-CN" sz="2400" b="1" i="0" u="none" strike="noStrike" kern="0" cap="none" spc="0" normalizeH="0" baseline="0" noProof="1" dirty="0">
                <a:solidFill>
                  <a:schemeClr val="tx1"/>
                </a:solidFill>
                <a:latin typeface="+mn-lt"/>
                <a:ea typeface="+mn-ea"/>
                <a:cs typeface="+mn-cs"/>
                <a:sym typeface="+mn-ea"/>
              </a:rPr>
              <a:t>(3)</a:t>
            </a:r>
            <a:r>
              <a:rPr kumimoji="1" lang="zh-CN" altLang="en-US" sz="2400" b="1" i="0" u="none" strike="noStrike" kern="0" cap="none" spc="0" normalizeH="0" baseline="0" noProof="1" dirty="0">
                <a:solidFill>
                  <a:schemeClr val="accent2"/>
                </a:solidFill>
                <a:latin typeface="+mn-lt"/>
                <a:ea typeface="+mn-ea"/>
                <a:cs typeface="+mn-cs"/>
                <a:sym typeface="+mn-ea"/>
              </a:rPr>
              <a:t>为被选中作业做好执行前的准备工作</a:t>
            </a:r>
            <a:r>
              <a:rPr kumimoji="1" lang="zh-CN" altLang="en-US" sz="2400" b="1" i="0" u="none" strike="noStrike" kern="0" cap="none" spc="0" normalizeH="0" baseline="0" noProof="1" dirty="0">
                <a:solidFill>
                  <a:schemeClr val="tx1"/>
                </a:solidFill>
                <a:latin typeface="+mn-lt"/>
                <a:ea typeface="+mn-ea"/>
                <a:cs typeface="+mn-cs"/>
                <a:sym typeface="+mn-ea"/>
              </a:rPr>
              <a:t>。作业调度程序为选中的作业建立相应的进程，并为这些进程分配它们所需要的系统资源，如分配给它们内存、外存、外设等。</a:t>
            </a:r>
            <a:endParaRPr kumimoji="1" lang="zh-CN" altLang="en-US" sz="2400" b="1" i="0" u="none" strike="noStrike" kern="0" cap="none" spc="0" normalizeH="0" baseline="0" noProof="1" dirty="0">
              <a:solidFill>
                <a:schemeClr val="tx1"/>
              </a:solidFill>
              <a:latin typeface="+mn-lt"/>
              <a:ea typeface="+mn-ea"/>
              <a:cs typeface="+mn-cs"/>
            </a:endParaRPr>
          </a:p>
          <a:p>
            <a:pPr marL="287655" marR="0" indent="-287655" algn="just" defTabSz="914400" rtl="0" eaLnBrk="1" fontAlgn="base" latinLnBrk="0" hangingPunct="1">
              <a:lnSpc>
                <a:spcPct val="100000"/>
              </a:lnSpc>
              <a:spcBef>
                <a:spcPct val="20000"/>
              </a:spcBef>
              <a:spcAft>
                <a:spcPct val="0"/>
              </a:spcAft>
              <a:buClrTx/>
              <a:buSzTx/>
              <a:buFontTx/>
              <a:buNone/>
            </a:pPr>
            <a:r>
              <a:rPr kumimoji="1" lang="en-US" altLang="zh-CN" sz="2400" b="1" i="0" u="none" strike="noStrike" kern="0" cap="none" spc="0" normalizeH="0" baseline="0" noProof="1" dirty="0">
                <a:solidFill>
                  <a:schemeClr val="tx1"/>
                </a:solidFill>
                <a:latin typeface="+mn-lt"/>
                <a:ea typeface="+mn-ea"/>
                <a:cs typeface="+mn-cs"/>
                <a:sym typeface="+mn-ea"/>
              </a:rPr>
              <a:t>(4)</a:t>
            </a:r>
            <a:r>
              <a:rPr kumimoji="1" lang="zh-CN" altLang="en-US" sz="2400" b="1" i="0" u="none" strike="noStrike" kern="0" cap="none" spc="0" normalizeH="0" baseline="0" noProof="1" dirty="0">
                <a:solidFill>
                  <a:schemeClr val="accent2"/>
                </a:solidFill>
                <a:latin typeface="+mn-lt"/>
                <a:ea typeface="+mn-ea"/>
                <a:cs typeface="+mn-cs"/>
                <a:sym typeface="+mn-ea"/>
              </a:rPr>
              <a:t>在作业执行结束时做善后处理工作</a:t>
            </a:r>
            <a:r>
              <a:rPr kumimoji="1" lang="zh-CN" altLang="en-US" sz="2400" b="1" i="0" u="none" strike="noStrike" kern="0" cap="none" spc="0" normalizeH="0" baseline="0" noProof="1" dirty="0">
                <a:solidFill>
                  <a:schemeClr val="tx1"/>
                </a:solidFill>
                <a:latin typeface="+mn-lt"/>
                <a:ea typeface="+mn-ea"/>
                <a:cs typeface="+mn-cs"/>
                <a:sym typeface="+mn-ea"/>
              </a:rPr>
              <a:t>。主要是输出作业管理信息，例如执行时间等。再就是回收该作业所占用的资源，撤消与该作业有关的全部进程和该作业的作业控制块等</a:t>
            </a:r>
            <a:endParaRPr kumimoji="1" lang="zh-CN" altLang="en-US" sz="2400" b="1" i="0" u="none" strike="noStrike" kern="0" cap="none" spc="0" normalizeH="0" baseline="0" noProof="1" dirty="0">
              <a:solidFill>
                <a:schemeClr val="tx1"/>
              </a:solidFill>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Tx/>
              <a:buNone/>
              <a:defRPr/>
            </a:pPr>
            <a:endParaRPr kumimoji="1"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6553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65539" name="Rectangle 2"/>
          <p:cNvSpPr>
            <a:spLocks noGrp="1"/>
          </p:cNvSpPr>
          <p:nvPr>
            <p:ph type="ctrTitle"/>
          </p:nvPr>
        </p:nvSpPr>
        <p:spPr>
          <a:xfrm>
            <a:off x="304800" y="32385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7585" name="Picture 3" descr="图4"/>
          <p:cNvPicPr>
            <a:picLocks noChangeAspect="1"/>
          </p:cNvPicPr>
          <p:nvPr/>
        </p:nvPicPr>
        <p:blipFill>
          <a:blip r:embed="rId1"/>
          <a:stretch>
            <a:fillRect/>
          </a:stretch>
        </p:blipFill>
        <p:spPr>
          <a:xfrm>
            <a:off x="1335088" y="34925"/>
            <a:ext cx="6257925" cy="6324600"/>
          </a:xfrm>
          <a:prstGeom prst="rect">
            <a:avLst/>
          </a:prstGeom>
          <a:noFill/>
          <a:ln w="9525">
            <a:noFill/>
          </a:ln>
        </p:spPr>
      </p:pic>
      <p:sp>
        <p:nvSpPr>
          <p:cNvPr id="67586" name="文本框 2"/>
          <p:cNvSpPr txBox="1"/>
          <p:nvPr/>
        </p:nvSpPr>
        <p:spPr>
          <a:xfrm>
            <a:off x="2660650" y="6359525"/>
            <a:ext cx="4602163" cy="706438"/>
          </a:xfrm>
          <a:prstGeom prst="rect">
            <a:avLst/>
          </a:prstGeom>
          <a:noFill/>
          <a:ln w="9525">
            <a:noFill/>
          </a:ln>
        </p:spPr>
        <p:txBody>
          <a:bodyPr wrap="square" anchor="t">
            <a:spAutoFit/>
          </a:bodyPr>
          <a:p>
            <a:r>
              <a:rPr lang="zh-CN" altLang="en-US"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3.3 </a:t>
            </a:r>
            <a:r>
              <a:rPr lang="zh-CN" altLang="en-US" sz="2000" dirty="0">
                <a:latin typeface="Times New Roman" panose="02020603050405020304" pitchFamily="18" charset="0"/>
                <a:ea typeface="宋体" panose="02010600030101010101" pitchFamily="2" charset="-122"/>
              </a:rPr>
              <a:t>作业调度中状态的转换过程</a:t>
            </a:r>
            <a:endParaRPr lang="zh-CN" altLang="en-US" sz="2000" dirty="0">
              <a:latin typeface="Times New Roman" panose="02020603050405020304" pitchFamily="18" charset="0"/>
              <a:ea typeface="宋体" panose="02010600030101010101" pitchFamily="2" charset="-122"/>
            </a:endParaRPr>
          </a:p>
          <a:p>
            <a:endParaRPr lang="zh-CN" altLang="en-US" sz="2000" dirty="0">
              <a:latin typeface="Times New Roman" panose="02020603050405020304" pitchFamily="18" charset="0"/>
              <a:ea typeface="宋体" panose="02010600030101010101" pitchFamily="2" charset="-122"/>
            </a:endParaRPr>
          </a:p>
        </p:txBody>
      </p:sp>
      <p:sp>
        <p:nvSpPr>
          <p:cNvPr id="67587"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subTitle" idx="1"/>
          </p:nvPr>
        </p:nvSpPr>
        <p:spPr>
          <a:xfrm>
            <a:off x="381000" y="1925638"/>
            <a:ext cx="8382000" cy="3379787"/>
          </a:xfrm>
          <a:ln>
            <a:noFill/>
          </a:ln>
        </p:spPr>
        <p:txBody>
          <a:bodyPr wrap="square" lIns="91440" tIns="45720" rIns="91440" bIns="45720" anchor="t"/>
          <a:p>
            <a:pPr eaLnBrk="1" hangingPunct="1">
              <a:buClrTx/>
              <a:buSzTx/>
              <a:buFontTx/>
              <a:buNone/>
            </a:pPr>
            <a:r>
              <a:rPr kumimoji="1" lang="zh-CN" altLang="en-US" dirty="0">
                <a:latin typeface="+mn-lt"/>
                <a:ea typeface="+mn-ea"/>
                <a:cs typeface="+mn-cs"/>
              </a:rPr>
              <a:t>一般来说，调度目标主要是以下</a:t>
            </a:r>
            <a:r>
              <a:rPr kumimoji="1" lang="en-US" altLang="zh-CN" dirty="0">
                <a:latin typeface="+mn-lt"/>
                <a:ea typeface="+mn-ea"/>
                <a:cs typeface="+mn-cs"/>
              </a:rPr>
              <a:t>4</a:t>
            </a:r>
            <a:r>
              <a:rPr kumimoji="1" lang="zh-CN" altLang="en-US" dirty="0">
                <a:latin typeface="+mn-lt"/>
                <a:ea typeface="+mn-ea"/>
                <a:cs typeface="+mn-cs"/>
              </a:rPr>
              <a:t>点：</a:t>
            </a:r>
            <a:endParaRPr kumimoji="1" lang="zh-CN" altLang="en-US" dirty="0">
              <a:latin typeface="+mn-lt"/>
              <a:ea typeface="+mn-ea"/>
              <a:cs typeface="+mn-cs"/>
            </a:endParaRPr>
          </a:p>
          <a:p>
            <a:pPr eaLnBrk="1" hangingPunct="1">
              <a:buClrTx/>
              <a:buSzTx/>
              <a:buFontTx/>
              <a:buNone/>
            </a:pPr>
            <a:r>
              <a:rPr kumimoji="1" lang="en-US" altLang="zh-CN" dirty="0">
                <a:latin typeface="+mn-lt"/>
                <a:ea typeface="+mn-ea"/>
                <a:cs typeface="+mn-cs"/>
              </a:rPr>
              <a:t>(1) </a:t>
            </a:r>
            <a:r>
              <a:rPr kumimoji="1" lang="zh-CN" altLang="en-US" dirty="0">
                <a:latin typeface="+mn-lt"/>
                <a:ea typeface="+mn-ea"/>
                <a:cs typeface="+mn-cs"/>
              </a:rPr>
              <a:t>对所有作业应该是公平合理的；</a:t>
            </a:r>
            <a:endParaRPr kumimoji="1" lang="zh-CN" altLang="en-US" dirty="0">
              <a:latin typeface="+mn-lt"/>
              <a:ea typeface="+mn-ea"/>
              <a:cs typeface="+mn-cs"/>
            </a:endParaRPr>
          </a:p>
          <a:p>
            <a:pPr eaLnBrk="1" hangingPunct="1">
              <a:buClrTx/>
              <a:buSzTx/>
              <a:buFontTx/>
              <a:buNone/>
            </a:pPr>
            <a:r>
              <a:rPr kumimoji="1" lang="en-US" altLang="zh-CN" dirty="0">
                <a:latin typeface="+mn-lt"/>
                <a:ea typeface="+mn-ea"/>
                <a:cs typeface="+mn-cs"/>
              </a:rPr>
              <a:t>(2) </a:t>
            </a:r>
            <a:r>
              <a:rPr kumimoji="1" lang="zh-CN" altLang="en-US" dirty="0">
                <a:latin typeface="+mn-lt"/>
                <a:ea typeface="+mn-ea"/>
                <a:cs typeface="+mn-cs"/>
              </a:rPr>
              <a:t>应使设备有高的利用率；</a:t>
            </a:r>
            <a:endParaRPr kumimoji="1" lang="zh-CN" altLang="en-US" dirty="0">
              <a:latin typeface="+mn-lt"/>
              <a:ea typeface="+mn-ea"/>
              <a:cs typeface="+mn-cs"/>
            </a:endParaRPr>
          </a:p>
          <a:p>
            <a:pPr eaLnBrk="1" hangingPunct="1">
              <a:buClrTx/>
              <a:buSzTx/>
              <a:buFontTx/>
              <a:buNone/>
            </a:pPr>
            <a:r>
              <a:rPr kumimoji="1" lang="en-US" altLang="zh-CN" dirty="0">
                <a:latin typeface="+mn-lt"/>
                <a:ea typeface="+mn-ea"/>
                <a:cs typeface="+mn-cs"/>
              </a:rPr>
              <a:t>(3) </a:t>
            </a:r>
            <a:r>
              <a:rPr kumimoji="1" lang="zh-CN" altLang="en-US" dirty="0">
                <a:latin typeface="+mn-lt"/>
                <a:ea typeface="+mn-ea"/>
                <a:cs typeface="+mn-cs"/>
              </a:rPr>
              <a:t>每天执行尽可能多的作业；</a:t>
            </a:r>
            <a:endParaRPr kumimoji="1" lang="zh-CN" altLang="en-US" dirty="0">
              <a:latin typeface="+mn-lt"/>
              <a:ea typeface="+mn-ea"/>
              <a:cs typeface="+mn-cs"/>
            </a:endParaRPr>
          </a:p>
          <a:p>
            <a:pPr eaLnBrk="1" hangingPunct="1">
              <a:buClrTx/>
              <a:buSzTx/>
              <a:buFontTx/>
              <a:buNone/>
            </a:pPr>
            <a:r>
              <a:rPr kumimoji="1" lang="en-US" altLang="zh-CN" dirty="0">
                <a:latin typeface="+mn-lt"/>
                <a:ea typeface="+mn-ea"/>
                <a:cs typeface="+mn-cs"/>
              </a:rPr>
              <a:t>(4) </a:t>
            </a:r>
            <a:r>
              <a:rPr kumimoji="1" lang="zh-CN" altLang="en-US" dirty="0">
                <a:latin typeface="+mn-lt"/>
                <a:ea typeface="+mn-ea"/>
                <a:cs typeface="+mn-cs"/>
              </a:rPr>
              <a:t>有快的响应时间。</a:t>
            </a:r>
            <a:endParaRPr kumimoji="1" lang="zh-CN" altLang="en-US" dirty="0">
              <a:latin typeface="+mn-lt"/>
              <a:ea typeface="+mn-ea"/>
              <a:cs typeface="+mn-cs"/>
            </a:endParaRPr>
          </a:p>
          <a:p>
            <a:pPr eaLnBrk="1" hangingPunct="1">
              <a:buClrTx/>
              <a:buSzTx/>
              <a:buFontTx/>
              <a:buNone/>
            </a:pPr>
            <a:r>
              <a:rPr kumimoji="1" lang="zh-CN" altLang="en-US" dirty="0">
                <a:solidFill>
                  <a:schemeClr val="accent2"/>
                </a:solidFill>
                <a:latin typeface="+mn-lt"/>
                <a:ea typeface="+mn-ea"/>
                <a:cs typeface="+mn-cs"/>
              </a:rPr>
              <a:t>同时满足很困难！</a:t>
            </a:r>
            <a:endParaRPr kumimoji="1" lang="zh-CN" altLang="en-US" dirty="0">
              <a:solidFill>
                <a:schemeClr val="accent2"/>
              </a:solidFill>
              <a:latin typeface="+mn-lt"/>
              <a:ea typeface="+mn-ea"/>
              <a:cs typeface="+mn-cs"/>
            </a:endParaRPr>
          </a:p>
        </p:txBody>
      </p:sp>
      <p:sp>
        <p:nvSpPr>
          <p:cNvPr id="19458" name="Rectangle 2"/>
          <p:cNvSpPr>
            <a:spLocks noGrp="1" noChangeArrowheads="1"/>
          </p:cNvSpPr>
          <p:nvPr/>
        </p:nvSpPr>
        <p:spPr bwMode="auto">
          <a:xfrm>
            <a:off x="190500" y="1308100"/>
            <a:ext cx="8382000" cy="527050"/>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3333CC"/>
              </a:buClr>
              <a:buSzTx/>
              <a:buFont typeface="Wingdings" panose="05000000000000000000" charset="0"/>
              <a:buChar char="n"/>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作业调度目标与性能衡量</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6963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3.1.4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7105">
                                            <p:txEl>
                                              <p:charRg st="83" end="92"/>
                                            </p:txEl>
                                          </p:spTgt>
                                        </p:tgtEl>
                                        <p:attrNameLst>
                                          <p:attrName>style.visibility</p:attrName>
                                        </p:attrNameLst>
                                      </p:cBhvr>
                                      <p:to>
                                        <p:strVal val="visible"/>
                                      </p:to>
                                    </p:set>
                                    <p:anim calcmode="lin" valueType="num">
                                      <p:cBhvr>
                                        <p:cTn id="7" dur="500"/>
                                        <p:tgtEl>
                                          <p:spTgt spid="47105">
                                            <p:txEl>
                                              <p:charRg st="83" end="92"/>
                                            </p:txEl>
                                          </p:spTgt>
                                        </p:tgtEl>
                                        <p:attrNameLst>
                                          <p:attrName>ppt_y</p:attrName>
                                        </p:attrNameLst>
                                      </p:cBhvr>
                                      <p:tavLst>
                                        <p:tav tm="0">
                                          <p:val>
                                            <p:strVal val="#ppt_y+#ppt_h*1.125000"/>
                                          </p:val>
                                        </p:tav>
                                        <p:tav tm="100000">
                                          <p:val>
                                            <p:strVal val="#ppt_y"/>
                                          </p:val>
                                        </p:tav>
                                      </p:tavLst>
                                    </p:anim>
                                    <p:animEffect transition="in" filter="wipe(up)">
                                      <p:cBhvr>
                                        <p:cTn id="8" dur="500"/>
                                        <p:tgtEl>
                                          <p:spTgt spid="47105">
                                            <p:txEl>
                                              <p:charRg st="83" end="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subTitle" idx="1"/>
          </p:nvPr>
        </p:nvSpPr>
        <p:spPr>
          <a:xfrm>
            <a:off x="271463" y="1785938"/>
            <a:ext cx="8382000" cy="3787775"/>
          </a:xfrm>
          <a:ln>
            <a:noFill/>
          </a:ln>
        </p:spPr>
        <p:txBody>
          <a:bodyPr wrap="square" lIns="91440" tIns="45720" rIns="91440" bIns="45720" anchor="t"/>
          <a:p>
            <a:pPr eaLnBrk="1" hangingPunct="1">
              <a:buClr>
                <a:srgbClr val="3333CC"/>
              </a:buClr>
              <a:buSzTx/>
              <a:buFont typeface="Wingdings" panose="05000000000000000000" charset="0"/>
              <a:buChar char="l"/>
            </a:pPr>
            <a:r>
              <a:rPr kumimoji="1" lang="zh-CN" altLang="en-US" dirty="0">
                <a:solidFill>
                  <a:schemeClr val="accent2"/>
                </a:solidFill>
                <a:latin typeface="+mn-lt"/>
                <a:ea typeface="+mn-ea"/>
                <a:cs typeface="+mn-cs"/>
              </a:rPr>
              <a:t>周转时间</a:t>
            </a:r>
            <a:r>
              <a:rPr kumimoji="1" lang="zh-CN" altLang="en-US" sz="2400" dirty="0">
                <a:solidFill>
                  <a:srgbClr val="800000"/>
                </a:solidFill>
                <a:latin typeface="+mn-lt"/>
                <a:ea typeface="+mn-ea"/>
                <a:cs typeface="+mn-cs"/>
              </a:rPr>
              <a:t>：</a:t>
            </a:r>
            <a:r>
              <a:rPr kumimoji="1" lang="zh-CN" altLang="en-US" sz="2400" dirty="0">
                <a:latin typeface="+mn-lt"/>
                <a:ea typeface="+mn-ea"/>
                <a:cs typeface="+mn-cs"/>
              </a:rPr>
              <a:t>作业提交到作业完成经历的时间</a:t>
            </a:r>
            <a:endParaRPr kumimoji="1" lang="en-US" altLang="zh-CN" sz="2400" dirty="0">
              <a:latin typeface="+mn-lt"/>
              <a:ea typeface="+mn-ea"/>
              <a:cs typeface="+mn-cs"/>
            </a:endParaRPr>
          </a:p>
          <a:p>
            <a:pPr eaLnBrk="1" hangingPunct="1">
              <a:buClrTx/>
              <a:buSzTx/>
              <a:buFontTx/>
              <a:buNone/>
            </a:pPr>
            <a:r>
              <a:rPr kumimoji="1" lang="zh-CN" altLang="en-US" sz="2400" dirty="0">
                <a:latin typeface="+mn-lt"/>
                <a:ea typeface="+mn-ea"/>
                <a:cs typeface="+mn-cs"/>
              </a:rPr>
              <a:t>	               </a:t>
            </a:r>
            <a:r>
              <a:rPr kumimoji="1" lang="en-US" altLang="zh-CN" sz="2400" dirty="0">
                <a:latin typeface="+mn-lt"/>
                <a:ea typeface="+mn-ea"/>
                <a:cs typeface="+mn-cs"/>
              </a:rPr>
              <a:t>T</a:t>
            </a:r>
            <a:r>
              <a:rPr kumimoji="1" lang="en-US" altLang="zh-CN" sz="2400" baseline="-25000" dirty="0">
                <a:latin typeface="+mn-lt"/>
                <a:ea typeface="+mn-ea"/>
                <a:cs typeface="+mn-cs"/>
              </a:rPr>
              <a:t>i</a:t>
            </a:r>
            <a:r>
              <a:rPr kumimoji="1" lang="en-US" altLang="zh-CN" sz="2400" dirty="0">
                <a:latin typeface="+mn-lt"/>
                <a:ea typeface="+mn-ea"/>
                <a:cs typeface="+mn-cs"/>
              </a:rPr>
              <a:t>=T</a:t>
            </a:r>
            <a:r>
              <a:rPr kumimoji="1" lang="en-US" altLang="zh-CN" sz="2400" baseline="-25000" dirty="0">
                <a:latin typeface="+mn-lt"/>
                <a:ea typeface="+mn-ea"/>
                <a:cs typeface="+mn-cs"/>
              </a:rPr>
              <a:t>ei</a:t>
            </a:r>
            <a:r>
              <a:rPr kumimoji="1" lang="en-US" altLang="zh-CN" sz="2400" dirty="0">
                <a:latin typeface="+mn-lt"/>
                <a:ea typeface="+mn-ea"/>
                <a:cs typeface="+mn-cs"/>
              </a:rPr>
              <a:t>-T</a:t>
            </a:r>
            <a:r>
              <a:rPr kumimoji="1" lang="en-US" altLang="zh-CN" sz="2400" baseline="-25000" dirty="0">
                <a:latin typeface="+mn-lt"/>
                <a:ea typeface="+mn-ea"/>
                <a:cs typeface="+mn-cs"/>
              </a:rPr>
              <a:t>si</a:t>
            </a:r>
            <a:endParaRPr kumimoji="1" lang="en-US" altLang="zh-CN" sz="2400" baseline="-25000" dirty="0">
              <a:latin typeface="+mn-lt"/>
              <a:ea typeface="+mn-ea"/>
              <a:cs typeface="+mn-cs"/>
            </a:endParaRPr>
          </a:p>
          <a:p>
            <a:pPr eaLnBrk="1" hangingPunct="1">
              <a:buClrTx/>
              <a:buSzTx/>
              <a:buFontTx/>
              <a:buNone/>
            </a:pPr>
            <a:r>
              <a:rPr kumimoji="1" lang="zh-CN" altLang="en-US" sz="2400" dirty="0">
                <a:latin typeface="+mn-lt"/>
                <a:ea typeface="+mn-ea"/>
                <a:cs typeface="+mn-cs"/>
              </a:rPr>
              <a:t>  其中</a:t>
            </a:r>
            <a:r>
              <a:rPr kumimoji="1" lang="en-US" altLang="zh-CN" sz="2400" dirty="0">
                <a:latin typeface="+mn-lt"/>
                <a:ea typeface="+mn-ea"/>
                <a:cs typeface="+mn-cs"/>
              </a:rPr>
              <a:t>T</a:t>
            </a:r>
            <a:r>
              <a:rPr kumimoji="1" lang="en-US" altLang="zh-CN" sz="2400" baseline="-25000" dirty="0">
                <a:latin typeface="+mn-lt"/>
                <a:ea typeface="+mn-ea"/>
                <a:cs typeface="+mn-cs"/>
              </a:rPr>
              <a:t>ei</a:t>
            </a:r>
            <a:r>
              <a:rPr kumimoji="1" lang="zh-CN" altLang="en-US" sz="2400" dirty="0">
                <a:latin typeface="+mn-lt"/>
                <a:ea typeface="+mn-ea"/>
                <a:cs typeface="+mn-cs"/>
              </a:rPr>
              <a:t>为作业</a:t>
            </a:r>
            <a:r>
              <a:rPr kumimoji="1" lang="en-US" altLang="zh-CN" sz="2400" dirty="0">
                <a:latin typeface="+mn-lt"/>
                <a:ea typeface="+mn-ea"/>
                <a:cs typeface="+mn-cs"/>
              </a:rPr>
              <a:t>i</a:t>
            </a:r>
            <a:r>
              <a:rPr kumimoji="1" lang="zh-CN" altLang="en-US" sz="2400" dirty="0">
                <a:latin typeface="+mn-lt"/>
                <a:ea typeface="+mn-ea"/>
                <a:cs typeface="+mn-cs"/>
              </a:rPr>
              <a:t>的完成时间，作业</a:t>
            </a:r>
            <a:r>
              <a:rPr kumimoji="1" lang="en-US" altLang="zh-CN" sz="2400" dirty="0">
                <a:latin typeface="+mn-lt"/>
                <a:ea typeface="+mn-ea"/>
                <a:cs typeface="+mn-cs"/>
              </a:rPr>
              <a:t>T</a:t>
            </a:r>
            <a:r>
              <a:rPr kumimoji="1" lang="en-US" altLang="zh-CN" sz="2400" baseline="-25000" dirty="0">
                <a:latin typeface="+mn-lt"/>
                <a:ea typeface="+mn-ea"/>
                <a:cs typeface="+mn-cs"/>
              </a:rPr>
              <a:t>si</a:t>
            </a:r>
            <a:r>
              <a:rPr kumimoji="1" lang="zh-CN" altLang="en-US" sz="2400" dirty="0">
                <a:latin typeface="+mn-lt"/>
                <a:ea typeface="+mn-ea"/>
                <a:cs typeface="+mn-cs"/>
              </a:rPr>
              <a:t>为的提交时间。</a:t>
            </a:r>
            <a:endParaRPr kumimoji="1" lang="zh-CN" altLang="en-US" sz="2000" dirty="0">
              <a:latin typeface="+mn-lt"/>
              <a:ea typeface="+mn-ea"/>
              <a:cs typeface="+mn-cs"/>
            </a:endParaRPr>
          </a:p>
          <a:p>
            <a:pPr eaLnBrk="1" hangingPunct="1">
              <a:buClr>
                <a:srgbClr val="3333CC"/>
              </a:buClr>
              <a:buSzTx/>
              <a:buFont typeface="Wingdings" panose="05000000000000000000" charset="0"/>
              <a:buChar char="l"/>
            </a:pPr>
            <a:r>
              <a:rPr kumimoji="1" lang="zh-CN" altLang="en-US" dirty="0">
                <a:solidFill>
                  <a:schemeClr val="accent2"/>
                </a:solidFill>
                <a:latin typeface="+mn-lt"/>
                <a:ea typeface="+mn-ea"/>
                <a:cs typeface="+mn-cs"/>
              </a:rPr>
              <a:t>平均周转时间</a:t>
            </a:r>
            <a:endParaRPr kumimoji="1" lang="zh-CN" altLang="en-US" dirty="0">
              <a:solidFill>
                <a:schemeClr val="accent2"/>
              </a:solidFill>
              <a:latin typeface="+mn-lt"/>
              <a:ea typeface="+mn-ea"/>
              <a:cs typeface="+mn-cs"/>
            </a:endParaRPr>
          </a:p>
          <a:p>
            <a:pPr eaLnBrk="1" hangingPunct="1">
              <a:buClrTx/>
              <a:buSzTx/>
              <a:buFontTx/>
              <a:buNone/>
            </a:pPr>
            <a:r>
              <a:rPr kumimoji="1" lang="zh-CN" altLang="en-US" sz="2400" dirty="0">
                <a:latin typeface="+mn-lt"/>
                <a:ea typeface="+mn-ea"/>
                <a:cs typeface="+mn-cs"/>
              </a:rPr>
              <a:t>   对于被对测定作业流所含有的</a:t>
            </a:r>
            <a:r>
              <a:rPr kumimoji="1" lang="en-US" altLang="zh-CN" sz="2400" dirty="0">
                <a:latin typeface="+mn-lt"/>
                <a:ea typeface="+mn-ea"/>
                <a:cs typeface="+mn-cs"/>
              </a:rPr>
              <a:t>n</a:t>
            </a:r>
            <a:r>
              <a:rPr kumimoji="1" lang="zh-CN" altLang="en-US" sz="2400" dirty="0">
                <a:latin typeface="+mn-lt"/>
                <a:ea typeface="+mn-ea"/>
                <a:cs typeface="+mn-cs"/>
              </a:rPr>
              <a:t>（</a:t>
            </a:r>
            <a:r>
              <a:rPr kumimoji="1" lang="en-US" altLang="zh-CN" sz="2400" dirty="0">
                <a:latin typeface="+mn-lt"/>
                <a:ea typeface="+mn-ea"/>
                <a:cs typeface="+mn-cs"/>
              </a:rPr>
              <a:t>n&gt;=1</a:t>
            </a:r>
            <a:r>
              <a:rPr kumimoji="1" lang="zh-CN" altLang="en-US" sz="2400" dirty="0">
                <a:latin typeface="+mn-lt"/>
                <a:ea typeface="+mn-ea"/>
                <a:cs typeface="+mn-cs"/>
              </a:rPr>
              <a:t>）个作业来说，其平均周转时间为：</a:t>
            </a: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p:txBody>
      </p:sp>
      <p:graphicFrame>
        <p:nvGraphicFramePr>
          <p:cNvPr id="71682" name="Object 3"/>
          <p:cNvGraphicFramePr>
            <a:graphicFrameLocks noChangeAspect="1"/>
          </p:cNvGraphicFramePr>
          <p:nvPr/>
        </p:nvGraphicFramePr>
        <p:xfrm>
          <a:off x="2787650" y="4217988"/>
          <a:ext cx="2590800" cy="1003300"/>
        </p:xfrm>
        <a:graphic>
          <a:graphicData uri="http://schemas.openxmlformats.org/presentationml/2006/ole">
            <mc:AlternateContent xmlns:mc="http://schemas.openxmlformats.org/markup-compatibility/2006">
              <mc:Choice xmlns:v="urn:schemas-microsoft-com:vml" Requires="v">
                <p:oleObj spid="_x0000_s3076" name="" r:id="rId1" imgW="736600" imgH="431800" progId="Equation.DSMT4">
                  <p:embed/>
                </p:oleObj>
              </mc:Choice>
              <mc:Fallback>
                <p:oleObj name="" r:id="rId1" imgW="736600" imgH="431800" progId="Equation.DSMT4">
                  <p:embed/>
                  <p:pic>
                    <p:nvPicPr>
                      <p:cNvPr id="0" name="图片 3075"/>
                      <p:cNvPicPr/>
                      <p:nvPr/>
                    </p:nvPicPr>
                    <p:blipFill>
                      <a:blip r:embed="rId2"/>
                      <a:stretch>
                        <a:fillRect/>
                      </a:stretch>
                    </p:blipFill>
                    <p:spPr>
                      <a:xfrm>
                        <a:off x="2787650" y="4217988"/>
                        <a:ext cx="2590800" cy="1003300"/>
                      </a:xfrm>
                      <a:prstGeom prst="rect">
                        <a:avLst/>
                      </a:prstGeom>
                      <a:noFill/>
                      <a:ln w="38100">
                        <a:noFill/>
                        <a:miter/>
                      </a:ln>
                    </p:spPr>
                  </p:pic>
                </p:oleObj>
              </mc:Fallback>
            </mc:AlternateContent>
          </a:graphicData>
        </a:graphic>
      </p:graphicFrame>
      <p:sp>
        <p:nvSpPr>
          <p:cNvPr id="19458" name="Rectangle 2"/>
          <p:cNvSpPr>
            <a:spLocks noGrp="1" noChangeArrowheads="1"/>
          </p:cNvSpPr>
          <p:nvPr/>
        </p:nvSpPr>
        <p:spPr bwMode="auto">
          <a:xfrm>
            <a:off x="271463" y="1155700"/>
            <a:ext cx="8382000" cy="527050"/>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Tx/>
              <a:buNone/>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作业调度目标与性能衡量</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7168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3.1.4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p:cNvSpPr>
          <p:nvPr>
            <p:ph type="subTitle" idx="1"/>
          </p:nvPr>
        </p:nvSpPr>
        <p:spPr>
          <a:xfrm>
            <a:off x="271463" y="1785938"/>
            <a:ext cx="8382000" cy="3787775"/>
          </a:xfrm>
          <a:ln>
            <a:noFill/>
          </a:ln>
        </p:spPr>
        <p:txBody>
          <a:bodyPr wrap="square" lIns="91440" tIns="45720" rIns="91440" bIns="45720" anchor="t"/>
          <a:p>
            <a:pPr defTabSz="914400" eaLnBrk="1" latinLnBrk="0" hangingPunct="1">
              <a:lnSpc>
                <a:spcPct val="100000"/>
              </a:lnSpc>
              <a:buClr>
                <a:srgbClr val="3333CC"/>
              </a:buClr>
              <a:buSzTx/>
              <a:buFont typeface="Wingdings" panose="05000000000000000000" charset="0"/>
              <a:buChar char="l"/>
            </a:pPr>
            <a:r>
              <a:rPr kumimoji="1" lang="en-US" altLang="zh-CN" sz="2400" baseline="0" dirty="0">
                <a:solidFill>
                  <a:srgbClr val="800000"/>
                </a:solidFill>
                <a:latin typeface="+mn-lt"/>
                <a:ea typeface="+mn-ea"/>
                <a:cs typeface="+mn-cs"/>
              </a:rPr>
              <a:t> </a:t>
            </a:r>
            <a:r>
              <a:rPr kumimoji="1" lang="zh-CN" altLang="en-US" baseline="0" dirty="0">
                <a:solidFill>
                  <a:schemeClr val="accent2"/>
                </a:solidFill>
                <a:latin typeface="+mn-lt"/>
                <a:ea typeface="+mn-ea"/>
                <a:cs typeface="+mn-cs"/>
                <a:sym typeface="宋体" panose="02010600030101010101" pitchFamily="2" charset="-122"/>
              </a:rPr>
              <a:t>带权周转时间</a:t>
            </a:r>
            <a:r>
              <a:rPr kumimoji="1" lang="zh-CN" altLang="en-US" sz="2400" baseline="0" dirty="0">
                <a:latin typeface="+mn-lt"/>
                <a:ea typeface="+mn-ea"/>
                <a:cs typeface="+mn-cs"/>
                <a:sym typeface="宋体" panose="02010600030101010101" pitchFamily="2" charset="-122"/>
              </a:rPr>
              <a:t>是作业周转时间与作业执行时间的比：</a:t>
            </a:r>
            <a:endParaRPr kumimoji="1" lang="zh-CN" altLang="en-US" sz="2400" baseline="0" dirty="0">
              <a:latin typeface="+mn-lt"/>
              <a:ea typeface="+mn-ea"/>
              <a:cs typeface="+mn-cs"/>
            </a:endParaRPr>
          </a:p>
          <a:p>
            <a:pPr defTabSz="914400" eaLnBrk="1" latinLnBrk="0" hangingPunct="1">
              <a:lnSpc>
                <a:spcPct val="100000"/>
              </a:lnSpc>
              <a:buClrTx/>
              <a:buSzTx/>
              <a:buFontTx/>
              <a:buNone/>
            </a:pPr>
            <a:r>
              <a:rPr kumimoji="1" lang="zh-CN" altLang="en-US" sz="2400" baseline="0" dirty="0">
                <a:latin typeface="+mn-lt"/>
                <a:ea typeface="+mn-ea"/>
                <a:cs typeface="+mn-cs"/>
                <a:sym typeface="宋体" panose="02010600030101010101" pitchFamily="2" charset="-122"/>
              </a:rPr>
              <a:t>	                                     </a:t>
            </a:r>
            <a:r>
              <a:rPr kumimoji="1" lang="en-US" altLang="zh-CN" sz="2400" baseline="0" dirty="0">
                <a:latin typeface="+mn-lt"/>
                <a:ea typeface="+mn-ea"/>
                <a:cs typeface="+mn-cs"/>
                <a:sym typeface="宋体" panose="02010600030101010101" pitchFamily="2" charset="-122"/>
              </a:rPr>
              <a:t>W</a:t>
            </a:r>
            <a:r>
              <a:rPr kumimoji="1" lang="en-US" altLang="zh-CN" sz="2400" baseline="-25000" dirty="0">
                <a:latin typeface="+mn-lt"/>
                <a:ea typeface="+mn-ea"/>
                <a:cs typeface="+mn-cs"/>
                <a:sym typeface="宋体" panose="02010600030101010101" pitchFamily="2" charset="-122"/>
              </a:rPr>
              <a:t>i</a:t>
            </a:r>
            <a:r>
              <a:rPr kumimoji="1" lang="en-US" altLang="zh-CN" sz="2400" baseline="0" dirty="0">
                <a:latin typeface="+mn-lt"/>
                <a:ea typeface="+mn-ea"/>
                <a:cs typeface="+mn-cs"/>
                <a:sym typeface="宋体" panose="02010600030101010101" pitchFamily="2" charset="-122"/>
              </a:rPr>
              <a:t>=T</a:t>
            </a:r>
            <a:r>
              <a:rPr kumimoji="1" lang="en-US" altLang="zh-CN" sz="2400" baseline="-25000" dirty="0">
                <a:latin typeface="+mn-lt"/>
                <a:ea typeface="+mn-ea"/>
                <a:cs typeface="+mn-cs"/>
                <a:sym typeface="宋体" panose="02010600030101010101" pitchFamily="2" charset="-122"/>
              </a:rPr>
              <a:t>i</a:t>
            </a:r>
            <a:r>
              <a:rPr kumimoji="1" lang="en-US" altLang="zh-CN" sz="2400" baseline="0" dirty="0">
                <a:latin typeface="+mn-lt"/>
                <a:ea typeface="+mn-ea"/>
                <a:cs typeface="+mn-cs"/>
                <a:sym typeface="宋体" panose="02010600030101010101" pitchFamily="2" charset="-122"/>
              </a:rPr>
              <a:t>/T</a:t>
            </a:r>
            <a:r>
              <a:rPr kumimoji="1" lang="en-US" altLang="zh-CN" sz="2400" baseline="-25000" dirty="0">
                <a:latin typeface="+mn-lt"/>
                <a:ea typeface="+mn-ea"/>
                <a:cs typeface="+mn-cs"/>
                <a:sym typeface="宋体" panose="02010600030101010101" pitchFamily="2" charset="-122"/>
              </a:rPr>
              <a:t>ri</a:t>
            </a:r>
            <a:endParaRPr kumimoji="1" lang="en-US" altLang="zh-CN" sz="2400" baseline="-25000" dirty="0">
              <a:latin typeface="+mn-lt"/>
              <a:ea typeface="+mn-ea"/>
              <a:cs typeface="+mn-cs"/>
              <a:sym typeface="宋体" panose="02010600030101010101" pitchFamily="2" charset="-122"/>
            </a:endParaRPr>
          </a:p>
          <a:p>
            <a:pPr defTabSz="914400" eaLnBrk="1" latinLnBrk="0" hangingPunct="1">
              <a:lnSpc>
                <a:spcPct val="100000"/>
              </a:lnSpc>
              <a:buClr>
                <a:srgbClr val="3333CC"/>
              </a:buClr>
              <a:buSzTx/>
              <a:buFont typeface="Wingdings" panose="05000000000000000000" charset="0"/>
              <a:buChar char="l"/>
            </a:pPr>
            <a:r>
              <a:rPr kumimoji="1" lang="zh-CN" altLang="en-US" baseline="0" dirty="0">
                <a:solidFill>
                  <a:schemeClr val="accent2"/>
                </a:solidFill>
                <a:latin typeface="+mn-lt"/>
                <a:ea typeface="+mn-ea"/>
                <a:cs typeface="+mn-cs"/>
              </a:rPr>
              <a:t>平均带权周转时间：</a:t>
            </a:r>
            <a:endParaRPr kumimoji="1" lang="zh-CN" altLang="en-US" sz="3200" baseline="0" dirty="0">
              <a:solidFill>
                <a:schemeClr val="accent2"/>
              </a:solidFill>
              <a:latin typeface="+mn-lt"/>
              <a:ea typeface="+mn-ea"/>
              <a:cs typeface="+mn-cs"/>
            </a:endParaRPr>
          </a:p>
          <a:p>
            <a:pPr defTabSz="914400" eaLnBrk="1" latinLnBrk="0" hangingPunct="1">
              <a:lnSpc>
                <a:spcPct val="100000"/>
              </a:lnSpc>
              <a:buClr>
                <a:srgbClr val="3333CC"/>
              </a:buClr>
              <a:buSzTx/>
              <a:buFont typeface="Wingdings" panose="05000000000000000000" charset="0"/>
              <a:buChar char="Ø"/>
            </a:pPr>
            <a:endParaRPr kumimoji="1" lang="zh-CN" altLang="en-US" baseline="0" dirty="0">
              <a:solidFill>
                <a:schemeClr val="accent2"/>
              </a:solidFill>
              <a:latin typeface="+mn-lt"/>
              <a:ea typeface="+mn-ea"/>
              <a:cs typeface="+mn-cs"/>
            </a:endParaRPr>
          </a:p>
          <a:p>
            <a:pPr defTabSz="914400" eaLnBrk="1" latinLnBrk="0" hangingPunct="1">
              <a:lnSpc>
                <a:spcPct val="100000"/>
              </a:lnSpc>
              <a:buClr>
                <a:srgbClr val="3333CC"/>
              </a:buClr>
              <a:buSzTx/>
              <a:buFont typeface="Wingdings" panose="05000000000000000000" charset="0"/>
              <a:buChar char="Ø"/>
            </a:pPr>
            <a:endParaRPr kumimoji="1" lang="zh-CN" altLang="en-US" baseline="0" dirty="0">
              <a:latin typeface="+mn-lt"/>
              <a:ea typeface="+mn-ea"/>
              <a:cs typeface="+mn-cs"/>
            </a:endParaRPr>
          </a:p>
        </p:txBody>
      </p:sp>
      <p:graphicFrame>
        <p:nvGraphicFramePr>
          <p:cNvPr id="73730" name="Object 3"/>
          <p:cNvGraphicFramePr>
            <a:graphicFrameLocks noChangeAspect="1"/>
          </p:cNvGraphicFramePr>
          <p:nvPr/>
        </p:nvGraphicFramePr>
        <p:xfrm>
          <a:off x="2879725" y="3387725"/>
          <a:ext cx="2590800" cy="1003300"/>
        </p:xfrm>
        <a:graphic>
          <a:graphicData uri="http://schemas.openxmlformats.org/presentationml/2006/ole">
            <mc:AlternateContent xmlns:mc="http://schemas.openxmlformats.org/markup-compatibility/2006">
              <mc:Choice xmlns:v="urn:schemas-microsoft-com:vml" Requires="v">
                <p:oleObj spid="_x0000_s3077" name="" r:id="rId1" imgW="736600" imgH="431800" progId="Equation.DSMT4">
                  <p:embed/>
                </p:oleObj>
              </mc:Choice>
              <mc:Fallback>
                <p:oleObj name="" r:id="rId1" imgW="736600" imgH="431800" progId="Equation.DSMT4">
                  <p:embed/>
                  <p:pic>
                    <p:nvPicPr>
                      <p:cNvPr id="0" name="图片 3076"/>
                      <p:cNvPicPr/>
                      <p:nvPr/>
                    </p:nvPicPr>
                    <p:blipFill>
                      <a:blip r:embed="rId2"/>
                      <a:stretch>
                        <a:fillRect/>
                      </a:stretch>
                    </p:blipFill>
                    <p:spPr>
                      <a:xfrm>
                        <a:off x="2879725" y="3387725"/>
                        <a:ext cx="2590800" cy="1003300"/>
                      </a:xfrm>
                      <a:prstGeom prst="rect">
                        <a:avLst/>
                      </a:prstGeom>
                      <a:noFill/>
                      <a:ln w="38100">
                        <a:noFill/>
                        <a:miter/>
                      </a:ln>
                    </p:spPr>
                  </p:pic>
                </p:oleObj>
              </mc:Fallback>
            </mc:AlternateContent>
          </a:graphicData>
        </a:graphic>
      </p:graphicFrame>
      <p:sp>
        <p:nvSpPr>
          <p:cNvPr id="19458" name="Rectangle 2"/>
          <p:cNvSpPr>
            <a:spLocks noGrp="1" noChangeArrowheads="1"/>
          </p:cNvSpPr>
          <p:nvPr/>
        </p:nvSpPr>
        <p:spPr bwMode="auto">
          <a:xfrm>
            <a:off x="271463" y="1155700"/>
            <a:ext cx="8382000" cy="527050"/>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Tx/>
              <a:buNone/>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作业调度目标与性能衡量</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73732"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3.1.4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subTitle" idx="1"/>
          </p:nvPr>
        </p:nvSpPr>
        <p:spPr>
          <a:xfrm>
            <a:off x="381000" y="1804988"/>
            <a:ext cx="8382000" cy="2592387"/>
          </a:xfrm>
          <a:ln>
            <a:noFill/>
          </a:ln>
        </p:spPr>
        <p:txBody>
          <a:bodyPr wrap="square" lIns="91440" tIns="45720" rIns="91440" bIns="45720" anchor="t"/>
          <a:p>
            <a:pPr eaLnBrk="1" hangingPunct="1">
              <a:buClr>
                <a:srgbClr val="3333CC"/>
              </a:buClr>
              <a:buSzTx/>
              <a:buFont typeface="Wingdings" panose="05000000000000000000" charset="0"/>
              <a:buChar char="l"/>
            </a:pPr>
            <a:r>
              <a:rPr kumimoji="1" lang="zh-CN" altLang="en-US" dirty="0">
                <a:latin typeface="+mn-lt"/>
                <a:ea typeface="+mn-ea"/>
                <a:cs typeface="+mn-cs"/>
              </a:rPr>
              <a:t> </a:t>
            </a:r>
            <a:r>
              <a:rPr kumimoji="1" lang="zh-CN" altLang="en-US" dirty="0">
                <a:solidFill>
                  <a:schemeClr val="accent2"/>
                </a:solidFill>
                <a:latin typeface="+mn-lt"/>
                <a:ea typeface="+mn-ea"/>
                <a:cs typeface="+mn-cs"/>
              </a:rPr>
              <a:t>保存处理机的现场信息：</a:t>
            </a:r>
            <a:r>
              <a:rPr kumimoji="1" lang="zh-CN" altLang="en-US" dirty="0">
                <a:latin typeface="+mn-lt"/>
                <a:ea typeface="+mn-ea"/>
                <a:cs typeface="+mn-cs"/>
              </a:rPr>
              <a:t>保存当前进程的处理器现场信息，如程序计数器、寄存器内容等。</a:t>
            </a:r>
            <a:endParaRPr kumimoji="1" lang="zh-CN" altLang="en-US" dirty="0">
              <a:latin typeface="+mn-lt"/>
              <a:ea typeface="+mn-ea"/>
              <a:cs typeface="+mn-cs"/>
            </a:endParaRPr>
          </a:p>
          <a:p>
            <a:pPr eaLnBrk="1" hangingPunct="1">
              <a:buClr>
                <a:srgbClr val="3333CC"/>
              </a:buClr>
              <a:buSzTx/>
              <a:buFont typeface="Wingdings" panose="05000000000000000000" charset="0"/>
              <a:buChar char="l"/>
            </a:pPr>
            <a:r>
              <a:rPr kumimoji="1" lang="zh-CN" altLang="en-US" dirty="0">
                <a:latin typeface="+mn-lt"/>
                <a:ea typeface="+mn-ea"/>
                <a:cs typeface="+mn-cs"/>
              </a:rPr>
              <a:t> </a:t>
            </a:r>
            <a:r>
              <a:rPr kumimoji="1" lang="zh-CN" altLang="en-US" dirty="0">
                <a:solidFill>
                  <a:schemeClr val="accent2"/>
                </a:solidFill>
                <a:latin typeface="+mn-lt"/>
                <a:ea typeface="+mn-ea"/>
                <a:cs typeface="+mn-cs"/>
              </a:rPr>
              <a:t>按某种算法选取进程：</a:t>
            </a:r>
            <a:r>
              <a:rPr kumimoji="1" lang="zh-CN" altLang="en-US" dirty="0">
                <a:latin typeface="+mn-lt"/>
                <a:ea typeface="+mn-ea"/>
                <a:cs typeface="+mn-cs"/>
              </a:rPr>
              <a:t>进程调度程序按某种调度算法从进程就绪队列选取一个进程，更新它的状态，把处理器分配给该被选上的进程。</a:t>
            </a:r>
            <a:endParaRPr kumimoji="1" lang="zh-CN" altLang="en-US" dirty="0">
              <a:latin typeface="+mn-lt"/>
              <a:ea typeface="+mn-ea"/>
              <a:cs typeface="+mn-cs"/>
            </a:endParaRPr>
          </a:p>
          <a:p>
            <a:pPr eaLnBrk="1" hangingPunct="1">
              <a:buClr>
                <a:srgbClr val="3333CC"/>
              </a:buClr>
              <a:buSzTx/>
              <a:buFont typeface="Wingdings" panose="05000000000000000000" charset="0"/>
              <a:buChar char="l"/>
            </a:pPr>
            <a:r>
              <a:rPr kumimoji="1" lang="zh-CN" altLang="en-US" dirty="0">
                <a:solidFill>
                  <a:schemeClr val="accent2"/>
                </a:solidFill>
                <a:latin typeface="+mn-lt"/>
                <a:ea typeface="+mn-ea"/>
                <a:cs typeface="+mn-cs"/>
              </a:rPr>
              <a:t>把处理器分配给该进程：</a:t>
            </a:r>
            <a:r>
              <a:rPr kumimoji="1" lang="zh-CN" altLang="en-US" dirty="0">
                <a:latin typeface="+mn-lt"/>
                <a:ea typeface="+mn-ea"/>
                <a:cs typeface="+mn-cs"/>
              </a:rPr>
              <a:t>分派程序将选中进程的</a:t>
            </a:r>
            <a:r>
              <a:rPr kumimoji="1" lang="en-US" altLang="zh-CN" dirty="0">
                <a:latin typeface="+mn-lt"/>
                <a:ea typeface="+mn-ea"/>
                <a:cs typeface="+mn-cs"/>
              </a:rPr>
              <a:t>PCB</a:t>
            </a:r>
            <a:r>
              <a:rPr kumimoji="1" lang="zh-CN" altLang="en-US" dirty="0">
                <a:latin typeface="+mn-lt"/>
                <a:ea typeface="+mn-ea"/>
                <a:cs typeface="+mn-cs"/>
              </a:rPr>
              <a:t>内有关处理机现场的信息装入到处理机相应的各个寄存器中，处理器的控制权交给该进程，让它从上次的断点处执行。</a:t>
            </a:r>
            <a:endParaRPr kumimoji="1" lang="zh-CN" altLang="en-US" dirty="0">
              <a:latin typeface="+mn-lt"/>
              <a:ea typeface="+mn-ea"/>
              <a:cs typeface="+mn-cs"/>
            </a:endParaRPr>
          </a:p>
        </p:txBody>
      </p:sp>
      <p:sp>
        <p:nvSpPr>
          <p:cNvPr id="19458" name="Rectangle 2"/>
          <p:cNvSpPr>
            <a:spLocks noGrp="1" noChangeArrowheads="1"/>
          </p:cNvSpPr>
          <p:nvPr/>
        </p:nvSpPr>
        <p:spPr bwMode="auto">
          <a:xfrm>
            <a:off x="271463" y="1155700"/>
            <a:ext cx="8382000" cy="527050"/>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Tx/>
              <a:buNone/>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进程调度任务</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7577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3.1.5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3.1.5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pic>
        <p:nvPicPr>
          <p:cNvPr id="77827" name="图片 3" descr="扫描全能王 2022-03-29 13.21.jpg"/>
          <p:cNvPicPr>
            <a:picLocks noChangeAspect="1"/>
          </p:cNvPicPr>
          <p:nvPr/>
        </p:nvPicPr>
        <p:blipFill>
          <a:blip r:embed="rId1"/>
          <a:stretch>
            <a:fillRect/>
          </a:stretch>
        </p:blipFill>
        <p:spPr>
          <a:xfrm>
            <a:off x="493713" y="1025525"/>
            <a:ext cx="7235825" cy="4146550"/>
          </a:xfrm>
          <a:prstGeom prst="rect">
            <a:avLst/>
          </a:prstGeom>
          <a:noFill/>
          <a:ln w="9525">
            <a:noFill/>
          </a:ln>
        </p:spPr>
      </p:pic>
      <p:sp>
        <p:nvSpPr>
          <p:cNvPr id="77828" name="文本框 4"/>
          <p:cNvSpPr txBox="1"/>
          <p:nvPr/>
        </p:nvSpPr>
        <p:spPr>
          <a:xfrm>
            <a:off x="2724150" y="5110163"/>
            <a:ext cx="2774950" cy="460375"/>
          </a:xfrm>
          <a:prstGeom prst="rect">
            <a:avLst/>
          </a:prstGeom>
          <a:noFill/>
          <a:ln w="9525">
            <a:noFill/>
          </a:ln>
        </p:spPr>
        <p:txBody>
          <a:bodyPr wrap="none" anchor="t">
            <a:spAutoFit/>
          </a:bodyPr>
          <a:p>
            <a:r>
              <a:rPr lang="zh-CN" altLang="en-US" dirty="0">
                <a:latin typeface="Times New Roman" panose="02020603050405020304" pitchFamily="18" charset="0"/>
                <a:ea typeface="宋体" panose="02010600030101010101" pitchFamily="2" charset="-122"/>
              </a:rPr>
              <a:t>图</a:t>
            </a:r>
            <a:r>
              <a:rPr lang="en-US" altLang="zh-CN" dirty="0">
                <a:latin typeface="Times New Roman" panose="02020603050405020304" pitchFamily="18" charset="0"/>
                <a:ea typeface="宋体" panose="02010600030101010101" pitchFamily="2" charset="-122"/>
              </a:rPr>
              <a:t>3.4 </a:t>
            </a:r>
            <a:r>
              <a:rPr lang="zh-CN" altLang="en-US" dirty="0">
                <a:latin typeface="Times New Roman" panose="02020603050405020304" pitchFamily="18" charset="0"/>
                <a:ea typeface="宋体" panose="02010600030101010101" pitchFamily="2" charset="-122"/>
              </a:rPr>
              <a:t>进程调度机制</a:t>
            </a:r>
            <a:endParaRPr lang="zh-CN" altLang="en-US">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noChangeArrowheads="1"/>
          </p:cNvSpPr>
          <p:nvPr>
            <p:ph type="subTitle" idx="1"/>
          </p:nvPr>
        </p:nvSpPr>
        <p:spPr bwMode="auto">
          <a:xfrm>
            <a:off x="282575" y="1836738"/>
            <a:ext cx="8382000" cy="4252913"/>
          </a:xfrm>
          <a:ln>
            <a:noFill/>
          </a:ln>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400" b="1" i="0" u="none" strike="noStrike" kern="0" cap="none" spc="0" normalizeH="0" baseline="0" noProof="1" dirty="0">
                <a:solidFill>
                  <a:schemeClr val="accent2"/>
                </a:solidFill>
                <a:latin typeface="+mn-lt"/>
                <a:ea typeface="+mn-ea"/>
                <a:cs typeface="+mn-cs"/>
                <a:sym typeface="+mn-ea"/>
              </a:rPr>
              <a:t>  </a:t>
            </a:r>
            <a:r>
              <a:rPr kumimoji="1" lang="zh-CN" altLang="en-US" sz="2400" b="1" i="0" u="none" strike="noStrike" kern="0" cap="none" spc="0" normalizeH="0" baseline="0" noProof="1" dirty="0">
                <a:solidFill>
                  <a:schemeClr val="accent2"/>
                </a:solidFill>
                <a:latin typeface="+mn-lt"/>
                <a:ea typeface="+mn-ea"/>
                <a:cs typeface="+mn-cs"/>
                <a:sym typeface="+mn-ea"/>
              </a:rPr>
              <a:t>  </a:t>
            </a:r>
            <a:r>
              <a:rPr kumimoji="1" lang="zh-CN" altLang="en-US" sz="2400" b="1" i="0" u="none" strike="noStrike" kern="0" cap="none" spc="0" normalizeH="0" baseline="0" noProof="1" dirty="0">
                <a:solidFill>
                  <a:schemeClr val="tx1"/>
                </a:solidFill>
                <a:latin typeface="+mn-lt"/>
                <a:ea typeface="+mn-ea"/>
                <a:cs typeface="+mn-cs"/>
                <a:sym typeface="+mn-ea"/>
              </a:rPr>
              <a:t> </a:t>
            </a:r>
            <a:r>
              <a:rPr kumimoji="1" lang="zh-CN" altLang="en-US" sz="2800" b="1" i="0" u="none" strike="noStrike" kern="0" cap="none" spc="0" normalizeH="0" baseline="0" noProof="1" dirty="0">
                <a:solidFill>
                  <a:schemeClr val="tx1"/>
                </a:solidFill>
                <a:latin typeface="+mn-lt"/>
                <a:ea typeface="+mn-ea"/>
                <a:cs typeface="+mn-cs"/>
                <a:sym typeface="+mn-ea"/>
              </a:rPr>
              <a:t>进程上下文由</a:t>
            </a:r>
            <a:r>
              <a:rPr kumimoji="1" lang="zh-CN" altLang="en-US" sz="2800" b="1" i="0" u="none" strike="noStrike" kern="0" cap="none" spc="0" normalizeH="0" baseline="0" noProof="1" dirty="0">
                <a:solidFill>
                  <a:srgbClr val="0101FF"/>
                </a:solidFill>
                <a:latin typeface="+mn-lt"/>
                <a:ea typeface="+mn-ea"/>
                <a:cs typeface="+mn-cs"/>
                <a:sym typeface="+mn-ea"/>
              </a:rPr>
              <a:t>正文段</a:t>
            </a:r>
            <a:r>
              <a:rPr kumimoji="1" lang="zh-CN" altLang="en-US" sz="2800" b="1" i="0" u="none" strike="noStrike" kern="0" cap="none" spc="0" normalizeH="0" baseline="0" noProof="1" dirty="0">
                <a:solidFill>
                  <a:schemeClr val="tx1"/>
                </a:solidFill>
                <a:latin typeface="+mn-lt"/>
                <a:ea typeface="+mn-ea"/>
                <a:cs typeface="+mn-cs"/>
                <a:sym typeface="+mn-ea"/>
              </a:rPr>
              <a:t>、</a:t>
            </a:r>
            <a:r>
              <a:rPr kumimoji="1" lang="zh-CN" altLang="en-US" sz="2800" b="1" i="0" u="none" strike="noStrike" kern="0" cap="none" spc="0" normalizeH="0" baseline="0" noProof="1" dirty="0">
                <a:solidFill>
                  <a:srgbClr val="0101FF"/>
                </a:solidFill>
                <a:latin typeface="+mn-lt"/>
                <a:ea typeface="+mn-ea"/>
                <a:cs typeface="+mn-cs"/>
                <a:sym typeface="+mn-ea"/>
              </a:rPr>
              <a:t>数据段</a:t>
            </a:r>
            <a:r>
              <a:rPr kumimoji="1" lang="zh-CN" altLang="en-US" sz="2800" b="1" i="0" u="none" strike="noStrike" kern="0" cap="none" spc="0" normalizeH="0" baseline="0" noProof="1" dirty="0">
                <a:solidFill>
                  <a:schemeClr val="tx1"/>
                </a:solidFill>
                <a:latin typeface="+mn-lt"/>
                <a:ea typeface="+mn-ea"/>
                <a:cs typeface="+mn-cs"/>
                <a:sym typeface="+mn-ea"/>
              </a:rPr>
              <a:t>、</a:t>
            </a:r>
            <a:r>
              <a:rPr kumimoji="1" lang="zh-CN" altLang="en-US" sz="2800" b="1" i="0" u="none" strike="noStrike" kern="0" cap="none" spc="0" normalizeH="0" baseline="0" noProof="1" dirty="0">
                <a:solidFill>
                  <a:srgbClr val="0101FF"/>
                </a:solidFill>
                <a:latin typeface="+mn-lt"/>
                <a:ea typeface="+mn-ea"/>
                <a:cs typeface="+mn-cs"/>
                <a:sym typeface="+mn-ea"/>
              </a:rPr>
              <a:t>硬件寄存器</a:t>
            </a:r>
            <a:r>
              <a:rPr kumimoji="1" lang="zh-CN" altLang="en-US" sz="2800" b="1" i="0" u="none" strike="noStrike" kern="0" cap="none" spc="0" normalizeH="0" baseline="0" noProof="1" dirty="0">
                <a:solidFill>
                  <a:schemeClr val="tx1"/>
                </a:solidFill>
                <a:latin typeface="+mn-lt"/>
                <a:ea typeface="+mn-ea"/>
                <a:cs typeface="+mn-cs"/>
                <a:sym typeface="+mn-ea"/>
              </a:rPr>
              <a:t>的内容以及有关数据结构等组成。</a:t>
            </a:r>
            <a:endParaRPr kumimoji="1" lang="zh-CN" altLang="en-US" sz="2800" b="1" i="0" u="none" strike="noStrike" kern="0" cap="none" spc="0" normalizeH="0" baseline="0" noProof="1" dirty="0">
              <a:solidFill>
                <a:schemeClr val="tx1"/>
              </a:solidFill>
              <a:latin typeface="+mn-lt"/>
              <a:ea typeface="+mn-ea"/>
              <a:cs typeface="+mn-cs"/>
              <a:sym typeface="+mn-ea"/>
            </a:endParaRPr>
          </a:p>
          <a:p>
            <a:pPr marL="287655" marR="0" lvl="0" indent="-287655" algn="l" defTabSz="914400" rtl="0" eaLnBrk="1" fontAlgn="base" latinLnBrk="0" hangingPunct="1">
              <a:lnSpc>
                <a:spcPct val="100000"/>
              </a:lnSpc>
              <a:spcBef>
                <a:spcPct val="20000"/>
              </a:spcBef>
              <a:spcAft>
                <a:spcPct val="0"/>
              </a:spcAft>
              <a:buClrTx/>
              <a:buSzTx/>
              <a:buFont typeface="Wingdings" panose="05000000000000000000" charset="0"/>
              <a:buChar char="l"/>
              <a:defRPr/>
            </a:pPr>
            <a:r>
              <a:rPr kumimoji="1" lang="zh-CN" altLang="en-US" sz="2800" b="1" i="0" u="none" strike="noStrike" kern="0" cap="none" spc="0" normalizeH="0" baseline="0" noProof="1" dirty="0">
                <a:solidFill>
                  <a:schemeClr val="accent2"/>
                </a:solidFill>
                <a:latin typeface="+mn-lt"/>
                <a:ea typeface="+mn-ea"/>
                <a:cs typeface="+mn-cs"/>
                <a:sym typeface="+mn-ea"/>
              </a:rPr>
              <a:t>硬件寄存器</a:t>
            </a:r>
            <a:r>
              <a:rPr kumimoji="1" lang="zh-CN" altLang="en-US" sz="2800" b="1" i="0" u="none" strike="noStrike" kern="0" cap="none" spc="0" normalizeH="0" baseline="0" noProof="1" dirty="0">
                <a:solidFill>
                  <a:schemeClr val="tx1"/>
                </a:solidFill>
                <a:latin typeface="+mn-lt"/>
                <a:ea typeface="+mn-ea"/>
                <a:cs typeface="+mn-cs"/>
                <a:sym typeface="+mn-ea"/>
              </a:rPr>
              <a:t>主要包括：</a:t>
            </a:r>
            <a:endParaRPr kumimoji="1" lang="zh-CN" altLang="en-US" sz="2800" b="1" i="0" u="none" strike="noStrike" kern="0" cap="none" spc="0" normalizeH="0" baseline="0" noProof="1" dirty="0">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0" cap="none" spc="0" normalizeH="0" baseline="0" noProof="1" dirty="0">
                <a:solidFill>
                  <a:schemeClr val="accent2"/>
                </a:solidFill>
                <a:latin typeface="+mn-lt"/>
                <a:ea typeface="+mn-ea"/>
                <a:cs typeface="+mn-cs"/>
                <a:sym typeface="+mn-ea"/>
              </a:rPr>
              <a:t>    </a:t>
            </a:r>
            <a:r>
              <a:rPr kumimoji="1" lang="en-US" altLang="zh-CN" sz="2800" b="1" i="0" u="none" strike="noStrike" kern="0" cap="none" spc="0" normalizeH="0" baseline="0" noProof="1" dirty="0">
                <a:solidFill>
                  <a:schemeClr val="tx1"/>
                </a:solidFill>
                <a:latin typeface="+mn-lt"/>
                <a:ea typeface="+mn-ea"/>
                <a:cs typeface="+mn-cs"/>
                <a:sym typeface="+mn-ea"/>
              </a:rPr>
              <a:t>PC</a:t>
            </a:r>
            <a:r>
              <a:rPr kumimoji="1" lang="zh-CN" altLang="en-US" sz="2800" b="1" i="0" u="none" strike="noStrike" kern="0" cap="none" spc="0" normalizeH="0" baseline="0" noProof="1" dirty="0">
                <a:solidFill>
                  <a:schemeClr val="tx1"/>
                </a:solidFill>
                <a:latin typeface="+mn-lt"/>
                <a:ea typeface="+mn-ea"/>
                <a:cs typeface="+mn-cs"/>
                <a:sym typeface="+mn-ea"/>
              </a:rPr>
              <a:t>：程序计数器</a:t>
            </a:r>
            <a:endParaRPr kumimoji="1" lang="zh-CN" altLang="en-US" sz="2800" b="1" i="0" u="none" strike="noStrike" kern="0" cap="none" spc="0" normalizeH="0" baseline="0" noProof="1" dirty="0">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0" cap="none" spc="0" normalizeH="0" baseline="0" noProof="1" dirty="0">
                <a:solidFill>
                  <a:schemeClr val="tx1"/>
                </a:solidFill>
                <a:latin typeface="+mn-lt"/>
                <a:ea typeface="+mn-ea"/>
                <a:cs typeface="+mn-cs"/>
                <a:sym typeface="+mn-ea"/>
              </a:rPr>
              <a:t>    PS</a:t>
            </a:r>
            <a:r>
              <a:rPr kumimoji="1" lang="zh-CN" altLang="en-US" sz="2800" b="1" i="0" u="none" strike="noStrike" kern="0" cap="none" spc="0" normalizeH="0" baseline="0" noProof="1" dirty="0">
                <a:solidFill>
                  <a:schemeClr val="tx1"/>
                </a:solidFill>
                <a:latin typeface="+mn-lt"/>
                <a:ea typeface="+mn-ea"/>
                <a:cs typeface="+mn-cs"/>
                <a:sym typeface="+mn-ea"/>
              </a:rPr>
              <a:t>：处理机状态寄存器</a:t>
            </a:r>
            <a:endParaRPr kumimoji="1" lang="zh-CN" altLang="en-US" sz="2800" b="1" i="0" u="none" strike="noStrike" kern="0" cap="none" spc="0" normalizeH="0" baseline="0" noProof="1" dirty="0">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0" cap="none" spc="0" normalizeH="0" baseline="0" noProof="1" dirty="0">
                <a:solidFill>
                  <a:schemeClr val="tx1"/>
                </a:solidFill>
                <a:latin typeface="+mn-lt"/>
                <a:ea typeface="+mn-ea"/>
                <a:cs typeface="+mn-cs"/>
                <a:sym typeface="+mn-ea"/>
              </a:rPr>
              <a:t>    R</a:t>
            </a:r>
            <a:r>
              <a:rPr kumimoji="1" lang="zh-CN" altLang="en-US" sz="2800" b="1" i="0" u="none" strike="noStrike" kern="0" cap="none" spc="0" normalizeH="0" baseline="0" noProof="1" dirty="0">
                <a:solidFill>
                  <a:schemeClr val="tx1"/>
                </a:solidFill>
                <a:latin typeface="+mn-lt"/>
                <a:ea typeface="+mn-ea"/>
                <a:cs typeface="+mn-cs"/>
                <a:sym typeface="+mn-ea"/>
              </a:rPr>
              <a:t>：通用寄存器</a:t>
            </a:r>
            <a:endParaRPr kumimoji="1" lang="zh-CN" altLang="en-US" sz="2800" b="1" i="0" u="none" strike="noStrike" kern="0" cap="none" spc="0" normalizeH="0" baseline="0" noProof="1" dirty="0">
              <a:solidFill>
                <a:schemeClr val="tx1"/>
              </a:solidFill>
              <a:latin typeface="+mn-lt"/>
              <a:ea typeface="+mn-ea"/>
              <a:cs typeface="+mn-cs"/>
              <a:sym typeface="+mn-ea"/>
            </a:endParaRPr>
          </a:p>
          <a:p>
            <a:pPr marL="0" marR="0" lvl="0" indent="0" algn="l" defTabSz="914400" rtl="0" eaLnBrk="1" fontAlgn="base" latinLnBrk="0" hangingPunct="1">
              <a:lnSpc>
                <a:spcPct val="100000"/>
              </a:lnSpc>
              <a:spcBef>
                <a:spcPct val="20000"/>
              </a:spcBef>
              <a:spcAft>
                <a:spcPct val="0"/>
              </a:spcAft>
              <a:buClrTx/>
              <a:buSzTx/>
              <a:buFontTx/>
              <a:buNone/>
              <a:defRPr/>
            </a:pPr>
            <a:r>
              <a:rPr kumimoji="1" lang="en-US" altLang="zh-CN" sz="2800" b="1" i="0" u="none" strike="noStrike" kern="0" cap="none" spc="0" normalizeH="0" baseline="0" noProof="1" dirty="0">
                <a:solidFill>
                  <a:schemeClr val="tx1"/>
                </a:solidFill>
                <a:latin typeface="+mn-lt"/>
                <a:ea typeface="+mn-ea"/>
                <a:cs typeface="+mn-cs"/>
                <a:sym typeface="+mn-ea"/>
              </a:rPr>
              <a:t>    S</a:t>
            </a:r>
            <a:r>
              <a:rPr kumimoji="1" lang="zh-CN" altLang="en-US" sz="2800" b="1" i="0" u="none" strike="noStrike" kern="0" cap="none" spc="0" normalizeH="0" baseline="0" noProof="1" dirty="0">
                <a:solidFill>
                  <a:schemeClr val="tx1"/>
                </a:solidFill>
                <a:latin typeface="+mn-lt"/>
                <a:ea typeface="+mn-ea"/>
                <a:cs typeface="+mn-cs"/>
                <a:sym typeface="+mn-ea"/>
              </a:rPr>
              <a:t>：堆栈指针寄存器。</a:t>
            </a:r>
            <a:endParaRPr kumimoji="1" lang="zh-CN" altLang="en-US" sz="2800" b="1" i="0" u="none" strike="noStrike" kern="0" cap="none" spc="0" normalizeH="0" baseline="0" noProof="1" dirty="0">
              <a:solidFill>
                <a:schemeClr val="tx1"/>
              </a:solidFill>
              <a:latin typeface="+mn-lt"/>
              <a:ea typeface="+mn-ea"/>
              <a:cs typeface="+mn-cs"/>
              <a:sym typeface="+mn-ea"/>
            </a:endParaRPr>
          </a:p>
          <a:p>
            <a:pPr marL="287655" marR="0" lvl="0" indent="-287655" algn="l" defTabSz="914400" rtl="0" eaLnBrk="1" fontAlgn="base" latinLnBrk="0" hangingPunct="1">
              <a:lnSpc>
                <a:spcPct val="100000"/>
              </a:lnSpc>
              <a:spcBef>
                <a:spcPct val="20000"/>
              </a:spcBef>
              <a:spcAft>
                <a:spcPct val="0"/>
              </a:spcAft>
              <a:buClrTx/>
              <a:buSzTx/>
              <a:buFont typeface="Wingdings" panose="05000000000000000000" charset="0"/>
              <a:buChar char="l"/>
              <a:defRPr/>
            </a:pPr>
            <a:r>
              <a:rPr kumimoji="1" lang="zh-CN" altLang="en-US" sz="2800" b="1" i="0" u="none" strike="noStrike" kern="0" cap="none" spc="0" normalizeH="0" baseline="0" noProof="1" dirty="0">
                <a:solidFill>
                  <a:schemeClr val="accent2"/>
                </a:solidFill>
                <a:latin typeface="+mn-lt"/>
                <a:ea typeface="+mn-ea"/>
                <a:cs typeface="+mn-cs"/>
                <a:sym typeface="+mn-ea"/>
              </a:rPr>
              <a:t>数据结构</a:t>
            </a:r>
            <a:r>
              <a:rPr kumimoji="1" lang="zh-CN" altLang="en-US" sz="2800" b="1" i="0" u="none" strike="noStrike" kern="0" cap="none" spc="0" normalizeH="0" baseline="0" noProof="1" dirty="0">
                <a:solidFill>
                  <a:schemeClr val="tx1"/>
                </a:solidFill>
                <a:latin typeface="+mn-lt"/>
                <a:ea typeface="+mn-ea"/>
                <a:cs typeface="+mn-cs"/>
                <a:sym typeface="+mn-ea"/>
              </a:rPr>
              <a:t>则包括</a:t>
            </a:r>
            <a:r>
              <a:rPr kumimoji="1" lang="en-US" altLang="zh-CN" sz="2800" b="1" i="0" u="none" strike="noStrike" kern="0" cap="none" spc="0" normalizeH="0" baseline="0" noProof="1" dirty="0">
                <a:solidFill>
                  <a:schemeClr val="tx1"/>
                </a:solidFill>
                <a:latin typeface="+mn-lt"/>
                <a:ea typeface="+mn-ea"/>
                <a:cs typeface="+mn-cs"/>
                <a:sym typeface="+mn-ea"/>
              </a:rPr>
              <a:t>PCB</a:t>
            </a:r>
            <a:r>
              <a:rPr kumimoji="1" lang="zh-CN" altLang="en-US" sz="2800" b="1" i="0" u="none" strike="noStrike" kern="0" cap="none" spc="0" normalizeH="0" baseline="0" noProof="1" dirty="0">
                <a:solidFill>
                  <a:schemeClr val="tx1"/>
                </a:solidFill>
                <a:latin typeface="+mn-lt"/>
                <a:ea typeface="+mn-ea"/>
                <a:cs typeface="+mn-cs"/>
                <a:sym typeface="+mn-ea"/>
              </a:rPr>
              <a:t>等在内的所有与执行该进程有关的管理和控制用表格、数组、链等。</a:t>
            </a:r>
            <a:endParaRPr kumimoji="1" lang="zh-CN" altLang="en-US" sz="2800" b="1" i="0" u="none" strike="noStrike" kern="0" cap="none" spc="0" normalizeH="0" baseline="0" noProof="1" dirty="0" smtClean="0">
              <a:ln>
                <a:noFill/>
              </a:ln>
              <a:solidFill>
                <a:schemeClr val="tx1"/>
              </a:solidFill>
              <a:effectLst/>
              <a:uLnTx/>
              <a:uFillTx/>
              <a:latin typeface="+mn-lt"/>
              <a:ea typeface="+mn-ea"/>
              <a:cs typeface="+mn-cs"/>
              <a:sym typeface="+mn-ea"/>
            </a:endParaRPr>
          </a:p>
        </p:txBody>
      </p:sp>
      <p:sp>
        <p:nvSpPr>
          <p:cNvPr id="19458" name="Rectangle 2"/>
          <p:cNvSpPr>
            <a:spLocks noGrp="1" noChangeArrowheads="1"/>
          </p:cNvSpPr>
          <p:nvPr/>
        </p:nvSpPr>
        <p:spPr bwMode="auto">
          <a:xfrm>
            <a:off x="271463" y="1155700"/>
            <a:ext cx="8382000" cy="527050"/>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3333CC"/>
              </a:buClr>
              <a:buSzTx/>
              <a:buFont typeface="Wingdings" panose="05000000000000000000" charset="0"/>
              <a:buChar char="n"/>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进程上下文切换</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7987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3.1.5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subTitle" idx="1"/>
          </p:nvPr>
        </p:nvSpPr>
        <p:spPr bwMode="auto">
          <a:xfrm>
            <a:off x="501650" y="1819275"/>
            <a:ext cx="8337550" cy="1055688"/>
          </a:xfrm>
          <a:ln>
            <a:noFill/>
          </a:ln>
        </p:spPr>
        <p:txBody>
          <a:bodyPr wrap="square" lIns="91440" tIns="45720" rIns="91440" bIns="45720" numCol="1" anchor="t" anchorCtr="0" compatLnSpc="1"/>
          <a:lstStyle/>
          <a:p>
            <a:pPr marL="287655" marR="0" lvl="0" indent="-287655" algn="l" defTabSz="914400" rtl="0" eaLnBrk="1" fontAlgn="base" latinLnBrk="0" hangingPunct="1">
              <a:lnSpc>
                <a:spcPct val="100000"/>
              </a:lnSpc>
              <a:spcBef>
                <a:spcPct val="20000"/>
              </a:spcBef>
              <a:spcAft>
                <a:spcPct val="0"/>
              </a:spcAft>
              <a:buClrTx/>
              <a:buSzTx/>
              <a:buFontTx/>
              <a:buNone/>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本章将以</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CPU </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管理为核心，讨论管理、控制用户进程执行的方法。主要包括：</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1716226" name="Rectangle 2"/>
          <p:cNvSpPr>
            <a:spLocks noGrp="1" noChangeArrowheads="1"/>
          </p:cNvSpPr>
          <p:nvPr/>
        </p:nvSpPr>
        <p:spPr bwMode="auto">
          <a:xfrm>
            <a:off x="501650" y="2874963"/>
            <a:ext cx="8337550" cy="3186113"/>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L="287655" marR="0" lvl="0" indent="-287655" algn="l" defTabSz="914400" rtl="0" eaLnBrk="1" fontAlgn="base" latinLnBrk="0" hangingPunct="1">
              <a:lnSpc>
                <a:spcPct val="100000"/>
              </a:lnSpc>
              <a:spcBef>
                <a:spcPct val="20000"/>
              </a:spcBef>
              <a:spcAft>
                <a:spcPct val="0"/>
              </a:spcAft>
              <a:buClr>
                <a:srgbClr val="FFC000"/>
              </a:buClr>
              <a:buSzTx/>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计算机系统中存在哪些</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调度？</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处理机</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调度分级</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模型</a:t>
            </a:r>
            <a:endParaRPr kumimoji="1" lang="zh-CN" altLang="en-US" sz="2800" b="1" i="0" u="none" strike="noStrike" kern="0" cap="none" spc="0" normalizeH="0" baseline="0" noProof="0" dirty="0" smtClean="0">
              <a:ln>
                <a:noFill/>
              </a:ln>
              <a:solidFill>
                <a:schemeClr val="accent2"/>
              </a:solidFill>
              <a:effectLst/>
              <a:uLnTx/>
              <a:uFillTx/>
              <a:latin typeface="+mn-lt"/>
              <a:ea typeface="+mn-ea"/>
              <a:cs typeface="+mn-cs"/>
            </a:endParaRPr>
          </a:p>
          <a:p>
            <a:pPr marL="287655" marR="0" lvl="0" indent="-287655" algn="l" defTabSz="914400" rtl="0" eaLnBrk="1" fontAlgn="base" latinLnBrk="0" hangingPunct="1">
              <a:lnSpc>
                <a:spcPct val="100000"/>
              </a:lnSpc>
              <a:spcBef>
                <a:spcPct val="20000"/>
              </a:spcBef>
              <a:spcAft>
                <a:spcPct val="0"/>
              </a:spcAft>
              <a:buClr>
                <a:srgbClr val="FFC000"/>
              </a:buClr>
              <a:buSzTx/>
              <a:buFont typeface="Wingdings" panose="05000000000000000000" pitchFamily="2" charset="2"/>
              <a:buChar char="l"/>
              <a:defRPr/>
            </a:pPr>
            <a:r>
              <a:rPr kumimoji="1" lang="zh-CN" altLang="en-US" sz="2800" b="1" i="0" u="none" strike="noStrike" kern="0" cap="none" spc="0" normalizeH="0" baseline="0" noProof="0" dirty="0" smtClean="0">
                <a:ln>
                  <a:noFill/>
                </a:ln>
                <a:effectLst/>
                <a:uLnTx/>
                <a:uFillTx/>
                <a:latin typeface="+mn-lt"/>
                <a:ea typeface="+mn-ea"/>
                <a:cs typeface="+mn-cs"/>
              </a:rPr>
              <a:t>处理机分配给谁？</a:t>
            </a:r>
            <a:r>
              <a:rPr kumimoji="1" lang="en-US" altLang="zh-CN" sz="2800" b="1" i="0" u="none" strike="noStrike" kern="0" cap="none" spc="0" normalizeH="0" baseline="0" noProof="0" dirty="0" smtClean="0">
                <a:ln>
                  <a:noFill/>
                </a:ln>
                <a:solidFill>
                  <a:schemeClr val="accent2"/>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调度策略</a:t>
            </a:r>
            <a:endParaRPr kumimoji="1" lang="zh-CN" altLang="en-US" sz="2800" b="1" i="0" u="none" strike="noStrike" kern="0" cap="none" spc="0" normalizeH="0" baseline="0" noProof="0" dirty="0" smtClean="0">
              <a:ln>
                <a:noFill/>
              </a:ln>
              <a:solidFill>
                <a:schemeClr val="accent2"/>
              </a:solidFill>
              <a:effectLst/>
              <a:uLnTx/>
              <a:uFillTx/>
              <a:latin typeface="+mn-lt"/>
              <a:ea typeface="+mn-ea"/>
              <a:cs typeface="+mn-cs"/>
            </a:endParaRPr>
          </a:p>
          <a:p>
            <a:pPr marL="287655" marR="0" lvl="0" indent="-287655" algn="l" defTabSz="914400" rtl="0" eaLnBrk="1" fontAlgn="base" latinLnBrk="0" hangingPunct="1">
              <a:lnSpc>
                <a:spcPct val="100000"/>
              </a:lnSpc>
              <a:spcBef>
                <a:spcPct val="20000"/>
              </a:spcBef>
              <a:spcAft>
                <a:spcPct val="0"/>
              </a:spcAft>
              <a:buClr>
                <a:srgbClr val="FFC000"/>
              </a:buClr>
              <a:buSzTx/>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怎样评价调度策略的好坏？</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调度策略评价指标</a:t>
            </a:r>
            <a:endParaRPr kumimoji="1" lang="zh-CN" altLang="en-US" sz="2800" b="1" i="0" u="none" strike="noStrike" kern="0" cap="none" spc="0" normalizeH="0" baseline="0" noProof="0" dirty="0" smtClean="0">
              <a:ln>
                <a:noFill/>
              </a:ln>
              <a:solidFill>
                <a:schemeClr val="tx1"/>
              </a:solidFill>
              <a:effectLst/>
              <a:uLnTx/>
              <a:uFillTx/>
              <a:latin typeface="+mn-lt"/>
              <a:ea typeface="+mn-ea"/>
              <a:cs typeface="+mn-cs"/>
            </a:endParaRPr>
          </a:p>
          <a:p>
            <a:pPr marL="287655" marR="0" lvl="0" indent="-287655" algn="l" defTabSz="914400" rtl="0" eaLnBrk="1" fontAlgn="base" latinLnBrk="0" hangingPunct="1">
              <a:lnSpc>
                <a:spcPct val="100000"/>
              </a:lnSpc>
              <a:spcBef>
                <a:spcPct val="20000"/>
              </a:spcBef>
              <a:spcAft>
                <a:spcPct val="0"/>
              </a:spcAft>
              <a:buClr>
                <a:srgbClr val="FFC000"/>
              </a:buClr>
              <a:buSzTx/>
              <a:buFont typeface="Wingdings" panose="05000000000000000000" pitchFamily="2" charset="2"/>
              <a:buChar char="l"/>
              <a:defRPr/>
            </a:pPr>
            <a:r>
              <a:rPr kumimoji="1" lang="zh-CN" altLang="en-US" sz="2800" b="1" i="0" u="none" strike="noStrike" kern="0" cap="none" spc="0" normalizeH="0" baseline="0" noProof="0" dirty="0" smtClean="0">
                <a:ln>
                  <a:noFill/>
                </a:ln>
                <a:solidFill>
                  <a:schemeClr val="tx1"/>
                </a:solidFill>
                <a:effectLst/>
                <a:uLnTx/>
                <a:uFillTx/>
                <a:latin typeface="+mn-lt"/>
                <a:ea typeface="+mn-ea"/>
                <a:cs typeface="+mn-cs"/>
              </a:rPr>
              <a:t>调度怎么实现？</a:t>
            </a:r>
            <a:r>
              <a:rPr kumimoji="1"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1" lang="zh-CN" altLang="en-US" sz="2800" b="1" i="0" u="none" strike="noStrike" kern="0" cap="none" spc="0" normalizeH="0" baseline="0" noProof="0" dirty="0" smtClean="0">
                <a:ln>
                  <a:noFill/>
                </a:ln>
                <a:solidFill>
                  <a:schemeClr val="accent2"/>
                </a:solidFill>
                <a:effectLst/>
                <a:uLnTx/>
                <a:uFillTx/>
                <a:latin typeface="+mn-lt"/>
                <a:ea typeface="+mn-ea"/>
                <a:cs typeface="+mn-cs"/>
              </a:rPr>
              <a:t>调度时机和调度的具体流程</a:t>
            </a:r>
            <a:endParaRPr kumimoji="1" lang="zh-CN" altLang="en-US" sz="2800" b="1" i="0" u="none" strike="noStrike" kern="0" cap="none" spc="0" normalizeH="0" baseline="0" noProof="0" dirty="0" smtClean="0">
              <a:ln>
                <a:noFill/>
              </a:ln>
              <a:solidFill>
                <a:schemeClr val="accent2"/>
              </a:solidFill>
              <a:effectLst/>
              <a:uLnTx/>
              <a:uFillTx/>
              <a:latin typeface="+mn-lt"/>
              <a:ea typeface="+mn-ea"/>
              <a:cs typeface="+mn-cs"/>
            </a:endParaRPr>
          </a:p>
        </p:txBody>
      </p:sp>
      <p:sp>
        <p:nvSpPr>
          <p:cNvPr id="26627" name="Rectangle 2"/>
          <p:cNvSpPr>
            <a:spLocks noGrp="1"/>
          </p:cNvSpPr>
          <p:nvPr>
            <p:ph type="ctrTitle"/>
          </p:nvPr>
        </p:nvSpPr>
        <p:spPr>
          <a:xfrm>
            <a:off x="228600" y="22860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
        <p:nvSpPr>
          <p:cNvPr id="2662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138242" name="Rectangle 2"/>
          <p:cNvSpPr>
            <a:spLocks noGrp="1" noChangeArrowheads="1"/>
          </p:cNvSpPr>
          <p:nvPr/>
        </p:nvSpPr>
        <p:spPr>
          <a:xfrm>
            <a:off x="390525" y="835025"/>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3.1.0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处理机调度问题背景</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subTitle" idx="1"/>
          </p:nvPr>
        </p:nvSpPr>
        <p:spPr>
          <a:xfrm>
            <a:off x="271463" y="1682750"/>
            <a:ext cx="8382000" cy="4452938"/>
          </a:xfrm>
          <a:ln>
            <a:noFill/>
          </a:ln>
        </p:spPr>
        <p:txBody>
          <a:bodyPr wrap="square" lIns="91440" tIns="45720" rIns="91440" bIns="45720" anchor="t"/>
          <a:p>
            <a:pPr eaLnBrk="1" hangingPunct="1">
              <a:buClrTx/>
              <a:buSzTx/>
              <a:buFontTx/>
              <a:buNone/>
            </a:pPr>
            <a:r>
              <a:rPr kumimoji="1" lang="en-US" altLang="zh-CN" dirty="0">
                <a:latin typeface="+mn-lt"/>
                <a:ea typeface="+mn-ea"/>
                <a:cs typeface="+mn-cs"/>
              </a:rPr>
              <a:t>(1) </a:t>
            </a:r>
            <a:r>
              <a:rPr kumimoji="1" lang="zh-CN" altLang="en-US" dirty="0">
                <a:solidFill>
                  <a:schemeClr val="accent2"/>
                </a:solidFill>
                <a:latin typeface="+mn-lt"/>
                <a:ea typeface="+mn-ea"/>
                <a:cs typeface="+mn-cs"/>
              </a:rPr>
              <a:t>决定是否做上下文切换以及是否允许做上下文切换</a:t>
            </a:r>
            <a:r>
              <a:rPr kumimoji="1" lang="zh-CN" altLang="en-US" dirty="0">
                <a:latin typeface="+mn-lt"/>
                <a:ea typeface="+mn-ea"/>
                <a:cs typeface="+mn-cs"/>
              </a:rPr>
              <a:t>。包括对进程调度原因的检查分析，以及当前执行进程的资格和</a:t>
            </a:r>
            <a:r>
              <a:rPr kumimoji="1" lang="en-US" altLang="zh-CN" dirty="0">
                <a:latin typeface="+mn-lt"/>
                <a:ea typeface="+mn-ea"/>
                <a:cs typeface="+mn-cs"/>
              </a:rPr>
              <a:t>CPU</a:t>
            </a:r>
            <a:r>
              <a:rPr kumimoji="1" lang="zh-CN" altLang="en-US" dirty="0">
                <a:latin typeface="+mn-lt"/>
                <a:ea typeface="+mn-ea"/>
                <a:cs typeface="+mn-cs"/>
              </a:rPr>
              <a:t>执行方式的检查等。</a:t>
            </a:r>
            <a:endParaRPr kumimoji="1" lang="zh-CN" altLang="en-US" dirty="0">
              <a:latin typeface="+mn-lt"/>
              <a:ea typeface="+mn-ea"/>
              <a:cs typeface="+mn-cs"/>
            </a:endParaRPr>
          </a:p>
          <a:p>
            <a:pPr eaLnBrk="1" hangingPunct="1">
              <a:buClrTx/>
              <a:buSzTx/>
              <a:buFontTx/>
              <a:buNone/>
            </a:pPr>
            <a:r>
              <a:rPr kumimoji="1" lang="en-US" altLang="zh-CN" dirty="0">
                <a:latin typeface="+mn-lt"/>
                <a:ea typeface="+mn-ea"/>
                <a:cs typeface="+mn-cs"/>
              </a:rPr>
              <a:t>(2) </a:t>
            </a:r>
            <a:r>
              <a:rPr kumimoji="1" lang="zh-CN" altLang="en-US" dirty="0">
                <a:solidFill>
                  <a:schemeClr val="accent2"/>
                </a:solidFill>
                <a:latin typeface="+mn-lt"/>
                <a:ea typeface="+mn-ea"/>
                <a:cs typeface="+mn-cs"/>
              </a:rPr>
              <a:t>保存有关被切换进程的上下文</a:t>
            </a:r>
            <a:r>
              <a:rPr kumimoji="1" lang="zh-CN" altLang="en-US" dirty="0">
                <a:latin typeface="+mn-lt"/>
                <a:ea typeface="+mn-ea"/>
                <a:cs typeface="+mn-cs"/>
              </a:rPr>
              <a:t>，以便以后切换回该进程时顺利恢复该进程的执行。</a:t>
            </a:r>
            <a:endParaRPr kumimoji="1" lang="en-US" altLang="zh-CN" dirty="0">
              <a:latin typeface="+mn-lt"/>
              <a:ea typeface="+mn-ea"/>
              <a:cs typeface="+mn-cs"/>
            </a:endParaRPr>
          </a:p>
          <a:p>
            <a:pPr eaLnBrk="1" hangingPunct="1">
              <a:buClrTx/>
              <a:buSzTx/>
              <a:buFontTx/>
              <a:buNone/>
            </a:pPr>
            <a:r>
              <a:rPr kumimoji="1" lang="en-US" altLang="zh-CN" dirty="0">
                <a:latin typeface="+mn-lt"/>
                <a:ea typeface="+mn-ea"/>
                <a:cs typeface="+mn-cs"/>
              </a:rPr>
              <a:t>(3) </a:t>
            </a:r>
            <a:r>
              <a:rPr kumimoji="1" lang="zh-CN" altLang="en-US" dirty="0">
                <a:latin typeface="+mn-lt"/>
                <a:ea typeface="+mn-ea"/>
                <a:cs typeface="+mn-cs"/>
              </a:rPr>
              <a:t>调度程序</a:t>
            </a:r>
            <a:r>
              <a:rPr kumimoji="1" lang="zh-CN" altLang="en-US" dirty="0">
                <a:solidFill>
                  <a:schemeClr val="accent2"/>
                </a:solidFill>
                <a:latin typeface="+mn-lt"/>
                <a:ea typeface="+mn-ea"/>
                <a:cs typeface="+mn-cs"/>
              </a:rPr>
              <a:t>使用进程调度算法，选择一个处于就绪状态进程</a:t>
            </a:r>
            <a:r>
              <a:rPr kumimoji="1" lang="zh-CN" altLang="en-US" dirty="0">
                <a:latin typeface="+mn-lt"/>
                <a:ea typeface="+mn-ea"/>
                <a:cs typeface="+mn-cs"/>
              </a:rPr>
              <a:t>。</a:t>
            </a:r>
            <a:endParaRPr kumimoji="1" lang="zh-CN" altLang="en-US" dirty="0">
              <a:latin typeface="+mn-lt"/>
              <a:ea typeface="+mn-ea"/>
              <a:cs typeface="+mn-cs"/>
            </a:endParaRPr>
          </a:p>
          <a:p>
            <a:pPr eaLnBrk="1" hangingPunct="1">
              <a:buClrTx/>
              <a:buSzTx/>
              <a:buFontTx/>
              <a:buNone/>
            </a:pPr>
            <a:r>
              <a:rPr kumimoji="1" lang="en-US" altLang="zh-CN" dirty="0">
                <a:latin typeface="+mn-lt"/>
                <a:ea typeface="+mn-ea"/>
                <a:cs typeface="+mn-cs"/>
              </a:rPr>
              <a:t>(4) </a:t>
            </a:r>
            <a:r>
              <a:rPr kumimoji="1" lang="zh-CN" altLang="en-US" dirty="0">
                <a:solidFill>
                  <a:schemeClr val="accent2"/>
                </a:solidFill>
                <a:latin typeface="+mn-lt"/>
                <a:ea typeface="+mn-ea"/>
                <a:cs typeface="+mn-cs"/>
              </a:rPr>
              <a:t>装配所选进程的上下文</a:t>
            </a:r>
            <a:r>
              <a:rPr kumimoji="1" lang="zh-CN" altLang="en-US" dirty="0">
                <a:latin typeface="+mn-lt"/>
                <a:ea typeface="+mn-ea"/>
                <a:cs typeface="+mn-cs"/>
              </a:rPr>
              <a:t>，将</a:t>
            </a:r>
            <a:r>
              <a:rPr kumimoji="1" lang="en-US" altLang="zh-CN" dirty="0">
                <a:latin typeface="+mn-lt"/>
                <a:ea typeface="+mn-ea"/>
                <a:cs typeface="+mn-cs"/>
              </a:rPr>
              <a:t>CPU</a:t>
            </a:r>
            <a:r>
              <a:rPr kumimoji="1" lang="zh-CN" altLang="en-US" dirty="0">
                <a:latin typeface="+mn-lt"/>
                <a:ea typeface="+mn-ea"/>
                <a:cs typeface="+mn-cs"/>
              </a:rPr>
              <a:t>控制权交给所选进程。</a:t>
            </a:r>
            <a:endParaRPr kumimoji="1" lang="zh-CN" altLang="en-US" dirty="0">
              <a:latin typeface="+mn-lt"/>
              <a:ea typeface="+mn-ea"/>
              <a:cs typeface="+mn-cs"/>
            </a:endParaRPr>
          </a:p>
        </p:txBody>
      </p:sp>
      <p:sp>
        <p:nvSpPr>
          <p:cNvPr id="19458" name="Rectangle 2"/>
          <p:cNvSpPr>
            <a:spLocks noGrp="1" noChangeArrowheads="1"/>
          </p:cNvSpPr>
          <p:nvPr/>
        </p:nvSpPr>
        <p:spPr bwMode="auto">
          <a:xfrm>
            <a:off x="271463" y="1155700"/>
            <a:ext cx="8382000" cy="527050"/>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Tx/>
              <a:buNone/>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进程上下文切换</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81923"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3.1.5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subTitle" idx="1"/>
          </p:nvPr>
        </p:nvSpPr>
        <p:spPr>
          <a:xfrm>
            <a:off x="271463" y="1747838"/>
            <a:ext cx="8382000" cy="3843337"/>
          </a:xfrm>
          <a:ln>
            <a:noFill/>
          </a:ln>
        </p:spPr>
        <p:txBody>
          <a:bodyPr wrap="square" lIns="91440" tIns="45720" rIns="91440" bIns="45720" anchor="t"/>
          <a:p>
            <a:pPr eaLnBrk="1" hangingPunct="1">
              <a:buClrTx/>
              <a:buSzTx/>
              <a:buFontTx/>
              <a:buNone/>
            </a:pPr>
            <a:r>
              <a:rPr kumimoji="1" lang="en-US" altLang="zh-CN" sz="2400" dirty="0">
                <a:latin typeface="+mn-lt"/>
                <a:ea typeface="+mn-ea"/>
                <a:cs typeface="+mn-cs"/>
              </a:rPr>
              <a:t>(1) </a:t>
            </a:r>
            <a:r>
              <a:rPr kumimoji="1" lang="zh-CN" altLang="en-US" sz="2400" dirty="0">
                <a:latin typeface="+mn-lt"/>
                <a:ea typeface="+mn-ea"/>
                <a:cs typeface="+mn-cs"/>
              </a:rPr>
              <a:t>正在执行的进程执行完毕。</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(2) </a:t>
            </a:r>
            <a:r>
              <a:rPr kumimoji="1" lang="zh-CN" altLang="en-US" sz="2400" dirty="0">
                <a:latin typeface="+mn-lt"/>
                <a:ea typeface="+mn-ea"/>
                <a:cs typeface="+mn-cs"/>
              </a:rPr>
              <a:t>执行中进程自己调用阻塞原语将自己阻塞起来进入睡眠等待状态。</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(3) </a:t>
            </a:r>
            <a:r>
              <a:rPr kumimoji="1" lang="zh-CN" altLang="en-US" sz="2400" dirty="0">
                <a:latin typeface="+mn-lt"/>
                <a:ea typeface="+mn-ea"/>
                <a:cs typeface="+mn-cs"/>
              </a:rPr>
              <a:t>执行中进程调用了</a:t>
            </a:r>
            <a:r>
              <a:rPr kumimoji="1" lang="en-US" altLang="zh-CN" sz="2400" dirty="0">
                <a:latin typeface="+mn-lt"/>
                <a:ea typeface="+mn-ea"/>
                <a:cs typeface="+mn-cs"/>
              </a:rPr>
              <a:t>P</a:t>
            </a:r>
            <a:r>
              <a:rPr kumimoji="1" lang="zh-CN" altLang="en-US" sz="2400" dirty="0">
                <a:latin typeface="+mn-lt"/>
                <a:ea typeface="+mn-ea"/>
                <a:cs typeface="+mn-cs"/>
              </a:rPr>
              <a:t>原语操作，从而因资源不足而被阻塞；或调用了</a:t>
            </a:r>
            <a:r>
              <a:rPr kumimoji="1" lang="en-US" altLang="zh-CN" sz="2400" dirty="0">
                <a:latin typeface="+mn-lt"/>
                <a:ea typeface="+mn-ea"/>
                <a:cs typeface="+mn-cs"/>
              </a:rPr>
              <a:t>V</a:t>
            </a:r>
            <a:r>
              <a:rPr kumimoji="1" lang="zh-CN" altLang="en-US" sz="2400" dirty="0">
                <a:latin typeface="+mn-lt"/>
                <a:ea typeface="+mn-ea"/>
                <a:cs typeface="+mn-cs"/>
              </a:rPr>
              <a:t>原语操作激活了等待资源的进程队列。</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(4) </a:t>
            </a:r>
            <a:r>
              <a:rPr kumimoji="1" lang="zh-CN" altLang="en-US" sz="2400" dirty="0">
                <a:latin typeface="+mn-lt"/>
                <a:ea typeface="+mn-ea"/>
                <a:cs typeface="+mn-cs"/>
              </a:rPr>
              <a:t>执行中进程提出</a:t>
            </a:r>
            <a:r>
              <a:rPr kumimoji="1" lang="en-US" altLang="zh-CN" sz="2400" dirty="0">
                <a:latin typeface="+mn-lt"/>
                <a:ea typeface="+mn-ea"/>
                <a:cs typeface="+mn-cs"/>
              </a:rPr>
              <a:t>I</a:t>
            </a:r>
            <a:r>
              <a:rPr kumimoji="1" lang="zh-CN" altLang="en-US" sz="2400" dirty="0">
                <a:latin typeface="+mn-lt"/>
                <a:ea typeface="+mn-ea"/>
                <a:cs typeface="+mn-cs"/>
              </a:rPr>
              <a:t>／</a:t>
            </a:r>
            <a:r>
              <a:rPr kumimoji="1" lang="en-US" altLang="zh-CN" sz="2400" dirty="0">
                <a:latin typeface="+mn-lt"/>
                <a:ea typeface="+mn-ea"/>
                <a:cs typeface="+mn-cs"/>
              </a:rPr>
              <a:t>O</a:t>
            </a:r>
            <a:r>
              <a:rPr kumimoji="1" lang="zh-CN" altLang="en-US" sz="2400" dirty="0">
                <a:latin typeface="+mn-lt"/>
                <a:ea typeface="+mn-ea"/>
                <a:cs typeface="+mn-cs"/>
              </a:rPr>
              <a:t>请求后被阻塞。</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(5) </a:t>
            </a:r>
            <a:r>
              <a:rPr kumimoji="1" lang="zh-CN" altLang="en-US" sz="2400" dirty="0">
                <a:latin typeface="+mn-lt"/>
                <a:ea typeface="+mn-ea"/>
                <a:cs typeface="+mn-cs"/>
              </a:rPr>
              <a:t>在分时系统中时间片已经用完。</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(6) </a:t>
            </a:r>
            <a:r>
              <a:rPr kumimoji="1" lang="zh-CN" altLang="en-US" sz="2400" dirty="0">
                <a:latin typeface="+mn-lt"/>
                <a:ea typeface="+mn-ea"/>
                <a:cs typeface="+mn-cs"/>
              </a:rPr>
              <a:t>在执行完系统调用，在系统程序返回用户进程时，可认为系统进程执行完毕，从而可调度选择一新的用户进程执行。</a:t>
            </a:r>
            <a:endParaRPr kumimoji="1" lang="zh-CN" altLang="en-US" sz="2400" dirty="0">
              <a:latin typeface="+mn-lt"/>
              <a:ea typeface="+mn-ea"/>
              <a:cs typeface="+mn-cs"/>
            </a:endParaRPr>
          </a:p>
        </p:txBody>
      </p:sp>
      <p:sp>
        <p:nvSpPr>
          <p:cNvPr id="19458" name="Rectangle 2"/>
          <p:cNvSpPr>
            <a:spLocks noGrp="1" noChangeArrowheads="1"/>
          </p:cNvSpPr>
          <p:nvPr/>
        </p:nvSpPr>
        <p:spPr bwMode="auto">
          <a:xfrm>
            <a:off x="201613" y="1219200"/>
            <a:ext cx="8382000" cy="528638"/>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Tx/>
              <a:buNone/>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进程调度原因</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8397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3.1.5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subTitle" idx="1"/>
          </p:nvPr>
        </p:nvSpPr>
        <p:spPr>
          <a:xfrm>
            <a:off x="474663" y="1778000"/>
            <a:ext cx="8382000" cy="3500438"/>
          </a:xfrm>
          <a:ln>
            <a:noFill/>
          </a:ln>
        </p:spPr>
        <p:txBody>
          <a:bodyPr wrap="square" lIns="91440" tIns="45720" rIns="91440" bIns="45720" anchor="t"/>
          <a:p>
            <a:pPr eaLnBrk="1" hangingPunct="1">
              <a:buClrTx/>
              <a:buSzTx/>
              <a:buFont typeface="Wingdings" panose="05000000000000000000" charset="0"/>
              <a:buChar char="l"/>
            </a:pPr>
            <a:r>
              <a:rPr kumimoji="1" lang="zh-CN" altLang="en-US" dirty="0">
                <a:solidFill>
                  <a:schemeClr val="accent2"/>
                </a:solidFill>
                <a:latin typeface="+mn-lt"/>
                <a:ea typeface="+mn-ea"/>
                <a:cs typeface="+mn-cs"/>
              </a:rPr>
              <a:t>可剥夺方式</a:t>
            </a:r>
            <a:r>
              <a:rPr kumimoji="1" lang="zh-CN" altLang="en-US" dirty="0">
                <a:latin typeface="+mn-lt"/>
                <a:ea typeface="+mn-ea"/>
                <a:cs typeface="+mn-cs"/>
              </a:rPr>
              <a:t>，即就绪队列中一旦有优先级高于当前执行进程优先级的进程存在时，便立即发生进程调度，转让处理机。</a:t>
            </a:r>
            <a:endParaRPr kumimoji="1" lang="en-US" altLang="zh-CN" dirty="0">
              <a:latin typeface="+mn-lt"/>
              <a:ea typeface="+mn-ea"/>
              <a:cs typeface="+mn-cs"/>
            </a:endParaRPr>
          </a:p>
          <a:p>
            <a:pPr eaLnBrk="1" hangingPunct="1">
              <a:buClrTx/>
              <a:buSzTx/>
              <a:buFont typeface="Wingdings" panose="05000000000000000000" charset="0"/>
              <a:buChar char="l"/>
            </a:pPr>
            <a:r>
              <a:rPr kumimoji="1" lang="zh-CN" altLang="en-US" dirty="0">
                <a:solidFill>
                  <a:schemeClr val="accent2"/>
                </a:solidFill>
                <a:latin typeface="+mn-lt"/>
                <a:ea typeface="+mn-ea"/>
                <a:cs typeface="+mn-cs"/>
              </a:rPr>
              <a:t>非剥夺方式：</a:t>
            </a:r>
            <a:r>
              <a:rPr kumimoji="1" lang="zh-CN" altLang="en-US" dirty="0">
                <a:latin typeface="+mn-lt"/>
                <a:ea typeface="+mn-ea"/>
                <a:cs typeface="+mn-cs"/>
              </a:rPr>
              <a:t>或不可剥夺方式即使在就绪队列存在有优先级高于当前执行进程时，当前进程仍将继续占有处理机，直到该进程自己因调用原语操作或等待</a:t>
            </a:r>
            <a:r>
              <a:rPr kumimoji="1" lang="en-US" altLang="zh-CN" dirty="0">
                <a:latin typeface="+mn-lt"/>
                <a:ea typeface="+mn-ea"/>
                <a:cs typeface="+mn-cs"/>
              </a:rPr>
              <a:t>I</a:t>
            </a:r>
            <a:r>
              <a:rPr kumimoji="1" lang="zh-CN" altLang="en-US" dirty="0">
                <a:latin typeface="+mn-lt"/>
                <a:ea typeface="+mn-ea"/>
                <a:cs typeface="+mn-cs"/>
              </a:rPr>
              <a:t>／</a:t>
            </a:r>
            <a:r>
              <a:rPr kumimoji="1" lang="en-US" altLang="zh-CN" dirty="0">
                <a:latin typeface="+mn-lt"/>
                <a:ea typeface="+mn-ea"/>
                <a:cs typeface="+mn-cs"/>
              </a:rPr>
              <a:t>O</a:t>
            </a:r>
            <a:r>
              <a:rPr kumimoji="1" lang="zh-CN" altLang="en-US" dirty="0">
                <a:latin typeface="+mn-lt"/>
                <a:ea typeface="+mn-ea"/>
                <a:cs typeface="+mn-cs"/>
              </a:rPr>
              <a:t>而进入阻塞、睡眠状态，或时间片用完时才重新发生调度让出处理机。</a:t>
            </a:r>
            <a:endParaRPr kumimoji="1" lang="zh-CN" altLang="en-US" dirty="0">
              <a:latin typeface="+mn-lt"/>
              <a:ea typeface="+mn-ea"/>
              <a:cs typeface="+mn-cs"/>
            </a:endParaRPr>
          </a:p>
        </p:txBody>
      </p:sp>
      <p:sp>
        <p:nvSpPr>
          <p:cNvPr id="19458" name="Rectangle 2"/>
          <p:cNvSpPr>
            <a:spLocks noGrp="1" noChangeArrowheads="1"/>
          </p:cNvSpPr>
          <p:nvPr/>
        </p:nvSpPr>
        <p:spPr bwMode="auto">
          <a:xfrm>
            <a:off x="381000" y="1136650"/>
            <a:ext cx="8382000" cy="528638"/>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Tx/>
              <a:buNone/>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进程调度方式</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8601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3.1.5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subTitle" idx="1"/>
          </p:nvPr>
        </p:nvSpPr>
        <p:spPr>
          <a:xfrm>
            <a:off x="292100" y="1647825"/>
            <a:ext cx="8382000" cy="3875088"/>
          </a:xfrm>
          <a:ln>
            <a:noFill/>
          </a:ln>
        </p:spPr>
        <p:txBody>
          <a:bodyPr wrap="square" lIns="91440" tIns="45720" rIns="91440" bIns="45720" anchor="t"/>
          <a:p>
            <a:pPr eaLnBrk="1" hangingPunct="1">
              <a:buClrTx/>
              <a:buSzTx/>
              <a:buFontTx/>
              <a:buNone/>
            </a:pPr>
            <a:r>
              <a:rPr kumimoji="1" lang="en-US" altLang="zh-CN" sz="2400" dirty="0">
                <a:latin typeface="+mn-lt"/>
                <a:ea typeface="+mn-ea"/>
                <a:cs typeface="+mn-cs"/>
              </a:rPr>
              <a:t>UNIX SystemV </a:t>
            </a:r>
            <a:r>
              <a:rPr kumimoji="1" lang="zh-CN" altLang="en-US" sz="2400" dirty="0">
                <a:latin typeface="+mn-lt"/>
                <a:ea typeface="+mn-ea"/>
                <a:cs typeface="+mn-cs"/>
              </a:rPr>
              <a:t>在以下</a:t>
            </a:r>
            <a:r>
              <a:rPr kumimoji="1" lang="en-US" altLang="zh-CN" sz="2400" dirty="0">
                <a:latin typeface="+mn-lt"/>
                <a:ea typeface="+mn-ea"/>
                <a:cs typeface="+mn-cs"/>
              </a:rPr>
              <a:t>5</a:t>
            </a:r>
            <a:r>
              <a:rPr kumimoji="1" lang="zh-CN" altLang="en-US" sz="2400" dirty="0">
                <a:latin typeface="+mn-lt"/>
                <a:ea typeface="+mn-ea"/>
                <a:cs typeface="+mn-cs"/>
              </a:rPr>
              <a:t>种情况之一发生时进行进程调度的：</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(1) </a:t>
            </a:r>
            <a:r>
              <a:rPr kumimoji="1" lang="zh-CN" altLang="en-US" sz="2400" dirty="0">
                <a:latin typeface="+mn-lt"/>
                <a:ea typeface="+mn-ea"/>
                <a:cs typeface="+mn-cs"/>
              </a:rPr>
              <a:t>当前进程自己调用</a:t>
            </a:r>
            <a:r>
              <a:rPr kumimoji="1" lang="en-US" altLang="zh-CN" sz="2400" dirty="0">
                <a:latin typeface="+mn-lt"/>
                <a:ea typeface="+mn-ea"/>
                <a:cs typeface="+mn-cs"/>
              </a:rPr>
              <a:t>sleep</a:t>
            </a:r>
            <a:r>
              <a:rPr kumimoji="1" lang="zh-CN" altLang="en-US" sz="2400" dirty="0">
                <a:latin typeface="+mn-lt"/>
                <a:ea typeface="+mn-ea"/>
                <a:cs typeface="+mn-cs"/>
              </a:rPr>
              <a:t>，</a:t>
            </a:r>
            <a:r>
              <a:rPr kumimoji="1" lang="en-US" altLang="zh-CN" sz="2400" dirty="0">
                <a:latin typeface="+mn-lt"/>
                <a:ea typeface="+mn-ea"/>
                <a:cs typeface="+mn-cs"/>
              </a:rPr>
              <a:t>wait</a:t>
            </a:r>
            <a:r>
              <a:rPr kumimoji="1" lang="zh-CN" altLang="en-US" sz="2400" dirty="0">
                <a:latin typeface="+mn-lt"/>
                <a:ea typeface="+mn-ea"/>
                <a:cs typeface="+mn-cs"/>
              </a:rPr>
              <a:t>等进入睡眠状态时。</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(2) </a:t>
            </a:r>
            <a:r>
              <a:rPr kumimoji="1" lang="zh-CN" altLang="en-US" sz="2400" dirty="0">
                <a:latin typeface="+mn-lt"/>
                <a:ea typeface="+mn-ea"/>
                <a:cs typeface="+mn-cs"/>
              </a:rPr>
              <a:t>当前进程从系统调用执行结束后返回用户态时，它的优先级已低于其他就绪状态进程，或调度标志被置位。</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(3) </a:t>
            </a:r>
            <a:r>
              <a:rPr kumimoji="1" lang="zh-CN" altLang="en-US" sz="2400" dirty="0">
                <a:latin typeface="+mn-lt"/>
                <a:ea typeface="+mn-ea"/>
                <a:cs typeface="+mn-cs"/>
              </a:rPr>
              <a:t>当前进程在完成中断和陷阱处理后返回用户态时，它的优先级已低于其他就绪状态进程；或调度标志被置位。</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(4) </a:t>
            </a:r>
            <a:r>
              <a:rPr kumimoji="1" lang="zh-CN" altLang="en-US" sz="2400" dirty="0">
                <a:latin typeface="+mn-lt"/>
                <a:ea typeface="+mn-ea"/>
                <a:cs typeface="+mn-cs"/>
              </a:rPr>
              <a:t>时间片用完，而且当前进程的优先级低于其他就绪进程。</a:t>
            </a:r>
            <a:endParaRPr kumimoji="1" lang="zh-CN" altLang="en-US" sz="2400" dirty="0">
              <a:latin typeface="+mn-lt"/>
              <a:ea typeface="+mn-ea"/>
              <a:cs typeface="+mn-cs"/>
            </a:endParaRPr>
          </a:p>
          <a:p>
            <a:pPr eaLnBrk="1" hangingPunct="1">
              <a:buClrTx/>
              <a:buSzTx/>
              <a:buFontTx/>
              <a:buNone/>
            </a:pPr>
            <a:r>
              <a:rPr kumimoji="1" lang="en-US" altLang="zh-CN" sz="2400" dirty="0">
                <a:latin typeface="+mn-lt"/>
                <a:ea typeface="+mn-ea"/>
                <a:cs typeface="+mn-cs"/>
              </a:rPr>
              <a:t>(5) </a:t>
            </a:r>
            <a:r>
              <a:rPr kumimoji="1" lang="zh-CN" altLang="en-US" sz="2400" dirty="0">
                <a:latin typeface="+mn-lt"/>
                <a:ea typeface="+mn-ea"/>
                <a:cs typeface="+mn-cs"/>
              </a:rPr>
              <a:t>当前进程调用</a:t>
            </a:r>
            <a:r>
              <a:rPr kumimoji="1" lang="en-US" altLang="zh-CN" sz="2400" dirty="0">
                <a:latin typeface="+mn-lt"/>
                <a:ea typeface="+mn-ea"/>
                <a:cs typeface="+mn-cs"/>
              </a:rPr>
              <a:t>exit</a:t>
            </a:r>
            <a:r>
              <a:rPr kumimoji="1" lang="zh-CN" altLang="en-US" sz="2400" dirty="0">
                <a:latin typeface="+mn-lt"/>
                <a:ea typeface="+mn-ea"/>
                <a:cs typeface="+mn-cs"/>
              </a:rPr>
              <a:t>，自我终止时。</a:t>
            </a:r>
            <a:endParaRPr kumimoji="1" lang="zh-CN" altLang="en-US" sz="2400" dirty="0">
              <a:latin typeface="+mn-lt"/>
              <a:ea typeface="+mn-ea"/>
              <a:cs typeface="+mn-cs"/>
            </a:endParaRPr>
          </a:p>
        </p:txBody>
      </p:sp>
      <p:sp>
        <p:nvSpPr>
          <p:cNvPr id="19458" name="Rectangle 2"/>
          <p:cNvSpPr>
            <a:spLocks noGrp="1" noChangeArrowheads="1"/>
          </p:cNvSpPr>
          <p:nvPr/>
        </p:nvSpPr>
        <p:spPr bwMode="auto">
          <a:xfrm>
            <a:off x="190500" y="1119188"/>
            <a:ext cx="8382000" cy="528638"/>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Tx/>
              <a:buNone/>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进程</a:t>
            </a: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调度时机</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88067"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3.1.5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subTitle" idx="1"/>
          </p:nvPr>
        </p:nvSpPr>
        <p:spPr>
          <a:xfrm>
            <a:off x="381000" y="1506538"/>
            <a:ext cx="8382000" cy="3540125"/>
          </a:xfrm>
          <a:ln>
            <a:noFill/>
          </a:ln>
        </p:spPr>
        <p:txBody>
          <a:bodyPr wrap="square" lIns="91440" tIns="45720" rIns="91440" bIns="45720" anchor="t"/>
          <a:p>
            <a:pPr eaLnBrk="1" hangingPunct="1">
              <a:buClr>
                <a:srgbClr val="3333CC"/>
              </a:buClr>
              <a:buSzTx/>
              <a:buFont typeface="Wingdings" panose="05000000000000000000" charset="0"/>
              <a:buChar char="l"/>
            </a:pPr>
            <a:r>
              <a:rPr kumimoji="1" lang="zh-CN" altLang="en-US" dirty="0">
                <a:latin typeface="+mn-lt"/>
                <a:ea typeface="+mn-ea"/>
                <a:cs typeface="+mn-cs"/>
              </a:rPr>
              <a:t>进程调度性能的衡量方法可分为</a:t>
            </a:r>
            <a:r>
              <a:rPr kumimoji="1" lang="zh-CN" altLang="en-US" dirty="0">
                <a:solidFill>
                  <a:schemeClr val="accent2"/>
                </a:solidFill>
                <a:latin typeface="+mn-lt"/>
                <a:ea typeface="+mn-ea"/>
                <a:cs typeface="+mn-cs"/>
              </a:rPr>
              <a:t>定性</a:t>
            </a:r>
            <a:r>
              <a:rPr kumimoji="1" lang="zh-CN" altLang="en-US" dirty="0">
                <a:latin typeface="+mn-lt"/>
                <a:ea typeface="+mn-ea"/>
                <a:cs typeface="+mn-cs"/>
              </a:rPr>
              <a:t>和</a:t>
            </a:r>
            <a:r>
              <a:rPr kumimoji="1" lang="zh-CN" altLang="en-US" dirty="0">
                <a:solidFill>
                  <a:schemeClr val="accent2"/>
                </a:solidFill>
                <a:latin typeface="+mn-lt"/>
                <a:ea typeface="+mn-ea"/>
                <a:cs typeface="+mn-cs"/>
              </a:rPr>
              <a:t>定量</a:t>
            </a:r>
            <a:r>
              <a:rPr kumimoji="1" lang="zh-CN" altLang="en-US" dirty="0">
                <a:latin typeface="+mn-lt"/>
                <a:ea typeface="+mn-ea"/>
                <a:cs typeface="+mn-cs"/>
              </a:rPr>
              <a:t>两种。</a:t>
            </a:r>
            <a:endParaRPr kumimoji="1" lang="zh-CN" altLang="en-US" dirty="0">
              <a:latin typeface="+mn-lt"/>
              <a:ea typeface="+mn-ea"/>
              <a:cs typeface="+mn-cs"/>
            </a:endParaRPr>
          </a:p>
          <a:p>
            <a:pPr eaLnBrk="1" hangingPunct="1">
              <a:buClr>
                <a:srgbClr val="3333CC"/>
              </a:buClr>
              <a:buSzTx/>
              <a:buFont typeface="Wingdings" panose="05000000000000000000" charset="0"/>
              <a:buChar char="l"/>
            </a:pPr>
            <a:r>
              <a:rPr kumimoji="1" lang="zh-CN" altLang="en-US" dirty="0">
                <a:latin typeface="+mn-lt"/>
                <a:ea typeface="+mn-ea"/>
                <a:cs typeface="+mn-cs"/>
              </a:rPr>
              <a:t>在</a:t>
            </a:r>
            <a:r>
              <a:rPr kumimoji="1" lang="zh-CN" altLang="en-US" dirty="0">
                <a:solidFill>
                  <a:schemeClr val="accent2"/>
                </a:solidFill>
                <a:latin typeface="+mn-lt"/>
                <a:ea typeface="+mn-ea"/>
                <a:cs typeface="+mn-cs"/>
              </a:rPr>
              <a:t>定性衡量</a:t>
            </a:r>
            <a:r>
              <a:rPr kumimoji="1" lang="zh-CN" altLang="en-US" dirty="0">
                <a:latin typeface="+mn-lt"/>
                <a:ea typeface="+mn-ea"/>
                <a:cs typeface="+mn-cs"/>
              </a:rPr>
              <a:t>方面，首先是调度的可靠性。另外，简洁性也是衡量进程调度的一个重要指标。</a:t>
            </a:r>
            <a:endParaRPr kumimoji="1" lang="zh-CN" altLang="en-US" dirty="0">
              <a:latin typeface="+mn-lt"/>
              <a:ea typeface="+mn-ea"/>
              <a:cs typeface="+mn-cs"/>
            </a:endParaRPr>
          </a:p>
          <a:p>
            <a:pPr eaLnBrk="1" hangingPunct="1">
              <a:buClr>
                <a:srgbClr val="3333CC"/>
              </a:buClr>
              <a:buSzTx/>
              <a:buFont typeface="Wingdings" panose="05000000000000000000" charset="0"/>
              <a:buChar char="l"/>
            </a:pPr>
            <a:r>
              <a:rPr kumimoji="1" lang="zh-CN" altLang="en-US" dirty="0">
                <a:latin typeface="+mn-lt"/>
                <a:ea typeface="+mn-ea"/>
                <a:cs typeface="+mn-cs"/>
              </a:rPr>
              <a:t>进程调度的</a:t>
            </a:r>
            <a:r>
              <a:rPr kumimoji="1" lang="zh-CN" altLang="en-US" dirty="0">
                <a:solidFill>
                  <a:schemeClr val="accent2"/>
                </a:solidFill>
                <a:latin typeface="+mn-lt"/>
                <a:ea typeface="+mn-ea"/>
                <a:cs typeface="+mn-cs"/>
              </a:rPr>
              <a:t>定量评价</a:t>
            </a:r>
            <a:r>
              <a:rPr kumimoji="1" lang="zh-CN" altLang="en-US" dirty="0">
                <a:solidFill>
                  <a:schemeClr val="tx2"/>
                </a:solidFill>
                <a:latin typeface="+mn-lt"/>
                <a:ea typeface="+mn-ea"/>
                <a:cs typeface="+mn-cs"/>
              </a:rPr>
              <a:t>包括</a:t>
            </a:r>
            <a:r>
              <a:rPr kumimoji="1" lang="en-US" altLang="zh-CN" dirty="0">
                <a:solidFill>
                  <a:schemeClr val="tx2"/>
                </a:solidFill>
                <a:latin typeface="+mn-lt"/>
                <a:ea typeface="+mn-ea"/>
                <a:cs typeface="+mn-cs"/>
              </a:rPr>
              <a:t>CPU</a:t>
            </a:r>
            <a:r>
              <a:rPr kumimoji="1" lang="zh-CN" altLang="en-US" dirty="0">
                <a:solidFill>
                  <a:schemeClr val="tx2"/>
                </a:solidFill>
                <a:latin typeface="+mn-lt"/>
                <a:ea typeface="+mn-ea"/>
                <a:cs typeface="+mn-cs"/>
              </a:rPr>
              <a:t>的利用率评价、进程在就绪队列中的等待时间与执行时间之比等</a:t>
            </a:r>
            <a:r>
              <a:rPr kumimoji="1" lang="zh-CN" altLang="en-US" dirty="0">
                <a:latin typeface="+mn-lt"/>
                <a:ea typeface="+mn-ea"/>
                <a:cs typeface="+mn-cs"/>
              </a:rPr>
              <a:t>。</a:t>
            </a:r>
            <a:endParaRPr kumimoji="1" lang="en-US" altLang="zh-CN" dirty="0">
              <a:latin typeface="+mn-lt"/>
              <a:ea typeface="+mn-ea"/>
              <a:cs typeface="+mn-cs"/>
            </a:endParaRPr>
          </a:p>
          <a:p>
            <a:pPr eaLnBrk="1" hangingPunct="1">
              <a:buClr>
                <a:srgbClr val="3333CC"/>
              </a:buClr>
              <a:buSzTx/>
              <a:buFont typeface="Wingdings" panose="05000000000000000000" charset="0"/>
              <a:buChar char="l"/>
            </a:pPr>
            <a:r>
              <a:rPr kumimoji="1" lang="zh-CN" altLang="en-US" dirty="0">
                <a:latin typeface="+mn-lt"/>
                <a:ea typeface="+mn-ea"/>
                <a:cs typeface="+mn-cs"/>
              </a:rPr>
              <a:t>一般情况下，大多利用模拟或测试系统响应时间的方法来评价进程调度的性能。</a:t>
            </a:r>
            <a:endParaRPr kumimoji="1" lang="zh-CN" altLang="en-US" dirty="0">
              <a:solidFill>
                <a:srgbClr val="800000"/>
              </a:solidFill>
              <a:latin typeface="+mn-lt"/>
              <a:ea typeface="+mn-ea"/>
              <a:cs typeface="+mn-cs"/>
            </a:endParaRPr>
          </a:p>
        </p:txBody>
      </p:sp>
      <p:sp>
        <p:nvSpPr>
          <p:cNvPr id="19458" name="Rectangle 2"/>
          <p:cNvSpPr>
            <a:spLocks noGrp="1" noChangeArrowheads="1"/>
          </p:cNvSpPr>
          <p:nvPr/>
        </p:nvSpPr>
        <p:spPr bwMode="auto">
          <a:xfrm>
            <a:off x="271463" y="977900"/>
            <a:ext cx="8382000" cy="528638"/>
          </a:xfrm>
          <a:prstGeom prst="rect">
            <a:avLst/>
          </a:prstGeom>
          <a:noFill/>
          <a:ln>
            <a:noFill/>
            <a:miter lim="800000"/>
          </a:ln>
        </p:spPr>
        <p:txBody>
          <a:bodyPr vert="horz" wrap="square" lIns="91440" tIns="45720" rIns="91440" bIns="45720" numCol="1" anchor="t" anchorCtr="0" compatLnSpc="1"/>
          <a:lstStyle>
            <a:lvl1pPr marL="287655" indent="-287655" algn="l" rtl="0" eaLnBrk="0" fontAlgn="base" hangingPunct="0">
              <a:spcBef>
                <a:spcPct val="20000"/>
              </a:spcBef>
              <a:spcAft>
                <a:spcPct val="0"/>
              </a:spcAft>
              <a:buChar char="•"/>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har char="•"/>
              <a:defRPr kumimoji="1" sz="2800" b="1">
                <a:solidFill>
                  <a:schemeClr val="tx1"/>
                </a:solidFill>
                <a:latin typeface="+mn-lt"/>
                <a:ea typeface="+mn-ea"/>
              </a:defRPr>
            </a:lvl3pPr>
            <a:lvl4pPr marL="1600200" indent="-228600" algn="l" rtl="0" eaLnBrk="0" fontAlgn="base" hangingPunct="0">
              <a:spcBef>
                <a:spcPct val="20000"/>
              </a:spcBef>
              <a:spcAft>
                <a:spcPct val="0"/>
              </a:spcAft>
              <a:buChar char="–"/>
              <a:defRPr kumimoji="1" sz="2800" b="1">
                <a:solidFill>
                  <a:schemeClr val="tx1"/>
                </a:solidFill>
                <a:latin typeface="+mn-lt"/>
                <a:ea typeface="+mn-ea"/>
              </a:defRPr>
            </a:lvl4pPr>
            <a:lvl5pPr marL="2057400" indent="-228600" algn="l" rtl="0" eaLnBrk="0" fontAlgn="base" hangingPunct="0">
              <a:spcBef>
                <a:spcPct val="20000"/>
              </a:spcBef>
              <a:spcAft>
                <a:spcPct val="0"/>
              </a:spcAft>
              <a:buChar char="»"/>
              <a:defRPr kumimoji="1" sz="2800" b="1">
                <a:solidFill>
                  <a:schemeClr val="tx1"/>
                </a:solidFill>
                <a:latin typeface="+mn-lt"/>
                <a:ea typeface="+mn-ea"/>
              </a:defRPr>
            </a:lvl5pPr>
            <a:lvl6pPr marL="2514600" indent="-228600" algn="l" rtl="0" fontAlgn="base">
              <a:spcBef>
                <a:spcPct val="20000"/>
              </a:spcBef>
              <a:spcAft>
                <a:spcPct val="0"/>
              </a:spcAft>
              <a:buChar char="»"/>
              <a:defRPr kumimoji="1" sz="2800" b="1">
                <a:solidFill>
                  <a:schemeClr val="tx1"/>
                </a:solidFill>
                <a:latin typeface="+mn-lt"/>
                <a:ea typeface="+mn-ea"/>
              </a:defRPr>
            </a:lvl6pPr>
            <a:lvl7pPr marL="2971800" indent="-228600" algn="l" rtl="0" fontAlgn="base">
              <a:spcBef>
                <a:spcPct val="20000"/>
              </a:spcBef>
              <a:spcAft>
                <a:spcPct val="0"/>
              </a:spcAft>
              <a:buChar char="»"/>
              <a:defRPr kumimoji="1" sz="2800" b="1">
                <a:solidFill>
                  <a:schemeClr val="tx1"/>
                </a:solidFill>
                <a:latin typeface="+mn-lt"/>
                <a:ea typeface="+mn-ea"/>
              </a:defRPr>
            </a:lvl7pPr>
            <a:lvl8pPr marL="3429000" indent="-228600" algn="l" rtl="0" fontAlgn="base">
              <a:spcBef>
                <a:spcPct val="20000"/>
              </a:spcBef>
              <a:spcAft>
                <a:spcPct val="0"/>
              </a:spcAft>
              <a:buChar char="»"/>
              <a:defRPr kumimoji="1" sz="2800" b="1">
                <a:solidFill>
                  <a:schemeClr val="tx1"/>
                </a:solidFill>
                <a:latin typeface="+mn-lt"/>
                <a:ea typeface="+mn-ea"/>
              </a:defRPr>
            </a:lvl8pPr>
            <a:lvl9pPr marL="3886200" indent="-228600" algn="l" rtl="0" fontAlgn="base">
              <a:spcBef>
                <a:spcPct val="20000"/>
              </a:spcBef>
              <a:spcAft>
                <a:spcPct val="0"/>
              </a:spcAft>
              <a:buChar char="»"/>
              <a:defRPr kumimoji="1" sz="2800" b="1">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Tx/>
              <a:buNone/>
              <a:defRPr/>
            </a:pPr>
            <a:r>
              <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进程调度性能评价</a:t>
            </a:r>
            <a:endParaRPr kumimoji="1" lang="zh-CN" altLang="en-US" b="1"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endParaRPr>
          </a:p>
        </p:txBody>
      </p:sp>
      <p:sp>
        <p:nvSpPr>
          <p:cNvPr id="9011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2" name="Rectangle 2"/>
          <p:cNvSpPr>
            <a:spLocks noGrp="1" noChangeArrowheads="1"/>
          </p:cNvSpPr>
          <p:nvPr/>
        </p:nvSpPr>
        <p:spPr>
          <a:xfrm>
            <a:off x="190500" y="273050"/>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3.1.5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进程</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调度</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92162" name="Rectangle 2"/>
          <p:cNvSpPr>
            <a:spLocks noGrp="1"/>
          </p:cNvSpPr>
          <p:nvPr>
            <p:ph type="title"/>
          </p:nvPr>
        </p:nvSpPr>
        <p:spPr>
          <a:xfrm>
            <a:off x="228600" y="228600"/>
            <a:ext cx="8458200" cy="606425"/>
          </a:xfrm>
          <a:ln/>
        </p:spPr>
        <p:txBody>
          <a:bodyPr vert="horz" wrap="square" lIns="91440" tIns="45720" rIns="91440" bIns="45720" anchor="b"/>
          <a:p>
            <a:pPr eaLnBrk="1" hangingPunct="1"/>
            <a:r>
              <a:rPr lang="en-US" altLang="zh-CN" sz="3600"/>
              <a:t>3.2  </a:t>
            </a:r>
            <a:r>
              <a:rPr lang="zh-CN" altLang="en-US" sz="3600">
                <a:latin typeface="宋体" panose="02010600030101010101" pitchFamily="2" charset="-122"/>
              </a:rPr>
              <a:t>调度算法</a:t>
            </a:r>
            <a:endParaRPr lang="zh-CN" altLang="en-US" sz="3600">
              <a:latin typeface="宋体" panose="02010600030101010101" pitchFamily="2" charset="-122"/>
            </a:endParaRPr>
          </a:p>
        </p:txBody>
      </p:sp>
      <p:sp>
        <p:nvSpPr>
          <p:cNvPr id="92163" name="Text Box 3"/>
          <p:cNvSpPr txBox="1"/>
          <p:nvPr/>
        </p:nvSpPr>
        <p:spPr>
          <a:xfrm>
            <a:off x="1033463" y="1268413"/>
            <a:ext cx="7345362" cy="3506787"/>
          </a:xfrm>
          <a:prstGeom prst="rect">
            <a:avLst/>
          </a:prstGeom>
          <a:noFill/>
          <a:ln w="9525">
            <a:noFill/>
          </a:ln>
        </p:spPr>
        <p:txBody>
          <a:bodyPr anchor="t">
            <a:spAutoFit/>
          </a:bodyPr>
          <a:p>
            <a:r>
              <a:rPr lang="en-US" altLang="zh-CN" sz="3200">
                <a:latin typeface="Times New Roman" panose="02020603050405020304" pitchFamily="18" charset="0"/>
                <a:ea typeface="宋体" panose="02010600030101010101" pitchFamily="2" charset="-122"/>
                <a:hlinkClick r:id="rId1" action="ppaction://hlinksldjump"/>
              </a:rPr>
              <a:t>3.2.1  </a:t>
            </a:r>
            <a:r>
              <a:rPr lang="zh-CN" altLang="en-US" sz="3200">
                <a:latin typeface="Times New Roman" panose="02020603050405020304" pitchFamily="18" charset="0"/>
                <a:ea typeface="宋体" panose="02010600030101010101" pitchFamily="2" charset="-122"/>
                <a:hlinkClick r:id="rId1" action="ppaction://hlinksldjump"/>
              </a:rPr>
              <a:t>先来先服务调度算法</a:t>
            </a:r>
            <a:endParaRPr lang="zh-CN" altLang="en-US" sz="3200">
              <a:latin typeface="Times New Roman" panose="02020603050405020304" pitchFamily="18" charset="0"/>
              <a:ea typeface="宋体" panose="02010600030101010101" pitchFamily="2" charset="-122"/>
            </a:endParaRPr>
          </a:p>
          <a:p>
            <a:r>
              <a:rPr lang="en-US" altLang="zh-CN" sz="3200">
                <a:latin typeface="Times New Roman" panose="02020603050405020304" pitchFamily="18" charset="0"/>
                <a:ea typeface="宋体" panose="02010600030101010101" pitchFamily="2" charset="-122"/>
                <a:hlinkClick r:id="rId2" action="ppaction://hlinksldjump"/>
              </a:rPr>
              <a:t>3.2.2  </a:t>
            </a:r>
            <a:r>
              <a:rPr lang="zh-CN" altLang="en-US" sz="3200">
                <a:latin typeface="Times New Roman" panose="02020603050405020304" pitchFamily="18" charset="0"/>
                <a:ea typeface="宋体" panose="02010600030101010101" pitchFamily="2" charset="-122"/>
                <a:hlinkClick r:id="rId2" action="ppaction://hlinksldjump"/>
              </a:rPr>
              <a:t>短作业</a:t>
            </a:r>
            <a:r>
              <a:rPr lang="en-US" altLang="zh-CN" sz="3200">
                <a:latin typeface="Times New Roman" panose="02020603050405020304" pitchFamily="18" charset="0"/>
                <a:ea typeface="宋体" panose="02010600030101010101" pitchFamily="2" charset="-122"/>
                <a:hlinkClick r:id="rId2" action="ppaction://hlinksldjump"/>
              </a:rPr>
              <a:t>(</a:t>
            </a:r>
            <a:r>
              <a:rPr lang="zh-CN" altLang="en-US" sz="3200">
                <a:latin typeface="Times New Roman" panose="02020603050405020304" pitchFamily="18" charset="0"/>
                <a:ea typeface="宋体" panose="02010600030101010101" pitchFamily="2" charset="-122"/>
                <a:hlinkClick r:id="rId2" action="ppaction://hlinksldjump"/>
              </a:rPr>
              <a:t>进程</a:t>
            </a:r>
            <a:r>
              <a:rPr lang="en-US" altLang="zh-CN" sz="3200">
                <a:latin typeface="Times New Roman" panose="02020603050405020304" pitchFamily="18" charset="0"/>
                <a:ea typeface="宋体" panose="02010600030101010101" pitchFamily="2" charset="-122"/>
                <a:hlinkClick r:id="rId2" action="ppaction://hlinksldjump"/>
              </a:rPr>
              <a:t>)</a:t>
            </a:r>
            <a:r>
              <a:rPr lang="zh-CN" altLang="en-US" sz="3200">
                <a:latin typeface="Times New Roman" panose="02020603050405020304" pitchFamily="18" charset="0"/>
                <a:ea typeface="宋体" panose="02010600030101010101" pitchFamily="2" charset="-122"/>
                <a:hlinkClick r:id="rId2" action="ppaction://hlinksldjump"/>
              </a:rPr>
              <a:t>优先调度算法</a:t>
            </a:r>
            <a:endParaRPr lang="zh-CN" altLang="en-US" sz="3200">
              <a:latin typeface="Times New Roman" panose="02020603050405020304" pitchFamily="18" charset="0"/>
              <a:ea typeface="宋体" panose="02010600030101010101" pitchFamily="2" charset="-122"/>
            </a:endParaRPr>
          </a:p>
          <a:p>
            <a:r>
              <a:rPr lang="en-US" altLang="zh-CN" sz="3200">
                <a:latin typeface="Times New Roman" panose="02020603050405020304" pitchFamily="18" charset="0"/>
                <a:ea typeface="宋体" panose="02010600030101010101" pitchFamily="2" charset="-122"/>
                <a:hlinkClick r:id="rId3" action="ppaction://hlinksldjump"/>
              </a:rPr>
              <a:t>3.2.3  </a:t>
            </a:r>
            <a:r>
              <a:rPr lang="zh-CN" altLang="en-US" sz="3200">
                <a:latin typeface="Times New Roman" panose="02020603050405020304" pitchFamily="18" charset="0"/>
                <a:ea typeface="宋体" panose="02010600030101010101" pitchFamily="2" charset="-122"/>
                <a:hlinkClick r:id="rId3" action="ppaction://hlinksldjump"/>
              </a:rPr>
              <a:t>高优先权优先调度算法 </a:t>
            </a:r>
            <a:endParaRPr lang="zh-CN" altLang="en-US" sz="3200">
              <a:latin typeface="Times New Roman" panose="02020603050405020304" pitchFamily="18" charset="0"/>
              <a:ea typeface="宋体" panose="02010600030101010101" pitchFamily="2" charset="-122"/>
            </a:endParaRPr>
          </a:p>
          <a:p>
            <a:r>
              <a:rPr lang="en-US" altLang="zh-CN" sz="3200">
                <a:latin typeface="Times New Roman" panose="02020603050405020304" pitchFamily="18" charset="0"/>
                <a:ea typeface="宋体" panose="02010600030101010101" pitchFamily="2" charset="-122"/>
                <a:hlinkClick r:id="rId4" action="ppaction://hlinksldjump"/>
              </a:rPr>
              <a:t>3.2.4  </a:t>
            </a:r>
            <a:r>
              <a:rPr lang="zh-CN" altLang="en-US" sz="3200">
                <a:latin typeface="Times New Roman" panose="02020603050405020304" pitchFamily="18" charset="0"/>
                <a:ea typeface="宋体" panose="02010600030101010101" pitchFamily="2" charset="-122"/>
                <a:hlinkClick r:id="rId4" action="ppaction://hlinksldjump"/>
              </a:rPr>
              <a:t>高响应比优先调度算法</a:t>
            </a:r>
            <a:endParaRPr lang="zh-CN" altLang="en-US" sz="3200">
              <a:latin typeface="Times New Roman" panose="02020603050405020304" pitchFamily="18" charset="0"/>
              <a:ea typeface="宋体" panose="02010600030101010101" pitchFamily="2" charset="-122"/>
            </a:endParaRPr>
          </a:p>
          <a:p>
            <a:r>
              <a:rPr lang="en-US" altLang="zh-CN" sz="3200">
                <a:latin typeface="Times New Roman" panose="02020603050405020304" pitchFamily="18" charset="0"/>
                <a:ea typeface="宋体" panose="02010600030101010101" pitchFamily="2" charset="-122"/>
                <a:hlinkClick r:id="rId5" action="ppaction://hlinksldjump"/>
              </a:rPr>
              <a:t>3.2.5  </a:t>
            </a:r>
            <a:r>
              <a:rPr lang="zh-CN" altLang="en-US" sz="3200">
                <a:latin typeface="Times New Roman" panose="02020603050405020304" pitchFamily="18" charset="0"/>
                <a:ea typeface="宋体" panose="02010600030101010101" pitchFamily="2" charset="-122"/>
                <a:hlinkClick r:id="rId5" action="ppaction://hlinksldjump"/>
              </a:rPr>
              <a:t>基于时间片的轮转调度算法  </a:t>
            </a:r>
            <a:endParaRPr lang="zh-CN" altLang="en-US" sz="3200">
              <a:latin typeface="Times New Roman" panose="02020603050405020304" pitchFamily="18" charset="0"/>
              <a:ea typeface="宋体" panose="02010600030101010101" pitchFamily="2" charset="-122"/>
            </a:endParaRPr>
          </a:p>
        </p:txBody>
      </p:sp>
      <p:sp>
        <p:nvSpPr>
          <p:cNvPr id="9216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灯片编号占位符 4"/>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93186" name="Rectangle 4"/>
          <p:cNvSpPr>
            <a:spLocks noGrp="1"/>
          </p:cNvSpPr>
          <p:nvPr>
            <p:ph type="title"/>
          </p:nvPr>
        </p:nvSpPr>
        <p:spPr>
          <a:ln/>
        </p:spPr>
        <p:txBody>
          <a:bodyPr vert="horz" wrap="square" lIns="91440" tIns="45720" rIns="91440" bIns="45720" anchor="b"/>
          <a:p>
            <a:pPr eaLnBrk="1" hangingPunct="1"/>
            <a:r>
              <a:rPr lang="en-US" altLang="zh-CN" sz="3200">
                <a:solidFill>
                  <a:schemeClr val="bg2"/>
                </a:solidFill>
              </a:rPr>
              <a:t>3.2.1  </a:t>
            </a:r>
            <a:r>
              <a:rPr lang="zh-CN" altLang="en-US" sz="3200">
                <a:solidFill>
                  <a:schemeClr val="bg2"/>
                </a:solidFill>
              </a:rPr>
              <a:t>先来先服务调度算法 </a:t>
            </a:r>
            <a:endParaRPr lang="zh-CN" altLang="en-US" sz="3200">
              <a:solidFill>
                <a:schemeClr val="bg2"/>
              </a:solidFill>
            </a:endParaRPr>
          </a:p>
        </p:txBody>
      </p:sp>
      <p:sp>
        <p:nvSpPr>
          <p:cNvPr id="786437" name="Text Box 5"/>
          <p:cNvSpPr txBox="1"/>
          <p:nvPr/>
        </p:nvSpPr>
        <p:spPr>
          <a:xfrm>
            <a:off x="468313" y="1125538"/>
            <a:ext cx="8442325" cy="952500"/>
          </a:xfrm>
          <a:prstGeom prst="rect">
            <a:avLst/>
          </a:prstGeom>
          <a:noFill/>
          <a:ln w="9525">
            <a:noFill/>
          </a:ln>
        </p:spPr>
        <p:txBody>
          <a:bodyPr anchor="t">
            <a:spAutoFit/>
          </a:bodyPr>
          <a:p>
            <a:r>
              <a:rPr lang="en-US" altLang="zh-CN" sz="2800" b="1">
                <a:latin typeface="Tahoma" panose="020B0604030504040204" pitchFamily="34" charset="0"/>
                <a:ea typeface="宋体" panose="02010600030101010101" pitchFamily="2" charset="-122"/>
              </a:rPr>
              <a:t>FCFS</a:t>
            </a:r>
            <a:r>
              <a:rPr lang="zh-CN" altLang="en-US" sz="2800" b="1">
                <a:latin typeface="宋体" panose="02010600030101010101" pitchFamily="2" charset="-122"/>
                <a:ea typeface="宋体" panose="02010600030101010101" pitchFamily="2" charset="-122"/>
              </a:rPr>
              <a:t>调度算法是一种最简单的调度算法。</a:t>
            </a:r>
            <a:endParaRPr lang="zh-CN" altLang="en-US" sz="2800" b="1">
              <a:latin typeface="宋体" panose="02010600030101010101" pitchFamily="2" charset="-122"/>
              <a:ea typeface="宋体" panose="02010600030101010101" pitchFamily="2" charset="-122"/>
            </a:endParaRPr>
          </a:p>
          <a:p>
            <a:r>
              <a:rPr lang="zh-CN" altLang="en-US" sz="2800" b="1">
                <a:latin typeface="宋体" panose="02010600030101010101" pitchFamily="2" charset="-122"/>
                <a:ea typeface="宋体" panose="02010600030101010101" pitchFamily="2" charset="-122"/>
              </a:rPr>
              <a:t>既可用于</a:t>
            </a:r>
            <a:r>
              <a:rPr lang="zh-CN" altLang="en-US" sz="2800" b="1">
                <a:solidFill>
                  <a:schemeClr val="hlink"/>
                </a:solidFill>
                <a:latin typeface="黑体" panose="02010609060101010101" pitchFamily="49" charset="-122"/>
                <a:ea typeface="黑体" panose="02010609060101010101" pitchFamily="49" charset="-122"/>
              </a:rPr>
              <a:t>作业调度</a:t>
            </a:r>
            <a:r>
              <a:rPr lang="zh-CN" altLang="en-US" sz="2800" b="1">
                <a:latin typeface="宋体" panose="02010600030101010101" pitchFamily="2" charset="-122"/>
                <a:ea typeface="宋体" panose="02010600030101010101" pitchFamily="2" charset="-122"/>
              </a:rPr>
              <a:t>，也可用于</a:t>
            </a:r>
            <a:r>
              <a:rPr lang="zh-CN" altLang="en-US" sz="2800" b="1">
                <a:solidFill>
                  <a:schemeClr val="hlink"/>
                </a:solidFill>
                <a:latin typeface="黑体" panose="02010609060101010101" pitchFamily="49" charset="-122"/>
                <a:ea typeface="黑体" panose="02010609060101010101" pitchFamily="49" charset="-122"/>
              </a:rPr>
              <a:t>进程调度</a:t>
            </a:r>
            <a:r>
              <a:rPr lang="zh-CN" altLang="en-US" sz="2800" b="1">
                <a:latin typeface="宋体" panose="02010600030101010101" pitchFamily="2" charset="-122"/>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p:txBody>
      </p:sp>
      <p:sp>
        <p:nvSpPr>
          <p:cNvPr id="786438" name="Text Box 6"/>
          <p:cNvSpPr txBox="1"/>
          <p:nvPr/>
        </p:nvSpPr>
        <p:spPr>
          <a:xfrm>
            <a:off x="525463" y="2759075"/>
            <a:ext cx="2028825" cy="1076325"/>
          </a:xfrm>
          <a:prstGeom prst="rect">
            <a:avLst/>
          </a:prstGeom>
          <a:solidFill>
            <a:srgbClr val="FFFFCC"/>
          </a:solidFill>
          <a:ln w="9525" cap="flat" cmpd="sng">
            <a:solidFill>
              <a:schemeClr val="hlink"/>
            </a:solidFill>
            <a:prstDash val="solid"/>
            <a:miter/>
            <a:headEnd type="none" w="med" len="med"/>
            <a:tailEnd type="none" w="med" len="med"/>
          </a:ln>
        </p:spPr>
        <p:txBody>
          <a:bodyPr anchor="t">
            <a:spAutoFit/>
          </a:bodyPr>
          <a:p>
            <a:pPr algn="ctr"/>
            <a:r>
              <a:rPr lang="zh-CN" altLang="en-US" sz="3200" b="1">
                <a:latin typeface="黑体" panose="02010609060101010101" pitchFamily="49" charset="-122"/>
                <a:ea typeface="黑体" panose="02010609060101010101" pitchFamily="49" charset="-122"/>
              </a:rPr>
              <a:t>用于作业调度中： </a:t>
            </a:r>
            <a:endParaRPr lang="zh-CN" altLang="en-US" sz="3200" b="1">
              <a:latin typeface="黑体" panose="02010609060101010101" pitchFamily="49" charset="-122"/>
              <a:ea typeface="黑体" panose="02010609060101010101" pitchFamily="49" charset="-122"/>
            </a:endParaRPr>
          </a:p>
        </p:txBody>
      </p:sp>
      <p:sp>
        <p:nvSpPr>
          <p:cNvPr id="786439" name="Text Box 7"/>
          <p:cNvSpPr txBox="1"/>
          <p:nvPr/>
        </p:nvSpPr>
        <p:spPr>
          <a:xfrm>
            <a:off x="2944813" y="2554288"/>
            <a:ext cx="5786437" cy="1568450"/>
          </a:xfrm>
          <a:prstGeom prst="rect">
            <a:avLst/>
          </a:prstGeom>
          <a:noFill/>
          <a:ln w="9525">
            <a:noFill/>
          </a:ln>
        </p:spPr>
        <p:txBody>
          <a:bodyPr anchor="t">
            <a:spAutoFit/>
          </a:bodyPr>
          <a:p>
            <a:r>
              <a:rPr lang="zh-CN" altLang="en-US" b="1">
                <a:latin typeface="楷体_GB2312" pitchFamily="49" charset="-122"/>
                <a:ea typeface="宋体" panose="02010600030101010101" pitchFamily="2" charset="-122"/>
              </a:rPr>
              <a:t>从后备队列作业中，选择一个或几个最先进入该队列的作业，将它们调入内存，为它们分配资源、创建进程，然后放入进程就绪队列。 </a:t>
            </a:r>
            <a:endParaRPr lang="zh-CN" altLang="en-US" b="1">
              <a:latin typeface="楷体_GB2312" pitchFamily="49" charset="-122"/>
              <a:ea typeface="宋体" panose="02010600030101010101" pitchFamily="2" charset="-122"/>
            </a:endParaRPr>
          </a:p>
        </p:txBody>
      </p:sp>
      <p:sp>
        <p:nvSpPr>
          <p:cNvPr id="786440" name="Text Box 8"/>
          <p:cNvSpPr txBox="1"/>
          <p:nvPr/>
        </p:nvSpPr>
        <p:spPr>
          <a:xfrm>
            <a:off x="498475" y="4624388"/>
            <a:ext cx="2066925" cy="1076325"/>
          </a:xfrm>
          <a:prstGeom prst="rect">
            <a:avLst/>
          </a:prstGeom>
          <a:solidFill>
            <a:srgbClr val="FFFFCC"/>
          </a:solidFill>
          <a:ln w="9525" cap="flat" cmpd="sng">
            <a:solidFill>
              <a:schemeClr val="hlink"/>
            </a:solidFill>
            <a:prstDash val="solid"/>
            <a:miter/>
            <a:headEnd type="none" w="med" len="med"/>
            <a:tailEnd type="none" w="med" len="med"/>
          </a:ln>
        </p:spPr>
        <p:txBody>
          <a:bodyPr anchor="t">
            <a:spAutoFit/>
          </a:bodyPr>
          <a:p>
            <a:pPr algn="ctr"/>
            <a:r>
              <a:rPr lang="zh-CN" altLang="en-US" sz="3200" b="1">
                <a:latin typeface="黑体" panose="02010609060101010101" pitchFamily="49" charset="-122"/>
                <a:ea typeface="黑体" panose="02010609060101010101" pitchFamily="49" charset="-122"/>
              </a:rPr>
              <a:t>用于进程调度时： </a:t>
            </a:r>
            <a:endParaRPr lang="zh-CN" altLang="en-US" sz="3200" b="1">
              <a:latin typeface="黑体" panose="02010609060101010101" pitchFamily="49" charset="-122"/>
              <a:ea typeface="黑体" panose="02010609060101010101" pitchFamily="49" charset="-122"/>
            </a:endParaRPr>
          </a:p>
        </p:txBody>
      </p:sp>
      <p:sp>
        <p:nvSpPr>
          <p:cNvPr id="786441" name="Text Box 9"/>
          <p:cNvSpPr txBox="1"/>
          <p:nvPr/>
        </p:nvSpPr>
        <p:spPr>
          <a:xfrm>
            <a:off x="2955925" y="4419600"/>
            <a:ext cx="5899150" cy="1568450"/>
          </a:xfrm>
          <a:prstGeom prst="rect">
            <a:avLst/>
          </a:prstGeom>
          <a:noFill/>
          <a:ln w="9525">
            <a:noFill/>
          </a:ln>
        </p:spPr>
        <p:txBody>
          <a:bodyPr anchor="t">
            <a:spAutoFit/>
          </a:bodyPr>
          <a:p>
            <a:r>
              <a:rPr lang="zh-CN" altLang="en-US" b="1">
                <a:latin typeface="楷体_GB2312" pitchFamily="49" charset="-122"/>
                <a:ea typeface="宋体" panose="02010600030101010101" pitchFamily="2" charset="-122"/>
              </a:rPr>
              <a:t>从就绪队列中，选择一个最先进入该队列的进程，为之分配处理机，使之投入运行。该进程一直运行到完成或发生某事件而阻塞后，才放弃处理机。</a:t>
            </a:r>
            <a:r>
              <a:rPr lang="en-US" altLang="zh-CN" b="1">
                <a:latin typeface="Times New Roman" panose="02020603050405020304" pitchFamily="18" charset="0"/>
                <a:ea typeface="宋体" panose="02010600030101010101" pitchFamily="2" charset="-122"/>
              </a:rPr>
              <a:t>——</a:t>
            </a:r>
            <a:r>
              <a:rPr lang="zh-CN" altLang="en-US" b="1">
                <a:latin typeface="楷体_GB2312" pitchFamily="49" charset="-122"/>
                <a:ea typeface="宋体" panose="02010600030101010101" pitchFamily="2" charset="-122"/>
              </a:rPr>
              <a:t>非抢占式 </a:t>
            </a:r>
            <a:endParaRPr lang="zh-CN" altLang="en-US" b="1">
              <a:latin typeface="楷体_GB2312" pitchFamily="49" charset="-122"/>
              <a:ea typeface="宋体" panose="02010600030101010101" pitchFamily="2" charset="-122"/>
            </a:endParaRPr>
          </a:p>
        </p:txBody>
      </p:sp>
      <p:sp>
        <p:nvSpPr>
          <p:cNvPr id="93192"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86437">
                                            <p:txEl>
                                              <p:charRg st="0" end="21"/>
                                            </p:txEl>
                                          </p:spTgt>
                                        </p:tgtEl>
                                        <p:attrNameLst>
                                          <p:attrName>style.visibility</p:attrName>
                                        </p:attrNameLst>
                                      </p:cBhvr>
                                      <p:to>
                                        <p:strVal val="visible"/>
                                      </p:to>
                                    </p:set>
                                    <p:animEffect transition="in" filter="wipe(up)">
                                      <p:cBhvr>
                                        <p:cTn id="7" dur="500"/>
                                        <p:tgtEl>
                                          <p:spTgt spid="786437">
                                            <p:txEl>
                                              <p:charRg st="0" end="21"/>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86437">
                                            <p:txEl>
                                              <p:charRg st="21" end="40"/>
                                            </p:txEl>
                                          </p:spTgt>
                                        </p:tgtEl>
                                        <p:attrNameLst>
                                          <p:attrName>style.visibility</p:attrName>
                                        </p:attrNameLst>
                                      </p:cBhvr>
                                      <p:to>
                                        <p:strVal val="visible"/>
                                      </p:to>
                                    </p:set>
                                    <p:animEffect transition="in" filter="wipe(up)">
                                      <p:cBhvr>
                                        <p:cTn id="11" dur="500"/>
                                        <p:tgtEl>
                                          <p:spTgt spid="786437">
                                            <p:txEl>
                                              <p:charRg st="21" end="4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786438"/>
                                        </p:tgtEl>
                                        <p:attrNameLst>
                                          <p:attrName>style.visibility</p:attrName>
                                        </p:attrNameLst>
                                      </p:cBhvr>
                                      <p:to>
                                        <p:strVal val="visible"/>
                                      </p:to>
                                    </p:set>
                                    <p:anim calcmode="lin" valueType="num">
                                      <p:cBhvr>
                                        <p:cTn id="15" dur="500" fill="hold"/>
                                        <p:tgtEl>
                                          <p:spTgt spid="786438"/>
                                        </p:tgtEl>
                                        <p:attrNameLst>
                                          <p:attrName>ppt_x</p:attrName>
                                        </p:attrNameLst>
                                      </p:cBhvr>
                                      <p:tavLst>
                                        <p:tav tm="0">
                                          <p:val>
                                            <p:strVal val="0-#ppt_w/2"/>
                                          </p:val>
                                        </p:tav>
                                        <p:tav tm="100000">
                                          <p:val>
                                            <p:strVal val="#ppt_x"/>
                                          </p:val>
                                        </p:tav>
                                      </p:tavLst>
                                    </p:anim>
                                    <p:anim calcmode="lin" valueType="num">
                                      <p:cBhvr>
                                        <p:cTn id="16" dur="500" fill="hold"/>
                                        <p:tgtEl>
                                          <p:spTgt spid="786438"/>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786439"/>
                                        </p:tgtEl>
                                        <p:attrNameLst>
                                          <p:attrName>style.visibility</p:attrName>
                                        </p:attrNameLst>
                                      </p:cBhvr>
                                      <p:to>
                                        <p:strVal val="visible"/>
                                      </p:to>
                                    </p:set>
                                    <p:anim calcmode="lin" valueType="num">
                                      <p:cBhvr>
                                        <p:cTn id="20" dur="500" fill="hold"/>
                                        <p:tgtEl>
                                          <p:spTgt spid="786439"/>
                                        </p:tgtEl>
                                        <p:attrNameLst>
                                          <p:attrName>ppt_x</p:attrName>
                                        </p:attrNameLst>
                                      </p:cBhvr>
                                      <p:tavLst>
                                        <p:tav tm="0">
                                          <p:val>
                                            <p:strVal val="1+#ppt_w/2"/>
                                          </p:val>
                                        </p:tav>
                                        <p:tav tm="100000">
                                          <p:val>
                                            <p:strVal val="#ppt_x"/>
                                          </p:val>
                                        </p:tav>
                                      </p:tavLst>
                                    </p:anim>
                                    <p:anim calcmode="lin" valueType="num">
                                      <p:cBhvr>
                                        <p:cTn id="21" dur="500" fill="hold"/>
                                        <p:tgtEl>
                                          <p:spTgt spid="78643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86440"/>
                                        </p:tgtEl>
                                        <p:attrNameLst>
                                          <p:attrName>style.visibility</p:attrName>
                                        </p:attrNameLst>
                                      </p:cBhvr>
                                      <p:to>
                                        <p:strVal val="visible"/>
                                      </p:to>
                                    </p:set>
                                    <p:anim calcmode="lin" valueType="num">
                                      <p:cBhvr>
                                        <p:cTn id="25" dur="500" fill="hold"/>
                                        <p:tgtEl>
                                          <p:spTgt spid="786440"/>
                                        </p:tgtEl>
                                        <p:attrNameLst>
                                          <p:attrName>ppt_x</p:attrName>
                                        </p:attrNameLst>
                                      </p:cBhvr>
                                      <p:tavLst>
                                        <p:tav tm="0">
                                          <p:val>
                                            <p:strVal val="0-#ppt_w/2"/>
                                          </p:val>
                                        </p:tav>
                                        <p:tav tm="100000">
                                          <p:val>
                                            <p:strVal val="#ppt_x"/>
                                          </p:val>
                                        </p:tav>
                                      </p:tavLst>
                                    </p:anim>
                                    <p:anim calcmode="lin" valueType="num">
                                      <p:cBhvr>
                                        <p:cTn id="26" dur="500" fill="hold"/>
                                        <p:tgtEl>
                                          <p:spTgt spid="78644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786441"/>
                                        </p:tgtEl>
                                        <p:attrNameLst>
                                          <p:attrName>style.visibility</p:attrName>
                                        </p:attrNameLst>
                                      </p:cBhvr>
                                      <p:to>
                                        <p:strVal val="visible"/>
                                      </p:to>
                                    </p:set>
                                    <p:anim calcmode="lin" valueType="num">
                                      <p:cBhvr>
                                        <p:cTn id="30" dur="500" fill="hold"/>
                                        <p:tgtEl>
                                          <p:spTgt spid="786441"/>
                                        </p:tgtEl>
                                        <p:attrNameLst>
                                          <p:attrName>ppt_x</p:attrName>
                                        </p:attrNameLst>
                                      </p:cBhvr>
                                      <p:tavLst>
                                        <p:tav tm="0">
                                          <p:val>
                                            <p:strVal val="1+#ppt_w/2"/>
                                          </p:val>
                                        </p:tav>
                                        <p:tav tm="100000">
                                          <p:val>
                                            <p:strVal val="#ppt_x"/>
                                          </p:val>
                                        </p:tav>
                                      </p:tavLst>
                                    </p:anim>
                                    <p:anim calcmode="lin" valueType="num">
                                      <p:cBhvr>
                                        <p:cTn id="31" dur="500" fill="hold"/>
                                        <p:tgtEl>
                                          <p:spTgt spid="786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7" grpId="0" build="p"/>
      <p:bldP spid="786438" grpId="0" bldLvl="0" animBg="1"/>
      <p:bldP spid="786439" grpId="0"/>
      <p:bldP spid="786440" grpId="0" bldLvl="0" animBg="1"/>
      <p:bldP spid="78644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94210" name="Text Box 2"/>
          <p:cNvSpPr txBox="1"/>
          <p:nvPr/>
        </p:nvSpPr>
        <p:spPr>
          <a:xfrm>
            <a:off x="381000" y="241300"/>
            <a:ext cx="1727200" cy="460375"/>
          </a:xfrm>
          <a:prstGeom prst="rect">
            <a:avLst/>
          </a:prstGeom>
          <a:noFill/>
          <a:ln w="9525">
            <a:noFill/>
          </a:ln>
        </p:spPr>
        <p:txBody>
          <a:bodyPr lIns="54000" rIns="18000" anchor="t">
            <a:spAutoFit/>
          </a:bodyPr>
          <a:p>
            <a:r>
              <a:rPr lang="en-US" altLang="zh-CN" b="1">
                <a:solidFill>
                  <a:srgbClr val="000066"/>
                </a:solidFill>
                <a:latin typeface="宋体" panose="02010600030101010101" pitchFamily="2" charset="-122"/>
                <a:ea typeface="宋体" panose="02010600030101010101" pitchFamily="2" charset="-122"/>
              </a:rPr>
              <a:t>【</a:t>
            </a:r>
            <a:r>
              <a:rPr lang="zh-CN" altLang="en-US" b="1">
                <a:solidFill>
                  <a:srgbClr val="000066"/>
                </a:solidFill>
                <a:latin typeface="宋体" panose="02010600030101010101" pitchFamily="2" charset="-122"/>
                <a:ea typeface="宋体" panose="02010600030101010101" pitchFamily="2" charset="-122"/>
              </a:rPr>
              <a:t>例</a:t>
            </a:r>
            <a:r>
              <a:rPr lang="en-US" altLang="zh-CN" b="1">
                <a:solidFill>
                  <a:srgbClr val="000066"/>
                </a:solidFill>
                <a:latin typeface="Tahoma" panose="020B0604030504040204" pitchFamily="34" charset="0"/>
                <a:ea typeface="宋体" panose="02010600030101010101" pitchFamily="2" charset="-122"/>
              </a:rPr>
              <a:t>3-1</a:t>
            </a:r>
            <a:r>
              <a:rPr lang="en-US" altLang="zh-CN" b="1">
                <a:solidFill>
                  <a:srgbClr val="000066"/>
                </a:solidFill>
                <a:latin typeface="宋体" panose="02010600030101010101" pitchFamily="2" charset="-122"/>
                <a:ea typeface="宋体" panose="02010600030101010101" pitchFamily="2" charset="-122"/>
              </a:rPr>
              <a:t>】</a:t>
            </a:r>
            <a:endParaRPr lang="en-US" altLang="zh-CN" b="1">
              <a:solidFill>
                <a:srgbClr val="000066"/>
              </a:solidFill>
              <a:latin typeface="Tahoma" panose="020B0604030504040204" pitchFamily="34" charset="0"/>
              <a:ea typeface="宋体" panose="02010600030101010101" pitchFamily="2" charset="-122"/>
            </a:endParaRPr>
          </a:p>
        </p:txBody>
      </p:sp>
      <p:sp>
        <p:nvSpPr>
          <p:cNvPr id="94211" name="Text Box 3"/>
          <p:cNvSpPr txBox="1"/>
          <p:nvPr/>
        </p:nvSpPr>
        <p:spPr>
          <a:xfrm>
            <a:off x="2057400" y="241300"/>
            <a:ext cx="6781800" cy="830263"/>
          </a:xfrm>
          <a:prstGeom prst="rect">
            <a:avLst/>
          </a:prstGeom>
          <a:solidFill>
            <a:schemeClr val="bg1"/>
          </a:solidFill>
          <a:ln w="9525">
            <a:noFill/>
          </a:ln>
        </p:spPr>
        <p:txBody>
          <a:bodyPr anchor="t">
            <a:spAutoFit/>
          </a:bodyPr>
          <a:p>
            <a:r>
              <a:rPr lang="zh-CN" altLang="en-US" b="1">
                <a:latin typeface="宋体" panose="02010600030101010101" pitchFamily="2" charset="-122"/>
                <a:ea typeface="宋体" panose="02010600030101010101" pitchFamily="2" charset="-122"/>
              </a:rPr>
              <a:t>设在单道系统中用</a:t>
            </a:r>
            <a:r>
              <a:rPr lang="en-US" altLang="zh-CN" b="1">
                <a:latin typeface="宋体" panose="02010600030101010101" pitchFamily="2" charset="-122"/>
                <a:ea typeface="宋体" panose="02010600030101010101" pitchFamily="2" charset="-122"/>
              </a:rPr>
              <a:t>FCFS</a:t>
            </a:r>
            <a:r>
              <a:rPr lang="zh-CN" altLang="en-US" b="1">
                <a:latin typeface="宋体" panose="02010600030101010101" pitchFamily="2" charset="-122"/>
                <a:ea typeface="宋体" panose="02010600030101010101" pitchFamily="2" charset="-122"/>
              </a:rPr>
              <a:t>算法调度如下作业，请完成下表。</a:t>
            </a:r>
            <a:endParaRPr lang="zh-CN" altLang="en-US" b="1">
              <a:latin typeface="宋体" panose="02010600030101010101" pitchFamily="2" charset="-122"/>
              <a:ea typeface="宋体" panose="02010600030101010101" pitchFamily="2" charset="-122"/>
            </a:endParaRPr>
          </a:p>
        </p:txBody>
      </p:sp>
      <p:graphicFrame>
        <p:nvGraphicFramePr>
          <p:cNvPr id="256004" name="Group 4"/>
          <p:cNvGraphicFramePr>
            <a:graphicFrameLocks noGrp="1"/>
          </p:cNvGraphicFramePr>
          <p:nvPr/>
        </p:nvGraphicFramePr>
        <p:xfrm>
          <a:off x="381000" y="1206500"/>
          <a:ext cx="8153400" cy="3851275"/>
        </p:xfrm>
        <a:graphic>
          <a:graphicData uri="http://schemas.openxmlformats.org/drawingml/2006/table">
            <a:tbl>
              <a:tblPr/>
              <a:tblGrid>
                <a:gridCol w="1165225"/>
                <a:gridCol w="1163638"/>
                <a:gridCol w="1166812"/>
                <a:gridCol w="1162050"/>
                <a:gridCol w="1166813"/>
                <a:gridCol w="1163637"/>
                <a:gridCol w="1165225"/>
              </a:tblGrid>
              <a:tr h="639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进程名</a:t>
                      </a:r>
                      <a:r>
                        <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平</a:t>
                      </a:r>
                      <a:r>
                        <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均</a:t>
                      </a:r>
                      <a:r>
                        <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到达时间</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9:00</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9:10</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9:30</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10:00</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10:15</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服务时间</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30</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分钟</a:t>
                      </a: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小时</a:t>
                      </a: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50</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20</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639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完成时间</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639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周转时间</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带权周</a:t>
                      </a:r>
                      <a:endPar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转时间</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6062" name="Text Box 62"/>
          <p:cNvSpPr txBox="1"/>
          <p:nvPr/>
        </p:nvSpPr>
        <p:spPr>
          <a:xfrm>
            <a:off x="2781300" y="3927475"/>
            <a:ext cx="990600" cy="328613"/>
          </a:xfrm>
          <a:prstGeom prst="rect">
            <a:avLst/>
          </a:prstGeom>
          <a:noFill/>
          <a:ln w="9525">
            <a:noFill/>
          </a:ln>
        </p:spPr>
        <p:txBody>
          <a:bodyPr lIns="18000" tIns="10800" rIns="18000" bIns="10800" anchor="t">
            <a:spAutoFit/>
          </a:bodyPr>
          <a:p>
            <a:pPr algn="ctr"/>
            <a:r>
              <a:rPr lang="en-US" altLang="zh-CN" sz="2000" b="1">
                <a:solidFill>
                  <a:srgbClr val="000066"/>
                </a:solidFill>
                <a:latin typeface="Tahoma" panose="020B0604030504040204" pitchFamily="34" charset="0"/>
                <a:ea typeface="宋体" panose="02010600030101010101" pitchFamily="2" charset="-122"/>
              </a:rPr>
              <a:t>80</a:t>
            </a:r>
            <a:r>
              <a:rPr lang="zh-CN" altLang="en-US" sz="2000" b="1">
                <a:solidFill>
                  <a:srgbClr val="000066"/>
                </a:solidFill>
                <a:latin typeface="宋体" panose="02010600030101010101" pitchFamily="2" charset="-122"/>
                <a:ea typeface="宋体" panose="02010600030101010101" pitchFamily="2" charset="-122"/>
              </a:rPr>
              <a:t>分钟</a:t>
            </a:r>
            <a:r>
              <a:rPr lang="zh-CN" altLang="en-US" sz="2000" b="1">
                <a:solidFill>
                  <a:srgbClr val="000066"/>
                </a:solidFill>
                <a:latin typeface="Tahoma" panose="020B0604030504040204" pitchFamily="34" charset="0"/>
                <a:ea typeface="宋体" panose="02010600030101010101" pitchFamily="2" charset="-122"/>
              </a:rPr>
              <a:t> </a:t>
            </a:r>
            <a:endParaRPr lang="zh-CN" altLang="en-US" sz="2000" b="1">
              <a:solidFill>
                <a:srgbClr val="000066"/>
              </a:solidFill>
              <a:latin typeface="Tahoma" panose="020B0604030504040204" pitchFamily="34" charset="0"/>
              <a:ea typeface="宋体" panose="02010600030101010101" pitchFamily="2" charset="-122"/>
            </a:endParaRPr>
          </a:p>
        </p:txBody>
      </p:sp>
      <p:sp>
        <p:nvSpPr>
          <p:cNvPr id="256063" name="Line 63"/>
          <p:cNvSpPr/>
          <p:nvPr/>
        </p:nvSpPr>
        <p:spPr>
          <a:xfrm flipH="1">
            <a:off x="7391400" y="1816100"/>
            <a:ext cx="1143000" cy="1981200"/>
          </a:xfrm>
          <a:prstGeom prst="line">
            <a:avLst/>
          </a:prstGeom>
          <a:ln w="9525" cap="flat" cmpd="sng">
            <a:solidFill>
              <a:schemeClr val="tx1"/>
            </a:solidFill>
            <a:prstDash val="solid"/>
            <a:miter/>
            <a:headEnd type="none" w="med" len="med"/>
            <a:tailEnd type="none" w="med" len="med"/>
          </a:ln>
        </p:spPr>
        <p:txBody>
          <a:bodyPr wrap="none" anchor="t"/>
          <a:p>
            <a:endParaRPr lang="zh-CN" altLang="en-US">
              <a:latin typeface="Times New Roman" panose="02020603050405020304" pitchFamily="18" charset="0"/>
              <a:ea typeface="宋体" panose="02010600030101010101" pitchFamily="2" charset="-122"/>
            </a:endParaRPr>
          </a:p>
        </p:txBody>
      </p:sp>
      <p:sp>
        <p:nvSpPr>
          <p:cNvPr id="256064" name="Line 64"/>
          <p:cNvSpPr/>
          <p:nvPr/>
        </p:nvSpPr>
        <p:spPr>
          <a:xfrm>
            <a:off x="7391400" y="1816100"/>
            <a:ext cx="1066800" cy="1981200"/>
          </a:xfrm>
          <a:prstGeom prst="line">
            <a:avLst/>
          </a:prstGeom>
          <a:ln w="9525" cap="flat" cmpd="sng">
            <a:solidFill>
              <a:schemeClr val="tx1"/>
            </a:solidFill>
            <a:prstDash val="solid"/>
            <a:miter/>
            <a:headEnd type="none" w="med" len="med"/>
            <a:tailEnd type="none" w="med" len="med"/>
          </a:ln>
        </p:spPr>
        <p:txBody>
          <a:bodyPr wrap="none" anchor="t"/>
          <a:p>
            <a:endParaRPr lang="zh-CN" altLang="en-US">
              <a:latin typeface="Times New Roman" panose="02020603050405020304" pitchFamily="18" charset="0"/>
              <a:ea typeface="宋体" panose="02010600030101010101" pitchFamily="2" charset="-122"/>
            </a:endParaRPr>
          </a:p>
        </p:txBody>
      </p:sp>
      <p:sp>
        <p:nvSpPr>
          <p:cNvPr id="256065" name="Text Box 65"/>
          <p:cNvSpPr txBox="1"/>
          <p:nvPr/>
        </p:nvSpPr>
        <p:spPr>
          <a:xfrm>
            <a:off x="1652588" y="3270250"/>
            <a:ext cx="974725" cy="390525"/>
          </a:xfrm>
          <a:prstGeom prst="rect">
            <a:avLst/>
          </a:prstGeom>
          <a:noFill/>
          <a:ln w="9525">
            <a:noFill/>
          </a:ln>
        </p:spPr>
        <p:txBody>
          <a:bodyPr lIns="18000" tIns="10800" rIns="18000" bIns="10800" anchor="t">
            <a:spAutoFit/>
          </a:bodyPr>
          <a:p>
            <a:pPr algn="ctr"/>
            <a:r>
              <a:rPr lang="en-US" altLang="zh-CN" b="1">
                <a:solidFill>
                  <a:srgbClr val="000066"/>
                </a:solidFill>
                <a:latin typeface="Tahoma" panose="020B0604030504040204" pitchFamily="34" charset="0"/>
                <a:ea typeface="宋体" panose="02010600030101010101" pitchFamily="2" charset="-122"/>
              </a:rPr>
              <a:t>9:30</a:t>
            </a:r>
            <a:r>
              <a:rPr lang="en-US" altLang="zh-CN" b="1">
                <a:solidFill>
                  <a:schemeClr val="folHlink"/>
                </a:solidFill>
                <a:latin typeface="Tahoma" panose="020B0604030504040204" pitchFamily="34" charset="0"/>
                <a:ea typeface="宋体" panose="02010600030101010101" pitchFamily="2" charset="-122"/>
              </a:rPr>
              <a:t> </a:t>
            </a:r>
            <a:endParaRPr lang="en-US" altLang="zh-CN" b="1">
              <a:solidFill>
                <a:schemeClr val="folHlink"/>
              </a:solidFill>
              <a:latin typeface="Tahoma" panose="020B0604030504040204" pitchFamily="34" charset="0"/>
              <a:ea typeface="宋体" panose="02010600030101010101" pitchFamily="2" charset="-122"/>
            </a:endParaRPr>
          </a:p>
        </p:txBody>
      </p:sp>
      <p:sp>
        <p:nvSpPr>
          <p:cNvPr id="256066" name="Text Box 66"/>
          <p:cNvSpPr txBox="1"/>
          <p:nvPr/>
        </p:nvSpPr>
        <p:spPr>
          <a:xfrm>
            <a:off x="1614488" y="3957638"/>
            <a:ext cx="1025525" cy="328612"/>
          </a:xfrm>
          <a:prstGeom prst="rect">
            <a:avLst/>
          </a:prstGeom>
          <a:noFill/>
          <a:ln w="9525">
            <a:noFill/>
          </a:ln>
        </p:spPr>
        <p:txBody>
          <a:bodyPr lIns="18000" tIns="10800" rIns="18000" bIns="10800" anchor="t">
            <a:spAutoFit/>
          </a:bodyPr>
          <a:p>
            <a:pPr algn="ctr"/>
            <a:r>
              <a:rPr lang="en-US" altLang="zh-CN" sz="2000" b="1">
                <a:solidFill>
                  <a:srgbClr val="000066"/>
                </a:solidFill>
                <a:latin typeface="Tahoma" panose="020B0604030504040204" pitchFamily="34" charset="0"/>
                <a:ea typeface="宋体" panose="02010600030101010101" pitchFamily="2" charset="-122"/>
              </a:rPr>
              <a:t>30</a:t>
            </a:r>
            <a:r>
              <a:rPr lang="zh-CN" altLang="en-US" sz="2000" b="1">
                <a:solidFill>
                  <a:srgbClr val="000066"/>
                </a:solidFill>
                <a:latin typeface="宋体" panose="02010600030101010101" pitchFamily="2" charset="-122"/>
                <a:ea typeface="宋体" panose="02010600030101010101" pitchFamily="2" charset="-122"/>
              </a:rPr>
              <a:t>分钟</a:t>
            </a:r>
            <a:endParaRPr lang="zh-CN" altLang="en-US" sz="2000" b="1">
              <a:solidFill>
                <a:srgbClr val="000066"/>
              </a:solidFill>
              <a:latin typeface="宋体" panose="02010600030101010101" pitchFamily="2" charset="-122"/>
              <a:ea typeface="宋体" panose="02010600030101010101" pitchFamily="2" charset="-122"/>
            </a:endParaRPr>
          </a:p>
        </p:txBody>
      </p:sp>
      <p:sp>
        <p:nvSpPr>
          <p:cNvPr id="256067" name="Text Box 67"/>
          <p:cNvSpPr txBox="1"/>
          <p:nvPr/>
        </p:nvSpPr>
        <p:spPr>
          <a:xfrm>
            <a:off x="2819400" y="3263900"/>
            <a:ext cx="990600" cy="390525"/>
          </a:xfrm>
          <a:prstGeom prst="rect">
            <a:avLst/>
          </a:prstGeom>
          <a:noFill/>
          <a:ln w="9525">
            <a:noFill/>
          </a:ln>
        </p:spPr>
        <p:txBody>
          <a:bodyPr lIns="18000" tIns="10800" rIns="18000" bIns="10800" anchor="t">
            <a:spAutoFit/>
          </a:bodyPr>
          <a:p>
            <a:r>
              <a:rPr lang="en-US" altLang="zh-CN" b="1">
                <a:solidFill>
                  <a:srgbClr val="000066"/>
                </a:solidFill>
                <a:latin typeface="Tahoma" panose="020B0604030504040204" pitchFamily="34" charset="0"/>
                <a:ea typeface="宋体" panose="02010600030101010101" pitchFamily="2" charset="-122"/>
              </a:rPr>
              <a:t>10:30 </a:t>
            </a:r>
            <a:endParaRPr lang="en-US" altLang="zh-CN" b="1">
              <a:solidFill>
                <a:srgbClr val="000066"/>
              </a:solidFill>
              <a:latin typeface="Tahoma" panose="020B0604030504040204" pitchFamily="34" charset="0"/>
              <a:ea typeface="宋体" panose="02010600030101010101" pitchFamily="2" charset="-122"/>
            </a:endParaRPr>
          </a:p>
        </p:txBody>
      </p:sp>
      <p:sp>
        <p:nvSpPr>
          <p:cNvPr id="256068" name="Text Box 68"/>
          <p:cNvSpPr txBox="1"/>
          <p:nvPr/>
        </p:nvSpPr>
        <p:spPr>
          <a:xfrm>
            <a:off x="3975100" y="3952875"/>
            <a:ext cx="990600" cy="328613"/>
          </a:xfrm>
          <a:prstGeom prst="rect">
            <a:avLst/>
          </a:prstGeom>
          <a:noFill/>
          <a:ln w="9525">
            <a:noFill/>
          </a:ln>
        </p:spPr>
        <p:txBody>
          <a:bodyPr lIns="18000" tIns="10800" rIns="18000" bIns="10800" anchor="t">
            <a:spAutoFit/>
          </a:bodyPr>
          <a:p>
            <a:pPr algn="ctr"/>
            <a:r>
              <a:rPr lang="en-US" altLang="zh-CN" sz="2000" b="1">
                <a:solidFill>
                  <a:srgbClr val="000066"/>
                </a:solidFill>
                <a:latin typeface="Tahoma" panose="020B0604030504040204" pitchFamily="34" charset="0"/>
                <a:ea typeface="宋体" panose="02010600030101010101" pitchFamily="2" charset="-122"/>
              </a:rPr>
              <a:t>70</a:t>
            </a:r>
            <a:r>
              <a:rPr lang="zh-CN" altLang="en-US" sz="2000" b="1">
                <a:solidFill>
                  <a:srgbClr val="000066"/>
                </a:solidFill>
                <a:latin typeface="宋体" panose="02010600030101010101" pitchFamily="2" charset="-122"/>
                <a:ea typeface="宋体" panose="02010600030101010101" pitchFamily="2" charset="-122"/>
              </a:rPr>
              <a:t>分钟</a:t>
            </a:r>
            <a:r>
              <a:rPr lang="zh-CN" altLang="en-US" sz="2000" b="1">
                <a:solidFill>
                  <a:srgbClr val="000066"/>
                </a:solidFill>
                <a:latin typeface="Tahoma" panose="020B0604030504040204" pitchFamily="34" charset="0"/>
                <a:ea typeface="宋体" panose="02010600030101010101" pitchFamily="2" charset="-122"/>
              </a:rPr>
              <a:t> </a:t>
            </a:r>
            <a:endParaRPr lang="zh-CN" altLang="en-US" sz="2000" b="1">
              <a:solidFill>
                <a:srgbClr val="000066"/>
              </a:solidFill>
              <a:latin typeface="Tahoma" panose="020B0604030504040204" pitchFamily="34" charset="0"/>
              <a:ea typeface="宋体" panose="02010600030101010101" pitchFamily="2" charset="-122"/>
            </a:endParaRPr>
          </a:p>
        </p:txBody>
      </p:sp>
      <p:sp>
        <p:nvSpPr>
          <p:cNvPr id="256069" name="Text Box 69"/>
          <p:cNvSpPr txBox="1"/>
          <p:nvPr/>
        </p:nvSpPr>
        <p:spPr>
          <a:xfrm>
            <a:off x="3949700" y="3263900"/>
            <a:ext cx="990600" cy="390525"/>
          </a:xfrm>
          <a:prstGeom prst="rect">
            <a:avLst/>
          </a:prstGeom>
          <a:noFill/>
          <a:ln w="9525">
            <a:noFill/>
          </a:ln>
        </p:spPr>
        <p:txBody>
          <a:bodyPr lIns="18000" tIns="10800" rIns="18000" bIns="10800" anchor="t">
            <a:spAutoFit/>
          </a:bodyPr>
          <a:p>
            <a:r>
              <a:rPr lang="en-US" altLang="zh-CN" b="1">
                <a:solidFill>
                  <a:srgbClr val="000066"/>
                </a:solidFill>
                <a:latin typeface="Tahoma" panose="020B0604030504040204" pitchFamily="34" charset="0"/>
                <a:ea typeface="宋体" panose="02010600030101010101" pitchFamily="2" charset="-122"/>
              </a:rPr>
              <a:t>10:40 </a:t>
            </a:r>
            <a:endParaRPr lang="en-US" altLang="zh-CN" b="1">
              <a:solidFill>
                <a:srgbClr val="000066"/>
              </a:solidFill>
              <a:latin typeface="Tahoma" panose="020B0604030504040204" pitchFamily="34" charset="0"/>
              <a:ea typeface="宋体" panose="02010600030101010101" pitchFamily="2" charset="-122"/>
            </a:endParaRPr>
          </a:p>
        </p:txBody>
      </p:sp>
      <p:sp>
        <p:nvSpPr>
          <p:cNvPr id="256070" name="Text Box 70"/>
          <p:cNvSpPr txBox="1"/>
          <p:nvPr/>
        </p:nvSpPr>
        <p:spPr>
          <a:xfrm>
            <a:off x="5130800" y="3263900"/>
            <a:ext cx="990600" cy="390525"/>
          </a:xfrm>
          <a:prstGeom prst="rect">
            <a:avLst/>
          </a:prstGeom>
          <a:noFill/>
          <a:ln w="9525">
            <a:noFill/>
          </a:ln>
        </p:spPr>
        <p:txBody>
          <a:bodyPr lIns="18000" tIns="10800" rIns="18000" bIns="10800" anchor="t">
            <a:spAutoFit/>
          </a:bodyPr>
          <a:p>
            <a:r>
              <a:rPr lang="en-US" altLang="zh-CN" b="1">
                <a:solidFill>
                  <a:srgbClr val="000066"/>
                </a:solidFill>
                <a:latin typeface="Tahoma" panose="020B0604030504040204" pitchFamily="34" charset="0"/>
                <a:ea typeface="宋体" panose="02010600030101010101" pitchFamily="2" charset="-122"/>
              </a:rPr>
              <a:t>11:30 </a:t>
            </a:r>
            <a:endParaRPr lang="en-US" altLang="zh-CN" b="1">
              <a:solidFill>
                <a:srgbClr val="000066"/>
              </a:solidFill>
              <a:latin typeface="Tahoma" panose="020B0604030504040204" pitchFamily="34" charset="0"/>
              <a:ea typeface="宋体" panose="02010600030101010101" pitchFamily="2" charset="-122"/>
            </a:endParaRPr>
          </a:p>
        </p:txBody>
      </p:sp>
      <p:sp>
        <p:nvSpPr>
          <p:cNvPr id="256071" name="Text Box 71"/>
          <p:cNvSpPr txBox="1"/>
          <p:nvPr/>
        </p:nvSpPr>
        <p:spPr>
          <a:xfrm>
            <a:off x="5143500" y="3965575"/>
            <a:ext cx="990600" cy="328613"/>
          </a:xfrm>
          <a:prstGeom prst="rect">
            <a:avLst/>
          </a:prstGeom>
          <a:noFill/>
          <a:ln w="9525">
            <a:noFill/>
          </a:ln>
        </p:spPr>
        <p:txBody>
          <a:bodyPr lIns="18000" tIns="10800" rIns="18000" bIns="10800" anchor="t">
            <a:spAutoFit/>
          </a:bodyPr>
          <a:p>
            <a:pPr algn="ctr"/>
            <a:r>
              <a:rPr lang="en-US" altLang="zh-CN" sz="2000" b="1">
                <a:solidFill>
                  <a:srgbClr val="000066"/>
                </a:solidFill>
                <a:latin typeface="Tahoma" panose="020B0604030504040204" pitchFamily="34" charset="0"/>
                <a:ea typeface="宋体" panose="02010600030101010101" pitchFamily="2" charset="-122"/>
              </a:rPr>
              <a:t>90</a:t>
            </a:r>
            <a:r>
              <a:rPr lang="zh-CN" altLang="en-US" sz="2000" b="1">
                <a:solidFill>
                  <a:srgbClr val="000066"/>
                </a:solidFill>
                <a:latin typeface="宋体" panose="02010600030101010101" pitchFamily="2" charset="-122"/>
                <a:ea typeface="宋体" panose="02010600030101010101" pitchFamily="2" charset="-122"/>
              </a:rPr>
              <a:t>分钟</a:t>
            </a:r>
            <a:r>
              <a:rPr lang="zh-CN" altLang="en-US" sz="2000" b="1">
                <a:solidFill>
                  <a:srgbClr val="000066"/>
                </a:solidFill>
                <a:latin typeface="Tahoma" panose="020B0604030504040204" pitchFamily="34" charset="0"/>
                <a:ea typeface="宋体" panose="02010600030101010101" pitchFamily="2" charset="-122"/>
              </a:rPr>
              <a:t> </a:t>
            </a:r>
            <a:endParaRPr lang="zh-CN" altLang="en-US" sz="2000" b="1">
              <a:solidFill>
                <a:srgbClr val="000066"/>
              </a:solidFill>
              <a:latin typeface="Tahoma" panose="020B0604030504040204" pitchFamily="34" charset="0"/>
              <a:ea typeface="宋体" panose="02010600030101010101" pitchFamily="2" charset="-122"/>
            </a:endParaRPr>
          </a:p>
        </p:txBody>
      </p:sp>
      <p:sp>
        <p:nvSpPr>
          <p:cNvPr id="256072" name="Text Box 72"/>
          <p:cNvSpPr txBox="1"/>
          <p:nvPr/>
        </p:nvSpPr>
        <p:spPr>
          <a:xfrm>
            <a:off x="6337300" y="3263900"/>
            <a:ext cx="990600" cy="390525"/>
          </a:xfrm>
          <a:prstGeom prst="rect">
            <a:avLst/>
          </a:prstGeom>
          <a:noFill/>
          <a:ln w="9525">
            <a:noFill/>
          </a:ln>
        </p:spPr>
        <p:txBody>
          <a:bodyPr lIns="18000" tIns="10800" rIns="18000" bIns="10800" anchor="t">
            <a:spAutoFit/>
          </a:bodyPr>
          <a:p>
            <a:r>
              <a:rPr lang="en-US" altLang="zh-CN" b="1">
                <a:solidFill>
                  <a:srgbClr val="000066"/>
                </a:solidFill>
                <a:latin typeface="Tahoma" panose="020B0604030504040204" pitchFamily="34" charset="0"/>
                <a:ea typeface="宋体" panose="02010600030101010101" pitchFamily="2" charset="-122"/>
              </a:rPr>
              <a:t>11:50 </a:t>
            </a:r>
            <a:endParaRPr lang="en-US" altLang="zh-CN" b="1">
              <a:solidFill>
                <a:srgbClr val="000066"/>
              </a:solidFill>
              <a:latin typeface="Tahoma" panose="020B0604030504040204" pitchFamily="34" charset="0"/>
              <a:ea typeface="宋体" panose="02010600030101010101" pitchFamily="2" charset="-122"/>
            </a:endParaRPr>
          </a:p>
        </p:txBody>
      </p:sp>
      <p:sp>
        <p:nvSpPr>
          <p:cNvPr id="256073" name="Text Box 73"/>
          <p:cNvSpPr txBox="1"/>
          <p:nvPr/>
        </p:nvSpPr>
        <p:spPr>
          <a:xfrm>
            <a:off x="6273800" y="3978275"/>
            <a:ext cx="990600" cy="328613"/>
          </a:xfrm>
          <a:prstGeom prst="rect">
            <a:avLst/>
          </a:prstGeom>
          <a:noFill/>
          <a:ln w="9525">
            <a:noFill/>
          </a:ln>
        </p:spPr>
        <p:txBody>
          <a:bodyPr lIns="18000" tIns="10800" rIns="18000" bIns="10800" anchor="t">
            <a:spAutoFit/>
          </a:bodyPr>
          <a:p>
            <a:pPr algn="ctr"/>
            <a:r>
              <a:rPr lang="en-US" altLang="zh-CN" sz="2000" b="1">
                <a:solidFill>
                  <a:srgbClr val="000066"/>
                </a:solidFill>
                <a:latin typeface="Tahoma" panose="020B0604030504040204" pitchFamily="34" charset="0"/>
                <a:ea typeface="宋体" panose="02010600030101010101" pitchFamily="2" charset="-122"/>
              </a:rPr>
              <a:t>95</a:t>
            </a:r>
            <a:r>
              <a:rPr lang="zh-CN" altLang="en-US" sz="2000" b="1">
                <a:solidFill>
                  <a:srgbClr val="000066"/>
                </a:solidFill>
                <a:latin typeface="宋体" panose="02010600030101010101" pitchFamily="2" charset="-122"/>
                <a:ea typeface="宋体" panose="02010600030101010101" pitchFamily="2" charset="-122"/>
              </a:rPr>
              <a:t>分钟</a:t>
            </a:r>
            <a:r>
              <a:rPr lang="zh-CN" altLang="en-US" sz="2000" b="1">
                <a:solidFill>
                  <a:srgbClr val="000066"/>
                </a:solidFill>
                <a:latin typeface="Tahoma" panose="020B0604030504040204" pitchFamily="34" charset="0"/>
                <a:ea typeface="宋体" panose="02010600030101010101" pitchFamily="2" charset="-122"/>
              </a:rPr>
              <a:t> </a:t>
            </a:r>
            <a:endParaRPr lang="zh-CN" altLang="en-US" sz="2000" b="1">
              <a:solidFill>
                <a:srgbClr val="000066"/>
              </a:solidFill>
              <a:latin typeface="Tahoma" panose="020B0604030504040204" pitchFamily="34" charset="0"/>
              <a:ea typeface="宋体" panose="02010600030101010101" pitchFamily="2" charset="-122"/>
            </a:endParaRPr>
          </a:p>
        </p:txBody>
      </p:sp>
      <p:sp>
        <p:nvSpPr>
          <p:cNvPr id="256074" name="Text Box 74"/>
          <p:cNvSpPr txBox="1"/>
          <p:nvPr/>
        </p:nvSpPr>
        <p:spPr>
          <a:xfrm>
            <a:off x="1716088" y="4497388"/>
            <a:ext cx="803275" cy="460375"/>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1</a:t>
            </a:r>
            <a:endParaRPr lang="en-US" altLang="zh-CN" b="1">
              <a:latin typeface="Tahoma" panose="020B0604030504040204" pitchFamily="34" charset="0"/>
              <a:ea typeface="宋体" panose="02010600030101010101" pitchFamily="2" charset="-122"/>
            </a:endParaRPr>
          </a:p>
        </p:txBody>
      </p:sp>
      <p:sp>
        <p:nvSpPr>
          <p:cNvPr id="256075" name="Text Box 75"/>
          <p:cNvSpPr txBox="1"/>
          <p:nvPr/>
        </p:nvSpPr>
        <p:spPr>
          <a:xfrm>
            <a:off x="2781300" y="4498975"/>
            <a:ext cx="1041400" cy="460375"/>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1.33</a:t>
            </a:r>
            <a:endParaRPr lang="en-US" altLang="zh-CN" b="1">
              <a:latin typeface="Tahoma" panose="020B0604030504040204" pitchFamily="34" charset="0"/>
              <a:ea typeface="宋体" panose="02010600030101010101" pitchFamily="2" charset="-122"/>
            </a:endParaRPr>
          </a:p>
        </p:txBody>
      </p:sp>
      <p:sp>
        <p:nvSpPr>
          <p:cNvPr id="256076" name="Text Box 76"/>
          <p:cNvSpPr txBox="1"/>
          <p:nvPr/>
        </p:nvSpPr>
        <p:spPr>
          <a:xfrm>
            <a:off x="4048125" y="4498975"/>
            <a:ext cx="803275" cy="460375"/>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7</a:t>
            </a:r>
            <a:endParaRPr lang="en-US" altLang="zh-CN" b="1">
              <a:latin typeface="Tahoma" panose="020B0604030504040204" pitchFamily="34" charset="0"/>
              <a:ea typeface="宋体" panose="02010600030101010101" pitchFamily="2" charset="-122"/>
            </a:endParaRPr>
          </a:p>
        </p:txBody>
      </p:sp>
      <p:sp>
        <p:nvSpPr>
          <p:cNvPr id="256077" name="Text Box 77"/>
          <p:cNvSpPr txBox="1"/>
          <p:nvPr/>
        </p:nvSpPr>
        <p:spPr>
          <a:xfrm>
            <a:off x="5200650" y="4511675"/>
            <a:ext cx="803275" cy="460375"/>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1.8</a:t>
            </a:r>
            <a:endParaRPr lang="en-US" altLang="zh-CN" b="1">
              <a:latin typeface="Tahoma" panose="020B0604030504040204" pitchFamily="34" charset="0"/>
              <a:ea typeface="宋体" panose="02010600030101010101" pitchFamily="2" charset="-122"/>
            </a:endParaRPr>
          </a:p>
        </p:txBody>
      </p:sp>
      <p:sp>
        <p:nvSpPr>
          <p:cNvPr id="256078" name="Text Box 78"/>
          <p:cNvSpPr txBox="1"/>
          <p:nvPr/>
        </p:nvSpPr>
        <p:spPr>
          <a:xfrm>
            <a:off x="6253163" y="4498975"/>
            <a:ext cx="1041400" cy="460375"/>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4.75</a:t>
            </a:r>
            <a:endParaRPr lang="en-US" altLang="zh-CN" b="1">
              <a:latin typeface="Tahoma" panose="020B0604030504040204" pitchFamily="34" charset="0"/>
              <a:ea typeface="宋体" panose="02010600030101010101" pitchFamily="2" charset="-122"/>
            </a:endParaRPr>
          </a:p>
        </p:txBody>
      </p:sp>
      <p:sp>
        <p:nvSpPr>
          <p:cNvPr id="256079" name="Text Box 79"/>
          <p:cNvSpPr txBox="1"/>
          <p:nvPr/>
        </p:nvSpPr>
        <p:spPr>
          <a:xfrm>
            <a:off x="7442200" y="3952875"/>
            <a:ext cx="990600" cy="328613"/>
          </a:xfrm>
          <a:prstGeom prst="rect">
            <a:avLst/>
          </a:prstGeom>
          <a:noFill/>
          <a:ln w="9525">
            <a:noFill/>
          </a:ln>
        </p:spPr>
        <p:txBody>
          <a:bodyPr lIns="18000" tIns="10800" rIns="18000" bIns="10800" anchor="t">
            <a:spAutoFit/>
          </a:bodyPr>
          <a:p>
            <a:pPr algn="ctr"/>
            <a:r>
              <a:rPr lang="en-US" altLang="zh-CN" sz="2000" b="1">
                <a:solidFill>
                  <a:srgbClr val="000066"/>
                </a:solidFill>
                <a:latin typeface="Tahoma" panose="020B0604030504040204" pitchFamily="34" charset="0"/>
                <a:ea typeface="宋体" panose="02010600030101010101" pitchFamily="2" charset="-122"/>
              </a:rPr>
              <a:t>73</a:t>
            </a:r>
            <a:r>
              <a:rPr lang="zh-CN" altLang="en-US" sz="2000" b="1">
                <a:solidFill>
                  <a:srgbClr val="000066"/>
                </a:solidFill>
                <a:latin typeface="宋体" panose="02010600030101010101" pitchFamily="2" charset="-122"/>
                <a:ea typeface="宋体" panose="02010600030101010101" pitchFamily="2" charset="-122"/>
              </a:rPr>
              <a:t>分钟</a:t>
            </a:r>
            <a:r>
              <a:rPr lang="zh-CN" altLang="en-US" sz="2000" b="1">
                <a:solidFill>
                  <a:srgbClr val="000066"/>
                </a:solidFill>
                <a:latin typeface="Tahoma" panose="020B0604030504040204" pitchFamily="34" charset="0"/>
                <a:ea typeface="宋体" panose="02010600030101010101" pitchFamily="2" charset="-122"/>
              </a:rPr>
              <a:t> </a:t>
            </a:r>
            <a:endParaRPr lang="zh-CN" altLang="en-US" sz="2000" b="1">
              <a:solidFill>
                <a:srgbClr val="000066"/>
              </a:solidFill>
              <a:latin typeface="Tahoma" panose="020B0604030504040204" pitchFamily="34" charset="0"/>
              <a:ea typeface="宋体" panose="02010600030101010101" pitchFamily="2" charset="-122"/>
            </a:endParaRPr>
          </a:p>
        </p:txBody>
      </p:sp>
      <p:sp>
        <p:nvSpPr>
          <p:cNvPr id="256080" name="Text Box 80"/>
          <p:cNvSpPr txBox="1"/>
          <p:nvPr/>
        </p:nvSpPr>
        <p:spPr>
          <a:xfrm>
            <a:off x="7446963" y="4486275"/>
            <a:ext cx="1041400" cy="460375"/>
          </a:xfrm>
          <a:prstGeom prst="rect">
            <a:avLst/>
          </a:prstGeom>
          <a:noFill/>
          <a:ln w="9525">
            <a:noFill/>
          </a:ln>
        </p:spPr>
        <p:txBody>
          <a:bodyPr lIns="18000" rIns="18000" anchor="t">
            <a:spAutoFit/>
          </a:bodyPr>
          <a:p>
            <a:pPr algn="ctr"/>
            <a:r>
              <a:rPr lang="en-US" altLang="zh-CN" b="1">
                <a:latin typeface="Tahoma" panose="020B0604030504040204" pitchFamily="34" charset="0"/>
                <a:ea typeface="宋体" panose="02010600030101010101" pitchFamily="2" charset="-122"/>
              </a:rPr>
              <a:t>3.176</a:t>
            </a:r>
            <a:endParaRPr lang="en-US" altLang="zh-CN" b="1">
              <a:latin typeface="Tahoma" panose="020B0604030504040204" pitchFamily="34" charset="0"/>
              <a:ea typeface="宋体" panose="02010600030101010101" pitchFamily="2" charset="-122"/>
            </a:endParaRPr>
          </a:p>
        </p:txBody>
      </p:sp>
      <p:sp>
        <p:nvSpPr>
          <p:cNvPr id="256081" name="Text Box 81"/>
          <p:cNvSpPr txBox="1"/>
          <p:nvPr/>
        </p:nvSpPr>
        <p:spPr>
          <a:xfrm>
            <a:off x="376238" y="5326063"/>
            <a:ext cx="8266112" cy="1014412"/>
          </a:xfrm>
          <a:prstGeom prst="rect">
            <a:avLst/>
          </a:prstGeom>
          <a:noFill/>
          <a:ln w="9525">
            <a:noFill/>
          </a:ln>
        </p:spPr>
        <p:txBody>
          <a:bodyPr anchor="t">
            <a:spAutoFit/>
          </a:bodyPr>
          <a:p>
            <a:r>
              <a:rPr lang="en-US" altLang="zh-CN" sz="2000" b="1">
                <a:latin typeface="Tahoma" panose="020B0604030504040204" pitchFamily="34" charset="0"/>
                <a:ea typeface="黑体" panose="02010609060101010101" pitchFamily="49" charset="-122"/>
              </a:rPr>
              <a:t>FCFS</a:t>
            </a:r>
            <a:r>
              <a:rPr lang="zh-CN" altLang="en-US" sz="2000" b="1">
                <a:latin typeface="Tahoma" panose="020B0604030504040204" pitchFamily="34" charset="0"/>
                <a:ea typeface="黑体" panose="02010609060101010101" pitchFamily="49" charset="-122"/>
              </a:rPr>
              <a:t>算法比较有利于长作业（进程），不利于短作业（进程）。</a:t>
            </a:r>
            <a:endParaRPr lang="zh-CN" altLang="en-US" sz="2000" b="1">
              <a:latin typeface="Tahoma" panose="020B0604030504040204" pitchFamily="34" charset="0"/>
              <a:ea typeface="黑体" panose="02010609060101010101" pitchFamily="49" charset="-122"/>
            </a:endParaRPr>
          </a:p>
          <a:p>
            <a:r>
              <a:rPr lang="zh-CN" altLang="en-US" sz="2000" b="1">
                <a:latin typeface="Tahoma" panose="020B0604030504040204" pitchFamily="34" charset="0"/>
                <a:ea typeface="黑体" panose="02010609060101010101" pitchFamily="49" charset="-122"/>
              </a:rPr>
              <a:t>有利于</a:t>
            </a:r>
            <a:r>
              <a:rPr lang="en-US" altLang="zh-CN" sz="2000" b="1">
                <a:latin typeface="Tahoma" panose="020B0604030504040204" pitchFamily="34" charset="0"/>
                <a:ea typeface="黑体" panose="02010609060101010101" pitchFamily="49" charset="-122"/>
              </a:rPr>
              <a:t>CPU</a:t>
            </a:r>
            <a:r>
              <a:rPr lang="zh-CN" altLang="en-US" sz="2000" b="1">
                <a:latin typeface="Tahoma" panose="020B0604030504040204" pitchFamily="34" charset="0"/>
                <a:ea typeface="黑体" panose="02010609060101010101" pitchFamily="49" charset="-122"/>
              </a:rPr>
              <a:t>繁忙型作业（进程），不利于</a:t>
            </a:r>
            <a:r>
              <a:rPr lang="en-US" altLang="zh-CN" sz="2000" b="1">
                <a:latin typeface="Tahoma" panose="020B0604030504040204" pitchFamily="34" charset="0"/>
                <a:ea typeface="黑体" panose="02010609060101010101" pitchFamily="49" charset="-122"/>
              </a:rPr>
              <a:t>I/O</a:t>
            </a:r>
            <a:r>
              <a:rPr lang="zh-CN" altLang="en-US" sz="2000" b="1">
                <a:latin typeface="Tahoma" panose="020B0604030504040204" pitchFamily="34" charset="0"/>
                <a:ea typeface="黑体" panose="02010609060101010101" pitchFamily="49" charset="-122"/>
              </a:rPr>
              <a:t>繁忙型作业（进程）</a:t>
            </a:r>
            <a:r>
              <a:rPr lang="en-US" altLang="zh-CN" sz="2000" b="1">
                <a:latin typeface="Tahoma" panose="020B0604030504040204" pitchFamily="34" charset="0"/>
                <a:ea typeface="黑体" panose="02010609060101010101" pitchFamily="49" charset="-122"/>
              </a:rPr>
              <a:t>——</a:t>
            </a:r>
            <a:r>
              <a:rPr lang="zh-CN" altLang="en-US" sz="2000" b="1">
                <a:latin typeface="Tahoma" panose="020B0604030504040204" pitchFamily="34" charset="0"/>
                <a:ea typeface="黑体" panose="02010609060101010101" pitchFamily="49" charset="-122"/>
              </a:rPr>
              <a:t>因非抢占式  </a:t>
            </a:r>
            <a:endParaRPr lang="zh-CN" altLang="en-US" sz="2000" b="1">
              <a:latin typeface="Tahoma" panose="020B0604030504040204" pitchFamily="34" charset="0"/>
              <a:ea typeface="黑体" panose="02010609060101010101" pitchFamily="49" charset="-122"/>
            </a:endParaRPr>
          </a:p>
        </p:txBody>
      </p:sp>
      <p:sp>
        <p:nvSpPr>
          <p:cNvPr id="9428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56004"/>
                                        </p:tgtEl>
                                        <p:attrNameLst>
                                          <p:attrName>style.visibility</p:attrName>
                                        </p:attrNameLst>
                                      </p:cBhvr>
                                      <p:to>
                                        <p:strVal val="visible"/>
                                      </p:to>
                                    </p:set>
                                    <p:anim calcmode="lin" valueType="num">
                                      <p:cBhvr>
                                        <p:cTn id="7" dur="500" fill="hold"/>
                                        <p:tgtEl>
                                          <p:spTgt spid="256004"/>
                                        </p:tgtEl>
                                        <p:attrNameLst>
                                          <p:attrName>ppt_x</p:attrName>
                                        </p:attrNameLst>
                                      </p:cBhvr>
                                      <p:tavLst>
                                        <p:tav tm="0">
                                          <p:val>
                                            <p:strVal val="#ppt_x"/>
                                          </p:val>
                                        </p:tav>
                                        <p:tav tm="100000">
                                          <p:val>
                                            <p:strVal val="#ppt_x"/>
                                          </p:val>
                                        </p:tav>
                                      </p:tavLst>
                                    </p:anim>
                                    <p:anim calcmode="lin" valueType="num">
                                      <p:cBhvr>
                                        <p:cTn id="8" dur="500" fill="hold"/>
                                        <p:tgtEl>
                                          <p:spTgt spid="2560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5606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560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0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60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560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60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60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60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60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60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560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560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560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560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560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5608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56081"/>
                                        </p:tgtEl>
                                        <p:attrNameLst>
                                          <p:attrName>style.visibility</p:attrName>
                                        </p:attrNameLst>
                                      </p:cBhvr>
                                      <p:to>
                                        <p:strVal val="visible"/>
                                      </p:to>
                                    </p:set>
                                    <p:animEffect transition="in" filter="wipe(left)">
                                      <p:cBhvr>
                                        <p:cTn id="87" dur="500"/>
                                        <p:tgtEl>
                                          <p:spTgt spid="256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2" grpId="0"/>
      <p:bldP spid="256063" grpId="0" bldLvl="0" animBg="1"/>
      <p:bldP spid="256064" grpId="0" bldLvl="0" animBg="1"/>
      <p:bldP spid="256065" grpId="0"/>
      <p:bldP spid="256066" grpId="0"/>
      <p:bldP spid="256067" grpId="0"/>
      <p:bldP spid="256068" grpId="0"/>
      <p:bldP spid="256069" grpId="0"/>
      <p:bldP spid="256070" grpId="0"/>
      <p:bldP spid="256071" grpId="0"/>
      <p:bldP spid="256072" grpId="0"/>
      <p:bldP spid="256073" grpId="0"/>
      <p:bldP spid="256074" grpId="0"/>
      <p:bldP spid="256075" grpId="0"/>
      <p:bldP spid="256076" grpId="0"/>
      <p:bldP spid="256077" grpId="0"/>
      <p:bldP spid="256078" grpId="0"/>
      <p:bldP spid="256079" grpId="0"/>
      <p:bldP spid="256080" grpId="0"/>
      <p:bldP spid="2560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1">
                <a:latin typeface="Times New Roman" panose="02020603050405020304" pitchFamily="18" charset="0"/>
              </a:rPr>
            </a:fld>
            <a:endParaRPr lang="en-US" altLang="zh-CN" sz="1400" b="1">
              <a:latin typeface="Times New Roman" panose="02020603050405020304" pitchFamily="18" charset="0"/>
            </a:endParaRPr>
          </a:p>
        </p:txBody>
      </p:sp>
      <p:sp>
        <p:nvSpPr>
          <p:cNvPr id="96258" name="Rectangle 2"/>
          <p:cNvSpPr>
            <a:spLocks noGrp="1"/>
          </p:cNvSpPr>
          <p:nvPr>
            <p:ph type="title"/>
          </p:nvPr>
        </p:nvSpPr>
        <p:spPr>
          <a:xfrm>
            <a:off x="293688" y="554038"/>
            <a:ext cx="8272462" cy="687387"/>
          </a:xfrm>
          <a:ln/>
        </p:spPr>
        <p:txBody>
          <a:bodyPr vert="horz" wrap="square" lIns="91440" tIns="45720" rIns="91440" bIns="45720" anchor="b"/>
          <a:p>
            <a:pPr eaLnBrk="1" hangingPunct="1"/>
            <a:r>
              <a:rPr lang="en-US" altLang="zh-CN" sz="3200">
                <a:solidFill>
                  <a:schemeClr val="bg2"/>
                </a:solidFill>
              </a:rPr>
              <a:t>3.2.2   </a:t>
            </a:r>
            <a:r>
              <a:rPr lang="zh-CN" altLang="en-US" sz="3200">
                <a:solidFill>
                  <a:schemeClr val="bg2"/>
                </a:solidFill>
                <a:latin typeface="楷体_GB2312" pitchFamily="49" charset="-122"/>
              </a:rPr>
              <a:t>短作业</a:t>
            </a:r>
            <a:r>
              <a:rPr lang="en-US" altLang="zh-CN" sz="3200">
                <a:solidFill>
                  <a:schemeClr val="bg2"/>
                </a:solidFill>
                <a:latin typeface="楷体_GB2312" pitchFamily="49" charset="-122"/>
              </a:rPr>
              <a:t>(</a:t>
            </a:r>
            <a:r>
              <a:rPr lang="zh-CN" altLang="en-US" sz="3200">
                <a:solidFill>
                  <a:schemeClr val="bg2"/>
                </a:solidFill>
                <a:latin typeface="楷体_GB2312" pitchFamily="49" charset="-122"/>
              </a:rPr>
              <a:t>进程</a:t>
            </a:r>
            <a:r>
              <a:rPr lang="en-US" altLang="zh-CN" sz="3200">
                <a:solidFill>
                  <a:schemeClr val="bg2"/>
                </a:solidFill>
                <a:latin typeface="楷体_GB2312" pitchFamily="49" charset="-122"/>
              </a:rPr>
              <a:t>)</a:t>
            </a:r>
            <a:r>
              <a:rPr lang="zh-CN" altLang="en-US" sz="3200">
                <a:solidFill>
                  <a:schemeClr val="bg2"/>
                </a:solidFill>
                <a:latin typeface="楷体_GB2312" pitchFamily="49" charset="-122"/>
              </a:rPr>
              <a:t>优先调度算法</a:t>
            </a:r>
            <a:r>
              <a:rPr lang="zh-CN" altLang="en-US" sz="3200">
                <a:solidFill>
                  <a:schemeClr val="bg2"/>
                </a:solidFill>
              </a:rPr>
              <a:t> </a:t>
            </a:r>
            <a:endParaRPr lang="zh-CN" altLang="en-US" sz="3200">
              <a:solidFill>
                <a:schemeClr val="bg2"/>
              </a:solidFill>
            </a:endParaRPr>
          </a:p>
        </p:txBody>
      </p:sp>
      <p:sp>
        <p:nvSpPr>
          <p:cNvPr id="257027" name="Text Box 3"/>
          <p:cNvSpPr txBox="1"/>
          <p:nvPr/>
        </p:nvSpPr>
        <p:spPr>
          <a:xfrm>
            <a:off x="293688" y="1470025"/>
            <a:ext cx="8140700" cy="3278188"/>
          </a:xfrm>
          <a:prstGeom prst="rect">
            <a:avLst/>
          </a:prstGeom>
          <a:noFill/>
          <a:ln w="9525">
            <a:noFill/>
          </a:ln>
        </p:spPr>
        <p:txBody>
          <a:bodyPr anchor="t">
            <a:spAutoFit/>
          </a:bodyPr>
          <a:p>
            <a:pPr>
              <a:spcBef>
                <a:spcPct val="40000"/>
              </a:spcBef>
            </a:pPr>
            <a:r>
              <a:rPr lang="zh-CN" altLang="en-US" sz="2800" b="1">
                <a:solidFill>
                  <a:srgbClr val="000066"/>
                </a:solidFill>
                <a:latin typeface="黑体" panose="02010609060101010101" pitchFamily="49" charset="-122"/>
                <a:ea typeface="黑体" panose="02010609060101010101" pitchFamily="49" charset="-122"/>
              </a:rPr>
              <a:t>短作业优先（</a:t>
            </a:r>
            <a:r>
              <a:rPr lang="en-US" altLang="zh-CN" sz="2800" b="1">
                <a:solidFill>
                  <a:srgbClr val="000066"/>
                </a:solidFill>
                <a:latin typeface="Times New Roman" panose="02020603050405020304" pitchFamily="18" charset="0"/>
                <a:ea typeface="黑体" panose="02010609060101010101" pitchFamily="49" charset="-122"/>
              </a:rPr>
              <a:t>SJF</a:t>
            </a:r>
            <a:r>
              <a:rPr lang="zh-CN" altLang="en-US" sz="2800" b="1">
                <a:solidFill>
                  <a:srgbClr val="000066"/>
                </a:solidFill>
                <a:latin typeface="黑体" panose="02010609060101010101" pitchFamily="49" charset="-122"/>
                <a:ea typeface="黑体" panose="02010609060101010101" pitchFamily="49" charset="-122"/>
              </a:rPr>
              <a:t>）调度算法</a:t>
            </a:r>
            <a:r>
              <a:rPr lang="en-US" altLang="zh-CN" sz="2800" b="1">
                <a:latin typeface="Times New Roman" panose="02020603050405020304" pitchFamily="18" charset="0"/>
                <a:ea typeface="宋体" panose="02010600030101010101" pitchFamily="2" charset="-122"/>
              </a:rPr>
              <a:t>——</a:t>
            </a:r>
            <a:r>
              <a:rPr lang="en-US" altLang="zh-CN" sz="2800" b="1">
                <a:latin typeface="Tahoma" panose="020B0604030504040204" pitchFamily="34"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从后备队列中选择一个或几个估计运行时间最短的作业，将它调入内存运行。</a:t>
            </a:r>
            <a:endParaRPr lang="zh-CN" altLang="en-US" sz="2800" b="1">
              <a:latin typeface="宋体" panose="02010600030101010101" pitchFamily="2" charset="-122"/>
              <a:ea typeface="宋体" panose="02010600030101010101" pitchFamily="2" charset="-122"/>
            </a:endParaRPr>
          </a:p>
          <a:p>
            <a:pPr>
              <a:spcBef>
                <a:spcPct val="40000"/>
              </a:spcBef>
            </a:pPr>
            <a:r>
              <a:rPr lang="zh-CN" altLang="en-US" sz="2800" b="1">
                <a:solidFill>
                  <a:srgbClr val="000066"/>
                </a:solidFill>
                <a:latin typeface="黑体" panose="02010609060101010101" pitchFamily="49" charset="-122"/>
                <a:ea typeface="黑体" panose="02010609060101010101" pitchFamily="49" charset="-122"/>
              </a:rPr>
              <a:t>短进程优先（</a:t>
            </a:r>
            <a:r>
              <a:rPr lang="en-US" altLang="zh-CN" sz="2800" b="1">
                <a:solidFill>
                  <a:srgbClr val="000066"/>
                </a:solidFill>
                <a:latin typeface="Times New Roman" panose="02020603050405020304" pitchFamily="18" charset="0"/>
                <a:ea typeface="黑体" panose="02010609060101010101" pitchFamily="49" charset="-122"/>
              </a:rPr>
              <a:t>SPF</a:t>
            </a:r>
            <a:r>
              <a:rPr lang="zh-CN" altLang="en-US" sz="2800" b="1">
                <a:solidFill>
                  <a:srgbClr val="000066"/>
                </a:solidFill>
                <a:latin typeface="黑体" panose="02010609060101010101" pitchFamily="49" charset="-122"/>
                <a:ea typeface="黑体" panose="02010609060101010101" pitchFamily="49" charset="-122"/>
              </a:rPr>
              <a:t>）调度算法</a:t>
            </a:r>
            <a:r>
              <a:rPr lang="en-US" altLang="zh-CN"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从就绪队列中选择一个估计运行时间最短的进程，将处理机分配给它，使它立即执行并一直到完成，或发生某事件而被阻塞放弃处理机时，再重新调度。</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非抢占式</a:t>
            </a:r>
            <a:r>
              <a:rPr lang="en-US" altLang="zh-CN" sz="2800" b="1">
                <a:latin typeface="宋体" panose="02010600030101010101" pitchFamily="2" charset="-122"/>
                <a:ea typeface="宋体" panose="02010600030101010101" pitchFamily="2" charset="-122"/>
              </a:rPr>
              <a:t>) </a:t>
            </a:r>
            <a:endParaRPr lang="en-US" altLang="zh-CN" sz="2800" b="1">
              <a:latin typeface="宋体" panose="02010600030101010101" pitchFamily="2" charset="-122"/>
              <a:ea typeface="宋体" panose="02010600030101010101" pitchFamily="2" charset="-122"/>
            </a:endParaRPr>
          </a:p>
        </p:txBody>
      </p:sp>
      <p:sp>
        <p:nvSpPr>
          <p:cNvPr id="96260"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027">
                                            <p:txEl>
                                              <p:charRg st="0" end="52"/>
                                            </p:txEl>
                                          </p:spTgt>
                                        </p:tgtEl>
                                        <p:attrNameLst>
                                          <p:attrName>style.visibility</p:attrName>
                                        </p:attrNameLst>
                                      </p:cBhvr>
                                      <p:to>
                                        <p:strVal val="visible"/>
                                      </p:to>
                                    </p:set>
                                    <p:animEffect transition="in" filter="wipe(up)">
                                      <p:cBhvr>
                                        <p:cTn id="7" dur="500"/>
                                        <p:tgtEl>
                                          <p:spTgt spid="257027">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7027">
                                            <p:txEl>
                                              <p:charRg st="52" end="143"/>
                                            </p:txEl>
                                          </p:spTgt>
                                        </p:tgtEl>
                                        <p:attrNameLst>
                                          <p:attrName>style.visibility</p:attrName>
                                        </p:attrNameLst>
                                      </p:cBhvr>
                                      <p:to>
                                        <p:strVal val="visible"/>
                                      </p:to>
                                    </p:set>
                                    <p:animEffect transition="in" filter="wipe(up)">
                                      <p:cBhvr>
                                        <p:cTn id="12" dur="500"/>
                                        <p:tgtEl>
                                          <p:spTgt spid="257027">
                                            <p:txEl>
                                              <p:charRg st="52"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97282" name="Text Box 2"/>
          <p:cNvSpPr txBox="1"/>
          <p:nvPr/>
        </p:nvSpPr>
        <p:spPr>
          <a:xfrm>
            <a:off x="428625" y="263525"/>
            <a:ext cx="1628775" cy="460375"/>
          </a:xfrm>
          <a:prstGeom prst="rect">
            <a:avLst/>
          </a:prstGeom>
          <a:noFill/>
          <a:ln w="9525">
            <a:noFill/>
          </a:ln>
        </p:spPr>
        <p:txBody>
          <a:bodyPr anchor="t">
            <a:spAutoFit/>
          </a:bodyPr>
          <a:p>
            <a:pPr algn="ctr"/>
            <a:r>
              <a:rPr lang="en-US" altLang="zh-CN" b="1">
                <a:solidFill>
                  <a:srgbClr val="000066"/>
                </a:solidFill>
                <a:latin typeface="宋体" panose="02010600030101010101" pitchFamily="2" charset="-122"/>
                <a:ea typeface="宋体" panose="02010600030101010101" pitchFamily="2" charset="-122"/>
              </a:rPr>
              <a:t>【</a:t>
            </a:r>
            <a:r>
              <a:rPr lang="zh-CN" altLang="en-US" b="1">
                <a:solidFill>
                  <a:srgbClr val="000066"/>
                </a:solidFill>
                <a:latin typeface="黑体" panose="02010609060101010101" pitchFamily="49" charset="-122"/>
                <a:ea typeface="黑体" panose="02010609060101010101" pitchFamily="49" charset="-122"/>
              </a:rPr>
              <a:t>例</a:t>
            </a:r>
            <a:r>
              <a:rPr lang="en-US" altLang="zh-CN" b="1">
                <a:solidFill>
                  <a:srgbClr val="000066"/>
                </a:solidFill>
                <a:latin typeface="Tahoma" panose="020B0604030504040204" pitchFamily="34" charset="0"/>
                <a:ea typeface="宋体" panose="02010600030101010101" pitchFamily="2" charset="-122"/>
              </a:rPr>
              <a:t>3-2</a:t>
            </a:r>
            <a:r>
              <a:rPr lang="en-US" altLang="zh-CN" b="1">
                <a:solidFill>
                  <a:srgbClr val="000066"/>
                </a:solidFill>
                <a:latin typeface="宋体" panose="02010600030101010101" pitchFamily="2" charset="-122"/>
                <a:ea typeface="宋体" panose="02010600030101010101" pitchFamily="2" charset="-122"/>
              </a:rPr>
              <a:t>】</a:t>
            </a:r>
            <a:endParaRPr lang="en-US" altLang="zh-CN" b="1">
              <a:solidFill>
                <a:srgbClr val="000066"/>
              </a:solidFill>
              <a:latin typeface="宋体" panose="02010600030101010101" pitchFamily="2" charset="-122"/>
              <a:ea typeface="宋体" panose="02010600030101010101" pitchFamily="2" charset="-122"/>
            </a:endParaRPr>
          </a:p>
        </p:txBody>
      </p:sp>
      <p:sp>
        <p:nvSpPr>
          <p:cNvPr id="97283" name="Text Box 3"/>
          <p:cNvSpPr txBox="1"/>
          <p:nvPr/>
        </p:nvSpPr>
        <p:spPr>
          <a:xfrm>
            <a:off x="2057400" y="241300"/>
            <a:ext cx="6781800" cy="830263"/>
          </a:xfrm>
          <a:prstGeom prst="rect">
            <a:avLst/>
          </a:prstGeom>
          <a:solidFill>
            <a:schemeClr val="bg1"/>
          </a:solidFill>
          <a:ln w="9525">
            <a:noFill/>
          </a:ln>
        </p:spPr>
        <p:txBody>
          <a:bodyPr anchor="t">
            <a:spAutoFit/>
          </a:bodyPr>
          <a:p>
            <a:r>
              <a:rPr lang="zh-CN" altLang="en-US" b="1">
                <a:latin typeface="宋体" panose="02010600030101010101" pitchFamily="2" charset="-122"/>
                <a:ea typeface="宋体" panose="02010600030101010101" pitchFamily="2" charset="-122"/>
              </a:rPr>
              <a:t>设在单道系统中用</a:t>
            </a:r>
            <a:r>
              <a:rPr lang="en-US" altLang="zh-CN" b="1">
                <a:latin typeface="Tahoma" panose="020B0604030504040204" pitchFamily="34" charset="0"/>
                <a:ea typeface="宋体" panose="02010600030101010101" pitchFamily="2" charset="-122"/>
              </a:rPr>
              <a:t>SJF</a:t>
            </a:r>
            <a:r>
              <a:rPr lang="zh-CN" altLang="en-US" b="1">
                <a:latin typeface="宋体" panose="02010600030101010101" pitchFamily="2" charset="-122"/>
                <a:ea typeface="宋体" panose="02010600030101010101" pitchFamily="2" charset="-122"/>
              </a:rPr>
              <a:t>算法调度如下作业，请完成下表。</a:t>
            </a:r>
            <a:endParaRPr lang="zh-CN" altLang="en-US" b="1">
              <a:latin typeface="宋体" panose="02010600030101010101" pitchFamily="2" charset="-122"/>
              <a:ea typeface="宋体" panose="02010600030101010101" pitchFamily="2" charset="-122"/>
            </a:endParaRPr>
          </a:p>
        </p:txBody>
      </p:sp>
      <p:graphicFrame>
        <p:nvGraphicFramePr>
          <p:cNvPr id="258182" name="Group 134"/>
          <p:cNvGraphicFramePr>
            <a:graphicFrameLocks noGrp="1"/>
          </p:cNvGraphicFramePr>
          <p:nvPr/>
        </p:nvGraphicFramePr>
        <p:xfrm>
          <a:off x="381000" y="1206500"/>
          <a:ext cx="8153400" cy="4295775"/>
        </p:xfrm>
        <a:graphic>
          <a:graphicData uri="http://schemas.openxmlformats.org/drawingml/2006/table">
            <a:tbl>
              <a:tblPr/>
              <a:tblGrid>
                <a:gridCol w="1165225"/>
                <a:gridCol w="1163638"/>
                <a:gridCol w="1177925"/>
                <a:gridCol w="1150937"/>
                <a:gridCol w="1166813"/>
                <a:gridCol w="1163637"/>
                <a:gridCol w="1165225"/>
              </a:tblGrid>
              <a:tr h="639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进程名</a:t>
                      </a:r>
                      <a:r>
                        <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A</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B</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C</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D</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E</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平</a:t>
                      </a:r>
                      <a:r>
                        <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0"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均</a:t>
                      </a:r>
                      <a:r>
                        <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9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到达时间</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9:00</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9:10</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9:30</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10:00</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10:15</a:t>
                      </a: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服务时间</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30</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分钟</a:t>
                      </a:r>
                      <a:r>
                        <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小时</a:t>
                      </a: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50</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20</a:t>
                      </a:r>
                      <a:r>
                        <a:rPr kumimoji="0" lang="zh-CN" altLang="en-US"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6619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完成时间</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8270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周转时间</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8858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带权周转时间</a:t>
                      </a:r>
                      <a:endParaRPr kumimoji="0" lang="zh-CN" altLang="en-US" sz="18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endParaRPr>
                    </a:p>
                  </a:txBody>
                  <a:tcPr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smtClean="0">
                        <a:ln>
                          <a:noFill/>
                        </a:ln>
                        <a:solidFill>
                          <a:srgbClr val="000066"/>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97340" name="Line 54"/>
          <p:cNvSpPr/>
          <p:nvPr/>
        </p:nvSpPr>
        <p:spPr>
          <a:xfrm flipH="1">
            <a:off x="7380288" y="1816100"/>
            <a:ext cx="1154112" cy="1973263"/>
          </a:xfrm>
          <a:prstGeom prst="line">
            <a:avLst/>
          </a:prstGeom>
          <a:ln w="9525" cap="flat" cmpd="sng">
            <a:solidFill>
              <a:schemeClr val="tx1"/>
            </a:solidFill>
            <a:prstDash val="solid"/>
            <a:miter/>
            <a:headEnd type="none" w="med" len="med"/>
            <a:tailEnd type="none" w="med" len="med"/>
          </a:ln>
        </p:spPr>
        <p:txBody>
          <a:bodyPr wrap="none" anchor="t"/>
          <a:p>
            <a:endParaRPr lang="zh-CN" altLang="en-US">
              <a:latin typeface="Times New Roman" panose="02020603050405020304" pitchFamily="18" charset="0"/>
              <a:ea typeface="宋体" panose="02010600030101010101" pitchFamily="2" charset="-122"/>
            </a:endParaRPr>
          </a:p>
        </p:txBody>
      </p:sp>
      <p:sp>
        <p:nvSpPr>
          <p:cNvPr id="97341" name="Line 55"/>
          <p:cNvSpPr/>
          <p:nvPr/>
        </p:nvSpPr>
        <p:spPr>
          <a:xfrm>
            <a:off x="7380288" y="1844675"/>
            <a:ext cx="1152525" cy="1944688"/>
          </a:xfrm>
          <a:prstGeom prst="line">
            <a:avLst/>
          </a:prstGeom>
          <a:ln w="9525" cap="flat" cmpd="sng">
            <a:solidFill>
              <a:schemeClr val="tx1"/>
            </a:solidFill>
            <a:prstDash val="solid"/>
            <a:miter/>
            <a:headEnd type="none" w="med" len="med"/>
            <a:tailEnd type="none" w="med" len="med"/>
          </a:ln>
        </p:spPr>
        <p:txBody>
          <a:bodyPr wrap="none" anchor="t"/>
          <a:p>
            <a:endParaRPr lang="zh-CN" altLang="en-US">
              <a:latin typeface="Times New Roman" panose="02020603050405020304" pitchFamily="18" charset="0"/>
              <a:ea typeface="宋体" panose="02010600030101010101" pitchFamily="2" charset="-122"/>
            </a:endParaRPr>
          </a:p>
        </p:txBody>
      </p:sp>
      <p:sp>
        <p:nvSpPr>
          <p:cNvPr id="258172" name="Text Box 124"/>
          <p:cNvSpPr txBox="1"/>
          <p:nvPr/>
        </p:nvSpPr>
        <p:spPr>
          <a:xfrm>
            <a:off x="1584325" y="3249613"/>
            <a:ext cx="1081088" cy="460375"/>
          </a:xfrm>
          <a:prstGeom prst="rect">
            <a:avLst/>
          </a:prstGeom>
          <a:noFill/>
          <a:ln w="19050">
            <a:noFill/>
          </a:ln>
        </p:spPr>
        <p:txBody>
          <a:bodyPr anchor="t">
            <a:spAutoFit/>
          </a:bodyPr>
          <a:p>
            <a:r>
              <a:rPr lang="en-US" altLang="zh-CN" b="1">
                <a:solidFill>
                  <a:srgbClr val="000066"/>
                </a:solidFill>
                <a:latin typeface="Times New Roman" panose="02020603050405020304" pitchFamily="18" charset="0"/>
                <a:ea typeface="宋体" panose="02010600030101010101" pitchFamily="2" charset="-122"/>
              </a:rPr>
              <a:t>9:30</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73" name="Rectangle 125"/>
          <p:cNvSpPr/>
          <p:nvPr/>
        </p:nvSpPr>
        <p:spPr>
          <a:xfrm>
            <a:off x="2808288" y="3249613"/>
            <a:ext cx="893762" cy="460375"/>
          </a:xfrm>
          <a:prstGeom prst="rect">
            <a:avLst/>
          </a:prstGeom>
          <a:noFill/>
          <a:ln w="19050">
            <a:noFill/>
          </a:ln>
        </p:spPr>
        <p:txBody>
          <a:bodyPr wrap="none" anchor="t">
            <a:spAutoFit/>
          </a:bodyPr>
          <a:p>
            <a:r>
              <a:rPr lang="en-US" altLang="zh-CN" b="1">
                <a:solidFill>
                  <a:srgbClr val="000066"/>
                </a:solidFill>
                <a:latin typeface="Times New Roman" panose="02020603050405020304" pitchFamily="18" charset="0"/>
                <a:ea typeface="宋体" panose="02010600030101010101" pitchFamily="2" charset="-122"/>
              </a:rPr>
              <a:t>10:40</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74" name="Rectangle 126"/>
          <p:cNvSpPr/>
          <p:nvPr/>
        </p:nvSpPr>
        <p:spPr>
          <a:xfrm>
            <a:off x="3995738" y="3213100"/>
            <a:ext cx="741362" cy="460375"/>
          </a:xfrm>
          <a:prstGeom prst="rect">
            <a:avLst/>
          </a:prstGeom>
          <a:noFill/>
          <a:ln w="19050">
            <a:noFill/>
          </a:ln>
        </p:spPr>
        <p:txBody>
          <a:bodyPr wrap="none" anchor="t">
            <a:spAutoFit/>
          </a:bodyPr>
          <a:p>
            <a:r>
              <a:rPr lang="en-US" altLang="zh-CN" b="1">
                <a:solidFill>
                  <a:srgbClr val="000066"/>
                </a:solidFill>
                <a:latin typeface="Times New Roman" panose="02020603050405020304" pitchFamily="18" charset="0"/>
                <a:ea typeface="宋体" panose="02010600030101010101" pitchFamily="2" charset="-122"/>
              </a:rPr>
              <a:t>9:40</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75" name="Rectangle 127"/>
          <p:cNvSpPr/>
          <p:nvPr/>
        </p:nvSpPr>
        <p:spPr>
          <a:xfrm>
            <a:off x="5111750" y="3213100"/>
            <a:ext cx="876300" cy="460375"/>
          </a:xfrm>
          <a:prstGeom prst="rect">
            <a:avLst/>
          </a:prstGeom>
          <a:noFill/>
          <a:ln w="19050">
            <a:noFill/>
          </a:ln>
        </p:spPr>
        <p:txBody>
          <a:bodyPr wrap="none" anchor="t">
            <a:spAutoFit/>
          </a:bodyPr>
          <a:p>
            <a:r>
              <a:rPr lang="en-US" altLang="zh-CN" b="1">
                <a:solidFill>
                  <a:srgbClr val="000066"/>
                </a:solidFill>
                <a:latin typeface="Times New Roman" panose="02020603050405020304" pitchFamily="18" charset="0"/>
                <a:ea typeface="宋体" panose="02010600030101010101" pitchFamily="2" charset="-122"/>
              </a:rPr>
              <a:t>11:50</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76" name="Rectangle 128"/>
          <p:cNvSpPr/>
          <p:nvPr/>
        </p:nvSpPr>
        <p:spPr>
          <a:xfrm>
            <a:off x="6264275" y="3213100"/>
            <a:ext cx="876300" cy="460375"/>
          </a:xfrm>
          <a:prstGeom prst="rect">
            <a:avLst/>
          </a:prstGeom>
          <a:noFill/>
          <a:ln w="19050">
            <a:noFill/>
          </a:ln>
        </p:spPr>
        <p:txBody>
          <a:bodyPr wrap="none" anchor="t">
            <a:spAutoFit/>
          </a:bodyPr>
          <a:p>
            <a:r>
              <a:rPr lang="en-US" altLang="zh-CN" b="1">
                <a:solidFill>
                  <a:srgbClr val="000066"/>
                </a:solidFill>
                <a:latin typeface="Times New Roman" panose="02020603050405020304" pitchFamily="18" charset="0"/>
                <a:ea typeface="宋体" panose="02010600030101010101" pitchFamily="2" charset="-122"/>
              </a:rPr>
              <a:t>11:00</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77" name="Text Box 129"/>
          <p:cNvSpPr txBox="1"/>
          <p:nvPr/>
        </p:nvSpPr>
        <p:spPr>
          <a:xfrm>
            <a:off x="1584325" y="4041775"/>
            <a:ext cx="1008063" cy="398463"/>
          </a:xfrm>
          <a:prstGeom prst="rect">
            <a:avLst/>
          </a:prstGeom>
          <a:noFill/>
          <a:ln w="19050">
            <a:noFill/>
          </a:ln>
        </p:spPr>
        <p:txBody>
          <a:bodyPr anchor="t">
            <a:spAutoFit/>
          </a:bodyPr>
          <a:p>
            <a:r>
              <a:rPr lang="en-US" altLang="zh-CN" sz="2000" b="1">
                <a:solidFill>
                  <a:srgbClr val="000066"/>
                </a:solidFill>
                <a:latin typeface="Times New Roman" panose="02020603050405020304" pitchFamily="18" charset="0"/>
                <a:ea typeface="宋体" panose="02010600030101010101" pitchFamily="2" charset="-122"/>
              </a:rPr>
              <a:t>30</a:t>
            </a:r>
            <a:r>
              <a:rPr lang="zh-CN" altLang="en-US" sz="2000" b="1">
                <a:solidFill>
                  <a:srgbClr val="000066"/>
                </a:solidFill>
                <a:latin typeface="Times New Roman" panose="02020603050405020304" pitchFamily="18" charset="0"/>
                <a:ea typeface="宋体" panose="02010600030101010101" pitchFamily="2" charset="-122"/>
              </a:rPr>
              <a:t>分钟</a:t>
            </a:r>
            <a:endParaRPr lang="zh-CN" altLang="en-US" sz="2000" b="1">
              <a:solidFill>
                <a:srgbClr val="000066"/>
              </a:solidFill>
              <a:latin typeface="Times New Roman" panose="02020603050405020304" pitchFamily="18" charset="0"/>
              <a:ea typeface="宋体" panose="02010600030101010101" pitchFamily="2" charset="-122"/>
            </a:endParaRPr>
          </a:p>
        </p:txBody>
      </p:sp>
      <p:sp>
        <p:nvSpPr>
          <p:cNvPr id="258180" name="Text Box 132"/>
          <p:cNvSpPr txBox="1"/>
          <p:nvPr/>
        </p:nvSpPr>
        <p:spPr>
          <a:xfrm>
            <a:off x="2808288" y="4005263"/>
            <a:ext cx="1008062" cy="398462"/>
          </a:xfrm>
          <a:prstGeom prst="rect">
            <a:avLst/>
          </a:prstGeom>
          <a:noFill/>
          <a:ln w="19050">
            <a:noFill/>
          </a:ln>
        </p:spPr>
        <p:txBody>
          <a:bodyPr anchor="t">
            <a:spAutoFit/>
          </a:bodyPr>
          <a:p>
            <a:r>
              <a:rPr lang="en-US" altLang="zh-CN" sz="2000" b="1">
                <a:solidFill>
                  <a:srgbClr val="000066"/>
                </a:solidFill>
                <a:latin typeface="Times New Roman" panose="02020603050405020304" pitchFamily="18" charset="0"/>
                <a:ea typeface="宋体" panose="02010600030101010101" pitchFamily="2" charset="-122"/>
              </a:rPr>
              <a:t>90</a:t>
            </a:r>
            <a:r>
              <a:rPr lang="zh-CN" altLang="en-US" sz="2000" b="1">
                <a:solidFill>
                  <a:srgbClr val="000066"/>
                </a:solidFill>
                <a:latin typeface="Times New Roman" panose="02020603050405020304" pitchFamily="18" charset="0"/>
                <a:ea typeface="宋体" panose="02010600030101010101" pitchFamily="2" charset="-122"/>
              </a:rPr>
              <a:t>分钟</a:t>
            </a:r>
            <a:endParaRPr lang="zh-CN" altLang="en-US" sz="2000" b="1">
              <a:solidFill>
                <a:srgbClr val="000066"/>
              </a:solidFill>
              <a:latin typeface="Times New Roman" panose="02020603050405020304" pitchFamily="18" charset="0"/>
              <a:ea typeface="宋体" panose="02010600030101010101" pitchFamily="2" charset="-122"/>
            </a:endParaRPr>
          </a:p>
        </p:txBody>
      </p:sp>
      <p:sp>
        <p:nvSpPr>
          <p:cNvPr id="258181" name="Text Box 133"/>
          <p:cNvSpPr txBox="1"/>
          <p:nvPr/>
        </p:nvSpPr>
        <p:spPr>
          <a:xfrm>
            <a:off x="3995738" y="4005263"/>
            <a:ext cx="1008062" cy="398462"/>
          </a:xfrm>
          <a:prstGeom prst="rect">
            <a:avLst/>
          </a:prstGeom>
          <a:noFill/>
          <a:ln w="19050">
            <a:noFill/>
          </a:ln>
        </p:spPr>
        <p:txBody>
          <a:bodyPr anchor="t">
            <a:spAutoFit/>
          </a:bodyPr>
          <a:p>
            <a:r>
              <a:rPr lang="en-US" altLang="zh-CN" sz="2000" b="1">
                <a:solidFill>
                  <a:srgbClr val="000066"/>
                </a:solidFill>
                <a:latin typeface="Times New Roman" panose="02020603050405020304" pitchFamily="18" charset="0"/>
                <a:ea typeface="宋体" panose="02010600030101010101" pitchFamily="2" charset="-122"/>
              </a:rPr>
              <a:t>10</a:t>
            </a:r>
            <a:r>
              <a:rPr lang="zh-CN" altLang="en-US" sz="2000" b="1">
                <a:solidFill>
                  <a:srgbClr val="000066"/>
                </a:solidFill>
                <a:latin typeface="Times New Roman" panose="02020603050405020304" pitchFamily="18" charset="0"/>
                <a:ea typeface="宋体" panose="02010600030101010101" pitchFamily="2" charset="-122"/>
              </a:rPr>
              <a:t>分钟</a:t>
            </a:r>
            <a:endParaRPr lang="zh-CN" altLang="en-US" sz="2000" b="1">
              <a:solidFill>
                <a:srgbClr val="000066"/>
              </a:solidFill>
              <a:latin typeface="Times New Roman" panose="02020603050405020304" pitchFamily="18" charset="0"/>
              <a:ea typeface="宋体" panose="02010600030101010101" pitchFamily="2" charset="-122"/>
            </a:endParaRPr>
          </a:p>
        </p:txBody>
      </p:sp>
      <p:sp>
        <p:nvSpPr>
          <p:cNvPr id="258183" name="Text Box 135"/>
          <p:cNvSpPr txBox="1"/>
          <p:nvPr/>
        </p:nvSpPr>
        <p:spPr>
          <a:xfrm>
            <a:off x="5076825" y="4005263"/>
            <a:ext cx="1331913" cy="398462"/>
          </a:xfrm>
          <a:prstGeom prst="rect">
            <a:avLst/>
          </a:prstGeom>
          <a:noFill/>
          <a:ln w="19050">
            <a:noFill/>
          </a:ln>
        </p:spPr>
        <p:txBody>
          <a:bodyPr anchor="t">
            <a:spAutoFit/>
          </a:bodyPr>
          <a:p>
            <a:r>
              <a:rPr lang="en-US" altLang="zh-CN" sz="2000" b="1">
                <a:solidFill>
                  <a:srgbClr val="000066"/>
                </a:solidFill>
                <a:latin typeface="Times New Roman" panose="02020603050405020304" pitchFamily="18" charset="0"/>
                <a:ea typeface="宋体" panose="02010600030101010101" pitchFamily="2" charset="-122"/>
              </a:rPr>
              <a:t>110</a:t>
            </a:r>
            <a:r>
              <a:rPr lang="zh-CN" altLang="en-US" sz="2000" b="1">
                <a:solidFill>
                  <a:srgbClr val="000066"/>
                </a:solidFill>
                <a:latin typeface="Times New Roman" panose="02020603050405020304" pitchFamily="18" charset="0"/>
                <a:ea typeface="宋体" panose="02010600030101010101" pitchFamily="2" charset="-122"/>
              </a:rPr>
              <a:t>分钟</a:t>
            </a:r>
            <a:endParaRPr lang="zh-CN" altLang="en-US" sz="2000" b="1">
              <a:solidFill>
                <a:srgbClr val="000066"/>
              </a:solidFill>
              <a:latin typeface="Times New Roman" panose="02020603050405020304" pitchFamily="18" charset="0"/>
              <a:ea typeface="宋体" panose="02010600030101010101" pitchFamily="2" charset="-122"/>
            </a:endParaRPr>
          </a:p>
        </p:txBody>
      </p:sp>
      <p:sp>
        <p:nvSpPr>
          <p:cNvPr id="258184" name="Text Box 136"/>
          <p:cNvSpPr txBox="1"/>
          <p:nvPr/>
        </p:nvSpPr>
        <p:spPr>
          <a:xfrm>
            <a:off x="6227763" y="4041775"/>
            <a:ext cx="1044575" cy="398463"/>
          </a:xfrm>
          <a:prstGeom prst="rect">
            <a:avLst/>
          </a:prstGeom>
          <a:noFill/>
          <a:ln w="19050">
            <a:noFill/>
          </a:ln>
        </p:spPr>
        <p:txBody>
          <a:bodyPr anchor="t">
            <a:spAutoFit/>
          </a:bodyPr>
          <a:p>
            <a:r>
              <a:rPr lang="en-US" altLang="zh-CN" sz="2000" b="1">
                <a:solidFill>
                  <a:srgbClr val="000066"/>
                </a:solidFill>
                <a:latin typeface="Times New Roman" panose="02020603050405020304" pitchFamily="18" charset="0"/>
                <a:ea typeface="宋体" panose="02010600030101010101" pitchFamily="2" charset="-122"/>
              </a:rPr>
              <a:t>45</a:t>
            </a:r>
            <a:r>
              <a:rPr lang="zh-CN" altLang="en-US" sz="2000" b="1">
                <a:solidFill>
                  <a:srgbClr val="000066"/>
                </a:solidFill>
                <a:latin typeface="Times New Roman" panose="02020603050405020304" pitchFamily="18" charset="0"/>
                <a:ea typeface="宋体" panose="02010600030101010101" pitchFamily="2" charset="-122"/>
              </a:rPr>
              <a:t>分钟</a:t>
            </a:r>
            <a:endParaRPr lang="zh-CN" altLang="en-US" sz="2000" b="1">
              <a:solidFill>
                <a:srgbClr val="000066"/>
              </a:solidFill>
              <a:latin typeface="Times New Roman" panose="02020603050405020304" pitchFamily="18" charset="0"/>
              <a:ea typeface="宋体" panose="02010600030101010101" pitchFamily="2" charset="-122"/>
            </a:endParaRPr>
          </a:p>
        </p:txBody>
      </p:sp>
      <p:sp>
        <p:nvSpPr>
          <p:cNvPr id="258185" name="Text Box 137"/>
          <p:cNvSpPr txBox="1"/>
          <p:nvPr/>
        </p:nvSpPr>
        <p:spPr>
          <a:xfrm>
            <a:off x="7380288" y="4041775"/>
            <a:ext cx="1044575" cy="398463"/>
          </a:xfrm>
          <a:prstGeom prst="rect">
            <a:avLst/>
          </a:prstGeom>
          <a:noFill/>
          <a:ln w="19050">
            <a:noFill/>
          </a:ln>
        </p:spPr>
        <p:txBody>
          <a:bodyPr anchor="t">
            <a:spAutoFit/>
          </a:bodyPr>
          <a:p>
            <a:r>
              <a:rPr lang="en-US" altLang="zh-CN" sz="2000" b="1">
                <a:solidFill>
                  <a:srgbClr val="000066"/>
                </a:solidFill>
                <a:latin typeface="Times New Roman" panose="02020603050405020304" pitchFamily="18" charset="0"/>
                <a:ea typeface="宋体" panose="02010600030101010101" pitchFamily="2" charset="-122"/>
              </a:rPr>
              <a:t>57</a:t>
            </a:r>
            <a:r>
              <a:rPr lang="zh-CN" altLang="en-US" sz="2000" b="1">
                <a:solidFill>
                  <a:srgbClr val="000066"/>
                </a:solidFill>
                <a:latin typeface="Times New Roman" panose="02020603050405020304" pitchFamily="18" charset="0"/>
                <a:ea typeface="宋体" panose="02010600030101010101" pitchFamily="2" charset="-122"/>
              </a:rPr>
              <a:t>分钟</a:t>
            </a:r>
            <a:endParaRPr lang="zh-CN" altLang="en-US" sz="2000" b="1">
              <a:solidFill>
                <a:srgbClr val="000066"/>
              </a:solidFill>
              <a:latin typeface="Times New Roman" panose="02020603050405020304" pitchFamily="18" charset="0"/>
              <a:ea typeface="宋体" panose="02010600030101010101" pitchFamily="2" charset="-122"/>
            </a:endParaRPr>
          </a:p>
        </p:txBody>
      </p:sp>
      <p:sp>
        <p:nvSpPr>
          <p:cNvPr id="258186" name="Text Box 138"/>
          <p:cNvSpPr txBox="1"/>
          <p:nvPr/>
        </p:nvSpPr>
        <p:spPr>
          <a:xfrm>
            <a:off x="1871663" y="4868863"/>
            <a:ext cx="468312" cy="460375"/>
          </a:xfrm>
          <a:prstGeom prst="rect">
            <a:avLst/>
          </a:prstGeom>
          <a:noFill/>
          <a:ln w="19050">
            <a:noFill/>
          </a:ln>
        </p:spPr>
        <p:txBody>
          <a:bodyPr anchor="t">
            <a:spAutoFit/>
          </a:bodyPr>
          <a:p>
            <a:r>
              <a:rPr lang="en-US" altLang="zh-CN" b="1">
                <a:solidFill>
                  <a:srgbClr val="000066"/>
                </a:solidFill>
                <a:latin typeface="Times New Roman" panose="02020603050405020304" pitchFamily="18" charset="0"/>
                <a:ea typeface="宋体" panose="02010600030101010101" pitchFamily="2" charset="-122"/>
              </a:rPr>
              <a:t>1</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87" name="Text Box 139"/>
          <p:cNvSpPr txBox="1"/>
          <p:nvPr/>
        </p:nvSpPr>
        <p:spPr>
          <a:xfrm>
            <a:off x="2879725" y="4905375"/>
            <a:ext cx="757238" cy="460375"/>
          </a:xfrm>
          <a:prstGeom prst="rect">
            <a:avLst/>
          </a:prstGeom>
          <a:noFill/>
          <a:ln w="19050">
            <a:noFill/>
          </a:ln>
        </p:spPr>
        <p:txBody>
          <a:bodyPr anchor="t">
            <a:spAutoFit/>
          </a:bodyPr>
          <a:p>
            <a:r>
              <a:rPr lang="en-US" altLang="zh-CN" b="1">
                <a:solidFill>
                  <a:srgbClr val="000066"/>
                </a:solidFill>
                <a:latin typeface="Times New Roman" panose="02020603050405020304" pitchFamily="18" charset="0"/>
                <a:ea typeface="宋体" panose="02010600030101010101" pitchFamily="2" charset="-122"/>
              </a:rPr>
              <a:t>1.5</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88" name="Text Box 140"/>
          <p:cNvSpPr txBox="1"/>
          <p:nvPr/>
        </p:nvSpPr>
        <p:spPr>
          <a:xfrm>
            <a:off x="3995738" y="4905375"/>
            <a:ext cx="757237" cy="460375"/>
          </a:xfrm>
          <a:prstGeom prst="rect">
            <a:avLst/>
          </a:prstGeom>
          <a:noFill/>
          <a:ln w="19050">
            <a:noFill/>
          </a:ln>
        </p:spPr>
        <p:txBody>
          <a:bodyPr anchor="t">
            <a:spAutoFit/>
          </a:bodyPr>
          <a:p>
            <a:r>
              <a:rPr lang="en-US" altLang="zh-CN" b="1">
                <a:solidFill>
                  <a:srgbClr val="000066"/>
                </a:solidFill>
                <a:latin typeface="Times New Roman" panose="02020603050405020304" pitchFamily="18" charset="0"/>
                <a:ea typeface="宋体" panose="02010600030101010101" pitchFamily="2" charset="-122"/>
              </a:rPr>
              <a:t>1</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89" name="Text Box 141"/>
          <p:cNvSpPr txBox="1"/>
          <p:nvPr/>
        </p:nvSpPr>
        <p:spPr>
          <a:xfrm>
            <a:off x="5148263" y="4905375"/>
            <a:ext cx="757237" cy="460375"/>
          </a:xfrm>
          <a:prstGeom prst="rect">
            <a:avLst/>
          </a:prstGeom>
          <a:noFill/>
          <a:ln w="19050">
            <a:noFill/>
          </a:ln>
        </p:spPr>
        <p:txBody>
          <a:bodyPr anchor="t">
            <a:spAutoFit/>
          </a:bodyPr>
          <a:p>
            <a:r>
              <a:rPr lang="en-US" altLang="zh-CN" b="1">
                <a:solidFill>
                  <a:srgbClr val="000066"/>
                </a:solidFill>
                <a:latin typeface="Times New Roman" panose="02020603050405020304" pitchFamily="18" charset="0"/>
                <a:ea typeface="宋体" panose="02010600030101010101" pitchFamily="2" charset="-122"/>
              </a:rPr>
              <a:t>2.2</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90" name="Text Box 142"/>
          <p:cNvSpPr txBox="1"/>
          <p:nvPr/>
        </p:nvSpPr>
        <p:spPr>
          <a:xfrm>
            <a:off x="6300788" y="4868863"/>
            <a:ext cx="757237" cy="460375"/>
          </a:xfrm>
          <a:prstGeom prst="rect">
            <a:avLst/>
          </a:prstGeom>
          <a:noFill/>
          <a:ln w="19050">
            <a:noFill/>
          </a:ln>
        </p:spPr>
        <p:txBody>
          <a:bodyPr anchor="t">
            <a:spAutoFit/>
          </a:bodyPr>
          <a:p>
            <a:r>
              <a:rPr lang="en-US" altLang="zh-CN" b="1">
                <a:solidFill>
                  <a:srgbClr val="000066"/>
                </a:solidFill>
                <a:latin typeface="Times New Roman" panose="02020603050405020304" pitchFamily="18" charset="0"/>
                <a:ea typeface="宋体" panose="02010600030101010101" pitchFamily="2" charset="-122"/>
              </a:rPr>
              <a:t>2.25</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258191" name="Text Box 143"/>
          <p:cNvSpPr txBox="1"/>
          <p:nvPr/>
        </p:nvSpPr>
        <p:spPr>
          <a:xfrm>
            <a:off x="7451725" y="4905375"/>
            <a:ext cx="757238" cy="460375"/>
          </a:xfrm>
          <a:prstGeom prst="rect">
            <a:avLst/>
          </a:prstGeom>
          <a:noFill/>
          <a:ln w="19050">
            <a:noFill/>
          </a:ln>
        </p:spPr>
        <p:txBody>
          <a:bodyPr anchor="t">
            <a:spAutoFit/>
          </a:bodyPr>
          <a:p>
            <a:r>
              <a:rPr lang="en-US" altLang="zh-CN" b="1">
                <a:solidFill>
                  <a:srgbClr val="000066"/>
                </a:solidFill>
                <a:latin typeface="Times New Roman" panose="02020603050405020304" pitchFamily="18" charset="0"/>
                <a:ea typeface="宋体" panose="02010600030101010101" pitchFamily="2" charset="-122"/>
              </a:rPr>
              <a:t>1.59</a:t>
            </a:r>
            <a:endParaRPr lang="en-US" altLang="zh-CN" b="1">
              <a:solidFill>
                <a:srgbClr val="000066"/>
              </a:solidFill>
              <a:latin typeface="Times New Roman" panose="02020603050405020304" pitchFamily="18" charset="0"/>
              <a:ea typeface="宋体" panose="02010600030101010101" pitchFamily="2" charset="-122"/>
            </a:endParaRPr>
          </a:p>
        </p:txBody>
      </p:sp>
      <p:sp>
        <p:nvSpPr>
          <p:cNvPr id="9735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8172"/>
                                        </p:tgtEl>
                                        <p:attrNameLst>
                                          <p:attrName>style.visibility</p:attrName>
                                        </p:attrNameLst>
                                      </p:cBhvr>
                                      <p:to>
                                        <p:strVal val="visible"/>
                                      </p:to>
                                    </p:set>
                                    <p:anim calcmode="lin" valueType="num">
                                      <p:cBhvr>
                                        <p:cTn id="7" dur="500" fill="hold"/>
                                        <p:tgtEl>
                                          <p:spTgt spid="258172"/>
                                        </p:tgtEl>
                                        <p:attrNameLst>
                                          <p:attrName>ppt_x</p:attrName>
                                        </p:attrNameLst>
                                      </p:cBhvr>
                                      <p:tavLst>
                                        <p:tav tm="0">
                                          <p:val>
                                            <p:strVal val="#ppt_x"/>
                                          </p:val>
                                        </p:tav>
                                        <p:tav tm="100000">
                                          <p:val>
                                            <p:strVal val="#ppt_x"/>
                                          </p:val>
                                        </p:tav>
                                      </p:tavLst>
                                    </p:anim>
                                    <p:anim calcmode="lin" valueType="num">
                                      <p:cBhvr>
                                        <p:cTn id="8" dur="500" fill="hold"/>
                                        <p:tgtEl>
                                          <p:spTgt spid="2581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8174"/>
                                        </p:tgtEl>
                                        <p:attrNameLst>
                                          <p:attrName>style.visibility</p:attrName>
                                        </p:attrNameLst>
                                      </p:cBhvr>
                                      <p:to>
                                        <p:strVal val="visible"/>
                                      </p:to>
                                    </p:set>
                                    <p:anim calcmode="lin" valueType="num">
                                      <p:cBhvr>
                                        <p:cTn id="13" dur="500" fill="hold"/>
                                        <p:tgtEl>
                                          <p:spTgt spid="258174"/>
                                        </p:tgtEl>
                                        <p:attrNameLst>
                                          <p:attrName>ppt_x</p:attrName>
                                        </p:attrNameLst>
                                      </p:cBhvr>
                                      <p:tavLst>
                                        <p:tav tm="0">
                                          <p:val>
                                            <p:strVal val="#ppt_x"/>
                                          </p:val>
                                        </p:tav>
                                        <p:tav tm="100000">
                                          <p:val>
                                            <p:strVal val="#ppt_x"/>
                                          </p:val>
                                        </p:tav>
                                      </p:tavLst>
                                    </p:anim>
                                    <p:anim calcmode="lin" valueType="num">
                                      <p:cBhvr>
                                        <p:cTn id="14" dur="500" fill="hold"/>
                                        <p:tgtEl>
                                          <p:spTgt spid="2581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8173"/>
                                        </p:tgtEl>
                                        <p:attrNameLst>
                                          <p:attrName>style.visibility</p:attrName>
                                        </p:attrNameLst>
                                      </p:cBhvr>
                                      <p:to>
                                        <p:strVal val="visible"/>
                                      </p:to>
                                    </p:set>
                                    <p:anim calcmode="lin" valueType="num">
                                      <p:cBhvr>
                                        <p:cTn id="19" dur="500" fill="hold"/>
                                        <p:tgtEl>
                                          <p:spTgt spid="258173"/>
                                        </p:tgtEl>
                                        <p:attrNameLst>
                                          <p:attrName>ppt_x</p:attrName>
                                        </p:attrNameLst>
                                      </p:cBhvr>
                                      <p:tavLst>
                                        <p:tav tm="0">
                                          <p:val>
                                            <p:strVal val="#ppt_x"/>
                                          </p:val>
                                        </p:tav>
                                        <p:tav tm="100000">
                                          <p:val>
                                            <p:strVal val="#ppt_x"/>
                                          </p:val>
                                        </p:tav>
                                      </p:tavLst>
                                    </p:anim>
                                    <p:anim calcmode="lin" valueType="num">
                                      <p:cBhvr>
                                        <p:cTn id="20" dur="500" fill="hold"/>
                                        <p:tgtEl>
                                          <p:spTgt spid="2581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8176"/>
                                        </p:tgtEl>
                                        <p:attrNameLst>
                                          <p:attrName>style.visibility</p:attrName>
                                        </p:attrNameLst>
                                      </p:cBhvr>
                                      <p:to>
                                        <p:strVal val="visible"/>
                                      </p:to>
                                    </p:set>
                                    <p:anim calcmode="lin" valueType="num">
                                      <p:cBhvr>
                                        <p:cTn id="25" dur="500" fill="hold"/>
                                        <p:tgtEl>
                                          <p:spTgt spid="258176"/>
                                        </p:tgtEl>
                                        <p:attrNameLst>
                                          <p:attrName>ppt_x</p:attrName>
                                        </p:attrNameLst>
                                      </p:cBhvr>
                                      <p:tavLst>
                                        <p:tav tm="0">
                                          <p:val>
                                            <p:strVal val="#ppt_x"/>
                                          </p:val>
                                        </p:tav>
                                        <p:tav tm="100000">
                                          <p:val>
                                            <p:strVal val="#ppt_x"/>
                                          </p:val>
                                        </p:tav>
                                      </p:tavLst>
                                    </p:anim>
                                    <p:anim calcmode="lin" valueType="num">
                                      <p:cBhvr>
                                        <p:cTn id="26" dur="500" fill="hold"/>
                                        <p:tgtEl>
                                          <p:spTgt spid="25817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8175"/>
                                        </p:tgtEl>
                                        <p:attrNameLst>
                                          <p:attrName>style.visibility</p:attrName>
                                        </p:attrNameLst>
                                      </p:cBhvr>
                                      <p:to>
                                        <p:strVal val="visible"/>
                                      </p:to>
                                    </p:set>
                                    <p:anim calcmode="lin" valueType="num">
                                      <p:cBhvr>
                                        <p:cTn id="31" dur="500" fill="hold"/>
                                        <p:tgtEl>
                                          <p:spTgt spid="258175"/>
                                        </p:tgtEl>
                                        <p:attrNameLst>
                                          <p:attrName>ppt_x</p:attrName>
                                        </p:attrNameLst>
                                      </p:cBhvr>
                                      <p:tavLst>
                                        <p:tav tm="0">
                                          <p:val>
                                            <p:strVal val="#ppt_x"/>
                                          </p:val>
                                        </p:tav>
                                        <p:tav tm="100000">
                                          <p:val>
                                            <p:strVal val="#ppt_x"/>
                                          </p:val>
                                        </p:tav>
                                      </p:tavLst>
                                    </p:anim>
                                    <p:anim calcmode="lin" valueType="num">
                                      <p:cBhvr>
                                        <p:cTn id="32" dur="500" fill="hold"/>
                                        <p:tgtEl>
                                          <p:spTgt spid="2581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8177"/>
                                        </p:tgtEl>
                                        <p:attrNameLst>
                                          <p:attrName>style.visibility</p:attrName>
                                        </p:attrNameLst>
                                      </p:cBhvr>
                                      <p:to>
                                        <p:strVal val="visible"/>
                                      </p:to>
                                    </p:set>
                                    <p:anim calcmode="lin" valueType="num">
                                      <p:cBhvr>
                                        <p:cTn id="37" dur="500" fill="hold"/>
                                        <p:tgtEl>
                                          <p:spTgt spid="258177"/>
                                        </p:tgtEl>
                                        <p:attrNameLst>
                                          <p:attrName>ppt_x</p:attrName>
                                        </p:attrNameLst>
                                      </p:cBhvr>
                                      <p:tavLst>
                                        <p:tav tm="0">
                                          <p:val>
                                            <p:strVal val="#ppt_x"/>
                                          </p:val>
                                        </p:tav>
                                        <p:tav tm="100000">
                                          <p:val>
                                            <p:strVal val="#ppt_x"/>
                                          </p:val>
                                        </p:tav>
                                      </p:tavLst>
                                    </p:anim>
                                    <p:anim calcmode="lin" valueType="num">
                                      <p:cBhvr>
                                        <p:cTn id="38" dur="500" fill="hold"/>
                                        <p:tgtEl>
                                          <p:spTgt spid="258177"/>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258180"/>
                                        </p:tgtEl>
                                        <p:attrNameLst>
                                          <p:attrName>style.visibility</p:attrName>
                                        </p:attrNameLst>
                                      </p:cBhvr>
                                      <p:to>
                                        <p:strVal val="visible"/>
                                      </p:to>
                                    </p:set>
                                    <p:anim calcmode="lin" valueType="num">
                                      <p:cBhvr>
                                        <p:cTn id="42" dur="500" fill="hold"/>
                                        <p:tgtEl>
                                          <p:spTgt spid="258180"/>
                                        </p:tgtEl>
                                        <p:attrNameLst>
                                          <p:attrName>ppt_x</p:attrName>
                                        </p:attrNameLst>
                                      </p:cBhvr>
                                      <p:tavLst>
                                        <p:tav tm="0">
                                          <p:val>
                                            <p:strVal val="#ppt_x"/>
                                          </p:val>
                                        </p:tav>
                                        <p:tav tm="100000">
                                          <p:val>
                                            <p:strVal val="#ppt_x"/>
                                          </p:val>
                                        </p:tav>
                                      </p:tavLst>
                                    </p:anim>
                                    <p:anim calcmode="lin" valueType="num">
                                      <p:cBhvr>
                                        <p:cTn id="43" dur="500" fill="hold"/>
                                        <p:tgtEl>
                                          <p:spTgt spid="258180"/>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258181"/>
                                        </p:tgtEl>
                                        <p:attrNameLst>
                                          <p:attrName>style.visibility</p:attrName>
                                        </p:attrNameLst>
                                      </p:cBhvr>
                                      <p:to>
                                        <p:strVal val="visible"/>
                                      </p:to>
                                    </p:set>
                                    <p:anim calcmode="lin" valueType="num">
                                      <p:cBhvr>
                                        <p:cTn id="47" dur="500" fill="hold"/>
                                        <p:tgtEl>
                                          <p:spTgt spid="258181"/>
                                        </p:tgtEl>
                                        <p:attrNameLst>
                                          <p:attrName>ppt_x</p:attrName>
                                        </p:attrNameLst>
                                      </p:cBhvr>
                                      <p:tavLst>
                                        <p:tav tm="0">
                                          <p:val>
                                            <p:strVal val="#ppt_x"/>
                                          </p:val>
                                        </p:tav>
                                        <p:tav tm="100000">
                                          <p:val>
                                            <p:strVal val="#ppt_x"/>
                                          </p:val>
                                        </p:tav>
                                      </p:tavLst>
                                    </p:anim>
                                    <p:anim calcmode="lin" valueType="num">
                                      <p:cBhvr>
                                        <p:cTn id="48" dur="500" fill="hold"/>
                                        <p:tgtEl>
                                          <p:spTgt spid="258181"/>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grpId="0" nodeType="afterEffect">
                                  <p:stCondLst>
                                    <p:cond delay="0"/>
                                  </p:stCondLst>
                                  <p:childTnLst>
                                    <p:set>
                                      <p:cBhvr>
                                        <p:cTn id="51" dur="1" fill="hold">
                                          <p:stCondLst>
                                            <p:cond delay="0"/>
                                          </p:stCondLst>
                                        </p:cTn>
                                        <p:tgtEl>
                                          <p:spTgt spid="258183"/>
                                        </p:tgtEl>
                                        <p:attrNameLst>
                                          <p:attrName>style.visibility</p:attrName>
                                        </p:attrNameLst>
                                      </p:cBhvr>
                                      <p:to>
                                        <p:strVal val="visible"/>
                                      </p:to>
                                    </p:set>
                                    <p:anim calcmode="lin" valueType="num">
                                      <p:cBhvr>
                                        <p:cTn id="52" dur="500" fill="hold"/>
                                        <p:tgtEl>
                                          <p:spTgt spid="258183"/>
                                        </p:tgtEl>
                                        <p:attrNameLst>
                                          <p:attrName>ppt_x</p:attrName>
                                        </p:attrNameLst>
                                      </p:cBhvr>
                                      <p:tavLst>
                                        <p:tav tm="0">
                                          <p:val>
                                            <p:strVal val="#ppt_x"/>
                                          </p:val>
                                        </p:tav>
                                        <p:tav tm="100000">
                                          <p:val>
                                            <p:strVal val="#ppt_x"/>
                                          </p:val>
                                        </p:tav>
                                      </p:tavLst>
                                    </p:anim>
                                    <p:anim calcmode="lin" valueType="num">
                                      <p:cBhvr>
                                        <p:cTn id="53" dur="500" fill="hold"/>
                                        <p:tgtEl>
                                          <p:spTgt spid="258183"/>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grpId="0" nodeType="afterEffect">
                                  <p:stCondLst>
                                    <p:cond delay="0"/>
                                  </p:stCondLst>
                                  <p:childTnLst>
                                    <p:set>
                                      <p:cBhvr>
                                        <p:cTn id="56" dur="1" fill="hold">
                                          <p:stCondLst>
                                            <p:cond delay="0"/>
                                          </p:stCondLst>
                                        </p:cTn>
                                        <p:tgtEl>
                                          <p:spTgt spid="258184"/>
                                        </p:tgtEl>
                                        <p:attrNameLst>
                                          <p:attrName>style.visibility</p:attrName>
                                        </p:attrNameLst>
                                      </p:cBhvr>
                                      <p:to>
                                        <p:strVal val="visible"/>
                                      </p:to>
                                    </p:set>
                                    <p:anim calcmode="lin" valueType="num">
                                      <p:cBhvr>
                                        <p:cTn id="57" dur="500" fill="hold"/>
                                        <p:tgtEl>
                                          <p:spTgt spid="258184"/>
                                        </p:tgtEl>
                                        <p:attrNameLst>
                                          <p:attrName>ppt_x</p:attrName>
                                        </p:attrNameLst>
                                      </p:cBhvr>
                                      <p:tavLst>
                                        <p:tav tm="0">
                                          <p:val>
                                            <p:strVal val="#ppt_x"/>
                                          </p:val>
                                        </p:tav>
                                        <p:tav tm="100000">
                                          <p:val>
                                            <p:strVal val="#ppt_x"/>
                                          </p:val>
                                        </p:tav>
                                      </p:tavLst>
                                    </p:anim>
                                    <p:anim calcmode="lin" valueType="num">
                                      <p:cBhvr>
                                        <p:cTn id="58" dur="500" fill="hold"/>
                                        <p:tgtEl>
                                          <p:spTgt spid="258184"/>
                                        </p:tgtEl>
                                        <p:attrNameLst>
                                          <p:attrName>ppt_y</p:attrName>
                                        </p:attrNameLst>
                                      </p:cBhvr>
                                      <p:tavLst>
                                        <p:tav tm="0">
                                          <p:val>
                                            <p:strVal val="1+#ppt_h/2"/>
                                          </p:val>
                                        </p:tav>
                                        <p:tav tm="100000">
                                          <p:val>
                                            <p:strVal val="#ppt_y"/>
                                          </p:val>
                                        </p:tav>
                                      </p:tavLst>
                                    </p:anim>
                                  </p:childTnLst>
                                </p:cTn>
                              </p:par>
                            </p:childTnLst>
                          </p:cTn>
                        </p:par>
                        <p:par>
                          <p:cTn id="59" fill="hold">
                            <p:stCondLst>
                              <p:cond delay="2500"/>
                            </p:stCondLst>
                            <p:childTnLst>
                              <p:par>
                                <p:cTn id="60" presetID="2" presetClass="entr" presetSubtype="4" fill="hold" grpId="0" nodeType="afterEffect">
                                  <p:stCondLst>
                                    <p:cond delay="0"/>
                                  </p:stCondLst>
                                  <p:childTnLst>
                                    <p:set>
                                      <p:cBhvr>
                                        <p:cTn id="61" dur="1" fill="hold">
                                          <p:stCondLst>
                                            <p:cond delay="0"/>
                                          </p:stCondLst>
                                        </p:cTn>
                                        <p:tgtEl>
                                          <p:spTgt spid="258185"/>
                                        </p:tgtEl>
                                        <p:attrNameLst>
                                          <p:attrName>style.visibility</p:attrName>
                                        </p:attrNameLst>
                                      </p:cBhvr>
                                      <p:to>
                                        <p:strVal val="visible"/>
                                      </p:to>
                                    </p:set>
                                    <p:anim calcmode="lin" valueType="num">
                                      <p:cBhvr>
                                        <p:cTn id="62" dur="500" fill="hold"/>
                                        <p:tgtEl>
                                          <p:spTgt spid="258185"/>
                                        </p:tgtEl>
                                        <p:attrNameLst>
                                          <p:attrName>ppt_x</p:attrName>
                                        </p:attrNameLst>
                                      </p:cBhvr>
                                      <p:tavLst>
                                        <p:tav tm="0">
                                          <p:val>
                                            <p:strVal val="#ppt_x"/>
                                          </p:val>
                                        </p:tav>
                                        <p:tav tm="100000">
                                          <p:val>
                                            <p:strVal val="#ppt_x"/>
                                          </p:val>
                                        </p:tav>
                                      </p:tavLst>
                                    </p:anim>
                                    <p:anim calcmode="lin" valueType="num">
                                      <p:cBhvr>
                                        <p:cTn id="63" dur="500" fill="hold"/>
                                        <p:tgtEl>
                                          <p:spTgt spid="258185"/>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58186"/>
                                        </p:tgtEl>
                                        <p:attrNameLst>
                                          <p:attrName>style.visibility</p:attrName>
                                        </p:attrNameLst>
                                      </p:cBhvr>
                                      <p:to>
                                        <p:strVal val="visible"/>
                                      </p:to>
                                    </p:set>
                                    <p:anim calcmode="lin" valueType="num">
                                      <p:cBhvr>
                                        <p:cTn id="68" dur="500" fill="hold"/>
                                        <p:tgtEl>
                                          <p:spTgt spid="258186"/>
                                        </p:tgtEl>
                                        <p:attrNameLst>
                                          <p:attrName>ppt_x</p:attrName>
                                        </p:attrNameLst>
                                      </p:cBhvr>
                                      <p:tavLst>
                                        <p:tav tm="0">
                                          <p:val>
                                            <p:strVal val="#ppt_x"/>
                                          </p:val>
                                        </p:tav>
                                        <p:tav tm="100000">
                                          <p:val>
                                            <p:strVal val="#ppt_x"/>
                                          </p:val>
                                        </p:tav>
                                      </p:tavLst>
                                    </p:anim>
                                    <p:anim calcmode="lin" valueType="num">
                                      <p:cBhvr>
                                        <p:cTn id="69" dur="500" fill="hold"/>
                                        <p:tgtEl>
                                          <p:spTgt spid="258186"/>
                                        </p:tgtEl>
                                        <p:attrNameLst>
                                          <p:attrName>ppt_y</p:attrName>
                                        </p:attrNameLst>
                                      </p:cBhvr>
                                      <p:tavLst>
                                        <p:tav tm="0">
                                          <p:val>
                                            <p:strVal val="1+#ppt_h/2"/>
                                          </p:val>
                                        </p:tav>
                                        <p:tav tm="100000">
                                          <p:val>
                                            <p:strVal val="#ppt_y"/>
                                          </p:val>
                                        </p:tav>
                                      </p:tavLst>
                                    </p:anim>
                                  </p:childTnLst>
                                </p:cTn>
                              </p:par>
                            </p:childTnLst>
                          </p:cTn>
                        </p:par>
                        <p:par>
                          <p:cTn id="70" fill="hold">
                            <p:stCondLst>
                              <p:cond delay="500"/>
                            </p:stCondLst>
                            <p:childTnLst>
                              <p:par>
                                <p:cTn id="71" presetID="2" presetClass="entr" presetSubtype="4" fill="hold" grpId="0" nodeType="afterEffect">
                                  <p:stCondLst>
                                    <p:cond delay="0"/>
                                  </p:stCondLst>
                                  <p:childTnLst>
                                    <p:set>
                                      <p:cBhvr>
                                        <p:cTn id="72" dur="1" fill="hold">
                                          <p:stCondLst>
                                            <p:cond delay="0"/>
                                          </p:stCondLst>
                                        </p:cTn>
                                        <p:tgtEl>
                                          <p:spTgt spid="258187"/>
                                        </p:tgtEl>
                                        <p:attrNameLst>
                                          <p:attrName>style.visibility</p:attrName>
                                        </p:attrNameLst>
                                      </p:cBhvr>
                                      <p:to>
                                        <p:strVal val="visible"/>
                                      </p:to>
                                    </p:set>
                                    <p:anim calcmode="lin" valueType="num">
                                      <p:cBhvr>
                                        <p:cTn id="73" dur="500" fill="hold"/>
                                        <p:tgtEl>
                                          <p:spTgt spid="258187"/>
                                        </p:tgtEl>
                                        <p:attrNameLst>
                                          <p:attrName>ppt_x</p:attrName>
                                        </p:attrNameLst>
                                      </p:cBhvr>
                                      <p:tavLst>
                                        <p:tav tm="0">
                                          <p:val>
                                            <p:strVal val="#ppt_x"/>
                                          </p:val>
                                        </p:tav>
                                        <p:tav tm="100000">
                                          <p:val>
                                            <p:strVal val="#ppt_x"/>
                                          </p:val>
                                        </p:tav>
                                      </p:tavLst>
                                    </p:anim>
                                    <p:anim calcmode="lin" valueType="num">
                                      <p:cBhvr>
                                        <p:cTn id="74" dur="500" fill="hold"/>
                                        <p:tgtEl>
                                          <p:spTgt spid="258187"/>
                                        </p:tgtEl>
                                        <p:attrNameLst>
                                          <p:attrName>ppt_y</p:attrName>
                                        </p:attrNameLst>
                                      </p:cBhvr>
                                      <p:tavLst>
                                        <p:tav tm="0">
                                          <p:val>
                                            <p:strVal val="1+#ppt_h/2"/>
                                          </p:val>
                                        </p:tav>
                                        <p:tav tm="100000">
                                          <p:val>
                                            <p:strVal val="#ppt_y"/>
                                          </p:val>
                                        </p:tav>
                                      </p:tavLst>
                                    </p:anim>
                                  </p:childTnLst>
                                </p:cTn>
                              </p:par>
                            </p:childTnLst>
                          </p:cTn>
                        </p:par>
                        <p:par>
                          <p:cTn id="75" fill="hold">
                            <p:stCondLst>
                              <p:cond delay="1000"/>
                            </p:stCondLst>
                            <p:childTnLst>
                              <p:par>
                                <p:cTn id="76" presetID="2" presetClass="entr" presetSubtype="4" fill="hold" grpId="0" nodeType="afterEffect">
                                  <p:stCondLst>
                                    <p:cond delay="0"/>
                                  </p:stCondLst>
                                  <p:childTnLst>
                                    <p:set>
                                      <p:cBhvr>
                                        <p:cTn id="77" dur="1" fill="hold">
                                          <p:stCondLst>
                                            <p:cond delay="0"/>
                                          </p:stCondLst>
                                        </p:cTn>
                                        <p:tgtEl>
                                          <p:spTgt spid="258188"/>
                                        </p:tgtEl>
                                        <p:attrNameLst>
                                          <p:attrName>style.visibility</p:attrName>
                                        </p:attrNameLst>
                                      </p:cBhvr>
                                      <p:to>
                                        <p:strVal val="visible"/>
                                      </p:to>
                                    </p:set>
                                    <p:anim calcmode="lin" valueType="num">
                                      <p:cBhvr>
                                        <p:cTn id="78" dur="500" fill="hold"/>
                                        <p:tgtEl>
                                          <p:spTgt spid="258188"/>
                                        </p:tgtEl>
                                        <p:attrNameLst>
                                          <p:attrName>ppt_x</p:attrName>
                                        </p:attrNameLst>
                                      </p:cBhvr>
                                      <p:tavLst>
                                        <p:tav tm="0">
                                          <p:val>
                                            <p:strVal val="#ppt_x"/>
                                          </p:val>
                                        </p:tav>
                                        <p:tav tm="100000">
                                          <p:val>
                                            <p:strVal val="#ppt_x"/>
                                          </p:val>
                                        </p:tav>
                                      </p:tavLst>
                                    </p:anim>
                                    <p:anim calcmode="lin" valueType="num">
                                      <p:cBhvr>
                                        <p:cTn id="79" dur="500" fill="hold"/>
                                        <p:tgtEl>
                                          <p:spTgt spid="258188"/>
                                        </p:tgtEl>
                                        <p:attrNameLst>
                                          <p:attrName>ppt_y</p:attrName>
                                        </p:attrNameLst>
                                      </p:cBhvr>
                                      <p:tavLst>
                                        <p:tav tm="0">
                                          <p:val>
                                            <p:strVal val="1+#ppt_h/2"/>
                                          </p:val>
                                        </p:tav>
                                        <p:tav tm="100000">
                                          <p:val>
                                            <p:strVal val="#ppt_y"/>
                                          </p:val>
                                        </p:tav>
                                      </p:tavLst>
                                    </p:anim>
                                  </p:childTnLst>
                                </p:cTn>
                              </p:par>
                            </p:childTnLst>
                          </p:cTn>
                        </p:par>
                        <p:par>
                          <p:cTn id="80" fill="hold">
                            <p:stCondLst>
                              <p:cond delay="1500"/>
                            </p:stCondLst>
                            <p:childTnLst>
                              <p:par>
                                <p:cTn id="81" presetID="2" presetClass="entr" presetSubtype="4" fill="hold" grpId="0" nodeType="afterEffect">
                                  <p:stCondLst>
                                    <p:cond delay="0"/>
                                  </p:stCondLst>
                                  <p:childTnLst>
                                    <p:set>
                                      <p:cBhvr>
                                        <p:cTn id="82" dur="1" fill="hold">
                                          <p:stCondLst>
                                            <p:cond delay="0"/>
                                          </p:stCondLst>
                                        </p:cTn>
                                        <p:tgtEl>
                                          <p:spTgt spid="258189"/>
                                        </p:tgtEl>
                                        <p:attrNameLst>
                                          <p:attrName>style.visibility</p:attrName>
                                        </p:attrNameLst>
                                      </p:cBhvr>
                                      <p:to>
                                        <p:strVal val="visible"/>
                                      </p:to>
                                    </p:set>
                                    <p:anim calcmode="lin" valueType="num">
                                      <p:cBhvr>
                                        <p:cTn id="83" dur="500" fill="hold"/>
                                        <p:tgtEl>
                                          <p:spTgt spid="258189"/>
                                        </p:tgtEl>
                                        <p:attrNameLst>
                                          <p:attrName>ppt_x</p:attrName>
                                        </p:attrNameLst>
                                      </p:cBhvr>
                                      <p:tavLst>
                                        <p:tav tm="0">
                                          <p:val>
                                            <p:strVal val="#ppt_x"/>
                                          </p:val>
                                        </p:tav>
                                        <p:tav tm="100000">
                                          <p:val>
                                            <p:strVal val="#ppt_x"/>
                                          </p:val>
                                        </p:tav>
                                      </p:tavLst>
                                    </p:anim>
                                    <p:anim calcmode="lin" valueType="num">
                                      <p:cBhvr>
                                        <p:cTn id="84" dur="500" fill="hold"/>
                                        <p:tgtEl>
                                          <p:spTgt spid="258189"/>
                                        </p:tgtEl>
                                        <p:attrNameLst>
                                          <p:attrName>ppt_y</p:attrName>
                                        </p:attrNameLst>
                                      </p:cBhvr>
                                      <p:tavLst>
                                        <p:tav tm="0">
                                          <p:val>
                                            <p:strVal val="1+#ppt_h/2"/>
                                          </p:val>
                                        </p:tav>
                                        <p:tav tm="100000">
                                          <p:val>
                                            <p:strVal val="#ppt_y"/>
                                          </p:val>
                                        </p:tav>
                                      </p:tavLst>
                                    </p:anim>
                                  </p:childTnLst>
                                </p:cTn>
                              </p:par>
                            </p:childTnLst>
                          </p:cTn>
                        </p:par>
                        <p:par>
                          <p:cTn id="85" fill="hold">
                            <p:stCondLst>
                              <p:cond delay="2000"/>
                            </p:stCondLst>
                            <p:childTnLst>
                              <p:par>
                                <p:cTn id="86" presetID="2" presetClass="entr" presetSubtype="4" fill="hold" grpId="0" nodeType="afterEffect">
                                  <p:stCondLst>
                                    <p:cond delay="0"/>
                                  </p:stCondLst>
                                  <p:childTnLst>
                                    <p:set>
                                      <p:cBhvr>
                                        <p:cTn id="87" dur="1" fill="hold">
                                          <p:stCondLst>
                                            <p:cond delay="0"/>
                                          </p:stCondLst>
                                        </p:cTn>
                                        <p:tgtEl>
                                          <p:spTgt spid="258190"/>
                                        </p:tgtEl>
                                        <p:attrNameLst>
                                          <p:attrName>style.visibility</p:attrName>
                                        </p:attrNameLst>
                                      </p:cBhvr>
                                      <p:to>
                                        <p:strVal val="visible"/>
                                      </p:to>
                                    </p:set>
                                    <p:anim calcmode="lin" valueType="num">
                                      <p:cBhvr>
                                        <p:cTn id="88" dur="500" fill="hold"/>
                                        <p:tgtEl>
                                          <p:spTgt spid="258190"/>
                                        </p:tgtEl>
                                        <p:attrNameLst>
                                          <p:attrName>ppt_x</p:attrName>
                                        </p:attrNameLst>
                                      </p:cBhvr>
                                      <p:tavLst>
                                        <p:tav tm="0">
                                          <p:val>
                                            <p:strVal val="#ppt_x"/>
                                          </p:val>
                                        </p:tav>
                                        <p:tav tm="100000">
                                          <p:val>
                                            <p:strVal val="#ppt_x"/>
                                          </p:val>
                                        </p:tav>
                                      </p:tavLst>
                                    </p:anim>
                                    <p:anim calcmode="lin" valueType="num">
                                      <p:cBhvr>
                                        <p:cTn id="89" dur="500" fill="hold"/>
                                        <p:tgtEl>
                                          <p:spTgt spid="258190"/>
                                        </p:tgtEl>
                                        <p:attrNameLst>
                                          <p:attrName>ppt_y</p:attrName>
                                        </p:attrNameLst>
                                      </p:cBhvr>
                                      <p:tavLst>
                                        <p:tav tm="0">
                                          <p:val>
                                            <p:strVal val="1+#ppt_h/2"/>
                                          </p:val>
                                        </p:tav>
                                        <p:tav tm="100000">
                                          <p:val>
                                            <p:strVal val="#ppt_y"/>
                                          </p:val>
                                        </p:tav>
                                      </p:tavLst>
                                    </p:anim>
                                  </p:childTnLst>
                                </p:cTn>
                              </p:par>
                            </p:childTnLst>
                          </p:cTn>
                        </p:par>
                        <p:par>
                          <p:cTn id="90" fill="hold">
                            <p:stCondLst>
                              <p:cond delay="2500"/>
                            </p:stCondLst>
                            <p:childTnLst>
                              <p:par>
                                <p:cTn id="91" presetID="2" presetClass="entr" presetSubtype="4" fill="hold" grpId="0" nodeType="afterEffect">
                                  <p:stCondLst>
                                    <p:cond delay="0"/>
                                  </p:stCondLst>
                                  <p:childTnLst>
                                    <p:set>
                                      <p:cBhvr>
                                        <p:cTn id="92" dur="1" fill="hold">
                                          <p:stCondLst>
                                            <p:cond delay="0"/>
                                          </p:stCondLst>
                                        </p:cTn>
                                        <p:tgtEl>
                                          <p:spTgt spid="258191"/>
                                        </p:tgtEl>
                                        <p:attrNameLst>
                                          <p:attrName>style.visibility</p:attrName>
                                        </p:attrNameLst>
                                      </p:cBhvr>
                                      <p:to>
                                        <p:strVal val="visible"/>
                                      </p:to>
                                    </p:set>
                                    <p:anim calcmode="lin" valueType="num">
                                      <p:cBhvr>
                                        <p:cTn id="93" dur="500" fill="hold"/>
                                        <p:tgtEl>
                                          <p:spTgt spid="258191"/>
                                        </p:tgtEl>
                                        <p:attrNameLst>
                                          <p:attrName>ppt_x</p:attrName>
                                        </p:attrNameLst>
                                      </p:cBhvr>
                                      <p:tavLst>
                                        <p:tav tm="0">
                                          <p:val>
                                            <p:strVal val="#ppt_x"/>
                                          </p:val>
                                        </p:tav>
                                        <p:tav tm="100000">
                                          <p:val>
                                            <p:strVal val="#ppt_x"/>
                                          </p:val>
                                        </p:tav>
                                      </p:tavLst>
                                    </p:anim>
                                    <p:anim calcmode="lin" valueType="num">
                                      <p:cBhvr>
                                        <p:cTn id="94" dur="500" fill="hold"/>
                                        <p:tgtEl>
                                          <p:spTgt spid="2581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172" grpId="0"/>
      <p:bldP spid="258173" grpId="0"/>
      <p:bldP spid="258174" grpId="0"/>
      <p:bldP spid="258175" grpId="0"/>
      <p:bldP spid="258176" grpId="0"/>
      <p:bldP spid="258177" grpId="0"/>
      <p:bldP spid="258180" grpId="0"/>
      <p:bldP spid="258181" grpId="0"/>
      <p:bldP spid="258183" grpId="0"/>
      <p:bldP spid="258184" grpId="0"/>
      <p:bldP spid="258185" grpId="0"/>
      <p:bldP spid="258186" grpId="0"/>
      <p:bldP spid="258187" grpId="0"/>
      <p:bldP spid="258188" grpId="0"/>
      <p:bldP spid="258189" grpId="0"/>
      <p:bldP spid="258190" grpId="0"/>
      <p:bldP spid="25819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ctrTitle"/>
          </p:nvPr>
        </p:nvSpPr>
        <p:spPr>
          <a:xfrm>
            <a:off x="228600" y="22860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
        <p:nvSpPr>
          <p:cNvPr id="138242" name="Rectangle 2"/>
          <p:cNvSpPr>
            <a:spLocks noGrp="1" noChangeArrowheads="1"/>
          </p:cNvSpPr>
          <p:nvPr/>
        </p:nvSpPr>
        <p:spPr>
          <a:xfrm>
            <a:off x="304800" y="835025"/>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作业和作业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24579" name="Rectangle 2"/>
          <p:cNvSpPr>
            <a:spLocks noGrp="1"/>
          </p:cNvSpPr>
          <p:nvPr>
            <p:ph type="subTitle" idx="1"/>
          </p:nvPr>
        </p:nvSpPr>
        <p:spPr>
          <a:xfrm>
            <a:off x="304800" y="1585913"/>
            <a:ext cx="8382000" cy="3362325"/>
          </a:xfrm>
          <a:ln>
            <a:noFill/>
          </a:ln>
        </p:spPr>
        <p:txBody>
          <a:bodyPr wrap="square" lIns="91440" tIns="45720" rIns="91440" bIns="45720" anchor="t"/>
          <a:p>
            <a:pPr eaLnBrk="1" hangingPunct="1">
              <a:buClr>
                <a:srgbClr val="3333CC"/>
              </a:buClr>
              <a:buSzTx/>
              <a:buFont typeface="Wingdings" panose="05000000000000000000" charset="0"/>
              <a:buChar char="l"/>
            </a:pPr>
            <a:r>
              <a:rPr kumimoji="1" lang="zh-CN" altLang="en-US" dirty="0">
                <a:latin typeface="+mn-lt"/>
                <a:ea typeface="+mn-ea"/>
                <a:cs typeface="+mn-cs"/>
              </a:rPr>
              <a:t> 多道批处理系统中，</a:t>
            </a:r>
            <a:r>
              <a:rPr kumimoji="1" lang="zh-CN" altLang="en-US" dirty="0">
                <a:solidFill>
                  <a:srgbClr val="FF0000"/>
                </a:solidFill>
                <a:latin typeface="+mn-lt"/>
                <a:ea typeface="+mn-ea"/>
                <a:cs typeface="+mn-cs"/>
              </a:rPr>
              <a:t>作业</a:t>
            </a:r>
            <a:r>
              <a:rPr kumimoji="1" lang="zh-CN" altLang="en-US" dirty="0">
                <a:latin typeface="+mn-lt"/>
                <a:ea typeface="+mn-ea"/>
                <a:cs typeface="+mn-cs"/>
              </a:rPr>
              <a:t>可被看作是用户向计算机提交任务的任务实体，例如一次计算、一个控制过程等。</a:t>
            </a:r>
            <a:endParaRPr kumimoji="1" lang="zh-CN" altLang="en-US" dirty="0">
              <a:latin typeface="+mn-lt"/>
              <a:ea typeface="+mn-ea"/>
              <a:cs typeface="+mn-cs"/>
            </a:endParaRPr>
          </a:p>
          <a:p>
            <a:pPr eaLnBrk="1" hangingPunct="1">
              <a:buClr>
                <a:srgbClr val="3333CC"/>
              </a:buClr>
              <a:buSzTx/>
              <a:buFont typeface="Wingdings" panose="05000000000000000000" charset="0"/>
              <a:buChar char="l"/>
            </a:pPr>
            <a:r>
              <a:rPr kumimoji="1" lang="zh-CN" altLang="en-US" dirty="0">
                <a:latin typeface="+mn-lt"/>
                <a:ea typeface="+mn-ea"/>
                <a:cs typeface="+mn-cs"/>
              </a:rPr>
              <a:t>用户提交的作业通过相应的输入设备输入到</a:t>
            </a:r>
            <a:r>
              <a:rPr kumimoji="1" lang="zh-CN" altLang="en-US" dirty="0">
                <a:solidFill>
                  <a:srgbClr val="FF0000"/>
                </a:solidFill>
                <a:latin typeface="+mn-lt"/>
                <a:ea typeface="+mn-ea"/>
                <a:cs typeface="+mn-cs"/>
              </a:rPr>
              <a:t>磁盘存储器</a:t>
            </a:r>
            <a:r>
              <a:rPr kumimoji="1" lang="zh-CN" altLang="en-US" dirty="0">
                <a:latin typeface="+mn-lt"/>
                <a:ea typeface="+mn-ea"/>
                <a:cs typeface="+mn-cs"/>
              </a:rPr>
              <a:t>，并保存到一个后备作业队列中，再由</a:t>
            </a:r>
            <a:r>
              <a:rPr kumimoji="1" lang="zh-CN" altLang="en-US" dirty="0">
                <a:solidFill>
                  <a:srgbClr val="FF0000"/>
                </a:solidFill>
                <a:latin typeface="+mn-lt"/>
                <a:ea typeface="+mn-ea"/>
                <a:cs typeface="+mn-cs"/>
              </a:rPr>
              <a:t>作业调度程序</a:t>
            </a:r>
            <a:r>
              <a:rPr kumimoji="1" lang="zh-CN" altLang="en-US" dirty="0">
                <a:latin typeface="+mn-lt"/>
                <a:ea typeface="+mn-ea"/>
                <a:cs typeface="+mn-cs"/>
              </a:rPr>
              <a:t>将其由外存调入内存。</a:t>
            </a:r>
            <a:r>
              <a:rPr kumimoji="1" lang="zh-CN" altLang="en-US" dirty="0">
                <a:solidFill>
                  <a:schemeClr val="accent2"/>
                </a:solidFill>
                <a:latin typeface="+mn-lt"/>
                <a:ea typeface="+mn-ea"/>
                <a:cs typeface="+mn-cs"/>
              </a:rPr>
              <a:t> </a:t>
            </a:r>
            <a:endParaRPr kumimoji="1" lang="zh-CN" altLang="en-US" dirty="0">
              <a:solidFill>
                <a:schemeClr val="accent2"/>
              </a:solidFill>
              <a:latin typeface="+mn-lt"/>
              <a:ea typeface="+mn-ea"/>
              <a:cs typeface="+mn-cs"/>
            </a:endParaRPr>
          </a:p>
          <a:p>
            <a:pPr eaLnBrk="1" hangingPunct="1">
              <a:buClr>
                <a:srgbClr val="3333CC"/>
              </a:buClr>
              <a:buSzTx/>
              <a:buFont typeface="Wingdings" panose="05000000000000000000" charset="0"/>
              <a:buChar char="l"/>
            </a:pPr>
            <a:r>
              <a:rPr kumimoji="1" lang="zh-CN" altLang="en-US" dirty="0">
                <a:latin typeface="+mn-lt"/>
                <a:ea typeface="+mn-ea"/>
                <a:cs typeface="+mn-cs"/>
              </a:rPr>
              <a:t>作业的标识：</a:t>
            </a:r>
            <a:r>
              <a:rPr kumimoji="1" lang="zh-CN" altLang="en-US" dirty="0">
                <a:solidFill>
                  <a:srgbClr val="FF0000"/>
                </a:solidFill>
                <a:latin typeface="+mn-lt"/>
                <a:ea typeface="+mn-ea"/>
                <a:cs typeface="+mn-cs"/>
              </a:rPr>
              <a:t>作业控制块 （</a:t>
            </a:r>
            <a:r>
              <a:rPr kumimoji="1" lang="en-US" altLang="zh-CN" dirty="0">
                <a:solidFill>
                  <a:srgbClr val="FF0000"/>
                </a:solidFill>
                <a:latin typeface="+mn-lt"/>
                <a:ea typeface="+mn-ea"/>
                <a:cs typeface="+mn-cs"/>
              </a:rPr>
              <a:t>JCB</a:t>
            </a:r>
            <a:r>
              <a:rPr kumimoji="1" lang="zh-CN" altLang="en-US" dirty="0">
                <a:solidFill>
                  <a:srgbClr val="FF0000"/>
                </a:solidFill>
                <a:latin typeface="+mn-lt"/>
                <a:ea typeface="+mn-ea"/>
                <a:cs typeface="+mn-cs"/>
              </a:rPr>
              <a:t>） </a:t>
            </a:r>
            <a:r>
              <a:rPr kumimoji="1" lang="zh-CN" altLang="en-US" dirty="0">
                <a:latin typeface="+mn-lt"/>
                <a:ea typeface="+mn-ea"/>
                <a:cs typeface="+mn-cs"/>
              </a:rPr>
              <a:t> </a:t>
            </a:r>
            <a:endParaRPr kumimoji="1" lang="zh-CN" altLang="en-US" dirty="0">
              <a:latin typeface="+mn-lt"/>
              <a:ea typeface="+mn-ea"/>
              <a:cs typeface="+mn-cs"/>
            </a:endParaRPr>
          </a:p>
        </p:txBody>
      </p:sp>
      <p:sp>
        <p:nvSpPr>
          <p:cNvPr id="2867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charRg st="0" end="4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charRg st="49" end="10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charRg st="108" end="1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99330" name="Text Box 2"/>
          <p:cNvSpPr txBox="1"/>
          <p:nvPr/>
        </p:nvSpPr>
        <p:spPr>
          <a:xfrm>
            <a:off x="452438" y="1157288"/>
            <a:ext cx="5302250" cy="522287"/>
          </a:xfrm>
          <a:prstGeom prst="rect">
            <a:avLst/>
          </a:prstGeom>
          <a:noFill/>
          <a:ln w="9525">
            <a:noFill/>
          </a:ln>
        </p:spPr>
        <p:txBody>
          <a:bodyPr anchor="t">
            <a:spAutoFit/>
          </a:bodyPr>
          <a:p>
            <a:r>
              <a:rPr lang="en-US" altLang="zh-CN" sz="2800" b="1">
                <a:solidFill>
                  <a:srgbClr val="000066"/>
                </a:solidFill>
                <a:latin typeface="Times New Roman" panose="02020603050405020304" pitchFamily="18" charset="0"/>
                <a:ea typeface="宋体" panose="02010600030101010101" pitchFamily="2" charset="-122"/>
              </a:rPr>
              <a:t>SJF</a:t>
            </a:r>
            <a:r>
              <a:rPr lang="zh-CN" altLang="en-US" sz="2800" b="1">
                <a:solidFill>
                  <a:srgbClr val="000066"/>
                </a:solidFill>
                <a:latin typeface="Times New Roman" panose="02020603050405020304" pitchFamily="18" charset="0"/>
                <a:ea typeface="黑体" panose="02010609060101010101" pitchFamily="49" charset="-122"/>
              </a:rPr>
              <a:t>调度算法的优点</a:t>
            </a:r>
            <a:r>
              <a:rPr lang="zh-CN" altLang="en-US" sz="2800" b="1">
                <a:solidFill>
                  <a:srgbClr val="000066"/>
                </a:solidFill>
                <a:latin typeface="Times New Roman" panose="02020603050405020304" pitchFamily="18" charset="0"/>
                <a:ea typeface="宋体" panose="02010600030101010101" pitchFamily="2" charset="-122"/>
              </a:rPr>
              <a:t>：</a:t>
            </a:r>
            <a:endParaRPr lang="zh-CN" altLang="en-US" sz="2800" b="1">
              <a:solidFill>
                <a:srgbClr val="000066"/>
              </a:solidFill>
              <a:latin typeface="Times New Roman" panose="02020603050405020304" pitchFamily="18" charset="0"/>
              <a:ea typeface="宋体" panose="02010600030101010101" pitchFamily="2" charset="-122"/>
            </a:endParaRPr>
          </a:p>
        </p:txBody>
      </p:sp>
      <p:sp>
        <p:nvSpPr>
          <p:cNvPr id="259075" name="Text Box 3"/>
          <p:cNvSpPr txBox="1"/>
          <p:nvPr/>
        </p:nvSpPr>
        <p:spPr>
          <a:xfrm>
            <a:off x="458788" y="2182813"/>
            <a:ext cx="5440362" cy="522287"/>
          </a:xfrm>
          <a:prstGeom prst="rect">
            <a:avLst/>
          </a:prstGeom>
          <a:noFill/>
          <a:ln w="9525">
            <a:noFill/>
          </a:ln>
        </p:spPr>
        <p:txBody>
          <a:bodyPr anchor="t">
            <a:spAutoFit/>
          </a:bodyPr>
          <a:p>
            <a:r>
              <a:rPr lang="en-US" altLang="zh-CN" sz="2800" b="1">
                <a:solidFill>
                  <a:srgbClr val="000066"/>
                </a:solidFill>
                <a:latin typeface="Times New Roman" panose="02020603050405020304" pitchFamily="18" charset="0"/>
                <a:ea typeface="宋体" panose="02010600030101010101" pitchFamily="2" charset="-122"/>
              </a:rPr>
              <a:t>SJF</a:t>
            </a:r>
            <a:r>
              <a:rPr lang="zh-CN" altLang="en-US" sz="2800" b="1">
                <a:solidFill>
                  <a:srgbClr val="000066"/>
                </a:solidFill>
                <a:latin typeface="Times New Roman" panose="02020603050405020304" pitchFamily="18" charset="0"/>
                <a:ea typeface="黑体" panose="02010609060101010101" pitchFamily="49" charset="-122"/>
              </a:rPr>
              <a:t>调度算法的缺点</a:t>
            </a:r>
            <a:r>
              <a:rPr lang="zh-CN" altLang="en-US" sz="2800" b="1">
                <a:solidFill>
                  <a:srgbClr val="000066"/>
                </a:solidFill>
                <a:latin typeface="Times New Roman" panose="02020603050405020304" pitchFamily="18" charset="0"/>
                <a:ea typeface="宋体" panose="02010600030101010101" pitchFamily="2" charset="-122"/>
              </a:rPr>
              <a:t>： </a:t>
            </a:r>
            <a:endParaRPr lang="zh-CN" altLang="en-US" sz="2800" b="1">
              <a:solidFill>
                <a:srgbClr val="000066"/>
              </a:solidFill>
              <a:latin typeface="Times New Roman" panose="02020603050405020304" pitchFamily="18" charset="0"/>
              <a:ea typeface="宋体" panose="02010600030101010101" pitchFamily="2" charset="-122"/>
            </a:endParaRPr>
          </a:p>
        </p:txBody>
      </p:sp>
      <p:sp>
        <p:nvSpPr>
          <p:cNvPr id="259076" name="Text Box 4"/>
          <p:cNvSpPr txBox="1"/>
          <p:nvPr/>
        </p:nvSpPr>
        <p:spPr>
          <a:xfrm>
            <a:off x="506413" y="2767013"/>
            <a:ext cx="8080375" cy="3108325"/>
          </a:xfrm>
          <a:prstGeom prst="rect">
            <a:avLst/>
          </a:prstGeom>
          <a:noFill/>
          <a:ln w="9525">
            <a:noFill/>
          </a:ln>
        </p:spPr>
        <p:txBody>
          <a:bodyPr anchor="t">
            <a:spAutoFit/>
          </a:bodyPr>
          <a:p>
            <a:pPr marL="457200" indent="-457200">
              <a:buClr>
                <a:srgbClr val="0000FF"/>
              </a:buClr>
              <a:buSzPct val="90000"/>
              <a:buFont typeface="Wingdings" panose="05000000000000000000" pitchFamily="2" charset="2"/>
              <a:buChar char="n"/>
            </a:pPr>
            <a:r>
              <a:rPr lang="zh-CN" altLang="en-US" sz="2800" b="1">
                <a:latin typeface="宋体" panose="02010600030101010101" pitchFamily="2" charset="-122"/>
                <a:ea typeface="宋体" panose="02010600030101010101" pitchFamily="2" charset="-122"/>
              </a:rPr>
              <a:t>该算法对长作业不利</a:t>
            </a:r>
            <a:r>
              <a:rPr lang="en-US" altLang="zh-CN"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长作业可能长期不被调度，甚至</a:t>
            </a:r>
            <a:r>
              <a:rPr lang="zh-CN" altLang="en-US"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饿死</a:t>
            </a:r>
            <a:r>
              <a:rPr lang="zh-CN" altLang="en-US"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a:p>
            <a:pPr marL="457200" indent="-457200">
              <a:buClr>
                <a:srgbClr val="0000FF"/>
              </a:buClr>
              <a:buSzPct val="90000"/>
              <a:buFont typeface="Wingdings" panose="05000000000000000000" pitchFamily="2" charset="2"/>
              <a:buChar char="n"/>
            </a:pPr>
            <a:r>
              <a:rPr lang="zh-CN" altLang="en-US" sz="2800" b="1">
                <a:latin typeface="宋体" panose="02010600030101010101" pitchFamily="2" charset="-122"/>
                <a:ea typeface="宋体" panose="02010600030101010101" pitchFamily="2" charset="-122"/>
              </a:rPr>
              <a:t>未考虑作业的紧迫性，不能保证紧迫作业（进程）会被及时调度。 </a:t>
            </a:r>
            <a:endParaRPr lang="zh-CN" altLang="en-US" sz="2800" b="1">
              <a:latin typeface="宋体" panose="02010600030101010101" pitchFamily="2" charset="-122"/>
              <a:ea typeface="宋体" panose="02010600030101010101" pitchFamily="2" charset="-122"/>
            </a:endParaRPr>
          </a:p>
          <a:p>
            <a:pPr marL="457200" indent="-457200">
              <a:buClr>
                <a:srgbClr val="0000FF"/>
              </a:buClr>
              <a:buSzPct val="90000"/>
              <a:buFont typeface="Wingdings" panose="05000000000000000000" pitchFamily="2" charset="2"/>
              <a:buChar char="n"/>
            </a:pPr>
            <a:r>
              <a:rPr lang="zh-CN" altLang="en-US" sz="2800" b="1">
                <a:latin typeface="宋体" panose="02010600030101010101" pitchFamily="2" charset="-122"/>
                <a:ea typeface="宋体" panose="02010600030101010101" pitchFamily="2" charset="-122"/>
              </a:rPr>
              <a:t>由于作业（进程）的长短只是根据用户所提供的估计时间而定的，致使该算法不一定能真正做到短作业优先调度。 </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259077" name="Text Box 5"/>
          <p:cNvSpPr txBox="1"/>
          <p:nvPr/>
        </p:nvSpPr>
        <p:spPr>
          <a:xfrm>
            <a:off x="566738" y="1679575"/>
            <a:ext cx="7948612" cy="522288"/>
          </a:xfrm>
          <a:prstGeom prst="rect">
            <a:avLst/>
          </a:prstGeom>
          <a:noFill/>
          <a:ln w="9525">
            <a:noFill/>
          </a:ln>
        </p:spPr>
        <p:txBody>
          <a:bodyPr anchor="t">
            <a:spAutoFit/>
          </a:bodyPr>
          <a:p>
            <a:r>
              <a:rPr lang="zh-CN" altLang="en-US" b="1">
                <a:latin typeface="Times New Roman" panose="02020603050405020304" pitchFamily="18" charset="0"/>
                <a:ea typeface="宋体" panose="02010600030101010101" pitchFamily="2" charset="-122"/>
              </a:rPr>
              <a:t>当多个</a:t>
            </a:r>
            <a:r>
              <a:rPr lang="zh-CN" altLang="en-US" sz="2800" b="1">
                <a:latin typeface="Times New Roman" panose="02020603050405020304" pitchFamily="18" charset="0"/>
                <a:ea typeface="宋体" panose="02010600030101010101" pitchFamily="2" charset="-122"/>
              </a:rPr>
              <a:t>作业</a:t>
            </a:r>
            <a:r>
              <a:rPr lang="zh-CN" altLang="en-US" b="1">
                <a:latin typeface="Times New Roman" panose="02020603050405020304" pitchFamily="18" charset="0"/>
                <a:ea typeface="宋体" panose="02010600030101010101" pitchFamily="2" charset="-122"/>
              </a:rPr>
              <a:t>同时到达时，</a:t>
            </a:r>
            <a:r>
              <a:rPr lang="en-US" altLang="zh-CN" b="1">
                <a:latin typeface="Times New Roman" panose="02020603050405020304" pitchFamily="18" charset="0"/>
                <a:ea typeface="宋体" panose="02010600030101010101" pitchFamily="2" charset="-122"/>
              </a:rPr>
              <a:t>SJF</a:t>
            </a:r>
            <a:r>
              <a:rPr lang="zh-CN" altLang="en-US" b="1">
                <a:latin typeface="Times New Roman" panose="02020603050405020304" pitchFamily="18" charset="0"/>
                <a:ea typeface="宋体" panose="02010600030101010101" pitchFamily="2" charset="-122"/>
              </a:rPr>
              <a:t>算法可使平均周转时间最短。</a:t>
            </a:r>
            <a:endParaRPr lang="zh-CN" altLang="en-US" b="1">
              <a:latin typeface="Times New Roman" panose="02020603050405020304" pitchFamily="18" charset="0"/>
              <a:ea typeface="宋体" panose="02010600030101010101" pitchFamily="2" charset="-122"/>
            </a:endParaRPr>
          </a:p>
        </p:txBody>
      </p:sp>
      <p:sp>
        <p:nvSpPr>
          <p:cNvPr id="9933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
        <p:nvSpPr>
          <p:cNvPr id="99335" name="Rectangle 2"/>
          <p:cNvSpPr>
            <a:spLocks noGrp="1"/>
          </p:cNvSpPr>
          <p:nvPr/>
        </p:nvSpPr>
        <p:spPr>
          <a:xfrm>
            <a:off x="314325" y="412750"/>
            <a:ext cx="8272463" cy="687388"/>
          </a:xfrm>
          <a:prstGeom prst="rect">
            <a:avLst/>
          </a:prstGeom>
          <a:noFill/>
          <a:ln w="9525">
            <a:noFill/>
          </a:ln>
        </p:spPr>
        <p:txBody>
          <a:bodyPr wrap="square" lIns="91440" tIns="45720" rIns="91440" bIns="45720" anchor="b"/>
          <a:p>
            <a:r>
              <a:rPr lang="en-US" altLang="zh-CN" sz="3200" b="1">
                <a:solidFill>
                  <a:schemeClr val="bg2"/>
                </a:solidFill>
                <a:latin typeface="Tahoma" panose="020B0604030504040204" pitchFamily="34" charset="0"/>
                <a:ea typeface="黑体" panose="02010609060101010101" pitchFamily="49" charset="-122"/>
              </a:rPr>
              <a:t>3.2.2   </a:t>
            </a:r>
            <a:r>
              <a:rPr lang="zh-CN" altLang="en-US" sz="3200" b="1">
                <a:solidFill>
                  <a:schemeClr val="bg2"/>
                </a:solidFill>
                <a:latin typeface="楷体_GB2312" pitchFamily="49" charset="-122"/>
                <a:ea typeface="黑体" panose="02010609060101010101" pitchFamily="49" charset="-122"/>
              </a:rPr>
              <a:t>短作业</a:t>
            </a:r>
            <a:r>
              <a:rPr lang="en-US" altLang="zh-CN" sz="3200" b="1">
                <a:solidFill>
                  <a:schemeClr val="bg2"/>
                </a:solidFill>
                <a:latin typeface="楷体_GB2312" pitchFamily="49" charset="-122"/>
                <a:ea typeface="黑体" panose="02010609060101010101" pitchFamily="49" charset="-122"/>
              </a:rPr>
              <a:t>(</a:t>
            </a:r>
            <a:r>
              <a:rPr lang="zh-CN" altLang="en-US" sz="3200" b="1">
                <a:solidFill>
                  <a:schemeClr val="bg2"/>
                </a:solidFill>
                <a:latin typeface="楷体_GB2312" pitchFamily="49" charset="-122"/>
                <a:ea typeface="黑体" panose="02010609060101010101" pitchFamily="49" charset="-122"/>
              </a:rPr>
              <a:t>进程</a:t>
            </a:r>
            <a:r>
              <a:rPr lang="en-US" altLang="zh-CN" sz="3200" b="1">
                <a:solidFill>
                  <a:schemeClr val="bg2"/>
                </a:solidFill>
                <a:latin typeface="楷体_GB2312" pitchFamily="49" charset="-122"/>
                <a:ea typeface="黑体" panose="02010609060101010101" pitchFamily="49" charset="-122"/>
              </a:rPr>
              <a:t>)</a:t>
            </a:r>
            <a:r>
              <a:rPr lang="zh-CN" altLang="en-US" sz="3200" b="1">
                <a:solidFill>
                  <a:schemeClr val="bg2"/>
                </a:solidFill>
                <a:latin typeface="楷体_GB2312" pitchFamily="49" charset="-122"/>
                <a:ea typeface="黑体" panose="02010609060101010101" pitchFamily="49" charset="-122"/>
              </a:rPr>
              <a:t>优先调度算法</a:t>
            </a:r>
            <a:r>
              <a:rPr lang="zh-CN" altLang="en-US" sz="3200" b="1">
                <a:solidFill>
                  <a:schemeClr val="bg2"/>
                </a:solidFill>
                <a:latin typeface="Tahoma" panose="020B0604030504040204" pitchFamily="34" charset="0"/>
                <a:ea typeface="黑体" panose="02010609060101010101" pitchFamily="49" charset="-122"/>
              </a:rPr>
              <a:t> </a:t>
            </a:r>
            <a:endParaRPr lang="zh-CN" altLang="en-US" sz="3200" b="1">
              <a:solidFill>
                <a:schemeClr val="bg2"/>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9077"/>
                                        </p:tgtEl>
                                        <p:attrNameLst>
                                          <p:attrName>style.visibility</p:attrName>
                                        </p:attrNameLst>
                                      </p:cBhvr>
                                      <p:to>
                                        <p:strVal val="visible"/>
                                      </p:to>
                                    </p:set>
                                    <p:animEffect transition="in" filter="dissolve">
                                      <p:cBhvr>
                                        <p:cTn id="7" dur="500"/>
                                        <p:tgtEl>
                                          <p:spTgt spid="25907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9075"/>
                                        </p:tgtEl>
                                        <p:attrNameLst>
                                          <p:attrName>style.visibility</p:attrName>
                                        </p:attrNameLst>
                                      </p:cBhvr>
                                      <p:to>
                                        <p:strVal val="visible"/>
                                      </p:to>
                                    </p:set>
                                    <p:anim calcmode="lin" valueType="num">
                                      <p:cBhvr>
                                        <p:cTn id="11" dur="500" fill="hold"/>
                                        <p:tgtEl>
                                          <p:spTgt spid="259075"/>
                                        </p:tgtEl>
                                        <p:attrNameLst>
                                          <p:attrName>ppt_x</p:attrName>
                                        </p:attrNameLst>
                                      </p:cBhvr>
                                      <p:tavLst>
                                        <p:tav tm="0">
                                          <p:val>
                                            <p:strVal val="0-#ppt_w/2"/>
                                          </p:val>
                                        </p:tav>
                                        <p:tav tm="100000">
                                          <p:val>
                                            <p:strVal val="#ppt_x"/>
                                          </p:val>
                                        </p:tav>
                                      </p:tavLst>
                                    </p:anim>
                                    <p:anim calcmode="lin" valueType="num">
                                      <p:cBhvr>
                                        <p:cTn id="12" dur="500" fill="hold"/>
                                        <p:tgtEl>
                                          <p:spTgt spid="25907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259076">
                                            <p:txEl>
                                              <p:charRg st="0" end="31"/>
                                            </p:txEl>
                                          </p:spTgt>
                                        </p:tgtEl>
                                        <p:attrNameLst>
                                          <p:attrName>style.visibility</p:attrName>
                                        </p:attrNameLst>
                                      </p:cBhvr>
                                      <p:to>
                                        <p:strVal val="visible"/>
                                      </p:to>
                                    </p:set>
                                    <p:animEffect transition="in" filter="wipe(up)">
                                      <p:cBhvr>
                                        <p:cTn id="16" dur="500"/>
                                        <p:tgtEl>
                                          <p:spTgt spid="259076">
                                            <p:txEl>
                                              <p:charRg st="0" end="31"/>
                                            </p:txEl>
                                          </p:spTgt>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259076">
                                            <p:txEl>
                                              <p:charRg st="31" end="62"/>
                                            </p:txEl>
                                          </p:spTgt>
                                        </p:tgtEl>
                                        <p:attrNameLst>
                                          <p:attrName>style.visibility</p:attrName>
                                        </p:attrNameLst>
                                      </p:cBhvr>
                                      <p:to>
                                        <p:strVal val="visible"/>
                                      </p:to>
                                    </p:set>
                                    <p:animEffect transition="in" filter="wipe(up)">
                                      <p:cBhvr>
                                        <p:cTn id="20" dur="500"/>
                                        <p:tgtEl>
                                          <p:spTgt spid="259076">
                                            <p:txEl>
                                              <p:charRg st="31" end="62"/>
                                            </p:txEl>
                                          </p:spTgt>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259076">
                                            <p:txEl>
                                              <p:charRg st="62" end="115"/>
                                            </p:txEl>
                                          </p:spTgt>
                                        </p:tgtEl>
                                        <p:attrNameLst>
                                          <p:attrName>style.visibility</p:attrName>
                                        </p:attrNameLst>
                                      </p:cBhvr>
                                      <p:to>
                                        <p:strVal val="visible"/>
                                      </p:to>
                                    </p:set>
                                    <p:animEffect transition="in" filter="wipe(up)">
                                      <p:cBhvr>
                                        <p:cTn id="24" dur="500"/>
                                        <p:tgtEl>
                                          <p:spTgt spid="259076">
                                            <p:txEl>
                                              <p:charRg st="62"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6" grpId="0" build="p"/>
      <p:bldP spid="25907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1">
                <a:latin typeface="Times New Roman" panose="02020603050405020304" pitchFamily="18" charset="0"/>
              </a:rPr>
            </a:fld>
            <a:endParaRPr lang="en-US" altLang="zh-CN" sz="1400" b="1">
              <a:latin typeface="Times New Roman" panose="02020603050405020304" pitchFamily="18" charset="0"/>
            </a:endParaRPr>
          </a:p>
        </p:txBody>
      </p:sp>
      <p:sp>
        <p:nvSpPr>
          <p:cNvPr id="100354" name="Rectangle 2"/>
          <p:cNvSpPr>
            <a:spLocks noGrp="1"/>
          </p:cNvSpPr>
          <p:nvPr>
            <p:ph type="title"/>
          </p:nvPr>
        </p:nvSpPr>
        <p:spPr>
          <a:xfrm>
            <a:off x="323850" y="214313"/>
            <a:ext cx="8620125" cy="544512"/>
          </a:xfrm>
          <a:ln/>
        </p:spPr>
        <p:txBody>
          <a:bodyPr vert="horz" wrap="square" lIns="91440" tIns="45720" rIns="91440" bIns="45720" anchor="b"/>
          <a:p>
            <a:pPr eaLnBrk="1" hangingPunct="1"/>
            <a:r>
              <a:rPr lang="en-US" altLang="zh-CN" sz="3200">
                <a:solidFill>
                  <a:schemeClr val="tx1"/>
                </a:solidFill>
              </a:rPr>
              <a:t>3.2.3   </a:t>
            </a:r>
            <a:r>
              <a:rPr lang="zh-CN" altLang="en-US" sz="3200">
                <a:solidFill>
                  <a:schemeClr val="tx1"/>
                </a:solidFill>
                <a:latin typeface="楷体_GB2312" pitchFamily="49" charset="-122"/>
              </a:rPr>
              <a:t>高优先权优先调度算法</a:t>
            </a:r>
            <a:r>
              <a:rPr lang="zh-CN" altLang="en-US" sz="3200">
                <a:solidFill>
                  <a:schemeClr val="tx1"/>
                </a:solidFill>
              </a:rPr>
              <a:t> </a:t>
            </a:r>
            <a:endParaRPr lang="zh-CN" altLang="en-US" sz="3200">
              <a:solidFill>
                <a:schemeClr val="tx1"/>
              </a:solidFill>
            </a:endParaRPr>
          </a:p>
        </p:txBody>
      </p:sp>
      <p:sp>
        <p:nvSpPr>
          <p:cNvPr id="100355" name="Text Box 3"/>
          <p:cNvSpPr txBox="1"/>
          <p:nvPr/>
        </p:nvSpPr>
        <p:spPr>
          <a:xfrm>
            <a:off x="476250" y="977900"/>
            <a:ext cx="8278813" cy="892175"/>
          </a:xfrm>
          <a:prstGeom prst="rect">
            <a:avLst/>
          </a:prstGeom>
          <a:noFill/>
          <a:ln w="9525">
            <a:noFill/>
          </a:ln>
        </p:spPr>
        <p:txBody>
          <a:bodyPr anchor="t">
            <a:spAutoFit/>
          </a:bodyPr>
          <a:p>
            <a:r>
              <a:rPr lang="zh-CN" altLang="en-US" sz="2800" b="1">
                <a:solidFill>
                  <a:srgbClr val="000066"/>
                </a:solidFill>
                <a:latin typeface="黑体" panose="02010609060101010101" pitchFamily="49" charset="-122"/>
                <a:ea typeface="黑体" panose="02010609060101010101" pitchFamily="49" charset="-122"/>
              </a:rPr>
              <a:t>引入的目的：</a:t>
            </a:r>
            <a:endParaRPr lang="zh-CN" altLang="en-US" sz="2800" b="1">
              <a:solidFill>
                <a:srgbClr val="000066"/>
              </a:solidFill>
              <a:latin typeface="黑体" panose="02010609060101010101" pitchFamily="49" charset="-122"/>
              <a:ea typeface="黑体" panose="02010609060101010101" pitchFamily="49" charset="-122"/>
            </a:endParaRPr>
          </a:p>
          <a:p>
            <a:r>
              <a:rPr lang="zh-CN" altLang="en-US" b="1">
                <a:latin typeface="宋体" panose="02010600030101010101" pitchFamily="2" charset="-122"/>
                <a:ea typeface="宋体" panose="02010600030101010101" pitchFamily="2" charset="-122"/>
              </a:rPr>
              <a:t>为了照顾紧迫型作业，使之在进入系统后便获得优先处理。 </a:t>
            </a:r>
            <a:endParaRPr lang="zh-CN" altLang="en-US" b="1">
              <a:latin typeface="宋体" panose="02010600030101010101" pitchFamily="2" charset="-122"/>
              <a:ea typeface="宋体" panose="02010600030101010101" pitchFamily="2" charset="-122"/>
            </a:endParaRPr>
          </a:p>
        </p:txBody>
      </p:sp>
      <p:sp>
        <p:nvSpPr>
          <p:cNvPr id="260100" name="Text Box 4"/>
          <p:cNvSpPr txBox="1"/>
          <p:nvPr/>
        </p:nvSpPr>
        <p:spPr>
          <a:xfrm>
            <a:off x="525463" y="4273550"/>
            <a:ext cx="2981325" cy="460375"/>
          </a:xfrm>
          <a:prstGeom prst="rect">
            <a:avLst/>
          </a:prstGeom>
          <a:noFill/>
          <a:ln w="9525">
            <a:noFill/>
          </a:ln>
        </p:spPr>
        <p:txBody>
          <a:bodyPr anchor="t">
            <a:spAutoFit/>
          </a:bodyPr>
          <a:p>
            <a:r>
              <a:rPr lang="zh-CN" altLang="en-US" b="1">
                <a:solidFill>
                  <a:schemeClr val="tx2"/>
                </a:solidFill>
                <a:latin typeface="宋体" panose="02010600030101010101" pitchFamily="2" charset="-122"/>
                <a:ea typeface="宋体" panose="02010600030101010101" pitchFamily="2" charset="-122"/>
              </a:rPr>
              <a:t>优先权作业调度</a:t>
            </a:r>
            <a:r>
              <a:rPr lang="en-US" altLang="zh-CN" b="1">
                <a:latin typeface="Times New Roman" panose="02020603050405020304" pitchFamily="18" charset="0"/>
                <a:ea typeface="宋体" panose="02010600030101010101" pitchFamily="2" charset="-122"/>
              </a:rPr>
              <a:t>——</a:t>
            </a:r>
            <a:r>
              <a:rPr lang="en-US" altLang="zh-CN" b="1">
                <a:latin typeface="Tahoma" panose="020B0604030504040204" pitchFamily="34" charset="0"/>
                <a:ea typeface="宋体" panose="02010600030101010101" pitchFamily="2" charset="-122"/>
              </a:rPr>
              <a:t> </a:t>
            </a:r>
            <a:endParaRPr lang="en-US" altLang="zh-CN" b="1">
              <a:latin typeface="Tahoma" panose="020B0604030504040204" pitchFamily="34" charset="0"/>
              <a:ea typeface="宋体" panose="02010600030101010101" pitchFamily="2" charset="-122"/>
            </a:endParaRPr>
          </a:p>
        </p:txBody>
      </p:sp>
      <p:sp>
        <p:nvSpPr>
          <p:cNvPr id="260101" name="Text Box 5"/>
          <p:cNvSpPr txBox="1"/>
          <p:nvPr/>
        </p:nvSpPr>
        <p:spPr>
          <a:xfrm>
            <a:off x="3419475" y="4284663"/>
            <a:ext cx="5022850" cy="830262"/>
          </a:xfrm>
          <a:prstGeom prst="rect">
            <a:avLst/>
          </a:prstGeom>
          <a:noFill/>
          <a:ln w="9525">
            <a:noFill/>
          </a:ln>
        </p:spPr>
        <p:txBody>
          <a:bodyPr lIns="54000" rIns="18000" anchor="t">
            <a:spAutoFit/>
          </a:bodyPr>
          <a:p>
            <a:r>
              <a:rPr lang="zh-CN" altLang="en-US" b="1">
                <a:latin typeface="宋体" panose="02010600030101010101" pitchFamily="2" charset="-122"/>
                <a:ea typeface="宋体" panose="02010600030101010101" pitchFamily="2" charset="-122"/>
              </a:rPr>
              <a:t>系统从后备中选择一个或几个优先权最高的作业，将它调入内存运行。</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260102" name="Text Box 6"/>
          <p:cNvSpPr txBox="1"/>
          <p:nvPr/>
        </p:nvSpPr>
        <p:spPr>
          <a:xfrm>
            <a:off x="525463" y="5162550"/>
            <a:ext cx="2981325" cy="460375"/>
          </a:xfrm>
          <a:prstGeom prst="rect">
            <a:avLst/>
          </a:prstGeom>
          <a:noFill/>
          <a:ln w="9525">
            <a:noFill/>
          </a:ln>
        </p:spPr>
        <p:txBody>
          <a:bodyPr anchor="t">
            <a:spAutoFit/>
          </a:bodyPr>
          <a:p>
            <a:r>
              <a:rPr lang="zh-CN" altLang="en-US" b="1">
                <a:solidFill>
                  <a:schemeClr val="tx2"/>
                </a:solidFill>
                <a:latin typeface="宋体" panose="02010600030101010101" pitchFamily="2" charset="-122"/>
                <a:ea typeface="宋体" panose="02010600030101010101" pitchFamily="2" charset="-122"/>
              </a:rPr>
              <a:t>优先权进程调度</a:t>
            </a:r>
            <a:r>
              <a:rPr lang="en-US" altLang="zh-CN" b="1">
                <a:latin typeface="Times New Roman" panose="02020603050405020304" pitchFamily="18" charset="0"/>
                <a:ea typeface="宋体" panose="02010600030101010101" pitchFamily="2" charset="-122"/>
              </a:rPr>
              <a:t>——</a:t>
            </a:r>
            <a:r>
              <a:rPr lang="en-US" altLang="zh-CN" b="1">
                <a:latin typeface="Tahoma" panose="020B0604030504040204" pitchFamily="34" charset="0"/>
                <a:ea typeface="宋体" panose="02010600030101010101" pitchFamily="2" charset="-122"/>
              </a:rPr>
              <a:t> </a:t>
            </a:r>
            <a:endParaRPr lang="en-US" altLang="zh-CN" b="1">
              <a:latin typeface="Tahoma" panose="020B0604030504040204" pitchFamily="34" charset="0"/>
              <a:ea typeface="宋体" panose="02010600030101010101" pitchFamily="2" charset="-122"/>
            </a:endParaRPr>
          </a:p>
        </p:txBody>
      </p:sp>
      <p:sp>
        <p:nvSpPr>
          <p:cNvPr id="260103" name="Text Box 7"/>
          <p:cNvSpPr txBox="1"/>
          <p:nvPr/>
        </p:nvSpPr>
        <p:spPr>
          <a:xfrm>
            <a:off x="3381375" y="5187950"/>
            <a:ext cx="5222875" cy="830263"/>
          </a:xfrm>
          <a:prstGeom prst="rect">
            <a:avLst/>
          </a:prstGeom>
          <a:noFill/>
          <a:ln w="9525">
            <a:noFill/>
          </a:ln>
        </p:spPr>
        <p:txBody>
          <a:bodyPr anchor="t">
            <a:spAutoFit/>
          </a:bodyPr>
          <a:p>
            <a:r>
              <a:rPr lang="zh-CN" altLang="en-US" b="1">
                <a:latin typeface="宋体" panose="02010600030101010101" pitchFamily="2" charset="-122"/>
                <a:ea typeface="宋体" panose="02010600030101010101" pitchFamily="2" charset="-122"/>
              </a:rPr>
              <a:t>系统将处理机分配给就绪队列中一个优先权最高的进程。</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260104" name="Text Box 8"/>
          <p:cNvSpPr txBox="1"/>
          <p:nvPr/>
        </p:nvSpPr>
        <p:spPr>
          <a:xfrm>
            <a:off x="438150" y="2079625"/>
            <a:ext cx="8255000" cy="1630363"/>
          </a:xfrm>
          <a:prstGeom prst="rect">
            <a:avLst/>
          </a:prstGeom>
          <a:noFill/>
          <a:ln w="9525">
            <a:noFill/>
          </a:ln>
        </p:spPr>
        <p:txBody>
          <a:bodyPr anchor="t">
            <a:spAutoFit/>
          </a:bodyPr>
          <a:p>
            <a:r>
              <a:rPr lang="zh-CN" altLang="en-US" sz="2800" b="1">
                <a:solidFill>
                  <a:srgbClr val="000066"/>
                </a:solidFill>
                <a:latin typeface="黑体" panose="02010609060101010101" pitchFamily="49" charset="-122"/>
                <a:ea typeface="黑体" panose="02010609060101010101" pitchFamily="49" charset="-122"/>
              </a:rPr>
              <a:t>适用范围：</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a:p>
            <a:pPr>
              <a:buClr>
                <a:srgbClr val="0000FF"/>
              </a:buClr>
              <a:buSzPct val="130000"/>
              <a:buFont typeface="Wingdings" panose="05000000000000000000" pitchFamily="2" charset="2"/>
              <a:buChar char="§"/>
            </a:pPr>
            <a:r>
              <a:rPr lang="zh-CN" altLang="en-US" b="1">
                <a:latin typeface="宋体" panose="02010600030101010101" pitchFamily="2" charset="-122"/>
                <a:ea typeface="宋体" panose="02010600030101010101" pitchFamily="2" charset="-122"/>
              </a:rPr>
              <a:t> 批处理系统的作业调度</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a:p>
            <a:pPr>
              <a:buClr>
                <a:srgbClr val="0000FF"/>
              </a:buClr>
              <a:buSzPct val="130000"/>
              <a:buFont typeface="Wingdings" panose="05000000000000000000" pitchFamily="2" charset="2"/>
              <a:buChar char="§"/>
            </a:pPr>
            <a:r>
              <a:rPr lang="zh-CN" altLang="en-US" b="1">
                <a:latin typeface="宋体" panose="02010600030101010101" pitchFamily="2" charset="-122"/>
                <a:ea typeface="宋体" panose="02010600030101010101" pitchFamily="2" charset="-122"/>
              </a:rPr>
              <a:t> 多种操作系统的进程调度</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a:p>
            <a:pPr>
              <a:buClr>
                <a:srgbClr val="0000FF"/>
              </a:buClr>
              <a:buSzPct val="130000"/>
              <a:buFont typeface="Wingdings" panose="05000000000000000000" pitchFamily="2" charset="2"/>
              <a:buChar char="§"/>
            </a:pPr>
            <a:r>
              <a:rPr lang="zh-CN" altLang="en-US" b="1">
                <a:latin typeface="宋体" panose="02010600030101010101" pitchFamily="2" charset="-122"/>
                <a:ea typeface="宋体" panose="02010600030101010101" pitchFamily="2" charset="-122"/>
              </a:rPr>
              <a:t> 还适用于实时系统</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10036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0104">
                                            <p:txEl>
                                              <p:charRg st="0" end="7"/>
                                            </p:txEl>
                                          </p:spTgt>
                                        </p:tgtEl>
                                        <p:attrNameLst>
                                          <p:attrName>style.visibility</p:attrName>
                                        </p:attrNameLst>
                                      </p:cBhvr>
                                      <p:to>
                                        <p:strVal val="visible"/>
                                      </p:to>
                                    </p:set>
                                    <p:animEffect transition="in" filter="wipe(up)">
                                      <p:cBhvr>
                                        <p:cTn id="7" dur="500"/>
                                        <p:tgtEl>
                                          <p:spTgt spid="260104">
                                            <p:txEl>
                                              <p:charRg st="0" end="7"/>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0104">
                                            <p:txEl>
                                              <p:charRg st="7" end="20"/>
                                            </p:txEl>
                                          </p:spTgt>
                                        </p:tgtEl>
                                        <p:attrNameLst>
                                          <p:attrName>style.visibility</p:attrName>
                                        </p:attrNameLst>
                                      </p:cBhvr>
                                      <p:to>
                                        <p:strVal val="visible"/>
                                      </p:to>
                                    </p:set>
                                    <p:animEffect transition="in" filter="wipe(up)">
                                      <p:cBhvr>
                                        <p:cTn id="11" dur="500"/>
                                        <p:tgtEl>
                                          <p:spTgt spid="260104">
                                            <p:txEl>
                                              <p:charRg st="7" end="2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0104">
                                            <p:txEl>
                                              <p:charRg st="20" end="34"/>
                                            </p:txEl>
                                          </p:spTgt>
                                        </p:tgtEl>
                                        <p:attrNameLst>
                                          <p:attrName>style.visibility</p:attrName>
                                        </p:attrNameLst>
                                      </p:cBhvr>
                                      <p:to>
                                        <p:strVal val="visible"/>
                                      </p:to>
                                    </p:set>
                                    <p:animEffect transition="in" filter="wipe(up)">
                                      <p:cBhvr>
                                        <p:cTn id="15" dur="500"/>
                                        <p:tgtEl>
                                          <p:spTgt spid="260104">
                                            <p:txEl>
                                              <p:charRg st="20" end="34"/>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60104">
                                            <p:txEl>
                                              <p:charRg st="34" end="45"/>
                                            </p:txEl>
                                          </p:spTgt>
                                        </p:tgtEl>
                                        <p:attrNameLst>
                                          <p:attrName>style.visibility</p:attrName>
                                        </p:attrNameLst>
                                      </p:cBhvr>
                                      <p:to>
                                        <p:strVal val="visible"/>
                                      </p:to>
                                    </p:set>
                                    <p:animEffect transition="in" filter="wipe(up)">
                                      <p:cBhvr>
                                        <p:cTn id="19" dur="500"/>
                                        <p:tgtEl>
                                          <p:spTgt spid="260104">
                                            <p:txEl>
                                              <p:charRg st="34" end="4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0100"/>
                                        </p:tgtEl>
                                        <p:attrNameLst>
                                          <p:attrName>style.visibility</p:attrName>
                                        </p:attrNameLst>
                                      </p:cBhvr>
                                      <p:to>
                                        <p:strVal val="visible"/>
                                      </p:to>
                                    </p:set>
                                    <p:anim calcmode="lin" valueType="num">
                                      <p:cBhvr>
                                        <p:cTn id="24" dur="500" fill="hold"/>
                                        <p:tgtEl>
                                          <p:spTgt spid="260100"/>
                                        </p:tgtEl>
                                        <p:attrNameLst>
                                          <p:attrName>ppt_x</p:attrName>
                                        </p:attrNameLst>
                                      </p:cBhvr>
                                      <p:tavLst>
                                        <p:tav tm="0">
                                          <p:val>
                                            <p:strVal val="0-#ppt_w/2"/>
                                          </p:val>
                                        </p:tav>
                                        <p:tav tm="100000">
                                          <p:val>
                                            <p:strVal val="#ppt_x"/>
                                          </p:val>
                                        </p:tav>
                                      </p:tavLst>
                                    </p:anim>
                                    <p:anim calcmode="lin" valueType="num">
                                      <p:cBhvr>
                                        <p:cTn id="25" dur="500" fill="hold"/>
                                        <p:tgtEl>
                                          <p:spTgt spid="260100"/>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60101"/>
                                        </p:tgtEl>
                                        <p:attrNameLst>
                                          <p:attrName>style.visibility</p:attrName>
                                        </p:attrNameLst>
                                      </p:cBhvr>
                                      <p:to>
                                        <p:strVal val="visible"/>
                                      </p:to>
                                    </p:set>
                                    <p:animEffect transition="in" filter="dissolve">
                                      <p:cBhvr>
                                        <p:cTn id="29" dur="500"/>
                                        <p:tgtEl>
                                          <p:spTgt spid="26010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60102"/>
                                        </p:tgtEl>
                                        <p:attrNameLst>
                                          <p:attrName>style.visibility</p:attrName>
                                        </p:attrNameLst>
                                      </p:cBhvr>
                                      <p:to>
                                        <p:strVal val="visible"/>
                                      </p:to>
                                    </p:set>
                                    <p:anim calcmode="lin" valueType="num">
                                      <p:cBhvr>
                                        <p:cTn id="34" dur="500" fill="hold"/>
                                        <p:tgtEl>
                                          <p:spTgt spid="260102"/>
                                        </p:tgtEl>
                                        <p:attrNameLst>
                                          <p:attrName>ppt_x</p:attrName>
                                        </p:attrNameLst>
                                      </p:cBhvr>
                                      <p:tavLst>
                                        <p:tav tm="0">
                                          <p:val>
                                            <p:strVal val="0-#ppt_w/2"/>
                                          </p:val>
                                        </p:tav>
                                        <p:tav tm="100000">
                                          <p:val>
                                            <p:strVal val="#ppt_x"/>
                                          </p:val>
                                        </p:tav>
                                      </p:tavLst>
                                    </p:anim>
                                    <p:anim calcmode="lin" valueType="num">
                                      <p:cBhvr>
                                        <p:cTn id="35" dur="500" fill="hold"/>
                                        <p:tgtEl>
                                          <p:spTgt spid="260102"/>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60103"/>
                                        </p:tgtEl>
                                        <p:attrNameLst>
                                          <p:attrName>style.visibility</p:attrName>
                                        </p:attrNameLst>
                                      </p:cBhvr>
                                      <p:to>
                                        <p:strVal val="visible"/>
                                      </p:to>
                                    </p:set>
                                    <p:animEffect transition="in" filter="wipe(left)">
                                      <p:cBhvr>
                                        <p:cTn id="39"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p:bldP spid="260101" grpId="0"/>
      <p:bldP spid="260102" grpId="0"/>
      <p:bldP spid="260103" grpId="0"/>
      <p:bldP spid="26010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01378" name="Rectangle 2"/>
          <p:cNvSpPr>
            <a:spLocks noGrp="1"/>
          </p:cNvSpPr>
          <p:nvPr>
            <p:ph type="title"/>
          </p:nvPr>
        </p:nvSpPr>
        <p:spPr>
          <a:xfrm>
            <a:off x="323850" y="214313"/>
            <a:ext cx="8620125" cy="500062"/>
          </a:xfrm>
          <a:ln/>
        </p:spPr>
        <p:txBody>
          <a:bodyPr vert="horz" wrap="square" lIns="91440" tIns="45720" rIns="91440" bIns="45720" anchor="b"/>
          <a:p>
            <a:pPr eaLnBrk="1" hangingPunct="1"/>
            <a:r>
              <a:rPr lang="en-US" altLang="zh-CN" sz="2800"/>
              <a:t>1</a:t>
            </a:r>
            <a:r>
              <a:rPr lang="zh-CN" altLang="en-US" sz="2800">
                <a:latin typeface="Times New Roman" panose="02020603050405020304" pitchFamily="18" charset="0"/>
              </a:rPr>
              <a:t>．优先权进程调度算法的类型</a:t>
            </a:r>
            <a:endParaRPr lang="zh-CN" altLang="en-US" sz="2800"/>
          </a:p>
        </p:txBody>
      </p:sp>
      <p:sp>
        <p:nvSpPr>
          <p:cNvPr id="261123" name="Text Box 3"/>
          <p:cNvSpPr txBox="1"/>
          <p:nvPr/>
        </p:nvSpPr>
        <p:spPr>
          <a:xfrm>
            <a:off x="614363" y="774700"/>
            <a:ext cx="7753350" cy="830263"/>
          </a:xfrm>
          <a:prstGeom prst="rect">
            <a:avLst/>
          </a:prstGeom>
          <a:noFill/>
          <a:ln w="9525">
            <a:noFill/>
          </a:ln>
        </p:spPr>
        <p:txBody>
          <a:bodyPr anchor="t">
            <a:spAutoFit/>
          </a:bodyPr>
          <a:p>
            <a:pPr>
              <a:buClr>
                <a:srgbClr val="000066"/>
              </a:buClr>
              <a:buSzPct val="125000"/>
              <a:buFont typeface="Wingdings" panose="05000000000000000000" pitchFamily="2" charset="2"/>
              <a:buChar char="§"/>
            </a:pPr>
            <a:r>
              <a:rPr lang="en-US" altLang="zh-CN" b="1">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非抢占式优先权算法</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a:p>
            <a:pPr>
              <a:buClr>
                <a:srgbClr val="000066"/>
              </a:buClr>
              <a:buSzPct val="125000"/>
              <a:buFont typeface="Wingdings" panose="05000000000000000000" pitchFamily="2" charset="2"/>
              <a:buChar char="§"/>
            </a:pPr>
            <a:r>
              <a:rPr lang="zh-CN" altLang="en-US" b="1">
                <a:latin typeface="宋体" panose="02010600030101010101" pitchFamily="2" charset="-122"/>
                <a:ea typeface="宋体" panose="02010600030101010101" pitchFamily="2" charset="-122"/>
              </a:rPr>
              <a:t> 抢占式优先权算法</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261124" name="Text Box 4"/>
          <p:cNvSpPr txBox="1"/>
          <p:nvPr/>
        </p:nvSpPr>
        <p:spPr>
          <a:xfrm>
            <a:off x="550863" y="1651000"/>
            <a:ext cx="4246562" cy="460375"/>
          </a:xfrm>
          <a:prstGeom prst="rect">
            <a:avLst/>
          </a:prstGeom>
          <a:noFill/>
          <a:ln w="9525">
            <a:noFill/>
          </a:ln>
        </p:spPr>
        <p:txBody>
          <a:bodyPr anchor="t">
            <a:spAutoFit/>
          </a:bodyPr>
          <a:p>
            <a:r>
              <a:rPr lang="zh-CN" altLang="en-US" b="1">
                <a:solidFill>
                  <a:srgbClr val="0101FF"/>
                </a:solidFill>
                <a:latin typeface="黑体" panose="02010609060101010101" pitchFamily="49" charset="-122"/>
                <a:ea typeface="黑体" panose="02010609060101010101" pitchFamily="49" charset="-122"/>
              </a:rPr>
              <a:t>非抢占式优先权算法</a:t>
            </a:r>
            <a:r>
              <a:rPr lang="en-US" altLang="zh-CN" b="1">
                <a:solidFill>
                  <a:srgbClr val="0101FF"/>
                </a:solidFill>
                <a:latin typeface="黑体" panose="02010609060101010101" pitchFamily="49" charset="-122"/>
                <a:ea typeface="黑体" panose="02010609060101010101" pitchFamily="49" charset="-122"/>
              </a:rPr>
              <a:t>—— </a:t>
            </a:r>
            <a:endParaRPr lang="en-US" altLang="zh-CN" b="1">
              <a:solidFill>
                <a:srgbClr val="0101FF"/>
              </a:solidFill>
              <a:latin typeface="黑体" panose="02010609060101010101" pitchFamily="49" charset="-122"/>
              <a:ea typeface="黑体" panose="02010609060101010101" pitchFamily="49" charset="-122"/>
            </a:endParaRPr>
          </a:p>
        </p:txBody>
      </p:sp>
      <p:sp>
        <p:nvSpPr>
          <p:cNvPr id="261125" name="Text Box 5"/>
          <p:cNvSpPr txBox="1"/>
          <p:nvPr/>
        </p:nvSpPr>
        <p:spPr>
          <a:xfrm>
            <a:off x="701675" y="2035175"/>
            <a:ext cx="8154988" cy="1568450"/>
          </a:xfrm>
          <a:prstGeom prst="rect">
            <a:avLst/>
          </a:prstGeom>
          <a:noFill/>
          <a:ln w="9525">
            <a:noFill/>
          </a:ln>
        </p:spPr>
        <p:txBody>
          <a:bodyPr anchor="t">
            <a:spAutoFit/>
          </a:bodyPr>
          <a:p>
            <a:r>
              <a:rPr lang="zh-CN" altLang="en-US" b="1">
                <a:latin typeface="宋体" panose="02010600030101010101" pitchFamily="2" charset="-122"/>
                <a:ea typeface="宋体" panose="02010600030101010101" pitchFamily="2" charset="-122"/>
              </a:rPr>
              <a:t>系统</a:t>
            </a:r>
            <a:r>
              <a:rPr lang="zh-CN" altLang="en-US" b="1">
                <a:solidFill>
                  <a:srgbClr val="FF0000"/>
                </a:solidFill>
                <a:latin typeface="宋体" panose="02010600030101010101" pitchFamily="2" charset="-122"/>
                <a:ea typeface="宋体" panose="02010600030101010101" pitchFamily="2" charset="-122"/>
              </a:rPr>
              <a:t>一旦把处理机分配给</a:t>
            </a:r>
            <a:r>
              <a:rPr lang="zh-CN" altLang="en-US" b="1">
                <a:latin typeface="宋体" panose="02010600030101010101" pitchFamily="2" charset="-122"/>
                <a:ea typeface="宋体" panose="02010600030101010101" pitchFamily="2" charset="-122"/>
              </a:rPr>
              <a:t>就绪队列中优先权最高的进程后，该</a:t>
            </a:r>
            <a:r>
              <a:rPr lang="zh-CN" altLang="en-US" b="1">
                <a:solidFill>
                  <a:srgbClr val="FF0000"/>
                </a:solidFill>
                <a:latin typeface="宋体" panose="02010600030101010101" pitchFamily="2" charset="-122"/>
                <a:ea typeface="宋体" panose="02010600030101010101" pitchFamily="2" charset="-122"/>
              </a:rPr>
              <a:t>进程便一直执行下去，直到完成</a:t>
            </a:r>
            <a:r>
              <a:rPr lang="zh-CN" altLang="en-US" b="1">
                <a:latin typeface="宋体" panose="02010600030101010101" pitchFamily="2" charset="-122"/>
                <a:ea typeface="宋体" panose="02010600030101010101" pitchFamily="2" charset="-122"/>
              </a:rPr>
              <a:t>，或因发生某事件使该进程放弃处理机时，系统方可再将处理机重新分配给另一个优先权最高的进程。</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261126" name="Text Box 6"/>
          <p:cNvSpPr txBox="1"/>
          <p:nvPr/>
        </p:nvSpPr>
        <p:spPr>
          <a:xfrm>
            <a:off x="601663" y="3598863"/>
            <a:ext cx="3355975" cy="460375"/>
          </a:xfrm>
          <a:prstGeom prst="rect">
            <a:avLst/>
          </a:prstGeom>
          <a:noFill/>
          <a:ln w="9525">
            <a:noFill/>
          </a:ln>
        </p:spPr>
        <p:txBody>
          <a:bodyPr anchor="t">
            <a:spAutoFit/>
          </a:bodyPr>
          <a:p>
            <a:r>
              <a:rPr lang="zh-CN" altLang="en-US" b="1">
                <a:solidFill>
                  <a:srgbClr val="0101FF"/>
                </a:solidFill>
                <a:latin typeface="黑体" panose="02010609060101010101" pitchFamily="49" charset="-122"/>
                <a:ea typeface="黑体" panose="02010609060101010101" pitchFamily="49" charset="-122"/>
              </a:rPr>
              <a:t>抢占式优先权算法—— </a:t>
            </a:r>
            <a:endParaRPr lang="en-US" altLang="zh-CN" b="1">
              <a:solidFill>
                <a:srgbClr val="000066"/>
              </a:solidFill>
              <a:latin typeface="楷体_GB2312" pitchFamily="49" charset="-122"/>
              <a:ea typeface="宋体" panose="02010600030101010101" pitchFamily="2" charset="-122"/>
            </a:endParaRPr>
          </a:p>
        </p:txBody>
      </p:sp>
      <p:sp>
        <p:nvSpPr>
          <p:cNvPr id="261127" name="Text Box 7"/>
          <p:cNvSpPr txBox="1"/>
          <p:nvPr/>
        </p:nvSpPr>
        <p:spPr>
          <a:xfrm>
            <a:off x="701675" y="3941763"/>
            <a:ext cx="8291513" cy="1568450"/>
          </a:xfrm>
          <a:prstGeom prst="rect">
            <a:avLst/>
          </a:prstGeom>
          <a:noFill/>
          <a:ln w="9525">
            <a:noFill/>
          </a:ln>
        </p:spPr>
        <p:txBody>
          <a:bodyPr anchor="t">
            <a:spAutoFit/>
          </a:bodyPr>
          <a:p>
            <a:r>
              <a:rPr lang="zh-CN" altLang="en-US" b="1">
                <a:latin typeface="宋体" panose="02010600030101010101" pitchFamily="2" charset="-122"/>
                <a:ea typeface="宋体" panose="02010600030101010101" pitchFamily="2" charset="-122"/>
              </a:rPr>
              <a:t>系统把处理机分配给就绪队列中优先权最高的进程，使之执行，但在其执行期间，</a:t>
            </a:r>
            <a:r>
              <a:rPr lang="zh-CN" altLang="en-US" b="1">
                <a:solidFill>
                  <a:srgbClr val="FF0000"/>
                </a:solidFill>
                <a:latin typeface="宋体" panose="02010600030101010101" pitchFamily="2" charset="-122"/>
                <a:ea typeface="宋体" panose="02010600030101010101" pitchFamily="2" charset="-122"/>
              </a:rPr>
              <a:t>只要出现了另一个优先权更高</a:t>
            </a:r>
            <a:r>
              <a:rPr lang="zh-CN" altLang="en-US" b="1">
                <a:latin typeface="宋体" panose="02010600030101010101" pitchFamily="2" charset="-122"/>
                <a:ea typeface="宋体" panose="02010600030101010101" pitchFamily="2" charset="-122"/>
              </a:rPr>
              <a:t>的进程，系统就</a:t>
            </a:r>
            <a:r>
              <a:rPr lang="zh-CN" altLang="en-US" b="1">
                <a:solidFill>
                  <a:srgbClr val="FF0000"/>
                </a:solidFill>
                <a:latin typeface="宋体" panose="02010600030101010101" pitchFamily="2" charset="-122"/>
                <a:ea typeface="宋体" panose="02010600030101010101" pitchFamily="2" charset="-122"/>
              </a:rPr>
              <a:t>立即停止当前进程的执行</a:t>
            </a:r>
            <a:r>
              <a:rPr lang="zh-CN" altLang="en-US" b="1">
                <a:latin typeface="宋体" panose="02010600030101010101" pitchFamily="2" charset="-122"/>
                <a:ea typeface="宋体" panose="02010600030101010101" pitchFamily="2" charset="-122"/>
              </a:rPr>
              <a:t>，重新将处理机分配给新的优先权最高的进程。</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261128" name="Text Box 8"/>
          <p:cNvSpPr txBox="1"/>
          <p:nvPr/>
        </p:nvSpPr>
        <p:spPr>
          <a:xfrm>
            <a:off x="563563" y="5573713"/>
            <a:ext cx="8091487" cy="830262"/>
          </a:xfrm>
          <a:prstGeom prst="rect">
            <a:avLst/>
          </a:prstGeom>
          <a:solidFill>
            <a:srgbClr val="FFFFCC"/>
          </a:solidFill>
          <a:ln w="9525" cap="flat" cmpd="sng">
            <a:solidFill>
              <a:schemeClr val="hlink"/>
            </a:solidFill>
            <a:prstDash val="solid"/>
            <a:miter/>
            <a:headEnd type="none" w="med" len="med"/>
            <a:tailEnd type="none" w="med" len="med"/>
          </a:ln>
        </p:spPr>
        <p:txBody>
          <a:bodyPr anchor="t">
            <a:spAutoFit/>
          </a:bodyPr>
          <a:p>
            <a:r>
              <a:rPr lang="zh-CN" altLang="en-US" b="1">
                <a:latin typeface="宋体" panose="02010600030101010101" pitchFamily="2" charset="-122"/>
                <a:ea typeface="宋体" panose="02010600030101010101" pitchFamily="2" charset="-122"/>
              </a:rPr>
              <a:t>它能更好地满足紧迫作业的要求。常用于实时系统中，以及对实时性能要求较高的批处理系统和分时系统中。 </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10138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1123">
                                            <p:txEl>
                                              <p:charRg st="0" end="12"/>
                                            </p:txEl>
                                          </p:spTgt>
                                        </p:tgtEl>
                                        <p:attrNameLst>
                                          <p:attrName>style.visibility</p:attrName>
                                        </p:attrNameLst>
                                      </p:cBhvr>
                                      <p:to>
                                        <p:strVal val="visible"/>
                                      </p:to>
                                    </p:set>
                                    <p:animEffect transition="in" filter="wipe(up)">
                                      <p:cBhvr>
                                        <p:cTn id="7" dur="500"/>
                                        <p:tgtEl>
                                          <p:spTgt spid="261123">
                                            <p:txEl>
                                              <p:charRg st="0" end="12"/>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1123">
                                            <p:txEl>
                                              <p:charRg st="12" end="23"/>
                                            </p:txEl>
                                          </p:spTgt>
                                        </p:tgtEl>
                                        <p:attrNameLst>
                                          <p:attrName>style.visibility</p:attrName>
                                        </p:attrNameLst>
                                      </p:cBhvr>
                                      <p:to>
                                        <p:strVal val="visible"/>
                                      </p:to>
                                    </p:set>
                                    <p:animEffect transition="in" filter="wipe(up)">
                                      <p:cBhvr>
                                        <p:cTn id="11" dur="500"/>
                                        <p:tgtEl>
                                          <p:spTgt spid="261123">
                                            <p:txEl>
                                              <p:charRg st="12" end="2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1124"/>
                                        </p:tgtEl>
                                        <p:attrNameLst>
                                          <p:attrName>style.visibility</p:attrName>
                                        </p:attrNameLst>
                                      </p:cBhvr>
                                      <p:to>
                                        <p:strVal val="visible"/>
                                      </p:to>
                                    </p:set>
                                    <p:anim calcmode="lin" valueType="num">
                                      <p:cBhvr>
                                        <p:cTn id="16" dur="500" fill="hold"/>
                                        <p:tgtEl>
                                          <p:spTgt spid="261124"/>
                                        </p:tgtEl>
                                        <p:attrNameLst>
                                          <p:attrName>ppt_x</p:attrName>
                                        </p:attrNameLst>
                                      </p:cBhvr>
                                      <p:tavLst>
                                        <p:tav tm="0">
                                          <p:val>
                                            <p:strVal val="0-#ppt_w/2"/>
                                          </p:val>
                                        </p:tav>
                                        <p:tav tm="100000">
                                          <p:val>
                                            <p:strVal val="#ppt_x"/>
                                          </p:val>
                                        </p:tav>
                                      </p:tavLst>
                                    </p:anim>
                                    <p:anim calcmode="lin" valueType="num">
                                      <p:cBhvr>
                                        <p:cTn id="17" dur="500" fill="hold"/>
                                        <p:tgtEl>
                                          <p:spTgt spid="26112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61125"/>
                                        </p:tgtEl>
                                        <p:attrNameLst>
                                          <p:attrName>style.visibility</p:attrName>
                                        </p:attrNameLst>
                                      </p:cBhvr>
                                      <p:to>
                                        <p:strVal val="visible"/>
                                      </p:to>
                                    </p:set>
                                    <p:animEffect transition="in" filter="dissolve">
                                      <p:cBhvr>
                                        <p:cTn id="21" dur="500"/>
                                        <p:tgtEl>
                                          <p:spTgt spid="26112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61126"/>
                                        </p:tgtEl>
                                        <p:attrNameLst>
                                          <p:attrName>style.visibility</p:attrName>
                                        </p:attrNameLst>
                                      </p:cBhvr>
                                      <p:to>
                                        <p:strVal val="visible"/>
                                      </p:to>
                                    </p:set>
                                    <p:anim calcmode="lin" valueType="num">
                                      <p:cBhvr>
                                        <p:cTn id="26" dur="500" fill="hold"/>
                                        <p:tgtEl>
                                          <p:spTgt spid="261126"/>
                                        </p:tgtEl>
                                        <p:attrNameLst>
                                          <p:attrName>ppt_x</p:attrName>
                                        </p:attrNameLst>
                                      </p:cBhvr>
                                      <p:tavLst>
                                        <p:tav tm="0">
                                          <p:val>
                                            <p:strVal val="0-#ppt_w/2"/>
                                          </p:val>
                                        </p:tav>
                                        <p:tav tm="100000">
                                          <p:val>
                                            <p:strVal val="#ppt_x"/>
                                          </p:val>
                                        </p:tav>
                                      </p:tavLst>
                                    </p:anim>
                                    <p:anim calcmode="lin" valueType="num">
                                      <p:cBhvr>
                                        <p:cTn id="27" dur="500" fill="hold"/>
                                        <p:tgtEl>
                                          <p:spTgt spid="26112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61127"/>
                                        </p:tgtEl>
                                        <p:attrNameLst>
                                          <p:attrName>style.visibility</p:attrName>
                                        </p:attrNameLst>
                                      </p:cBhvr>
                                      <p:to>
                                        <p:strVal val="visible"/>
                                      </p:to>
                                    </p:set>
                                    <p:animEffect transition="in" filter="dissolve">
                                      <p:cBhvr>
                                        <p:cTn id="31" dur="500"/>
                                        <p:tgtEl>
                                          <p:spTgt spid="261127"/>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61128"/>
                                        </p:tgtEl>
                                        <p:attrNameLst>
                                          <p:attrName>style.visibility</p:attrName>
                                        </p:attrNameLst>
                                      </p:cBhvr>
                                      <p:to>
                                        <p:strVal val="visible"/>
                                      </p:to>
                                    </p:set>
                                    <p:animEffect transition="in" filter="wipe(left)">
                                      <p:cBhvr>
                                        <p:cTn id="35" dur="500"/>
                                        <p:tgtEl>
                                          <p:spTgt spid="26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P spid="261124" grpId="0"/>
      <p:bldP spid="261125" grpId="0"/>
      <p:bldP spid="261126" grpId="0"/>
      <p:bldP spid="261127" grpId="0"/>
      <p:bldP spid="261128"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1">
                <a:latin typeface="Times New Roman" panose="02020603050405020304" pitchFamily="18" charset="0"/>
              </a:rPr>
            </a:fld>
            <a:endParaRPr lang="en-US" altLang="zh-CN" sz="1400" b="1">
              <a:latin typeface="Times New Roman" panose="02020603050405020304" pitchFamily="18" charset="0"/>
            </a:endParaRPr>
          </a:p>
        </p:txBody>
      </p:sp>
      <p:sp>
        <p:nvSpPr>
          <p:cNvPr id="102402" name="Rectangle 2"/>
          <p:cNvSpPr>
            <a:spLocks noGrp="1"/>
          </p:cNvSpPr>
          <p:nvPr>
            <p:ph type="title"/>
          </p:nvPr>
        </p:nvSpPr>
        <p:spPr>
          <a:xfrm>
            <a:off x="323850" y="214313"/>
            <a:ext cx="8620125" cy="590550"/>
          </a:xfrm>
          <a:ln/>
        </p:spPr>
        <p:txBody>
          <a:bodyPr vert="horz" wrap="square" lIns="91440" tIns="45720" rIns="91440" bIns="45720" anchor="b"/>
          <a:p>
            <a:pPr eaLnBrk="1" hangingPunct="1"/>
            <a:r>
              <a:rPr lang="en-US" altLang="zh-CN" sz="2800"/>
              <a:t>2</a:t>
            </a:r>
            <a:r>
              <a:rPr lang="zh-CN" altLang="en-US" sz="2800">
                <a:latin typeface="宋体" panose="02010600030101010101" pitchFamily="2" charset="-122"/>
              </a:rPr>
              <a:t>．</a:t>
            </a:r>
            <a:r>
              <a:rPr lang="zh-CN" altLang="en-US" sz="2800">
                <a:latin typeface="黑体" panose="02010609060101010101" pitchFamily="49" charset="-122"/>
              </a:rPr>
              <a:t>优先权的类型</a:t>
            </a:r>
            <a:r>
              <a:rPr lang="zh-CN" altLang="en-US" sz="2800"/>
              <a:t> </a:t>
            </a:r>
            <a:endParaRPr lang="zh-CN" altLang="en-US" sz="2800"/>
          </a:p>
        </p:txBody>
      </p:sp>
      <p:sp>
        <p:nvSpPr>
          <p:cNvPr id="262147" name="Text Box 3"/>
          <p:cNvSpPr txBox="1"/>
          <p:nvPr/>
        </p:nvSpPr>
        <p:spPr>
          <a:xfrm>
            <a:off x="550863" y="901700"/>
            <a:ext cx="7740650" cy="830263"/>
          </a:xfrm>
          <a:prstGeom prst="rect">
            <a:avLst/>
          </a:prstGeom>
          <a:noFill/>
          <a:ln w="9525">
            <a:noFill/>
          </a:ln>
        </p:spPr>
        <p:txBody>
          <a:bodyPr anchor="t">
            <a:spAutoFit/>
          </a:bodyPr>
          <a:p>
            <a:pPr>
              <a:buClr>
                <a:srgbClr val="0000FF"/>
              </a:buClr>
              <a:buSzPct val="125000"/>
              <a:buFont typeface="Wingdings" panose="05000000000000000000" pitchFamily="2" charset="2"/>
              <a:buChar char="§"/>
            </a:pPr>
            <a:r>
              <a:rPr lang="en-US" altLang="zh-CN" b="1">
                <a:latin typeface="宋体" panose="02010600030101010101" pitchFamily="2" charset="-122"/>
                <a:ea typeface="宋体" panose="02010600030101010101" pitchFamily="2" charset="-122"/>
              </a:rPr>
              <a:t> </a:t>
            </a:r>
            <a:r>
              <a:rPr lang="zh-CN" altLang="en-US" b="1">
                <a:latin typeface="宋体" panose="02010600030101010101" pitchFamily="2" charset="-122"/>
                <a:ea typeface="宋体" panose="02010600030101010101" pitchFamily="2" charset="-122"/>
              </a:rPr>
              <a:t>静态优先权</a:t>
            </a:r>
            <a:endParaRPr lang="zh-CN" altLang="en-US" b="1">
              <a:latin typeface="宋体" panose="02010600030101010101" pitchFamily="2" charset="-122"/>
              <a:ea typeface="宋体" panose="02010600030101010101" pitchFamily="2" charset="-122"/>
            </a:endParaRPr>
          </a:p>
          <a:p>
            <a:pPr>
              <a:buClr>
                <a:srgbClr val="0000FF"/>
              </a:buClr>
              <a:buSzPct val="125000"/>
              <a:buFont typeface="Wingdings" panose="05000000000000000000" pitchFamily="2" charset="2"/>
              <a:buChar char="§"/>
            </a:pPr>
            <a:r>
              <a:rPr lang="zh-CN" altLang="en-US" b="1">
                <a:latin typeface="宋体" panose="02010600030101010101" pitchFamily="2" charset="-122"/>
                <a:ea typeface="宋体" panose="02010600030101010101" pitchFamily="2" charset="-122"/>
              </a:rPr>
              <a:t> 动态优先权 </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262148" name="Text Box 4"/>
          <p:cNvSpPr txBox="1"/>
          <p:nvPr/>
        </p:nvSpPr>
        <p:spPr>
          <a:xfrm>
            <a:off x="601663" y="1754188"/>
            <a:ext cx="8216900" cy="1198562"/>
          </a:xfrm>
          <a:prstGeom prst="rect">
            <a:avLst/>
          </a:prstGeom>
          <a:noFill/>
          <a:ln w="9525">
            <a:noFill/>
          </a:ln>
        </p:spPr>
        <p:txBody>
          <a:bodyPr anchor="t">
            <a:spAutoFit/>
          </a:bodyPr>
          <a:p>
            <a:r>
              <a:rPr lang="en-US" altLang="zh-CN" b="1">
                <a:solidFill>
                  <a:srgbClr val="0101FF"/>
                </a:solidFill>
                <a:latin typeface="Tahoma" panose="020B0604030504040204" pitchFamily="34" charset="0"/>
                <a:ea typeface="宋体" panose="02010600030101010101" pitchFamily="2" charset="-122"/>
              </a:rPr>
              <a:t>1</a:t>
            </a:r>
            <a:r>
              <a:rPr lang="zh-CN" altLang="en-US" b="1">
                <a:solidFill>
                  <a:srgbClr val="0101FF"/>
                </a:solidFill>
                <a:latin typeface="宋体" panose="02010600030101010101" pitchFamily="2" charset="-122"/>
                <a:ea typeface="宋体" panose="02010600030101010101" pitchFamily="2" charset="-122"/>
              </a:rPr>
              <a:t>）</a:t>
            </a:r>
            <a:r>
              <a:rPr lang="zh-CN" altLang="en-US" b="1">
                <a:solidFill>
                  <a:srgbClr val="0101FF"/>
                </a:solidFill>
                <a:latin typeface="楷体_GB2312" pitchFamily="49" charset="-122"/>
                <a:ea typeface="宋体" panose="02010600030101010101" pitchFamily="2" charset="-122"/>
              </a:rPr>
              <a:t>静态优先权</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a:p>
            <a:r>
              <a:rPr lang="zh-CN" altLang="en-US" b="1">
                <a:latin typeface="宋体" panose="02010600030101010101" pitchFamily="2" charset="-122"/>
                <a:ea typeface="宋体" panose="02010600030101010101" pitchFamily="2" charset="-122"/>
              </a:rPr>
              <a:t>静态优先权</a:t>
            </a:r>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它是在创建进程时确定的，且在进程整个运行期间保持不变。</a:t>
            </a:r>
            <a:endParaRPr lang="zh-CN" altLang="en-US" b="1">
              <a:latin typeface="Tahoma" panose="020B0604030504040204" pitchFamily="34" charset="0"/>
              <a:ea typeface="宋体" panose="02010600030101010101" pitchFamily="2" charset="-122"/>
            </a:endParaRPr>
          </a:p>
        </p:txBody>
      </p:sp>
      <p:sp>
        <p:nvSpPr>
          <p:cNvPr id="262149" name="Text Box 5"/>
          <p:cNvSpPr txBox="1"/>
          <p:nvPr/>
        </p:nvSpPr>
        <p:spPr>
          <a:xfrm>
            <a:off x="601663" y="2952750"/>
            <a:ext cx="8404225" cy="830263"/>
          </a:xfrm>
          <a:prstGeom prst="rect">
            <a:avLst/>
          </a:prstGeom>
          <a:noFill/>
          <a:ln w="9525">
            <a:noFill/>
          </a:ln>
        </p:spPr>
        <p:txBody>
          <a:bodyPr wrap="square" anchor="t">
            <a:spAutoFit/>
          </a:bodyPr>
          <a:p>
            <a:pPr algn="just"/>
            <a:r>
              <a:rPr lang="zh-CN" altLang="en-US" b="1">
                <a:solidFill>
                  <a:srgbClr val="0101FF"/>
                </a:solidFill>
                <a:latin typeface="黑体" panose="02010609060101010101" pitchFamily="49" charset="-122"/>
                <a:ea typeface="黑体" panose="02010609060101010101" pitchFamily="49" charset="-122"/>
              </a:rPr>
              <a:t>优点</a:t>
            </a:r>
            <a:r>
              <a:rPr lang="zh-CN" altLang="en-US" b="1">
                <a:latin typeface="宋体" panose="02010600030101010101" pitchFamily="2" charset="-122"/>
                <a:ea typeface="宋体" panose="02010600030101010101" pitchFamily="2" charset="-122"/>
              </a:rPr>
              <a:t>：简单易行，系统开销小。</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a:p>
            <a:pPr algn="just"/>
            <a:r>
              <a:rPr lang="zh-CN" altLang="en-US" b="1">
                <a:solidFill>
                  <a:srgbClr val="0101FF"/>
                </a:solidFill>
                <a:latin typeface="黑体" panose="02010609060101010101" pitchFamily="49" charset="-122"/>
                <a:ea typeface="黑体" panose="02010609060101010101" pitchFamily="49" charset="-122"/>
              </a:rPr>
              <a:t>缺点</a:t>
            </a:r>
            <a:r>
              <a:rPr lang="zh-CN" altLang="en-US" b="1">
                <a:latin typeface="宋体" panose="02010600030101010101" pitchFamily="2" charset="-122"/>
                <a:ea typeface="宋体" panose="02010600030101010101" pitchFamily="2" charset="-122"/>
              </a:rPr>
              <a:t>：优先权低的作业（进程）可能长期得不到调度。</a:t>
            </a:r>
            <a:endParaRPr lang="zh-CN" altLang="en-US" b="1">
              <a:latin typeface="Tahoma" panose="020B0604030504040204" pitchFamily="34" charset="0"/>
              <a:ea typeface="宋体" panose="02010600030101010101" pitchFamily="2" charset="-122"/>
            </a:endParaRPr>
          </a:p>
        </p:txBody>
      </p:sp>
      <p:sp>
        <p:nvSpPr>
          <p:cNvPr id="262150" name="Text Box 6"/>
          <p:cNvSpPr txBox="1"/>
          <p:nvPr/>
        </p:nvSpPr>
        <p:spPr>
          <a:xfrm>
            <a:off x="544513" y="3921125"/>
            <a:ext cx="8053387" cy="2430463"/>
          </a:xfrm>
          <a:prstGeom prst="rect">
            <a:avLst/>
          </a:prstGeom>
          <a:noFill/>
          <a:ln w="9525">
            <a:noFill/>
          </a:ln>
        </p:spPr>
        <p:txBody>
          <a:bodyPr anchor="t">
            <a:spAutoFit/>
          </a:bodyPr>
          <a:p>
            <a:r>
              <a:rPr lang="zh-CN" altLang="en-US" b="1">
                <a:solidFill>
                  <a:srgbClr val="0101FF"/>
                </a:solidFill>
                <a:latin typeface="黑体" panose="02010609060101010101" pitchFamily="49" charset="-122"/>
                <a:ea typeface="黑体" panose="02010609060101010101" pitchFamily="49" charset="-122"/>
              </a:rPr>
              <a:t>确定优先权的依据： </a:t>
            </a:r>
            <a:endParaRPr lang="zh-CN" altLang="en-US" b="1">
              <a:solidFill>
                <a:srgbClr val="0101FF"/>
              </a:solidFill>
              <a:latin typeface="黑体" panose="02010609060101010101" pitchFamily="49" charset="-122"/>
              <a:ea typeface="黑体" panose="02010609060101010101" pitchFamily="49" charset="-122"/>
            </a:endParaRPr>
          </a:p>
          <a:p>
            <a:pPr>
              <a:buClr>
                <a:srgbClr val="0000FF"/>
              </a:buClr>
              <a:buSzPct val="130000"/>
              <a:buFont typeface="Wingdings" panose="05000000000000000000" pitchFamily="2" charset="2"/>
              <a:buChar char="§"/>
            </a:pPr>
            <a:r>
              <a:rPr lang="zh-CN" altLang="en-US" sz="2000" b="1">
                <a:solidFill>
                  <a:srgbClr val="FF0000"/>
                </a:solidFill>
                <a:latin typeface="黑体" panose="02010609060101010101" pitchFamily="49" charset="-122"/>
                <a:ea typeface="黑体" panose="02010609060101010101" pitchFamily="49" charset="-122"/>
              </a:rPr>
              <a:t>进程类型</a:t>
            </a:r>
            <a:r>
              <a:rPr lang="zh-CN" altLang="en-US" sz="2000" b="1">
                <a:latin typeface="黑体" panose="02010609060101010101" pitchFamily="49" charset="-122"/>
                <a:ea typeface="黑体" panose="02010609060101010101" pitchFamily="49" charset="-122"/>
              </a:rPr>
              <a:t>  系统进程（如接收进程、对换进程、磁盘</a:t>
            </a:r>
            <a:r>
              <a:rPr lang="en-US" altLang="zh-CN" sz="2000" b="1">
                <a:latin typeface="黑体" panose="02010609060101010101" pitchFamily="49" charset="-122"/>
                <a:ea typeface="黑体" panose="02010609060101010101" pitchFamily="49" charset="-122"/>
              </a:rPr>
              <a:t>I/O</a:t>
            </a:r>
            <a:r>
              <a:rPr lang="zh-CN" altLang="en-US" sz="2000" b="1">
                <a:latin typeface="黑体" panose="02010609060101010101" pitchFamily="49" charset="-122"/>
                <a:ea typeface="黑体" panose="02010609060101010101" pitchFamily="49" charset="-122"/>
              </a:rPr>
              <a:t>进程等）的优先权高于一般用户进程的优先权。</a:t>
            </a:r>
            <a:endParaRPr lang="zh-CN" altLang="en-US" sz="2000" b="1">
              <a:latin typeface="黑体" panose="02010609060101010101" pitchFamily="49" charset="-122"/>
              <a:ea typeface="黑体" panose="02010609060101010101" pitchFamily="49" charset="-122"/>
            </a:endParaRPr>
          </a:p>
          <a:p>
            <a:pPr>
              <a:buClr>
                <a:srgbClr val="0000FF"/>
              </a:buClr>
              <a:buSzPct val="130000"/>
              <a:buFont typeface="Wingdings" panose="05000000000000000000" pitchFamily="2" charset="2"/>
              <a:buChar char="§"/>
            </a:pPr>
            <a:r>
              <a:rPr lang="zh-CN" altLang="en-US" sz="2000" b="1">
                <a:solidFill>
                  <a:srgbClr val="FF0000"/>
                </a:solidFill>
                <a:latin typeface="黑体" panose="02010609060101010101" pitchFamily="49" charset="-122"/>
                <a:ea typeface="黑体" panose="02010609060101010101" pitchFamily="49" charset="-122"/>
              </a:rPr>
              <a:t>进程对资源的需求</a:t>
            </a:r>
            <a:r>
              <a:rPr lang="zh-CN" altLang="en-US" sz="2000" b="1">
                <a:latin typeface="黑体" panose="02010609060101010101" pitchFamily="49" charset="-122"/>
                <a:ea typeface="黑体" panose="02010609060101010101" pitchFamily="49" charset="-122"/>
              </a:rPr>
              <a:t>  如进程的估计执行时间及内存需求量的多少，对这些要求少的进程赋予较高的优先权。 </a:t>
            </a:r>
            <a:r>
              <a:rPr lang="zh-CN" altLang="en-US" b="1">
                <a:latin typeface="黑体" panose="02010609060101010101" pitchFamily="49" charset="-122"/>
                <a:ea typeface="黑体" panose="02010609060101010101" pitchFamily="49" charset="-122"/>
              </a:rPr>
              <a:t> </a:t>
            </a:r>
            <a:endParaRPr lang="zh-CN" altLang="en-US" b="1">
              <a:latin typeface="黑体" panose="02010609060101010101" pitchFamily="49" charset="-122"/>
              <a:ea typeface="黑体" panose="02010609060101010101" pitchFamily="49" charset="-122"/>
            </a:endParaRPr>
          </a:p>
          <a:p>
            <a:pPr>
              <a:buClr>
                <a:srgbClr val="0000FF"/>
              </a:buClr>
              <a:buSzPct val="130000"/>
              <a:buFont typeface="Wingdings" panose="05000000000000000000" pitchFamily="2" charset="2"/>
              <a:buChar char="§"/>
            </a:pPr>
            <a:r>
              <a:rPr lang="zh-CN" altLang="en-US" sz="2000" b="1">
                <a:solidFill>
                  <a:srgbClr val="FF0000"/>
                </a:solidFill>
                <a:latin typeface="黑体" panose="02010609060101010101" pitchFamily="49" charset="-122"/>
                <a:ea typeface="黑体" panose="02010609060101010101" pitchFamily="49" charset="-122"/>
              </a:rPr>
              <a:t>用户要求 </a:t>
            </a:r>
            <a:r>
              <a:rPr lang="zh-CN" altLang="en-US" sz="2000" b="1">
                <a:latin typeface="黑体" panose="02010609060101010101" pitchFamily="49" charset="-122"/>
                <a:ea typeface="黑体" panose="02010609060101010101" pitchFamily="49" charset="-122"/>
              </a:rPr>
              <a:t> 这是由用户进程的紧迫程度和用户所付费用的多少来确定优先权的。</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102407"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2147">
                                            <p:txEl>
                                              <p:charRg st="0" end="7"/>
                                            </p:txEl>
                                          </p:spTgt>
                                        </p:tgtEl>
                                        <p:attrNameLst>
                                          <p:attrName>style.visibility</p:attrName>
                                        </p:attrNameLst>
                                      </p:cBhvr>
                                      <p:to>
                                        <p:strVal val="visible"/>
                                      </p:to>
                                    </p:set>
                                    <p:animEffect transition="in" filter="wipe(up)">
                                      <p:cBhvr>
                                        <p:cTn id="7" dur="500"/>
                                        <p:tgtEl>
                                          <p:spTgt spid="262147">
                                            <p:txEl>
                                              <p:charRg st="0" end="7"/>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2147">
                                            <p:txEl>
                                              <p:charRg st="7" end="16"/>
                                            </p:txEl>
                                          </p:spTgt>
                                        </p:tgtEl>
                                        <p:attrNameLst>
                                          <p:attrName>style.visibility</p:attrName>
                                        </p:attrNameLst>
                                      </p:cBhvr>
                                      <p:to>
                                        <p:strVal val="visible"/>
                                      </p:to>
                                    </p:set>
                                    <p:animEffect transition="in" filter="wipe(up)">
                                      <p:cBhvr>
                                        <p:cTn id="11" dur="500"/>
                                        <p:tgtEl>
                                          <p:spTgt spid="262147">
                                            <p:txEl>
                                              <p:charRg st="7" end="1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2148"/>
                                        </p:tgtEl>
                                        <p:attrNameLst>
                                          <p:attrName>style.visibility</p:attrName>
                                        </p:attrNameLst>
                                      </p:cBhvr>
                                      <p:to>
                                        <p:strVal val="visible"/>
                                      </p:to>
                                    </p:set>
                                    <p:anim calcmode="lin" valueType="num">
                                      <p:cBhvr>
                                        <p:cTn id="16" dur="500" fill="hold"/>
                                        <p:tgtEl>
                                          <p:spTgt spid="262148"/>
                                        </p:tgtEl>
                                        <p:attrNameLst>
                                          <p:attrName>ppt_x</p:attrName>
                                        </p:attrNameLst>
                                      </p:cBhvr>
                                      <p:tavLst>
                                        <p:tav tm="0">
                                          <p:val>
                                            <p:strVal val="0-#ppt_w/2"/>
                                          </p:val>
                                        </p:tav>
                                        <p:tav tm="100000">
                                          <p:val>
                                            <p:strVal val="#ppt_x"/>
                                          </p:val>
                                        </p:tav>
                                      </p:tavLst>
                                    </p:anim>
                                    <p:anim calcmode="lin" valueType="num">
                                      <p:cBhvr>
                                        <p:cTn id="17" dur="500" fill="hold"/>
                                        <p:tgtEl>
                                          <p:spTgt spid="26214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2149"/>
                                        </p:tgtEl>
                                        <p:attrNameLst>
                                          <p:attrName>style.visibility</p:attrName>
                                        </p:attrNameLst>
                                      </p:cBhvr>
                                      <p:to>
                                        <p:strVal val="visible"/>
                                      </p:to>
                                    </p:set>
                                    <p:animEffect transition="in" filter="dissolve">
                                      <p:cBhvr>
                                        <p:cTn id="22" dur="500"/>
                                        <p:tgtEl>
                                          <p:spTgt spid="2621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62150">
                                            <p:txEl>
                                              <p:charRg st="0" end="18"/>
                                            </p:txEl>
                                          </p:spTgt>
                                        </p:tgtEl>
                                        <p:attrNameLst>
                                          <p:attrName>style.visibility</p:attrName>
                                        </p:attrNameLst>
                                      </p:cBhvr>
                                      <p:to>
                                        <p:strVal val="visible"/>
                                      </p:to>
                                    </p:set>
                                    <p:animEffect transition="in" filter="wipe(up)">
                                      <p:cBhvr>
                                        <p:cTn id="27" dur="500"/>
                                        <p:tgtEl>
                                          <p:spTgt spid="262150">
                                            <p:txEl>
                                              <p:charRg st="0"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2150">
                                            <p:txEl>
                                              <p:charRg st="18" end="67"/>
                                            </p:txEl>
                                          </p:spTgt>
                                        </p:tgtEl>
                                        <p:attrNameLst>
                                          <p:attrName>style.visibility</p:attrName>
                                        </p:attrNameLst>
                                      </p:cBhvr>
                                      <p:to>
                                        <p:strVal val="visible"/>
                                      </p:to>
                                    </p:set>
                                    <p:animEffect transition="in" filter="wipe(up)">
                                      <p:cBhvr>
                                        <p:cTn id="32" dur="500"/>
                                        <p:tgtEl>
                                          <p:spTgt spid="262150">
                                            <p:txEl>
                                              <p:charRg st="18" end="6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62150">
                                            <p:txEl>
                                              <p:charRg st="67" end="118"/>
                                            </p:txEl>
                                          </p:spTgt>
                                        </p:tgtEl>
                                        <p:attrNameLst>
                                          <p:attrName>style.visibility</p:attrName>
                                        </p:attrNameLst>
                                      </p:cBhvr>
                                      <p:to>
                                        <p:strVal val="visible"/>
                                      </p:to>
                                    </p:set>
                                    <p:animEffect transition="in" filter="wipe(up)">
                                      <p:cBhvr>
                                        <p:cTn id="37" dur="500"/>
                                        <p:tgtEl>
                                          <p:spTgt spid="262150">
                                            <p:txEl>
                                              <p:charRg st="67" end="11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62150">
                                            <p:txEl>
                                              <p:charRg st="118" end="156"/>
                                            </p:txEl>
                                          </p:spTgt>
                                        </p:tgtEl>
                                        <p:attrNameLst>
                                          <p:attrName>style.visibility</p:attrName>
                                        </p:attrNameLst>
                                      </p:cBhvr>
                                      <p:to>
                                        <p:strVal val="visible"/>
                                      </p:to>
                                    </p:set>
                                    <p:animEffect transition="in" filter="wipe(up)">
                                      <p:cBhvr>
                                        <p:cTn id="42" dur="500"/>
                                        <p:tgtEl>
                                          <p:spTgt spid="262150">
                                            <p:txEl>
                                              <p:charRg st="118"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P spid="262148" grpId="0"/>
      <p:bldP spid="262149" grpId="0"/>
      <p:bldP spid="262150"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03426" name="Rectangle 2"/>
          <p:cNvSpPr>
            <a:spLocks noGrp="1"/>
          </p:cNvSpPr>
          <p:nvPr>
            <p:ph type="title"/>
          </p:nvPr>
        </p:nvSpPr>
        <p:spPr>
          <a:xfrm>
            <a:off x="323850" y="214313"/>
            <a:ext cx="8620125" cy="488950"/>
          </a:xfrm>
          <a:ln/>
        </p:spPr>
        <p:txBody>
          <a:bodyPr vert="horz" wrap="square" lIns="91440" tIns="45720" rIns="91440" bIns="45720" anchor="b"/>
          <a:p>
            <a:pPr eaLnBrk="1" hangingPunct="1"/>
            <a:r>
              <a:rPr lang="en-US" altLang="zh-CN" sz="2800">
                <a:solidFill>
                  <a:srgbClr val="0101FF"/>
                </a:solidFill>
              </a:rPr>
              <a:t>2</a:t>
            </a:r>
            <a:r>
              <a:rPr lang="zh-CN" altLang="en-US" sz="2800">
                <a:solidFill>
                  <a:srgbClr val="0101FF"/>
                </a:solidFill>
                <a:latin typeface="宋体" panose="02010600030101010101" pitchFamily="2" charset="-122"/>
              </a:rPr>
              <a:t>）</a:t>
            </a:r>
            <a:r>
              <a:rPr lang="zh-CN" altLang="en-US" sz="2800">
                <a:solidFill>
                  <a:srgbClr val="0101FF"/>
                </a:solidFill>
                <a:latin typeface="楷体_GB2312" pitchFamily="49" charset="-122"/>
              </a:rPr>
              <a:t>动态优先权</a:t>
            </a:r>
            <a:r>
              <a:rPr lang="zh-CN" altLang="en-US" sz="2800">
                <a:solidFill>
                  <a:schemeClr val="tx1"/>
                </a:solidFill>
              </a:rPr>
              <a:t> </a:t>
            </a:r>
            <a:endParaRPr lang="zh-CN" altLang="en-US" sz="2800">
              <a:solidFill>
                <a:schemeClr val="tx1"/>
              </a:solidFill>
            </a:endParaRPr>
          </a:p>
        </p:txBody>
      </p:sp>
      <p:sp>
        <p:nvSpPr>
          <p:cNvPr id="103427" name="Text Box 3"/>
          <p:cNvSpPr txBox="1"/>
          <p:nvPr/>
        </p:nvSpPr>
        <p:spPr>
          <a:xfrm>
            <a:off x="412750" y="979488"/>
            <a:ext cx="8229600" cy="1384300"/>
          </a:xfrm>
          <a:prstGeom prst="rect">
            <a:avLst/>
          </a:prstGeom>
          <a:noFill/>
          <a:ln w="9525">
            <a:noFill/>
          </a:ln>
        </p:spPr>
        <p:txBody>
          <a:bodyPr anchor="t">
            <a:spAutoFit/>
          </a:bodyPr>
          <a:p>
            <a:r>
              <a:rPr lang="zh-CN" altLang="en-US" sz="2800" b="1">
                <a:latin typeface="宋体" panose="02010600030101010101" pitchFamily="2" charset="-122"/>
                <a:ea typeface="宋体" panose="02010600030101010101" pitchFamily="2" charset="-122"/>
              </a:rPr>
              <a:t>动态优先权</a:t>
            </a:r>
            <a:r>
              <a:rPr lang="en-US" altLang="zh-CN"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在创建进程时所赋予的优先权，是可以随进程得推进，或随其等待时间的增加而改变的，以便获得更好的调度性。</a:t>
            </a:r>
            <a:r>
              <a:rPr lang="zh-CN" altLang="en-US" sz="2800" b="1">
                <a:latin typeface="Tahoma" panose="020B0604030504040204" pitchFamily="34" charset="0"/>
                <a:ea typeface="宋体" panose="02010600030101010101" pitchFamily="2" charset="-122"/>
              </a:rPr>
              <a:t> </a:t>
            </a:r>
            <a:endParaRPr lang="zh-CN" altLang="en-US" sz="2800" b="1">
              <a:latin typeface="Tahoma" panose="020B0604030504040204" pitchFamily="34" charset="0"/>
              <a:ea typeface="宋体" panose="02010600030101010101" pitchFamily="2" charset="-122"/>
            </a:endParaRPr>
          </a:p>
        </p:txBody>
      </p:sp>
      <p:sp>
        <p:nvSpPr>
          <p:cNvPr id="263172" name="Text Box 4"/>
          <p:cNvSpPr txBox="1"/>
          <p:nvPr/>
        </p:nvSpPr>
        <p:spPr>
          <a:xfrm>
            <a:off x="350838" y="2647950"/>
            <a:ext cx="8467725" cy="2762250"/>
          </a:xfrm>
          <a:prstGeom prst="rect">
            <a:avLst/>
          </a:prstGeom>
          <a:noFill/>
          <a:ln w="9525">
            <a:noFill/>
          </a:ln>
        </p:spPr>
        <p:txBody>
          <a:bodyPr anchor="t">
            <a:spAutoFit/>
          </a:bodyPr>
          <a:p>
            <a:pPr marL="457200" indent="-457200">
              <a:spcBef>
                <a:spcPct val="10000"/>
              </a:spcBef>
            </a:pPr>
            <a:r>
              <a:rPr lang="zh-CN" altLang="en-US" sz="2800" b="1">
                <a:latin typeface="宋体" panose="02010600030101010101" pitchFamily="2" charset="-122"/>
                <a:ea typeface="宋体" panose="02010600030101010101" pitchFamily="2" charset="-122"/>
              </a:rPr>
              <a:t>例如：</a:t>
            </a:r>
            <a:r>
              <a:rPr lang="zh-CN" altLang="en-US" sz="2800" b="1">
                <a:latin typeface="Tahoma" panose="020B0604030504040204" pitchFamily="34" charset="0"/>
                <a:ea typeface="宋体" panose="02010600030101010101" pitchFamily="2" charset="-122"/>
              </a:rPr>
              <a:t> </a:t>
            </a:r>
            <a:endParaRPr lang="zh-CN" altLang="en-US" sz="2800" b="1">
              <a:latin typeface="Tahoma" panose="020B0604030504040204" pitchFamily="34" charset="0"/>
              <a:ea typeface="宋体" panose="02010600030101010101" pitchFamily="2" charset="-122"/>
            </a:endParaRPr>
          </a:p>
          <a:p>
            <a:pPr marL="457200" indent="-457200">
              <a:spcBef>
                <a:spcPct val="10000"/>
              </a:spcBef>
              <a:buClr>
                <a:srgbClr val="0000FF"/>
              </a:buClr>
              <a:buSzPct val="80000"/>
              <a:buFont typeface="Wingdings" panose="05000000000000000000" pitchFamily="2" charset="2"/>
              <a:buChar char="n"/>
            </a:pPr>
            <a:r>
              <a:rPr lang="zh-CN" altLang="en-US" sz="2800" b="1">
                <a:latin typeface="宋体" panose="02010600030101010101" pitchFamily="2" charset="-122"/>
                <a:ea typeface="宋体" panose="02010600030101010101" pitchFamily="2" charset="-122"/>
              </a:rPr>
              <a:t>在就绪队列中的进程，随其等待时间的增长，其优先权以速率</a:t>
            </a:r>
            <a:r>
              <a:rPr lang="en-US" altLang="zh-CN" sz="2800" b="1">
                <a:latin typeface="宋体" panose="02010600030101010101" pitchFamily="2" charset="-122"/>
                <a:ea typeface="宋体" panose="02010600030101010101" pitchFamily="2" charset="-122"/>
              </a:rPr>
              <a:t>α</a:t>
            </a:r>
            <a:r>
              <a:rPr lang="zh-CN" altLang="en-US" sz="2800" b="1">
                <a:latin typeface="宋体" panose="02010600030101010101" pitchFamily="2" charset="-122"/>
                <a:ea typeface="宋体" panose="02010600030101010101" pitchFamily="2" charset="-122"/>
              </a:rPr>
              <a:t>提高；</a:t>
            </a:r>
            <a:r>
              <a:rPr lang="zh-CN" altLang="en-US" sz="2800" b="1">
                <a:latin typeface="Tahoma" panose="020B0604030504040204" pitchFamily="34" charset="0"/>
                <a:ea typeface="宋体" panose="02010600030101010101" pitchFamily="2" charset="-122"/>
              </a:rPr>
              <a:t> </a:t>
            </a:r>
            <a:endParaRPr lang="zh-CN" altLang="en-US" sz="2800" b="1">
              <a:latin typeface="Tahoma" panose="020B0604030504040204" pitchFamily="34" charset="0"/>
              <a:ea typeface="宋体" panose="02010600030101010101" pitchFamily="2" charset="-122"/>
            </a:endParaRPr>
          </a:p>
          <a:p>
            <a:pPr marL="457200" indent="-457200">
              <a:spcBef>
                <a:spcPct val="10000"/>
              </a:spcBef>
              <a:buClr>
                <a:srgbClr val="0000FF"/>
              </a:buClr>
              <a:buSzPct val="80000"/>
              <a:buFont typeface="Wingdings" panose="05000000000000000000" pitchFamily="2" charset="2"/>
              <a:buChar char="n"/>
            </a:pPr>
            <a:r>
              <a:rPr lang="zh-CN" altLang="en-US" sz="2800" b="1">
                <a:latin typeface="宋体" panose="02010600030101010101" pitchFamily="2" charset="-122"/>
                <a:ea typeface="宋体" panose="02010600030101010101" pitchFamily="2" charset="-122"/>
              </a:rPr>
              <a:t>在采用抢占式优先权调度算法时，如果再规定当前执行进程以速率</a:t>
            </a:r>
            <a:r>
              <a:rPr lang="en-US" altLang="zh-CN" sz="2800" b="1">
                <a:latin typeface="宋体" panose="02010600030101010101" pitchFamily="2" charset="-122"/>
                <a:ea typeface="宋体" panose="02010600030101010101" pitchFamily="2" charset="-122"/>
              </a:rPr>
              <a:t>β</a:t>
            </a:r>
            <a:r>
              <a:rPr lang="zh-CN" altLang="en-US" sz="2800" b="1">
                <a:latin typeface="宋体" panose="02010600030101010101" pitchFamily="2" charset="-122"/>
                <a:ea typeface="宋体" panose="02010600030101010101" pitchFamily="2" charset="-122"/>
              </a:rPr>
              <a:t>下降，则可防止一个长作业长期垄断处理机。</a:t>
            </a:r>
            <a:r>
              <a:rPr lang="zh-CN" altLang="en-US" sz="2800" b="1">
                <a:latin typeface="Tahoma" panose="020B0604030504040204" pitchFamily="34" charset="0"/>
                <a:ea typeface="宋体" panose="02010600030101010101" pitchFamily="2" charset="-122"/>
              </a:rPr>
              <a:t> </a:t>
            </a:r>
            <a:endParaRPr lang="zh-CN" altLang="en-US" sz="2800" b="1">
              <a:latin typeface="Tahoma" panose="020B0604030504040204" pitchFamily="34" charset="0"/>
              <a:ea typeface="宋体" panose="02010600030101010101" pitchFamily="2" charset="-122"/>
            </a:endParaRPr>
          </a:p>
        </p:txBody>
      </p:sp>
      <p:sp>
        <p:nvSpPr>
          <p:cNvPr id="10342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3172">
                                            <p:txEl>
                                              <p:charRg st="0" end="5"/>
                                            </p:txEl>
                                          </p:spTgt>
                                        </p:tgtEl>
                                        <p:attrNameLst>
                                          <p:attrName>style.visibility</p:attrName>
                                        </p:attrNameLst>
                                      </p:cBhvr>
                                      <p:to>
                                        <p:strVal val="visible"/>
                                      </p:to>
                                    </p:set>
                                    <p:animEffect transition="in" filter="wipe(up)">
                                      <p:cBhvr>
                                        <p:cTn id="7" dur="500"/>
                                        <p:tgtEl>
                                          <p:spTgt spid="263172">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63172">
                                            <p:txEl>
                                              <p:charRg st="5" end="38"/>
                                            </p:txEl>
                                          </p:spTgt>
                                        </p:tgtEl>
                                        <p:attrNameLst>
                                          <p:attrName>style.visibility</p:attrName>
                                        </p:attrNameLst>
                                      </p:cBhvr>
                                      <p:to>
                                        <p:strVal val="visible"/>
                                      </p:to>
                                    </p:set>
                                    <p:animEffect transition="in" filter="wipe(up)">
                                      <p:cBhvr>
                                        <p:cTn id="12" dur="500"/>
                                        <p:tgtEl>
                                          <p:spTgt spid="263172">
                                            <p:txEl>
                                              <p:charRg st="5"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63172">
                                            <p:txEl>
                                              <p:charRg st="38" end="90"/>
                                            </p:txEl>
                                          </p:spTgt>
                                        </p:tgtEl>
                                        <p:attrNameLst>
                                          <p:attrName>style.visibility</p:attrName>
                                        </p:attrNameLst>
                                      </p:cBhvr>
                                      <p:to>
                                        <p:strVal val="visible"/>
                                      </p:to>
                                    </p:set>
                                    <p:animEffect transition="in" filter="wipe(up)">
                                      <p:cBhvr>
                                        <p:cTn id="17" dur="500"/>
                                        <p:tgtEl>
                                          <p:spTgt spid="263172">
                                            <p:txEl>
                                              <p:charRg st="38"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83970" name="Text Box 4"/>
          <p:cNvSpPr txBox="1"/>
          <p:nvPr/>
        </p:nvSpPr>
        <p:spPr>
          <a:xfrm>
            <a:off x="468313" y="404813"/>
            <a:ext cx="8397875" cy="5724525"/>
          </a:xfrm>
          <a:prstGeom prst="rect">
            <a:avLst/>
          </a:prstGeom>
          <a:noFill/>
          <a:ln w="19050">
            <a:noFill/>
          </a:ln>
        </p:spPr>
        <p:txBody>
          <a:bodyPr wrap="square" anchor="t">
            <a:spAutoFit/>
          </a:bodyPr>
          <a:p>
            <a:pPr algn="just">
              <a:spcBef>
                <a:spcPct val="25000"/>
              </a:spcBef>
            </a:pPr>
            <a:r>
              <a:rPr lang="en-US" altLang="zh-CN" b="1" noProof="1">
                <a:solidFill>
                  <a:srgbClr val="000066"/>
                </a:solidFill>
                <a:latin typeface="Tahoma" panose="020B0604030504040204" pitchFamily="34" charset="0"/>
                <a:ea typeface="黑体" panose="02010609060101010101" pitchFamily="49" charset="-122"/>
                <a:cs typeface="+mn-cs"/>
              </a:rPr>
              <a:t>UNIX</a:t>
            </a:r>
            <a:r>
              <a:rPr lang="zh-CN" altLang="en-US" b="1" noProof="1">
                <a:latin typeface="Times New Roman" panose="02020603050405020304" pitchFamily="18" charset="0"/>
                <a:ea typeface="宋体" panose="02010600030101010101" pitchFamily="2" charset="-122"/>
                <a:cs typeface="+mn-cs"/>
              </a:rPr>
              <a:t>采用计算的方法动态改变进程的优先数。在</a:t>
            </a:r>
            <a:r>
              <a:rPr lang="en-US" altLang="zh-CN" b="1" noProof="1">
                <a:latin typeface="Times New Roman" panose="02020603050405020304" pitchFamily="18" charset="0"/>
                <a:ea typeface="宋体" panose="02010600030101010101" pitchFamily="2" charset="-122"/>
                <a:cs typeface="+mn-cs"/>
              </a:rPr>
              <a:t>UNIX System V</a:t>
            </a:r>
            <a:r>
              <a:rPr lang="zh-CN" altLang="en-US" b="1" noProof="1">
                <a:latin typeface="Times New Roman" panose="02020603050405020304" pitchFamily="18" charset="0"/>
                <a:ea typeface="宋体" panose="02010600030101010101" pitchFamily="2" charset="-122"/>
                <a:cs typeface="+mn-cs"/>
              </a:rPr>
              <a:t>版本中，进程优先数</a:t>
            </a:r>
            <a:r>
              <a:rPr lang="en-US" altLang="zh-CN" b="1" noProof="1">
                <a:latin typeface="Times New Roman" panose="02020603050405020304" pitchFamily="18" charset="0"/>
                <a:ea typeface="宋体" panose="02010600030101010101" pitchFamily="2" charset="-122"/>
                <a:cs typeface="+mn-cs"/>
              </a:rPr>
              <a:t>p_pri</a:t>
            </a:r>
            <a:r>
              <a:rPr lang="zh-CN" altLang="en-US" b="1" noProof="1">
                <a:latin typeface="Times New Roman" panose="02020603050405020304" pitchFamily="18" charset="0"/>
                <a:ea typeface="宋体" panose="02010600030101010101" pitchFamily="2" charset="-122"/>
                <a:cs typeface="+mn-cs"/>
              </a:rPr>
              <a:t>的算式如下：</a:t>
            </a:r>
            <a:endParaRPr lang="zh-CN" altLang="en-US" b="1" noProof="1">
              <a:latin typeface="Times New Roman" panose="02020603050405020304" pitchFamily="18" charset="0"/>
              <a:ea typeface="宋体" panose="02010600030101010101" pitchFamily="2" charset="-122"/>
            </a:endParaRPr>
          </a:p>
          <a:p>
            <a:pPr algn="just">
              <a:spcBef>
                <a:spcPct val="25000"/>
              </a:spcBef>
            </a:pPr>
            <a:r>
              <a:rPr lang="zh-CN" altLang="en-US" b="1" noProof="1">
                <a:latin typeface="Times New Roman" panose="02020603050405020304" pitchFamily="18" charset="0"/>
                <a:ea typeface="宋体" panose="02010600030101010101" pitchFamily="2" charset="-122"/>
                <a:cs typeface="+mn-cs"/>
              </a:rPr>
              <a:t>	</a:t>
            </a:r>
            <a:r>
              <a:rPr lang="en-US" altLang="zh-CN" b="1" noProof="1">
                <a:solidFill>
                  <a:srgbClr val="FF0000"/>
                </a:solidFill>
                <a:latin typeface="Times New Roman" panose="02020603050405020304" pitchFamily="18" charset="0"/>
                <a:ea typeface="宋体" panose="02010600030101010101" pitchFamily="2" charset="-122"/>
                <a:cs typeface="+mn-cs"/>
              </a:rPr>
              <a:t>p_pri=p_cpu/2+PUSER+p_nice+NZERO</a:t>
            </a:r>
            <a:endParaRPr lang="en-US" altLang="zh-CN" b="1" noProof="1">
              <a:solidFill>
                <a:srgbClr val="FF0000"/>
              </a:solidFill>
              <a:latin typeface="Times New Roman" panose="02020603050405020304" pitchFamily="18" charset="0"/>
              <a:ea typeface="宋体" panose="02010600030101010101" pitchFamily="2" charset="-122"/>
            </a:endParaRPr>
          </a:p>
          <a:p>
            <a:pPr marL="342900" indent="-342900" algn="just">
              <a:spcBef>
                <a:spcPct val="25000"/>
              </a:spcBef>
              <a:buFont typeface="Wingdings" panose="05000000000000000000" charset="0"/>
              <a:buChar char="Ø"/>
            </a:pPr>
            <a:r>
              <a:rPr lang="en-US" altLang="zh-CN" b="1" noProof="1">
                <a:latin typeface="Times New Roman" panose="02020603050405020304" pitchFamily="18" charset="0"/>
                <a:ea typeface="宋体" panose="02010600030101010101" pitchFamily="2" charset="-122"/>
                <a:cs typeface="+mn-cs"/>
              </a:rPr>
              <a:t>PUSER</a:t>
            </a:r>
            <a:r>
              <a:rPr lang="zh-CN" altLang="en-US" b="1" noProof="1">
                <a:latin typeface="Times New Roman" panose="02020603050405020304" pitchFamily="18" charset="0"/>
                <a:ea typeface="宋体" panose="02010600030101010101" pitchFamily="2" charset="-122"/>
                <a:cs typeface="+mn-cs"/>
              </a:rPr>
              <a:t>和</a:t>
            </a:r>
            <a:r>
              <a:rPr lang="en-US" altLang="zh-CN" b="1" noProof="1">
                <a:latin typeface="Times New Roman" panose="02020603050405020304" pitchFamily="18" charset="0"/>
                <a:ea typeface="宋体" panose="02010600030101010101" pitchFamily="2" charset="-122"/>
                <a:cs typeface="+mn-cs"/>
              </a:rPr>
              <a:t>NZERO</a:t>
            </a:r>
            <a:r>
              <a:rPr lang="zh-CN" altLang="en-US" b="1" noProof="1">
                <a:latin typeface="Times New Roman" panose="02020603050405020304" pitchFamily="18" charset="0"/>
                <a:ea typeface="宋体" panose="02010600030101010101" pitchFamily="2" charset="-122"/>
                <a:cs typeface="+mn-cs"/>
              </a:rPr>
              <a:t>是偏置常数，分别为</a:t>
            </a:r>
            <a:r>
              <a:rPr lang="en-US" altLang="zh-CN" b="1" noProof="1">
                <a:latin typeface="Times New Roman" panose="02020603050405020304" pitchFamily="18" charset="0"/>
                <a:ea typeface="宋体" panose="02010600030101010101" pitchFamily="2" charset="-122"/>
                <a:cs typeface="+mn-cs"/>
              </a:rPr>
              <a:t>25</a:t>
            </a:r>
            <a:r>
              <a:rPr lang="zh-CN" altLang="en-US" b="1" noProof="1">
                <a:latin typeface="Times New Roman" panose="02020603050405020304" pitchFamily="18" charset="0"/>
                <a:ea typeface="宋体" panose="02010600030101010101" pitchFamily="2" charset="-122"/>
                <a:cs typeface="+mn-cs"/>
              </a:rPr>
              <a:t>和</a:t>
            </a:r>
            <a:r>
              <a:rPr lang="en-US" altLang="zh-CN" b="1" noProof="1">
                <a:latin typeface="Times New Roman" panose="02020603050405020304" pitchFamily="18" charset="0"/>
                <a:ea typeface="宋体" panose="02010600030101010101" pitchFamily="2" charset="-122"/>
                <a:cs typeface="+mn-cs"/>
              </a:rPr>
              <a:t>20</a:t>
            </a:r>
            <a:r>
              <a:rPr lang="zh-CN" altLang="en-US" b="1" noProof="1">
                <a:latin typeface="Times New Roman" panose="02020603050405020304" pitchFamily="18" charset="0"/>
                <a:ea typeface="宋体" panose="02010600030101010101" pitchFamily="2" charset="-122"/>
                <a:cs typeface="+mn-cs"/>
              </a:rPr>
              <a:t>。</a:t>
            </a:r>
            <a:r>
              <a:rPr lang="en-US" altLang="zh-CN" b="1" noProof="1">
                <a:latin typeface="Times New Roman" panose="02020603050405020304" pitchFamily="18" charset="0"/>
                <a:ea typeface="宋体" panose="02010600030101010101" pitchFamily="2" charset="-122"/>
                <a:cs typeface="+mn-cs"/>
              </a:rPr>
              <a:t>p_cpu</a:t>
            </a:r>
            <a:r>
              <a:rPr lang="zh-CN" altLang="en-US" b="1" noProof="1">
                <a:latin typeface="Times New Roman" panose="02020603050405020304" pitchFamily="18" charset="0"/>
                <a:ea typeface="宋体" panose="02010600030101010101" pitchFamily="2" charset="-122"/>
                <a:cs typeface="+mn-cs"/>
              </a:rPr>
              <a:t>和</a:t>
            </a:r>
            <a:r>
              <a:rPr lang="en-US" altLang="zh-CN" b="1" noProof="1">
                <a:latin typeface="Times New Roman" panose="02020603050405020304" pitchFamily="18" charset="0"/>
                <a:ea typeface="宋体" panose="02010600030101010101" pitchFamily="2" charset="-122"/>
                <a:cs typeface="+mn-cs"/>
              </a:rPr>
              <a:t>p_nice</a:t>
            </a:r>
            <a:r>
              <a:rPr lang="zh-CN" altLang="en-US" b="1" noProof="1">
                <a:latin typeface="Times New Roman" panose="02020603050405020304" pitchFamily="18" charset="0"/>
                <a:ea typeface="宋体" panose="02010600030101010101" pitchFamily="2" charset="-122"/>
                <a:cs typeface="+mn-cs"/>
              </a:rPr>
              <a:t>是基本进程控制块中的两个项，分别表示进程使用处理器的情况和用户自己设置的计算优先数的偏置量。</a:t>
            </a:r>
            <a:endParaRPr lang="zh-CN" altLang="en-US" b="1" noProof="1">
              <a:latin typeface="Times New Roman" panose="02020603050405020304" pitchFamily="18" charset="0"/>
              <a:ea typeface="宋体" panose="02010600030101010101" pitchFamily="2" charset="-122"/>
            </a:endParaRPr>
          </a:p>
          <a:p>
            <a:pPr marL="342900" indent="-342900" algn="just">
              <a:spcBef>
                <a:spcPct val="25000"/>
              </a:spcBef>
              <a:buFont typeface="Wingdings" panose="05000000000000000000" charset="0"/>
              <a:buChar char="Ø"/>
            </a:pPr>
            <a:r>
              <a:rPr lang="zh-CN" altLang="en-US" b="1" noProof="1">
                <a:latin typeface="Times New Roman" panose="02020603050405020304" pitchFamily="18" charset="0"/>
                <a:ea typeface="宋体" panose="02010600030101010101" pitchFamily="2" charset="-122"/>
                <a:cs typeface="+mn-cs"/>
              </a:rPr>
              <a:t>系统对正在占用</a:t>
            </a:r>
            <a:r>
              <a:rPr lang="en-US" altLang="zh-CN" b="1" noProof="1">
                <a:latin typeface="Times New Roman" panose="02020603050405020304" pitchFamily="18" charset="0"/>
                <a:ea typeface="宋体" panose="02010600030101010101" pitchFamily="2" charset="-122"/>
                <a:cs typeface="+mn-cs"/>
              </a:rPr>
              <a:t>CPU</a:t>
            </a:r>
            <a:r>
              <a:rPr lang="zh-CN" altLang="en-US" b="1" noProof="1">
                <a:latin typeface="Times New Roman" panose="02020603050405020304" pitchFamily="18" charset="0"/>
                <a:ea typeface="宋体" panose="02010600030101010101" pitchFamily="2" charset="-122"/>
                <a:cs typeface="+mn-cs"/>
              </a:rPr>
              <a:t>的进程每隔一个时钟周期</a:t>
            </a:r>
            <a:r>
              <a:rPr lang="en-US" altLang="zh-CN" b="1" noProof="1">
                <a:latin typeface="Times New Roman" panose="02020603050405020304" pitchFamily="18" charset="0"/>
                <a:ea typeface="宋体" panose="02010600030101010101" pitchFamily="2" charset="-122"/>
                <a:cs typeface="+mn-cs"/>
              </a:rPr>
              <a:t>(20ms)</a:t>
            </a:r>
            <a:r>
              <a:rPr lang="zh-CN" altLang="en-US" b="1" noProof="1">
                <a:latin typeface="Times New Roman" panose="02020603050405020304" pitchFamily="18" charset="0"/>
                <a:ea typeface="宋体" panose="02010600030101010101" pitchFamily="2" charset="-122"/>
                <a:cs typeface="+mn-cs"/>
              </a:rPr>
              <a:t>对其</a:t>
            </a:r>
            <a:r>
              <a:rPr lang="en-US" altLang="zh-CN" b="1" noProof="1">
                <a:latin typeface="Times New Roman" panose="02020603050405020304" pitchFamily="18" charset="0"/>
                <a:ea typeface="宋体" panose="02010600030101010101" pitchFamily="2" charset="-122"/>
                <a:cs typeface="+mn-cs"/>
              </a:rPr>
              <a:t>p_cpu</a:t>
            </a:r>
            <a:r>
              <a:rPr lang="zh-CN" altLang="en-US" b="1" noProof="1">
                <a:latin typeface="Times New Roman" panose="02020603050405020304" pitchFamily="18" charset="0"/>
                <a:ea typeface="宋体" panose="02010600030101010101" pitchFamily="2" charset="-122"/>
                <a:cs typeface="+mn-cs"/>
              </a:rPr>
              <a:t>加</a:t>
            </a:r>
            <a:r>
              <a:rPr lang="en-US" altLang="zh-CN" b="1" noProof="1">
                <a:latin typeface="Times New Roman" panose="02020603050405020304" pitchFamily="18" charset="0"/>
                <a:ea typeface="宋体" panose="02010600030101010101" pitchFamily="2" charset="-122"/>
                <a:cs typeface="+mn-cs"/>
              </a:rPr>
              <a:t>1</a:t>
            </a:r>
            <a:r>
              <a:rPr lang="zh-CN" altLang="en-US" b="1" noProof="1">
                <a:latin typeface="Times New Roman" panose="02020603050405020304" pitchFamily="18" charset="0"/>
                <a:ea typeface="宋体" panose="02010600030101010101" pitchFamily="2" charset="-122"/>
                <a:cs typeface="+mn-cs"/>
              </a:rPr>
              <a:t>。这使得占用处理器时间长的进程的</a:t>
            </a:r>
            <a:r>
              <a:rPr lang="en-US" altLang="zh-CN" b="1" noProof="1">
                <a:latin typeface="Times New Roman" panose="02020603050405020304" pitchFamily="18" charset="0"/>
                <a:ea typeface="宋体" panose="02010600030101010101" pitchFamily="2" charset="-122"/>
                <a:cs typeface="+mn-cs"/>
              </a:rPr>
              <a:t>p_cpu</a:t>
            </a:r>
            <a:r>
              <a:rPr lang="zh-CN" altLang="en-US" b="1" noProof="1">
                <a:latin typeface="Times New Roman" panose="02020603050405020304" pitchFamily="18" charset="0"/>
                <a:ea typeface="宋体" panose="02010600030101010101" pitchFamily="2" charset="-122"/>
                <a:cs typeface="+mn-cs"/>
              </a:rPr>
              <a:t>值增大，其优先数也增大，优先权就相应降低。</a:t>
            </a:r>
            <a:endParaRPr lang="zh-CN" altLang="en-US" b="1" noProof="1">
              <a:latin typeface="Times New Roman" panose="02020603050405020304" pitchFamily="18" charset="0"/>
              <a:ea typeface="宋体" panose="02010600030101010101" pitchFamily="2" charset="-122"/>
            </a:endParaRPr>
          </a:p>
          <a:p>
            <a:pPr marL="342900" indent="-342900" algn="just">
              <a:spcBef>
                <a:spcPct val="25000"/>
              </a:spcBef>
              <a:buFont typeface="Wingdings" panose="05000000000000000000" charset="0"/>
              <a:buChar char="Ø"/>
            </a:pPr>
            <a:r>
              <a:rPr lang="zh-CN" altLang="en-US" b="1" noProof="1">
                <a:latin typeface="Times New Roman" panose="02020603050405020304" pitchFamily="18" charset="0"/>
                <a:ea typeface="宋体" panose="02010600030101010101" pitchFamily="2" charset="-122"/>
                <a:cs typeface="+mn-cs"/>
              </a:rPr>
              <a:t>系统每隔</a:t>
            </a:r>
            <a:r>
              <a:rPr lang="en-US" altLang="zh-CN" b="1" noProof="1">
                <a:latin typeface="Times New Roman" panose="02020603050405020304" pitchFamily="18" charset="0"/>
                <a:ea typeface="宋体" panose="02010600030101010101" pitchFamily="2" charset="-122"/>
                <a:cs typeface="+mn-cs"/>
              </a:rPr>
              <a:t>1s</a:t>
            </a:r>
            <a:r>
              <a:rPr lang="zh-CN" altLang="en-US" b="1" noProof="1">
                <a:latin typeface="Times New Roman" panose="02020603050405020304" pitchFamily="18" charset="0"/>
                <a:ea typeface="宋体" panose="02010600030101010101" pitchFamily="2" charset="-122"/>
                <a:cs typeface="+mn-cs"/>
              </a:rPr>
              <a:t>对所有进程执行</a:t>
            </a:r>
            <a:r>
              <a:rPr lang="en-US" altLang="zh-CN" b="1" noProof="1">
                <a:latin typeface="Times New Roman" panose="02020603050405020304" pitchFamily="18" charset="0"/>
                <a:ea typeface="宋体" panose="02010600030101010101" pitchFamily="2" charset="-122"/>
                <a:cs typeface="+mn-cs"/>
              </a:rPr>
              <a:t>p_cpu/2</a:t>
            </a:r>
            <a:r>
              <a:rPr lang="zh-CN" altLang="en-US" b="1" noProof="1">
                <a:latin typeface="Times New Roman" panose="02020603050405020304" pitchFamily="18" charset="0"/>
                <a:ea typeface="宋体" panose="02010600030101010101" pitchFamily="2" charset="-122"/>
                <a:cs typeface="+mn-cs"/>
              </a:rPr>
              <a:t>，这使就绪进程优先级提高。</a:t>
            </a:r>
            <a:endParaRPr lang="zh-CN" altLang="en-US" b="1" noProof="1">
              <a:latin typeface="Times New Roman" panose="02020603050405020304" pitchFamily="18" charset="0"/>
              <a:ea typeface="宋体" panose="02010600030101010101" pitchFamily="2" charset="-122"/>
            </a:endParaRPr>
          </a:p>
          <a:p>
            <a:pPr marL="342900" indent="-342900" algn="just">
              <a:spcBef>
                <a:spcPct val="25000"/>
              </a:spcBef>
              <a:buFont typeface="Wingdings" panose="05000000000000000000" charset="0"/>
              <a:buChar char="Ø"/>
            </a:pPr>
            <a:r>
              <a:rPr lang="en-US" altLang="zh-CN" b="1" noProof="1">
                <a:latin typeface="Times New Roman" panose="02020603050405020304" pitchFamily="18" charset="0"/>
                <a:ea typeface="宋体" panose="02010600030101010101" pitchFamily="2" charset="-122"/>
                <a:cs typeface="+mn-cs"/>
              </a:rPr>
              <a:t>p_nice</a:t>
            </a:r>
            <a:r>
              <a:rPr lang="zh-CN" altLang="en-US" b="1" noProof="1">
                <a:latin typeface="Times New Roman" panose="02020603050405020304" pitchFamily="18" charset="0"/>
                <a:ea typeface="宋体" panose="02010600030101010101" pitchFamily="2" charset="-122"/>
                <a:cs typeface="+mn-cs"/>
              </a:rPr>
              <a:t>的值允许用户根据任务的轻重缓急程度来设置，其值在</a:t>
            </a:r>
            <a:r>
              <a:rPr lang="en-US" altLang="zh-CN" b="1" noProof="1">
                <a:latin typeface="Times New Roman" panose="02020603050405020304" pitchFamily="18" charset="0"/>
                <a:ea typeface="宋体" panose="02010600030101010101" pitchFamily="2" charset="-122"/>
                <a:cs typeface="+mn-cs"/>
              </a:rPr>
              <a:t>0</a:t>
            </a:r>
            <a:r>
              <a:rPr lang="zh-CN" altLang="en-US" b="1" noProof="1">
                <a:latin typeface="Times New Roman" panose="02020603050405020304" pitchFamily="18" charset="0"/>
                <a:ea typeface="宋体" panose="02010600030101010101" pitchFamily="2" charset="-122"/>
                <a:cs typeface="+mn-cs"/>
              </a:rPr>
              <a:t>～</a:t>
            </a:r>
            <a:r>
              <a:rPr lang="en-US" altLang="zh-CN" b="1" noProof="1">
                <a:latin typeface="Times New Roman" panose="02020603050405020304" pitchFamily="18" charset="0"/>
                <a:ea typeface="宋体" panose="02010600030101010101" pitchFamily="2" charset="-122"/>
                <a:cs typeface="+mn-cs"/>
              </a:rPr>
              <a:t>39</a:t>
            </a:r>
            <a:r>
              <a:rPr lang="zh-CN" altLang="en-US" b="1" noProof="1">
                <a:latin typeface="Times New Roman" panose="02020603050405020304" pitchFamily="18" charset="0"/>
                <a:ea typeface="宋体" panose="02010600030101010101" pitchFamily="2" charset="-122"/>
                <a:cs typeface="+mn-cs"/>
              </a:rPr>
              <a:t>之间。一旦一个进程的</a:t>
            </a:r>
            <a:r>
              <a:rPr lang="en-US" altLang="zh-CN" b="1" noProof="1">
                <a:latin typeface="Times New Roman" panose="02020603050405020304" pitchFamily="18" charset="0"/>
                <a:ea typeface="宋体" panose="02010600030101010101" pitchFamily="2" charset="-122"/>
                <a:cs typeface="+mn-cs"/>
              </a:rPr>
              <a:t>p_nice</a:t>
            </a:r>
            <a:r>
              <a:rPr lang="zh-CN" altLang="en-US" b="1" noProof="1">
                <a:latin typeface="Times New Roman" panose="02020603050405020304" pitchFamily="18" charset="0"/>
                <a:ea typeface="宋体" panose="02010600030101010101" pitchFamily="2" charset="-122"/>
                <a:cs typeface="+mn-cs"/>
              </a:rPr>
              <a:t>设置后，此后用户只能使其值增加。</a:t>
            </a:r>
            <a:endParaRPr lang="zh-CN" altLang="en-US" b="1" noProof="1">
              <a:latin typeface="Times New Roman" panose="02020603050405020304" pitchFamily="18" charset="0"/>
              <a:ea typeface="宋体" panose="02010600030101010101" pitchFamily="2" charset="-122"/>
            </a:endParaRPr>
          </a:p>
        </p:txBody>
      </p:sp>
      <p:sp>
        <p:nvSpPr>
          <p:cNvPr id="10445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05474" name="Text Box 2"/>
          <p:cNvSpPr txBox="1"/>
          <p:nvPr/>
        </p:nvSpPr>
        <p:spPr>
          <a:xfrm>
            <a:off x="762000" y="457200"/>
            <a:ext cx="8077200" cy="457200"/>
          </a:xfrm>
          <a:prstGeom prst="rect">
            <a:avLst/>
          </a:prstGeom>
          <a:noFill/>
          <a:ln w="9525">
            <a:noFill/>
          </a:ln>
        </p:spPr>
        <p:txBody>
          <a:bodyPr anchor="t">
            <a:spAutoFit/>
          </a:bodyPr>
          <a:p>
            <a:endParaRPr lang="zh-CN" altLang="zh-CN">
              <a:latin typeface="Tahoma" panose="020B0604030504040204" pitchFamily="34" charset="0"/>
              <a:ea typeface="宋体" panose="02010600030101010101" pitchFamily="2" charset="-122"/>
            </a:endParaRPr>
          </a:p>
        </p:txBody>
      </p:sp>
      <p:sp>
        <p:nvSpPr>
          <p:cNvPr id="105475" name="Text Box 3"/>
          <p:cNvSpPr txBox="1"/>
          <p:nvPr/>
        </p:nvSpPr>
        <p:spPr>
          <a:xfrm>
            <a:off x="460375" y="328613"/>
            <a:ext cx="8150225" cy="2092325"/>
          </a:xfrm>
          <a:prstGeom prst="rect">
            <a:avLst/>
          </a:prstGeom>
          <a:noFill/>
          <a:ln w="9525">
            <a:noFill/>
          </a:ln>
        </p:spPr>
        <p:txBody>
          <a:bodyPr anchor="t">
            <a:spAutoFit/>
          </a:bodyPr>
          <a:p>
            <a:r>
              <a:rPr lang="en-US" altLang="zh-CN" sz="2600" b="1">
                <a:solidFill>
                  <a:srgbClr val="0000FF"/>
                </a:solidFill>
                <a:latin typeface="宋体" panose="02010600030101010101" pitchFamily="2" charset="-122"/>
                <a:ea typeface="宋体" panose="02010600030101010101" pitchFamily="2" charset="-122"/>
              </a:rPr>
              <a:t>【</a:t>
            </a:r>
            <a:r>
              <a:rPr lang="zh-CN" altLang="en-US" sz="2600" b="1">
                <a:solidFill>
                  <a:srgbClr val="0000FF"/>
                </a:solidFill>
                <a:latin typeface="黑体" panose="02010609060101010101" pitchFamily="49" charset="-122"/>
                <a:ea typeface="黑体" panose="02010609060101010101" pitchFamily="49" charset="-122"/>
              </a:rPr>
              <a:t>例</a:t>
            </a:r>
            <a:r>
              <a:rPr lang="en-US" altLang="zh-CN" sz="2600" b="1">
                <a:solidFill>
                  <a:srgbClr val="0000FF"/>
                </a:solidFill>
                <a:latin typeface="Tahoma" panose="020B0604030504040204" pitchFamily="34" charset="0"/>
                <a:ea typeface="宋体" panose="02010600030101010101" pitchFamily="2" charset="-122"/>
              </a:rPr>
              <a:t>3-3</a:t>
            </a:r>
            <a:r>
              <a:rPr lang="en-US" altLang="zh-CN" sz="2600" b="1">
                <a:solidFill>
                  <a:srgbClr val="0000FF"/>
                </a:solidFill>
                <a:latin typeface="宋体" panose="02010600030101010101" pitchFamily="2" charset="-122"/>
                <a:ea typeface="宋体" panose="02010600030101010101" pitchFamily="2" charset="-122"/>
              </a:rPr>
              <a:t>】</a:t>
            </a:r>
            <a:r>
              <a:rPr lang="zh-CN" altLang="en-US" sz="2600" b="1">
                <a:latin typeface="宋体" panose="02010600030101010101" pitchFamily="2" charset="-122"/>
                <a:ea typeface="宋体" panose="02010600030101010101" pitchFamily="2" charset="-122"/>
              </a:rPr>
              <a:t>设有一个最多可有两道作业同时装入内存执行的批处理系统，作业调度采用最短作业优先调度算法，进程调度采用抢占式静态优先权调度算法，今有如下纯计算型作业序列（表中所列进程优先数中，数值越小优先权越高）：</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sp>
        <p:nvSpPr>
          <p:cNvPr id="105476" name="Text Box 4"/>
          <p:cNvSpPr txBox="1"/>
          <p:nvPr/>
        </p:nvSpPr>
        <p:spPr>
          <a:xfrm>
            <a:off x="423863" y="5503863"/>
            <a:ext cx="7467600" cy="930275"/>
          </a:xfrm>
          <a:prstGeom prst="rect">
            <a:avLst/>
          </a:prstGeom>
          <a:noFill/>
          <a:ln w="9525">
            <a:noFill/>
          </a:ln>
        </p:spPr>
        <p:txBody>
          <a:bodyPr anchor="t">
            <a:spAutoFit/>
          </a:bodyPr>
          <a:p>
            <a:pPr>
              <a:spcBef>
                <a:spcPct val="10000"/>
              </a:spcBef>
            </a:pPr>
            <a:r>
              <a:rPr lang="en-US" altLang="zh-CN" sz="2600" b="1">
                <a:latin typeface="宋体" panose="02010600030101010101" pitchFamily="2" charset="-122"/>
                <a:ea typeface="宋体" panose="02010600030101010101" pitchFamily="2" charset="-122"/>
              </a:rPr>
              <a:t>(1)</a:t>
            </a:r>
            <a:r>
              <a:rPr lang="zh-CN" altLang="en-US" sz="2600" b="1">
                <a:latin typeface="宋体" panose="02010600030101010101" pitchFamily="2" charset="-122"/>
                <a:ea typeface="宋体" panose="02010600030101010101" pitchFamily="2" charset="-122"/>
              </a:rPr>
              <a:t>列出所有作业进入内存时间及结束时间。</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a:p>
            <a:pPr>
              <a:spcBef>
                <a:spcPct val="10000"/>
              </a:spcBef>
            </a:pPr>
            <a:r>
              <a:rPr lang="en-US" altLang="zh-CN" sz="2600" b="1">
                <a:latin typeface="宋体" panose="02010600030101010101" pitchFamily="2" charset="-122"/>
                <a:ea typeface="宋体" panose="02010600030101010101" pitchFamily="2" charset="-122"/>
              </a:rPr>
              <a:t>(2)</a:t>
            </a:r>
            <a:r>
              <a:rPr lang="zh-CN" altLang="en-US" sz="2600" b="1">
                <a:latin typeface="宋体" panose="02010600030101010101" pitchFamily="2" charset="-122"/>
                <a:ea typeface="宋体" panose="02010600030101010101" pitchFamily="2" charset="-122"/>
              </a:rPr>
              <a:t>计算平均周转时间。</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graphicFrame>
        <p:nvGraphicFramePr>
          <p:cNvPr id="264197" name="Group 5"/>
          <p:cNvGraphicFramePr>
            <a:graphicFrameLocks noGrp="1"/>
          </p:cNvGraphicFramePr>
          <p:nvPr/>
        </p:nvGraphicFramePr>
        <p:xfrm>
          <a:off x="560388" y="2730500"/>
          <a:ext cx="8135938"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作业名</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到达时间</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估计运行时间</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进程优先数</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J1</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10:10</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20</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J2</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10:20</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30</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J3</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10:30</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25</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J4</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10:50</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20</a:t>
                      </a:r>
                      <a:r>
                        <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endParaRPr kumimoji="0" lang="en-US" altLang="zh-CN" sz="2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50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06498" name="Text Box 2"/>
          <p:cNvSpPr txBox="1"/>
          <p:nvPr/>
        </p:nvSpPr>
        <p:spPr>
          <a:xfrm>
            <a:off x="762000" y="457200"/>
            <a:ext cx="8077200" cy="457200"/>
          </a:xfrm>
          <a:prstGeom prst="rect">
            <a:avLst/>
          </a:prstGeom>
          <a:noFill/>
          <a:ln w="9525">
            <a:noFill/>
          </a:ln>
        </p:spPr>
        <p:txBody>
          <a:bodyPr anchor="t">
            <a:spAutoFit/>
          </a:bodyPr>
          <a:p>
            <a:endParaRPr lang="zh-CN" altLang="zh-CN">
              <a:latin typeface="Tahoma" panose="020B0604030504040204" pitchFamily="34" charset="0"/>
              <a:ea typeface="宋体" panose="02010600030101010101" pitchFamily="2" charset="-122"/>
            </a:endParaRPr>
          </a:p>
        </p:txBody>
      </p:sp>
      <p:sp>
        <p:nvSpPr>
          <p:cNvPr id="106499" name="Text Box 3"/>
          <p:cNvSpPr txBox="1"/>
          <p:nvPr/>
        </p:nvSpPr>
        <p:spPr>
          <a:xfrm>
            <a:off x="460375" y="328613"/>
            <a:ext cx="8150225" cy="1414462"/>
          </a:xfrm>
          <a:prstGeom prst="rect">
            <a:avLst/>
          </a:prstGeom>
          <a:noFill/>
          <a:ln w="9525">
            <a:noFill/>
          </a:ln>
        </p:spPr>
        <p:txBody>
          <a:bodyPr anchor="t">
            <a:spAutoFit/>
          </a:bodyPr>
          <a:p>
            <a:r>
              <a:rPr lang="en-US" altLang="zh-CN" sz="2000" b="1">
                <a:solidFill>
                  <a:srgbClr val="0000FF"/>
                </a:solidFill>
                <a:latin typeface="宋体" panose="02010600030101010101" pitchFamily="2" charset="-122"/>
                <a:ea typeface="宋体" panose="02010600030101010101" pitchFamily="2" charset="-122"/>
              </a:rPr>
              <a:t>【</a:t>
            </a:r>
            <a:r>
              <a:rPr lang="zh-CN" altLang="en-US" sz="2000" b="1">
                <a:solidFill>
                  <a:srgbClr val="0000FF"/>
                </a:solidFill>
                <a:latin typeface="黑体" panose="02010609060101010101" pitchFamily="49" charset="-122"/>
                <a:ea typeface="黑体" panose="02010609060101010101" pitchFamily="49" charset="-122"/>
              </a:rPr>
              <a:t>例</a:t>
            </a:r>
            <a:r>
              <a:rPr lang="en-US" altLang="zh-CN" sz="2000" b="1">
                <a:solidFill>
                  <a:srgbClr val="0000FF"/>
                </a:solidFill>
                <a:latin typeface="Tahoma" panose="020B0604030504040204" pitchFamily="34" charset="0"/>
                <a:ea typeface="宋体" panose="02010600030101010101" pitchFamily="2" charset="-122"/>
              </a:rPr>
              <a:t>3-3</a:t>
            </a:r>
            <a:r>
              <a:rPr lang="en-US" altLang="zh-CN" sz="2000" b="1">
                <a:solidFill>
                  <a:srgbClr val="0000FF"/>
                </a:solidFill>
                <a:latin typeface="宋体" panose="02010600030101010101" pitchFamily="2" charset="-122"/>
                <a:ea typeface="宋体" panose="02010600030101010101" pitchFamily="2" charset="-122"/>
              </a:rPr>
              <a:t>】</a:t>
            </a:r>
            <a:r>
              <a:rPr lang="zh-CN" altLang="en-US" sz="2000" b="1">
                <a:latin typeface="宋体" panose="02010600030101010101" pitchFamily="2" charset="-122"/>
                <a:ea typeface="宋体" panose="02010600030101010101" pitchFamily="2" charset="-122"/>
              </a:rPr>
              <a:t>设有一个最多可有两道作业同时装入内存执行的批处理系统，作业调度采用最短作业优先调度算法，进程调度采用抢占式静态优先权调度算法，今有如下纯计算型作业序列（表中所列进程优先数中，数值越小优先权越高）：</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graphicFrame>
        <p:nvGraphicFramePr>
          <p:cNvPr id="264197" name="Group 5"/>
          <p:cNvGraphicFramePr>
            <a:graphicFrameLocks noGrp="1"/>
          </p:cNvGraphicFramePr>
          <p:nvPr/>
        </p:nvGraphicFramePr>
        <p:xfrm>
          <a:off x="407988" y="1749425"/>
          <a:ext cx="8135938" cy="2009775"/>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作业名</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到达时间</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估计运行时间</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进程优先数</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J1</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J2</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J3</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10:30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J4</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10:50</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32"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
        <p:nvSpPr>
          <p:cNvPr id="104485" name="文本框 1"/>
          <p:cNvSpPr txBox="1"/>
          <p:nvPr/>
        </p:nvSpPr>
        <p:spPr>
          <a:xfrm>
            <a:off x="1754188" y="4532313"/>
            <a:ext cx="927100"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J1</a:t>
            </a:r>
            <a:endParaRPr lang="en-US" altLang="zh-CN" sz="2000" b="1">
              <a:latin typeface="Times New Roman" panose="02020603050405020304" pitchFamily="18" charset="0"/>
              <a:ea typeface="宋体" panose="02010600030101010101" pitchFamily="2" charset="-122"/>
            </a:endParaRPr>
          </a:p>
        </p:txBody>
      </p:sp>
      <p:sp>
        <p:nvSpPr>
          <p:cNvPr id="104486" name="文本框 2"/>
          <p:cNvSpPr txBox="1"/>
          <p:nvPr/>
        </p:nvSpPr>
        <p:spPr>
          <a:xfrm>
            <a:off x="1450975" y="5243513"/>
            <a:ext cx="771525" cy="338137"/>
          </a:xfrm>
          <a:prstGeom prst="rect">
            <a:avLst/>
          </a:prstGeom>
          <a:noFill/>
          <a:ln w="9525">
            <a:noFill/>
          </a:ln>
        </p:spPr>
        <p:txBody>
          <a:bodyPr wrap="square" anchor="t">
            <a:spAutoFit/>
          </a:bodyPr>
          <a:p>
            <a:r>
              <a:rPr lang="en-US" altLang="zh-CN" sz="1600">
                <a:latin typeface="Times New Roman" panose="02020603050405020304" pitchFamily="18" charset="0"/>
                <a:ea typeface="宋体" panose="02010600030101010101" pitchFamily="2" charset="-122"/>
              </a:rPr>
              <a:t>10:10</a:t>
            </a:r>
            <a:endParaRPr lang="en-US" altLang="zh-CN" sz="1600">
              <a:latin typeface="Times New Roman" panose="02020603050405020304" pitchFamily="18" charset="0"/>
              <a:ea typeface="宋体" panose="02010600030101010101" pitchFamily="2" charset="-122"/>
            </a:endParaRPr>
          </a:p>
        </p:txBody>
      </p:sp>
      <p:sp>
        <p:nvSpPr>
          <p:cNvPr id="104487" name="文本框 3"/>
          <p:cNvSpPr txBox="1"/>
          <p:nvPr/>
        </p:nvSpPr>
        <p:spPr>
          <a:xfrm>
            <a:off x="1543050" y="5581650"/>
            <a:ext cx="433388"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J1</a:t>
            </a:r>
            <a:endParaRPr lang="en-US" altLang="zh-CN" sz="1800" b="1">
              <a:latin typeface="Times New Roman" panose="02020603050405020304" pitchFamily="18" charset="0"/>
              <a:ea typeface="宋体" panose="02010600030101010101" pitchFamily="2" charset="-122"/>
            </a:endParaRPr>
          </a:p>
        </p:txBody>
      </p:sp>
      <p:sp>
        <p:nvSpPr>
          <p:cNvPr id="104488" name="文本框 4"/>
          <p:cNvSpPr txBox="1"/>
          <p:nvPr/>
        </p:nvSpPr>
        <p:spPr>
          <a:xfrm>
            <a:off x="2298700" y="5243513"/>
            <a:ext cx="771525" cy="338137"/>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10:20</a:t>
            </a:r>
            <a:endParaRPr lang="en-US" altLang="zh-CN" sz="1600" b="1">
              <a:latin typeface="Times New Roman" panose="02020603050405020304" pitchFamily="18" charset="0"/>
              <a:ea typeface="宋体" panose="02010600030101010101" pitchFamily="2" charset="-122"/>
            </a:endParaRPr>
          </a:p>
        </p:txBody>
      </p:sp>
      <p:sp>
        <p:nvSpPr>
          <p:cNvPr id="104489" name="文本框 5"/>
          <p:cNvSpPr txBox="1"/>
          <p:nvPr/>
        </p:nvSpPr>
        <p:spPr>
          <a:xfrm>
            <a:off x="2408238" y="5581650"/>
            <a:ext cx="433387"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J2</a:t>
            </a:r>
            <a:endParaRPr lang="en-US" altLang="zh-CN" sz="1800" b="1">
              <a:latin typeface="Times New Roman" panose="02020603050405020304" pitchFamily="18" charset="0"/>
              <a:ea typeface="宋体" panose="02010600030101010101" pitchFamily="2" charset="-122"/>
            </a:endParaRPr>
          </a:p>
        </p:txBody>
      </p:sp>
      <p:sp>
        <p:nvSpPr>
          <p:cNvPr id="104490" name="文本框 6"/>
          <p:cNvSpPr txBox="1"/>
          <p:nvPr/>
        </p:nvSpPr>
        <p:spPr>
          <a:xfrm>
            <a:off x="2681288" y="4532313"/>
            <a:ext cx="928687"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J2</a:t>
            </a:r>
            <a:endParaRPr lang="en-US" altLang="zh-CN" sz="2000" b="1">
              <a:latin typeface="Times New Roman" panose="02020603050405020304" pitchFamily="18" charset="0"/>
              <a:ea typeface="宋体" panose="02010600030101010101" pitchFamily="2" charset="-122"/>
            </a:endParaRPr>
          </a:p>
        </p:txBody>
      </p:sp>
      <p:sp>
        <p:nvSpPr>
          <p:cNvPr id="104491" name="文本框 7"/>
          <p:cNvSpPr txBox="1"/>
          <p:nvPr/>
        </p:nvSpPr>
        <p:spPr>
          <a:xfrm>
            <a:off x="3214688" y="5581650"/>
            <a:ext cx="433387"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J1</a:t>
            </a:r>
            <a:endParaRPr lang="en-US" altLang="zh-CN" sz="1800" b="1">
              <a:latin typeface="Times New Roman" panose="02020603050405020304" pitchFamily="18" charset="0"/>
              <a:ea typeface="宋体" panose="02010600030101010101" pitchFamily="2" charset="-122"/>
            </a:endParaRPr>
          </a:p>
        </p:txBody>
      </p:sp>
      <p:sp>
        <p:nvSpPr>
          <p:cNvPr id="104492" name="文本框 8"/>
          <p:cNvSpPr txBox="1"/>
          <p:nvPr/>
        </p:nvSpPr>
        <p:spPr>
          <a:xfrm>
            <a:off x="3214688" y="5243513"/>
            <a:ext cx="771525" cy="338137"/>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10:30</a:t>
            </a:r>
            <a:endParaRPr lang="en-US" altLang="zh-CN" sz="1600" b="1">
              <a:latin typeface="Times New Roman" panose="02020603050405020304" pitchFamily="18" charset="0"/>
              <a:ea typeface="宋体" panose="02010600030101010101" pitchFamily="2" charset="-122"/>
            </a:endParaRPr>
          </a:p>
        </p:txBody>
      </p:sp>
      <p:sp>
        <p:nvSpPr>
          <p:cNvPr id="104493" name="文本框 9"/>
          <p:cNvSpPr txBox="1"/>
          <p:nvPr/>
        </p:nvSpPr>
        <p:spPr>
          <a:xfrm>
            <a:off x="3214688" y="6026150"/>
            <a:ext cx="433387" cy="368300"/>
          </a:xfrm>
          <a:prstGeom prst="rect">
            <a:avLst/>
          </a:prstGeom>
          <a:solidFill>
            <a:srgbClr val="FFC00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J3</a:t>
            </a:r>
            <a:endParaRPr lang="en-US" altLang="zh-CN" sz="1800" b="1">
              <a:latin typeface="Times New Roman" panose="02020603050405020304" pitchFamily="18" charset="0"/>
              <a:ea typeface="宋体" panose="02010600030101010101" pitchFamily="2" charset="-122"/>
            </a:endParaRPr>
          </a:p>
        </p:txBody>
      </p:sp>
      <p:sp>
        <p:nvSpPr>
          <p:cNvPr id="104494" name="文本框 10"/>
          <p:cNvSpPr txBox="1"/>
          <p:nvPr/>
        </p:nvSpPr>
        <p:spPr>
          <a:xfrm>
            <a:off x="3609975" y="4532313"/>
            <a:ext cx="927100"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J2</a:t>
            </a:r>
            <a:endParaRPr lang="en-US" altLang="zh-CN" sz="2000" b="1">
              <a:latin typeface="Times New Roman" panose="02020603050405020304" pitchFamily="18" charset="0"/>
              <a:ea typeface="宋体" panose="02010600030101010101" pitchFamily="2" charset="-122"/>
            </a:endParaRPr>
          </a:p>
        </p:txBody>
      </p:sp>
      <p:sp>
        <p:nvSpPr>
          <p:cNvPr id="104495" name="文本框 11"/>
          <p:cNvSpPr txBox="1"/>
          <p:nvPr/>
        </p:nvSpPr>
        <p:spPr>
          <a:xfrm>
            <a:off x="4108450" y="5243513"/>
            <a:ext cx="771525" cy="338137"/>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10:50</a:t>
            </a:r>
            <a:endParaRPr lang="en-US" altLang="zh-CN" sz="1600" b="1">
              <a:latin typeface="Times New Roman" panose="02020603050405020304" pitchFamily="18" charset="0"/>
              <a:ea typeface="宋体" panose="02010600030101010101" pitchFamily="2" charset="-122"/>
            </a:endParaRPr>
          </a:p>
        </p:txBody>
      </p:sp>
      <p:sp>
        <p:nvSpPr>
          <p:cNvPr id="104496" name="文本框 12"/>
          <p:cNvSpPr txBox="1"/>
          <p:nvPr/>
        </p:nvSpPr>
        <p:spPr>
          <a:xfrm>
            <a:off x="4327525" y="4062413"/>
            <a:ext cx="433388"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J2</a:t>
            </a:r>
            <a:endParaRPr lang="en-US" altLang="zh-CN" sz="1800" b="1">
              <a:latin typeface="Times New Roman" panose="02020603050405020304" pitchFamily="18" charset="0"/>
              <a:ea typeface="宋体" panose="02010600030101010101" pitchFamily="2" charset="-122"/>
            </a:endParaRPr>
          </a:p>
        </p:txBody>
      </p:sp>
      <p:sp>
        <p:nvSpPr>
          <p:cNvPr id="104497" name="文本框 13"/>
          <p:cNvSpPr txBox="1"/>
          <p:nvPr/>
        </p:nvSpPr>
        <p:spPr>
          <a:xfrm>
            <a:off x="4276725" y="5581650"/>
            <a:ext cx="433388" cy="644525"/>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J1</a:t>
            </a:r>
            <a:endParaRPr lang="en-US" altLang="zh-CN" sz="1800" b="1">
              <a:latin typeface="Times New Roman" panose="02020603050405020304" pitchFamily="18" charset="0"/>
              <a:ea typeface="宋体" panose="02010600030101010101" pitchFamily="2" charset="-122"/>
            </a:endParaRPr>
          </a:p>
          <a:p>
            <a:r>
              <a:rPr lang="en-US" altLang="zh-CN" sz="1800" b="1">
                <a:latin typeface="Times New Roman" panose="02020603050405020304" pitchFamily="18" charset="0"/>
                <a:ea typeface="宋体" panose="02010600030101010101" pitchFamily="2" charset="-122"/>
              </a:rPr>
              <a:t>J4</a:t>
            </a:r>
            <a:endParaRPr lang="en-US" altLang="zh-CN" sz="1800" b="1">
              <a:latin typeface="Times New Roman" panose="02020603050405020304" pitchFamily="18" charset="0"/>
              <a:ea typeface="宋体" panose="02010600030101010101" pitchFamily="2" charset="-122"/>
            </a:endParaRPr>
          </a:p>
        </p:txBody>
      </p:sp>
      <p:sp>
        <p:nvSpPr>
          <p:cNvPr id="104498" name="文本框 14"/>
          <p:cNvSpPr txBox="1"/>
          <p:nvPr/>
        </p:nvSpPr>
        <p:spPr>
          <a:xfrm>
            <a:off x="4276725" y="6394450"/>
            <a:ext cx="433388" cy="368300"/>
          </a:xfrm>
          <a:prstGeom prst="rect">
            <a:avLst/>
          </a:prstGeom>
          <a:solidFill>
            <a:srgbClr val="FFC00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J3</a:t>
            </a:r>
            <a:endParaRPr lang="en-US" altLang="zh-CN" sz="1800" b="1">
              <a:latin typeface="Times New Roman" panose="02020603050405020304" pitchFamily="18" charset="0"/>
              <a:ea typeface="宋体" panose="02010600030101010101" pitchFamily="2" charset="-122"/>
            </a:endParaRPr>
          </a:p>
        </p:txBody>
      </p:sp>
      <p:sp>
        <p:nvSpPr>
          <p:cNvPr id="104499" name="文本框 15"/>
          <p:cNvSpPr txBox="1"/>
          <p:nvPr/>
        </p:nvSpPr>
        <p:spPr>
          <a:xfrm>
            <a:off x="4537075" y="4532313"/>
            <a:ext cx="927100"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J1</a:t>
            </a:r>
            <a:endParaRPr lang="en-US" altLang="zh-CN" sz="2000" b="1">
              <a:latin typeface="Times New Roman" panose="02020603050405020304" pitchFamily="18" charset="0"/>
              <a:ea typeface="宋体" panose="02010600030101010101" pitchFamily="2" charset="-122"/>
            </a:endParaRPr>
          </a:p>
        </p:txBody>
      </p:sp>
      <p:sp>
        <p:nvSpPr>
          <p:cNvPr id="104500" name="文本框 16"/>
          <p:cNvSpPr txBox="1"/>
          <p:nvPr/>
        </p:nvSpPr>
        <p:spPr>
          <a:xfrm>
            <a:off x="5068888" y="5243513"/>
            <a:ext cx="771525" cy="338137"/>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11:00</a:t>
            </a:r>
            <a:endParaRPr lang="en-US" altLang="zh-CN" sz="1600" b="1">
              <a:latin typeface="Times New Roman" panose="02020603050405020304" pitchFamily="18" charset="0"/>
              <a:ea typeface="宋体" panose="02010600030101010101" pitchFamily="2" charset="-122"/>
            </a:endParaRPr>
          </a:p>
        </p:txBody>
      </p:sp>
      <p:sp>
        <p:nvSpPr>
          <p:cNvPr id="104501" name="文本框 17"/>
          <p:cNvSpPr txBox="1"/>
          <p:nvPr/>
        </p:nvSpPr>
        <p:spPr>
          <a:xfrm>
            <a:off x="5237163" y="5581650"/>
            <a:ext cx="433387" cy="644525"/>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J4</a:t>
            </a:r>
            <a:endParaRPr lang="en-US" altLang="zh-CN" sz="1800" b="1">
              <a:latin typeface="Times New Roman" panose="02020603050405020304" pitchFamily="18" charset="0"/>
              <a:ea typeface="宋体" panose="02010600030101010101" pitchFamily="2" charset="-122"/>
            </a:endParaRPr>
          </a:p>
          <a:p>
            <a:r>
              <a:rPr lang="en-US" altLang="zh-CN" sz="1800" b="1">
                <a:latin typeface="Times New Roman" panose="02020603050405020304" pitchFamily="18" charset="0"/>
                <a:ea typeface="宋体" panose="02010600030101010101" pitchFamily="2" charset="-122"/>
              </a:rPr>
              <a:t>J3</a:t>
            </a:r>
            <a:endParaRPr lang="en-US" altLang="zh-CN" sz="1800" b="1">
              <a:latin typeface="Times New Roman" panose="02020603050405020304" pitchFamily="18" charset="0"/>
              <a:ea typeface="宋体" panose="02010600030101010101" pitchFamily="2" charset="-122"/>
            </a:endParaRPr>
          </a:p>
        </p:txBody>
      </p:sp>
      <p:sp>
        <p:nvSpPr>
          <p:cNvPr id="104502" name="文本框 18"/>
          <p:cNvSpPr txBox="1"/>
          <p:nvPr/>
        </p:nvSpPr>
        <p:spPr>
          <a:xfrm>
            <a:off x="5292725" y="4062413"/>
            <a:ext cx="433388"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J1</a:t>
            </a:r>
            <a:endParaRPr lang="en-US" altLang="zh-CN" sz="1800" b="1">
              <a:latin typeface="Times New Roman" panose="02020603050405020304" pitchFamily="18" charset="0"/>
              <a:ea typeface="宋体" panose="02010600030101010101" pitchFamily="2" charset="-122"/>
            </a:endParaRPr>
          </a:p>
        </p:txBody>
      </p:sp>
      <p:sp>
        <p:nvSpPr>
          <p:cNvPr id="104503" name="文本框 19"/>
          <p:cNvSpPr txBox="1"/>
          <p:nvPr/>
        </p:nvSpPr>
        <p:spPr>
          <a:xfrm>
            <a:off x="5470525" y="4532313"/>
            <a:ext cx="927100"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J3</a:t>
            </a:r>
            <a:endParaRPr lang="en-US" altLang="zh-CN" sz="2000" b="1">
              <a:latin typeface="Times New Roman" panose="02020603050405020304" pitchFamily="18" charset="0"/>
              <a:ea typeface="宋体" panose="02010600030101010101" pitchFamily="2" charset="-122"/>
            </a:endParaRPr>
          </a:p>
        </p:txBody>
      </p:sp>
      <p:sp>
        <p:nvSpPr>
          <p:cNvPr id="104504" name="文本框 20"/>
          <p:cNvSpPr txBox="1"/>
          <p:nvPr/>
        </p:nvSpPr>
        <p:spPr>
          <a:xfrm>
            <a:off x="6042025" y="5243513"/>
            <a:ext cx="771525" cy="338137"/>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11:25</a:t>
            </a:r>
            <a:endParaRPr lang="en-US" altLang="zh-CN" sz="1600" b="1">
              <a:latin typeface="Times New Roman" panose="02020603050405020304" pitchFamily="18" charset="0"/>
              <a:ea typeface="宋体" panose="02010600030101010101" pitchFamily="2" charset="-122"/>
            </a:endParaRPr>
          </a:p>
        </p:txBody>
      </p:sp>
      <p:sp>
        <p:nvSpPr>
          <p:cNvPr id="104505" name="文本框 21"/>
          <p:cNvSpPr txBox="1"/>
          <p:nvPr/>
        </p:nvSpPr>
        <p:spPr>
          <a:xfrm>
            <a:off x="6211888" y="5581650"/>
            <a:ext cx="433387"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J4</a:t>
            </a:r>
            <a:endParaRPr lang="en-US" altLang="zh-CN" sz="1800" b="1">
              <a:latin typeface="Times New Roman" panose="02020603050405020304" pitchFamily="18" charset="0"/>
              <a:ea typeface="宋体" panose="02010600030101010101" pitchFamily="2" charset="-122"/>
            </a:endParaRPr>
          </a:p>
        </p:txBody>
      </p:sp>
      <p:sp>
        <p:nvSpPr>
          <p:cNvPr id="104506" name="文本框 22"/>
          <p:cNvSpPr txBox="1"/>
          <p:nvPr/>
        </p:nvSpPr>
        <p:spPr>
          <a:xfrm>
            <a:off x="6175375" y="4062413"/>
            <a:ext cx="433388"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J3</a:t>
            </a:r>
            <a:endParaRPr lang="en-US" altLang="zh-CN" sz="1800" b="1">
              <a:latin typeface="Times New Roman" panose="02020603050405020304" pitchFamily="18" charset="0"/>
              <a:ea typeface="宋体" panose="02010600030101010101" pitchFamily="2" charset="-122"/>
            </a:endParaRPr>
          </a:p>
        </p:txBody>
      </p:sp>
      <p:sp>
        <p:nvSpPr>
          <p:cNvPr id="104507" name="文本框 23"/>
          <p:cNvSpPr txBox="1"/>
          <p:nvPr/>
        </p:nvSpPr>
        <p:spPr>
          <a:xfrm>
            <a:off x="6397625" y="4532313"/>
            <a:ext cx="928688"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J4</a:t>
            </a:r>
            <a:endParaRPr lang="en-US" altLang="zh-CN" sz="2000" b="1">
              <a:latin typeface="Times New Roman" panose="02020603050405020304" pitchFamily="18" charset="0"/>
              <a:ea typeface="宋体" panose="02010600030101010101" pitchFamily="2" charset="-122"/>
            </a:endParaRPr>
          </a:p>
        </p:txBody>
      </p:sp>
      <p:sp>
        <p:nvSpPr>
          <p:cNvPr id="104508" name="文本框 24"/>
          <p:cNvSpPr txBox="1"/>
          <p:nvPr/>
        </p:nvSpPr>
        <p:spPr>
          <a:xfrm>
            <a:off x="7045325" y="5243513"/>
            <a:ext cx="771525" cy="338137"/>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11:45</a:t>
            </a:r>
            <a:endParaRPr lang="en-US" altLang="zh-CN" sz="1600" b="1">
              <a:latin typeface="Times New Roman" panose="02020603050405020304" pitchFamily="18" charset="0"/>
              <a:ea typeface="宋体" panose="02010600030101010101" pitchFamily="2" charset="-122"/>
            </a:endParaRPr>
          </a:p>
        </p:txBody>
      </p:sp>
      <p:sp>
        <p:nvSpPr>
          <p:cNvPr id="104509" name="文本框 25"/>
          <p:cNvSpPr txBox="1"/>
          <p:nvPr/>
        </p:nvSpPr>
        <p:spPr>
          <a:xfrm>
            <a:off x="7140575" y="4062413"/>
            <a:ext cx="433388"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J4</a:t>
            </a:r>
            <a:endParaRPr lang="en-US" altLang="zh-CN" sz="1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4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4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4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49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4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4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4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49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44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4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450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45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450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0450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0450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450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0450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50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450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4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86" grpId="0"/>
      <p:bldP spid="104486" grpId="1"/>
      <p:bldP spid="104487" grpId="0" bldLvl="0" animBg="1"/>
      <p:bldP spid="104487" grpId="1" animBg="1"/>
      <p:bldP spid="104485" grpId="0" bldLvl="0" animBg="1"/>
      <p:bldP spid="104485" grpId="1" animBg="1"/>
      <p:bldP spid="104488" grpId="0"/>
      <p:bldP spid="104488" grpId="1"/>
      <p:bldP spid="104489" grpId="0" bldLvl="0" animBg="1"/>
      <p:bldP spid="104489" grpId="1" animBg="1"/>
      <p:bldP spid="104490" grpId="0" bldLvl="0" animBg="1"/>
      <p:bldP spid="104490" grpId="1" animBg="1"/>
      <p:bldP spid="104492" grpId="0"/>
      <p:bldP spid="104492" grpId="1"/>
      <p:bldP spid="104491" grpId="0" bldLvl="0" animBg="1"/>
      <p:bldP spid="104491" grpId="1" animBg="1"/>
      <p:bldP spid="104493" grpId="0" bldLvl="0" animBg="1"/>
      <p:bldP spid="104493" grpId="1" animBg="1"/>
      <p:bldP spid="104494" grpId="0" bldLvl="0" animBg="1"/>
      <p:bldP spid="104494" grpId="1" animBg="1"/>
      <p:bldP spid="104495" grpId="0"/>
      <p:bldP spid="104495" grpId="1"/>
      <p:bldP spid="104496" grpId="0" bldLvl="0" animBg="1"/>
      <p:bldP spid="104496" grpId="1" animBg="1"/>
      <p:bldP spid="104497" grpId="0" bldLvl="0" animBg="1"/>
      <p:bldP spid="104497" grpId="1" animBg="1"/>
      <p:bldP spid="104498" grpId="0" bldLvl="0" animBg="1"/>
      <p:bldP spid="104498" grpId="1" animBg="1"/>
      <p:bldP spid="104499" grpId="0" bldLvl="0" animBg="1"/>
      <p:bldP spid="104499" grpId="1" animBg="1"/>
      <p:bldP spid="104500" grpId="0"/>
      <p:bldP spid="104500" grpId="1"/>
      <p:bldP spid="104502" grpId="0" bldLvl="0" animBg="1"/>
      <p:bldP spid="104502" grpId="1" animBg="1"/>
      <p:bldP spid="104501" grpId="0" bldLvl="0" animBg="1"/>
      <p:bldP spid="104501" grpId="1" animBg="1"/>
      <p:bldP spid="104503" grpId="0" bldLvl="0" animBg="1"/>
      <p:bldP spid="104503" grpId="1" animBg="1"/>
      <p:bldP spid="104504" grpId="0"/>
      <p:bldP spid="104504" grpId="1"/>
      <p:bldP spid="104506" grpId="0" bldLvl="0" animBg="1"/>
      <p:bldP spid="104506" grpId="1" animBg="1"/>
      <p:bldP spid="104505" grpId="0" bldLvl="0" animBg="1"/>
      <p:bldP spid="104505" grpId="1" animBg="1"/>
      <p:bldP spid="104507" grpId="0" bldLvl="0" animBg="1"/>
      <p:bldP spid="104507" grpId="1" animBg="1"/>
      <p:bldP spid="104508" grpId="0"/>
      <p:bldP spid="104508" grpId="1"/>
      <p:bldP spid="104509" grpId="0" bldLvl="0" animBg="1"/>
      <p:bldP spid="104509"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graphicFrame>
        <p:nvGraphicFramePr>
          <p:cNvPr id="693471" name="Group 223"/>
          <p:cNvGraphicFramePr>
            <a:graphicFrameLocks noGrp="1"/>
          </p:cNvGraphicFramePr>
          <p:nvPr/>
        </p:nvGraphicFramePr>
        <p:xfrm>
          <a:off x="1079500" y="3213100"/>
          <a:ext cx="7759700" cy="2700338"/>
        </p:xfrm>
        <a:graphic>
          <a:graphicData uri="http://schemas.openxmlformats.org/drawingml/2006/table">
            <a:tbl>
              <a:tblPr/>
              <a:tblGrid>
                <a:gridCol w="1289050"/>
                <a:gridCol w="1619250"/>
                <a:gridCol w="1616075"/>
                <a:gridCol w="1616075"/>
                <a:gridCol w="1619250"/>
              </a:tblGrid>
              <a:tr h="5381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进入时间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结束时间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周转时间</a:t>
                      </a: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603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J1</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988">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J4</a:t>
                      </a:r>
                      <a:endPar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zh-CN"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693416" name="Text Box 168"/>
          <p:cNvSpPr txBox="1"/>
          <p:nvPr/>
        </p:nvSpPr>
        <p:spPr>
          <a:xfrm>
            <a:off x="468313" y="5984875"/>
            <a:ext cx="8010525" cy="522288"/>
          </a:xfrm>
          <a:prstGeom prst="rect">
            <a:avLst/>
          </a:prstGeom>
          <a:noFill/>
          <a:ln w="9525">
            <a:noFill/>
          </a:ln>
        </p:spPr>
        <p:txBody>
          <a:bodyPr anchor="t">
            <a:spAutoFit/>
          </a:bodyPr>
          <a:p>
            <a:r>
              <a:rPr lang="zh-CN" altLang="en-US" sz="2800" b="1">
                <a:latin typeface="Times New Roman" panose="02020603050405020304" pitchFamily="18" charset="0"/>
                <a:ea typeface="宋体" panose="02010600030101010101" pitchFamily="2" charset="-122"/>
              </a:rPr>
              <a:t>平均周转时间</a:t>
            </a:r>
            <a:r>
              <a:rPr lang="en-US" altLang="zh-CN" sz="2800" b="1">
                <a:latin typeface="Times New Roman" panose="02020603050405020304" pitchFamily="18" charset="0"/>
                <a:ea typeface="宋体" panose="02010600030101010101" pitchFamily="2" charset="-122"/>
              </a:rPr>
              <a:t>=(50+30+55+55)4=47.5(</a:t>
            </a:r>
            <a:r>
              <a:rPr lang="zh-CN" altLang="en-US" sz="2800" b="1">
                <a:latin typeface="Times New Roman" panose="02020603050405020304" pitchFamily="18" charset="0"/>
                <a:ea typeface="宋体" panose="02010600030101010101" pitchFamily="2" charset="-122"/>
              </a:rPr>
              <a:t>分钟</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693451" name="Text Box 203"/>
          <p:cNvSpPr txBox="1"/>
          <p:nvPr/>
        </p:nvSpPr>
        <p:spPr>
          <a:xfrm>
            <a:off x="4032250" y="3860800"/>
            <a:ext cx="1008063"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10:10</a:t>
            </a:r>
            <a:endParaRPr lang="en-US" altLang="zh-CN" b="1">
              <a:latin typeface="Times New Roman" panose="02020603050405020304" pitchFamily="18" charset="0"/>
              <a:ea typeface="宋体" panose="02010600030101010101" pitchFamily="2" charset="-122"/>
            </a:endParaRPr>
          </a:p>
        </p:txBody>
      </p:sp>
      <p:sp>
        <p:nvSpPr>
          <p:cNvPr id="693452" name="Text Box 204"/>
          <p:cNvSpPr txBox="1"/>
          <p:nvPr/>
        </p:nvSpPr>
        <p:spPr>
          <a:xfrm>
            <a:off x="5795963" y="3860800"/>
            <a:ext cx="1008062"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11:00</a:t>
            </a:r>
            <a:endParaRPr lang="en-US" altLang="zh-CN" b="1">
              <a:latin typeface="Times New Roman" panose="02020603050405020304" pitchFamily="18" charset="0"/>
              <a:ea typeface="宋体" panose="02010600030101010101" pitchFamily="2" charset="-122"/>
            </a:endParaRPr>
          </a:p>
        </p:txBody>
      </p:sp>
      <p:sp>
        <p:nvSpPr>
          <p:cNvPr id="693454" name="Text Box 206"/>
          <p:cNvSpPr txBox="1"/>
          <p:nvPr/>
        </p:nvSpPr>
        <p:spPr>
          <a:xfrm>
            <a:off x="7164388" y="3824288"/>
            <a:ext cx="1655762" cy="460375"/>
          </a:xfrm>
          <a:prstGeom prst="rect">
            <a:avLst/>
          </a:prstGeom>
          <a:noFill/>
          <a:ln w="19050">
            <a:noFill/>
          </a:ln>
        </p:spPr>
        <p:txBody>
          <a:bodyPr anchor="t">
            <a:spAutoFit/>
          </a:bodyPr>
          <a:p>
            <a:pPr algn="ctr"/>
            <a:r>
              <a:rPr lang="en-US" altLang="zh-CN" b="1">
                <a:latin typeface="Times New Roman" panose="02020603050405020304" pitchFamily="18" charset="0"/>
                <a:ea typeface="宋体" panose="02010600030101010101" pitchFamily="2" charset="-122"/>
              </a:rPr>
              <a:t>50</a:t>
            </a:r>
            <a:r>
              <a:rPr lang="zh-CN" altLang="en-US" b="1">
                <a:latin typeface="Times New Roman" panose="02020603050405020304" pitchFamily="18" charset="0"/>
                <a:ea typeface="宋体" panose="02010600030101010101" pitchFamily="2" charset="-122"/>
              </a:rPr>
              <a:t>分钟</a:t>
            </a:r>
            <a:endParaRPr lang="zh-CN" altLang="en-US" b="1">
              <a:latin typeface="Times New Roman" panose="02020603050405020304" pitchFamily="18" charset="0"/>
              <a:ea typeface="宋体" panose="02010600030101010101" pitchFamily="2" charset="-122"/>
            </a:endParaRPr>
          </a:p>
        </p:txBody>
      </p:sp>
      <p:sp>
        <p:nvSpPr>
          <p:cNvPr id="693455" name="Text Box 207"/>
          <p:cNvSpPr txBox="1"/>
          <p:nvPr/>
        </p:nvSpPr>
        <p:spPr>
          <a:xfrm>
            <a:off x="4067175" y="4365625"/>
            <a:ext cx="1008063"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10:20</a:t>
            </a:r>
            <a:endParaRPr lang="en-US" altLang="zh-CN" b="1">
              <a:latin typeface="Times New Roman" panose="02020603050405020304" pitchFamily="18" charset="0"/>
              <a:ea typeface="宋体" panose="02010600030101010101" pitchFamily="2" charset="-122"/>
            </a:endParaRPr>
          </a:p>
        </p:txBody>
      </p:sp>
      <p:sp>
        <p:nvSpPr>
          <p:cNvPr id="693456" name="Text Box 208"/>
          <p:cNvSpPr txBox="1"/>
          <p:nvPr/>
        </p:nvSpPr>
        <p:spPr>
          <a:xfrm>
            <a:off x="5832475" y="4365625"/>
            <a:ext cx="1008063"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10:50</a:t>
            </a:r>
            <a:endParaRPr lang="en-US" altLang="zh-CN" b="1">
              <a:latin typeface="Times New Roman" panose="02020603050405020304" pitchFamily="18" charset="0"/>
              <a:ea typeface="宋体" panose="02010600030101010101" pitchFamily="2" charset="-122"/>
            </a:endParaRPr>
          </a:p>
        </p:txBody>
      </p:sp>
      <p:sp>
        <p:nvSpPr>
          <p:cNvPr id="693457" name="Text Box 209"/>
          <p:cNvSpPr txBox="1"/>
          <p:nvPr/>
        </p:nvSpPr>
        <p:spPr>
          <a:xfrm>
            <a:off x="7164388" y="4365625"/>
            <a:ext cx="1655762" cy="460375"/>
          </a:xfrm>
          <a:prstGeom prst="rect">
            <a:avLst/>
          </a:prstGeom>
          <a:noFill/>
          <a:ln w="19050">
            <a:noFill/>
          </a:ln>
        </p:spPr>
        <p:txBody>
          <a:bodyPr anchor="t">
            <a:spAutoFit/>
          </a:bodyPr>
          <a:p>
            <a:pPr algn="ctr"/>
            <a:r>
              <a:rPr lang="en-US" altLang="zh-CN" b="1">
                <a:latin typeface="Times New Roman" panose="02020603050405020304" pitchFamily="18" charset="0"/>
                <a:ea typeface="宋体" panose="02010600030101010101" pitchFamily="2" charset="-122"/>
              </a:rPr>
              <a:t>30</a:t>
            </a:r>
            <a:r>
              <a:rPr lang="zh-CN" altLang="en-US" b="1">
                <a:latin typeface="Times New Roman" panose="02020603050405020304" pitchFamily="18" charset="0"/>
                <a:ea typeface="宋体" panose="02010600030101010101" pitchFamily="2" charset="-122"/>
              </a:rPr>
              <a:t>分钟</a:t>
            </a:r>
            <a:endParaRPr lang="zh-CN" altLang="en-US" b="1">
              <a:latin typeface="Times New Roman" panose="02020603050405020304" pitchFamily="18" charset="0"/>
              <a:ea typeface="宋体" panose="02010600030101010101" pitchFamily="2" charset="-122"/>
            </a:endParaRPr>
          </a:p>
        </p:txBody>
      </p:sp>
      <p:sp>
        <p:nvSpPr>
          <p:cNvPr id="693458" name="Text Box 210"/>
          <p:cNvSpPr txBox="1"/>
          <p:nvPr/>
        </p:nvSpPr>
        <p:spPr>
          <a:xfrm>
            <a:off x="4067175" y="4905375"/>
            <a:ext cx="1008063"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11:00</a:t>
            </a:r>
            <a:endParaRPr lang="en-US" altLang="zh-CN" b="1">
              <a:latin typeface="Times New Roman" panose="02020603050405020304" pitchFamily="18" charset="0"/>
              <a:ea typeface="宋体" panose="02010600030101010101" pitchFamily="2" charset="-122"/>
            </a:endParaRPr>
          </a:p>
        </p:txBody>
      </p:sp>
      <p:sp>
        <p:nvSpPr>
          <p:cNvPr id="693459" name="Text Box 211"/>
          <p:cNvSpPr txBox="1"/>
          <p:nvPr/>
        </p:nvSpPr>
        <p:spPr>
          <a:xfrm>
            <a:off x="5867400" y="4868863"/>
            <a:ext cx="1008063"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11:25</a:t>
            </a:r>
            <a:endParaRPr lang="en-US" altLang="zh-CN" b="1">
              <a:latin typeface="Times New Roman" panose="02020603050405020304" pitchFamily="18" charset="0"/>
              <a:ea typeface="宋体" panose="02010600030101010101" pitchFamily="2" charset="-122"/>
            </a:endParaRPr>
          </a:p>
        </p:txBody>
      </p:sp>
      <p:sp>
        <p:nvSpPr>
          <p:cNvPr id="693460" name="Text Box 212"/>
          <p:cNvSpPr txBox="1"/>
          <p:nvPr/>
        </p:nvSpPr>
        <p:spPr>
          <a:xfrm>
            <a:off x="7488238" y="4868863"/>
            <a:ext cx="1260475"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55</a:t>
            </a:r>
            <a:r>
              <a:rPr lang="zh-CN" altLang="en-US" b="1">
                <a:latin typeface="Times New Roman" panose="02020603050405020304" pitchFamily="18" charset="0"/>
                <a:ea typeface="宋体" panose="02010600030101010101" pitchFamily="2" charset="-122"/>
              </a:rPr>
              <a:t>分钟</a:t>
            </a:r>
            <a:endParaRPr lang="zh-CN" altLang="en-US" b="1">
              <a:latin typeface="Times New Roman" panose="02020603050405020304" pitchFamily="18" charset="0"/>
              <a:ea typeface="宋体" panose="02010600030101010101" pitchFamily="2" charset="-122"/>
            </a:endParaRPr>
          </a:p>
        </p:txBody>
      </p:sp>
      <p:sp>
        <p:nvSpPr>
          <p:cNvPr id="693461" name="Text Box 213"/>
          <p:cNvSpPr txBox="1"/>
          <p:nvPr/>
        </p:nvSpPr>
        <p:spPr>
          <a:xfrm>
            <a:off x="4067175" y="5408613"/>
            <a:ext cx="1008063"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10:50</a:t>
            </a:r>
            <a:endParaRPr lang="en-US" altLang="zh-CN" b="1">
              <a:latin typeface="Times New Roman" panose="02020603050405020304" pitchFamily="18" charset="0"/>
              <a:ea typeface="宋体" panose="02010600030101010101" pitchFamily="2" charset="-122"/>
            </a:endParaRPr>
          </a:p>
        </p:txBody>
      </p:sp>
      <p:sp>
        <p:nvSpPr>
          <p:cNvPr id="693462" name="Text Box 214"/>
          <p:cNvSpPr txBox="1"/>
          <p:nvPr/>
        </p:nvSpPr>
        <p:spPr>
          <a:xfrm>
            <a:off x="5867400" y="5373688"/>
            <a:ext cx="1008063"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11:45</a:t>
            </a:r>
            <a:endParaRPr lang="en-US" altLang="zh-CN" b="1">
              <a:latin typeface="Times New Roman" panose="02020603050405020304" pitchFamily="18" charset="0"/>
              <a:ea typeface="宋体" panose="02010600030101010101" pitchFamily="2" charset="-122"/>
            </a:endParaRPr>
          </a:p>
        </p:txBody>
      </p:sp>
      <p:sp>
        <p:nvSpPr>
          <p:cNvPr id="693463" name="Text Box 215"/>
          <p:cNvSpPr txBox="1"/>
          <p:nvPr/>
        </p:nvSpPr>
        <p:spPr>
          <a:xfrm>
            <a:off x="7451725" y="5373688"/>
            <a:ext cx="1260475" cy="460375"/>
          </a:xfrm>
          <a:prstGeom prst="rect">
            <a:avLst/>
          </a:prstGeom>
          <a:noFill/>
          <a:ln w="19050">
            <a:noFill/>
          </a:ln>
        </p:spPr>
        <p:txBody>
          <a:bodyPr anchor="t">
            <a:spAutoFit/>
          </a:bodyPr>
          <a:p>
            <a:r>
              <a:rPr lang="en-US" altLang="zh-CN" b="1">
                <a:latin typeface="Times New Roman" panose="02020603050405020304" pitchFamily="18" charset="0"/>
                <a:ea typeface="宋体" panose="02010600030101010101" pitchFamily="2" charset="-122"/>
              </a:rPr>
              <a:t>55</a:t>
            </a:r>
            <a:r>
              <a:rPr lang="zh-CN" altLang="en-US" b="1">
                <a:latin typeface="Times New Roman" panose="02020603050405020304" pitchFamily="18" charset="0"/>
                <a:ea typeface="宋体" panose="02010600030101010101" pitchFamily="2" charset="-122"/>
              </a:rPr>
              <a:t>分钟</a:t>
            </a:r>
            <a:endParaRPr lang="zh-CN" altLang="en-US" b="1">
              <a:latin typeface="Times New Roman" panose="02020603050405020304" pitchFamily="18" charset="0"/>
              <a:ea typeface="宋体" panose="02010600030101010101" pitchFamily="2" charset="-122"/>
            </a:endParaRPr>
          </a:p>
        </p:txBody>
      </p:sp>
      <p:sp>
        <p:nvSpPr>
          <p:cNvPr id="107573" name="Line 276"/>
          <p:cNvSpPr/>
          <p:nvPr/>
        </p:nvSpPr>
        <p:spPr>
          <a:xfrm>
            <a:off x="1998663" y="2492375"/>
            <a:ext cx="6137275"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07574" name="Line 277"/>
          <p:cNvSpPr/>
          <p:nvPr/>
        </p:nvSpPr>
        <p:spPr>
          <a:xfrm flipV="1">
            <a:off x="1998663" y="188913"/>
            <a:ext cx="0" cy="2303462"/>
          </a:xfrm>
          <a:prstGeom prst="line">
            <a:avLst/>
          </a:prstGeom>
          <a:ln w="952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26" name="Text Box 278"/>
          <p:cNvSpPr txBox="1"/>
          <p:nvPr/>
        </p:nvSpPr>
        <p:spPr>
          <a:xfrm>
            <a:off x="2070100" y="620713"/>
            <a:ext cx="504825" cy="396875"/>
          </a:xfrm>
          <a:prstGeom prst="rect">
            <a:avLst/>
          </a:prstGeom>
          <a:noFill/>
          <a:ln w="9525">
            <a:noFill/>
          </a:ln>
        </p:spPr>
        <p:txBody>
          <a:bodyPr anchor="t">
            <a:spAutoFit/>
          </a:bodyPr>
          <a:p>
            <a:r>
              <a:rPr lang="en-US" altLang="zh-CN" sz="2000">
                <a:latin typeface="Times New Roman" panose="02020603050405020304" pitchFamily="18" charset="0"/>
                <a:ea typeface="宋体" panose="02010600030101010101" pitchFamily="2" charset="-122"/>
              </a:rPr>
              <a:t>J1</a:t>
            </a:r>
            <a:endParaRPr lang="en-US" altLang="zh-CN" sz="2000">
              <a:latin typeface="Times New Roman" panose="02020603050405020304" pitchFamily="18" charset="0"/>
              <a:ea typeface="宋体" panose="02010600030101010101" pitchFamily="2" charset="-122"/>
            </a:endParaRPr>
          </a:p>
        </p:txBody>
      </p:sp>
      <p:sp>
        <p:nvSpPr>
          <p:cNvPr id="693527" name="Line 279"/>
          <p:cNvSpPr/>
          <p:nvPr/>
        </p:nvSpPr>
        <p:spPr>
          <a:xfrm>
            <a:off x="1998663" y="1052513"/>
            <a:ext cx="719137" cy="0"/>
          </a:xfrm>
          <a:prstGeom prst="line">
            <a:avLst/>
          </a:prstGeom>
          <a:ln w="28575" cap="flat" cmpd="sng">
            <a:solidFill>
              <a:srgbClr val="0000FF"/>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07577" name="Text Box 280"/>
          <p:cNvSpPr txBox="1"/>
          <p:nvPr/>
        </p:nvSpPr>
        <p:spPr>
          <a:xfrm>
            <a:off x="1909763" y="2492375"/>
            <a:ext cx="339725" cy="954088"/>
          </a:xfrm>
          <a:prstGeom prst="rect">
            <a:avLst/>
          </a:prstGeom>
          <a:noFill/>
          <a:ln w="9525">
            <a:noFill/>
          </a:ln>
        </p:spPr>
        <p:txBody>
          <a:bodyPr vert="eaVert" lIns="18000" tIns="10800" rIns="18000" bIns="10800" anchor="t">
            <a:spAutoFit/>
          </a:bodyPr>
          <a:p>
            <a:r>
              <a:rPr lang="en-US" altLang="zh-CN" sz="2000">
                <a:latin typeface="Times New Roman" panose="02020603050405020304" pitchFamily="18" charset="0"/>
                <a:ea typeface="宋体" panose="02010600030101010101" pitchFamily="2" charset="-122"/>
              </a:rPr>
              <a:t>10:10</a:t>
            </a:r>
            <a:endParaRPr lang="en-US" altLang="zh-CN" sz="2000">
              <a:latin typeface="Times New Roman" panose="02020603050405020304" pitchFamily="18" charset="0"/>
              <a:ea typeface="宋体" panose="02010600030101010101" pitchFamily="2" charset="-122"/>
            </a:endParaRPr>
          </a:p>
        </p:txBody>
      </p:sp>
      <p:sp>
        <p:nvSpPr>
          <p:cNvPr id="693529" name="Line 281"/>
          <p:cNvSpPr/>
          <p:nvPr/>
        </p:nvSpPr>
        <p:spPr>
          <a:xfrm>
            <a:off x="2717800" y="1052513"/>
            <a:ext cx="0" cy="1439862"/>
          </a:xfrm>
          <a:prstGeom prst="line">
            <a:avLst/>
          </a:prstGeom>
          <a:ln w="9525" cap="flat" cmpd="sng">
            <a:solidFill>
              <a:schemeClr val="tx1"/>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30" name="Text Box 282"/>
          <p:cNvSpPr txBox="1"/>
          <p:nvPr/>
        </p:nvSpPr>
        <p:spPr>
          <a:xfrm>
            <a:off x="2517775" y="2492375"/>
            <a:ext cx="488950" cy="1079500"/>
          </a:xfrm>
          <a:prstGeom prst="rect">
            <a:avLst/>
          </a:prstGeom>
          <a:noFill/>
          <a:ln w="9525">
            <a:noFill/>
          </a:ln>
        </p:spPr>
        <p:txBody>
          <a:bodyPr vert="eaVert" anchor="t">
            <a:spAutoFit/>
          </a:bodyPr>
          <a:p>
            <a:r>
              <a:rPr lang="en-US" altLang="zh-CN" sz="2000">
                <a:latin typeface="Times New Roman" panose="02020603050405020304" pitchFamily="18" charset="0"/>
                <a:ea typeface="宋体" panose="02010600030101010101" pitchFamily="2" charset="-122"/>
              </a:rPr>
              <a:t>10:20</a:t>
            </a:r>
            <a:endParaRPr lang="en-US" altLang="zh-CN" sz="2000">
              <a:latin typeface="Times New Roman" panose="02020603050405020304" pitchFamily="18" charset="0"/>
              <a:ea typeface="宋体" panose="02010600030101010101" pitchFamily="2" charset="-122"/>
            </a:endParaRPr>
          </a:p>
        </p:txBody>
      </p:sp>
      <p:sp>
        <p:nvSpPr>
          <p:cNvPr id="693531" name="Line 283"/>
          <p:cNvSpPr/>
          <p:nvPr/>
        </p:nvSpPr>
        <p:spPr>
          <a:xfrm>
            <a:off x="2717800" y="1052513"/>
            <a:ext cx="1422400" cy="0"/>
          </a:xfrm>
          <a:prstGeom prst="line">
            <a:avLst/>
          </a:prstGeom>
          <a:ln w="28575" cap="flat" cmpd="sng">
            <a:solidFill>
              <a:srgbClr val="CC3300"/>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32" name="Text Box 284"/>
          <p:cNvSpPr txBox="1"/>
          <p:nvPr/>
        </p:nvSpPr>
        <p:spPr>
          <a:xfrm>
            <a:off x="3006725" y="649288"/>
            <a:ext cx="504825" cy="396875"/>
          </a:xfrm>
          <a:prstGeom prst="rect">
            <a:avLst/>
          </a:prstGeom>
          <a:noFill/>
          <a:ln w="9525">
            <a:noFill/>
          </a:ln>
        </p:spPr>
        <p:txBody>
          <a:bodyPr anchor="t">
            <a:spAutoFit/>
          </a:bodyPr>
          <a:p>
            <a:r>
              <a:rPr lang="en-US" altLang="zh-CN" sz="2000">
                <a:latin typeface="Times New Roman" panose="02020603050405020304" pitchFamily="18" charset="0"/>
                <a:ea typeface="宋体" panose="02010600030101010101" pitchFamily="2" charset="-122"/>
              </a:rPr>
              <a:t>J2</a:t>
            </a:r>
            <a:endParaRPr lang="en-US" altLang="zh-CN" sz="2000">
              <a:latin typeface="Times New Roman" panose="02020603050405020304" pitchFamily="18" charset="0"/>
              <a:ea typeface="宋体" panose="02010600030101010101" pitchFamily="2" charset="-122"/>
            </a:endParaRPr>
          </a:p>
        </p:txBody>
      </p:sp>
      <p:sp>
        <p:nvSpPr>
          <p:cNvPr id="693533" name="Line 285"/>
          <p:cNvSpPr/>
          <p:nvPr/>
        </p:nvSpPr>
        <p:spPr>
          <a:xfrm>
            <a:off x="4176713" y="1062038"/>
            <a:ext cx="0" cy="1395412"/>
          </a:xfrm>
          <a:prstGeom prst="line">
            <a:avLst/>
          </a:prstGeom>
          <a:ln w="9525" cap="flat" cmpd="sng">
            <a:solidFill>
              <a:schemeClr val="tx1"/>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34" name="Text Box 286"/>
          <p:cNvSpPr txBox="1"/>
          <p:nvPr/>
        </p:nvSpPr>
        <p:spPr>
          <a:xfrm>
            <a:off x="3803650" y="2501900"/>
            <a:ext cx="488950" cy="1079500"/>
          </a:xfrm>
          <a:prstGeom prst="rect">
            <a:avLst/>
          </a:prstGeom>
          <a:noFill/>
          <a:ln w="9525">
            <a:noFill/>
          </a:ln>
        </p:spPr>
        <p:txBody>
          <a:bodyPr vert="eaVert" anchor="t">
            <a:spAutoFit/>
          </a:bodyPr>
          <a:p>
            <a:r>
              <a:rPr lang="en-US" altLang="zh-CN" sz="2000">
                <a:latin typeface="Times New Roman" panose="02020603050405020304" pitchFamily="18" charset="0"/>
                <a:ea typeface="宋体" panose="02010600030101010101" pitchFamily="2" charset="-122"/>
              </a:rPr>
              <a:t>10:50</a:t>
            </a:r>
            <a:endParaRPr lang="en-US" altLang="zh-CN" sz="2000">
              <a:latin typeface="Times New Roman" panose="02020603050405020304" pitchFamily="18" charset="0"/>
              <a:ea typeface="宋体" panose="02010600030101010101" pitchFamily="2" charset="-122"/>
            </a:endParaRPr>
          </a:p>
        </p:txBody>
      </p:sp>
      <p:sp>
        <p:nvSpPr>
          <p:cNvPr id="693535" name="Line 287"/>
          <p:cNvSpPr/>
          <p:nvPr/>
        </p:nvSpPr>
        <p:spPr>
          <a:xfrm>
            <a:off x="4176713" y="1052513"/>
            <a:ext cx="765175" cy="9525"/>
          </a:xfrm>
          <a:prstGeom prst="line">
            <a:avLst/>
          </a:prstGeom>
          <a:ln w="28575" cap="flat" cmpd="sng">
            <a:solidFill>
              <a:srgbClr val="000066"/>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36" name="Text Box 288"/>
          <p:cNvSpPr txBox="1"/>
          <p:nvPr/>
        </p:nvSpPr>
        <p:spPr>
          <a:xfrm>
            <a:off x="4722813" y="2501900"/>
            <a:ext cx="488950" cy="1079500"/>
          </a:xfrm>
          <a:prstGeom prst="rect">
            <a:avLst/>
          </a:prstGeom>
          <a:noFill/>
          <a:ln w="9525">
            <a:noFill/>
          </a:ln>
        </p:spPr>
        <p:txBody>
          <a:bodyPr vert="eaVert" anchor="t">
            <a:spAutoFit/>
          </a:bodyPr>
          <a:p>
            <a:r>
              <a:rPr lang="en-US" altLang="zh-CN" sz="2000">
                <a:latin typeface="Times New Roman" panose="02020603050405020304" pitchFamily="18" charset="0"/>
                <a:ea typeface="宋体" panose="02010600030101010101" pitchFamily="2" charset="-122"/>
              </a:rPr>
              <a:t>11:00</a:t>
            </a:r>
            <a:endParaRPr lang="en-US" altLang="zh-CN" sz="2000">
              <a:latin typeface="Times New Roman" panose="02020603050405020304" pitchFamily="18" charset="0"/>
              <a:ea typeface="宋体" panose="02010600030101010101" pitchFamily="2" charset="-122"/>
            </a:endParaRPr>
          </a:p>
        </p:txBody>
      </p:sp>
      <p:sp>
        <p:nvSpPr>
          <p:cNvPr id="693537" name="Line 289"/>
          <p:cNvSpPr/>
          <p:nvPr/>
        </p:nvSpPr>
        <p:spPr>
          <a:xfrm>
            <a:off x="4941888" y="1062038"/>
            <a:ext cx="0" cy="1395412"/>
          </a:xfrm>
          <a:prstGeom prst="line">
            <a:avLst/>
          </a:prstGeom>
          <a:ln w="9525" cap="flat" cmpd="sng">
            <a:solidFill>
              <a:srgbClr val="000066"/>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38" name="Text Box 290"/>
          <p:cNvSpPr txBox="1"/>
          <p:nvPr/>
        </p:nvSpPr>
        <p:spPr>
          <a:xfrm>
            <a:off x="4221163" y="649288"/>
            <a:ext cx="504825" cy="396875"/>
          </a:xfrm>
          <a:prstGeom prst="rect">
            <a:avLst/>
          </a:prstGeom>
          <a:noFill/>
          <a:ln w="9525">
            <a:noFill/>
          </a:ln>
        </p:spPr>
        <p:txBody>
          <a:bodyPr anchor="t">
            <a:spAutoFit/>
          </a:bodyPr>
          <a:p>
            <a:r>
              <a:rPr lang="en-US" altLang="zh-CN" sz="2000">
                <a:latin typeface="Times New Roman" panose="02020603050405020304" pitchFamily="18" charset="0"/>
                <a:ea typeface="宋体" panose="02010600030101010101" pitchFamily="2" charset="-122"/>
              </a:rPr>
              <a:t>J1</a:t>
            </a:r>
            <a:endParaRPr lang="en-US" altLang="zh-CN" sz="2000">
              <a:latin typeface="Times New Roman" panose="02020603050405020304" pitchFamily="18" charset="0"/>
              <a:ea typeface="宋体" panose="02010600030101010101" pitchFamily="2" charset="-122"/>
            </a:endParaRPr>
          </a:p>
        </p:txBody>
      </p:sp>
      <p:sp>
        <p:nvSpPr>
          <p:cNvPr id="693539" name="Line 291"/>
          <p:cNvSpPr/>
          <p:nvPr/>
        </p:nvSpPr>
        <p:spPr>
          <a:xfrm flipV="1">
            <a:off x="4941888" y="1052513"/>
            <a:ext cx="854075" cy="9525"/>
          </a:xfrm>
          <a:prstGeom prst="line">
            <a:avLst/>
          </a:prstGeom>
          <a:ln w="28575" cap="flat" cmpd="sng">
            <a:solidFill>
              <a:srgbClr val="0000FF"/>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40" name="Text Box 292"/>
          <p:cNvSpPr txBox="1"/>
          <p:nvPr/>
        </p:nvSpPr>
        <p:spPr>
          <a:xfrm>
            <a:off x="5030788" y="649288"/>
            <a:ext cx="504825" cy="396875"/>
          </a:xfrm>
          <a:prstGeom prst="rect">
            <a:avLst/>
          </a:prstGeom>
          <a:noFill/>
          <a:ln w="9525">
            <a:noFill/>
          </a:ln>
        </p:spPr>
        <p:txBody>
          <a:bodyPr anchor="t">
            <a:spAutoFit/>
          </a:bodyPr>
          <a:p>
            <a:r>
              <a:rPr lang="en-US" altLang="zh-CN" sz="2000">
                <a:latin typeface="Times New Roman" panose="02020603050405020304" pitchFamily="18" charset="0"/>
                <a:ea typeface="宋体" panose="02010600030101010101" pitchFamily="2" charset="-122"/>
              </a:rPr>
              <a:t>J3</a:t>
            </a:r>
            <a:endParaRPr lang="en-US" altLang="zh-CN" sz="2000">
              <a:latin typeface="Times New Roman" panose="02020603050405020304" pitchFamily="18" charset="0"/>
              <a:ea typeface="宋体" panose="02010600030101010101" pitchFamily="2" charset="-122"/>
            </a:endParaRPr>
          </a:p>
        </p:txBody>
      </p:sp>
      <p:sp>
        <p:nvSpPr>
          <p:cNvPr id="693541" name="Line 293"/>
          <p:cNvSpPr/>
          <p:nvPr/>
        </p:nvSpPr>
        <p:spPr>
          <a:xfrm>
            <a:off x="5759450" y="1062038"/>
            <a:ext cx="0" cy="1439862"/>
          </a:xfrm>
          <a:prstGeom prst="line">
            <a:avLst/>
          </a:prstGeom>
          <a:ln w="9525" cap="flat" cmpd="sng">
            <a:solidFill>
              <a:schemeClr val="tx1"/>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42" name="Text Box 294"/>
          <p:cNvSpPr txBox="1"/>
          <p:nvPr/>
        </p:nvSpPr>
        <p:spPr>
          <a:xfrm>
            <a:off x="5487988" y="2501900"/>
            <a:ext cx="488950" cy="1079500"/>
          </a:xfrm>
          <a:prstGeom prst="rect">
            <a:avLst/>
          </a:prstGeom>
          <a:noFill/>
          <a:ln w="9525">
            <a:noFill/>
          </a:ln>
        </p:spPr>
        <p:txBody>
          <a:bodyPr vert="eaVert" anchor="t">
            <a:spAutoFit/>
          </a:bodyPr>
          <a:p>
            <a:r>
              <a:rPr lang="en-US" altLang="zh-CN" sz="2000">
                <a:latin typeface="Times New Roman" panose="02020603050405020304" pitchFamily="18" charset="0"/>
                <a:ea typeface="宋体" panose="02010600030101010101" pitchFamily="2" charset="-122"/>
              </a:rPr>
              <a:t>11:25</a:t>
            </a:r>
            <a:endParaRPr lang="en-US" altLang="zh-CN" sz="2000">
              <a:latin typeface="Times New Roman" panose="02020603050405020304" pitchFamily="18" charset="0"/>
              <a:ea typeface="宋体" panose="02010600030101010101" pitchFamily="2" charset="-122"/>
            </a:endParaRPr>
          </a:p>
        </p:txBody>
      </p:sp>
      <p:sp>
        <p:nvSpPr>
          <p:cNvPr id="693543" name="Line 295"/>
          <p:cNvSpPr/>
          <p:nvPr/>
        </p:nvSpPr>
        <p:spPr>
          <a:xfrm>
            <a:off x="5795963" y="1052513"/>
            <a:ext cx="811212" cy="9525"/>
          </a:xfrm>
          <a:prstGeom prst="line">
            <a:avLst/>
          </a:prstGeom>
          <a:ln w="2857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44" name="Line 296"/>
          <p:cNvSpPr/>
          <p:nvPr/>
        </p:nvSpPr>
        <p:spPr>
          <a:xfrm>
            <a:off x="6607175" y="1062038"/>
            <a:ext cx="0" cy="1439862"/>
          </a:xfrm>
          <a:prstGeom prst="line">
            <a:avLst/>
          </a:prstGeom>
          <a:ln w="9525" cap="flat" cmpd="sng">
            <a:solidFill>
              <a:schemeClr val="tx1"/>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693545" name="Text Box 297"/>
          <p:cNvSpPr txBox="1"/>
          <p:nvPr/>
        </p:nvSpPr>
        <p:spPr>
          <a:xfrm>
            <a:off x="5930900" y="657225"/>
            <a:ext cx="504825" cy="396875"/>
          </a:xfrm>
          <a:prstGeom prst="rect">
            <a:avLst/>
          </a:prstGeom>
          <a:noFill/>
          <a:ln w="9525">
            <a:noFill/>
          </a:ln>
        </p:spPr>
        <p:txBody>
          <a:bodyPr anchor="t">
            <a:spAutoFit/>
          </a:bodyPr>
          <a:p>
            <a:r>
              <a:rPr lang="en-US" altLang="zh-CN" sz="2000">
                <a:latin typeface="Times New Roman" panose="02020603050405020304" pitchFamily="18" charset="0"/>
                <a:ea typeface="宋体" panose="02010600030101010101" pitchFamily="2" charset="-122"/>
              </a:rPr>
              <a:t>J4</a:t>
            </a:r>
            <a:endParaRPr lang="en-US" altLang="zh-CN" sz="2000">
              <a:latin typeface="Times New Roman" panose="02020603050405020304" pitchFamily="18" charset="0"/>
              <a:ea typeface="宋体" panose="02010600030101010101" pitchFamily="2" charset="-122"/>
            </a:endParaRPr>
          </a:p>
        </p:txBody>
      </p:sp>
      <p:sp>
        <p:nvSpPr>
          <p:cNvPr id="693546" name="Text Box 298"/>
          <p:cNvSpPr txBox="1"/>
          <p:nvPr/>
        </p:nvSpPr>
        <p:spPr>
          <a:xfrm>
            <a:off x="6413500" y="2501900"/>
            <a:ext cx="488950" cy="1079500"/>
          </a:xfrm>
          <a:prstGeom prst="rect">
            <a:avLst/>
          </a:prstGeom>
          <a:noFill/>
          <a:ln w="9525">
            <a:noFill/>
          </a:ln>
        </p:spPr>
        <p:txBody>
          <a:bodyPr vert="eaVert" anchor="t">
            <a:spAutoFit/>
          </a:bodyPr>
          <a:p>
            <a:r>
              <a:rPr lang="en-US" altLang="zh-CN" sz="2000">
                <a:latin typeface="Times New Roman" panose="02020603050405020304" pitchFamily="18" charset="0"/>
                <a:ea typeface="宋体" panose="02010600030101010101" pitchFamily="2" charset="-122"/>
              </a:rPr>
              <a:t>11:45</a:t>
            </a:r>
            <a:endParaRPr lang="en-US" altLang="zh-CN" sz="2000">
              <a:latin typeface="Times New Roman" panose="02020603050405020304" pitchFamily="18" charset="0"/>
              <a:ea typeface="宋体" panose="02010600030101010101" pitchFamily="2" charset="-122"/>
            </a:endParaRPr>
          </a:p>
        </p:txBody>
      </p:sp>
      <p:sp>
        <p:nvSpPr>
          <p:cNvPr id="10759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3451"/>
                                        </p:tgtEl>
                                        <p:attrNameLst>
                                          <p:attrName>style.visibility</p:attrName>
                                        </p:attrNameLst>
                                      </p:cBhvr>
                                      <p:to>
                                        <p:strVal val="visible"/>
                                      </p:to>
                                    </p:set>
                                    <p:anim calcmode="lin" valueType="num">
                                      <p:cBhvr>
                                        <p:cTn id="7" dur="500" fill="hold"/>
                                        <p:tgtEl>
                                          <p:spTgt spid="693451"/>
                                        </p:tgtEl>
                                        <p:attrNameLst>
                                          <p:attrName>ppt_x</p:attrName>
                                        </p:attrNameLst>
                                      </p:cBhvr>
                                      <p:tavLst>
                                        <p:tav tm="0">
                                          <p:val>
                                            <p:strVal val="#ppt_x"/>
                                          </p:val>
                                        </p:tav>
                                        <p:tav tm="100000">
                                          <p:val>
                                            <p:strVal val="#ppt_x"/>
                                          </p:val>
                                        </p:tav>
                                      </p:tavLst>
                                    </p:anim>
                                    <p:anim calcmode="lin" valueType="num">
                                      <p:cBhvr>
                                        <p:cTn id="8" dur="500" fill="hold"/>
                                        <p:tgtEl>
                                          <p:spTgt spid="6934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3452"/>
                                        </p:tgtEl>
                                        <p:attrNameLst>
                                          <p:attrName>style.visibility</p:attrName>
                                        </p:attrNameLst>
                                      </p:cBhvr>
                                      <p:to>
                                        <p:strVal val="visible"/>
                                      </p:to>
                                    </p:set>
                                    <p:anim calcmode="lin" valueType="num">
                                      <p:cBhvr>
                                        <p:cTn id="13" dur="500" fill="hold"/>
                                        <p:tgtEl>
                                          <p:spTgt spid="693452"/>
                                        </p:tgtEl>
                                        <p:attrNameLst>
                                          <p:attrName>ppt_x</p:attrName>
                                        </p:attrNameLst>
                                      </p:cBhvr>
                                      <p:tavLst>
                                        <p:tav tm="0">
                                          <p:val>
                                            <p:strVal val="#ppt_x"/>
                                          </p:val>
                                        </p:tav>
                                        <p:tav tm="100000">
                                          <p:val>
                                            <p:strVal val="#ppt_x"/>
                                          </p:val>
                                        </p:tav>
                                      </p:tavLst>
                                    </p:anim>
                                    <p:anim calcmode="lin" valueType="num">
                                      <p:cBhvr>
                                        <p:cTn id="14" dur="500" fill="hold"/>
                                        <p:tgtEl>
                                          <p:spTgt spid="69345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3454"/>
                                        </p:tgtEl>
                                        <p:attrNameLst>
                                          <p:attrName>style.visibility</p:attrName>
                                        </p:attrNameLst>
                                      </p:cBhvr>
                                      <p:to>
                                        <p:strVal val="visible"/>
                                      </p:to>
                                    </p:set>
                                    <p:anim calcmode="lin" valueType="num">
                                      <p:cBhvr>
                                        <p:cTn id="19" dur="500" fill="hold"/>
                                        <p:tgtEl>
                                          <p:spTgt spid="693454"/>
                                        </p:tgtEl>
                                        <p:attrNameLst>
                                          <p:attrName>ppt_x</p:attrName>
                                        </p:attrNameLst>
                                      </p:cBhvr>
                                      <p:tavLst>
                                        <p:tav tm="0">
                                          <p:val>
                                            <p:strVal val="#ppt_x"/>
                                          </p:val>
                                        </p:tav>
                                        <p:tav tm="100000">
                                          <p:val>
                                            <p:strVal val="#ppt_x"/>
                                          </p:val>
                                        </p:tav>
                                      </p:tavLst>
                                    </p:anim>
                                    <p:anim calcmode="lin" valueType="num">
                                      <p:cBhvr>
                                        <p:cTn id="20" dur="500" fill="hold"/>
                                        <p:tgtEl>
                                          <p:spTgt spid="69345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3455"/>
                                        </p:tgtEl>
                                        <p:attrNameLst>
                                          <p:attrName>style.visibility</p:attrName>
                                        </p:attrNameLst>
                                      </p:cBhvr>
                                      <p:to>
                                        <p:strVal val="visible"/>
                                      </p:to>
                                    </p:set>
                                    <p:anim calcmode="lin" valueType="num">
                                      <p:cBhvr>
                                        <p:cTn id="25" dur="500" fill="hold"/>
                                        <p:tgtEl>
                                          <p:spTgt spid="693455"/>
                                        </p:tgtEl>
                                        <p:attrNameLst>
                                          <p:attrName>ppt_x</p:attrName>
                                        </p:attrNameLst>
                                      </p:cBhvr>
                                      <p:tavLst>
                                        <p:tav tm="0">
                                          <p:val>
                                            <p:strVal val="#ppt_x"/>
                                          </p:val>
                                        </p:tav>
                                        <p:tav tm="100000">
                                          <p:val>
                                            <p:strVal val="#ppt_x"/>
                                          </p:val>
                                        </p:tav>
                                      </p:tavLst>
                                    </p:anim>
                                    <p:anim calcmode="lin" valueType="num">
                                      <p:cBhvr>
                                        <p:cTn id="26" dur="500" fill="hold"/>
                                        <p:tgtEl>
                                          <p:spTgt spid="6934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93456"/>
                                        </p:tgtEl>
                                        <p:attrNameLst>
                                          <p:attrName>style.visibility</p:attrName>
                                        </p:attrNameLst>
                                      </p:cBhvr>
                                      <p:to>
                                        <p:strVal val="visible"/>
                                      </p:to>
                                    </p:set>
                                    <p:anim calcmode="lin" valueType="num">
                                      <p:cBhvr>
                                        <p:cTn id="31" dur="500" fill="hold"/>
                                        <p:tgtEl>
                                          <p:spTgt spid="693456"/>
                                        </p:tgtEl>
                                        <p:attrNameLst>
                                          <p:attrName>ppt_x</p:attrName>
                                        </p:attrNameLst>
                                      </p:cBhvr>
                                      <p:tavLst>
                                        <p:tav tm="0">
                                          <p:val>
                                            <p:strVal val="#ppt_x"/>
                                          </p:val>
                                        </p:tav>
                                        <p:tav tm="100000">
                                          <p:val>
                                            <p:strVal val="#ppt_x"/>
                                          </p:val>
                                        </p:tav>
                                      </p:tavLst>
                                    </p:anim>
                                    <p:anim calcmode="lin" valueType="num">
                                      <p:cBhvr>
                                        <p:cTn id="32" dur="500" fill="hold"/>
                                        <p:tgtEl>
                                          <p:spTgt spid="69345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93457"/>
                                        </p:tgtEl>
                                        <p:attrNameLst>
                                          <p:attrName>style.visibility</p:attrName>
                                        </p:attrNameLst>
                                      </p:cBhvr>
                                      <p:to>
                                        <p:strVal val="visible"/>
                                      </p:to>
                                    </p:set>
                                    <p:anim calcmode="lin" valueType="num">
                                      <p:cBhvr>
                                        <p:cTn id="37" dur="500" fill="hold"/>
                                        <p:tgtEl>
                                          <p:spTgt spid="693457"/>
                                        </p:tgtEl>
                                        <p:attrNameLst>
                                          <p:attrName>ppt_x</p:attrName>
                                        </p:attrNameLst>
                                      </p:cBhvr>
                                      <p:tavLst>
                                        <p:tav tm="0">
                                          <p:val>
                                            <p:strVal val="#ppt_x"/>
                                          </p:val>
                                        </p:tav>
                                        <p:tav tm="100000">
                                          <p:val>
                                            <p:strVal val="#ppt_x"/>
                                          </p:val>
                                        </p:tav>
                                      </p:tavLst>
                                    </p:anim>
                                    <p:anim calcmode="lin" valueType="num">
                                      <p:cBhvr>
                                        <p:cTn id="38" dur="500" fill="hold"/>
                                        <p:tgtEl>
                                          <p:spTgt spid="69345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93458"/>
                                        </p:tgtEl>
                                        <p:attrNameLst>
                                          <p:attrName>style.visibility</p:attrName>
                                        </p:attrNameLst>
                                      </p:cBhvr>
                                      <p:to>
                                        <p:strVal val="visible"/>
                                      </p:to>
                                    </p:set>
                                    <p:anim calcmode="lin" valueType="num">
                                      <p:cBhvr>
                                        <p:cTn id="43" dur="500" fill="hold"/>
                                        <p:tgtEl>
                                          <p:spTgt spid="693458"/>
                                        </p:tgtEl>
                                        <p:attrNameLst>
                                          <p:attrName>ppt_x</p:attrName>
                                        </p:attrNameLst>
                                      </p:cBhvr>
                                      <p:tavLst>
                                        <p:tav tm="0">
                                          <p:val>
                                            <p:strVal val="#ppt_x"/>
                                          </p:val>
                                        </p:tav>
                                        <p:tav tm="100000">
                                          <p:val>
                                            <p:strVal val="#ppt_x"/>
                                          </p:val>
                                        </p:tav>
                                      </p:tavLst>
                                    </p:anim>
                                    <p:anim calcmode="lin" valueType="num">
                                      <p:cBhvr>
                                        <p:cTn id="44" dur="500" fill="hold"/>
                                        <p:tgtEl>
                                          <p:spTgt spid="69345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3459"/>
                                        </p:tgtEl>
                                        <p:attrNameLst>
                                          <p:attrName>style.visibility</p:attrName>
                                        </p:attrNameLst>
                                      </p:cBhvr>
                                      <p:to>
                                        <p:strVal val="visible"/>
                                      </p:to>
                                    </p:set>
                                    <p:anim calcmode="lin" valueType="num">
                                      <p:cBhvr>
                                        <p:cTn id="49" dur="500" fill="hold"/>
                                        <p:tgtEl>
                                          <p:spTgt spid="693459"/>
                                        </p:tgtEl>
                                        <p:attrNameLst>
                                          <p:attrName>ppt_x</p:attrName>
                                        </p:attrNameLst>
                                      </p:cBhvr>
                                      <p:tavLst>
                                        <p:tav tm="0">
                                          <p:val>
                                            <p:strVal val="#ppt_x"/>
                                          </p:val>
                                        </p:tav>
                                        <p:tav tm="100000">
                                          <p:val>
                                            <p:strVal val="#ppt_x"/>
                                          </p:val>
                                        </p:tav>
                                      </p:tavLst>
                                    </p:anim>
                                    <p:anim calcmode="lin" valueType="num">
                                      <p:cBhvr>
                                        <p:cTn id="50" dur="500" fill="hold"/>
                                        <p:tgtEl>
                                          <p:spTgt spid="69345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693460"/>
                                        </p:tgtEl>
                                        <p:attrNameLst>
                                          <p:attrName>style.visibility</p:attrName>
                                        </p:attrNameLst>
                                      </p:cBhvr>
                                      <p:to>
                                        <p:strVal val="visible"/>
                                      </p:to>
                                    </p:set>
                                    <p:anim calcmode="lin" valueType="num">
                                      <p:cBhvr>
                                        <p:cTn id="55" dur="500" fill="hold"/>
                                        <p:tgtEl>
                                          <p:spTgt spid="693460"/>
                                        </p:tgtEl>
                                        <p:attrNameLst>
                                          <p:attrName>ppt_x</p:attrName>
                                        </p:attrNameLst>
                                      </p:cBhvr>
                                      <p:tavLst>
                                        <p:tav tm="0">
                                          <p:val>
                                            <p:strVal val="#ppt_x"/>
                                          </p:val>
                                        </p:tav>
                                        <p:tav tm="100000">
                                          <p:val>
                                            <p:strVal val="#ppt_x"/>
                                          </p:val>
                                        </p:tav>
                                      </p:tavLst>
                                    </p:anim>
                                    <p:anim calcmode="lin" valueType="num">
                                      <p:cBhvr>
                                        <p:cTn id="56" dur="500" fill="hold"/>
                                        <p:tgtEl>
                                          <p:spTgt spid="69346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693461"/>
                                        </p:tgtEl>
                                        <p:attrNameLst>
                                          <p:attrName>style.visibility</p:attrName>
                                        </p:attrNameLst>
                                      </p:cBhvr>
                                      <p:to>
                                        <p:strVal val="visible"/>
                                      </p:to>
                                    </p:set>
                                    <p:anim calcmode="lin" valueType="num">
                                      <p:cBhvr>
                                        <p:cTn id="61" dur="500" fill="hold"/>
                                        <p:tgtEl>
                                          <p:spTgt spid="693461"/>
                                        </p:tgtEl>
                                        <p:attrNameLst>
                                          <p:attrName>ppt_x</p:attrName>
                                        </p:attrNameLst>
                                      </p:cBhvr>
                                      <p:tavLst>
                                        <p:tav tm="0">
                                          <p:val>
                                            <p:strVal val="#ppt_x"/>
                                          </p:val>
                                        </p:tav>
                                        <p:tav tm="100000">
                                          <p:val>
                                            <p:strVal val="#ppt_x"/>
                                          </p:val>
                                        </p:tav>
                                      </p:tavLst>
                                    </p:anim>
                                    <p:anim calcmode="lin" valueType="num">
                                      <p:cBhvr>
                                        <p:cTn id="62" dur="500" fill="hold"/>
                                        <p:tgtEl>
                                          <p:spTgt spid="69346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693462"/>
                                        </p:tgtEl>
                                        <p:attrNameLst>
                                          <p:attrName>style.visibility</p:attrName>
                                        </p:attrNameLst>
                                      </p:cBhvr>
                                      <p:to>
                                        <p:strVal val="visible"/>
                                      </p:to>
                                    </p:set>
                                    <p:anim calcmode="lin" valueType="num">
                                      <p:cBhvr>
                                        <p:cTn id="67" dur="500" fill="hold"/>
                                        <p:tgtEl>
                                          <p:spTgt spid="693462"/>
                                        </p:tgtEl>
                                        <p:attrNameLst>
                                          <p:attrName>ppt_x</p:attrName>
                                        </p:attrNameLst>
                                      </p:cBhvr>
                                      <p:tavLst>
                                        <p:tav tm="0">
                                          <p:val>
                                            <p:strVal val="#ppt_x"/>
                                          </p:val>
                                        </p:tav>
                                        <p:tav tm="100000">
                                          <p:val>
                                            <p:strVal val="#ppt_x"/>
                                          </p:val>
                                        </p:tav>
                                      </p:tavLst>
                                    </p:anim>
                                    <p:anim calcmode="lin" valueType="num">
                                      <p:cBhvr>
                                        <p:cTn id="68" dur="500" fill="hold"/>
                                        <p:tgtEl>
                                          <p:spTgt spid="69346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93463"/>
                                        </p:tgtEl>
                                        <p:attrNameLst>
                                          <p:attrName>style.visibility</p:attrName>
                                        </p:attrNameLst>
                                      </p:cBhvr>
                                      <p:to>
                                        <p:strVal val="visible"/>
                                      </p:to>
                                    </p:set>
                                    <p:anim calcmode="lin" valueType="num">
                                      <p:cBhvr>
                                        <p:cTn id="73" dur="500" fill="hold"/>
                                        <p:tgtEl>
                                          <p:spTgt spid="693463"/>
                                        </p:tgtEl>
                                        <p:attrNameLst>
                                          <p:attrName>ppt_x</p:attrName>
                                        </p:attrNameLst>
                                      </p:cBhvr>
                                      <p:tavLst>
                                        <p:tav tm="0">
                                          <p:val>
                                            <p:strVal val="#ppt_x"/>
                                          </p:val>
                                        </p:tav>
                                        <p:tav tm="100000">
                                          <p:val>
                                            <p:strVal val="#ppt_x"/>
                                          </p:val>
                                        </p:tav>
                                      </p:tavLst>
                                    </p:anim>
                                    <p:anim calcmode="lin" valueType="num">
                                      <p:cBhvr>
                                        <p:cTn id="74" dur="500" fill="hold"/>
                                        <p:tgtEl>
                                          <p:spTgt spid="69346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93416"/>
                                        </p:tgtEl>
                                        <p:attrNameLst>
                                          <p:attrName>style.visibility</p:attrName>
                                        </p:attrNameLst>
                                      </p:cBhvr>
                                      <p:to>
                                        <p:strVal val="visible"/>
                                      </p:to>
                                    </p:set>
                                    <p:anim calcmode="lin" valueType="num">
                                      <p:cBhvr>
                                        <p:cTn id="79" dur="500" fill="hold"/>
                                        <p:tgtEl>
                                          <p:spTgt spid="693416"/>
                                        </p:tgtEl>
                                        <p:attrNameLst>
                                          <p:attrName>ppt_x</p:attrName>
                                        </p:attrNameLst>
                                      </p:cBhvr>
                                      <p:tavLst>
                                        <p:tav tm="0">
                                          <p:val>
                                            <p:strVal val="#ppt_x"/>
                                          </p:val>
                                        </p:tav>
                                        <p:tav tm="100000">
                                          <p:val>
                                            <p:strVal val="#ppt_x"/>
                                          </p:val>
                                        </p:tav>
                                      </p:tavLst>
                                    </p:anim>
                                    <p:anim calcmode="lin" valueType="num">
                                      <p:cBhvr>
                                        <p:cTn id="80" dur="500" fill="hold"/>
                                        <p:tgtEl>
                                          <p:spTgt spid="69341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93526"/>
                                        </p:tgtEl>
                                        <p:attrNameLst>
                                          <p:attrName>style.visibility</p:attrName>
                                        </p:attrNameLst>
                                      </p:cBhvr>
                                      <p:to>
                                        <p:strVal val="visible"/>
                                      </p:to>
                                    </p:set>
                                    <p:anim calcmode="lin" valueType="num">
                                      <p:cBhvr>
                                        <p:cTn id="85" dur="500" fill="hold"/>
                                        <p:tgtEl>
                                          <p:spTgt spid="693526"/>
                                        </p:tgtEl>
                                        <p:attrNameLst>
                                          <p:attrName>ppt_x</p:attrName>
                                        </p:attrNameLst>
                                      </p:cBhvr>
                                      <p:tavLst>
                                        <p:tav tm="0">
                                          <p:val>
                                            <p:strVal val="#ppt_x"/>
                                          </p:val>
                                        </p:tav>
                                        <p:tav tm="100000">
                                          <p:val>
                                            <p:strVal val="#ppt_x"/>
                                          </p:val>
                                        </p:tav>
                                      </p:tavLst>
                                    </p:anim>
                                    <p:anim calcmode="lin" valueType="num">
                                      <p:cBhvr>
                                        <p:cTn id="86" dur="500" fill="hold"/>
                                        <p:tgtEl>
                                          <p:spTgt spid="693526"/>
                                        </p:tgtEl>
                                        <p:attrNameLst>
                                          <p:attrName>ppt_y</p:attrName>
                                        </p:attrNameLst>
                                      </p:cBhvr>
                                      <p:tavLst>
                                        <p:tav tm="0">
                                          <p:val>
                                            <p:strVal val="1+#ppt_h/2"/>
                                          </p:val>
                                        </p:tav>
                                        <p:tav tm="100000">
                                          <p:val>
                                            <p:strVal val="#ppt_y"/>
                                          </p:val>
                                        </p:tav>
                                      </p:tavLst>
                                    </p:anim>
                                  </p:childTnLst>
                                </p:cTn>
                              </p:par>
                            </p:childTnLst>
                          </p:cTn>
                        </p:par>
                        <p:par>
                          <p:cTn id="87" fill="hold">
                            <p:stCondLst>
                              <p:cond delay="500"/>
                            </p:stCondLst>
                            <p:childTnLst>
                              <p:par>
                                <p:cTn id="88" presetID="22" presetClass="entr" presetSubtype="8" fill="hold" grpId="0" nodeType="afterEffect">
                                  <p:stCondLst>
                                    <p:cond delay="0"/>
                                  </p:stCondLst>
                                  <p:childTnLst>
                                    <p:set>
                                      <p:cBhvr>
                                        <p:cTn id="89" dur="1" fill="hold">
                                          <p:stCondLst>
                                            <p:cond delay="0"/>
                                          </p:stCondLst>
                                        </p:cTn>
                                        <p:tgtEl>
                                          <p:spTgt spid="693527"/>
                                        </p:tgtEl>
                                        <p:attrNameLst>
                                          <p:attrName>style.visibility</p:attrName>
                                        </p:attrNameLst>
                                      </p:cBhvr>
                                      <p:to>
                                        <p:strVal val="visible"/>
                                      </p:to>
                                    </p:set>
                                    <p:animEffect transition="in" filter="wipe(left)">
                                      <p:cBhvr>
                                        <p:cTn id="90" dur="500"/>
                                        <p:tgtEl>
                                          <p:spTgt spid="693527"/>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693529"/>
                                        </p:tgtEl>
                                        <p:attrNameLst>
                                          <p:attrName>style.visibility</p:attrName>
                                        </p:attrNameLst>
                                      </p:cBhvr>
                                      <p:to>
                                        <p:strVal val="visible"/>
                                      </p:to>
                                    </p:set>
                                    <p:animEffect transition="in" filter="wipe(up)">
                                      <p:cBhvr>
                                        <p:cTn id="94" dur="500"/>
                                        <p:tgtEl>
                                          <p:spTgt spid="693529"/>
                                        </p:tgtEl>
                                      </p:cBhvr>
                                    </p:animEffect>
                                  </p:childTnLst>
                                </p:cTn>
                              </p:par>
                            </p:childTnLst>
                          </p:cTn>
                        </p:par>
                        <p:par>
                          <p:cTn id="95" fill="hold">
                            <p:stCondLst>
                              <p:cond delay="1500"/>
                            </p:stCondLst>
                            <p:childTnLst>
                              <p:par>
                                <p:cTn id="96" presetID="22" presetClass="entr" presetSubtype="1" fill="hold" grpId="0" nodeType="afterEffect">
                                  <p:stCondLst>
                                    <p:cond delay="0"/>
                                  </p:stCondLst>
                                  <p:childTnLst>
                                    <p:set>
                                      <p:cBhvr>
                                        <p:cTn id="97" dur="1" fill="hold">
                                          <p:stCondLst>
                                            <p:cond delay="0"/>
                                          </p:stCondLst>
                                        </p:cTn>
                                        <p:tgtEl>
                                          <p:spTgt spid="693530"/>
                                        </p:tgtEl>
                                        <p:attrNameLst>
                                          <p:attrName>style.visibility</p:attrName>
                                        </p:attrNameLst>
                                      </p:cBhvr>
                                      <p:to>
                                        <p:strVal val="visible"/>
                                      </p:to>
                                    </p:set>
                                    <p:animEffect transition="in" filter="wipe(up)">
                                      <p:cBhvr>
                                        <p:cTn id="98" dur="500"/>
                                        <p:tgtEl>
                                          <p:spTgt spid="693530"/>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693532"/>
                                        </p:tgtEl>
                                        <p:attrNameLst>
                                          <p:attrName>style.visibility</p:attrName>
                                        </p:attrNameLst>
                                      </p:cBhvr>
                                      <p:to>
                                        <p:strVal val="visible"/>
                                      </p:to>
                                    </p:set>
                                    <p:anim calcmode="lin" valueType="num">
                                      <p:cBhvr>
                                        <p:cTn id="103" dur="500" fill="hold"/>
                                        <p:tgtEl>
                                          <p:spTgt spid="693532"/>
                                        </p:tgtEl>
                                        <p:attrNameLst>
                                          <p:attrName>ppt_x</p:attrName>
                                        </p:attrNameLst>
                                      </p:cBhvr>
                                      <p:tavLst>
                                        <p:tav tm="0">
                                          <p:val>
                                            <p:strVal val="#ppt_x"/>
                                          </p:val>
                                        </p:tav>
                                        <p:tav tm="100000">
                                          <p:val>
                                            <p:strVal val="#ppt_x"/>
                                          </p:val>
                                        </p:tav>
                                      </p:tavLst>
                                    </p:anim>
                                    <p:anim calcmode="lin" valueType="num">
                                      <p:cBhvr>
                                        <p:cTn id="104" dur="500" fill="hold"/>
                                        <p:tgtEl>
                                          <p:spTgt spid="693532"/>
                                        </p:tgtEl>
                                        <p:attrNameLst>
                                          <p:attrName>ppt_y</p:attrName>
                                        </p:attrNameLst>
                                      </p:cBhvr>
                                      <p:tavLst>
                                        <p:tav tm="0">
                                          <p:val>
                                            <p:strVal val="1+#ppt_h/2"/>
                                          </p:val>
                                        </p:tav>
                                        <p:tav tm="100000">
                                          <p:val>
                                            <p:strVal val="#ppt_y"/>
                                          </p:val>
                                        </p:tav>
                                      </p:tavLst>
                                    </p:anim>
                                  </p:childTnLst>
                                </p:cTn>
                              </p:par>
                            </p:childTnLst>
                          </p:cTn>
                        </p:par>
                        <p:par>
                          <p:cTn id="105" fill="hold">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693531"/>
                                        </p:tgtEl>
                                        <p:attrNameLst>
                                          <p:attrName>style.visibility</p:attrName>
                                        </p:attrNameLst>
                                      </p:cBhvr>
                                      <p:to>
                                        <p:strVal val="visible"/>
                                      </p:to>
                                    </p:set>
                                    <p:animEffect transition="in" filter="wipe(left)">
                                      <p:cBhvr>
                                        <p:cTn id="108" dur="500"/>
                                        <p:tgtEl>
                                          <p:spTgt spid="693531"/>
                                        </p:tgtEl>
                                      </p:cBhvr>
                                    </p:animEffect>
                                  </p:childTnLst>
                                </p:cTn>
                              </p:par>
                            </p:childTnLst>
                          </p:cTn>
                        </p:par>
                        <p:par>
                          <p:cTn id="109" fill="hold">
                            <p:stCondLst>
                              <p:cond delay="1000"/>
                            </p:stCondLst>
                            <p:childTnLst>
                              <p:par>
                                <p:cTn id="110" presetID="22" presetClass="entr" presetSubtype="1" fill="hold" grpId="0" nodeType="afterEffect">
                                  <p:stCondLst>
                                    <p:cond delay="0"/>
                                  </p:stCondLst>
                                  <p:childTnLst>
                                    <p:set>
                                      <p:cBhvr>
                                        <p:cTn id="111" dur="1" fill="hold">
                                          <p:stCondLst>
                                            <p:cond delay="0"/>
                                          </p:stCondLst>
                                        </p:cTn>
                                        <p:tgtEl>
                                          <p:spTgt spid="693533"/>
                                        </p:tgtEl>
                                        <p:attrNameLst>
                                          <p:attrName>style.visibility</p:attrName>
                                        </p:attrNameLst>
                                      </p:cBhvr>
                                      <p:to>
                                        <p:strVal val="visible"/>
                                      </p:to>
                                    </p:set>
                                    <p:animEffect transition="in" filter="wipe(up)">
                                      <p:cBhvr>
                                        <p:cTn id="112" dur="500"/>
                                        <p:tgtEl>
                                          <p:spTgt spid="693533"/>
                                        </p:tgtEl>
                                      </p:cBhvr>
                                    </p:animEffect>
                                  </p:childTnLst>
                                </p:cTn>
                              </p:par>
                            </p:childTnLst>
                          </p:cTn>
                        </p:par>
                        <p:par>
                          <p:cTn id="113" fill="hold">
                            <p:stCondLst>
                              <p:cond delay="1500"/>
                            </p:stCondLst>
                            <p:childTnLst>
                              <p:par>
                                <p:cTn id="114" presetID="22" presetClass="entr" presetSubtype="1" fill="hold" grpId="0" nodeType="afterEffect">
                                  <p:stCondLst>
                                    <p:cond delay="0"/>
                                  </p:stCondLst>
                                  <p:childTnLst>
                                    <p:set>
                                      <p:cBhvr>
                                        <p:cTn id="115" dur="1" fill="hold">
                                          <p:stCondLst>
                                            <p:cond delay="0"/>
                                          </p:stCondLst>
                                        </p:cTn>
                                        <p:tgtEl>
                                          <p:spTgt spid="693534"/>
                                        </p:tgtEl>
                                        <p:attrNameLst>
                                          <p:attrName>style.visibility</p:attrName>
                                        </p:attrNameLst>
                                      </p:cBhvr>
                                      <p:to>
                                        <p:strVal val="visible"/>
                                      </p:to>
                                    </p:set>
                                    <p:animEffect transition="in" filter="wipe(up)">
                                      <p:cBhvr>
                                        <p:cTn id="116" dur="500"/>
                                        <p:tgtEl>
                                          <p:spTgt spid="693534"/>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1" fill="hold" grpId="0" nodeType="clickEffect">
                                  <p:stCondLst>
                                    <p:cond delay="0"/>
                                  </p:stCondLst>
                                  <p:childTnLst>
                                    <p:set>
                                      <p:cBhvr>
                                        <p:cTn id="120" dur="1" fill="hold">
                                          <p:stCondLst>
                                            <p:cond delay="0"/>
                                          </p:stCondLst>
                                        </p:cTn>
                                        <p:tgtEl>
                                          <p:spTgt spid="693538"/>
                                        </p:tgtEl>
                                        <p:attrNameLst>
                                          <p:attrName>style.visibility</p:attrName>
                                        </p:attrNameLst>
                                      </p:cBhvr>
                                      <p:to>
                                        <p:strVal val="visible"/>
                                      </p:to>
                                    </p:set>
                                    <p:anim calcmode="lin" valueType="num">
                                      <p:cBhvr>
                                        <p:cTn id="121" dur="500" fill="hold"/>
                                        <p:tgtEl>
                                          <p:spTgt spid="693538"/>
                                        </p:tgtEl>
                                        <p:attrNameLst>
                                          <p:attrName>ppt_x</p:attrName>
                                        </p:attrNameLst>
                                      </p:cBhvr>
                                      <p:tavLst>
                                        <p:tav tm="0">
                                          <p:val>
                                            <p:strVal val="#ppt_x"/>
                                          </p:val>
                                        </p:tav>
                                        <p:tav tm="100000">
                                          <p:val>
                                            <p:strVal val="#ppt_x"/>
                                          </p:val>
                                        </p:tav>
                                      </p:tavLst>
                                    </p:anim>
                                    <p:anim calcmode="lin" valueType="num">
                                      <p:cBhvr>
                                        <p:cTn id="122" dur="500" fill="hold"/>
                                        <p:tgtEl>
                                          <p:spTgt spid="693538"/>
                                        </p:tgtEl>
                                        <p:attrNameLst>
                                          <p:attrName>ppt_y</p:attrName>
                                        </p:attrNameLst>
                                      </p:cBhvr>
                                      <p:tavLst>
                                        <p:tav tm="0">
                                          <p:val>
                                            <p:strVal val="0-#ppt_h/2"/>
                                          </p:val>
                                        </p:tav>
                                        <p:tav tm="100000">
                                          <p:val>
                                            <p:strVal val="#ppt_y"/>
                                          </p:val>
                                        </p:tav>
                                      </p:tavLst>
                                    </p:anim>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693535"/>
                                        </p:tgtEl>
                                        <p:attrNameLst>
                                          <p:attrName>style.visibility</p:attrName>
                                        </p:attrNameLst>
                                      </p:cBhvr>
                                      <p:to>
                                        <p:strVal val="visible"/>
                                      </p:to>
                                    </p:set>
                                    <p:animEffect transition="in" filter="wipe(left)">
                                      <p:cBhvr>
                                        <p:cTn id="126" dur="500"/>
                                        <p:tgtEl>
                                          <p:spTgt spid="693535"/>
                                        </p:tgtEl>
                                      </p:cBhvr>
                                    </p:animEffect>
                                  </p:childTnLst>
                                </p:cTn>
                              </p:par>
                            </p:childTnLst>
                          </p:cTn>
                        </p:par>
                        <p:par>
                          <p:cTn id="127" fill="hold">
                            <p:stCondLst>
                              <p:cond delay="1000"/>
                            </p:stCondLst>
                            <p:childTnLst>
                              <p:par>
                                <p:cTn id="128" presetID="22" presetClass="entr" presetSubtype="1" fill="hold" grpId="0" nodeType="afterEffect">
                                  <p:stCondLst>
                                    <p:cond delay="0"/>
                                  </p:stCondLst>
                                  <p:childTnLst>
                                    <p:set>
                                      <p:cBhvr>
                                        <p:cTn id="129" dur="1" fill="hold">
                                          <p:stCondLst>
                                            <p:cond delay="0"/>
                                          </p:stCondLst>
                                        </p:cTn>
                                        <p:tgtEl>
                                          <p:spTgt spid="693537"/>
                                        </p:tgtEl>
                                        <p:attrNameLst>
                                          <p:attrName>style.visibility</p:attrName>
                                        </p:attrNameLst>
                                      </p:cBhvr>
                                      <p:to>
                                        <p:strVal val="visible"/>
                                      </p:to>
                                    </p:set>
                                    <p:animEffect transition="in" filter="wipe(up)">
                                      <p:cBhvr>
                                        <p:cTn id="130" dur="500"/>
                                        <p:tgtEl>
                                          <p:spTgt spid="693537"/>
                                        </p:tgtEl>
                                      </p:cBhvr>
                                    </p:animEffect>
                                  </p:childTnLst>
                                </p:cTn>
                              </p:par>
                            </p:childTnLst>
                          </p:cTn>
                        </p:par>
                        <p:par>
                          <p:cTn id="131" fill="hold">
                            <p:stCondLst>
                              <p:cond delay="1500"/>
                            </p:stCondLst>
                            <p:childTnLst>
                              <p:par>
                                <p:cTn id="132" presetID="22" presetClass="entr" presetSubtype="1" fill="hold" grpId="0" nodeType="afterEffect">
                                  <p:stCondLst>
                                    <p:cond delay="0"/>
                                  </p:stCondLst>
                                  <p:childTnLst>
                                    <p:set>
                                      <p:cBhvr>
                                        <p:cTn id="133" dur="1" fill="hold">
                                          <p:stCondLst>
                                            <p:cond delay="0"/>
                                          </p:stCondLst>
                                        </p:cTn>
                                        <p:tgtEl>
                                          <p:spTgt spid="693536"/>
                                        </p:tgtEl>
                                        <p:attrNameLst>
                                          <p:attrName>style.visibility</p:attrName>
                                        </p:attrNameLst>
                                      </p:cBhvr>
                                      <p:to>
                                        <p:strVal val="visible"/>
                                      </p:to>
                                    </p:set>
                                    <p:animEffect transition="in" filter="wipe(up)">
                                      <p:cBhvr>
                                        <p:cTn id="134" dur="500"/>
                                        <p:tgtEl>
                                          <p:spTgt spid="693536"/>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3540"/>
                                        </p:tgtEl>
                                        <p:attrNameLst>
                                          <p:attrName>style.visibility</p:attrName>
                                        </p:attrNameLst>
                                      </p:cBhvr>
                                      <p:to>
                                        <p:strVal val="visible"/>
                                      </p:to>
                                    </p:set>
                                  </p:childTnLst>
                                </p:cTn>
                              </p:par>
                            </p:childTnLst>
                          </p:cTn>
                        </p:par>
                        <p:par>
                          <p:cTn id="139" fill="hold">
                            <p:stCondLst>
                              <p:cond delay="0"/>
                            </p:stCondLst>
                            <p:childTnLst>
                              <p:par>
                                <p:cTn id="140" presetID="22" presetClass="entr" presetSubtype="8" fill="hold" grpId="0" nodeType="afterEffect">
                                  <p:stCondLst>
                                    <p:cond delay="0"/>
                                  </p:stCondLst>
                                  <p:childTnLst>
                                    <p:set>
                                      <p:cBhvr>
                                        <p:cTn id="141" dur="1" fill="hold">
                                          <p:stCondLst>
                                            <p:cond delay="0"/>
                                          </p:stCondLst>
                                        </p:cTn>
                                        <p:tgtEl>
                                          <p:spTgt spid="693539"/>
                                        </p:tgtEl>
                                        <p:attrNameLst>
                                          <p:attrName>style.visibility</p:attrName>
                                        </p:attrNameLst>
                                      </p:cBhvr>
                                      <p:to>
                                        <p:strVal val="visible"/>
                                      </p:to>
                                    </p:set>
                                    <p:animEffect transition="in" filter="wipe(left)">
                                      <p:cBhvr>
                                        <p:cTn id="142" dur="500"/>
                                        <p:tgtEl>
                                          <p:spTgt spid="693539"/>
                                        </p:tgtEl>
                                      </p:cBhvr>
                                    </p:animEffect>
                                  </p:childTnLst>
                                </p:cTn>
                              </p:par>
                            </p:childTnLst>
                          </p:cTn>
                        </p:par>
                        <p:par>
                          <p:cTn id="143" fill="hold">
                            <p:stCondLst>
                              <p:cond delay="500"/>
                            </p:stCondLst>
                            <p:childTnLst>
                              <p:par>
                                <p:cTn id="144" presetID="22" presetClass="entr" presetSubtype="1" fill="hold" grpId="0" nodeType="afterEffect">
                                  <p:stCondLst>
                                    <p:cond delay="0"/>
                                  </p:stCondLst>
                                  <p:childTnLst>
                                    <p:set>
                                      <p:cBhvr>
                                        <p:cTn id="145" dur="1" fill="hold">
                                          <p:stCondLst>
                                            <p:cond delay="0"/>
                                          </p:stCondLst>
                                        </p:cTn>
                                        <p:tgtEl>
                                          <p:spTgt spid="693541"/>
                                        </p:tgtEl>
                                        <p:attrNameLst>
                                          <p:attrName>style.visibility</p:attrName>
                                        </p:attrNameLst>
                                      </p:cBhvr>
                                      <p:to>
                                        <p:strVal val="visible"/>
                                      </p:to>
                                    </p:set>
                                    <p:animEffect transition="in" filter="wipe(up)">
                                      <p:cBhvr>
                                        <p:cTn id="146" dur="500"/>
                                        <p:tgtEl>
                                          <p:spTgt spid="693541"/>
                                        </p:tgtEl>
                                      </p:cBhvr>
                                    </p:animEffect>
                                  </p:childTnLst>
                                </p:cTn>
                              </p:par>
                            </p:childTnLst>
                          </p:cTn>
                        </p:par>
                        <p:par>
                          <p:cTn id="147" fill="hold">
                            <p:stCondLst>
                              <p:cond delay="1000"/>
                            </p:stCondLst>
                            <p:childTnLst>
                              <p:par>
                                <p:cTn id="148" presetID="22" presetClass="entr" presetSubtype="1" fill="hold" grpId="0" nodeType="afterEffect">
                                  <p:stCondLst>
                                    <p:cond delay="0"/>
                                  </p:stCondLst>
                                  <p:childTnLst>
                                    <p:set>
                                      <p:cBhvr>
                                        <p:cTn id="149" dur="1" fill="hold">
                                          <p:stCondLst>
                                            <p:cond delay="0"/>
                                          </p:stCondLst>
                                        </p:cTn>
                                        <p:tgtEl>
                                          <p:spTgt spid="693542"/>
                                        </p:tgtEl>
                                        <p:attrNameLst>
                                          <p:attrName>style.visibility</p:attrName>
                                        </p:attrNameLst>
                                      </p:cBhvr>
                                      <p:to>
                                        <p:strVal val="visible"/>
                                      </p:to>
                                    </p:set>
                                    <p:animEffect transition="in" filter="wipe(up)">
                                      <p:cBhvr>
                                        <p:cTn id="150" dur="500"/>
                                        <p:tgtEl>
                                          <p:spTgt spid="693542"/>
                                        </p:tgtEl>
                                      </p:cBhvr>
                                    </p:animEffect>
                                  </p:childTnLst>
                                </p:cTn>
                              </p:par>
                            </p:childTnLst>
                          </p:cTn>
                        </p:par>
                      </p:childTnLst>
                    </p:cTn>
                  </p:par>
                  <p:par>
                    <p:cTn id="151" fill="hold">
                      <p:stCondLst>
                        <p:cond delay="indefinite"/>
                      </p:stCondLst>
                      <p:childTnLst>
                        <p:par>
                          <p:cTn id="152" fill="hold">
                            <p:stCondLst>
                              <p:cond delay="0"/>
                            </p:stCondLst>
                            <p:childTnLst>
                              <p:par>
                                <p:cTn id="153" presetID="2" presetClass="entr" presetSubtype="1" fill="hold" grpId="0" nodeType="clickEffect">
                                  <p:stCondLst>
                                    <p:cond delay="0"/>
                                  </p:stCondLst>
                                  <p:childTnLst>
                                    <p:set>
                                      <p:cBhvr>
                                        <p:cTn id="154" dur="1" fill="hold">
                                          <p:stCondLst>
                                            <p:cond delay="0"/>
                                          </p:stCondLst>
                                        </p:cTn>
                                        <p:tgtEl>
                                          <p:spTgt spid="693545"/>
                                        </p:tgtEl>
                                        <p:attrNameLst>
                                          <p:attrName>style.visibility</p:attrName>
                                        </p:attrNameLst>
                                      </p:cBhvr>
                                      <p:to>
                                        <p:strVal val="visible"/>
                                      </p:to>
                                    </p:set>
                                    <p:anim calcmode="lin" valueType="num">
                                      <p:cBhvr>
                                        <p:cTn id="155" dur="500" fill="hold"/>
                                        <p:tgtEl>
                                          <p:spTgt spid="693545"/>
                                        </p:tgtEl>
                                        <p:attrNameLst>
                                          <p:attrName>ppt_x</p:attrName>
                                        </p:attrNameLst>
                                      </p:cBhvr>
                                      <p:tavLst>
                                        <p:tav tm="0">
                                          <p:val>
                                            <p:strVal val="#ppt_x"/>
                                          </p:val>
                                        </p:tav>
                                        <p:tav tm="100000">
                                          <p:val>
                                            <p:strVal val="#ppt_x"/>
                                          </p:val>
                                        </p:tav>
                                      </p:tavLst>
                                    </p:anim>
                                    <p:anim calcmode="lin" valueType="num">
                                      <p:cBhvr>
                                        <p:cTn id="156" dur="500" fill="hold"/>
                                        <p:tgtEl>
                                          <p:spTgt spid="693545"/>
                                        </p:tgtEl>
                                        <p:attrNameLst>
                                          <p:attrName>ppt_y</p:attrName>
                                        </p:attrNameLst>
                                      </p:cBhvr>
                                      <p:tavLst>
                                        <p:tav tm="0">
                                          <p:val>
                                            <p:strVal val="0-#ppt_h/2"/>
                                          </p:val>
                                        </p:tav>
                                        <p:tav tm="100000">
                                          <p:val>
                                            <p:strVal val="#ppt_y"/>
                                          </p:val>
                                        </p:tav>
                                      </p:tavLst>
                                    </p:anim>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693543"/>
                                        </p:tgtEl>
                                        <p:attrNameLst>
                                          <p:attrName>style.visibility</p:attrName>
                                        </p:attrNameLst>
                                      </p:cBhvr>
                                      <p:to>
                                        <p:strVal val="visible"/>
                                      </p:to>
                                    </p:set>
                                    <p:animEffect transition="in" filter="wipe(left)">
                                      <p:cBhvr>
                                        <p:cTn id="160" dur="500"/>
                                        <p:tgtEl>
                                          <p:spTgt spid="693543"/>
                                        </p:tgtEl>
                                      </p:cBhvr>
                                    </p:animEffect>
                                  </p:childTnLst>
                                </p:cTn>
                              </p:par>
                            </p:childTnLst>
                          </p:cTn>
                        </p:par>
                        <p:par>
                          <p:cTn id="161" fill="hold">
                            <p:stCondLst>
                              <p:cond delay="1000"/>
                            </p:stCondLst>
                            <p:childTnLst>
                              <p:par>
                                <p:cTn id="162" presetID="22" presetClass="entr" presetSubtype="1" fill="hold" grpId="0" nodeType="afterEffect">
                                  <p:stCondLst>
                                    <p:cond delay="0"/>
                                  </p:stCondLst>
                                  <p:childTnLst>
                                    <p:set>
                                      <p:cBhvr>
                                        <p:cTn id="163" dur="1" fill="hold">
                                          <p:stCondLst>
                                            <p:cond delay="0"/>
                                          </p:stCondLst>
                                        </p:cTn>
                                        <p:tgtEl>
                                          <p:spTgt spid="693544"/>
                                        </p:tgtEl>
                                        <p:attrNameLst>
                                          <p:attrName>style.visibility</p:attrName>
                                        </p:attrNameLst>
                                      </p:cBhvr>
                                      <p:to>
                                        <p:strVal val="visible"/>
                                      </p:to>
                                    </p:set>
                                    <p:animEffect transition="in" filter="wipe(up)">
                                      <p:cBhvr>
                                        <p:cTn id="164" dur="500"/>
                                        <p:tgtEl>
                                          <p:spTgt spid="693544"/>
                                        </p:tgtEl>
                                      </p:cBhvr>
                                    </p:animEffect>
                                  </p:childTnLst>
                                </p:cTn>
                              </p:par>
                            </p:childTnLst>
                          </p:cTn>
                        </p:par>
                        <p:par>
                          <p:cTn id="165" fill="hold">
                            <p:stCondLst>
                              <p:cond delay="1500"/>
                            </p:stCondLst>
                            <p:childTnLst>
                              <p:par>
                                <p:cTn id="166" presetID="22" presetClass="entr" presetSubtype="1" fill="hold" grpId="0" nodeType="afterEffect">
                                  <p:stCondLst>
                                    <p:cond delay="0"/>
                                  </p:stCondLst>
                                  <p:childTnLst>
                                    <p:set>
                                      <p:cBhvr>
                                        <p:cTn id="167" dur="1" fill="hold">
                                          <p:stCondLst>
                                            <p:cond delay="0"/>
                                          </p:stCondLst>
                                        </p:cTn>
                                        <p:tgtEl>
                                          <p:spTgt spid="693546"/>
                                        </p:tgtEl>
                                        <p:attrNameLst>
                                          <p:attrName>style.visibility</p:attrName>
                                        </p:attrNameLst>
                                      </p:cBhvr>
                                      <p:to>
                                        <p:strVal val="visible"/>
                                      </p:to>
                                    </p:set>
                                    <p:animEffect transition="in" filter="wipe(up)">
                                      <p:cBhvr>
                                        <p:cTn id="168" dur="500"/>
                                        <p:tgtEl>
                                          <p:spTgt spid="693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416" grpId="0"/>
      <p:bldP spid="693451" grpId="0"/>
      <p:bldP spid="693452" grpId="0"/>
      <p:bldP spid="693454" grpId="0"/>
      <p:bldP spid="693455" grpId="0"/>
      <p:bldP spid="693456" grpId="0"/>
      <p:bldP spid="693457" grpId="0"/>
      <p:bldP spid="693458" grpId="0"/>
      <p:bldP spid="693459" grpId="0"/>
      <p:bldP spid="693460" grpId="0"/>
      <p:bldP spid="693461" grpId="0"/>
      <p:bldP spid="693462" grpId="0"/>
      <p:bldP spid="693463" grpId="0"/>
      <p:bldP spid="693526" grpId="0"/>
      <p:bldP spid="693527" grpId="0" bldLvl="0" animBg="1"/>
      <p:bldP spid="693529" grpId="0" bldLvl="0" animBg="1"/>
      <p:bldP spid="693530" grpId="0"/>
      <p:bldP spid="693531" grpId="0" bldLvl="0" animBg="1"/>
      <p:bldP spid="693532" grpId="0"/>
      <p:bldP spid="693533" grpId="0" bldLvl="0" animBg="1"/>
      <p:bldP spid="693534" grpId="0"/>
      <p:bldP spid="693535" grpId="0" bldLvl="0" animBg="1"/>
      <p:bldP spid="693536" grpId="0"/>
      <p:bldP spid="693537" grpId="0" bldLvl="0" animBg="1"/>
      <p:bldP spid="693538" grpId="0"/>
      <p:bldP spid="693539" grpId="0" bldLvl="0" animBg="1"/>
      <p:bldP spid="693540" grpId="0"/>
      <p:bldP spid="693541" grpId="0" bldLvl="0" animBg="1"/>
      <p:bldP spid="693542" grpId="0"/>
      <p:bldP spid="693543" grpId="0" bldLvl="0" animBg="1"/>
      <p:bldP spid="693544" grpId="0" bldLvl="0" animBg="1"/>
      <p:bldP spid="693545" grpId="0"/>
      <p:bldP spid="69354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08546" name="Text Box 2"/>
          <p:cNvSpPr txBox="1"/>
          <p:nvPr/>
        </p:nvSpPr>
        <p:spPr>
          <a:xfrm>
            <a:off x="179388" y="246063"/>
            <a:ext cx="8569325" cy="522287"/>
          </a:xfrm>
          <a:prstGeom prst="rect">
            <a:avLst/>
          </a:prstGeom>
          <a:noFill/>
          <a:ln w="9525">
            <a:noFill/>
          </a:ln>
        </p:spPr>
        <p:txBody>
          <a:bodyPr anchor="t">
            <a:spAutoFit/>
          </a:bodyPr>
          <a:p>
            <a:r>
              <a:rPr lang="zh-CN" altLang="en-US" sz="2800" b="1">
                <a:latin typeface="Tahoma" panose="020B0604030504040204" pitchFamily="34" charset="0"/>
                <a:ea typeface="宋体" panose="02010600030101010101" pitchFamily="2" charset="-122"/>
              </a:rPr>
              <a:t>分析详细过程如下：</a:t>
            </a:r>
            <a:endParaRPr lang="zh-CN" altLang="en-US" sz="2800" b="1">
              <a:latin typeface="Tahoma" panose="020B0604030504040204" pitchFamily="34" charset="0"/>
              <a:ea typeface="宋体" panose="02010600030101010101" pitchFamily="2" charset="-122"/>
            </a:endParaRPr>
          </a:p>
        </p:txBody>
      </p:sp>
      <p:graphicFrame>
        <p:nvGraphicFramePr>
          <p:cNvPr id="919555" name="Group 3"/>
          <p:cNvGraphicFramePr>
            <a:graphicFrameLocks noGrp="1"/>
          </p:cNvGraphicFramePr>
          <p:nvPr/>
        </p:nvGraphicFramePr>
        <p:xfrm>
          <a:off x="179388" y="1052513"/>
          <a:ext cx="8964613" cy="5749925"/>
        </p:xfrm>
        <a:graphic>
          <a:graphicData uri="http://schemas.openxmlformats.org/drawingml/2006/table">
            <a:tbl>
              <a:tblPr/>
              <a:tblGrid>
                <a:gridCol w="1227013"/>
                <a:gridCol w="7737599"/>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到达，作业调度程序将</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调入内存执行</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到达，作业调度程序将</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调入内存，</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优先级高于</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，抢占</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，进程调度程序调度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运行，</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转入进程就绪队列，</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已运行</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10:30</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到达，已有</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和</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在内存，</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不调入内存</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结束，</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到达，</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作业时间短于</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，作业调度程序将</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调入内存。</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优先级高于</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，进程调度程序调度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运行</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11:00</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结束，作业调度程序调度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到内存。</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优先级高于</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，进程调度程序调度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运行</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11:25</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结束，无作业调入内存。进程调度程度调度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运行。</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11:45</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结束</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0857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ctrTitle"/>
          </p:nvPr>
        </p:nvSpPr>
        <p:spPr>
          <a:xfrm>
            <a:off x="228600" y="22860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
        <p:nvSpPr>
          <p:cNvPr id="138242" name="Rectangle 2"/>
          <p:cNvSpPr>
            <a:spLocks noGrp="1" noChangeArrowheads="1"/>
          </p:cNvSpPr>
          <p:nvPr/>
        </p:nvSpPr>
        <p:spPr>
          <a:xfrm>
            <a:off x="642938" y="835025"/>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1740832" name="Group 32"/>
          <p:cNvGraphicFramePr>
            <a:graphicFrameLocks noGrp="1"/>
          </p:cNvGraphicFramePr>
          <p:nvPr/>
        </p:nvGraphicFramePr>
        <p:xfrm>
          <a:off x="3157538" y="1874838"/>
          <a:ext cx="2286000" cy="4064000"/>
        </p:xfrm>
        <a:graphic>
          <a:graphicData uri="http://schemas.openxmlformats.org/drawingml/2006/table">
            <a:tbl>
              <a:tblPr/>
              <a:tblGrid>
                <a:gridCol w="2286000"/>
              </a:tblGrid>
              <a:tr h="581025">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作业名</a:t>
                      </a:r>
                      <a:endPar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作业类型</a:t>
                      </a:r>
                      <a:endPar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资源要求</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资源使用情况</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优先级</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数</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当前状态</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1025">
                <a:tc>
                  <a:txBody>
                    <a:bodyPr/>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其他</a:t>
                      </a:r>
                      <a:endParaRPr kumimoji="1"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41" name="Rectangle 2"/>
          <p:cNvSpPr>
            <a:spLocks noGrp="1"/>
          </p:cNvSpPr>
          <p:nvPr>
            <p:ph type="subTitle" idx="1"/>
          </p:nvPr>
        </p:nvSpPr>
        <p:spPr>
          <a:xfrm>
            <a:off x="2573338" y="6118225"/>
            <a:ext cx="4162425" cy="519113"/>
          </a:xfrm>
          <a:ln>
            <a:noFill/>
          </a:ln>
        </p:spPr>
        <p:txBody>
          <a:bodyPr wrap="square" lIns="91440" tIns="45720" rIns="91440" bIns="45720" anchor="t"/>
          <a:p>
            <a:pPr eaLnBrk="1" hangingPunct="1">
              <a:buClrTx/>
              <a:buSzTx/>
              <a:buFontTx/>
              <a:buNone/>
            </a:pPr>
            <a:r>
              <a:rPr kumimoji="1" lang="zh-CN" altLang="en-US" sz="2400" dirty="0">
                <a:latin typeface="+mn-lt"/>
                <a:ea typeface="+mn-ea"/>
                <a:cs typeface="+mn-cs"/>
              </a:rPr>
              <a:t>图</a:t>
            </a:r>
            <a:r>
              <a:rPr kumimoji="1" lang="en-US" altLang="zh-CN" sz="2400" dirty="0">
                <a:latin typeface="+mn-lt"/>
                <a:ea typeface="+mn-ea"/>
                <a:cs typeface="+mn-cs"/>
              </a:rPr>
              <a:t>3.2 </a:t>
            </a:r>
            <a:r>
              <a:rPr kumimoji="1" lang="zh-CN" altLang="en-US" sz="2400" dirty="0">
                <a:latin typeface="+mn-lt"/>
                <a:ea typeface="+mn-ea"/>
                <a:cs typeface="+mn-cs"/>
              </a:rPr>
              <a:t>作业控制块</a:t>
            </a:r>
            <a:r>
              <a:rPr kumimoji="1" lang="en-US" altLang="zh-CN" sz="2400" dirty="0">
                <a:latin typeface="+mn-lt"/>
                <a:ea typeface="+mn-ea"/>
                <a:cs typeface="+mn-cs"/>
              </a:rPr>
              <a:t>JCB</a:t>
            </a:r>
            <a:endParaRPr kumimoji="1" lang="zh-CN" altLang="en-US" sz="2400" dirty="0">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a:p>
            <a:pPr eaLnBrk="1" hangingPunct="1">
              <a:buClrTx/>
              <a:buSzTx/>
              <a:buFontTx/>
              <a:buNone/>
            </a:pPr>
            <a:endParaRPr kumimoji="1" lang="zh-CN" altLang="en-US" dirty="0">
              <a:latin typeface="+mn-lt"/>
              <a:ea typeface="+mn-ea"/>
              <a:cs typeface="+mn-cs"/>
            </a:endParaRPr>
          </a:p>
          <a:p>
            <a:pPr algn="ctr" eaLnBrk="1" hangingPunct="1">
              <a:buClrTx/>
              <a:buSzTx/>
              <a:buFontTx/>
              <a:buNone/>
            </a:pPr>
            <a:endParaRPr kumimoji="1" lang="zh-CN" altLang="en-US" dirty="0">
              <a:latin typeface="+mn-lt"/>
              <a:ea typeface="+mn-ea"/>
              <a:cs typeface="+mn-cs"/>
            </a:endParaRPr>
          </a:p>
          <a:p>
            <a:pPr eaLnBrk="1" hangingPunct="1">
              <a:buClrTx/>
              <a:buSzTx/>
              <a:buFontTx/>
              <a:buNone/>
            </a:pPr>
            <a:endParaRPr kumimoji="1" lang="en-US" altLang="zh-CN" dirty="0">
              <a:latin typeface="+mn-lt"/>
              <a:ea typeface="+mn-ea"/>
              <a:cs typeface="+mn-cs"/>
            </a:endParaRPr>
          </a:p>
        </p:txBody>
      </p:sp>
      <p:sp>
        <p:nvSpPr>
          <p:cNvPr id="30742"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09570" name="Rectangle 2"/>
          <p:cNvSpPr>
            <a:spLocks noGrp="1"/>
          </p:cNvSpPr>
          <p:nvPr>
            <p:ph type="title"/>
          </p:nvPr>
        </p:nvSpPr>
        <p:spPr>
          <a:xfrm>
            <a:off x="323850" y="214313"/>
            <a:ext cx="8620125" cy="603250"/>
          </a:xfrm>
          <a:ln/>
        </p:spPr>
        <p:txBody>
          <a:bodyPr vert="horz" wrap="square" lIns="91440" tIns="45720" rIns="91440" bIns="45720" anchor="b"/>
          <a:p>
            <a:pPr eaLnBrk="1" hangingPunct="1"/>
            <a:r>
              <a:rPr lang="en-US" altLang="zh-CN" sz="3200">
                <a:solidFill>
                  <a:schemeClr val="tx1"/>
                </a:solidFill>
              </a:rPr>
              <a:t>3.2.4   </a:t>
            </a:r>
            <a:r>
              <a:rPr lang="zh-CN" altLang="en-US" sz="3200">
                <a:solidFill>
                  <a:schemeClr val="tx1"/>
                </a:solidFill>
                <a:latin typeface="宋体" panose="02010600030101010101" pitchFamily="2" charset="-122"/>
              </a:rPr>
              <a:t>高响应比优先调度算法</a:t>
            </a:r>
            <a:r>
              <a:rPr lang="zh-CN" altLang="en-US" sz="3200">
                <a:solidFill>
                  <a:schemeClr val="tx1"/>
                </a:solidFill>
              </a:rPr>
              <a:t> </a:t>
            </a:r>
            <a:endParaRPr lang="zh-CN" altLang="en-US" sz="3200">
              <a:solidFill>
                <a:schemeClr val="tx1"/>
              </a:solidFill>
            </a:endParaRPr>
          </a:p>
        </p:txBody>
      </p:sp>
      <p:sp>
        <p:nvSpPr>
          <p:cNvPr id="265219" name="Text Box 3"/>
          <p:cNvSpPr txBox="1"/>
          <p:nvPr/>
        </p:nvSpPr>
        <p:spPr>
          <a:xfrm>
            <a:off x="468313" y="1093788"/>
            <a:ext cx="7997825" cy="952500"/>
          </a:xfrm>
          <a:prstGeom prst="rect">
            <a:avLst/>
          </a:prstGeom>
          <a:noFill/>
          <a:ln w="9525">
            <a:noFill/>
          </a:ln>
        </p:spPr>
        <p:txBody>
          <a:bodyPr anchor="t">
            <a:spAutoFit/>
          </a:bodyPr>
          <a:p>
            <a:r>
              <a:rPr lang="zh-CN" altLang="en-US" sz="2800" b="1">
                <a:solidFill>
                  <a:srgbClr val="FF0000"/>
                </a:solidFill>
                <a:latin typeface="宋体" panose="02010600030101010101" pitchFamily="2" charset="-122"/>
                <a:ea typeface="宋体" panose="02010600030101010101" pitchFamily="2" charset="-122"/>
              </a:rPr>
              <a:t>响应比＝</a:t>
            </a:r>
            <a:r>
              <a:rPr lang="en-US" altLang="zh-CN" sz="2800" b="1">
                <a:solidFill>
                  <a:srgbClr val="FF0000"/>
                </a:solidFill>
                <a:latin typeface="宋体" panose="02010600030101010101" pitchFamily="2" charset="-122"/>
                <a:ea typeface="宋体" panose="02010600030101010101" pitchFamily="2" charset="-122"/>
              </a:rPr>
              <a:t>(</a:t>
            </a:r>
            <a:r>
              <a:rPr lang="zh-CN" altLang="en-US" sz="2800" b="1">
                <a:solidFill>
                  <a:srgbClr val="FF0000"/>
                </a:solidFill>
                <a:latin typeface="宋体" panose="02010600030101010101" pitchFamily="2" charset="-122"/>
                <a:ea typeface="宋体" panose="02010600030101010101" pitchFamily="2" charset="-122"/>
              </a:rPr>
              <a:t>等待时间</a:t>
            </a:r>
            <a:r>
              <a:rPr lang="en-US" altLang="zh-CN" sz="2800" b="1">
                <a:solidFill>
                  <a:srgbClr val="FF0000"/>
                </a:solidFill>
                <a:latin typeface="宋体" panose="02010600030101010101" pitchFamily="2" charset="-122"/>
                <a:ea typeface="宋体" panose="02010600030101010101" pitchFamily="2" charset="-122"/>
              </a:rPr>
              <a:t>+</a:t>
            </a:r>
            <a:r>
              <a:rPr lang="zh-CN" altLang="en-US" sz="2800" b="1">
                <a:solidFill>
                  <a:srgbClr val="FF0000"/>
                </a:solidFill>
                <a:latin typeface="宋体" panose="02010600030101010101" pitchFamily="2" charset="-122"/>
                <a:ea typeface="宋体" panose="02010600030101010101" pitchFamily="2" charset="-122"/>
              </a:rPr>
              <a:t>要求服务时间</a:t>
            </a:r>
            <a:r>
              <a:rPr lang="en-US" altLang="zh-CN" sz="2800" b="1">
                <a:solidFill>
                  <a:srgbClr val="FF0000"/>
                </a:solidFill>
                <a:latin typeface="宋体" panose="02010600030101010101" pitchFamily="2" charset="-122"/>
                <a:ea typeface="宋体" panose="02010600030101010101" pitchFamily="2" charset="-122"/>
              </a:rPr>
              <a:t>)/</a:t>
            </a:r>
            <a:r>
              <a:rPr lang="zh-CN" altLang="en-US" sz="2800" b="1">
                <a:solidFill>
                  <a:srgbClr val="FF0000"/>
                </a:solidFill>
                <a:latin typeface="Tahoma" panose="020B0604030504040204" pitchFamily="34" charset="0"/>
                <a:ea typeface="宋体" panose="02010600030101010101" pitchFamily="2" charset="-122"/>
              </a:rPr>
              <a:t>要求服务时间</a:t>
            </a:r>
            <a:endParaRPr lang="zh-CN" altLang="en-US" sz="2800" b="1">
              <a:solidFill>
                <a:srgbClr val="FF0000"/>
              </a:solidFill>
              <a:latin typeface="Tahoma" panose="020B0604030504040204" pitchFamily="34" charset="0"/>
              <a:ea typeface="宋体" panose="02010600030101010101" pitchFamily="2" charset="-122"/>
            </a:endParaRPr>
          </a:p>
        </p:txBody>
      </p:sp>
      <p:sp>
        <p:nvSpPr>
          <p:cNvPr id="265222" name="Text Box 6"/>
          <p:cNvSpPr txBox="1"/>
          <p:nvPr/>
        </p:nvSpPr>
        <p:spPr>
          <a:xfrm>
            <a:off x="468313" y="1914525"/>
            <a:ext cx="4170362" cy="460375"/>
          </a:xfrm>
          <a:prstGeom prst="rect">
            <a:avLst/>
          </a:prstGeom>
          <a:noFill/>
          <a:ln w="9525">
            <a:noFill/>
          </a:ln>
        </p:spPr>
        <p:txBody>
          <a:bodyPr anchor="t">
            <a:spAutoFit/>
          </a:bodyPr>
          <a:p>
            <a:r>
              <a:rPr lang="zh-CN" altLang="en-US" b="1">
                <a:solidFill>
                  <a:srgbClr val="0101FF"/>
                </a:solidFill>
                <a:latin typeface="黑体" panose="02010609060101010101" pitchFamily="49" charset="-122"/>
                <a:ea typeface="黑体" panose="02010609060101010101" pitchFamily="49" charset="-122"/>
              </a:rPr>
              <a:t>高响应比优先调度算法</a:t>
            </a:r>
            <a:r>
              <a:rPr lang="en-US" altLang="zh-CN" b="1">
                <a:latin typeface="Times New Roman" panose="02020603050405020304" pitchFamily="18" charset="0"/>
                <a:ea typeface="宋体" panose="02010600030101010101" pitchFamily="2" charset="-122"/>
              </a:rPr>
              <a:t>——</a:t>
            </a:r>
            <a:r>
              <a:rPr lang="en-US" altLang="zh-CN" b="1">
                <a:latin typeface="Tahoma" panose="020B0604030504040204" pitchFamily="34" charset="0"/>
                <a:ea typeface="宋体" panose="02010600030101010101" pitchFamily="2" charset="-122"/>
              </a:rPr>
              <a:t> </a:t>
            </a:r>
            <a:endParaRPr lang="en-US" altLang="zh-CN" b="1">
              <a:latin typeface="Tahoma" panose="020B0604030504040204" pitchFamily="34" charset="0"/>
              <a:ea typeface="宋体" panose="02010600030101010101" pitchFamily="2" charset="-122"/>
            </a:endParaRPr>
          </a:p>
        </p:txBody>
      </p:sp>
      <p:sp>
        <p:nvSpPr>
          <p:cNvPr id="265223" name="Text Box 7"/>
          <p:cNvSpPr txBox="1"/>
          <p:nvPr/>
        </p:nvSpPr>
        <p:spPr>
          <a:xfrm>
            <a:off x="4297363" y="1914525"/>
            <a:ext cx="4554537" cy="1568450"/>
          </a:xfrm>
          <a:prstGeom prst="rect">
            <a:avLst/>
          </a:prstGeom>
          <a:noFill/>
          <a:ln w="9525">
            <a:noFill/>
          </a:ln>
        </p:spPr>
        <p:txBody>
          <a:bodyPr wrap="square" anchor="t">
            <a:spAutoFit/>
          </a:bodyPr>
          <a:p>
            <a:r>
              <a:rPr lang="zh-CN" altLang="en-US" b="1">
                <a:solidFill>
                  <a:schemeClr val="bg2"/>
                </a:solidFill>
                <a:latin typeface="宋体" panose="02010600030101010101" pitchFamily="2" charset="-122"/>
                <a:ea typeface="宋体" panose="02010600030101010101" pitchFamily="2" charset="-122"/>
              </a:rPr>
              <a:t>每次要进行作业调度时，系统首先计算后备队列中各作业的响应比，然后选择一个或若干个响应比最高的作业调入内存执行。</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265224" name="Text Box 8"/>
          <p:cNvSpPr txBox="1"/>
          <p:nvPr/>
        </p:nvSpPr>
        <p:spPr>
          <a:xfrm>
            <a:off x="438150" y="3652838"/>
            <a:ext cx="8267700" cy="2306637"/>
          </a:xfrm>
          <a:prstGeom prst="rect">
            <a:avLst/>
          </a:prstGeom>
          <a:noFill/>
          <a:ln w="9525">
            <a:noFill/>
          </a:ln>
        </p:spPr>
        <p:txBody>
          <a:bodyPr wrap="square" anchor="t">
            <a:spAutoFit/>
          </a:bodyPr>
          <a:p>
            <a:pPr marL="342900" indent="-342900" algn="just">
              <a:buClr>
                <a:srgbClr val="333399"/>
              </a:buClr>
              <a:buFont typeface="Wingdings" panose="05000000000000000000" charset="0"/>
              <a:buChar char="l"/>
            </a:pPr>
            <a:r>
              <a:rPr lang="zh-CN" altLang="en-US" b="1">
                <a:latin typeface="Times New Roman" panose="02020603050405020304" pitchFamily="18" charset="0"/>
                <a:ea typeface="宋体" panose="02010600030101010101" pitchFamily="2" charset="-122"/>
              </a:rPr>
              <a:t>该算法综合了</a:t>
            </a:r>
            <a:r>
              <a:rPr lang="en-US" altLang="zh-CN" b="1">
                <a:latin typeface="Times New Roman" panose="02020603050405020304" pitchFamily="18" charset="0"/>
                <a:ea typeface="宋体" panose="02010600030101010101" pitchFamily="2" charset="-122"/>
              </a:rPr>
              <a:t>FCFS</a:t>
            </a:r>
            <a:r>
              <a:rPr lang="zh-CN" altLang="en-US" b="1">
                <a:latin typeface="Times New Roman" panose="02020603050405020304" pitchFamily="18" charset="0"/>
                <a:ea typeface="宋体" panose="02010600030101010101" pitchFamily="2" charset="-122"/>
              </a:rPr>
              <a:t>和</a:t>
            </a:r>
            <a:r>
              <a:rPr lang="en-US" altLang="zh-CN" b="1">
                <a:latin typeface="Times New Roman" panose="02020603050405020304" pitchFamily="18" charset="0"/>
                <a:ea typeface="宋体" panose="02010600030101010101" pitchFamily="2" charset="-122"/>
              </a:rPr>
              <a:t>SJF</a:t>
            </a:r>
            <a:r>
              <a:rPr lang="zh-CN" altLang="en-US" b="1">
                <a:latin typeface="Times New Roman" panose="02020603050405020304" pitchFamily="18" charset="0"/>
                <a:ea typeface="宋体" panose="02010600030101010101" pitchFamily="2" charset="-122"/>
              </a:rPr>
              <a:t>算法的</a:t>
            </a:r>
            <a:r>
              <a:rPr lang="zh-CN" altLang="en-US" b="1">
                <a:solidFill>
                  <a:srgbClr val="000066"/>
                </a:solidFill>
                <a:latin typeface="Times New Roman" panose="02020603050405020304" pitchFamily="18" charset="0"/>
                <a:ea typeface="黑体" panose="02010609060101010101" pitchFamily="49" charset="-122"/>
              </a:rPr>
              <a:t>优点</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既考虑公平性，又考虑平均周转时间：</a:t>
            </a:r>
            <a:endParaRPr lang="zh-CN" altLang="en-US" b="1">
              <a:latin typeface="Times New Roman" panose="02020603050405020304" pitchFamily="18" charset="0"/>
              <a:ea typeface="宋体" panose="02010600030101010101" pitchFamily="2" charset="-122"/>
            </a:endParaRPr>
          </a:p>
          <a:p>
            <a:pPr marL="342900" indent="-342900" algn="just">
              <a:buClr>
                <a:srgbClr val="333399"/>
              </a:buClr>
              <a:buFont typeface="Wingdings" panose="05000000000000000000" charset="0"/>
              <a:buChar char="l"/>
            </a:pPr>
            <a:r>
              <a:rPr lang="zh-CN" altLang="en-US" b="1">
                <a:latin typeface="Times New Roman" panose="02020603050405020304" pitchFamily="18" charset="0"/>
                <a:ea typeface="宋体" panose="02010600030101010101" pitchFamily="2" charset="-122"/>
              </a:rPr>
              <a:t>（服务时间相同，等待时间越长，则优先权越</a:t>
            </a:r>
            <a:r>
              <a:rPr lang="zh-CN" altLang="en-US" b="1">
                <a:solidFill>
                  <a:srgbClr val="FF0000"/>
                </a:solidFill>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等待时间相同，服务时间越短，则优先权越</a:t>
            </a:r>
            <a:r>
              <a:rPr lang="zh-CN" altLang="en-US" b="1">
                <a:solidFill>
                  <a:srgbClr val="FF0000"/>
                </a:solidFill>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长作业等待时间增长，则优先权越来</a:t>
            </a:r>
            <a:r>
              <a:rPr lang="zh-CN" altLang="en-US" b="1">
                <a:solidFill>
                  <a:srgbClr val="FF0000"/>
                </a:solidFill>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a:p>
            <a:pPr marL="342900" indent="-342900">
              <a:buClr>
                <a:srgbClr val="333399"/>
              </a:buClr>
              <a:buFont typeface="Wingdings" panose="05000000000000000000" charset="0"/>
              <a:buChar char="l"/>
            </a:pPr>
            <a:r>
              <a:rPr lang="zh-CN" altLang="en-US" b="1">
                <a:solidFill>
                  <a:srgbClr val="000066"/>
                </a:solidFill>
                <a:latin typeface="Times New Roman" panose="02020603050405020304" pitchFamily="18" charset="0"/>
                <a:ea typeface="黑体" panose="02010609060101010101" pitchFamily="49" charset="-122"/>
              </a:rPr>
              <a:t>缺点</a:t>
            </a:r>
            <a:r>
              <a:rPr lang="zh-CN" altLang="en-US" b="1">
                <a:latin typeface="Times New Roman" panose="02020603050405020304" pitchFamily="18" charset="0"/>
                <a:ea typeface="宋体" panose="02010600030101010101" pitchFamily="2" charset="-122"/>
              </a:rPr>
              <a:t>是会增加系统开销</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每次调度都要计算响应比。 </a:t>
            </a:r>
            <a:endParaRPr lang="zh-CN" altLang="en-US" b="1">
              <a:latin typeface="Times New Roman" panose="02020603050405020304" pitchFamily="18" charset="0"/>
              <a:ea typeface="宋体" panose="02010600030101010101" pitchFamily="2" charset="-122"/>
            </a:endParaRPr>
          </a:p>
        </p:txBody>
      </p:sp>
      <p:sp>
        <p:nvSpPr>
          <p:cNvPr id="10957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65222"/>
                                        </p:tgtEl>
                                        <p:attrNameLst>
                                          <p:attrName>style.visibility</p:attrName>
                                        </p:attrNameLst>
                                      </p:cBhvr>
                                      <p:to>
                                        <p:strVal val="visible"/>
                                      </p:to>
                                    </p:set>
                                    <p:anim calcmode="lin" valueType="num">
                                      <p:cBhvr>
                                        <p:cTn id="11" dur="500" fill="hold"/>
                                        <p:tgtEl>
                                          <p:spTgt spid="265222"/>
                                        </p:tgtEl>
                                        <p:attrNameLst>
                                          <p:attrName>ppt_x</p:attrName>
                                        </p:attrNameLst>
                                      </p:cBhvr>
                                      <p:tavLst>
                                        <p:tav tm="0">
                                          <p:val>
                                            <p:strVal val="0-#ppt_w/2"/>
                                          </p:val>
                                        </p:tav>
                                        <p:tav tm="100000">
                                          <p:val>
                                            <p:strVal val="#ppt_x"/>
                                          </p:val>
                                        </p:tav>
                                      </p:tavLst>
                                    </p:anim>
                                    <p:anim calcmode="lin" valueType="num">
                                      <p:cBhvr>
                                        <p:cTn id="12" dur="500" fill="hold"/>
                                        <p:tgtEl>
                                          <p:spTgt spid="2652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500" fill="hold">
                                          <p:stCondLst>
                                            <p:cond delay="0"/>
                                          </p:stCondLst>
                                        </p:cTn>
                                        <p:tgtEl>
                                          <p:spTgt spid="265223"/>
                                        </p:tgtEl>
                                        <p:attrNameLst>
                                          <p:attrName>style.visibility</p:attrName>
                                        </p:attrNameLst>
                                      </p:cBhvr>
                                      <p:to>
                                        <p:strVal val="visible"/>
                                      </p:to>
                                    </p:set>
                                    <p:animEffect transition="in" filter="wipe(up)">
                                      <p:cBhvr>
                                        <p:cTn id="16" dur="500"/>
                                        <p:tgtEl>
                                          <p:spTgt spid="26522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5224">
                                            <p:txEl>
                                              <p:charRg st="0" end="3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5224">
                                            <p:txEl>
                                              <p:charRg st="39" end="9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5224">
                                            <p:txEl>
                                              <p:charRg st="99" end="12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p:bldP spid="265222" grpId="0"/>
      <p:bldP spid="265223" grpId="0"/>
      <p:bldP spid="265224"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1">
                <a:latin typeface="Times New Roman" panose="02020603050405020304" pitchFamily="18" charset="0"/>
              </a:rPr>
            </a:fld>
            <a:endParaRPr lang="en-US" altLang="zh-CN" sz="1400" b="1">
              <a:latin typeface="Times New Roman" panose="02020603050405020304" pitchFamily="18" charset="0"/>
            </a:endParaRPr>
          </a:p>
        </p:txBody>
      </p:sp>
      <p:sp>
        <p:nvSpPr>
          <p:cNvPr id="110594" name="Text Box 2"/>
          <p:cNvSpPr txBox="1"/>
          <p:nvPr/>
        </p:nvSpPr>
        <p:spPr>
          <a:xfrm>
            <a:off x="460375" y="400050"/>
            <a:ext cx="8150225" cy="2092325"/>
          </a:xfrm>
          <a:prstGeom prst="rect">
            <a:avLst/>
          </a:prstGeom>
          <a:noFill/>
          <a:ln w="9525">
            <a:noFill/>
          </a:ln>
        </p:spPr>
        <p:txBody>
          <a:bodyPr anchor="t">
            <a:spAutoFit/>
          </a:bodyPr>
          <a:p>
            <a:r>
              <a:rPr lang="en-US" altLang="zh-CN" sz="2600" b="1">
                <a:solidFill>
                  <a:srgbClr val="0000FF"/>
                </a:solidFill>
                <a:latin typeface="宋体" panose="02010600030101010101" pitchFamily="2" charset="-122"/>
                <a:ea typeface="宋体" panose="02010600030101010101" pitchFamily="2" charset="-122"/>
              </a:rPr>
              <a:t>【</a:t>
            </a:r>
            <a:r>
              <a:rPr lang="zh-CN" altLang="en-US" sz="2600" b="1">
                <a:solidFill>
                  <a:srgbClr val="0000FF"/>
                </a:solidFill>
                <a:latin typeface="黑体" panose="02010609060101010101" pitchFamily="49" charset="-122"/>
                <a:ea typeface="黑体" panose="02010609060101010101" pitchFamily="49" charset="-122"/>
              </a:rPr>
              <a:t>例</a:t>
            </a:r>
            <a:r>
              <a:rPr lang="en-US" altLang="zh-CN" sz="2600" b="1">
                <a:solidFill>
                  <a:srgbClr val="0000FF"/>
                </a:solidFill>
                <a:latin typeface="Tahoma" panose="020B0604030504040204" pitchFamily="34" charset="0"/>
                <a:ea typeface="宋体" panose="02010600030101010101" pitchFamily="2" charset="-122"/>
              </a:rPr>
              <a:t>3-4</a:t>
            </a:r>
            <a:r>
              <a:rPr lang="en-US" altLang="zh-CN" sz="2600" b="1">
                <a:solidFill>
                  <a:srgbClr val="0000FF"/>
                </a:solidFill>
                <a:latin typeface="宋体" panose="02010600030101010101" pitchFamily="2" charset="-122"/>
                <a:ea typeface="宋体" panose="02010600030101010101" pitchFamily="2" charset="-122"/>
              </a:rPr>
              <a:t>】</a:t>
            </a:r>
            <a:r>
              <a:rPr lang="zh-CN" altLang="en-US" sz="2600" b="1">
                <a:latin typeface="宋体" panose="02010600030101010101" pitchFamily="2" charset="-122"/>
                <a:ea typeface="宋体" panose="02010600030101010101" pitchFamily="2" charset="-122"/>
              </a:rPr>
              <a:t>设有一个最多可有两道作业同时装入内存执行的批处理系统，作业调度采用</a:t>
            </a:r>
            <a:r>
              <a:rPr lang="zh-CN" altLang="en-US" sz="2600" b="1">
                <a:latin typeface="Tahoma" panose="020B0604030504040204" pitchFamily="34" charset="0"/>
                <a:ea typeface="宋体" panose="02010600030101010101" pitchFamily="2" charset="-122"/>
              </a:rPr>
              <a:t>高响应比优先</a:t>
            </a:r>
            <a:r>
              <a:rPr lang="zh-CN" altLang="en-US" sz="2600" b="1">
                <a:latin typeface="宋体" panose="02010600030101010101" pitchFamily="2" charset="-122"/>
                <a:ea typeface="宋体" panose="02010600030101010101" pitchFamily="2" charset="-122"/>
              </a:rPr>
              <a:t>调度算法，进程调度采用抢占式静态优先权调度算法，今有如下纯计算型作业序列（假设表中所列进程优先数中，数值越小优先权越高）：</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sp>
        <p:nvSpPr>
          <p:cNvPr id="110595" name="Text Box 3"/>
          <p:cNvSpPr txBox="1"/>
          <p:nvPr/>
        </p:nvSpPr>
        <p:spPr>
          <a:xfrm>
            <a:off x="423863" y="5532438"/>
            <a:ext cx="7467600" cy="930275"/>
          </a:xfrm>
          <a:prstGeom prst="rect">
            <a:avLst/>
          </a:prstGeom>
          <a:noFill/>
          <a:ln w="9525">
            <a:noFill/>
          </a:ln>
        </p:spPr>
        <p:txBody>
          <a:bodyPr anchor="t">
            <a:spAutoFit/>
          </a:bodyPr>
          <a:p>
            <a:pPr>
              <a:spcBef>
                <a:spcPct val="10000"/>
              </a:spcBef>
            </a:pPr>
            <a:r>
              <a:rPr lang="en-US" altLang="zh-CN" sz="2600" b="1">
                <a:latin typeface="宋体" panose="02010600030101010101" pitchFamily="2" charset="-122"/>
                <a:ea typeface="宋体" panose="02010600030101010101" pitchFamily="2" charset="-122"/>
              </a:rPr>
              <a:t>(1)</a:t>
            </a:r>
            <a:r>
              <a:rPr lang="zh-CN" altLang="en-US" sz="2600" b="1">
                <a:latin typeface="宋体" panose="02010600030101010101" pitchFamily="2" charset="-122"/>
                <a:ea typeface="宋体" panose="02010600030101010101" pitchFamily="2" charset="-122"/>
              </a:rPr>
              <a:t>列出所有作业进入内存时间及结束时间。</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a:p>
            <a:pPr>
              <a:spcBef>
                <a:spcPct val="10000"/>
              </a:spcBef>
            </a:pPr>
            <a:r>
              <a:rPr lang="en-US" altLang="zh-CN" sz="2600" b="1">
                <a:latin typeface="宋体" panose="02010600030101010101" pitchFamily="2" charset="-122"/>
                <a:ea typeface="宋体" panose="02010600030101010101" pitchFamily="2" charset="-122"/>
              </a:rPr>
              <a:t>(2)</a:t>
            </a:r>
            <a:r>
              <a:rPr lang="zh-CN" altLang="en-US" sz="2600" b="1">
                <a:latin typeface="宋体" panose="02010600030101010101" pitchFamily="2" charset="-122"/>
                <a:ea typeface="宋体" panose="02010600030101010101" pitchFamily="2" charset="-122"/>
              </a:rPr>
              <a:t>计算平均周转时间。</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graphicFrame>
        <p:nvGraphicFramePr>
          <p:cNvPr id="266244" name="Group 4"/>
          <p:cNvGraphicFramePr>
            <a:graphicFrameLocks noGrp="1"/>
          </p:cNvGraphicFramePr>
          <p:nvPr/>
        </p:nvGraphicFramePr>
        <p:xfrm>
          <a:off x="560388" y="2759075"/>
          <a:ext cx="8135938"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作业名</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到达时间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估计运行时间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进程优先数</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J2</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10:30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062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11618" name="Text Box 2"/>
          <p:cNvSpPr txBox="1"/>
          <p:nvPr/>
        </p:nvSpPr>
        <p:spPr>
          <a:xfrm>
            <a:off x="323850" y="296863"/>
            <a:ext cx="8569325" cy="522287"/>
          </a:xfrm>
          <a:prstGeom prst="rect">
            <a:avLst/>
          </a:prstGeom>
          <a:noFill/>
          <a:ln w="9525">
            <a:noFill/>
          </a:ln>
        </p:spPr>
        <p:txBody>
          <a:bodyPr anchor="t">
            <a:spAutoFit/>
          </a:bodyPr>
          <a:p>
            <a:r>
              <a:rPr lang="zh-CN" altLang="en-US" sz="2800" b="1">
                <a:latin typeface="Tahoma" panose="020B0604030504040204" pitchFamily="34" charset="0"/>
                <a:ea typeface="宋体" panose="02010600030101010101" pitchFamily="2" charset="-122"/>
              </a:rPr>
              <a:t>详细分析如下：</a:t>
            </a:r>
            <a:endParaRPr lang="zh-CN" altLang="en-US" sz="2800" b="1">
              <a:latin typeface="Tahoma" panose="020B0604030504040204" pitchFamily="34" charset="0"/>
              <a:ea typeface="宋体" panose="02010600030101010101" pitchFamily="2" charset="-122"/>
            </a:endParaRPr>
          </a:p>
        </p:txBody>
      </p:sp>
      <p:graphicFrame>
        <p:nvGraphicFramePr>
          <p:cNvPr id="919555" name="Group 3"/>
          <p:cNvGraphicFramePr>
            <a:graphicFrameLocks noGrp="1"/>
          </p:cNvGraphicFramePr>
          <p:nvPr/>
        </p:nvGraphicFramePr>
        <p:xfrm>
          <a:off x="179388" y="1052513"/>
          <a:ext cx="8964613" cy="5384800"/>
        </p:xfrm>
        <a:graphic>
          <a:graphicData uri="http://schemas.openxmlformats.org/drawingml/2006/table">
            <a:tbl>
              <a:tblPr/>
              <a:tblGrid>
                <a:gridCol w="1227013"/>
                <a:gridCol w="7737599"/>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到达，作业调度程序将</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调入内存执行</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到达，作业调度程序将</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调入内存，</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优先级高于</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，抢占</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，进程调度程序调度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运行，</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转入进程就绪队列，</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已运行</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10:30</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到达，已有</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和</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在内存，</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不调入内存</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结束，</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到达，</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响应比高于</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，作业调度程序将</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调入内存。</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优先级高于</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，进程调度程序调度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运行</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11:15</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结束，作业调度程序调度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到内存。</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优先级高于</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，进程调度程序调度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运行</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11:25</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结束，无作业调入内存。进程调度程度调度</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运行。</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11:45</a:t>
                      </a:r>
                      <a:endPar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结束</a:t>
                      </a:r>
                      <a:endParaRPr kumimoji="0" lang="zh-CN" altLang="en-US"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1164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灯片编号占位符 3"/>
          <p:cNvSpPr>
            <a:spLocks noGrp="1"/>
          </p:cNvSpPr>
          <p:nvPr>
            <p:ph type="sldNum" sz="quarter" idx="12"/>
          </p:nvPr>
        </p:nvSpPr>
        <p:spPr>
          <a:xfrm>
            <a:off x="7096125" y="5340350"/>
            <a:ext cx="1905000" cy="457200"/>
          </a:xfrm>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grpSp>
        <p:nvGrpSpPr>
          <p:cNvPr id="112642" name="组合 33"/>
          <p:cNvGrpSpPr/>
          <p:nvPr/>
        </p:nvGrpSpPr>
        <p:grpSpPr>
          <a:xfrm>
            <a:off x="1443038" y="155575"/>
            <a:ext cx="6821487" cy="3392488"/>
            <a:chOff x="0" y="620713"/>
            <a:chExt cx="6821488" cy="3392487"/>
          </a:xfrm>
        </p:grpSpPr>
        <p:sp>
          <p:nvSpPr>
            <p:cNvPr id="112643" name="Line 4"/>
            <p:cNvSpPr/>
            <p:nvPr/>
          </p:nvSpPr>
          <p:spPr>
            <a:xfrm>
              <a:off x="684213" y="2924175"/>
              <a:ext cx="6137275"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44" name="Line 5"/>
            <p:cNvSpPr/>
            <p:nvPr/>
          </p:nvSpPr>
          <p:spPr>
            <a:xfrm flipV="1">
              <a:off x="684213" y="620713"/>
              <a:ext cx="0" cy="2303462"/>
            </a:xfrm>
            <a:prstGeom prst="line">
              <a:avLst/>
            </a:prstGeom>
            <a:ln w="952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45" name="Text Box 6"/>
            <p:cNvSpPr txBox="1"/>
            <p:nvPr/>
          </p:nvSpPr>
          <p:spPr>
            <a:xfrm>
              <a:off x="755650" y="1052513"/>
              <a:ext cx="504825" cy="457200"/>
            </a:xfrm>
            <a:prstGeom prst="rect">
              <a:avLst/>
            </a:prstGeom>
            <a:noFill/>
            <a:ln w="9525">
              <a:noFill/>
            </a:ln>
          </p:spPr>
          <p:txBody>
            <a:bodyPr anchor="t">
              <a:spAutoFit/>
            </a:bodyPr>
            <a:p>
              <a:r>
                <a:rPr lang="en-US" altLang="zh-CN">
                  <a:latin typeface="Times New Roman" panose="02020603050405020304" pitchFamily="18" charset="0"/>
                  <a:ea typeface="宋体" panose="02010600030101010101" pitchFamily="2" charset="-122"/>
                </a:rPr>
                <a:t>J1</a:t>
              </a:r>
              <a:endParaRPr lang="en-US" altLang="zh-CN">
                <a:latin typeface="Times New Roman" panose="02020603050405020304" pitchFamily="18" charset="0"/>
                <a:ea typeface="宋体" panose="02010600030101010101" pitchFamily="2" charset="-122"/>
              </a:endParaRPr>
            </a:p>
          </p:txBody>
        </p:sp>
        <p:sp>
          <p:nvSpPr>
            <p:cNvPr id="112646" name="Text Box 7"/>
            <p:cNvSpPr txBox="1"/>
            <p:nvPr/>
          </p:nvSpPr>
          <p:spPr>
            <a:xfrm>
              <a:off x="0" y="1268413"/>
              <a:ext cx="720725" cy="387350"/>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CPU</a:t>
              </a:r>
              <a:endParaRPr lang="en-US" altLang="zh-CN">
                <a:latin typeface="Times New Roman" panose="02020603050405020304" pitchFamily="18" charset="0"/>
                <a:ea typeface="宋体" panose="02010600030101010101" pitchFamily="2" charset="-122"/>
              </a:endParaRPr>
            </a:p>
          </p:txBody>
        </p:sp>
        <p:sp>
          <p:nvSpPr>
            <p:cNvPr id="112647" name="Line 8"/>
            <p:cNvSpPr/>
            <p:nvPr/>
          </p:nvSpPr>
          <p:spPr>
            <a:xfrm>
              <a:off x="684213" y="1484313"/>
              <a:ext cx="719137" cy="0"/>
            </a:xfrm>
            <a:prstGeom prst="line">
              <a:avLst/>
            </a:prstGeom>
            <a:ln w="28575" cap="flat" cmpd="sng">
              <a:solidFill>
                <a:srgbClr val="0000FF"/>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48" name="Text Box 9"/>
            <p:cNvSpPr txBox="1"/>
            <p:nvPr/>
          </p:nvSpPr>
          <p:spPr>
            <a:xfrm>
              <a:off x="473075" y="2924175"/>
              <a:ext cx="461963" cy="954088"/>
            </a:xfrm>
            <a:prstGeom prst="rect">
              <a:avLst/>
            </a:prstGeom>
            <a:noFill/>
            <a:ln w="9525">
              <a:noFill/>
            </a:ln>
          </p:spPr>
          <p:txBody>
            <a:bodyPr vert="eaVert" lIns="18000" tIns="10800" rIns="18000" bIns="10800" anchor="t">
              <a:spAutoFit/>
            </a:bodyPr>
            <a:p>
              <a:r>
                <a:rPr lang="en-US" altLang="zh-CN" sz="2800">
                  <a:latin typeface="Times New Roman" panose="02020603050405020304" pitchFamily="18" charset="0"/>
                  <a:ea typeface="宋体" panose="02010600030101010101" pitchFamily="2" charset="-122"/>
                </a:rPr>
                <a:t>10:10</a:t>
              </a:r>
              <a:endParaRPr lang="en-US" altLang="zh-CN" sz="2800">
                <a:latin typeface="Times New Roman" panose="02020603050405020304" pitchFamily="18" charset="0"/>
                <a:ea typeface="宋体" panose="02010600030101010101" pitchFamily="2" charset="-122"/>
              </a:endParaRPr>
            </a:p>
          </p:txBody>
        </p:sp>
        <p:sp>
          <p:nvSpPr>
            <p:cNvPr id="112649" name="Line 10"/>
            <p:cNvSpPr/>
            <p:nvPr/>
          </p:nvSpPr>
          <p:spPr>
            <a:xfrm>
              <a:off x="1403350" y="1484313"/>
              <a:ext cx="0" cy="1439862"/>
            </a:xfrm>
            <a:prstGeom prst="line">
              <a:avLst/>
            </a:prstGeom>
            <a:ln w="9525" cap="flat" cmpd="sng">
              <a:solidFill>
                <a:schemeClr val="tx1"/>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50" name="Text Box 11"/>
            <p:cNvSpPr txBox="1"/>
            <p:nvPr/>
          </p:nvSpPr>
          <p:spPr>
            <a:xfrm>
              <a:off x="1081088" y="2924175"/>
              <a:ext cx="611187" cy="1079500"/>
            </a:xfrm>
            <a:prstGeom prst="rect">
              <a:avLst/>
            </a:prstGeom>
            <a:noFill/>
            <a:ln w="9525">
              <a:noFill/>
            </a:ln>
          </p:spPr>
          <p:txBody>
            <a:bodyPr vert="eaVert" anchor="t">
              <a:spAutoFit/>
            </a:bodyPr>
            <a:p>
              <a:r>
                <a:rPr lang="en-US" altLang="zh-CN" sz="2800">
                  <a:latin typeface="Times New Roman" panose="02020603050405020304" pitchFamily="18" charset="0"/>
                  <a:ea typeface="宋体" panose="02010600030101010101" pitchFamily="2" charset="-122"/>
                </a:rPr>
                <a:t>10:20</a:t>
              </a:r>
              <a:endParaRPr lang="en-US" altLang="zh-CN" sz="2800">
                <a:latin typeface="Times New Roman" panose="02020603050405020304" pitchFamily="18" charset="0"/>
                <a:ea typeface="宋体" panose="02010600030101010101" pitchFamily="2" charset="-122"/>
              </a:endParaRPr>
            </a:p>
          </p:txBody>
        </p:sp>
        <p:sp>
          <p:nvSpPr>
            <p:cNvPr id="112651" name="Line 12"/>
            <p:cNvSpPr/>
            <p:nvPr/>
          </p:nvSpPr>
          <p:spPr>
            <a:xfrm>
              <a:off x="1403350" y="1484313"/>
              <a:ext cx="1296988" cy="0"/>
            </a:xfrm>
            <a:prstGeom prst="line">
              <a:avLst/>
            </a:prstGeom>
            <a:ln w="28575" cap="flat" cmpd="sng">
              <a:solidFill>
                <a:srgbClr val="CC3300"/>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52" name="Text Box 13"/>
            <p:cNvSpPr txBox="1"/>
            <p:nvPr/>
          </p:nvSpPr>
          <p:spPr>
            <a:xfrm>
              <a:off x="1692275" y="1081088"/>
              <a:ext cx="504825" cy="457200"/>
            </a:xfrm>
            <a:prstGeom prst="rect">
              <a:avLst/>
            </a:prstGeom>
            <a:noFill/>
            <a:ln w="9525">
              <a:noFill/>
            </a:ln>
          </p:spPr>
          <p:txBody>
            <a:bodyPr anchor="t">
              <a:spAutoFit/>
            </a:bodyPr>
            <a:p>
              <a:r>
                <a:rPr lang="en-US" altLang="zh-CN">
                  <a:latin typeface="Times New Roman" panose="02020603050405020304" pitchFamily="18" charset="0"/>
                  <a:ea typeface="宋体" panose="02010600030101010101" pitchFamily="2" charset="-122"/>
                </a:rPr>
                <a:t>J2</a:t>
              </a:r>
              <a:endParaRPr lang="en-US" altLang="zh-CN">
                <a:latin typeface="Times New Roman" panose="02020603050405020304" pitchFamily="18" charset="0"/>
                <a:ea typeface="宋体" panose="02010600030101010101" pitchFamily="2" charset="-122"/>
              </a:endParaRPr>
            </a:p>
          </p:txBody>
        </p:sp>
        <p:sp>
          <p:nvSpPr>
            <p:cNvPr id="112653" name="Line 14"/>
            <p:cNvSpPr/>
            <p:nvPr/>
          </p:nvSpPr>
          <p:spPr>
            <a:xfrm>
              <a:off x="2681288" y="1493838"/>
              <a:ext cx="0" cy="1395412"/>
            </a:xfrm>
            <a:prstGeom prst="line">
              <a:avLst/>
            </a:prstGeom>
            <a:ln w="9525" cap="flat" cmpd="sng">
              <a:solidFill>
                <a:schemeClr val="tx1"/>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54" name="Text Box 15"/>
            <p:cNvSpPr txBox="1"/>
            <p:nvPr/>
          </p:nvSpPr>
          <p:spPr>
            <a:xfrm>
              <a:off x="2366963" y="2933700"/>
              <a:ext cx="611187" cy="1079500"/>
            </a:xfrm>
            <a:prstGeom prst="rect">
              <a:avLst/>
            </a:prstGeom>
            <a:noFill/>
            <a:ln w="9525">
              <a:noFill/>
            </a:ln>
          </p:spPr>
          <p:txBody>
            <a:bodyPr vert="eaVert" anchor="t">
              <a:spAutoFit/>
            </a:bodyPr>
            <a:p>
              <a:r>
                <a:rPr lang="en-US" altLang="zh-CN" sz="2800">
                  <a:latin typeface="Times New Roman" panose="02020603050405020304" pitchFamily="18" charset="0"/>
                  <a:ea typeface="宋体" panose="02010600030101010101" pitchFamily="2" charset="-122"/>
                </a:rPr>
                <a:t>10:50</a:t>
              </a:r>
              <a:endParaRPr lang="en-US" altLang="zh-CN" sz="2800">
                <a:latin typeface="Times New Roman" panose="02020603050405020304" pitchFamily="18" charset="0"/>
                <a:ea typeface="宋体" panose="02010600030101010101" pitchFamily="2" charset="-122"/>
              </a:endParaRPr>
            </a:p>
          </p:txBody>
        </p:sp>
        <p:sp>
          <p:nvSpPr>
            <p:cNvPr id="112655" name="Line 17"/>
            <p:cNvSpPr/>
            <p:nvPr/>
          </p:nvSpPr>
          <p:spPr>
            <a:xfrm>
              <a:off x="2681288" y="1493838"/>
              <a:ext cx="946150" cy="0"/>
            </a:xfrm>
            <a:prstGeom prst="line">
              <a:avLst/>
            </a:prstGeom>
            <a:ln w="28575" cap="flat" cmpd="sng">
              <a:solidFill>
                <a:srgbClr val="000066"/>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56" name="Text Box 18"/>
            <p:cNvSpPr txBox="1"/>
            <p:nvPr/>
          </p:nvSpPr>
          <p:spPr>
            <a:xfrm>
              <a:off x="3286125" y="2933700"/>
              <a:ext cx="611188" cy="1079500"/>
            </a:xfrm>
            <a:prstGeom prst="rect">
              <a:avLst/>
            </a:prstGeom>
            <a:noFill/>
            <a:ln w="9525">
              <a:noFill/>
            </a:ln>
          </p:spPr>
          <p:txBody>
            <a:bodyPr vert="eaVert" anchor="t">
              <a:spAutoFit/>
            </a:bodyPr>
            <a:p>
              <a:r>
                <a:rPr lang="en-US" altLang="zh-CN" sz="2800">
                  <a:latin typeface="Times New Roman" panose="02020603050405020304" pitchFamily="18" charset="0"/>
                  <a:ea typeface="宋体" panose="02010600030101010101" pitchFamily="2" charset="-122"/>
                </a:rPr>
                <a:t>11:15</a:t>
              </a:r>
              <a:endParaRPr lang="en-US" altLang="zh-CN" sz="2800">
                <a:latin typeface="Times New Roman" panose="02020603050405020304" pitchFamily="18" charset="0"/>
                <a:ea typeface="宋体" panose="02010600030101010101" pitchFamily="2" charset="-122"/>
              </a:endParaRPr>
            </a:p>
          </p:txBody>
        </p:sp>
        <p:sp>
          <p:nvSpPr>
            <p:cNvPr id="112657" name="Line 19"/>
            <p:cNvSpPr/>
            <p:nvPr/>
          </p:nvSpPr>
          <p:spPr>
            <a:xfrm>
              <a:off x="3627438" y="1493838"/>
              <a:ext cx="0" cy="1395412"/>
            </a:xfrm>
            <a:prstGeom prst="line">
              <a:avLst/>
            </a:prstGeom>
            <a:ln w="9525" cap="flat" cmpd="sng">
              <a:solidFill>
                <a:srgbClr val="000066"/>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58" name="Text Box 20"/>
            <p:cNvSpPr txBox="1"/>
            <p:nvPr/>
          </p:nvSpPr>
          <p:spPr>
            <a:xfrm>
              <a:off x="2906713" y="1081088"/>
              <a:ext cx="504825" cy="457200"/>
            </a:xfrm>
            <a:prstGeom prst="rect">
              <a:avLst/>
            </a:prstGeom>
            <a:noFill/>
            <a:ln w="9525">
              <a:noFill/>
            </a:ln>
          </p:spPr>
          <p:txBody>
            <a:bodyPr anchor="t">
              <a:spAutoFit/>
            </a:bodyPr>
            <a:p>
              <a:r>
                <a:rPr lang="en-US" altLang="zh-CN">
                  <a:latin typeface="Times New Roman" panose="02020603050405020304" pitchFamily="18" charset="0"/>
                  <a:ea typeface="宋体" panose="02010600030101010101" pitchFamily="2" charset="-122"/>
                </a:rPr>
                <a:t>J3</a:t>
              </a:r>
              <a:endParaRPr lang="en-US" altLang="zh-CN">
                <a:latin typeface="Times New Roman" panose="02020603050405020304" pitchFamily="18" charset="0"/>
                <a:ea typeface="宋体" panose="02010600030101010101" pitchFamily="2" charset="-122"/>
              </a:endParaRPr>
            </a:p>
          </p:txBody>
        </p:sp>
        <p:sp>
          <p:nvSpPr>
            <p:cNvPr id="112659" name="Line 22"/>
            <p:cNvSpPr/>
            <p:nvPr/>
          </p:nvSpPr>
          <p:spPr>
            <a:xfrm>
              <a:off x="3627438" y="1493838"/>
              <a:ext cx="719137" cy="0"/>
            </a:xfrm>
            <a:prstGeom prst="line">
              <a:avLst/>
            </a:prstGeom>
            <a:ln w="28575" cap="flat" cmpd="sng">
              <a:solidFill>
                <a:srgbClr val="0000FF"/>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60" name="Text Box 23"/>
            <p:cNvSpPr txBox="1"/>
            <p:nvPr/>
          </p:nvSpPr>
          <p:spPr>
            <a:xfrm>
              <a:off x="3716338" y="1081088"/>
              <a:ext cx="504825" cy="457200"/>
            </a:xfrm>
            <a:prstGeom prst="rect">
              <a:avLst/>
            </a:prstGeom>
            <a:noFill/>
            <a:ln w="9525">
              <a:noFill/>
            </a:ln>
          </p:spPr>
          <p:txBody>
            <a:bodyPr anchor="t">
              <a:spAutoFit/>
            </a:bodyPr>
            <a:p>
              <a:r>
                <a:rPr lang="en-US" altLang="zh-CN">
                  <a:latin typeface="Times New Roman" panose="02020603050405020304" pitchFamily="18" charset="0"/>
                  <a:ea typeface="宋体" panose="02010600030101010101" pitchFamily="2" charset="-122"/>
                </a:rPr>
                <a:t>J1</a:t>
              </a:r>
              <a:endParaRPr lang="en-US" altLang="zh-CN">
                <a:latin typeface="Times New Roman" panose="02020603050405020304" pitchFamily="18" charset="0"/>
                <a:ea typeface="宋体" panose="02010600030101010101" pitchFamily="2" charset="-122"/>
              </a:endParaRPr>
            </a:p>
          </p:txBody>
        </p:sp>
        <p:sp>
          <p:nvSpPr>
            <p:cNvPr id="112661" name="Line 24"/>
            <p:cNvSpPr/>
            <p:nvPr/>
          </p:nvSpPr>
          <p:spPr>
            <a:xfrm>
              <a:off x="4346575" y="1493838"/>
              <a:ext cx="0" cy="1439862"/>
            </a:xfrm>
            <a:prstGeom prst="line">
              <a:avLst/>
            </a:prstGeom>
            <a:ln w="9525" cap="flat" cmpd="sng">
              <a:solidFill>
                <a:schemeClr val="tx1"/>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62" name="Text Box 25"/>
            <p:cNvSpPr txBox="1"/>
            <p:nvPr/>
          </p:nvSpPr>
          <p:spPr>
            <a:xfrm>
              <a:off x="4051300" y="2933700"/>
              <a:ext cx="611188" cy="1079500"/>
            </a:xfrm>
            <a:prstGeom prst="rect">
              <a:avLst/>
            </a:prstGeom>
            <a:noFill/>
            <a:ln w="9525">
              <a:noFill/>
            </a:ln>
          </p:spPr>
          <p:txBody>
            <a:bodyPr vert="eaVert" anchor="t">
              <a:spAutoFit/>
            </a:bodyPr>
            <a:p>
              <a:r>
                <a:rPr lang="en-US" altLang="zh-CN" sz="2800">
                  <a:latin typeface="Times New Roman" panose="02020603050405020304" pitchFamily="18" charset="0"/>
                  <a:ea typeface="宋体" panose="02010600030101010101" pitchFamily="2" charset="-122"/>
                </a:rPr>
                <a:t>11:25</a:t>
              </a:r>
              <a:endParaRPr lang="en-US" altLang="zh-CN" sz="2800">
                <a:latin typeface="Times New Roman" panose="02020603050405020304" pitchFamily="18" charset="0"/>
                <a:ea typeface="宋体" panose="02010600030101010101" pitchFamily="2" charset="-122"/>
              </a:endParaRPr>
            </a:p>
          </p:txBody>
        </p:sp>
        <p:sp>
          <p:nvSpPr>
            <p:cNvPr id="112663" name="Line 26"/>
            <p:cNvSpPr/>
            <p:nvPr/>
          </p:nvSpPr>
          <p:spPr>
            <a:xfrm>
              <a:off x="4346575" y="1493838"/>
              <a:ext cx="946150" cy="0"/>
            </a:xfrm>
            <a:prstGeom prst="line">
              <a:avLst/>
            </a:prstGeom>
            <a:ln w="2857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64" name="Line 27"/>
            <p:cNvSpPr/>
            <p:nvPr/>
          </p:nvSpPr>
          <p:spPr>
            <a:xfrm>
              <a:off x="5292725" y="1493838"/>
              <a:ext cx="0" cy="1439862"/>
            </a:xfrm>
            <a:prstGeom prst="line">
              <a:avLst/>
            </a:prstGeom>
            <a:ln w="9525" cap="flat" cmpd="sng">
              <a:solidFill>
                <a:schemeClr val="tx1"/>
              </a:solidFill>
              <a:prstDash val="dash"/>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2665" name="Text Box 28"/>
            <p:cNvSpPr txBox="1"/>
            <p:nvPr/>
          </p:nvSpPr>
          <p:spPr>
            <a:xfrm>
              <a:off x="4616450" y="1089025"/>
              <a:ext cx="504825" cy="457200"/>
            </a:xfrm>
            <a:prstGeom prst="rect">
              <a:avLst/>
            </a:prstGeom>
            <a:noFill/>
            <a:ln w="9525">
              <a:noFill/>
            </a:ln>
          </p:spPr>
          <p:txBody>
            <a:bodyPr anchor="t">
              <a:spAutoFit/>
            </a:bodyPr>
            <a:p>
              <a:r>
                <a:rPr lang="en-US" altLang="zh-CN">
                  <a:latin typeface="Times New Roman" panose="02020603050405020304" pitchFamily="18" charset="0"/>
                  <a:ea typeface="宋体" panose="02010600030101010101" pitchFamily="2" charset="-122"/>
                </a:rPr>
                <a:t>J4</a:t>
              </a:r>
              <a:endParaRPr lang="en-US" altLang="zh-CN">
                <a:latin typeface="Times New Roman" panose="02020603050405020304" pitchFamily="18" charset="0"/>
                <a:ea typeface="宋体" panose="02010600030101010101" pitchFamily="2" charset="-122"/>
              </a:endParaRPr>
            </a:p>
          </p:txBody>
        </p:sp>
        <p:sp>
          <p:nvSpPr>
            <p:cNvPr id="112666" name="Text Box 29"/>
            <p:cNvSpPr txBox="1"/>
            <p:nvPr/>
          </p:nvSpPr>
          <p:spPr>
            <a:xfrm>
              <a:off x="4976813" y="2933700"/>
              <a:ext cx="611187" cy="1079500"/>
            </a:xfrm>
            <a:prstGeom prst="rect">
              <a:avLst/>
            </a:prstGeom>
            <a:noFill/>
            <a:ln w="9525">
              <a:noFill/>
            </a:ln>
          </p:spPr>
          <p:txBody>
            <a:bodyPr vert="eaVert" anchor="t">
              <a:spAutoFit/>
            </a:bodyPr>
            <a:p>
              <a:r>
                <a:rPr lang="en-US" altLang="zh-CN" sz="2800">
                  <a:latin typeface="Times New Roman" panose="02020603050405020304" pitchFamily="18" charset="0"/>
                  <a:ea typeface="宋体" panose="02010600030101010101" pitchFamily="2" charset="-122"/>
                </a:rPr>
                <a:t>11:45</a:t>
              </a:r>
              <a:endParaRPr lang="en-US" altLang="zh-CN" sz="2800">
                <a:latin typeface="Times New Roman" panose="02020603050405020304" pitchFamily="18" charset="0"/>
                <a:ea typeface="宋体" panose="02010600030101010101" pitchFamily="2" charset="-122"/>
              </a:endParaRPr>
            </a:p>
          </p:txBody>
        </p:sp>
      </p:grpSp>
      <p:graphicFrame>
        <p:nvGraphicFramePr>
          <p:cNvPr id="31" name="Group 129"/>
          <p:cNvGraphicFramePr>
            <a:graphicFrameLocks noGrp="1"/>
          </p:cNvGraphicFramePr>
          <p:nvPr/>
        </p:nvGraphicFramePr>
        <p:xfrm>
          <a:off x="515938" y="3506788"/>
          <a:ext cx="8385175" cy="2590800"/>
        </p:xfrm>
        <a:graphic>
          <a:graphicData uri="http://schemas.openxmlformats.org/drawingml/2006/table">
            <a:tbl>
              <a:tblPr/>
              <a:tblGrid>
                <a:gridCol w="1363662"/>
                <a:gridCol w="1665288"/>
                <a:gridCol w="1755775"/>
                <a:gridCol w="1709737"/>
                <a:gridCol w="1890713"/>
              </a:tblGrid>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作业名</a:t>
                      </a: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到达时间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调入时间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结束时间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周转时间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11:25</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75</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J2</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10:30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11:15</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45</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11:15</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11:45</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55</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705" name="Text Box 130"/>
          <p:cNvSpPr txBox="1"/>
          <p:nvPr/>
        </p:nvSpPr>
        <p:spPr>
          <a:xfrm>
            <a:off x="630238" y="6219825"/>
            <a:ext cx="8370887" cy="522288"/>
          </a:xfrm>
          <a:prstGeom prst="rect">
            <a:avLst/>
          </a:prstGeom>
          <a:noFill/>
          <a:ln w="9525">
            <a:noFill/>
          </a:ln>
        </p:spPr>
        <p:txBody>
          <a:bodyPr anchor="t">
            <a:spAutoFit/>
          </a:bodyPr>
          <a:p>
            <a:r>
              <a:rPr lang="zh-CN" altLang="en-US" sz="2800" b="1">
                <a:latin typeface="Times New Roman" panose="02020603050405020304" pitchFamily="18" charset="0"/>
                <a:ea typeface="宋体" panose="02010600030101010101" pitchFamily="2" charset="-122"/>
              </a:rPr>
              <a:t>平均周转时间</a:t>
            </a:r>
            <a:r>
              <a:rPr lang="en-US" altLang="zh-CN" sz="2800" b="1">
                <a:latin typeface="Times New Roman" panose="02020603050405020304" pitchFamily="18" charset="0"/>
                <a:ea typeface="宋体" panose="02010600030101010101" pitchFamily="2" charset="-122"/>
              </a:rPr>
              <a:t>=(75+30+45+55)/4=51.25(</a:t>
            </a:r>
            <a:r>
              <a:rPr lang="zh-CN" altLang="en-US" sz="2800" b="1">
                <a:latin typeface="Times New Roman" panose="02020603050405020304" pitchFamily="18" charset="0"/>
                <a:ea typeface="宋体" panose="02010600030101010101" pitchFamily="2" charset="-122"/>
              </a:rPr>
              <a:t>分钟</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13666" name="Rectangle 2"/>
          <p:cNvSpPr>
            <a:spLocks noGrp="1"/>
          </p:cNvSpPr>
          <p:nvPr>
            <p:ph type="title"/>
          </p:nvPr>
        </p:nvSpPr>
        <p:spPr>
          <a:xfrm>
            <a:off x="323850" y="214313"/>
            <a:ext cx="8620125" cy="614362"/>
          </a:xfrm>
          <a:ln/>
        </p:spPr>
        <p:txBody>
          <a:bodyPr vert="horz" wrap="square" lIns="91440" tIns="45720" rIns="91440" bIns="45720" anchor="b"/>
          <a:p>
            <a:pPr eaLnBrk="1" hangingPunct="1"/>
            <a:r>
              <a:rPr lang="en-US" altLang="zh-CN" sz="3200">
                <a:solidFill>
                  <a:schemeClr val="tx1"/>
                </a:solidFill>
              </a:rPr>
              <a:t>3.2.5   </a:t>
            </a:r>
            <a:r>
              <a:rPr lang="zh-CN" altLang="en-US" sz="3200">
                <a:solidFill>
                  <a:schemeClr val="tx1"/>
                </a:solidFill>
                <a:latin typeface="宋体" panose="02010600030101010101" pitchFamily="2" charset="-122"/>
              </a:rPr>
              <a:t>基于时间片的轮转调度算法</a:t>
            </a:r>
            <a:r>
              <a:rPr lang="zh-CN" altLang="en-US" sz="3200">
                <a:solidFill>
                  <a:schemeClr val="tx1"/>
                </a:solidFill>
              </a:rPr>
              <a:t> </a:t>
            </a:r>
            <a:endParaRPr lang="zh-CN" altLang="en-US" sz="3200">
              <a:solidFill>
                <a:schemeClr val="tx1"/>
              </a:solidFill>
            </a:endParaRPr>
          </a:p>
        </p:txBody>
      </p:sp>
      <p:sp>
        <p:nvSpPr>
          <p:cNvPr id="267267" name="Text Box 3"/>
          <p:cNvSpPr txBox="1"/>
          <p:nvPr/>
        </p:nvSpPr>
        <p:spPr>
          <a:xfrm>
            <a:off x="388938" y="1119188"/>
            <a:ext cx="8153400" cy="1292225"/>
          </a:xfrm>
          <a:prstGeom prst="rect">
            <a:avLst/>
          </a:prstGeom>
          <a:noFill/>
          <a:ln w="9525">
            <a:noFill/>
          </a:ln>
        </p:spPr>
        <p:txBody>
          <a:bodyPr anchor="t">
            <a:spAutoFit/>
          </a:bodyPr>
          <a:p>
            <a:r>
              <a:rPr lang="zh-CN" altLang="en-US" sz="2600" b="1">
                <a:latin typeface="宋体" panose="02010600030101010101" pitchFamily="2" charset="-122"/>
                <a:ea typeface="宋体" panose="02010600030101010101" pitchFamily="2" charset="-122"/>
              </a:rPr>
              <a:t>用于进程调度。</a:t>
            </a:r>
            <a:endParaRPr lang="zh-CN" altLang="en-US" sz="2600" b="1">
              <a:latin typeface="宋体" panose="02010600030101010101" pitchFamily="2" charset="-122"/>
              <a:ea typeface="宋体" panose="02010600030101010101" pitchFamily="2" charset="-122"/>
            </a:endParaRPr>
          </a:p>
          <a:p>
            <a:r>
              <a:rPr lang="zh-CN" altLang="en-US" sz="2600" b="1">
                <a:latin typeface="宋体" panose="02010600030101010101" pitchFamily="2" charset="-122"/>
                <a:ea typeface="宋体" panose="02010600030101010101" pitchFamily="2" charset="-122"/>
              </a:rPr>
              <a:t>早期，分时系统采用的是</a:t>
            </a:r>
            <a:r>
              <a:rPr lang="zh-CN" altLang="en-US" sz="2600" b="1">
                <a:latin typeface="楷体_GB2312" pitchFamily="49" charset="-122"/>
                <a:ea typeface="宋体" panose="02010600030101010101" pitchFamily="2" charset="-122"/>
              </a:rPr>
              <a:t>简单的时间片轮转法</a:t>
            </a:r>
            <a:r>
              <a:rPr lang="zh-CN" altLang="en-US" sz="2600" b="1">
                <a:latin typeface="宋体" panose="02010600030101010101" pitchFamily="2" charset="-122"/>
                <a:ea typeface="宋体" panose="02010600030101010101" pitchFamily="2" charset="-122"/>
              </a:rPr>
              <a:t>； </a:t>
            </a:r>
            <a:endParaRPr lang="zh-CN" altLang="en-US" sz="2600" b="1">
              <a:latin typeface="宋体" panose="02010600030101010101" pitchFamily="2" charset="-122"/>
              <a:ea typeface="宋体" panose="02010600030101010101" pitchFamily="2" charset="-122"/>
            </a:endParaRPr>
          </a:p>
          <a:p>
            <a:r>
              <a:rPr lang="en-US" altLang="zh-CN" sz="2600" b="1">
                <a:latin typeface="宋体" panose="02010600030101010101" pitchFamily="2" charset="-122"/>
                <a:ea typeface="宋体" panose="02010600030101010101" pitchFamily="2" charset="-122"/>
              </a:rPr>
              <a:t>90</a:t>
            </a:r>
            <a:r>
              <a:rPr lang="zh-CN" altLang="en-US" sz="2600" b="1">
                <a:latin typeface="宋体" panose="02010600030101010101" pitchFamily="2" charset="-122"/>
                <a:ea typeface="宋体" panose="02010600030101010101" pitchFamily="2" charset="-122"/>
              </a:rPr>
              <a:t>年代后，广泛采用</a:t>
            </a:r>
            <a:r>
              <a:rPr lang="zh-CN" altLang="en-US" sz="2600" b="1">
                <a:latin typeface="楷体_GB2312" pitchFamily="49" charset="-122"/>
                <a:ea typeface="宋体" panose="02010600030101010101" pitchFamily="2" charset="-122"/>
              </a:rPr>
              <a:t>多级反馈队列调度算法</a:t>
            </a:r>
            <a:r>
              <a:rPr lang="zh-CN" altLang="en-US" sz="2600" b="1">
                <a:latin typeface="宋体" panose="02010600030101010101" pitchFamily="2" charset="-122"/>
                <a:ea typeface="宋体" panose="02010600030101010101" pitchFamily="2" charset="-122"/>
              </a:rPr>
              <a:t>。 </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sp>
        <p:nvSpPr>
          <p:cNvPr id="267268" name="Text Box 4"/>
          <p:cNvSpPr txBox="1"/>
          <p:nvPr/>
        </p:nvSpPr>
        <p:spPr>
          <a:xfrm>
            <a:off x="450850" y="2417763"/>
            <a:ext cx="5022850" cy="522287"/>
          </a:xfrm>
          <a:prstGeom prst="rect">
            <a:avLst/>
          </a:prstGeom>
          <a:noFill/>
          <a:ln w="9525">
            <a:noFill/>
          </a:ln>
        </p:spPr>
        <p:txBody>
          <a:bodyPr anchor="t">
            <a:spAutoFit/>
          </a:bodyPr>
          <a:p>
            <a:r>
              <a:rPr lang="en-US" altLang="zh-CN" sz="2800" b="1">
                <a:solidFill>
                  <a:srgbClr val="0101FF"/>
                </a:solidFill>
                <a:latin typeface="黑体" panose="02010609060101010101" pitchFamily="49" charset="-122"/>
                <a:ea typeface="黑体" panose="02010609060101010101" pitchFamily="49" charset="-122"/>
              </a:rPr>
              <a:t>1</a:t>
            </a:r>
            <a:r>
              <a:rPr lang="zh-CN" altLang="en-US" sz="2800" b="1">
                <a:solidFill>
                  <a:srgbClr val="0101FF"/>
                </a:solidFill>
                <a:latin typeface="黑体" panose="02010609060101010101" pitchFamily="49" charset="-122"/>
                <a:ea typeface="黑体" panose="02010609060101010101" pitchFamily="49" charset="-122"/>
              </a:rPr>
              <a:t>．时间片轮转法</a:t>
            </a:r>
            <a:r>
              <a:rPr lang="zh-CN" altLang="en-US" sz="2800" b="1">
                <a:solidFill>
                  <a:srgbClr val="000066"/>
                </a:solidFill>
                <a:latin typeface="Tahoma" panose="020B0604030504040204" pitchFamily="34" charset="0"/>
                <a:ea typeface="宋体" panose="02010600030101010101" pitchFamily="2" charset="-122"/>
              </a:rPr>
              <a:t> </a:t>
            </a:r>
            <a:endParaRPr lang="zh-CN" altLang="en-US" sz="2800" b="1">
              <a:solidFill>
                <a:srgbClr val="000066"/>
              </a:solidFill>
              <a:latin typeface="Tahoma" panose="020B0604030504040204" pitchFamily="34" charset="0"/>
              <a:ea typeface="宋体" panose="02010600030101010101" pitchFamily="2" charset="-122"/>
            </a:endParaRPr>
          </a:p>
        </p:txBody>
      </p:sp>
      <p:sp>
        <p:nvSpPr>
          <p:cNvPr id="267269" name="Text Box 5"/>
          <p:cNvSpPr txBox="1"/>
          <p:nvPr/>
        </p:nvSpPr>
        <p:spPr>
          <a:xfrm>
            <a:off x="576263" y="3068638"/>
            <a:ext cx="7853362" cy="2892425"/>
          </a:xfrm>
          <a:prstGeom prst="rect">
            <a:avLst/>
          </a:prstGeom>
          <a:noFill/>
          <a:ln w="9525">
            <a:noFill/>
          </a:ln>
        </p:spPr>
        <p:txBody>
          <a:bodyPr anchor="t">
            <a:spAutoFit/>
          </a:bodyPr>
          <a:p>
            <a:pPr marL="457200" indent="-457200">
              <a:buClr>
                <a:srgbClr val="0000FF"/>
              </a:buClr>
              <a:buSzPct val="90000"/>
              <a:buFont typeface="Wingdings" panose="05000000000000000000" pitchFamily="2" charset="2"/>
              <a:buChar char="n"/>
            </a:pPr>
            <a:r>
              <a:rPr lang="zh-CN" altLang="en-US" sz="2600" b="1">
                <a:latin typeface="宋体" panose="02010600030101010101" pitchFamily="2" charset="-122"/>
                <a:ea typeface="宋体" panose="02010600030101010101" pitchFamily="2" charset="-122"/>
              </a:rPr>
              <a:t>系统把就绪队列中的所有进程，按先来先服务的原则，排成一个队列；</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a:p>
            <a:pPr marL="457200" indent="-457200">
              <a:buClr>
                <a:srgbClr val="0000FF"/>
              </a:buClr>
              <a:buSzPct val="90000"/>
              <a:buFont typeface="Wingdings" panose="05000000000000000000" pitchFamily="2" charset="2"/>
              <a:buChar char="n"/>
            </a:pPr>
            <a:r>
              <a:rPr lang="zh-CN" altLang="en-US" sz="2600" b="1">
                <a:latin typeface="宋体" panose="02010600030101010101" pitchFamily="2" charset="-122"/>
                <a:ea typeface="宋体" panose="02010600030101010101" pitchFamily="2" charset="-122"/>
              </a:rPr>
              <a:t>每次调度时，把</a:t>
            </a:r>
            <a:r>
              <a:rPr lang="en-US" altLang="zh-CN" sz="2600" b="1">
                <a:latin typeface="Tahoma" panose="020B0604030504040204" pitchFamily="34" charset="0"/>
                <a:ea typeface="宋体" panose="02010600030101010101" pitchFamily="2" charset="-122"/>
              </a:rPr>
              <a:t>CPU</a:t>
            </a:r>
            <a:r>
              <a:rPr lang="zh-CN" altLang="en-US" sz="2600" b="1">
                <a:latin typeface="宋体" panose="02010600030101010101" pitchFamily="2" charset="-122"/>
                <a:ea typeface="宋体" panose="02010600030101010101" pitchFamily="2" charset="-122"/>
              </a:rPr>
              <a:t>分配给队首进程，并让它执行一个时间片；</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a:p>
            <a:pPr marL="457200" indent="-457200">
              <a:buClr>
                <a:srgbClr val="0000FF"/>
              </a:buClr>
              <a:buSzPct val="90000"/>
              <a:buFont typeface="Wingdings" panose="05000000000000000000" pitchFamily="2" charset="2"/>
              <a:buChar char="n"/>
            </a:pPr>
            <a:r>
              <a:rPr lang="zh-CN" altLang="en-US" sz="2600" b="1">
                <a:latin typeface="宋体" panose="02010600030101010101" pitchFamily="2" charset="-122"/>
                <a:ea typeface="宋体" panose="02010600030101010101" pitchFamily="2" charset="-122"/>
              </a:rPr>
              <a:t>每当执行的时间片用完，调度程序便停止该进程的执行，将其送入就绪队列尾部；然后进行下一次进程调度。</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sp>
        <p:nvSpPr>
          <p:cNvPr id="267270" name="Text Box 6"/>
          <p:cNvSpPr txBox="1"/>
          <p:nvPr/>
        </p:nvSpPr>
        <p:spPr>
          <a:xfrm>
            <a:off x="638175" y="6049963"/>
            <a:ext cx="7791450" cy="460375"/>
          </a:xfrm>
          <a:prstGeom prst="rect">
            <a:avLst/>
          </a:prstGeom>
          <a:noFill/>
          <a:ln w="9525">
            <a:noFill/>
          </a:ln>
        </p:spPr>
        <p:txBody>
          <a:bodyPr wrap="square" anchor="t">
            <a:spAutoFit/>
          </a:bodyPr>
          <a:p>
            <a:r>
              <a:rPr lang="zh-CN" altLang="en-US" b="1">
                <a:latin typeface="宋体" panose="02010600030101010101" pitchFamily="2" charset="-122"/>
                <a:ea typeface="宋体" panose="02010600030101010101" pitchFamily="2" charset="-122"/>
              </a:rPr>
              <a:t>时间片的大小：过大或过小都不合适</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几</a:t>
            </a:r>
            <a:r>
              <a:rPr lang="en-US" altLang="zh-CN" b="1">
                <a:latin typeface="Tahoma" panose="020B0604030504040204" pitchFamily="34" charset="0"/>
                <a:ea typeface="宋体" panose="02010600030101010101" pitchFamily="2" charset="-122"/>
              </a:rPr>
              <a:t>ms</a:t>
            </a:r>
            <a:r>
              <a:rPr lang="zh-CN" altLang="en-US" b="1">
                <a:latin typeface="宋体" panose="02010600030101010101" pitchFamily="2" charset="-122"/>
                <a:ea typeface="宋体" panose="02010600030101010101" pitchFamily="2" charset="-122"/>
              </a:rPr>
              <a:t>～几百</a:t>
            </a:r>
            <a:r>
              <a:rPr lang="en-US" altLang="zh-CN" b="1">
                <a:latin typeface="Tahoma" panose="020B0604030504040204" pitchFamily="34" charset="0"/>
                <a:ea typeface="宋体" panose="02010600030101010101" pitchFamily="2" charset="-122"/>
              </a:rPr>
              <a:t>ms</a:t>
            </a:r>
            <a:r>
              <a:rPr lang="zh-CN" altLang="en-US" b="1">
                <a:latin typeface="宋体" panose="02010600030101010101" pitchFamily="2" charset="-122"/>
                <a:ea typeface="宋体" panose="02010600030101010101" pitchFamily="2" charset="-122"/>
              </a:rPr>
              <a:t>。</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11367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7267">
                                            <p:txEl>
                                              <p:charRg st="0" end="8"/>
                                            </p:txEl>
                                          </p:spTgt>
                                        </p:tgtEl>
                                        <p:attrNameLst>
                                          <p:attrName>style.visibility</p:attrName>
                                        </p:attrNameLst>
                                      </p:cBhvr>
                                      <p:to>
                                        <p:strVal val="visible"/>
                                      </p:to>
                                    </p:set>
                                    <p:animEffect transition="in" filter="wipe(up)">
                                      <p:cBhvr>
                                        <p:cTn id="7" dur="500"/>
                                        <p:tgtEl>
                                          <p:spTgt spid="267267">
                                            <p:txEl>
                                              <p:charRg st="0" end="8"/>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7267">
                                            <p:txEl>
                                              <p:charRg st="8" end="31"/>
                                            </p:txEl>
                                          </p:spTgt>
                                        </p:tgtEl>
                                        <p:attrNameLst>
                                          <p:attrName>style.visibility</p:attrName>
                                        </p:attrNameLst>
                                      </p:cBhvr>
                                      <p:to>
                                        <p:strVal val="visible"/>
                                      </p:to>
                                    </p:set>
                                    <p:animEffect transition="in" filter="wipe(up)">
                                      <p:cBhvr>
                                        <p:cTn id="11" dur="500"/>
                                        <p:tgtEl>
                                          <p:spTgt spid="267267">
                                            <p:txEl>
                                              <p:charRg st="8" end="3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7267">
                                            <p:txEl>
                                              <p:charRg st="31" end="55"/>
                                            </p:txEl>
                                          </p:spTgt>
                                        </p:tgtEl>
                                        <p:attrNameLst>
                                          <p:attrName>style.visibility</p:attrName>
                                        </p:attrNameLst>
                                      </p:cBhvr>
                                      <p:to>
                                        <p:strVal val="visible"/>
                                      </p:to>
                                    </p:set>
                                    <p:animEffect transition="in" filter="wipe(up)">
                                      <p:cBhvr>
                                        <p:cTn id="15" dur="500"/>
                                        <p:tgtEl>
                                          <p:spTgt spid="267267">
                                            <p:txEl>
                                              <p:charRg st="31" end="5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67268"/>
                                        </p:tgtEl>
                                        <p:attrNameLst>
                                          <p:attrName>style.visibility</p:attrName>
                                        </p:attrNameLst>
                                      </p:cBhvr>
                                      <p:to>
                                        <p:strVal val="visible"/>
                                      </p:to>
                                    </p:set>
                                    <p:anim calcmode="lin" valueType="num">
                                      <p:cBhvr>
                                        <p:cTn id="20" dur="500" fill="hold"/>
                                        <p:tgtEl>
                                          <p:spTgt spid="267268"/>
                                        </p:tgtEl>
                                        <p:attrNameLst>
                                          <p:attrName>ppt_x</p:attrName>
                                        </p:attrNameLst>
                                      </p:cBhvr>
                                      <p:tavLst>
                                        <p:tav tm="0">
                                          <p:val>
                                            <p:strVal val="0-#ppt_w/2"/>
                                          </p:val>
                                        </p:tav>
                                        <p:tav tm="100000">
                                          <p:val>
                                            <p:strVal val="#ppt_x"/>
                                          </p:val>
                                        </p:tav>
                                      </p:tavLst>
                                    </p:anim>
                                    <p:anim calcmode="lin" valueType="num">
                                      <p:cBhvr>
                                        <p:cTn id="21" dur="500" fill="hold"/>
                                        <p:tgtEl>
                                          <p:spTgt spid="267268"/>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67269">
                                            <p:txEl>
                                              <p:charRg st="0" end="33"/>
                                            </p:txEl>
                                          </p:spTgt>
                                        </p:tgtEl>
                                        <p:attrNameLst>
                                          <p:attrName>style.visibility</p:attrName>
                                        </p:attrNameLst>
                                      </p:cBhvr>
                                      <p:to>
                                        <p:strVal val="visible"/>
                                      </p:to>
                                    </p:set>
                                    <p:animEffect transition="in" filter="wipe(up)">
                                      <p:cBhvr>
                                        <p:cTn id="25" dur="500"/>
                                        <p:tgtEl>
                                          <p:spTgt spid="267269">
                                            <p:txEl>
                                              <p:charRg st="0" end="33"/>
                                            </p:txEl>
                                          </p:spTgt>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267270"/>
                                        </p:tgtEl>
                                        <p:attrNameLst>
                                          <p:attrName>style.visibility</p:attrName>
                                        </p:attrNameLst>
                                      </p:cBhvr>
                                      <p:to>
                                        <p:strVal val="visible"/>
                                      </p:to>
                                    </p:set>
                                    <p:anim calcmode="lin" valueType="num">
                                      <p:cBhvr>
                                        <p:cTn id="29" dur="500" fill="hold"/>
                                        <p:tgtEl>
                                          <p:spTgt spid="267270"/>
                                        </p:tgtEl>
                                        <p:attrNameLst>
                                          <p:attrName>ppt_x</p:attrName>
                                        </p:attrNameLst>
                                      </p:cBhvr>
                                      <p:tavLst>
                                        <p:tav tm="0">
                                          <p:val>
                                            <p:strVal val="0-#ppt_w/2"/>
                                          </p:val>
                                        </p:tav>
                                        <p:tav tm="100000">
                                          <p:val>
                                            <p:strVal val="#ppt_x"/>
                                          </p:val>
                                        </p:tav>
                                      </p:tavLst>
                                    </p:anim>
                                    <p:anim calcmode="lin" valueType="num">
                                      <p:cBhvr>
                                        <p:cTn id="30"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7269">
                                            <p:txEl>
                                              <p:charRg st="33" end="6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7269">
                                            <p:txEl>
                                              <p:charRg st="64" end="1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7270">
                                            <p:txEl>
                                              <p:charRg st="0" end="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P spid="267268" grpId="0"/>
      <p:bldP spid="267269" grpId="0" build="p"/>
      <p:bldP spid="26727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14690" name="Text Box 2"/>
          <p:cNvSpPr txBox="1"/>
          <p:nvPr/>
        </p:nvSpPr>
        <p:spPr>
          <a:xfrm>
            <a:off x="460375" y="400050"/>
            <a:ext cx="8150225" cy="1752600"/>
          </a:xfrm>
          <a:prstGeom prst="rect">
            <a:avLst/>
          </a:prstGeom>
          <a:noFill/>
          <a:ln w="9525">
            <a:noFill/>
          </a:ln>
        </p:spPr>
        <p:txBody>
          <a:bodyPr anchor="t">
            <a:spAutoFit/>
          </a:bodyPr>
          <a:p>
            <a:pPr algn="just"/>
            <a:r>
              <a:rPr lang="en-US" altLang="zh-CN" sz="2600" b="1">
                <a:solidFill>
                  <a:srgbClr val="0000FF"/>
                </a:solidFill>
                <a:latin typeface="宋体" panose="02010600030101010101" pitchFamily="2" charset="-122"/>
                <a:ea typeface="宋体" panose="02010600030101010101" pitchFamily="2" charset="-122"/>
              </a:rPr>
              <a:t>【</a:t>
            </a:r>
            <a:r>
              <a:rPr lang="zh-CN" altLang="en-US" sz="2600" b="1">
                <a:solidFill>
                  <a:srgbClr val="0000FF"/>
                </a:solidFill>
                <a:latin typeface="黑体" panose="02010609060101010101" pitchFamily="49" charset="-122"/>
                <a:ea typeface="黑体" panose="02010609060101010101" pitchFamily="49" charset="-122"/>
              </a:rPr>
              <a:t>例</a:t>
            </a:r>
            <a:r>
              <a:rPr lang="en-US" altLang="zh-CN" sz="2600" b="1">
                <a:solidFill>
                  <a:srgbClr val="0000FF"/>
                </a:solidFill>
                <a:latin typeface="Tahoma" panose="020B0604030504040204" pitchFamily="34" charset="0"/>
                <a:ea typeface="宋体" panose="02010600030101010101" pitchFamily="2" charset="-122"/>
              </a:rPr>
              <a:t>3-5</a:t>
            </a:r>
            <a:r>
              <a:rPr lang="en-US" altLang="zh-CN" sz="2600" b="1">
                <a:solidFill>
                  <a:srgbClr val="0000FF"/>
                </a:solidFill>
                <a:latin typeface="宋体" panose="02010600030101010101" pitchFamily="2" charset="-122"/>
                <a:ea typeface="宋体" panose="02010600030101010101" pitchFamily="2" charset="-122"/>
              </a:rPr>
              <a:t>】</a:t>
            </a:r>
            <a:r>
              <a:rPr lang="zh-CN" altLang="en-US" sz="2600" b="1">
                <a:latin typeface="宋体" panose="02010600030101010101" pitchFamily="2" charset="-122"/>
                <a:ea typeface="宋体" panose="02010600030101010101" pitchFamily="2" charset="-122"/>
              </a:rPr>
              <a:t>设有一个最多可有两道作业同时装入内存执行的批处理系统，作业调度采用</a:t>
            </a:r>
            <a:r>
              <a:rPr lang="zh-CN" altLang="en-US" sz="2600" b="1">
                <a:latin typeface="Tahoma" panose="020B0604030504040204" pitchFamily="34" charset="0"/>
                <a:ea typeface="宋体" panose="02010600030101010101" pitchFamily="2" charset="-122"/>
              </a:rPr>
              <a:t>高响应比优先</a:t>
            </a:r>
            <a:r>
              <a:rPr lang="zh-CN" altLang="en-US" sz="2600" b="1">
                <a:latin typeface="宋体" panose="02010600030101010101" pitchFamily="2" charset="-122"/>
                <a:ea typeface="宋体" panose="02010600030101010101" pitchFamily="2" charset="-122"/>
              </a:rPr>
              <a:t>调度算法，进程调度采用时间片轮转调度算法</a:t>
            </a:r>
            <a:r>
              <a:rPr lang="en-US" altLang="zh-CN" sz="2600" b="1">
                <a:latin typeface="宋体" panose="02010600030101010101" pitchFamily="2" charset="-122"/>
                <a:ea typeface="宋体" panose="02010600030101010101" pitchFamily="2" charset="-122"/>
              </a:rPr>
              <a:t>(</a:t>
            </a:r>
            <a:r>
              <a:rPr lang="zh-CN" altLang="en-US" sz="2800" b="1">
                <a:latin typeface="Tahoma" panose="020B0604030504040204" pitchFamily="34" charset="0"/>
                <a:ea typeface="宋体" panose="02010600030101010101" pitchFamily="2" charset="-122"/>
              </a:rPr>
              <a:t>假设时间片为</a:t>
            </a:r>
            <a:r>
              <a:rPr lang="en-US" altLang="zh-CN" sz="2800" b="1">
                <a:latin typeface="Times New Roman" panose="02020603050405020304" pitchFamily="18" charset="0"/>
                <a:ea typeface="宋体" panose="02010600030101010101" pitchFamily="2" charset="-122"/>
              </a:rPr>
              <a:t>100ms</a:t>
            </a:r>
            <a:r>
              <a:rPr lang="en-US" altLang="zh-CN" sz="2800" b="1">
                <a:latin typeface="宋体" panose="02010600030101010101" pitchFamily="2" charset="-122"/>
                <a:ea typeface="宋体" panose="02010600030101010101" pitchFamily="2" charset="-122"/>
              </a:rPr>
              <a:t>)</a:t>
            </a:r>
            <a:r>
              <a:rPr lang="zh-CN" altLang="en-US" sz="2600" b="1">
                <a:latin typeface="宋体" panose="02010600030101010101" pitchFamily="2" charset="-122"/>
                <a:ea typeface="宋体" panose="02010600030101010101" pitchFamily="2" charset="-122"/>
              </a:rPr>
              <a:t>，今有如下纯计算型作业序列：</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sp>
        <p:nvSpPr>
          <p:cNvPr id="114691" name="Text Box 3"/>
          <p:cNvSpPr txBox="1"/>
          <p:nvPr/>
        </p:nvSpPr>
        <p:spPr>
          <a:xfrm>
            <a:off x="423863" y="5203825"/>
            <a:ext cx="7467600" cy="930275"/>
          </a:xfrm>
          <a:prstGeom prst="rect">
            <a:avLst/>
          </a:prstGeom>
          <a:noFill/>
          <a:ln w="9525">
            <a:noFill/>
          </a:ln>
        </p:spPr>
        <p:txBody>
          <a:bodyPr anchor="t">
            <a:spAutoFit/>
          </a:bodyPr>
          <a:p>
            <a:pPr>
              <a:spcBef>
                <a:spcPct val="10000"/>
              </a:spcBef>
            </a:pPr>
            <a:r>
              <a:rPr lang="en-US" altLang="zh-CN" sz="2600" b="1">
                <a:latin typeface="宋体" panose="02010600030101010101" pitchFamily="2" charset="-122"/>
                <a:ea typeface="宋体" panose="02010600030101010101" pitchFamily="2" charset="-122"/>
              </a:rPr>
              <a:t>(1)</a:t>
            </a:r>
            <a:r>
              <a:rPr lang="zh-CN" altLang="en-US" sz="2600" b="1">
                <a:latin typeface="宋体" panose="02010600030101010101" pitchFamily="2" charset="-122"/>
                <a:ea typeface="宋体" panose="02010600030101010101" pitchFamily="2" charset="-122"/>
              </a:rPr>
              <a:t>列出所有作业进入内存时间及结束时间。</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a:p>
            <a:pPr>
              <a:spcBef>
                <a:spcPct val="10000"/>
              </a:spcBef>
            </a:pPr>
            <a:r>
              <a:rPr lang="en-US" altLang="zh-CN" sz="2600" b="1">
                <a:latin typeface="宋体" panose="02010600030101010101" pitchFamily="2" charset="-122"/>
                <a:ea typeface="宋体" panose="02010600030101010101" pitchFamily="2" charset="-122"/>
              </a:rPr>
              <a:t>(2)</a:t>
            </a:r>
            <a:r>
              <a:rPr lang="zh-CN" altLang="en-US" sz="2600" b="1">
                <a:latin typeface="宋体" panose="02010600030101010101" pitchFamily="2" charset="-122"/>
                <a:ea typeface="宋体" panose="02010600030101010101" pitchFamily="2" charset="-122"/>
              </a:rPr>
              <a:t>计算平均周转时间。</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graphicFrame>
        <p:nvGraphicFramePr>
          <p:cNvPr id="918532" name="Group 4"/>
          <p:cNvGraphicFramePr>
            <a:graphicFrameLocks noGrp="1"/>
          </p:cNvGraphicFramePr>
          <p:nvPr/>
        </p:nvGraphicFramePr>
        <p:xfrm>
          <a:off x="1360488" y="2384425"/>
          <a:ext cx="5840413" cy="2590800"/>
        </p:xfrm>
        <a:graphic>
          <a:graphicData uri="http://schemas.openxmlformats.org/drawingml/2006/table">
            <a:tbl>
              <a:tblPr/>
              <a:tblGrid>
                <a:gridCol w="1355725"/>
                <a:gridCol w="1954212"/>
                <a:gridCol w="253047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作业名</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到达时间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估计运行时间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J2</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10:30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471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15714" name="Text Box 2"/>
          <p:cNvSpPr txBox="1"/>
          <p:nvPr/>
        </p:nvSpPr>
        <p:spPr>
          <a:xfrm>
            <a:off x="206375" y="82550"/>
            <a:ext cx="8150225" cy="1568450"/>
          </a:xfrm>
          <a:prstGeom prst="rect">
            <a:avLst/>
          </a:prstGeom>
          <a:noFill/>
          <a:ln w="9525">
            <a:noFill/>
          </a:ln>
        </p:spPr>
        <p:txBody>
          <a:bodyPr anchor="t">
            <a:spAutoFit/>
          </a:bodyPr>
          <a:p>
            <a:pPr algn="just"/>
            <a:r>
              <a:rPr lang="en-US" altLang="zh-CN" b="1">
                <a:solidFill>
                  <a:srgbClr val="0000FF"/>
                </a:solidFill>
                <a:latin typeface="宋体" panose="02010600030101010101" pitchFamily="2" charset="-122"/>
                <a:ea typeface="宋体" panose="02010600030101010101" pitchFamily="2" charset="-122"/>
              </a:rPr>
              <a:t>【</a:t>
            </a:r>
            <a:r>
              <a:rPr lang="zh-CN" altLang="en-US" b="1">
                <a:solidFill>
                  <a:srgbClr val="0000FF"/>
                </a:solidFill>
                <a:latin typeface="黑体" panose="02010609060101010101" pitchFamily="49" charset="-122"/>
                <a:ea typeface="黑体" panose="02010609060101010101" pitchFamily="49" charset="-122"/>
              </a:rPr>
              <a:t>例</a:t>
            </a:r>
            <a:r>
              <a:rPr lang="en-US" altLang="zh-CN" b="1">
                <a:solidFill>
                  <a:srgbClr val="0000FF"/>
                </a:solidFill>
                <a:latin typeface="Tahoma" panose="020B0604030504040204" pitchFamily="34" charset="0"/>
                <a:ea typeface="宋体" panose="02010600030101010101" pitchFamily="2" charset="-122"/>
              </a:rPr>
              <a:t>3-5</a:t>
            </a:r>
            <a:r>
              <a:rPr lang="en-US" altLang="zh-CN" b="1">
                <a:solidFill>
                  <a:srgbClr val="0000FF"/>
                </a:solidFill>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设有一个最多可有两道作业同时装入内存执行的批处理系统，作业调度采用</a:t>
            </a:r>
            <a:r>
              <a:rPr lang="zh-CN" altLang="en-US" b="1">
                <a:latin typeface="Tahoma" panose="020B0604030504040204" pitchFamily="34" charset="0"/>
                <a:ea typeface="宋体" panose="02010600030101010101" pitchFamily="2" charset="-122"/>
              </a:rPr>
              <a:t>高响应比优先</a:t>
            </a:r>
            <a:r>
              <a:rPr lang="zh-CN" altLang="en-US" b="1">
                <a:latin typeface="宋体" panose="02010600030101010101" pitchFamily="2" charset="-122"/>
                <a:ea typeface="宋体" panose="02010600030101010101" pitchFamily="2" charset="-122"/>
              </a:rPr>
              <a:t>调度算法，进程调度采用时间片轮转调度算法</a:t>
            </a:r>
            <a:r>
              <a:rPr lang="en-US" altLang="zh-CN" b="1">
                <a:latin typeface="宋体" panose="02010600030101010101" pitchFamily="2" charset="-122"/>
                <a:ea typeface="宋体" panose="02010600030101010101" pitchFamily="2" charset="-122"/>
              </a:rPr>
              <a:t>(</a:t>
            </a:r>
            <a:r>
              <a:rPr lang="zh-CN" altLang="en-US" b="1">
                <a:latin typeface="Tahoma" panose="020B0604030504040204" pitchFamily="34" charset="0"/>
                <a:ea typeface="宋体" panose="02010600030101010101" pitchFamily="2" charset="-122"/>
              </a:rPr>
              <a:t>假设时间片为</a:t>
            </a:r>
            <a:r>
              <a:rPr lang="en-US" altLang="zh-CN" b="1">
                <a:latin typeface="Times New Roman" panose="02020603050405020304" pitchFamily="18" charset="0"/>
                <a:ea typeface="宋体" panose="02010600030101010101" pitchFamily="2" charset="-122"/>
              </a:rPr>
              <a:t>100ms</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，今有如下纯计算型作业序列：</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graphicFrame>
        <p:nvGraphicFramePr>
          <p:cNvPr id="918532" name="Group 4"/>
          <p:cNvGraphicFramePr>
            <a:graphicFrameLocks noGrp="1"/>
          </p:cNvGraphicFramePr>
          <p:nvPr/>
        </p:nvGraphicFramePr>
        <p:xfrm>
          <a:off x="1411288" y="1762125"/>
          <a:ext cx="5840413" cy="2009775"/>
        </p:xfrm>
        <a:graphic>
          <a:graphicData uri="http://schemas.openxmlformats.org/drawingml/2006/table">
            <a:tbl>
              <a:tblPr/>
              <a:tblGrid>
                <a:gridCol w="1355725"/>
                <a:gridCol w="1954212"/>
                <a:gridCol w="2530475"/>
              </a:tblGrid>
              <a:tr h="4019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作业名</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到达时间</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估计运行时间</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J2</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10:30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25</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r>
                        <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574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
        <p:nvSpPr>
          <p:cNvPr id="2" name="文本框 1"/>
          <p:cNvSpPr txBox="1"/>
          <p:nvPr/>
        </p:nvSpPr>
        <p:spPr>
          <a:xfrm>
            <a:off x="1376363" y="4530725"/>
            <a:ext cx="927100" cy="4000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J1</a:t>
            </a:r>
            <a:endParaRPr lang="en-US" altLang="zh-CN" sz="2000" b="1">
              <a:latin typeface="Times New Roman" panose="02020603050405020304" pitchFamily="18" charset="0"/>
              <a:ea typeface="宋体" panose="02010600030101010101" pitchFamily="2" charset="-122"/>
            </a:endParaRPr>
          </a:p>
        </p:txBody>
      </p:sp>
      <p:sp>
        <p:nvSpPr>
          <p:cNvPr id="3" name="文本框 2"/>
          <p:cNvSpPr txBox="1"/>
          <p:nvPr/>
        </p:nvSpPr>
        <p:spPr>
          <a:xfrm>
            <a:off x="1073150" y="5168900"/>
            <a:ext cx="771525" cy="336550"/>
          </a:xfrm>
          <a:prstGeom prst="rect">
            <a:avLst/>
          </a:prstGeom>
          <a:noFill/>
          <a:ln w="9525">
            <a:noFill/>
          </a:ln>
        </p:spPr>
        <p:txBody>
          <a:bodyPr wrap="square" anchor="t">
            <a:spAutoFit/>
          </a:bodyPr>
          <a:p>
            <a:r>
              <a:rPr lang="en-US" altLang="zh-CN" sz="1600">
                <a:latin typeface="Times New Roman" panose="02020603050405020304" pitchFamily="18" charset="0"/>
                <a:ea typeface="宋体" panose="02010600030101010101" pitchFamily="2" charset="-122"/>
              </a:rPr>
              <a:t>10:10</a:t>
            </a:r>
            <a:endParaRPr lang="en-US" altLang="zh-CN" sz="1600">
              <a:latin typeface="Times New Roman" panose="02020603050405020304" pitchFamily="18" charset="0"/>
              <a:ea typeface="宋体" panose="02010600030101010101" pitchFamily="2" charset="-122"/>
            </a:endParaRPr>
          </a:p>
        </p:txBody>
      </p:sp>
      <p:sp>
        <p:nvSpPr>
          <p:cNvPr id="4" name="文本框 3"/>
          <p:cNvSpPr txBox="1"/>
          <p:nvPr/>
        </p:nvSpPr>
        <p:spPr>
          <a:xfrm>
            <a:off x="1165225" y="5505450"/>
            <a:ext cx="433388"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J1</a:t>
            </a:r>
            <a:endParaRPr lang="en-US" altLang="zh-CN" sz="1800" b="1">
              <a:latin typeface="Times New Roman" panose="02020603050405020304" pitchFamily="18" charset="0"/>
              <a:ea typeface="宋体" panose="02010600030101010101" pitchFamily="2" charset="-122"/>
            </a:endParaRPr>
          </a:p>
        </p:txBody>
      </p:sp>
      <p:sp>
        <p:nvSpPr>
          <p:cNvPr id="5" name="文本框 4"/>
          <p:cNvSpPr txBox="1"/>
          <p:nvPr/>
        </p:nvSpPr>
        <p:spPr>
          <a:xfrm>
            <a:off x="1920875" y="5168900"/>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10:20</a:t>
            </a:r>
            <a:endParaRPr lang="en-US" altLang="zh-CN" sz="1600" b="1">
              <a:latin typeface="Times New Roman" panose="02020603050405020304" pitchFamily="18" charset="0"/>
              <a:ea typeface="宋体" panose="02010600030101010101" pitchFamily="2" charset="-122"/>
            </a:endParaRPr>
          </a:p>
        </p:txBody>
      </p:sp>
      <p:sp>
        <p:nvSpPr>
          <p:cNvPr id="6" name="文本框 5"/>
          <p:cNvSpPr txBox="1"/>
          <p:nvPr/>
        </p:nvSpPr>
        <p:spPr>
          <a:xfrm>
            <a:off x="2030413" y="5505450"/>
            <a:ext cx="433387"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J2</a:t>
            </a:r>
            <a:endParaRPr lang="en-US" altLang="zh-CN" sz="1800" b="1">
              <a:latin typeface="Times New Roman" panose="02020603050405020304" pitchFamily="18" charset="0"/>
              <a:ea typeface="宋体" panose="02010600030101010101" pitchFamily="2" charset="-122"/>
            </a:endParaRPr>
          </a:p>
        </p:txBody>
      </p:sp>
      <p:sp>
        <p:nvSpPr>
          <p:cNvPr id="7" name="文本框 6"/>
          <p:cNvSpPr txBox="1"/>
          <p:nvPr/>
        </p:nvSpPr>
        <p:spPr>
          <a:xfrm>
            <a:off x="2303463" y="4530725"/>
            <a:ext cx="928687" cy="4000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J1,J2</a:t>
            </a:r>
            <a:endParaRPr lang="en-US" altLang="zh-CN" sz="2000" b="1">
              <a:latin typeface="Times New Roman" panose="02020603050405020304" pitchFamily="18" charset="0"/>
              <a:ea typeface="宋体" panose="02010600030101010101" pitchFamily="2" charset="-122"/>
            </a:endParaRPr>
          </a:p>
        </p:txBody>
      </p:sp>
      <p:sp>
        <p:nvSpPr>
          <p:cNvPr id="9" name="文本框 8"/>
          <p:cNvSpPr txBox="1"/>
          <p:nvPr/>
        </p:nvSpPr>
        <p:spPr>
          <a:xfrm>
            <a:off x="2836863" y="5168900"/>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10:30</a:t>
            </a:r>
            <a:endParaRPr lang="en-US" altLang="zh-CN" sz="1600" b="1">
              <a:latin typeface="Times New Roman" panose="02020603050405020304" pitchFamily="18" charset="0"/>
              <a:ea typeface="宋体" panose="02010600030101010101" pitchFamily="2" charset="-122"/>
            </a:endParaRPr>
          </a:p>
        </p:txBody>
      </p:sp>
      <p:sp>
        <p:nvSpPr>
          <p:cNvPr id="10" name="文本框 9"/>
          <p:cNvSpPr txBox="1"/>
          <p:nvPr/>
        </p:nvSpPr>
        <p:spPr>
          <a:xfrm>
            <a:off x="3006725" y="5949950"/>
            <a:ext cx="431800" cy="368300"/>
          </a:xfrm>
          <a:prstGeom prst="rect">
            <a:avLst/>
          </a:prstGeom>
          <a:solidFill>
            <a:srgbClr val="FFC00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J3</a:t>
            </a:r>
            <a:endParaRPr lang="en-US" altLang="zh-CN" sz="1800" b="1">
              <a:latin typeface="Times New Roman" panose="02020603050405020304" pitchFamily="18" charset="0"/>
              <a:ea typeface="宋体" panose="02010600030101010101" pitchFamily="2" charset="-122"/>
            </a:endParaRPr>
          </a:p>
        </p:txBody>
      </p:sp>
      <p:sp>
        <p:nvSpPr>
          <p:cNvPr id="11" name="文本框 10"/>
          <p:cNvSpPr txBox="1"/>
          <p:nvPr/>
        </p:nvSpPr>
        <p:spPr>
          <a:xfrm>
            <a:off x="3232150" y="4530725"/>
            <a:ext cx="927100" cy="4000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J1,J2</a:t>
            </a:r>
            <a:endParaRPr lang="en-US" altLang="zh-CN" sz="2000" b="1">
              <a:latin typeface="Times New Roman" panose="02020603050405020304" pitchFamily="18" charset="0"/>
              <a:ea typeface="宋体" panose="02010600030101010101" pitchFamily="2" charset="-122"/>
            </a:endParaRPr>
          </a:p>
        </p:txBody>
      </p:sp>
      <p:sp>
        <p:nvSpPr>
          <p:cNvPr id="12" name="文本框 11"/>
          <p:cNvSpPr txBox="1"/>
          <p:nvPr/>
        </p:nvSpPr>
        <p:spPr>
          <a:xfrm>
            <a:off x="3730625" y="5168900"/>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10:40</a:t>
            </a:r>
            <a:endParaRPr lang="en-US" altLang="zh-CN" sz="1600" b="1">
              <a:latin typeface="Times New Roman" panose="02020603050405020304" pitchFamily="18" charset="0"/>
              <a:ea typeface="宋体" panose="02010600030101010101" pitchFamily="2" charset="-122"/>
            </a:endParaRPr>
          </a:p>
        </p:txBody>
      </p:sp>
      <p:sp>
        <p:nvSpPr>
          <p:cNvPr id="13" name="文本框 12"/>
          <p:cNvSpPr txBox="1"/>
          <p:nvPr/>
        </p:nvSpPr>
        <p:spPr>
          <a:xfrm>
            <a:off x="3949700" y="4062413"/>
            <a:ext cx="433388"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J1</a:t>
            </a:r>
            <a:endParaRPr lang="en-US" altLang="zh-CN" sz="1800" b="1">
              <a:latin typeface="Times New Roman" panose="02020603050405020304" pitchFamily="18" charset="0"/>
              <a:ea typeface="宋体" panose="02010600030101010101" pitchFamily="2" charset="-122"/>
            </a:endParaRPr>
          </a:p>
        </p:txBody>
      </p:sp>
      <p:sp>
        <p:nvSpPr>
          <p:cNvPr id="14" name="文本框 13"/>
          <p:cNvSpPr txBox="1"/>
          <p:nvPr/>
        </p:nvSpPr>
        <p:spPr>
          <a:xfrm>
            <a:off x="3898900" y="5505450"/>
            <a:ext cx="433388"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J3</a:t>
            </a:r>
            <a:endParaRPr lang="en-US" altLang="zh-CN" sz="1800" b="1">
              <a:latin typeface="Times New Roman" panose="02020603050405020304" pitchFamily="18" charset="0"/>
              <a:ea typeface="宋体" panose="02010600030101010101" pitchFamily="2" charset="-122"/>
            </a:endParaRPr>
          </a:p>
        </p:txBody>
      </p:sp>
      <p:sp>
        <p:nvSpPr>
          <p:cNvPr id="16" name="文本框 15"/>
          <p:cNvSpPr txBox="1"/>
          <p:nvPr/>
        </p:nvSpPr>
        <p:spPr>
          <a:xfrm>
            <a:off x="4159250" y="4530725"/>
            <a:ext cx="927100" cy="4000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J2J3</a:t>
            </a:r>
            <a:endParaRPr lang="en-US" altLang="zh-CN" sz="2000" b="1">
              <a:latin typeface="Times New Roman" panose="02020603050405020304" pitchFamily="18" charset="0"/>
              <a:ea typeface="宋体" panose="02010600030101010101" pitchFamily="2" charset="-122"/>
            </a:endParaRPr>
          </a:p>
        </p:txBody>
      </p:sp>
      <p:sp>
        <p:nvSpPr>
          <p:cNvPr id="17" name="文本框 16"/>
          <p:cNvSpPr txBox="1"/>
          <p:nvPr/>
        </p:nvSpPr>
        <p:spPr>
          <a:xfrm>
            <a:off x="4691063" y="5168900"/>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10:50</a:t>
            </a:r>
            <a:endParaRPr lang="en-US" altLang="zh-CN" sz="1600" b="1">
              <a:latin typeface="Times New Roman" panose="02020603050405020304" pitchFamily="18" charset="0"/>
              <a:ea typeface="宋体" panose="02010600030101010101" pitchFamily="2" charset="-122"/>
            </a:endParaRPr>
          </a:p>
        </p:txBody>
      </p:sp>
      <p:sp>
        <p:nvSpPr>
          <p:cNvPr id="18" name="文本框 17"/>
          <p:cNvSpPr txBox="1"/>
          <p:nvPr/>
        </p:nvSpPr>
        <p:spPr>
          <a:xfrm>
            <a:off x="4859338" y="5505450"/>
            <a:ext cx="433387"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endParaRPr lang="en-US" altLang="zh-CN" sz="1800" b="1">
              <a:latin typeface="Times New Roman" panose="02020603050405020304" pitchFamily="18" charset="0"/>
              <a:ea typeface="宋体" panose="02010600030101010101" pitchFamily="2" charset="-122"/>
            </a:endParaRPr>
          </a:p>
        </p:txBody>
      </p:sp>
      <p:sp>
        <p:nvSpPr>
          <p:cNvPr id="20" name="文本框 19"/>
          <p:cNvSpPr txBox="1"/>
          <p:nvPr/>
        </p:nvSpPr>
        <p:spPr>
          <a:xfrm>
            <a:off x="5092700" y="4530725"/>
            <a:ext cx="927100" cy="4000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J3</a:t>
            </a:r>
            <a:endParaRPr lang="en-US" altLang="zh-CN" sz="2000" b="1">
              <a:latin typeface="Times New Roman" panose="02020603050405020304" pitchFamily="18" charset="0"/>
              <a:ea typeface="宋体" panose="02010600030101010101" pitchFamily="2" charset="-122"/>
            </a:endParaRPr>
          </a:p>
        </p:txBody>
      </p:sp>
      <p:sp>
        <p:nvSpPr>
          <p:cNvPr id="21" name="文本框 20"/>
          <p:cNvSpPr txBox="1"/>
          <p:nvPr/>
        </p:nvSpPr>
        <p:spPr>
          <a:xfrm>
            <a:off x="5664200" y="5168900"/>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11:20</a:t>
            </a:r>
            <a:endParaRPr lang="en-US" altLang="zh-CN" sz="1600" b="1">
              <a:latin typeface="Times New Roman" panose="02020603050405020304" pitchFamily="18" charset="0"/>
              <a:ea typeface="宋体" panose="02010600030101010101" pitchFamily="2" charset="-122"/>
            </a:endParaRPr>
          </a:p>
        </p:txBody>
      </p:sp>
      <p:sp>
        <p:nvSpPr>
          <p:cNvPr id="22" name="文本框 21"/>
          <p:cNvSpPr txBox="1"/>
          <p:nvPr/>
        </p:nvSpPr>
        <p:spPr>
          <a:xfrm>
            <a:off x="5834063" y="5505450"/>
            <a:ext cx="433387"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J4</a:t>
            </a:r>
            <a:endParaRPr lang="en-US" altLang="zh-CN" sz="1800" b="1">
              <a:latin typeface="Times New Roman" panose="02020603050405020304" pitchFamily="18" charset="0"/>
              <a:ea typeface="宋体" panose="02010600030101010101" pitchFamily="2" charset="-122"/>
            </a:endParaRPr>
          </a:p>
        </p:txBody>
      </p:sp>
      <p:sp>
        <p:nvSpPr>
          <p:cNvPr id="23" name="文本框 22"/>
          <p:cNvSpPr txBox="1"/>
          <p:nvPr/>
        </p:nvSpPr>
        <p:spPr>
          <a:xfrm>
            <a:off x="5797550" y="4062413"/>
            <a:ext cx="433388"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J2</a:t>
            </a:r>
            <a:endParaRPr lang="en-US" altLang="zh-CN" sz="1800" b="1">
              <a:latin typeface="Times New Roman" panose="02020603050405020304" pitchFamily="18" charset="0"/>
              <a:ea typeface="宋体" panose="02010600030101010101" pitchFamily="2" charset="-122"/>
            </a:endParaRPr>
          </a:p>
        </p:txBody>
      </p:sp>
      <p:sp>
        <p:nvSpPr>
          <p:cNvPr id="24" name="文本框 23"/>
          <p:cNvSpPr txBox="1"/>
          <p:nvPr/>
        </p:nvSpPr>
        <p:spPr>
          <a:xfrm>
            <a:off x="6019800" y="4530725"/>
            <a:ext cx="928688" cy="4000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J3,J4</a:t>
            </a:r>
            <a:endParaRPr lang="en-US" altLang="zh-CN" sz="2000" b="1">
              <a:latin typeface="Times New Roman" panose="02020603050405020304" pitchFamily="18" charset="0"/>
              <a:ea typeface="宋体" panose="02010600030101010101" pitchFamily="2" charset="-122"/>
            </a:endParaRPr>
          </a:p>
        </p:txBody>
      </p:sp>
      <p:sp>
        <p:nvSpPr>
          <p:cNvPr id="25" name="文本框 24"/>
          <p:cNvSpPr txBox="1"/>
          <p:nvPr/>
        </p:nvSpPr>
        <p:spPr>
          <a:xfrm>
            <a:off x="6667500" y="5168900"/>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11:30</a:t>
            </a:r>
            <a:endParaRPr lang="en-US" altLang="zh-CN" sz="1600" b="1">
              <a:latin typeface="Times New Roman" panose="02020603050405020304" pitchFamily="18" charset="0"/>
              <a:ea typeface="宋体" panose="02010600030101010101" pitchFamily="2" charset="-122"/>
            </a:endParaRPr>
          </a:p>
        </p:txBody>
      </p:sp>
      <p:sp>
        <p:nvSpPr>
          <p:cNvPr id="26" name="文本框 25"/>
          <p:cNvSpPr txBox="1"/>
          <p:nvPr/>
        </p:nvSpPr>
        <p:spPr>
          <a:xfrm>
            <a:off x="6762750" y="4062413"/>
            <a:ext cx="433388"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J3</a:t>
            </a:r>
            <a:endParaRPr lang="en-US" altLang="zh-CN" sz="1800" b="1">
              <a:latin typeface="Times New Roman" panose="02020603050405020304" pitchFamily="18" charset="0"/>
              <a:ea typeface="宋体" panose="02010600030101010101" pitchFamily="2" charset="-122"/>
            </a:endParaRPr>
          </a:p>
        </p:txBody>
      </p:sp>
      <p:sp>
        <p:nvSpPr>
          <p:cNvPr id="27" name="文本框 26"/>
          <p:cNvSpPr txBox="1"/>
          <p:nvPr/>
        </p:nvSpPr>
        <p:spPr>
          <a:xfrm>
            <a:off x="3006725" y="5505450"/>
            <a:ext cx="433388"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endParaRPr lang="en-US" altLang="zh-CN" sz="1800" b="1">
              <a:latin typeface="Times New Roman" panose="02020603050405020304" pitchFamily="18" charset="0"/>
              <a:ea typeface="宋体" panose="02010600030101010101" pitchFamily="2" charset="-122"/>
            </a:endParaRPr>
          </a:p>
        </p:txBody>
      </p:sp>
      <p:sp>
        <p:nvSpPr>
          <p:cNvPr id="28" name="文本框 27"/>
          <p:cNvSpPr txBox="1"/>
          <p:nvPr/>
        </p:nvSpPr>
        <p:spPr>
          <a:xfrm>
            <a:off x="4860925" y="5949950"/>
            <a:ext cx="431800" cy="368300"/>
          </a:xfrm>
          <a:prstGeom prst="rect">
            <a:avLst/>
          </a:prstGeom>
          <a:solidFill>
            <a:srgbClr val="FFC00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J4</a:t>
            </a:r>
            <a:endParaRPr lang="en-US" altLang="zh-CN" sz="1800" b="1">
              <a:latin typeface="Times New Roman" panose="02020603050405020304" pitchFamily="18" charset="0"/>
              <a:ea typeface="宋体" panose="02010600030101010101" pitchFamily="2" charset="-122"/>
            </a:endParaRPr>
          </a:p>
        </p:txBody>
      </p:sp>
      <p:sp>
        <p:nvSpPr>
          <p:cNvPr id="29" name="文本框 28"/>
          <p:cNvSpPr txBox="1"/>
          <p:nvPr/>
        </p:nvSpPr>
        <p:spPr>
          <a:xfrm>
            <a:off x="6948488" y="4530725"/>
            <a:ext cx="927100" cy="4000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J4</a:t>
            </a:r>
            <a:endParaRPr lang="en-US" altLang="zh-CN" sz="2000" b="1">
              <a:latin typeface="Times New Roman" panose="02020603050405020304" pitchFamily="18" charset="0"/>
              <a:ea typeface="宋体" panose="02010600030101010101" pitchFamily="2" charset="-122"/>
            </a:endParaRPr>
          </a:p>
        </p:txBody>
      </p:sp>
      <p:sp>
        <p:nvSpPr>
          <p:cNvPr id="30" name="文本框 29"/>
          <p:cNvSpPr txBox="1"/>
          <p:nvPr/>
        </p:nvSpPr>
        <p:spPr>
          <a:xfrm>
            <a:off x="7554913" y="5168900"/>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11:45</a:t>
            </a:r>
            <a:endParaRPr lang="en-US" altLang="zh-CN" sz="1600" b="1">
              <a:latin typeface="Times New Roman" panose="02020603050405020304" pitchFamily="18" charset="0"/>
              <a:ea typeface="宋体" panose="02010600030101010101" pitchFamily="2" charset="-122"/>
            </a:endParaRPr>
          </a:p>
        </p:txBody>
      </p:sp>
      <p:sp>
        <p:nvSpPr>
          <p:cNvPr id="31" name="文本框 30"/>
          <p:cNvSpPr txBox="1"/>
          <p:nvPr/>
        </p:nvSpPr>
        <p:spPr>
          <a:xfrm>
            <a:off x="7554913" y="4062413"/>
            <a:ext cx="433387"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J4</a:t>
            </a:r>
            <a:endParaRPr lang="en-US" altLang="zh-CN" sz="18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bldLvl="0" animBg="1"/>
      <p:bldP spid="4" grpId="1" animBg="1"/>
      <p:bldP spid="2" grpId="0" animBg="1"/>
      <p:bldP spid="2" grpId="1" animBg="1"/>
      <p:bldP spid="5" grpId="0"/>
      <p:bldP spid="5" grpId="1"/>
      <p:bldP spid="6" grpId="0" bldLvl="0" animBg="1"/>
      <p:bldP spid="6" grpId="1" animBg="1"/>
      <p:bldP spid="7" grpId="0" animBg="1"/>
      <p:bldP spid="7" grpId="1" animBg="1"/>
      <p:bldP spid="9" grpId="0"/>
      <p:bldP spid="9" grpId="1"/>
      <p:bldP spid="27" grpId="0" bldLvl="0" animBg="1"/>
      <p:bldP spid="27" grpId="1" animBg="1"/>
      <p:bldP spid="10" grpId="0" bldLvl="0" animBg="1"/>
      <p:bldP spid="10" grpId="1" animBg="1"/>
      <p:bldP spid="11" grpId="0" animBg="1"/>
      <p:bldP spid="11" grpId="1" animBg="1"/>
      <p:bldP spid="12" grpId="0"/>
      <p:bldP spid="12" grpId="1"/>
      <p:bldP spid="13" grpId="0" animBg="1"/>
      <p:bldP spid="13" grpId="1" animBg="1"/>
      <p:bldP spid="14" grpId="0" bldLvl="0" animBg="1"/>
      <p:bldP spid="14" grpId="1" animBg="1"/>
      <p:bldP spid="16" grpId="0" animBg="1"/>
      <p:bldP spid="16" grpId="1" animBg="1"/>
      <p:bldP spid="17" grpId="0"/>
      <p:bldP spid="17" grpId="1"/>
      <p:bldP spid="18" grpId="0" bldLvl="0" animBg="1"/>
      <p:bldP spid="18" grpId="1" animBg="1"/>
      <p:bldP spid="28" grpId="0" bldLvl="0" animBg="1"/>
      <p:bldP spid="28" grpId="1" animBg="1"/>
      <p:bldP spid="20" grpId="0" animBg="1"/>
      <p:bldP spid="20" grpId="1" animBg="1"/>
      <p:bldP spid="21" grpId="0"/>
      <p:bldP spid="21" grpId="1"/>
      <p:bldP spid="23" grpId="0" animBg="1"/>
      <p:bldP spid="23" grpId="1" animBg="1"/>
      <p:bldP spid="22" grpId="0" bldLvl="0" animBg="1"/>
      <p:bldP spid="22" grpId="1" animBg="1"/>
      <p:bldP spid="24" grpId="0" animBg="1"/>
      <p:bldP spid="24" grpId="1" animBg="1"/>
      <p:bldP spid="25" grpId="0"/>
      <p:bldP spid="25" grpId="1"/>
      <p:bldP spid="26" grpId="0" animBg="1"/>
      <p:bldP spid="26" grpId="1" animBg="1"/>
      <p:bldP spid="29" grpId="0" animBg="1"/>
      <p:bldP spid="29" grpId="1" animBg="1"/>
      <p:bldP spid="30" grpId="0"/>
      <p:bldP spid="30" grpId="1"/>
      <p:bldP spid="31" grpId="0" animBg="1"/>
      <p:bldP spid="31"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graphicFrame>
        <p:nvGraphicFramePr>
          <p:cNvPr id="920578" name="Group 2"/>
          <p:cNvGraphicFramePr>
            <a:graphicFrameLocks noGrp="1"/>
          </p:cNvGraphicFramePr>
          <p:nvPr/>
        </p:nvGraphicFramePr>
        <p:xfrm>
          <a:off x="1116013" y="1381125"/>
          <a:ext cx="6719888" cy="2590800"/>
        </p:xfrm>
        <a:graphic>
          <a:graphicData uri="http://schemas.openxmlformats.org/drawingml/2006/table">
            <a:tbl>
              <a:tblPr/>
              <a:tblGrid>
                <a:gridCol w="1363662"/>
                <a:gridCol w="1755775"/>
                <a:gridCol w="1709738"/>
                <a:gridCol w="1890712"/>
              </a:tblGrid>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作业名</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调入时间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结束时间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周转时间</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10:40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J2</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11:20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10:40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11:30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11:20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11:45</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770" name="Text Box 34"/>
          <p:cNvSpPr txBox="1"/>
          <p:nvPr/>
        </p:nvSpPr>
        <p:spPr>
          <a:xfrm>
            <a:off x="503238" y="4508500"/>
            <a:ext cx="8370887" cy="522288"/>
          </a:xfrm>
          <a:prstGeom prst="rect">
            <a:avLst/>
          </a:prstGeom>
          <a:noFill/>
          <a:ln w="9525">
            <a:noFill/>
          </a:ln>
        </p:spPr>
        <p:txBody>
          <a:bodyPr anchor="t">
            <a:spAutoFit/>
          </a:bodyPr>
          <a:p>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平均周转时间</a:t>
            </a:r>
            <a:r>
              <a:rPr lang="en-US" altLang="zh-CN" sz="2800" b="1">
                <a:latin typeface="Times New Roman" panose="02020603050405020304" pitchFamily="18" charset="0"/>
                <a:ea typeface="宋体" panose="02010600030101010101" pitchFamily="2" charset="-122"/>
              </a:rPr>
              <a:t>=(30+60+60+55)/4=51.25(</a:t>
            </a:r>
            <a:r>
              <a:rPr lang="zh-CN" altLang="en-US" sz="2800" b="1">
                <a:latin typeface="Times New Roman" panose="02020603050405020304" pitchFamily="18" charset="0"/>
                <a:ea typeface="宋体" panose="02010600030101010101" pitchFamily="2" charset="-122"/>
              </a:rPr>
              <a:t>分钟</a:t>
            </a:r>
            <a:r>
              <a:rPr lang="en-US" altLang="zh-CN" sz="2800" b="1">
                <a:latin typeface="Times New Roman" panose="02020603050405020304" pitchFamily="18" charset="0"/>
                <a:ea typeface="宋体" panose="02010600030101010101" pitchFamily="2" charset="-122"/>
              </a:rPr>
              <a:t>)</a:t>
            </a:r>
            <a:endParaRPr lang="en-US" altLang="zh-CN" sz="2800" b="1">
              <a:latin typeface="Times New Roman" panose="02020603050405020304" pitchFamily="18" charset="0"/>
              <a:ea typeface="宋体" panose="02010600030101010101" pitchFamily="2" charset="-122"/>
            </a:endParaRPr>
          </a:p>
        </p:txBody>
      </p:sp>
      <p:sp>
        <p:nvSpPr>
          <p:cNvPr id="116771" name="Text Box 35"/>
          <p:cNvSpPr txBox="1"/>
          <p:nvPr/>
        </p:nvSpPr>
        <p:spPr>
          <a:xfrm>
            <a:off x="250825" y="620713"/>
            <a:ext cx="8497888" cy="522287"/>
          </a:xfrm>
          <a:prstGeom prst="rect">
            <a:avLst/>
          </a:prstGeom>
          <a:noFill/>
          <a:ln w="9525">
            <a:noFill/>
          </a:ln>
        </p:spPr>
        <p:txBody>
          <a:bodyPr anchor="t">
            <a:spAutoFit/>
          </a:bodyPr>
          <a:p>
            <a:r>
              <a:rPr lang="zh-CN" altLang="en-US" sz="2800" b="1">
                <a:latin typeface="Times New Roman" panose="02020603050405020304" pitchFamily="18" charset="0"/>
                <a:ea typeface="宋体" panose="02010600030101010101" pitchFamily="2" charset="-122"/>
              </a:rPr>
              <a:t>解：</a:t>
            </a: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各作业进入内存时间及结束时间如下表所示。</a:t>
            </a:r>
            <a:endParaRPr lang="zh-CN" altLang="en-US" sz="2800" b="1">
              <a:latin typeface="Times New Roman" panose="02020603050405020304" pitchFamily="18" charset="0"/>
              <a:ea typeface="宋体" panose="02010600030101010101" pitchFamily="2" charset="-122"/>
            </a:endParaRPr>
          </a:p>
        </p:txBody>
      </p:sp>
      <p:sp>
        <p:nvSpPr>
          <p:cNvPr id="116772"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17762" name="Text Box 2"/>
          <p:cNvSpPr txBox="1"/>
          <p:nvPr/>
        </p:nvSpPr>
        <p:spPr>
          <a:xfrm>
            <a:off x="179388" y="336550"/>
            <a:ext cx="8569325" cy="522288"/>
          </a:xfrm>
          <a:prstGeom prst="rect">
            <a:avLst/>
          </a:prstGeom>
          <a:noFill/>
          <a:ln w="9525">
            <a:noFill/>
          </a:ln>
        </p:spPr>
        <p:txBody>
          <a:bodyPr anchor="t">
            <a:spAutoFit/>
          </a:bodyPr>
          <a:p>
            <a:r>
              <a:rPr lang="zh-CN" altLang="en-US" sz="2800">
                <a:latin typeface="Tahoma" panose="020B0604030504040204" pitchFamily="34" charset="0"/>
                <a:ea typeface="宋体" panose="02010600030101010101" pitchFamily="2" charset="-122"/>
              </a:rPr>
              <a:t>详细分析如下：</a:t>
            </a:r>
            <a:endParaRPr lang="zh-CN" altLang="en-US" sz="2800">
              <a:latin typeface="Tahoma" panose="020B0604030504040204" pitchFamily="34" charset="0"/>
              <a:ea typeface="宋体" panose="02010600030101010101" pitchFamily="2" charset="-122"/>
            </a:endParaRPr>
          </a:p>
        </p:txBody>
      </p:sp>
      <p:graphicFrame>
        <p:nvGraphicFramePr>
          <p:cNvPr id="919555" name="Group 3"/>
          <p:cNvGraphicFramePr>
            <a:graphicFrameLocks noGrp="1"/>
          </p:cNvGraphicFramePr>
          <p:nvPr/>
        </p:nvGraphicFramePr>
        <p:xfrm>
          <a:off x="179388" y="1052513"/>
          <a:ext cx="8640763" cy="5426075"/>
        </p:xfrm>
        <a:graphic>
          <a:graphicData uri="http://schemas.openxmlformats.org/drawingml/2006/table">
            <a:tbl>
              <a:tblPr/>
              <a:tblGrid>
                <a:gridCol w="1182687"/>
                <a:gridCol w="7458075"/>
              </a:tblGrid>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到达，调入内存执行</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到达，调入内存与</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一起均分</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CPU</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运行。</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已运行</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分钟，还需与</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一起运行</a:t>
                      </a:r>
                      <a:r>
                        <a:rPr kumimoji="0"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a:t>
                      </a:r>
                      <a:r>
                        <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10:30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到达，不调入内存</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10:40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J1</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结束，</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调入内存与</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一起均分</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CPU</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运行。</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已运行</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分钟，还需与</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一起运行</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到达，不调入内存</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11:20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J2</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结束，</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调入内存与</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一起均分</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CPU</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运行。</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已运行</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分钟，还需与</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一起运行</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11:30</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J3</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结束，</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还需单独运行</a:t>
                      </a: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15</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a:noFill/>
                    </a:lnB>
                    <a:lnTlToBr>
                      <a:noFill/>
                    </a:lnTlToBr>
                    <a:lnBlToTr>
                      <a:noFill/>
                    </a:lnBlToTr>
                    <a:noFill/>
                  </a:tcPr>
                </a:tc>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11:45</a:t>
                      </a:r>
                      <a:endPar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J4</a:t>
                      </a:r>
                      <a:r>
                        <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结束</a:t>
                      </a:r>
                      <a:endPara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17792"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b="1">
                <a:latin typeface="Times New Roman" panose="02020603050405020304" pitchFamily="18" charset="0"/>
              </a:rPr>
            </a:fld>
            <a:endParaRPr lang="en-US" altLang="zh-CN" sz="1400" b="1">
              <a:latin typeface="Times New Roman" panose="02020603050405020304" pitchFamily="18" charset="0"/>
            </a:endParaRPr>
          </a:p>
        </p:txBody>
      </p:sp>
      <p:sp>
        <p:nvSpPr>
          <p:cNvPr id="268291" name="Text Box 3"/>
          <p:cNvSpPr txBox="1"/>
          <p:nvPr/>
        </p:nvSpPr>
        <p:spPr>
          <a:xfrm>
            <a:off x="298450" y="1022350"/>
            <a:ext cx="2279650" cy="2306638"/>
          </a:xfrm>
          <a:prstGeom prst="rect">
            <a:avLst/>
          </a:prstGeom>
          <a:noFill/>
          <a:ln w="9525">
            <a:noFill/>
          </a:ln>
        </p:spPr>
        <p:txBody>
          <a:bodyPr anchor="t">
            <a:spAutoFit/>
          </a:bodyPr>
          <a:p>
            <a:pPr algn="just"/>
            <a:r>
              <a:rPr lang="zh-CN" altLang="en-US" b="1" dirty="0">
                <a:latin typeface="楷体_GB2312" pitchFamily="49" charset="-122"/>
                <a:ea typeface="宋体" panose="02010600030101010101" pitchFamily="2" charset="-122"/>
              </a:rPr>
              <a:t>不必事先知道各进程所需的执行时间，而且还可以满足各种类型进程的需要。  </a:t>
            </a:r>
            <a:endParaRPr lang="zh-CN" altLang="en-US" b="1" dirty="0">
              <a:latin typeface="楷体_GB2312" pitchFamily="49" charset="-122"/>
              <a:ea typeface="宋体" panose="02010600030101010101" pitchFamily="2" charset="-122"/>
            </a:endParaRPr>
          </a:p>
        </p:txBody>
      </p:sp>
      <p:sp>
        <p:nvSpPr>
          <p:cNvPr id="268292" name="Text Box 4"/>
          <p:cNvSpPr txBox="1"/>
          <p:nvPr/>
        </p:nvSpPr>
        <p:spPr>
          <a:xfrm>
            <a:off x="298450" y="3417888"/>
            <a:ext cx="2447925" cy="1198562"/>
          </a:xfrm>
          <a:prstGeom prst="rect">
            <a:avLst/>
          </a:prstGeom>
          <a:noFill/>
          <a:ln w="9525">
            <a:noFill/>
          </a:ln>
        </p:spPr>
        <p:txBody>
          <a:bodyPr anchor="t">
            <a:spAutoFit/>
          </a:bodyPr>
          <a:p>
            <a:r>
              <a:rPr lang="zh-CN" altLang="en-US" b="1" dirty="0">
                <a:latin typeface="楷体_GB2312" pitchFamily="49" charset="-122"/>
                <a:ea typeface="宋体" panose="02010600030101010101" pitchFamily="2" charset="-122"/>
              </a:rPr>
              <a:t>目前被公认的一种较好的进程调度算法。</a:t>
            </a:r>
            <a:r>
              <a:rPr lang="zh-CN" altLang="en-US" b="1" dirty="0">
                <a:latin typeface="仿宋_GB2312" pitchFamily="49" charset="-122"/>
                <a:ea typeface="仿宋_GB2312" pitchFamily="49" charset="-122"/>
              </a:rPr>
              <a:t> </a:t>
            </a:r>
            <a:endParaRPr lang="zh-CN" altLang="en-US" b="1" dirty="0">
              <a:latin typeface="仿宋_GB2312" pitchFamily="49" charset="-122"/>
              <a:ea typeface="仿宋_GB2312" pitchFamily="49" charset="-122"/>
            </a:endParaRPr>
          </a:p>
        </p:txBody>
      </p:sp>
      <p:grpSp>
        <p:nvGrpSpPr>
          <p:cNvPr id="118788" name="Group 65"/>
          <p:cNvGrpSpPr/>
          <p:nvPr/>
        </p:nvGrpSpPr>
        <p:grpSpPr>
          <a:xfrm>
            <a:off x="3132138" y="412750"/>
            <a:ext cx="5616575" cy="6178550"/>
            <a:chOff x="1973" y="260"/>
            <a:chExt cx="3538" cy="3892"/>
          </a:xfrm>
        </p:grpSpPr>
        <p:sp>
          <p:nvSpPr>
            <p:cNvPr id="118789" name="Oval 8"/>
            <p:cNvSpPr/>
            <p:nvPr/>
          </p:nvSpPr>
          <p:spPr>
            <a:xfrm>
              <a:off x="4503" y="567"/>
              <a:ext cx="473" cy="411"/>
            </a:xfrm>
            <a:prstGeom prst="ellipse">
              <a:avLst/>
            </a:prstGeom>
            <a:noFill/>
            <a:ln w="9525" cap="flat" cmpd="sng">
              <a:solidFill>
                <a:schemeClr val="tx1"/>
              </a:solidFill>
              <a:prstDash val="solid"/>
              <a:round/>
              <a:headEnd type="none" w="med" len="med"/>
              <a:tailEnd type="none" w="med" len="lg"/>
            </a:ln>
          </p:spPr>
          <p:txBody>
            <a:bodyPr lIns="0" tIns="46800" rIns="0" bIns="46800" anchor="ctr"/>
            <a:p>
              <a:pPr algn="ctr"/>
              <a:r>
                <a:rPr lang="en-US" altLang="zh-CN" sz="2000" b="1">
                  <a:latin typeface="Times New Roman" panose="02020603050405020304" pitchFamily="18" charset="0"/>
                  <a:ea typeface="宋体" panose="02010600030101010101" pitchFamily="2" charset="-122"/>
                </a:rPr>
                <a:t>CPU</a:t>
              </a:r>
              <a:endParaRPr lang="en-US" altLang="zh-CN" sz="2000" b="1">
                <a:latin typeface="Times New Roman" panose="02020603050405020304" pitchFamily="18" charset="0"/>
                <a:ea typeface="宋体" panose="02010600030101010101" pitchFamily="2" charset="-122"/>
              </a:endParaRPr>
            </a:p>
          </p:txBody>
        </p:sp>
        <p:sp>
          <p:nvSpPr>
            <p:cNvPr id="118790" name="Line 9"/>
            <p:cNvSpPr/>
            <p:nvPr/>
          </p:nvSpPr>
          <p:spPr>
            <a:xfrm>
              <a:off x="4967" y="771"/>
              <a:ext cx="544"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791" name="Line 10"/>
            <p:cNvSpPr/>
            <p:nvPr/>
          </p:nvSpPr>
          <p:spPr>
            <a:xfrm>
              <a:off x="4105" y="771"/>
              <a:ext cx="409"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792" name="Line 11"/>
            <p:cNvSpPr/>
            <p:nvPr/>
          </p:nvSpPr>
          <p:spPr>
            <a:xfrm>
              <a:off x="4740" y="975"/>
              <a:ext cx="0" cy="182"/>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793" name="Text Box 12"/>
            <p:cNvSpPr txBox="1"/>
            <p:nvPr/>
          </p:nvSpPr>
          <p:spPr>
            <a:xfrm>
              <a:off x="4944" y="504"/>
              <a:ext cx="499" cy="246"/>
            </a:xfrm>
            <a:prstGeom prst="rect">
              <a:avLst/>
            </a:prstGeom>
            <a:noFill/>
            <a:ln w="9525">
              <a:noFill/>
            </a:ln>
          </p:spPr>
          <p:txBody>
            <a:bodyPr lIns="0" tIns="10800" rIns="0" bIns="10800" anchor="t">
              <a:spAutoFit/>
            </a:bodyPr>
            <a:p>
              <a:pPr algn="ctr"/>
              <a:r>
                <a:rPr lang="zh-CN" altLang="en-US" b="1">
                  <a:latin typeface="Tahoma" panose="020B0604030504040204" pitchFamily="34" charset="0"/>
                  <a:ea typeface="宋体" panose="02010600030101010101" pitchFamily="2" charset="-122"/>
                </a:rPr>
                <a:t>完成</a:t>
              </a:r>
              <a:endParaRPr lang="zh-CN" altLang="en-US" b="1">
                <a:latin typeface="Tahoma" panose="020B0604030504040204" pitchFamily="34" charset="0"/>
                <a:ea typeface="宋体" panose="02010600030101010101" pitchFamily="2" charset="-122"/>
              </a:endParaRPr>
            </a:p>
          </p:txBody>
        </p:sp>
        <p:sp>
          <p:nvSpPr>
            <p:cNvPr id="118794" name="Text Box 13"/>
            <p:cNvSpPr txBox="1"/>
            <p:nvPr/>
          </p:nvSpPr>
          <p:spPr>
            <a:xfrm>
              <a:off x="3083" y="613"/>
              <a:ext cx="1044" cy="290"/>
            </a:xfrm>
            <a:prstGeom prst="rect">
              <a:avLst/>
            </a:prstGeom>
            <a:noFill/>
            <a:ln w="9525" cap="flat" cmpd="sng">
              <a:solidFill>
                <a:schemeClr val="tx1"/>
              </a:solidFill>
              <a:prstDash val="solid"/>
              <a:miter/>
              <a:headEnd type="none" w="med" len="med"/>
              <a:tailEnd type="none" w="med" len="lg"/>
            </a:ln>
          </p:spPr>
          <p:txBody>
            <a:bodyPr lIns="0" rIns="0" anchor="t">
              <a:spAutoFit/>
            </a:bodyPr>
            <a:p>
              <a:pPr algn="ctr"/>
              <a:r>
                <a:rPr lang="zh-CN" altLang="en-US" b="1">
                  <a:latin typeface="Times New Roman" panose="02020603050405020304" pitchFamily="18" charset="0"/>
                  <a:ea typeface="宋体" panose="02010600030101010101" pitchFamily="2" charset="-122"/>
                </a:rPr>
                <a:t>就绪队列</a:t>
              </a:r>
              <a:r>
                <a:rPr lang="en-US" altLang="zh-CN" b="1">
                  <a:latin typeface="Times New Roman" panose="02020603050405020304" pitchFamily="18" charset="0"/>
                  <a:ea typeface="宋体" panose="02010600030101010101" pitchFamily="2" charset="-122"/>
                </a:rPr>
                <a:t>1</a:t>
              </a:r>
              <a:endParaRPr lang="en-US" altLang="zh-CN" b="1">
                <a:latin typeface="Times New Roman" panose="02020603050405020304" pitchFamily="18" charset="0"/>
                <a:ea typeface="宋体" panose="02010600030101010101" pitchFamily="2" charset="-122"/>
              </a:endParaRPr>
            </a:p>
          </p:txBody>
        </p:sp>
        <p:sp>
          <p:nvSpPr>
            <p:cNvPr id="118795" name="Text Box 14"/>
            <p:cNvSpPr txBox="1"/>
            <p:nvPr/>
          </p:nvSpPr>
          <p:spPr>
            <a:xfrm>
              <a:off x="4173" y="544"/>
              <a:ext cx="295" cy="246"/>
            </a:xfrm>
            <a:prstGeom prst="rect">
              <a:avLst/>
            </a:prstGeom>
            <a:noFill/>
            <a:ln w="9525">
              <a:noFill/>
            </a:ln>
          </p:spPr>
          <p:txBody>
            <a:bodyPr lIns="0" tIns="10800" rIns="0" bIns="10800" anchor="t">
              <a:spAutoFit/>
            </a:bodyPr>
            <a:p>
              <a:pPr algn="ctr"/>
              <a:r>
                <a:rPr lang="en-US" altLang="zh-CN" b="1">
                  <a:latin typeface="Times New Roman" panose="02020603050405020304" pitchFamily="18" charset="0"/>
                  <a:ea typeface="宋体" panose="02010600030101010101" pitchFamily="2" charset="-122"/>
                </a:rPr>
                <a:t>S1</a:t>
              </a:r>
              <a:endParaRPr lang="en-US" altLang="zh-CN" b="1">
                <a:latin typeface="Times New Roman" panose="02020603050405020304" pitchFamily="18" charset="0"/>
                <a:ea typeface="宋体" panose="02010600030101010101" pitchFamily="2" charset="-122"/>
              </a:endParaRPr>
            </a:p>
          </p:txBody>
        </p:sp>
        <p:sp>
          <p:nvSpPr>
            <p:cNvPr id="118796" name="Line 15"/>
            <p:cNvSpPr/>
            <p:nvPr/>
          </p:nvSpPr>
          <p:spPr>
            <a:xfrm flipH="1">
              <a:off x="2721" y="1162"/>
              <a:ext cx="2019" cy="0"/>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797" name="Line 16"/>
            <p:cNvSpPr/>
            <p:nvPr/>
          </p:nvSpPr>
          <p:spPr>
            <a:xfrm>
              <a:off x="2721" y="1162"/>
              <a:ext cx="0" cy="317"/>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798" name="Line 17"/>
            <p:cNvSpPr/>
            <p:nvPr/>
          </p:nvSpPr>
          <p:spPr>
            <a:xfrm>
              <a:off x="2721" y="1479"/>
              <a:ext cx="340"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799" name="Text Box 18"/>
            <p:cNvSpPr txBox="1"/>
            <p:nvPr/>
          </p:nvSpPr>
          <p:spPr>
            <a:xfrm>
              <a:off x="3356" y="935"/>
              <a:ext cx="862" cy="251"/>
            </a:xfrm>
            <a:prstGeom prst="rect">
              <a:avLst/>
            </a:prstGeom>
            <a:noFill/>
            <a:ln w="9525">
              <a:noFill/>
            </a:ln>
          </p:spPr>
          <p:txBody>
            <a:bodyPr lIns="0" rIns="0" anchor="t">
              <a:spAutoFit/>
            </a:bodyPr>
            <a:p>
              <a:pPr algn="ctr"/>
              <a:r>
                <a:rPr lang="zh-CN" altLang="en-US" sz="2000" b="1" dirty="0">
                  <a:solidFill>
                    <a:srgbClr val="FF0000"/>
                  </a:solidFill>
                  <a:latin typeface="Tahoma" panose="020B0604030504040204" pitchFamily="34" charset="0"/>
                  <a:ea typeface="宋体" panose="02010600030101010101" pitchFamily="2" charset="-122"/>
                </a:rPr>
                <a:t>时间片用完</a:t>
              </a:r>
              <a:endParaRPr lang="zh-CN" altLang="en-US" sz="2000" b="1" dirty="0">
                <a:solidFill>
                  <a:srgbClr val="FF0000"/>
                </a:solidFill>
                <a:latin typeface="Tahoma" panose="020B0604030504040204" pitchFamily="34" charset="0"/>
                <a:ea typeface="宋体" panose="02010600030101010101" pitchFamily="2" charset="-122"/>
              </a:endParaRPr>
            </a:p>
          </p:txBody>
        </p:sp>
        <p:sp>
          <p:nvSpPr>
            <p:cNvPr id="118800" name="Oval 19"/>
            <p:cNvSpPr/>
            <p:nvPr/>
          </p:nvSpPr>
          <p:spPr>
            <a:xfrm>
              <a:off x="4503" y="1270"/>
              <a:ext cx="473" cy="411"/>
            </a:xfrm>
            <a:prstGeom prst="ellipse">
              <a:avLst/>
            </a:prstGeom>
            <a:noFill/>
            <a:ln w="9525" cap="flat" cmpd="sng">
              <a:solidFill>
                <a:schemeClr val="tx1"/>
              </a:solidFill>
              <a:prstDash val="solid"/>
              <a:round/>
              <a:headEnd type="none" w="med" len="med"/>
              <a:tailEnd type="none" w="med" len="lg"/>
            </a:ln>
          </p:spPr>
          <p:txBody>
            <a:bodyPr lIns="0" tIns="46800" rIns="0" bIns="46800" anchor="ctr"/>
            <a:p>
              <a:pPr algn="ctr"/>
              <a:r>
                <a:rPr lang="en-US" altLang="zh-CN" sz="2000" b="1">
                  <a:latin typeface="Times New Roman" panose="02020603050405020304" pitchFamily="18" charset="0"/>
                  <a:ea typeface="宋体" panose="02010600030101010101" pitchFamily="2" charset="-122"/>
                </a:rPr>
                <a:t>CPU</a:t>
              </a:r>
              <a:endParaRPr lang="en-US" altLang="zh-CN" sz="2000" b="1">
                <a:latin typeface="Times New Roman" panose="02020603050405020304" pitchFamily="18" charset="0"/>
                <a:ea typeface="宋体" panose="02010600030101010101" pitchFamily="2" charset="-122"/>
              </a:endParaRPr>
            </a:p>
          </p:txBody>
        </p:sp>
        <p:sp>
          <p:nvSpPr>
            <p:cNvPr id="118801" name="Line 20"/>
            <p:cNvSpPr/>
            <p:nvPr/>
          </p:nvSpPr>
          <p:spPr>
            <a:xfrm>
              <a:off x="4967" y="1474"/>
              <a:ext cx="544"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02" name="Line 21"/>
            <p:cNvSpPr/>
            <p:nvPr/>
          </p:nvSpPr>
          <p:spPr>
            <a:xfrm>
              <a:off x="4105" y="1474"/>
              <a:ext cx="409"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03" name="Line 22"/>
            <p:cNvSpPr/>
            <p:nvPr/>
          </p:nvSpPr>
          <p:spPr>
            <a:xfrm>
              <a:off x="4740" y="1678"/>
              <a:ext cx="0" cy="182"/>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04" name="Text Box 23"/>
            <p:cNvSpPr txBox="1"/>
            <p:nvPr/>
          </p:nvSpPr>
          <p:spPr>
            <a:xfrm>
              <a:off x="4944" y="1207"/>
              <a:ext cx="499" cy="246"/>
            </a:xfrm>
            <a:prstGeom prst="rect">
              <a:avLst/>
            </a:prstGeom>
            <a:noFill/>
            <a:ln w="9525">
              <a:noFill/>
            </a:ln>
          </p:spPr>
          <p:txBody>
            <a:bodyPr lIns="0" tIns="10800" rIns="0" bIns="10800" anchor="t">
              <a:spAutoFit/>
            </a:bodyPr>
            <a:p>
              <a:pPr algn="ctr"/>
              <a:r>
                <a:rPr lang="zh-CN" altLang="en-US" b="1">
                  <a:latin typeface="Tahoma" panose="020B0604030504040204" pitchFamily="34" charset="0"/>
                  <a:ea typeface="宋体" panose="02010600030101010101" pitchFamily="2" charset="-122"/>
                </a:rPr>
                <a:t>完成</a:t>
              </a:r>
              <a:endParaRPr lang="zh-CN" altLang="en-US" b="1">
                <a:latin typeface="Tahoma" panose="020B0604030504040204" pitchFamily="34" charset="0"/>
                <a:ea typeface="宋体" panose="02010600030101010101" pitchFamily="2" charset="-122"/>
              </a:endParaRPr>
            </a:p>
          </p:txBody>
        </p:sp>
        <p:sp>
          <p:nvSpPr>
            <p:cNvPr id="118805" name="Text Box 24"/>
            <p:cNvSpPr txBox="1"/>
            <p:nvPr/>
          </p:nvSpPr>
          <p:spPr>
            <a:xfrm>
              <a:off x="3083" y="1316"/>
              <a:ext cx="1044" cy="290"/>
            </a:xfrm>
            <a:prstGeom prst="rect">
              <a:avLst/>
            </a:prstGeom>
            <a:noFill/>
            <a:ln w="9525" cap="flat" cmpd="sng">
              <a:solidFill>
                <a:schemeClr val="tx1"/>
              </a:solidFill>
              <a:prstDash val="solid"/>
              <a:miter/>
              <a:headEnd type="none" w="med" len="med"/>
              <a:tailEnd type="none" w="med" len="lg"/>
            </a:ln>
          </p:spPr>
          <p:txBody>
            <a:bodyPr lIns="0" rIns="0" anchor="t">
              <a:spAutoFit/>
            </a:bodyPr>
            <a:p>
              <a:pPr algn="ctr"/>
              <a:r>
                <a:rPr lang="zh-CN" altLang="en-US" b="1">
                  <a:latin typeface="Times New Roman" panose="02020603050405020304" pitchFamily="18" charset="0"/>
                  <a:ea typeface="宋体" panose="02010600030101010101" pitchFamily="2" charset="-122"/>
                </a:rPr>
                <a:t>就绪队列</a:t>
              </a:r>
              <a:r>
                <a:rPr lang="en-US" altLang="zh-CN" b="1">
                  <a:latin typeface="Times New Roman" panose="02020603050405020304" pitchFamily="18" charset="0"/>
                  <a:ea typeface="宋体" panose="02010600030101010101" pitchFamily="2" charset="-122"/>
                </a:rPr>
                <a:t>2</a:t>
              </a:r>
              <a:endParaRPr lang="en-US" altLang="zh-CN" b="1">
                <a:latin typeface="Times New Roman" panose="02020603050405020304" pitchFamily="18" charset="0"/>
                <a:ea typeface="宋体" panose="02010600030101010101" pitchFamily="2" charset="-122"/>
              </a:endParaRPr>
            </a:p>
          </p:txBody>
        </p:sp>
        <p:sp>
          <p:nvSpPr>
            <p:cNvPr id="118806" name="Text Box 25"/>
            <p:cNvSpPr txBox="1"/>
            <p:nvPr/>
          </p:nvSpPr>
          <p:spPr>
            <a:xfrm>
              <a:off x="4173" y="1247"/>
              <a:ext cx="295" cy="246"/>
            </a:xfrm>
            <a:prstGeom prst="rect">
              <a:avLst/>
            </a:prstGeom>
            <a:noFill/>
            <a:ln w="9525">
              <a:noFill/>
            </a:ln>
          </p:spPr>
          <p:txBody>
            <a:bodyPr lIns="0" tIns="10800" rIns="0" bIns="10800" anchor="t">
              <a:spAutoFit/>
            </a:bodyPr>
            <a:p>
              <a:pPr algn="ctr"/>
              <a:r>
                <a:rPr lang="en-US" altLang="zh-CN" b="1">
                  <a:latin typeface="Times New Roman" panose="02020603050405020304" pitchFamily="18" charset="0"/>
                  <a:ea typeface="宋体" panose="02010600030101010101" pitchFamily="2" charset="-122"/>
                </a:rPr>
                <a:t>S2</a:t>
              </a:r>
              <a:endParaRPr lang="en-US" altLang="zh-CN" b="1">
                <a:latin typeface="Times New Roman" panose="02020603050405020304" pitchFamily="18" charset="0"/>
                <a:ea typeface="宋体" panose="02010600030101010101" pitchFamily="2" charset="-122"/>
              </a:endParaRPr>
            </a:p>
          </p:txBody>
        </p:sp>
        <p:sp>
          <p:nvSpPr>
            <p:cNvPr id="118807" name="Line 26"/>
            <p:cNvSpPr/>
            <p:nvPr/>
          </p:nvSpPr>
          <p:spPr>
            <a:xfrm flipH="1">
              <a:off x="2721" y="1865"/>
              <a:ext cx="2019" cy="0"/>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08" name="Line 27"/>
            <p:cNvSpPr/>
            <p:nvPr/>
          </p:nvSpPr>
          <p:spPr>
            <a:xfrm>
              <a:off x="2721" y="1865"/>
              <a:ext cx="0" cy="317"/>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09" name="Line 28"/>
            <p:cNvSpPr/>
            <p:nvPr/>
          </p:nvSpPr>
          <p:spPr>
            <a:xfrm>
              <a:off x="2721" y="2182"/>
              <a:ext cx="363"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10" name="Text Box 29"/>
            <p:cNvSpPr txBox="1"/>
            <p:nvPr/>
          </p:nvSpPr>
          <p:spPr>
            <a:xfrm>
              <a:off x="3356" y="1638"/>
              <a:ext cx="862" cy="251"/>
            </a:xfrm>
            <a:prstGeom prst="rect">
              <a:avLst/>
            </a:prstGeom>
            <a:noFill/>
            <a:ln w="9525">
              <a:noFill/>
            </a:ln>
          </p:spPr>
          <p:txBody>
            <a:bodyPr lIns="0" rIns="0" anchor="t">
              <a:spAutoFit/>
            </a:bodyPr>
            <a:p>
              <a:pPr algn="ctr"/>
              <a:r>
                <a:rPr lang="zh-CN" altLang="en-US" sz="2000" b="1" dirty="0">
                  <a:solidFill>
                    <a:srgbClr val="FF0000"/>
                  </a:solidFill>
                  <a:latin typeface="Tahoma" panose="020B0604030504040204" pitchFamily="34" charset="0"/>
                  <a:ea typeface="宋体" panose="02010600030101010101" pitchFamily="2" charset="-122"/>
                </a:rPr>
                <a:t>时间片用完</a:t>
              </a:r>
              <a:endParaRPr lang="zh-CN" altLang="en-US" sz="2000" b="1" dirty="0">
                <a:solidFill>
                  <a:srgbClr val="FF0000"/>
                </a:solidFill>
                <a:latin typeface="Tahoma" panose="020B0604030504040204" pitchFamily="34" charset="0"/>
                <a:ea typeface="宋体" panose="02010600030101010101" pitchFamily="2" charset="-122"/>
              </a:endParaRPr>
            </a:p>
          </p:txBody>
        </p:sp>
        <p:sp>
          <p:nvSpPr>
            <p:cNvPr id="118811" name="Oval 30"/>
            <p:cNvSpPr/>
            <p:nvPr/>
          </p:nvSpPr>
          <p:spPr>
            <a:xfrm>
              <a:off x="4503" y="1996"/>
              <a:ext cx="473" cy="411"/>
            </a:xfrm>
            <a:prstGeom prst="ellipse">
              <a:avLst/>
            </a:prstGeom>
            <a:noFill/>
            <a:ln w="9525" cap="flat" cmpd="sng">
              <a:solidFill>
                <a:schemeClr val="tx1"/>
              </a:solidFill>
              <a:prstDash val="solid"/>
              <a:round/>
              <a:headEnd type="none" w="med" len="med"/>
              <a:tailEnd type="none" w="med" len="lg"/>
            </a:ln>
          </p:spPr>
          <p:txBody>
            <a:bodyPr lIns="0" tIns="46800" rIns="0" bIns="46800" anchor="ctr"/>
            <a:p>
              <a:pPr algn="ctr"/>
              <a:r>
                <a:rPr lang="en-US" altLang="zh-CN" sz="2000" b="1">
                  <a:latin typeface="Times New Roman" panose="02020603050405020304" pitchFamily="18" charset="0"/>
                  <a:ea typeface="宋体" panose="02010600030101010101" pitchFamily="2" charset="-122"/>
                </a:rPr>
                <a:t>CPU</a:t>
              </a:r>
              <a:endParaRPr lang="en-US" altLang="zh-CN" sz="2000" b="1">
                <a:latin typeface="Times New Roman" panose="02020603050405020304" pitchFamily="18" charset="0"/>
                <a:ea typeface="宋体" panose="02010600030101010101" pitchFamily="2" charset="-122"/>
              </a:endParaRPr>
            </a:p>
          </p:txBody>
        </p:sp>
        <p:sp>
          <p:nvSpPr>
            <p:cNvPr id="118812" name="Line 31"/>
            <p:cNvSpPr/>
            <p:nvPr/>
          </p:nvSpPr>
          <p:spPr>
            <a:xfrm>
              <a:off x="4967" y="2200"/>
              <a:ext cx="544"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13" name="Line 32"/>
            <p:cNvSpPr/>
            <p:nvPr/>
          </p:nvSpPr>
          <p:spPr>
            <a:xfrm>
              <a:off x="4105" y="2200"/>
              <a:ext cx="409"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14" name="Line 33"/>
            <p:cNvSpPr/>
            <p:nvPr/>
          </p:nvSpPr>
          <p:spPr>
            <a:xfrm>
              <a:off x="4740" y="2404"/>
              <a:ext cx="0" cy="182"/>
            </a:xfrm>
            <a:prstGeom prst="line">
              <a:avLst/>
            </a:prstGeom>
            <a:ln w="9525" cap="flat" cmpd="sng">
              <a:solidFill>
                <a:schemeClr val="tx1"/>
              </a:solidFill>
              <a:prstDash val="dash"/>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15" name="Text Box 34"/>
            <p:cNvSpPr txBox="1"/>
            <p:nvPr/>
          </p:nvSpPr>
          <p:spPr>
            <a:xfrm>
              <a:off x="4944" y="1933"/>
              <a:ext cx="499" cy="246"/>
            </a:xfrm>
            <a:prstGeom prst="rect">
              <a:avLst/>
            </a:prstGeom>
            <a:noFill/>
            <a:ln w="9525">
              <a:noFill/>
            </a:ln>
          </p:spPr>
          <p:txBody>
            <a:bodyPr lIns="0" tIns="10800" rIns="0" bIns="10800" anchor="t">
              <a:spAutoFit/>
            </a:bodyPr>
            <a:p>
              <a:pPr algn="ctr"/>
              <a:r>
                <a:rPr lang="zh-CN" altLang="en-US" b="1">
                  <a:latin typeface="Tahoma" panose="020B0604030504040204" pitchFamily="34" charset="0"/>
                  <a:ea typeface="宋体" panose="02010600030101010101" pitchFamily="2" charset="-122"/>
                </a:rPr>
                <a:t>完成</a:t>
              </a:r>
              <a:endParaRPr lang="zh-CN" altLang="en-US" b="1">
                <a:latin typeface="Tahoma" panose="020B0604030504040204" pitchFamily="34" charset="0"/>
                <a:ea typeface="宋体" panose="02010600030101010101" pitchFamily="2" charset="-122"/>
              </a:endParaRPr>
            </a:p>
          </p:txBody>
        </p:sp>
        <p:sp>
          <p:nvSpPr>
            <p:cNvPr id="118816" name="Text Box 35"/>
            <p:cNvSpPr txBox="1"/>
            <p:nvPr/>
          </p:nvSpPr>
          <p:spPr>
            <a:xfrm>
              <a:off x="3083" y="2042"/>
              <a:ext cx="1044" cy="290"/>
            </a:xfrm>
            <a:prstGeom prst="rect">
              <a:avLst/>
            </a:prstGeom>
            <a:noFill/>
            <a:ln w="9525" cap="flat" cmpd="sng">
              <a:solidFill>
                <a:schemeClr val="tx1"/>
              </a:solidFill>
              <a:prstDash val="solid"/>
              <a:miter/>
              <a:headEnd type="none" w="med" len="med"/>
              <a:tailEnd type="none" w="med" len="lg"/>
            </a:ln>
          </p:spPr>
          <p:txBody>
            <a:bodyPr lIns="0" rIns="0" anchor="t">
              <a:spAutoFit/>
            </a:bodyPr>
            <a:p>
              <a:pPr algn="ctr"/>
              <a:r>
                <a:rPr lang="zh-CN" altLang="en-US" b="1">
                  <a:latin typeface="Times New Roman" panose="02020603050405020304" pitchFamily="18" charset="0"/>
                  <a:ea typeface="宋体" panose="02010600030101010101" pitchFamily="2" charset="-122"/>
                </a:rPr>
                <a:t>就绪队列</a:t>
              </a:r>
              <a:r>
                <a:rPr lang="en-US" altLang="zh-CN" b="1">
                  <a:latin typeface="Times New Roman" panose="02020603050405020304" pitchFamily="18" charset="0"/>
                  <a:ea typeface="宋体" panose="02010600030101010101" pitchFamily="2" charset="-122"/>
                </a:rPr>
                <a:t>3</a:t>
              </a:r>
              <a:endParaRPr lang="en-US" altLang="zh-CN" b="1">
                <a:latin typeface="Times New Roman" panose="02020603050405020304" pitchFamily="18" charset="0"/>
                <a:ea typeface="宋体" panose="02010600030101010101" pitchFamily="2" charset="-122"/>
              </a:endParaRPr>
            </a:p>
          </p:txBody>
        </p:sp>
        <p:sp>
          <p:nvSpPr>
            <p:cNvPr id="118817" name="Text Box 36"/>
            <p:cNvSpPr txBox="1"/>
            <p:nvPr/>
          </p:nvSpPr>
          <p:spPr>
            <a:xfrm>
              <a:off x="4173" y="1973"/>
              <a:ext cx="295" cy="246"/>
            </a:xfrm>
            <a:prstGeom prst="rect">
              <a:avLst/>
            </a:prstGeom>
            <a:noFill/>
            <a:ln w="9525">
              <a:noFill/>
            </a:ln>
          </p:spPr>
          <p:txBody>
            <a:bodyPr lIns="0" tIns="10800" rIns="0" bIns="10800" anchor="t">
              <a:spAutoFit/>
            </a:bodyPr>
            <a:p>
              <a:pPr algn="ctr"/>
              <a:r>
                <a:rPr lang="en-US" altLang="zh-CN" b="1">
                  <a:latin typeface="Times New Roman" panose="02020603050405020304" pitchFamily="18" charset="0"/>
                  <a:ea typeface="宋体" panose="02010600030101010101" pitchFamily="2" charset="-122"/>
                </a:rPr>
                <a:t>S3</a:t>
              </a:r>
              <a:endParaRPr lang="en-US" altLang="zh-CN" b="1">
                <a:latin typeface="Times New Roman" panose="02020603050405020304" pitchFamily="18" charset="0"/>
                <a:ea typeface="宋体" panose="02010600030101010101" pitchFamily="2" charset="-122"/>
              </a:endParaRPr>
            </a:p>
          </p:txBody>
        </p:sp>
        <p:sp>
          <p:nvSpPr>
            <p:cNvPr id="118818" name="Line 37"/>
            <p:cNvSpPr/>
            <p:nvPr/>
          </p:nvSpPr>
          <p:spPr>
            <a:xfrm flipH="1">
              <a:off x="2721" y="2591"/>
              <a:ext cx="2019" cy="0"/>
            </a:xfrm>
            <a:prstGeom prst="line">
              <a:avLst/>
            </a:prstGeom>
            <a:ln w="9525" cap="flat" cmpd="sng">
              <a:solidFill>
                <a:schemeClr val="tx1"/>
              </a:solidFill>
              <a:prstDash val="dash"/>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19" name="Line 38"/>
            <p:cNvSpPr/>
            <p:nvPr/>
          </p:nvSpPr>
          <p:spPr>
            <a:xfrm>
              <a:off x="2721" y="2591"/>
              <a:ext cx="0" cy="317"/>
            </a:xfrm>
            <a:prstGeom prst="line">
              <a:avLst/>
            </a:prstGeom>
            <a:ln w="9525" cap="flat" cmpd="sng">
              <a:solidFill>
                <a:schemeClr val="tx1"/>
              </a:solidFill>
              <a:prstDash val="dash"/>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20" name="Line 39"/>
            <p:cNvSpPr/>
            <p:nvPr/>
          </p:nvSpPr>
          <p:spPr>
            <a:xfrm>
              <a:off x="2721" y="2908"/>
              <a:ext cx="340" cy="0"/>
            </a:xfrm>
            <a:prstGeom prst="line">
              <a:avLst/>
            </a:prstGeom>
            <a:ln w="9525" cap="flat" cmpd="sng">
              <a:solidFill>
                <a:schemeClr val="tx1"/>
              </a:solidFill>
              <a:prstDash val="dash"/>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21" name="Text Box 40"/>
            <p:cNvSpPr txBox="1"/>
            <p:nvPr/>
          </p:nvSpPr>
          <p:spPr>
            <a:xfrm>
              <a:off x="3356" y="2364"/>
              <a:ext cx="862" cy="251"/>
            </a:xfrm>
            <a:prstGeom prst="rect">
              <a:avLst/>
            </a:prstGeom>
            <a:noFill/>
            <a:ln w="9525">
              <a:noFill/>
            </a:ln>
          </p:spPr>
          <p:txBody>
            <a:bodyPr lIns="0" rIns="0" anchor="t">
              <a:spAutoFit/>
            </a:bodyPr>
            <a:p>
              <a:pPr algn="ctr"/>
              <a:r>
                <a:rPr lang="zh-CN" altLang="en-US" sz="2000" b="1" dirty="0">
                  <a:solidFill>
                    <a:srgbClr val="FF0000"/>
                  </a:solidFill>
                  <a:latin typeface="Tahoma" panose="020B0604030504040204" pitchFamily="34" charset="0"/>
                  <a:ea typeface="宋体" panose="02010600030101010101" pitchFamily="2" charset="-122"/>
                </a:rPr>
                <a:t>时间片用完</a:t>
              </a:r>
              <a:endParaRPr lang="zh-CN" altLang="en-US" sz="2000" b="1" dirty="0">
                <a:solidFill>
                  <a:srgbClr val="FF0000"/>
                </a:solidFill>
                <a:latin typeface="Tahoma" panose="020B0604030504040204" pitchFamily="34" charset="0"/>
                <a:ea typeface="宋体" panose="02010600030101010101" pitchFamily="2" charset="-122"/>
              </a:endParaRPr>
            </a:p>
          </p:txBody>
        </p:sp>
        <p:sp>
          <p:nvSpPr>
            <p:cNvPr id="118822" name="Oval 41"/>
            <p:cNvSpPr/>
            <p:nvPr/>
          </p:nvSpPr>
          <p:spPr>
            <a:xfrm>
              <a:off x="4503" y="2767"/>
              <a:ext cx="473" cy="411"/>
            </a:xfrm>
            <a:prstGeom prst="ellipse">
              <a:avLst/>
            </a:prstGeom>
            <a:noFill/>
            <a:ln w="9525" cap="flat" cmpd="sng">
              <a:solidFill>
                <a:schemeClr val="tx1"/>
              </a:solidFill>
              <a:prstDash val="solid"/>
              <a:round/>
              <a:headEnd type="none" w="med" len="med"/>
              <a:tailEnd type="none" w="med" len="lg"/>
            </a:ln>
          </p:spPr>
          <p:txBody>
            <a:bodyPr lIns="0" tIns="46800" rIns="0" bIns="46800" anchor="ctr"/>
            <a:p>
              <a:pPr algn="ctr"/>
              <a:r>
                <a:rPr lang="en-US" altLang="zh-CN" sz="2000" b="1">
                  <a:latin typeface="Times New Roman" panose="02020603050405020304" pitchFamily="18" charset="0"/>
                  <a:ea typeface="宋体" panose="02010600030101010101" pitchFamily="2" charset="-122"/>
                </a:rPr>
                <a:t>CPU</a:t>
              </a:r>
              <a:endParaRPr lang="en-US" altLang="zh-CN" sz="2000" b="1">
                <a:latin typeface="Times New Roman" panose="02020603050405020304" pitchFamily="18" charset="0"/>
                <a:ea typeface="宋体" panose="02010600030101010101" pitchFamily="2" charset="-122"/>
              </a:endParaRPr>
            </a:p>
          </p:txBody>
        </p:sp>
        <p:sp>
          <p:nvSpPr>
            <p:cNvPr id="118823" name="Line 42"/>
            <p:cNvSpPr/>
            <p:nvPr/>
          </p:nvSpPr>
          <p:spPr>
            <a:xfrm>
              <a:off x="4967" y="2971"/>
              <a:ext cx="544"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24" name="Line 43"/>
            <p:cNvSpPr/>
            <p:nvPr/>
          </p:nvSpPr>
          <p:spPr>
            <a:xfrm>
              <a:off x="4105" y="2971"/>
              <a:ext cx="409"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25" name="Line 44"/>
            <p:cNvSpPr/>
            <p:nvPr/>
          </p:nvSpPr>
          <p:spPr>
            <a:xfrm>
              <a:off x="4740" y="3175"/>
              <a:ext cx="0" cy="182"/>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26" name="Text Box 45"/>
            <p:cNvSpPr txBox="1"/>
            <p:nvPr/>
          </p:nvSpPr>
          <p:spPr>
            <a:xfrm>
              <a:off x="4944" y="2704"/>
              <a:ext cx="499" cy="246"/>
            </a:xfrm>
            <a:prstGeom prst="rect">
              <a:avLst/>
            </a:prstGeom>
            <a:noFill/>
            <a:ln w="9525">
              <a:noFill/>
            </a:ln>
          </p:spPr>
          <p:txBody>
            <a:bodyPr lIns="0" tIns="10800" rIns="0" bIns="10800" anchor="t">
              <a:spAutoFit/>
            </a:bodyPr>
            <a:p>
              <a:pPr algn="ctr"/>
              <a:r>
                <a:rPr lang="zh-CN" altLang="en-US" b="1">
                  <a:latin typeface="Tahoma" panose="020B0604030504040204" pitchFamily="34" charset="0"/>
                  <a:ea typeface="宋体" panose="02010600030101010101" pitchFamily="2" charset="-122"/>
                </a:rPr>
                <a:t>完成</a:t>
              </a:r>
              <a:endParaRPr lang="zh-CN" altLang="en-US" b="1">
                <a:latin typeface="Tahoma" panose="020B0604030504040204" pitchFamily="34" charset="0"/>
                <a:ea typeface="宋体" panose="02010600030101010101" pitchFamily="2" charset="-122"/>
              </a:endParaRPr>
            </a:p>
          </p:txBody>
        </p:sp>
        <p:sp>
          <p:nvSpPr>
            <p:cNvPr id="118827" name="Text Box 46"/>
            <p:cNvSpPr txBox="1"/>
            <p:nvPr/>
          </p:nvSpPr>
          <p:spPr>
            <a:xfrm>
              <a:off x="3083" y="2813"/>
              <a:ext cx="1044" cy="290"/>
            </a:xfrm>
            <a:prstGeom prst="rect">
              <a:avLst/>
            </a:prstGeom>
            <a:noFill/>
            <a:ln w="9525" cap="flat" cmpd="sng">
              <a:solidFill>
                <a:schemeClr val="tx1"/>
              </a:solidFill>
              <a:prstDash val="solid"/>
              <a:miter/>
              <a:headEnd type="none" w="med" len="med"/>
              <a:tailEnd type="none" w="med" len="lg"/>
            </a:ln>
          </p:spPr>
          <p:txBody>
            <a:bodyPr lIns="0" rIns="0" anchor="t">
              <a:spAutoFit/>
            </a:bodyPr>
            <a:p>
              <a:pPr algn="ctr"/>
              <a:r>
                <a:rPr lang="zh-CN" altLang="en-US" b="1">
                  <a:latin typeface="Times New Roman" panose="02020603050405020304" pitchFamily="18" charset="0"/>
                  <a:ea typeface="宋体" panose="02010600030101010101" pitchFamily="2" charset="-122"/>
                </a:rPr>
                <a:t>就绪队列</a:t>
              </a:r>
              <a:r>
                <a:rPr lang="en-US" altLang="zh-CN" b="1">
                  <a:latin typeface="Times New Roman" panose="02020603050405020304" pitchFamily="18" charset="0"/>
                  <a:ea typeface="宋体" panose="02010600030101010101" pitchFamily="2" charset="-122"/>
                </a:rPr>
                <a:t>n</a:t>
              </a:r>
              <a:endParaRPr lang="en-US" altLang="zh-CN" b="1">
                <a:latin typeface="Times New Roman" panose="02020603050405020304" pitchFamily="18" charset="0"/>
                <a:ea typeface="宋体" panose="02010600030101010101" pitchFamily="2" charset="-122"/>
              </a:endParaRPr>
            </a:p>
          </p:txBody>
        </p:sp>
        <p:sp>
          <p:nvSpPr>
            <p:cNvPr id="118828" name="Text Box 47"/>
            <p:cNvSpPr txBox="1"/>
            <p:nvPr/>
          </p:nvSpPr>
          <p:spPr>
            <a:xfrm>
              <a:off x="4173" y="2744"/>
              <a:ext cx="295" cy="246"/>
            </a:xfrm>
            <a:prstGeom prst="rect">
              <a:avLst/>
            </a:prstGeom>
            <a:noFill/>
            <a:ln w="9525">
              <a:noFill/>
            </a:ln>
          </p:spPr>
          <p:txBody>
            <a:bodyPr lIns="0" tIns="10800" rIns="0" bIns="10800" anchor="t">
              <a:spAutoFit/>
            </a:bodyPr>
            <a:p>
              <a:pPr algn="ctr"/>
              <a:r>
                <a:rPr lang="en-US" altLang="zh-CN" b="1">
                  <a:latin typeface="Times New Roman" panose="02020603050405020304" pitchFamily="18" charset="0"/>
                  <a:ea typeface="宋体" panose="02010600030101010101" pitchFamily="2" charset="-122"/>
                </a:rPr>
                <a:t>Sn</a:t>
              </a:r>
              <a:endParaRPr lang="en-US" altLang="zh-CN" b="1">
                <a:latin typeface="Times New Roman" panose="02020603050405020304" pitchFamily="18" charset="0"/>
                <a:ea typeface="宋体" panose="02010600030101010101" pitchFamily="2" charset="-122"/>
              </a:endParaRPr>
            </a:p>
          </p:txBody>
        </p:sp>
        <p:sp>
          <p:nvSpPr>
            <p:cNvPr id="118829" name="Line 48"/>
            <p:cNvSpPr/>
            <p:nvPr/>
          </p:nvSpPr>
          <p:spPr>
            <a:xfrm flipH="1">
              <a:off x="2721" y="3362"/>
              <a:ext cx="2019" cy="0"/>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30" name="Line 49"/>
            <p:cNvSpPr/>
            <p:nvPr/>
          </p:nvSpPr>
          <p:spPr>
            <a:xfrm>
              <a:off x="2721" y="3021"/>
              <a:ext cx="0" cy="341"/>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31" name="Line 50"/>
            <p:cNvSpPr/>
            <p:nvPr/>
          </p:nvSpPr>
          <p:spPr>
            <a:xfrm>
              <a:off x="2721" y="3021"/>
              <a:ext cx="340"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32" name="Text Box 51"/>
            <p:cNvSpPr txBox="1"/>
            <p:nvPr/>
          </p:nvSpPr>
          <p:spPr>
            <a:xfrm>
              <a:off x="3356" y="3135"/>
              <a:ext cx="862" cy="251"/>
            </a:xfrm>
            <a:prstGeom prst="rect">
              <a:avLst/>
            </a:prstGeom>
            <a:noFill/>
            <a:ln w="9525">
              <a:noFill/>
            </a:ln>
          </p:spPr>
          <p:txBody>
            <a:bodyPr lIns="0" rIns="0" anchor="t">
              <a:spAutoFit/>
            </a:bodyPr>
            <a:p>
              <a:pPr algn="ctr"/>
              <a:r>
                <a:rPr lang="zh-CN" altLang="en-US" sz="2000" b="1" dirty="0">
                  <a:solidFill>
                    <a:srgbClr val="FF0000"/>
                  </a:solidFill>
                  <a:latin typeface="Tahoma" panose="020B0604030504040204" pitchFamily="34" charset="0"/>
                  <a:ea typeface="宋体" panose="02010600030101010101" pitchFamily="2" charset="-122"/>
                </a:rPr>
                <a:t>时间片用完</a:t>
              </a:r>
              <a:endParaRPr lang="zh-CN" altLang="en-US" sz="2000" b="1" dirty="0">
                <a:solidFill>
                  <a:srgbClr val="FF0000"/>
                </a:solidFill>
                <a:latin typeface="Tahoma" panose="020B0604030504040204" pitchFamily="34" charset="0"/>
                <a:ea typeface="宋体" panose="02010600030101010101" pitchFamily="2" charset="-122"/>
              </a:endParaRPr>
            </a:p>
          </p:txBody>
        </p:sp>
        <p:sp>
          <p:nvSpPr>
            <p:cNvPr id="118833" name="Line 52"/>
            <p:cNvSpPr/>
            <p:nvPr/>
          </p:nvSpPr>
          <p:spPr>
            <a:xfrm>
              <a:off x="2087" y="776"/>
              <a:ext cx="997"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34" name="Text Box 53"/>
            <p:cNvSpPr txBox="1"/>
            <p:nvPr/>
          </p:nvSpPr>
          <p:spPr>
            <a:xfrm>
              <a:off x="1973" y="504"/>
              <a:ext cx="1066" cy="246"/>
            </a:xfrm>
            <a:prstGeom prst="rect">
              <a:avLst/>
            </a:prstGeom>
            <a:noFill/>
            <a:ln w="9525">
              <a:noFill/>
            </a:ln>
          </p:spPr>
          <p:txBody>
            <a:bodyPr lIns="0" tIns="10800" rIns="0" bIns="10800" anchor="t">
              <a:spAutoFit/>
            </a:bodyPr>
            <a:p>
              <a:pPr algn="ctr"/>
              <a:r>
                <a:rPr lang="zh-CN" altLang="en-US" b="1">
                  <a:latin typeface="Tahoma" panose="020B0604030504040204" pitchFamily="34" charset="0"/>
                  <a:ea typeface="宋体" panose="02010600030101010101" pitchFamily="2" charset="-122"/>
                </a:rPr>
                <a:t>新进程就绪</a:t>
              </a:r>
              <a:endParaRPr lang="zh-CN" altLang="en-US" b="1">
                <a:latin typeface="Tahoma" panose="020B0604030504040204" pitchFamily="34" charset="0"/>
                <a:ea typeface="宋体" panose="02010600030101010101" pitchFamily="2" charset="-122"/>
              </a:endParaRPr>
            </a:p>
          </p:txBody>
        </p:sp>
        <p:sp>
          <p:nvSpPr>
            <p:cNvPr id="118835" name="Text Box 54"/>
            <p:cNvSpPr txBox="1"/>
            <p:nvPr/>
          </p:nvSpPr>
          <p:spPr>
            <a:xfrm>
              <a:off x="2903" y="3452"/>
              <a:ext cx="2426" cy="479"/>
            </a:xfrm>
            <a:prstGeom prst="rect">
              <a:avLst/>
            </a:prstGeom>
            <a:noFill/>
            <a:ln w="9525">
              <a:noFill/>
            </a:ln>
          </p:spPr>
          <p:txBody>
            <a:bodyPr lIns="0" tIns="10800" rIns="0" bIns="10800" anchor="t">
              <a:spAutoFit/>
            </a:bodyPr>
            <a:p>
              <a:pPr algn="ct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时间片：</a:t>
              </a:r>
              <a:r>
                <a:rPr lang="en-US" altLang="zh-CN" b="1" dirty="0">
                  <a:latin typeface="Times New Roman" panose="02020603050405020304" pitchFamily="18" charset="0"/>
                  <a:ea typeface="宋体" panose="02010600030101010101" pitchFamily="2" charset="-122"/>
                </a:rPr>
                <a:t>S1&lt;S2&lt;S3&lt;…&lt;</a:t>
              </a:r>
              <a:r>
                <a:rPr lang="en-US" altLang="zh-CN" b="1" dirty="0" err="1">
                  <a:latin typeface="Times New Roman" panose="02020603050405020304" pitchFamily="18" charset="0"/>
                  <a:ea typeface="宋体" panose="02010600030101010101" pitchFamily="2" charset="-122"/>
                </a:rPr>
                <a:t>Sn</a:t>
              </a:r>
              <a:r>
                <a:rPr lang="en-US" altLang="zh-CN" b="1" dirty="0">
                  <a:latin typeface="Times New Roman" panose="02020603050405020304" pitchFamily="18" charset="0"/>
                  <a:ea typeface="宋体" panose="02010600030101010101" pitchFamily="2" charset="-122"/>
                </a:rPr>
                <a:t>)</a:t>
              </a:r>
              <a:endParaRPr lang="en-US" altLang="zh-CN" b="1" dirty="0">
                <a:latin typeface="Times New Roman" panose="02020603050405020304" pitchFamily="18" charset="0"/>
                <a:ea typeface="宋体" panose="02010600030101010101" pitchFamily="2" charset="-122"/>
              </a:endParaRPr>
            </a:p>
            <a:p>
              <a:pPr algn="ctr"/>
              <a:r>
                <a:rPr lang="zh-CN" altLang="en-US" b="1" dirty="0">
                  <a:latin typeface="楷体_GB2312" pitchFamily="49" charset="-122"/>
                  <a:ea typeface="宋体" panose="02010600030101010101" pitchFamily="2" charset="-122"/>
                </a:rPr>
                <a:t>优先级：</a:t>
              </a:r>
              <a:r>
                <a:rPr lang="en-US" altLang="zh-CN" b="1" dirty="0">
                  <a:latin typeface="Times New Roman" panose="02020603050405020304" pitchFamily="18" charset="0"/>
                  <a:ea typeface="宋体" panose="02010600030101010101" pitchFamily="2" charset="-122"/>
                </a:rPr>
                <a:t>S1&gt;S2&gt;S3&gt;…&gt;</a:t>
              </a:r>
              <a:r>
                <a:rPr lang="en-US" altLang="zh-CN" b="1" dirty="0" err="1">
                  <a:latin typeface="Times New Roman" panose="02020603050405020304" pitchFamily="18" charset="0"/>
                  <a:ea typeface="宋体" panose="02010600030101010101" pitchFamily="2" charset="-122"/>
                </a:rPr>
                <a:t>Sn</a:t>
              </a:r>
              <a:r>
                <a:rPr lang="en-US" altLang="zh-CN" b="1" dirty="0">
                  <a:latin typeface="楷体_GB2312" pitchFamily="49" charset="-122"/>
                  <a:ea typeface="宋体" panose="02010600030101010101" pitchFamily="2" charset="-122"/>
                </a:rPr>
                <a:t>)</a:t>
              </a:r>
              <a:endParaRPr lang="en-US" altLang="zh-CN" b="1" dirty="0">
                <a:latin typeface="楷体_GB2312" pitchFamily="49" charset="-122"/>
                <a:ea typeface="宋体" panose="02010600030101010101" pitchFamily="2" charset="-122"/>
              </a:endParaRPr>
            </a:p>
          </p:txBody>
        </p:sp>
        <p:sp>
          <p:nvSpPr>
            <p:cNvPr id="118836" name="Text Box 55"/>
            <p:cNvSpPr txBox="1"/>
            <p:nvPr/>
          </p:nvSpPr>
          <p:spPr>
            <a:xfrm>
              <a:off x="2744" y="3906"/>
              <a:ext cx="2722" cy="246"/>
            </a:xfrm>
            <a:prstGeom prst="rect">
              <a:avLst/>
            </a:prstGeom>
            <a:noFill/>
            <a:ln w="9525">
              <a:noFill/>
            </a:ln>
          </p:spPr>
          <p:txBody>
            <a:bodyPr lIns="0" tIns="10800" rIns="0" bIns="10800" anchor="t">
              <a:spAutoFit/>
            </a:bodyPr>
            <a:p>
              <a:pPr algn="ctr"/>
              <a:r>
                <a:rPr lang="zh-CN" altLang="en-US" sz="2000" b="1">
                  <a:solidFill>
                    <a:srgbClr val="000066"/>
                  </a:solidFill>
                  <a:latin typeface="宋体" panose="02010600030101010101" pitchFamily="2" charset="-122"/>
                  <a:ea typeface="宋体" panose="02010600030101010101" pitchFamily="2" charset="-122"/>
                </a:rPr>
                <a:t>图</a:t>
              </a:r>
              <a:r>
                <a:rPr lang="en-US" altLang="zh-CN" sz="2000" b="1">
                  <a:solidFill>
                    <a:srgbClr val="000066"/>
                  </a:solidFill>
                  <a:latin typeface="宋体" panose="02010600030101010101" pitchFamily="2" charset="-122"/>
                  <a:ea typeface="宋体" panose="02010600030101010101" pitchFamily="2" charset="-122"/>
                </a:rPr>
                <a:t>3-4 </a:t>
              </a:r>
              <a:r>
                <a:rPr lang="zh-CN" altLang="en-US" sz="2000" b="1">
                  <a:solidFill>
                    <a:srgbClr val="000066"/>
                  </a:solidFill>
                  <a:latin typeface="宋体" panose="02010600030101010101" pitchFamily="2" charset="-122"/>
                  <a:ea typeface="宋体" panose="02010600030101010101" pitchFamily="2" charset="-122"/>
                </a:rPr>
                <a:t>多级反馈队列调度算</a:t>
              </a:r>
              <a:r>
                <a:rPr lang="zh-CN" altLang="en-US" b="1">
                  <a:solidFill>
                    <a:srgbClr val="000066"/>
                  </a:solidFill>
                  <a:latin typeface="仿宋_GB2312" pitchFamily="49" charset="-122"/>
                  <a:ea typeface="仿宋_GB2312" pitchFamily="49" charset="-122"/>
                </a:rPr>
                <a:t>法　</a:t>
              </a:r>
              <a:endParaRPr lang="zh-CN" altLang="en-US" b="1">
                <a:solidFill>
                  <a:srgbClr val="000066"/>
                </a:solidFill>
                <a:latin typeface="仿宋_GB2312" pitchFamily="49" charset="-122"/>
                <a:ea typeface="仿宋_GB2312" pitchFamily="49" charset="-122"/>
              </a:endParaRPr>
            </a:p>
          </p:txBody>
        </p:sp>
        <p:sp>
          <p:nvSpPr>
            <p:cNvPr id="118837" name="Text Box 56"/>
            <p:cNvSpPr txBox="1"/>
            <p:nvPr/>
          </p:nvSpPr>
          <p:spPr>
            <a:xfrm>
              <a:off x="2285" y="2160"/>
              <a:ext cx="255" cy="930"/>
            </a:xfrm>
            <a:prstGeom prst="rect">
              <a:avLst/>
            </a:prstGeom>
            <a:noFill/>
            <a:ln w="9525" cap="flat" cmpd="sng">
              <a:solidFill>
                <a:schemeClr val="tx1"/>
              </a:solidFill>
              <a:prstDash val="solid"/>
              <a:miter/>
              <a:headEnd type="none" w="med" len="med"/>
              <a:tailEnd type="none" w="med" len="lg"/>
            </a:ln>
          </p:spPr>
          <p:txBody>
            <a:bodyPr vert="eaVert" lIns="18000" tIns="10800" rIns="18000" bIns="10800" anchor="t">
              <a:spAutoFit/>
            </a:bodyPr>
            <a:p>
              <a:pPr algn="ctr"/>
              <a:r>
                <a:rPr lang="zh-CN" altLang="en-US" b="1">
                  <a:latin typeface="Tahoma" panose="020B0604030504040204" pitchFamily="34" charset="0"/>
                  <a:ea typeface="宋体" panose="02010600030101010101" pitchFamily="2" charset="-122"/>
                </a:rPr>
                <a:t>阻塞进程</a:t>
              </a:r>
              <a:endParaRPr lang="zh-CN" altLang="en-US" b="1">
                <a:latin typeface="Tahoma" panose="020B0604030504040204" pitchFamily="34" charset="0"/>
                <a:ea typeface="宋体" panose="02010600030101010101" pitchFamily="2" charset="-122"/>
              </a:endParaRPr>
            </a:p>
          </p:txBody>
        </p:sp>
        <p:sp>
          <p:nvSpPr>
            <p:cNvPr id="118838" name="Line 57"/>
            <p:cNvSpPr/>
            <p:nvPr/>
          </p:nvSpPr>
          <p:spPr>
            <a:xfrm flipV="1">
              <a:off x="2404" y="845"/>
              <a:ext cx="0" cy="1315"/>
            </a:xfrm>
            <a:prstGeom prst="line">
              <a:avLst/>
            </a:prstGeom>
            <a:ln w="9525" cap="flat" cmpd="sng">
              <a:solidFill>
                <a:schemeClr val="tx1"/>
              </a:solidFill>
              <a:prstDash val="solid"/>
              <a:round/>
              <a:headEnd type="none" w="med" len="med"/>
              <a:tailEnd type="non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39" name="Line 58"/>
            <p:cNvSpPr/>
            <p:nvPr/>
          </p:nvSpPr>
          <p:spPr>
            <a:xfrm>
              <a:off x="2404" y="845"/>
              <a:ext cx="680" cy="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40" name="Text Box 59"/>
            <p:cNvSpPr txBox="1"/>
            <p:nvPr/>
          </p:nvSpPr>
          <p:spPr>
            <a:xfrm>
              <a:off x="2196" y="845"/>
              <a:ext cx="410" cy="1224"/>
            </a:xfrm>
            <a:prstGeom prst="rect">
              <a:avLst/>
            </a:prstGeom>
            <a:noFill/>
            <a:ln w="9525">
              <a:noFill/>
            </a:ln>
          </p:spPr>
          <p:txBody>
            <a:bodyPr vert="eaVert" wrap="square" lIns="18000" tIns="10800" rIns="18000" bIns="10800" anchor="t">
              <a:spAutoFit/>
            </a:bodyPr>
            <a:p>
              <a:pPr algn="ctr"/>
              <a:r>
                <a:rPr lang="en-US" altLang="zh-CN" sz="2000" b="1">
                  <a:solidFill>
                    <a:srgbClr val="0000FF"/>
                  </a:solidFill>
                  <a:latin typeface="Times New Roman" panose="02020603050405020304" pitchFamily="18" charset="0"/>
                  <a:ea typeface="宋体" panose="02010600030101010101" pitchFamily="2" charset="-122"/>
                </a:rPr>
                <a:t>I/O</a:t>
              </a:r>
              <a:r>
                <a:rPr lang="zh-CN" altLang="en-US" sz="2000" b="1">
                  <a:solidFill>
                    <a:srgbClr val="0000FF"/>
                  </a:solidFill>
                  <a:latin typeface="Times New Roman" panose="02020603050405020304" pitchFamily="18" charset="0"/>
                  <a:ea typeface="宋体" panose="02010600030101010101" pitchFamily="2" charset="-122"/>
                </a:rPr>
                <a:t>完成  或</a:t>
              </a:r>
              <a:endParaRPr lang="zh-CN" altLang="en-US" sz="2000" b="1">
                <a:solidFill>
                  <a:srgbClr val="0000FF"/>
                </a:solidFill>
                <a:latin typeface="Times New Roman" panose="02020603050405020304" pitchFamily="18" charset="0"/>
                <a:ea typeface="宋体" panose="02010600030101010101" pitchFamily="2" charset="-122"/>
              </a:endParaRPr>
            </a:p>
            <a:p>
              <a:pPr algn="ctr"/>
              <a:r>
                <a:rPr lang="zh-CN" altLang="en-US" sz="2000" b="1">
                  <a:solidFill>
                    <a:srgbClr val="0000FF"/>
                  </a:solidFill>
                  <a:latin typeface="Times New Roman" panose="02020603050405020304" pitchFamily="18" charset="0"/>
                  <a:ea typeface="宋体" panose="02010600030101010101" pitchFamily="2" charset="-122"/>
                </a:rPr>
                <a:t>等待的事件发生</a:t>
              </a:r>
              <a:endParaRPr lang="zh-CN" altLang="en-US" sz="2000" b="1">
                <a:solidFill>
                  <a:srgbClr val="0000FF"/>
                </a:solidFill>
                <a:latin typeface="Times New Roman" panose="02020603050405020304" pitchFamily="18" charset="0"/>
                <a:ea typeface="宋体" panose="02010600030101010101" pitchFamily="2" charset="-122"/>
              </a:endParaRPr>
            </a:p>
          </p:txBody>
        </p:sp>
        <p:sp>
          <p:nvSpPr>
            <p:cNvPr id="118841" name="Oval 61"/>
            <p:cNvSpPr/>
            <p:nvPr/>
          </p:nvSpPr>
          <p:spPr>
            <a:xfrm>
              <a:off x="2200" y="3430"/>
              <a:ext cx="473" cy="411"/>
            </a:xfrm>
            <a:prstGeom prst="ellipse">
              <a:avLst/>
            </a:prstGeom>
            <a:noFill/>
            <a:ln w="9525" cap="flat" cmpd="sng">
              <a:solidFill>
                <a:schemeClr val="tx1"/>
              </a:solidFill>
              <a:prstDash val="solid"/>
              <a:round/>
              <a:headEnd type="none" w="med" len="med"/>
              <a:tailEnd type="none" w="med" len="lg"/>
            </a:ln>
          </p:spPr>
          <p:txBody>
            <a:bodyPr lIns="0" tIns="46800" rIns="0" bIns="46800" anchor="ctr"/>
            <a:p>
              <a:pPr algn="ctr"/>
              <a:r>
                <a:rPr lang="en-US" altLang="zh-CN" sz="2000" b="1">
                  <a:latin typeface="Times New Roman" panose="02020603050405020304" pitchFamily="18" charset="0"/>
                  <a:ea typeface="宋体" panose="02010600030101010101" pitchFamily="2" charset="-122"/>
                </a:rPr>
                <a:t>CPU</a:t>
              </a:r>
              <a:endParaRPr lang="en-US" altLang="zh-CN" sz="2000" b="1">
                <a:latin typeface="Times New Roman" panose="02020603050405020304" pitchFamily="18" charset="0"/>
                <a:ea typeface="宋体" panose="02010600030101010101" pitchFamily="2" charset="-122"/>
              </a:endParaRPr>
            </a:p>
          </p:txBody>
        </p:sp>
        <p:sp>
          <p:nvSpPr>
            <p:cNvPr id="118842" name="Line 62"/>
            <p:cNvSpPr/>
            <p:nvPr/>
          </p:nvSpPr>
          <p:spPr>
            <a:xfrm flipV="1">
              <a:off x="2426" y="3090"/>
              <a:ext cx="0" cy="340"/>
            </a:xfrm>
            <a:prstGeom prst="line">
              <a:avLst/>
            </a:prstGeom>
            <a:ln w="9525" cap="flat" cmpd="sng">
              <a:solidFill>
                <a:schemeClr val="tx1"/>
              </a:solidFill>
              <a:prstDash val="solid"/>
              <a:round/>
              <a:headEnd type="none" w="med" len="med"/>
              <a:tailEnd type="triangle" w="med"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18843" name="Text Box 63"/>
            <p:cNvSpPr txBox="1"/>
            <p:nvPr/>
          </p:nvSpPr>
          <p:spPr>
            <a:xfrm>
              <a:off x="4376" y="260"/>
              <a:ext cx="681" cy="246"/>
            </a:xfrm>
            <a:prstGeom prst="rect">
              <a:avLst/>
            </a:prstGeom>
            <a:noFill/>
            <a:ln w="9525">
              <a:noFill/>
            </a:ln>
          </p:spPr>
          <p:txBody>
            <a:bodyPr lIns="0" tIns="10800" rIns="0" bIns="10800" anchor="t">
              <a:spAutoFit/>
            </a:bodyPr>
            <a:p>
              <a:pPr algn="ctr"/>
              <a:r>
                <a:rPr lang="zh-CN" altLang="en-US" b="1">
                  <a:solidFill>
                    <a:srgbClr val="0000FF"/>
                  </a:solidFill>
                  <a:latin typeface="Tahoma" panose="020B0604030504040204" pitchFamily="34" charset="0"/>
                  <a:ea typeface="仿宋_GB2312" pitchFamily="49" charset="-122"/>
                </a:rPr>
                <a:t>运行态</a:t>
              </a:r>
              <a:endParaRPr lang="zh-CN" altLang="en-US" b="1">
                <a:solidFill>
                  <a:srgbClr val="0000FF"/>
                </a:solidFill>
                <a:latin typeface="Tahoma" panose="020B0604030504040204" pitchFamily="34" charset="0"/>
                <a:ea typeface="仿宋_GB2312" pitchFamily="49" charset="-122"/>
              </a:endParaRPr>
            </a:p>
          </p:txBody>
        </p:sp>
      </p:grpSp>
      <p:sp>
        <p:nvSpPr>
          <p:cNvPr id="11884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
        <p:nvSpPr>
          <p:cNvPr id="118845" name="Rectangle 2"/>
          <p:cNvSpPr>
            <a:spLocks noGrp="1"/>
          </p:cNvSpPr>
          <p:nvPr/>
        </p:nvSpPr>
        <p:spPr>
          <a:xfrm>
            <a:off x="20638" y="185738"/>
            <a:ext cx="8620125" cy="614362"/>
          </a:xfrm>
          <a:prstGeom prst="rect">
            <a:avLst/>
          </a:prstGeom>
          <a:noFill/>
          <a:ln w="9525">
            <a:noFill/>
          </a:ln>
        </p:spPr>
        <p:txBody>
          <a:bodyPr wrap="square" lIns="91440" tIns="45720" rIns="91440" bIns="45720" anchor="b"/>
          <a:p>
            <a:r>
              <a:rPr lang="zh-CN" altLang="en-US" sz="3200" b="1">
                <a:solidFill>
                  <a:srgbClr val="000066"/>
                </a:solidFill>
                <a:latin typeface="黑体" panose="02010609060101010101" pitchFamily="49" charset="-122"/>
                <a:ea typeface="黑体" panose="02010609060101010101" pitchFamily="49" charset="-122"/>
              </a:rPr>
              <a:t>3.2.6 </a:t>
            </a:r>
            <a:r>
              <a:rPr lang="zh-CN" altLang="en-US" sz="3200" b="1">
                <a:solidFill>
                  <a:srgbClr val="000066"/>
                </a:solidFill>
                <a:latin typeface="楷体_GB2312" pitchFamily="49" charset="-122"/>
                <a:ea typeface="黑体" panose="02010609060101010101" pitchFamily="49" charset="-122"/>
              </a:rPr>
              <a:t>多级反馈队列调度算法</a:t>
            </a:r>
            <a:endParaRPr lang="zh-CN" altLang="en-US" sz="3200" b="1">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8291">
                                            <p:txEl>
                                              <p:charRg st="0" end="37"/>
                                            </p:txEl>
                                          </p:spTgt>
                                        </p:tgtEl>
                                        <p:attrNameLst>
                                          <p:attrName>style.visibility</p:attrName>
                                        </p:attrNameLst>
                                      </p:cBhvr>
                                      <p:to>
                                        <p:strVal val="visible"/>
                                      </p:to>
                                    </p:set>
                                    <p:animEffect transition="in" filter="wipe(up)">
                                      <p:cBhvr>
                                        <p:cTn id="7" dur="500"/>
                                        <p:tgtEl>
                                          <p:spTgt spid="268291">
                                            <p:txEl>
                                              <p:charRg st="0" end="37"/>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8292"/>
                                        </p:tgtEl>
                                        <p:attrNameLst>
                                          <p:attrName>style.visibility</p:attrName>
                                        </p:attrNameLst>
                                      </p:cBhvr>
                                      <p:to>
                                        <p:strVal val="visible"/>
                                      </p:to>
                                    </p:set>
                                    <p:animEffect transition="in" filter="wipe(up)">
                                      <p:cBhvr>
                                        <p:cTn id="11" dur="5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P spid="2682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ctrTitle"/>
          </p:nvPr>
        </p:nvSpPr>
        <p:spPr>
          <a:xfrm>
            <a:off x="228600" y="22860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
        <p:nvSpPr>
          <p:cNvPr id="138242" name="Rectangle 2"/>
          <p:cNvSpPr>
            <a:spLocks noGrp="1" noChangeArrowheads="1"/>
          </p:cNvSpPr>
          <p:nvPr/>
        </p:nvSpPr>
        <p:spPr>
          <a:xfrm>
            <a:off x="304800" y="835025"/>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作业和作业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24579" name="Rectangle 2"/>
          <p:cNvSpPr>
            <a:spLocks noGrp="1"/>
          </p:cNvSpPr>
          <p:nvPr>
            <p:ph type="subTitle" idx="1"/>
          </p:nvPr>
        </p:nvSpPr>
        <p:spPr>
          <a:xfrm>
            <a:off x="304800" y="1585913"/>
            <a:ext cx="8382000" cy="3068637"/>
          </a:xfrm>
          <a:ln>
            <a:noFill/>
          </a:ln>
        </p:spPr>
        <p:txBody>
          <a:bodyPr wrap="square" lIns="91440" tIns="45720" rIns="91440" bIns="45720" anchor="t"/>
          <a:p>
            <a:pPr eaLnBrk="1" hangingPunct="1">
              <a:buClr>
                <a:srgbClr val="3333CC"/>
              </a:buClr>
              <a:buSzTx/>
              <a:buFont typeface="Wingdings" panose="05000000000000000000" charset="0"/>
              <a:buChar char="l"/>
            </a:pPr>
            <a:r>
              <a:rPr kumimoji="1" lang="zh-CN" altLang="en-US" dirty="0">
                <a:latin typeface="+mn-lt"/>
                <a:ea typeface="+mn-ea"/>
                <a:cs typeface="+mn-cs"/>
              </a:rPr>
              <a:t> </a:t>
            </a:r>
            <a:r>
              <a:rPr kumimoji="1" lang="zh-CN" altLang="en-US" dirty="0">
                <a:solidFill>
                  <a:srgbClr val="FF0000"/>
                </a:solidFill>
                <a:latin typeface="+mn-lt"/>
                <a:ea typeface="+mn-ea"/>
                <a:cs typeface="+mn-cs"/>
              </a:rPr>
              <a:t>进程</a:t>
            </a:r>
            <a:r>
              <a:rPr kumimoji="1" lang="zh-CN" altLang="en-US" dirty="0">
                <a:latin typeface="+mn-lt"/>
                <a:ea typeface="+mn-ea"/>
                <a:cs typeface="+mn-cs"/>
              </a:rPr>
              <a:t>则是计算机为了完成用户任务实体而设置的执行实体，是系统分配资源的基本单位。</a:t>
            </a:r>
            <a:endParaRPr kumimoji="1" lang="zh-CN" altLang="en-US" dirty="0">
              <a:latin typeface="+mn-lt"/>
              <a:ea typeface="+mn-ea"/>
              <a:cs typeface="+mn-cs"/>
            </a:endParaRPr>
          </a:p>
          <a:p>
            <a:pPr eaLnBrk="1" hangingPunct="1">
              <a:buClrTx/>
              <a:buSzTx/>
              <a:buFont typeface="Wingdings" panose="05000000000000000000" charset="0"/>
              <a:buChar char="l"/>
            </a:pPr>
            <a:r>
              <a:rPr kumimoji="1" lang="zh-CN" altLang="en-US" dirty="0">
                <a:solidFill>
                  <a:schemeClr val="accent2"/>
                </a:solidFill>
                <a:latin typeface="+mn-lt"/>
                <a:ea typeface="+mn-ea"/>
                <a:cs typeface="+mn-cs"/>
              </a:rPr>
              <a:t> </a:t>
            </a:r>
            <a:r>
              <a:rPr kumimoji="1" lang="zh-CN" altLang="en-US" dirty="0">
                <a:latin typeface="+mn-lt"/>
                <a:ea typeface="+mn-ea"/>
                <a:cs typeface="+mn-cs"/>
              </a:rPr>
              <a:t>一个作业总是由一个以上的多个进程组成的。</a:t>
            </a:r>
            <a:endParaRPr kumimoji="1" lang="en-US" altLang="zh-CN" dirty="0">
              <a:latin typeface="+mn-lt"/>
              <a:ea typeface="+mn-ea"/>
              <a:cs typeface="+mn-cs"/>
            </a:endParaRPr>
          </a:p>
          <a:p>
            <a:pPr eaLnBrk="1" hangingPunct="1">
              <a:buClrTx/>
              <a:buSzTx/>
              <a:buFontTx/>
              <a:buNone/>
            </a:pPr>
            <a:r>
              <a:rPr kumimoji="1" lang="zh-CN" altLang="en-US" dirty="0">
                <a:latin typeface="+mn-lt"/>
                <a:ea typeface="+mn-ea"/>
                <a:cs typeface="+mn-cs"/>
              </a:rPr>
              <a:t>    根进程</a:t>
            </a:r>
            <a:r>
              <a:rPr kumimoji="1" lang="en-US" altLang="zh-CN" dirty="0">
                <a:latin typeface="+mn-lt"/>
                <a:ea typeface="+mn-ea"/>
                <a:cs typeface="+mn-cs"/>
              </a:rPr>
              <a:t>-&gt;</a:t>
            </a:r>
            <a:r>
              <a:rPr kumimoji="1" lang="zh-CN" altLang="en-US" dirty="0">
                <a:latin typeface="+mn-lt"/>
                <a:ea typeface="+mn-ea"/>
                <a:cs typeface="+mn-cs"/>
              </a:rPr>
              <a:t>子进程</a:t>
            </a:r>
            <a:r>
              <a:rPr kumimoji="1" lang="en-US" altLang="zh-CN" dirty="0">
                <a:latin typeface="+mn-lt"/>
                <a:ea typeface="+mn-ea"/>
                <a:cs typeface="+mn-cs"/>
              </a:rPr>
              <a:t>1</a:t>
            </a:r>
            <a:r>
              <a:rPr kumimoji="1" lang="zh-CN" altLang="en-US" dirty="0">
                <a:latin typeface="+mn-lt"/>
                <a:ea typeface="+mn-ea"/>
                <a:cs typeface="+mn-cs"/>
              </a:rPr>
              <a:t>，子进程</a:t>
            </a:r>
            <a:r>
              <a:rPr kumimoji="1" lang="en-US" altLang="zh-CN" dirty="0">
                <a:latin typeface="+mn-lt"/>
                <a:ea typeface="+mn-ea"/>
                <a:cs typeface="+mn-cs"/>
              </a:rPr>
              <a:t>2….</a:t>
            </a:r>
            <a:r>
              <a:rPr kumimoji="1" lang="zh-CN" altLang="en-US" dirty="0">
                <a:latin typeface="+mn-lt"/>
                <a:ea typeface="+mn-ea"/>
                <a:cs typeface="+mn-cs"/>
              </a:rPr>
              <a:t>   </a:t>
            </a:r>
            <a:endParaRPr kumimoji="1" lang="zh-CN" altLang="en-US" dirty="0">
              <a:latin typeface="+mn-lt"/>
              <a:ea typeface="+mn-ea"/>
              <a:cs typeface="+mn-cs"/>
            </a:endParaRPr>
          </a:p>
        </p:txBody>
      </p:sp>
      <p:sp>
        <p:nvSpPr>
          <p:cNvPr id="32772"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charRg st="41" end="6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charRg st="63" end="8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灯片编号占位符 4"/>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9941" name="Text Box 6"/>
          <p:cNvSpPr txBox="1">
            <a:spLocks noChangeArrowheads="1"/>
          </p:cNvSpPr>
          <p:nvPr/>
        </p:nvSpPr>
        <p:spPr bwMode="auto">
          <a:xfrm>
            <a:off x="244475" y="1317625"/>
            <a:ext cx="8172450" cy="3784600"/>
          </a:xfrm>
          <a:prstGeom prst="rect">
            <a:avLst/>
          </a:prstGeom>
          <a:noFill/>
          <a:ln w="9525" algn="ctr">
            <a:noFill/>
            <a:miter lim="800000"/>
            <a:tailEnd type="none" w="med" len="lg"/>
          </a:ln>
        </p:spPr>
        <p:txBody>
          <a:bodyPr wrap="square">
            <a:spAutoFit/>
          </a:bodyPr>
          <a:lstStyle/>
          <a:p>
            <a:pPr marL="514350" indent="-514350" algn="just">
              <a:buFont typeface="+mj-lt"/>
              <a:buAutoNum type="arabicPeriod"/>
            </a:pPr>
            <a:r>
              <a:rPr lang="zh-CN" altLang="en-US" b="1" noProof="1" dirty="0" smtClean="0">
                <a:latin typeface="Times New Roman" panose="02020603050405020304" pitchFamily="18" charset="0"/>
                <a:ea typeface="宋体" panose="02010600030101010101" pitchFamily="2" charset="-122"/>
                <a:cs typeface="+mn-cs"/>
              </a:rPr>
              <a:t>就绪队列</a:t>
            </a:r>
            <a:r>
              <a:rPr lang="en-US" altLang="zh-CN" b="1" noProof="1" dirty="0" smtClean="0">
                <a:latin typeface="Times New Roman" panose="02020603050405020304" pitchFamily="18" charset="0"/>
                <a:ea typeface="宋体" panose="02010600030101010101" pitchFamily="2" charset="-122"/>
                <a:cs typeface="+mn-cs"/>
              </a:rPr>
              <a:t>1-N</a:t>
            </a:r>
            <a:r>
              <a:rPr lang="zh-CN" altLang="en-US" b="1" noProof="1" dirty="0" smtClean="0">
                <a:latin typeface="Times New Roman" panose="02020603050405020304" pitchFamily="18" charset="0"/>
                <a:ea typeface="宋体" panose="02010600030101010101" pitchFamily="2" charset="-122"/>
                <a:cs typeface="+mn-cs"/>
              </a:rPr>
              <a:t>：优先级递减，时间片递增</a:t>
            </a:r>
            <a:endParaRPr lang="en-US" altLang="zh-CN" b="1" noProof="1" dirty="0" smtClean="0">
              <a:ea typeface="宋体" panose="02010600030101010101" pitchFamily="2" charset="-122"/>
            </a:endParaRPr>
          </a:p>
          <a:p>
            <a:pPr marL="514350" indent="-514350" algn="just">
              <a:buFontTx/>
              <a:buAutoNum type="arabicPeriod"/>
            </a:pPr>
            <a:r>
              <a:rPr lang="zh-CN" altLang="en-US" b="1" noProof="1" dirty="0" smtClean="0">
                <a:latin typeface="Times New Roman" panose="02020603050405020304" pitchFamily="18" charset="0"/>
                <a:ea typeface="宋体" panose="02010600030101010101" pitchFamily="2" charset="-122"/>
                <a:cs typeface="+mn-cs"/>
              </a:rPr>
              <a:t>一个新进程进来首先放入就绪队列</a:t>
            </a:r>
            <a:r>
              <a:rPr lang="en-US" altLang="zh-CN" b="1" noProof="1" dirty="0" smtClean="0">
                <a:latin typeface="Times New Roman" panose="02020603050405020304" pitchFamily="18" charset="0"/>
                <a:ea typeface="宋体" panose="02010600030101010101" pitchFamily="2" charset="-122"/>
                <a:cs typeface="+mn-cs"/>
              </a:rPr>
              <a:t>1</a:t>
            </a:r>
            <a:r>
              <a:rPr lang="zh-CN" altLang="en-US" b="1" noProof="1" dirty="0" smtClean="0">
                <a:latin typeface="Times New Roman" panose="02020603050405020304" pitchFamily="18" charset="0"/>
                <a:ea typeface="宋体" panose="02010600030101010101" pitchFamily="2" charset="-122"/>
                <a:cs typeface="+mn-cs"/>
              </a:rPr>
              <a:t>，如果在该时间片内完成，则完成。否则进程转入下一个就绪队列。在下一个就绪队列的时间片若还不能完成，转入下一个就绪队列。依次进行，直至转入到最后一个就绪队列</a:t>
            </a:r>
            <a:r>
              <a:rPr lang="en-US" altLang="zh-CN" b="1" noProof="1" dirty="0" smtClean="0">
                <a:latin typeface="Times New Roman" panose="02020603050405020304" pitchFamily="18" charset="0"/>
                <a:ea typeface="宋体" panose="02010600030101010101" pitchFamily="2" charset="-122"/>
                <a:cs typeface="+mn-cs"/>
              </a:rPr>
              <a:t>n</a:t>
            </a:r>
            <a:r>
              <a:rPr lang="zh-CN" altLang="en-US" b="1" noProof="1" dirty="0" smtClean="0">
                <a:latin typeface="Times New Roman" panose="02020603050405020304" pitchFamily="18" charset="0"/>
                <a:ea typeface="宋体" panose="02010600030101010101" pitchFamily="2" charset="-122"/>
                <a:cs typeface="+mn-cs"/>
              </a:rPr>
              <a:t>。</a:t>
            </a:r>
            <a:endParaRPr lang="zh-CN" altLang="en-US" b="1" noProof="1" dirty="0">
              <a:ea typeface="宋体" panose="02010600030101010101" pitchFamily="2" charset="-122"/>
            </a:endParaRPr>
          </a:p>
          <a:p>
            <a:pPr marL="342900" indent="-342900" algn="just">
              <a:buFontTx/>
              <a:buAutoNum type="arabicPeriod"/>
            </a:pPr>
            <a:r>
              <a:rPr lang="zh-CN" altLang="en-US" b="1" noProof="1" dirty="0" smtClean="0">
                <a:latin typeface="Times New Roman" panose="02020603050405020304" pitchFamily="18" charset="0"/>
                <a:ea typeface="宋体" panose="02010600030101010101" pitchFamily="2" charset="-122"/>
                <a:cs typeface="+mn-cs"/>
              </a:rPr>
              <a:t>同一队列采用</a:t>
            </a:r>
            <a:r>
              <a:rPr lang="en-US" altLang="zh-CN" b="1" noProof="1" dirty="0" smtClean="0">
                <a:latin typeface="Times New Roman" panose="02020603050405020304" pitchFamily="18" charset="0"/>
                <a:ea typeface="宋体" panose="02010600030101010101" pitchFamily="2" charset="-122"/>
                <a:cs typeface="+mn-cs"/>
              </a:rPr>
              <a:t>FCFS</a:t>
            </a:r>
            <a:r>
              <a:rPr lang="zh-CN" altLang="en-US" b="1" noProof="1" dirty="0" smtClean="0">
                <a:latin typeface="Times New Roman" panose="02020603050405020304" pitchFamily="18" charset="0"/>
                <a:ea typeface="宋体" panose="02010600030101010101" pitchFamily="2" charset="-122"/>
                <a:cs typeface="+mn-cs"/>
              </a:rPr>
              <a:t>调度算法</a:t>
            </a:r>
            <a:r>
              <a:rPr lang="en-US" altLang="zh-CN" b="1" noProof="1" dirty="0" smtClean="0">
                <a:latin typeface="Times New Roman" panose="02020603050405020304" pitchFamily="18" charset="0"/>
                <a:ea typeface="宋体" panose="02010600030101010101" pitchFamily="2" charset="-122"/>
                <a:cs typeface="+mn-cs"/>
              </a:rPr>
              <a:t>,</a:t>
            </a:r>
            <a:r>
              <a:rPr lang="zh-CN" altLang="en-US" b="1" noProof="1" dirty="0" smtClean="0">
                <a:latin typeface="Times New Roman" panose="02020603050405020304" pitchFamily="18" charset="0"/>
                <a:ea typeface="宋体" panose="02010600030101010101" pitchFamily="2" charset="-122"/>
                <a:cs typeface="+mn-cs"/>
              </a:rPr>
              <a:t>最后一个队列采用</a:t>
            </a:r>
            <a:r>
              <a:rPr lang="en-US" altLang="zh-CN" b="1" noProof="1" dirty="0" smtClean="0">
                <a:latin typeface="Times New Roman" panose="02020603050405020304" pitchFamily="18" charset="0"/>
                <a:ea typeface="宋体" panose="02010600030101010101" pitchFamily="2" charset="-122"/>
                <a:cs typeface="+mn-cs"/>
              </a:rPr>
              <a:t>RR</a:t>
            </a:r>
            <a:r>
              <a:rPr lang="zh-CN" altLang="en-US" b="1" noProof="1" dirty="0" smtClean="0">
                <a:latin typeface="Times New Roman" panose="02020603050405020304" pitchFamily="18" charset="0"/>
                <a:ea typeface="宋体" panose="02010600030101010101" pitchFamily="2" charset="-122"/>
                <a:cs typeface="+mn-cs"/>
              </a:rPr>
              <a:t>算法</a:t>
            </a:r>
            <a:endParaRPr lang="en-US" altLang="zh-CN" b="1" noProof="1" dirty="0" smtClean="0">
              <a:ea typeface="宋体" panose="02010600030101010101" pitchFamily="2" charset="-122"/>
            </a:endParaRPr>
          </a:p>
          <a:p>
            <a:pPr marL="342900" indent="-342900" algn="just">
              <a:buFontTx/>
              <a:buAutoNum type="arabicPeriod"/>
            </a:pPr>
            <a:r>
              <a:rPr lang="zh-CN" altLang="en-US" b="1" noProof="1" dirty="0" smtClean="0">
                <a:latin typeface="Times New Roman" panose="02020603050405020304" pitchFamily="18" charset="0"/>
                <a:ea typeface="宋体" panose="02010600030101010101" pitchFamily="2" charset="-122"/>
                <a:cs typeface="+mn-cs"/>
              </a:rPr>
              <a:t>每次调度时，只有就绪队列</a:t>
            </a:r>
            <a:r>
              <a:rPr lang="en-US" altLang="zh-CN" b="1" noProof="1" dirty="0" smtClean="0">
                <a:latin typeface="Times New Roman" panose="02020603050405020304" pitchFamily="18" charset="0"/>
                <a:ea typeface="宋体" panose="02010600030101010101" pitchFamily="2" charset="-122"/>
                <a:cs typeface="+mn-cs"/>
              </a:rPr>
              <a:t>1-n-1</a:t>
            </a:r>
            <a:r>
              <a:rPr lang="zh-CN" altLang="en-US" b="1" noProof="1" dirty="0" smtClean="0">
                <a:latin typeface="Times New Roman" panose="02020603050405020304" pitchFamily="18" charset="0"/>
                <a:ea typeface="宋体" panose="02010600030101010101" pitchFamily="2" charset="-122"/>
                <a:cs typeface="+mn-cs"/>
              </a:rPr>
              <a:t>中没有就绪进程时，才从就绪队列</a:t>
            </a:r>
            <a:r>
              <a:rPr lang="en-US" altLang="zh-CN" b="1" noProof="1" dirty="0" smtClean="0">
                <a:latin typeface="Times New Roman" panose="02020603050405020304" pitchFamily="18" charset="0"/>
                <a:ea typeface="宋体" panose="02010600030101010101" pitchFamily="2" charset="-122"/>
                <a:cs typeface="+mn-cs"/>
              </a:rPr>
              <a:t>n</a:t>
            </a:r>
            <a:r>
              <a:rPr lang="zh-CN" altLang="en-US" b="1" noProof="1" dirty="0" smtClean="0">
                <a:latin typeface="Times New Roman" panose="02020603050405020304" pitchFamily="18" charset="0"/>
                <a:ea typeface="宋体" panose="02010600030101010101" pitchFamily="2" charset="-122"/>
                <a:cs typeface="+mn-cs"/>
              </a:rPr>
              <a:t>中选择进程调度。</a:t>
            </a:r>
            <a:endParaRPr lang="en-US" altLang="zh-CN" b="1" noProof="1" dirty="0" smtClean="0">
              <a:ea typeface="宋体" panose="02010600030101010101" pitchFamily="2" charset="-122"/>
            </a:endParaRPr>
          </a:p>
          <a:p>
            <a:pPr marL="342900" indent="-342900" algn="just">
              <a:buFontTx/>
              <a:buAutoNum type="arabicPeriod"/>
            </a:pPr>
            <a:r>
              <a:rPr lang="zh-CN" altLang="en-US" b="1" noProof="1" dirty="0" smtClean="0">
                <a:latin typeface="Times New Roman" panose="02020603050405020304" pitchFamily="18" charset="0"/>
                <a:ea typeface="宋体" panose="02010600030101010101" pitchFamily="2" charset="-122"/>
                <a:cs typeface="+mn-cs"/>
              </a:rPr>
              <a:t>当来自就绪队列</a:t>
            </a:r>
            <a:r>
              <a:rPr lang="en-US" altLang="zh-CN" b="1" noProof="1" dirty="0" err="1" smtClean="0">
                <a:latin typeface="Times New Roman" panose="02020603050405020304" pitchFamily="18" charset="0"/>
                <a:ea typeface="宋体" panose="02010600030101010101" pitchFamily="2" charset="-122"/>
                <a:cs typeface="+mn-cs"/>
              </a:rPr>
              <a:t>i</a:t>
            </a:r>
            <a:r>
              <a:rPr lang="zh-CN" altLang="en-US" b="1" noProof="1" dirty="0" smtClean="0">
                <a:latin typeface="Times New Roman" panose="02020603050405020304" pitchFamily="18" charset="0"/>
                <a:ea typeface="宋体" panose="02010600030101010101" pitchFamily="2" charset="-122"/>
                <a:cs typeface="+mn-cs"/>
              </a:rPr>
              <a:t>中的进程执行时，如果就绪队列</a:t>
            </a:r>
            <a:r>
              <a:rPr lang="en-US" altLang="zh-CN" b="1" noProof="1" dirty="0" smtClean="0">
                <a:latin typeface="Times New Roman" panose="02020603050405020304" pitchFamily="18" charset="0"/>
                <a:ea typeface="宋体" panose="02010600030101010101" pitchFamily="2" charset="-122"/>
                <a:cs typeface="+mn-cs"/>
              </a:rPr>
              <a:t>1-i-1</a:t>
            </a:r>
            <a:r>
              <a:rPr lang="zh-CN" altLang="en-US" b="1" noProof="1" dirty="0" smtClean="0">
                <a:latin typeface="Times New Roman" panose="02020603050405020304" pitchFamily="18" charset="0"/>
                <a:ea typeface="宋体" panose="02010600030101010101" pitchFamily="2" charset="-122"/>
                <a:cs typeface="+mn-cs"/>
              </a:rPr>
              <a:t>有新进程到达，则抢占当前正执行的进程。</a:t>
            </a:r>
            <a:endParaRPr lang="zh-CN" altLang="en-US" sz="2800" b="1" noProof="1" dirty="0">
              <a:ea typeface="宋体" panose="02010600030101010101" pitchFamily="2" charset="-122"/>
            </a:endParaRPr>
          </a:p>
        </p:txBody>
      </p:sp>
      <p:sp>
        <p:nvSpPr>
          <p:cNvPr id="11981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
        <p:nvSpPr>
          <p:cNvPr id="119812" name="Rectangle 2"/>
          <p:cNvSpPr>
            <a:spLocks noGrp="1"/>
          </p:cNvSpPr>
          <p:nvPr/>
        </p:nvSpPr>
        <p:spPr>
          <a:xfrm>
            <a:off x="20638" y="185738"/>
            <a:ext cx="8620125" cy="614362"/>
          </a:xfrm>
          <a:prstGeom prst="rect">
            <a:avLst/>
          </a:prstGeom>
          <a:noFill/>
          <a:ln w="9525">
            <a:noFill/>
          </a:ln>
        </p:spPr>
        <p:txBody>
          <a:bodyPr wrap="square" lIns="91440" tIns="45720" rIns="91440" bIns="45720" anchor="b"/>
          <a:p>
            <a:r>
              <a:rPr lang="zh-CN" altLang="en-US" sz="3200" b="1">
                <a:solidFill>
                  <a:srgbClr val="000066"/>
                </a:solidFill>
                <a:latin typeface="黑体" panose="02010609060101010101" pitchFamily="49" charset="-122"/>
                <a:ea typeface="黑体" panose="02010609060101010101" pitchFamily="49" charset="-122"/>
              </a:rPr>
              <a:t>3.2.6 </a:t>
            </a:r>
            <a:r>
              <a:rPr lang="zh-CN" altLang="en-US" sz="3200" b="1">
                <a:solidFill>
                  <a:srgbClr val="000066"/>
                </a:solidFill>
                <a:latin typeface="楷体_GB2312" pitchFamily="49" charset="-122"/>
                <a:ea typeface="黑体" panose="02010609060101010101" pitchFamily="49" charset="-122"/>
                <a:sym typeface="宋体" panose="02010600030101010101" pitchFamily="2" charset="-122"/>
              </a:rPr>
              <a:t>多级反馈队列调度算法</a:t>
            </a:r>
            <a:endParaRPr lang="zh-CN" altLang="en-US" sz="3200" b="1">
              <a:latin typeface="Tahoma" panose="020B0604030504040204" pitchFamily="34" charset="0"/>
              <a:ea typeface="黑体" panose="02010609060101010101" pitchFamily="49" charset="-122"/>
            </a:endParaRPr>
          </a:p>
        </p:txBody>
      </p:sp>
      <p:sp>
        <p:nvSpPr>
          <p:cNvPr id="268292" name="Text Box 4"/>
          <p:cNvSpPr txBox="1"/>
          <p:nvPr/>
        </p:nvSpPr>
        <p:spPr>
          <a:xfrm>
            <a:off x="244475" y="800100"/>
            <a:ext cx="2447925" cy="522288"/>
          </a:xfrm>
          <a:prstGeom prst="rect">
            <a:avLst/>
          </a:prstGeom>
          <a:noFill/>
          <a:ln w="9525">
            <a:noFill/>
          </a:ln>
        </p:spPr>
        <p:txBody>
          <a:bodyPr anchor="t">
            <a:spAutoFit/>
          </a:bodyPr>
          <a:p>
            <a:r>
              <a:rPr lang="zh-CN" altLang="en-US" sz="2800" b="1" dirty="0">
                <a:solidFill>
                  <a:srgbClr val="0101FF"/>
                </a:solidFill>
                <a:latin typeface="黑体" panose="02010609060101010101" pitchFamily="49" charset="-122"/>
                <a:ea typeface="黑体" panose="02010609060101010101" pitchFamily="49" charset="-122"/>
              </a:rPr>
              <a:t>算法思想</a:t>
            </a:r>
            <a:endParaRPr lang="zh-CN" altLang="en-US" sz="2800" b="1" dirty="0">
              <a:solidFill>
                <a:srgbClr val="0101FF"/>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8292"/>
                                        </p:tgtEl>
                                        <p:attrNameLst>
                                          <p:attrName>style.visibility</p:attrName>
                                        </p:attrNameLst>
                                      </p:cBhvr>
                                      <p:to>
                                        <p:strVal val="visible"/>
                                      </p:to>
                                    </p:set>
                                    <p:animEffect transition="in" filter="wipe(up)">
                                      <p:cBhvr>
                                        <p:cTn id="7" dur="5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灯片编号占位符 4"/>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20834" name="Text Box 5"/>
          <p:cNvSpPr txBox="1"/>
          <p:nvPr/>
        </p:nvSpPr>
        <p:spPr>
          <a:xfrm>
            <a:off x="395288" y="800100"/>
            <a:ext cx="8353425" cy="830263"/>
          </a:xfrm>
          <a:prstGeom prst="rect">
            <a:avLst/>
          </a:prstGeom>
          <a:noFill/>
          <a:ln w="9525">
            <a:noFill/>
          </a:ln>
        </p:spPr>
        <p:txBody>
          <a:bodyPr anchor="t">
            <a:spAutoFit/>
          </a:bodyPr>
          <a:p>
            <a:r>
              <a:rPr lang="zh-CN" altLang="en-US" b="1">
                <a:latin typeface="Tahoma" panose="020B0604030504040204" pitchFamily="34" charset="0"/>
                <a:ea typeface="宋体" panose="02010600030101010101" pitchFamily="2" charset="-122"/>
              </a:rPr>
              <a:t>多级反馈队列调度算法具有较好的性能，能很好地满足各种类型用户的需要。</a:t>
            </a:r>
            <a:endParaRPr lang="zh-CN" altLang="en-US" b="1">
              <a:latin typeface="Tahoma" panose="020B0604030504040204" pitchFamily="34" charset="0"/>
              <a:ea typeface="宋体" panose="02010600030101010101" pitchFamily="2" charset="-122"/>
            </a:endParaRPr>
          </a:p>
        </p:txBody>
      </p:sp>
      <p:sp>
        <p:nvSpPr>
          <p:cNvPr id="39941" name="Text Box 6"/>
          <p:cNvSpPr txBox="1">
            <a:spLocks noChangeArrowheads="1"/>
          </p:cNvSpPr>
          <p:nvPr/>
        </p:nvSpPr>
        <p:spPr bwMode="auto">
          <a:xfrm>
            <a:off x="395288" y="1746250"/>
            <a:ext cx="8172450" cy="3784600"/>
          </a:xfrm>
          <a:prstGeom prst="rect">
            <a:avLst/>
          </a:prstGeom>
          <a:noFill/>
          <a:ln w="9525" algn="ctr">
            <a:noFill/>
            <a:miter lim="800000"/>
            <a:tailEnd type="none" w="med" len="lg"/>
          </a:ln>
        </p:spPr>
        <p:txBody>
          <a:bodyPr>
            <a:spAutoFit/>
          </a:bodyPr>
          <a:lstStyle/>
          <a:p>
            <a:pPr marL="514350" indent="-514350" algn="just">
              <a:buFont typeface="+mj-lt"/>
              <a:buAutoNum type="arabicPeriod"/>
            </a:pPr>
            <a:r>
              <a:rPr lang="zh-CN" altLang="en-US" b="1" noProof="1">
                <a:solidFill>
                  <a:srgbClr val="0101FF"/>
                </a:solidFill>
                <a:latin typeface="Times New Roman" panose="02020603050405020304" pitchFamily="18" charset="0"/>
                <a:ea typeface="宋体" panose="02010600030101010101" pitchFamily="2" charset="-122"/>
                <a:cs typeface="+mn-cs"/>
              </a:rPr>
              <a:t>终端型作业用户</a:t>
            </a:r>
            <a:r>
              <a:rPr lang="zh-CN" altLang="en-US" b="1" noProof="1">
                <a:latin typeface="Times New Roman" panose="02020603050405020304" pitchFamily="18" charset="0"/>
                <a:ea typeface="宋体" panose="02010600030101010101" pitchFamily="2" charset="-122"/>
                <a:cs typeface="+mn-cs"/>
              </a:rPr>
              <a:t>。交互型作业通常较小，系统只要能使这些作业</a:t>
            </a:r>
            <a:r>
              <a:rPr lang="en-US" altLang="zh-CN" b="1" noProof="1">
                <a:latin typeface="Times New Roman" panose="02020603050405020304" pitchFamily="18" charset="0"/>
                <a:ea typeface="宋体" panose="02010600030101010101" pitchFamily="2" charset="-122"/>
                <a:cs typeface="+mn-cs"/>
              </a:rPr>
              <a:t>(</a:t>
            </a:r>
            <a:r>
              <a:rPr lang="zh-CN" altLang="en-US" b="1" noProof="1">
                <a:latin typeface="Times New Roman" panose="02020603050405020304" pitchFamily="18" charset="0"/>
                <a:ea typeface="宋体" panose="02010600030101010101" pitchFamily="2" charset="-122"/>
                <a:cs typeface="+mn-cs"/>
              </a:rPr>
              <a:t>进程</a:t>
            </a:r>
            <a:r>
              <a:rPr lang="en-US" altLang="zh-CN" b="1" noProof="1">
                <a:latin typeface="Times New Roman" panose="02020603050405020304" pitchFamily="18" charset="0"/>
                <a:ea typeface="宋体" panose="02010600030101010101" pitchFamily="2" charset="-122"/>
                <a:cs typeface="+mn-cs"/>
              </a:rPr>
              <a:t>)</a:t>
            </a:r>
            <a:r>
              <a:rPr lang="zh-CN" altLang="en-US" b="1" noProof="1">
                <a:latin typeface="Times New Roman" panose="02020603050405020304" pitchFamily="18" charset="0"/>
                <a:ea typeface="宋体" panose="02010600030101010101" pitchFamily="2" charset="-122"/>
                <a:cs typeface="+mn-cs"/>
              </a:rPr>
              <a:t>在第一队列所规定的时间片内完成，便可使终端型作业 用户感到满意。</a:t>
            </a:r>
            <a:endParaRPr lang="zh-CN" altLang="en-US" b="1" noProof="1">
              <a:ea typeface="宋体" panose="02010600030101010101" pitchFamily="2" charset="-122"/>
            </a:endParaRPr>
          </a:p>
          <a:p>
            <a:pPr marL="514350" indent="-514350" algn="just">
              <a:buFontTx/>
              <a:buAutoNum type="arabicPeriod"/>
            </a:pPr>
            <a:r>
              <a:rPr lang="zh-CN" altLang="en-US" b="1" noProof="1">
                <a:solidFill>
                  <a:srgbClr val="0101FF"/>
                </a:solidFill>
                <a:latin typeface="Times New Roman" panose="02020603050405020304" pitchFamily="18" charset="0"/>
                <a:ea typeface="宋体" panose="02010600030101010101" pitchFamily="2" charset="-122"/>
                <a:cs typeface="+mn-cs"/>
              </a:rPr>
              <a:t>短批处理作业用户</a:t>
            </a:r>
            <a:r>
              <a:rPr lang="zh-CN" altLang="en-US" b="1" noProof="1">
                <a:latin typeface="Times New Roman" panose="02020603050405020304" pitchFamily="18" charset="0"/>
                <a:ea typeface="宋体" panose="02010600030101010101" pitchFamily="2" charset="-122"/>
                <a:cs typeface="+mn-cs"/>
              </a:rPr>
              <a:t>。如果仅在第一队列中执行一个时间片即可完成，便可获得终端型用户一样的响应时间。对于稍长的作业，通常也只需在第二或第三队列各执行一个时间片即可完成，其周转时间仍然较短。</a:t>
            </a:r>
            <a:endParaRPr lang="zh-CN" altLang="en-US" b="1" noProof="1">
              <a:ea typeface="宋体" panose="02010600030101010101" pitchFamily="2" charset="-122"/>
            </a:endParaRPr>
          </a:p>
          <a:p>
            <a:pPr marL="342900" indent="-342900" algn="just">
              <a:buFontTx/>
              <a:buAutoNum type="arabicPeriod"/>
            </a:pPr>
            <a:r>
              <a:rPr lang="zh-CN" altLang="en-US" b="1" noProof="1">
                <a:solidFill>
                  <a:srgbClr val="0101FF"/>
                </a:solidFill>
                <a:latin typeface="Times New Roman" panose="02020603050405020304" pitchFamily="18" charset="0"/>
                <a:ea typeface="宋体" panose="02010600030101010101" pitchFamily="2" charset="-122"/>
                <a:cs typeface="+mn-cs"/>
              </a:rPr>
              <a:t>  长批处理作业用户</a:t>
            </a:r>
            <a:r>
              <a:rPr lang="zh-CN" altLang="en-US" b="1" noProof="1">
                <a:latin typeface="Times New Roman" panose="02020603050405020304" pitchFamily="18" charset="0"/>
                <a:ea typeface="宋体" panose="02010600030101010101" pitchFamily="2" charset="-122"/>
                <a:cs typeface="+mn-cs"/>
              </a:rPr>
              <a:t>。将依次在第</a:t>
            </a:r>
            <a:r>
              <a:rPr lang="en-US" altLang="zh-CN" b="1" noProof="1">
                <a:latin typeface="Times New Roman" panose="02020603050405020304" pitchFamily="18" charset="0"/>
                <a:ea typeface="宋体" panose="02010600030101010101" pitchFamily="2" charset="-122"/>
                <a:cs typeface="+mn-cs"/>
              </a:rPr>
              <a:t>1, 2, …, n</a:t>
            </a:r>
            <a:r>
              <a:rPr lang="zh-CN" altLang="en-US" b="1" noProof="1">
                <a:latin typeface="Times New Roman" panose="02020603050405020304" pitchFamily="18" charset="0"/>
                <a:ea typeface="宋体" panose="02010600030101010101" pitchFamily="2" charset="-122"/>
                <a:cs typeface="+mn-cs"/>
              </a:rPr>
              <a:t>个队列中运行，然后再按轮转方式运行，用户不必担心其作业长期得不到服务。</a:t>
            </a:r>
            <a:endParaRPr lang="zh-CN" altLang="en-US" b="1" noProof="1">
              <a:latin typeface="Times New Roman" panose="02020603050405020304" pitchFamily="18" charset="0"/>
              <a:ea typeface="宋体" panose="02010600030101010101" pitchFamily="2" charset="-122"/>
              <a:cs typeface="+mn-cs"/>
            </a:endParaRPr>
          </a:p>
        </p:txBody>
      </p:sp>
      <p:sp>
        <p:nvSpPr>
          <p:cNvPr id="12083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
        <p:nvSpPr>
          <p:cNvPr id="120837" name="Rectangle 2"/>
          <p:cNvSpPr>
            <a:spLocks noGrp="1"/>
          </p:cNvSpPr>
          <p:nvPr/>
        </p:nvSpPr>
        <p:spPr>
          <a:xfrm>
            <a:off x="20638" y="185738"/>
            <a:ext cx="8620125" cy="614362"/>
          </a:xfrm>
          <a:prstGeom prst="rect">
            <a:avLst/>
          </a:prstGeom>
          <a:noFill/>
          <a:ln w="9525">
            <a:noFill/>
          </a:ln>
        </p:spPr>
        <p:txBody>
          <a:bodyPr wrap="square" lIns="91440" tIns="45720" rIns="91440" bIns="45720" anchor="b"/>
          <a:p>
            <a:r>
              <a:rPr lang="zh-CN" altLang="en-US" sz="3200" b="1">
                <a:solidFill>
                  <a:srgbClr val="000066"/>
                </a:solidFill>
                <a:latin typeface="黑体" panose="02010609060101010101" pitchFamily="49" charset="-122"/>
                <a:ea typeface="黑体" panose="02010609060101010101" pitchFamily="49" charset="-122"/>
              </a:rPr>
              <a:t>3.2.6 </a:t>
            </a:r>
            <a:r>
              <a:rPr lang="zh-CN" altLang="en-US" sz="3200" b="1">
                <a:solidFill>
                  <a:srgbClr val="000066"/>
                </a:solidFill>
                <a:latin typeface="楷体_GB2312" pitchFamily="49" charset="-122"/>
                <a:ea typeface="黑体" panose="02010609060101010101" pitchFamily="49" charset="-122"/>
                <a:sym typeface="宋体" panose="02010600030101010101" pitchFamily="2" charset="-122"/>
              </a:rPr>
              <a:t>多级反馈队列调度算法</a:t>
            </a:r>
            <a:endParaRPr lang="zh-CN" altLang="en-US" sz="3200" b="1">
              <a:latin typeface="Tahoma" panose="020B0604030504040204" pitchFamily="34" charset="0"/>
              <a:ea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21858" name="Rectangle 2"/>
          <p:cNvSpPr>
            <a:spLocks noGrp="1"/>
          </p:cNvSpPr>
          <p:nvPr>
            <p:ph type="title"/>
          </p:nvPr>
        </p:nvSpPr>
        <p:spPr>
          <a:xfrm>
            <a:off x="360363" y="274638"/>
            <a:ext cx="8562975" cy="762000"/>
          </a:xfrm>
          <a:ln/>
        </p:spPr>
        <p:txBody>
          <a:bodyPr vert="horz" wrap="square" lIns="91440" tIns="45720" rIns="91440" bIns="45720" anchor="b"/>
          <a:p>
            <a:pPr eaLnBrk="1" hangingPunct="1"/>
            <a:r>
              <a:rPr lang="en-US" altLang="zh-CN" sz="3600"/>
              <a:t>3.3  </a:t>
            </a:r>
            <a:r>
              <a:rPr lang="zh-CN" altLang="en-US" sz="3600"/>
              <a:t>实时调度</a:t>
            </a:r>
            <a:endParaRPr lang="zh-CN" altLang="en-US" sz="3600"/>
          </a:p>
        </p:txBody>
      </p:sp>
      <p:sp>
        <p:nvSpPr>
          <p:cNvPr id="121859" name="Text Box 3"/>
          <p:cNvSpPr txBox="1"/>
          <p:nvPr/>
        </p:nvSpPr>
        <p:spPr>
          <a:xfrm>
            <a:off x="482600" y="1182688"/>
            <a:ext cx="8318500" cy="3265487"/>
          </a:xfrm>
          <a:prstGeom prst="rect">
            <a:avLst/>
          </a:prstGeom>
          <a:noFill/>
          <a:ln w="9525">
            <a:noFill/>
          </a:ln>
        </p:spPr>
        <p:txBody>
          <a:bodyPr anchor="t">
            <a:spAutoFit/>
          </a:bodyPr>
          <a:p>
            <a:pPr>
              <a:lnSpc>
                <a:spcPct val="120000"/>
              </a:lnSpc>
            </a:pPr>
            <a:r>
              <a:rPr lang="en-US" altLang="zh-CN" sz="3200" b="1">
                <a:latin typeface="Tahoma" panose="020B0604030504040204" pitchFamily="34" charset="0"/>
                <a:ea typeface="宋体" panose="02010600030101010101" pitchFamily="2" charset="-122"/>
              </a:rPr>
              <a:t>     </a:t>
            </a:r>
            <a:r>
              <a:rPr lang="zh-CN" altLang="en-US" sz="2800" b="1">
                <a:latin typeface="Tahoma" panose="020B0604030504040204" pitchFamily="34" charset="0"/>
                <a:ea typeface="宋体" panose="02010600030101010101" pitchFamily="2" charset="-122"/>
              </a:rPr>
              <a:t>在实时系统中都存在着若干个实时进程或任务，它们用来反应或控制某个</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些</a:t>
            </a:r>
            <a:r>
              <a:rPr lang="en-US" altLang="zh-CN" sz="2800" b="1">
                <a:latin typeface="宋体" panose="02010600030101010101" pitchFamily="2" charset="-122"/>
                <a:ea typeface="宋体" panose="02010600030101010101" pitchFamily="2" charset="-122"/>
              </a:rPr>
              <a:t>)</a:t>
            </a:r>
            <a:r>
              <a:rPr lang="zh-CN" altLang="en-US" sz="2800" b="1">
                <a:latin typeface="Tahoma" panose="020B0604030504040204" pitchFamily="34" charset="0"/>
                <a:ea typeface="宋体" panose="02010600030101010101" pitchFamily="2" charset="-122"/>
              </a:rPr>
              <a:t>外部事件，往往带有某种程度的紧迫性，因而对实时系统的调度提出了某些特殊要求，前面介绍的多种调度算法，并不能满足实时系统对调度的要求，为此需引入一种新的调度，即</a:t>
            </a:r>
            <a:r>
              <a:rPr lang="zh-CN" altLang="en-US" sz="2800" b="1">
                <a:solidFill>
                  <a:srgbClr val="0000FF"/>
                </a:solidFill>
                <a:latin typeface="宋体" panose="02010600030101010101" pitchFamily="2" charset="-122"/>
                <a:ea typeface="宋体" panose="02010600030101010101" pitchFamily="2" charset="-122"/>
              </a:rPr>
              <a:t>实时调度</a:t>
            </a:r>
            <a:r>
              <a:rPr lang="zh-CN" altLang="en-US" sz="2800" b="1">
                <a:latin typeface="Tahoma" panose="020B0604030504040204" pitchFamily="34" charset="0"/>
                <a:ea typeface="宋体" panose="02010600030101010101" pitchFamily="2" charset="-122"/>
              </a:rPr>
              <a:t>。</a:t>
            </a:r>
            <a:endParaRPr lang="zh-CN" altLang="en-US" sz="2800" b="1">
              <a:latin typeface="Tahoma" panose="020B0604030504040204" pitchFamily="34" charset="0"/>
              <a:ea typeface="宋体" panose="02010600030101010101" pitchFamily="2" charset="-122"/>
            </a:endParaRPr>
          </a:p>
        </p:txBody>
      </p:sp>
      <p:sp>
        <p:nvSpPr>
          <p:cNvPr id="121860"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22882" name="Rectangle 2"/>
          <p:cNvSpPr>
            <a:spLocks noGrp="1"/>
          </p:cNvSpPr>
          <p:nvPr>
            <p:ph type="title"/>
          </p:nvPr>
        </p:nvSpPr>
        <p:spPr>
          <a:xfrm>
            <a:off x="381000" y="88900"/>
            <a:ext cx="8562975" cy="660400"/>
          </a:xfrm>
          <a:ln/>
        </p:spPr>
        <p:txBody>
          <a:bodyPr vert="horz" wrap="square" lIns="91440" tIns="45720" rIns="91440" bIns="45720" anchor="b"/>
          <a:p>
            <a:pPr eaLnBrk="1" hangingPunct="1"/>
            <a:r>
              <a:rPr lang="en-US" altLang="zh-CN" sz="3200"/>
              <a:t>3.3.1  </a:t>
            </a:r>
            <a:r>
              <a:rPr lang="zh-CN" altLang="en-US" sz="3200"/>
              <a:t>实现实时调度的基本条件</a:t>
            </a:r>
            <a:endParaRPr lang="zh-CN" altLang="en-US" sz="3200"/>
          </a:p>
        </p:txBody>
      </p:sp>
      <p:sp>
        <p:nvSpPr>
          <p:cNvPr id="107523" name="Text Box 3"/>
          <p:cNvSpPr txBox="1"/>
          <p:nvPr/>
        </p:nvSpPr>
        <p:spPr>
          <a:xfrm>
            <a:off x="482600" y="774700"/>
            <a:ext cx="8342313" cy="3997325"/>
          </a:xfrm>
          <a:prstGeom prst="rect">
            <a:avLst/>
          </a:prstGeom>
          <a:noFill/>
          <a:ln w="9525">
            <a:noFill/>
          </a:ln>
        </p:spPr>
        <p:txBody>
          <a:bodyPr wrap="square" anchor="t">
            <a:spAutoFit/>
          </a:bodyPr>
          <a:p>
            <a:pPr marL="457200" indent="-457200" algn="just">
              <a:spcBef>
                <a:spcPct val="10000"/>
              </a:spcBef>
              <a:buClr>
                <a:srgbClr val="333399"/>
              </a:buClr>
              <a:buFont typeface="Wingdings" panose="05000000000000000000" charset="0"/>
              <a:buChar char="l"/>
            </a:pPr>
            <a:r>
              <a:rPr lang="zh-CN" altLang="en-US" sz="2800" b="1" noProof="1">
                <a:solidFill>
                  <a:srgbClr val="FF0000"/>
                </a:solidFill>
                <a:latin typeface="宋体" panose="02010600030101010101" pitchFamily="2" charset="-122"/>
                <a:ea typeface="宋体" panose="02010600030101010101" pitchFamily="2" charset="-122"/>
                <a:cs typeface="+mn-cs"/>
              </a:rPr>
              <a:t>硬实时任务：</a:t>
            </a:r>
            <a:r>
              <a:rPr lang="zh-CN" altLang="en-US" sz="2800" b="1" noProof="1">
                <a:latin typeface="宋体" panose="02010600030101010101" pitchFamily="2" charset="-122"/>
                <a:ea typeface="宋体" panose="02010600030101010101" pitchFamily="2" charset="-122"/>
                <a:cs typeface="+mn-cs"/>
              </a:rPr>
              <a:t>存在着必须满足的时间限制</a:t>
            </a:r>
            <a:endParaRPr lang="zh-CN" altLang="en-US" sz="2800" b="1" noProof="1">
              <a:latin typeface="宋体" panose="02010600030101010101" pitchFamily="2" charset="-122"/>
            </a:endParaRPr>
          </a:p>
          <a:p>
            <a:pPr marL="457200" indent="-457200" algn="just">
              <a:spcBef>
                <a:spcPct val="10000"/>
              </a:spcBef>
              <a:buClr>
                <a:srgbClr val="333399"/>
              </a:buClr>
              <a:buFont typeface="Wingdings" panose="05000000000000000000" charset="0"/>
              <a:buChar char="l"/>
            </a:pPr>
            <a:r>
              <a:rPr lang="zh-CN" altLang="en-US" sz="2800" b="1" noProof="1">
                <a:solidFill>
                  <a:srgbClr val="FF0000"/>
                </a:solidFill>
                <a:latin typeface="宋体" panose="02010600030101010101" pitchFamily="2" charset="-122"/>
                <a:ea typeface="宋体" panose="02010600030101010101" pitchFamily="2" charset="-122"/>
                <a:cs typeface="+mn-cs"/>
              </a:rPr>
              <a:t>软实时任务：</a:t>
            </a:r>
            <a:r>
              <a:rPr lang="zh-CN" altLang="en-US" sz="2800" b="1" noProof="1">
                <a:latin typeface="宋体" panose="02010600030101010101" pitchFamily="2" charset="-122"/>
                <a:ea typeface="宋体" panose="02010600030101010101" pitchFamily="2" charset="-122"/>
                <a:cs typeface="+mn-cs"/>
              </a:rPr>
              <a:t>偶尔超过时间限制是可以容忍的</a:t>
            </a:r>
            <a:endParaRPr lang="zh-CN" altLang="en-US" sz="2800" b="1" noProof="1">
              <a:latin typeface="宋体" panose="02010600030101010101" pitchFamily="2" charset="-122"/>
            </a:endParaRPr>
          </a:p>
          <a:p>
            <a:pPr marL="457200" indent="-457200" algn="just">
              <a:spcBef>
                <a:spcPct val="10000"/>
              </a:spcBef>
              <a:buClr>
                <a:srgbClr val="333399"/>
              </a:buClr>
              <a:buFont typeface="Wingdings" panose="05000000000000000000" charset="0"/>
              <a:buChar char="l"/>
            </a:pPr>
            <a:r>
              <a:rPr lang="zh-CN" altLang="en-US" sz="2800" b="1" noProof="1">
                <a:solidFill>
                  <a:srgbClr val="FF0000"/>
                </a:solidFill>
                <a:latin typeface="宋体" panose="02010600030101010101" pitchFamily="2" charset="-122"/>
                <a:ea typeface="宋体" panose="02010600030101010101" pitchFamily="2" charset="-122"/>
                <a:cs typeface="+mn-cs"/>
              </a:rPr>
              <a:t>截止时间</a:t>
            </a:r>
            <a:r>
              <a:rPr lang="zh-CN" altLang="en-US" sz="2800" b="1" noProof="1">
                <a:latin typeface="宋体" panose="02010600030101010101" pitchFamily="2" charset="-122"/>
                <a:ea typeface="宋体" panose="02010600030101010101" pitchFamily="2" charset="-122"/>
                <a:cs typeface="+mn-cs"/>
              </a:rPr>
              <a:t>：</a:t>
            </a:r>
            <a:r>
              <a:rPr lang="zh-CN" altLang="en-US" sz="2800" b="1" noProof="1">
                <a:latin typeface="Tahoma" panose="020B0604030504040204" pitchFamily="34" charset="0"/>
                <a:ea typeface="宋体" panose="02010600030101010101" pitchFamily="2" charset="-122"/>
                <a:cs typeface="+mn-cs"/>
              </a:rPr>
              <a:t>为了保证系统能正常工作，实时调度必须满足实时任务对截止时间的要求。</a:t>
            </a:r>
            <a:endParaRPr lang="zh-CN" altLang="en-US" sz="2800" b="1" noProof="1">
              <a:latin typeface="Tahoma" panose="020B0604030504040204" pitchFamily="34" charset="0"/>
              <a:ea typeface="宋体" panose="02010600030101010101" pitchFamily="2" charset="-122"/>
            </a:endParaRPr>
          </a:p>
          <a:p>
            <a:pPr marL="457200" indent="-457200" algn="just">
              <a:spcBef>
                <a:spcPct val="10000"/>
              </a:spcBef>
              <a:buClr>
                <a:srgbClr val="333399"/>
              </a:buClr>
              <a:buFont typeface="Wingdings" panose="05000000000000000000" charset="0"/>
              <a:buChar char="l"/>
            </a:pPr>
            <a:r>
              <a:rPr lang="zh-CN" altLang="en-US" sz="2800" b="1" noProof="1">
                <a:latin typeface="Tahoma" panose="020B0604030504040204" pitchFamily="34" charset="0"/>
                <a:ea typeface="宋体" panose="02010600030101010101" pitchFamily="2" charset="-122"/>
                <a:cs typeface="+mn-cs"/>
              </a:rPr>
              <a:t>实现实时调度应具备下述几个条件</a:t>
            </a:r>
            <a:r>
              <a:rPr lang="zh-CN" altLang="en-US" b="1" noProof="1">
                <a:latin typeface="Tahoma" panose="020B0604030504040204" pitchFamily="34" charset="0"/>
                <a:ea typeface="宋体" panose="02010600030101010101" pitchFamily="2" charset="-122"/>
                <a:cs typeface="+mn-cs"/>
              </a:rPr>
              <a:t>：</a:t>
            </a:r>
            <a:endParaRPr lang="zh-CN" altLang="en-US" sz="2200" b="1" noProof="1">
              <a:latin typeface="Tahoma" panose="020B0604030504040204" pitchFamily="34" charset="0"/>
              <a:ea typeface="宋体" panose="02010600030101010101" pitchFamily="2" charset="-122"/>
            </a:endParaRPr>
          </a:p>
          <a:p>
            <a:pPr algn="just">
              <a:spcBef>
                <a:spcPct val="10000"/>
              </a:spcBef>
            </a:pPr>
            <a:r>
              <a:rPr lang="en-US" altLang="zh-CN" b="1" noProof="1">
                <a:latin typeface="宋体" panose="02010600030101010101" pitchFamily="2" charset="-122"/>
                <a:ea typeface="宋体" panose="02010600030101010101" pitchFamily="2" charset="-122"/>
                <a:cs typeface="宋体" panose="02010600030101010101" pitchFamily="2" charset="-122"/>
              </a:rPr>
              <a:t>   1</a:t>
            </a:r>
            <a:r>
              <a:rPr lang="zh-CN" altLang="en-US" b="1" noProof="1">
                <a:latin typeface="宋体" panose="02010600030101010101" pitchFamily="2" charset="-122"/>
                <a:ea typeface="宋体" panose="02010600030101010101" pitchFamily="2" charset="-122"/>
                <a:cs typeface="宋体" panose="02010600030101010101" pitchFamily="2" charset="-122"/>
              </a:rPr>
              <a:t>．提供必要的信息</a:t>
            </a:r>
            <a:endParaRPr lang="zh-CN" altLang="en-US" b="1" noProof="1">
              <a:latin typeface="宋体" panose="02010600030101010101" pitchFamily="2" charset="-122"/>
              <a:cs typeface="宋体" panose="02010600030101010101" pitchFamily="2" charset="-122"/>
            </a:endParaRPr>
          </a:p>
          <a:p>
            <a:pPr algn="just">
              <a:spcBef>
                <a:spcPct val="10000"/>
              </a:spcBef>
            </a:pPr>
            <a:r>
              <a:rPr lang="zh-CN" altLang="en-US" b="1" noProof="1">
                <a:latin typeface="宋体" panose="02010600030101010101" pitchFamily="2" charset="-122"/>
                <a:ea typeface="宋体" panose="02010600030101010101" pitchFamily="2" charset="-122"/>
                <a:cs typeface="宋体" panose="02010600030101010101" pitchFamily="2" charset="-122"/>
              </a:rPr>
              <a:t>   2．系统处理能力强</a:t>
            </a:r>
            <a:endParaRPr lang="zh-CN" altLang="en-US" b="1" noProof="1">
              <a:latin typeface="宋体" panose="02010600030101010101" pitchFamily="2" charset="-122"/>
              <a:cs typeface="宋体" panose="02010600030101010101" pitchFamily="2" charset="-122"/>
            </a:endParaRPr>
          </a:p>
          <a:p>
            <a:pPr algn="just">
              <a:spcBef>
                <a:spcPct val="10000"/>
              </a:spcBef>
            </a:pPr>
            <a:r>
              <a:rPr lang="en-US" altLang="zh-CN" b="1" noProof="1">
                <a:latin typeface="宋体" panose="02010600030101010101" pitchFamily="2" charset="-122"/>
                <a:ea typeface="宋体" panose="02010600030101010101" pitchFamily="2" charset="-122"/>
                <a:cs typeface="宋体" panose="02010600030101010101" pitchFamily="2" charset="-122"/>
              </a:rPr>
              <a:t>   3</a:t>
            </a:r>
            <a:r>
              <a:rPr lang="zh-CN" altLang="en-US" b="1" noProof="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zh-CN" altLang="en-US" b="1" noProof="1">
                <a:latin typeface="宋体" panose="02010600030101010101" pitchFamily="2" charset="-122"/>
                <a:ea typeface="宋体" panose="02010600030101010101" pitchFamily="2" charset="-122"/>
                <a:cs typeface="宋体" panose="02010600030101010101" pitchFamily="2" charset="-122"/>
              </a:rPr>
              <a:t>采用抢占式调度机制</a:t>
            </a:r>
            <a:endParaRPr lang="zh-CN" altLang="en-US" sz="2000" b="1" noProof="1">
              <a:latin typeface="宋体" panose="02010600030101010101" pitchFamily="2" charset="-122"/>
              <a:cs typeface="宋体" panose="02010600030101010101" pitchFamily="2" charset="-122"/>
            </a:endParaRPr>
          </a:p>
          <a:p>
            <a:pPr algn="just">
              <a:spcBef>
                <a:spcPct val="10000"/>
              </a:spcBef>
            </a:pPr>
            <a:r>
              <a:rPr lang="en-US" altLang="zh-CN" sz="2000" b="1" noProof="1">
                <a:latin typeface="宋体" panose="02010600030101010101" pitchFamily="2" charset="-122"/>
                <a:ea typeface="宋体" panose="02010600030101010101" pitchFamily="2" charset="-122"/>
                <a:cs typeface="宋体" panose="02010600030101010101" pitchFamily="2" charset="-122"/>
              </a:rPr>
              <a:t>    4</a:t>
            </a:r>
            <a:r>
              <a:rPr lang="zh-CN" altLang="en-US" sz="2000" b="1" noProof="1">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rPr lang="zh-CN" altLang="en-US" b="1" noProof="1">
                <a:latin typeface="宋体" panose="02010600030101010101" pitchFamily="2" charset="-122"/>
                <a:ea typeface="宋体" panose="02010600030101010101" pitchFamily="2" charset="-122"/>
                <a:cs typeface="宋体" panose="02010600030101010101" pitchFamily="2" charset="-122"/>
              </a:rPr>
              <a:t>具有快速切换机制</a:t>
            </a:r>
            <a:endParaRPr lang="zh-CN" altLang="en-US" b="1" noProof="1">
              <a:latin typeface="宋体" panose="02010600030101010101" pitchFamily="2" charset="-122"/>
              <a:cs typeface="宋体" panose="02010600030101010101" pitchFamily="2" charset="-122"/>
            </a:endParaRPr>
          </a:p>
        </p:txBody>
      </p:sp>
      <p:sp>
        <p:nvSpPr>
          <p:cNvPr id="12288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23906" name="Rectangle 2"/>
          <p:cNvSpPr>
            <a:spLocks noGrp="1"/>
          </p:cNvSpPr>
          <p:nvPr>
            <p:ph type="title"/>
          </p:nvPr>
        </p:nvSpPr>
        <p:spPr>
          <a:xfrm>
            <a:off x="381000" y="88900"/>
            <a:ext cx="8562975" cy="660400"/>
          </a:xfrm>
          <a:ln/>
        </p:spPr>
        <p:txBody>
          <a:bodyPr vert="horz" wrap="square" lIns="91440" tIns="45720" rIns="91440" bIns="45720" anchor="b"/>
          <a:p>
            <a:pPr eaLnBrk="1" hangingPunct="1"/>
            <a:r>
              <a:rPr lang="en-US" altLang="zh-CN" sz="3200"/>
              <a:t>3.3.1  </a:t>
            </a:r>
            <a:r>
              <a:rPr lang="zh-CN" altLang="en-US" sz="3200"/>
              <a:t>实现实时调度的基本条件</a:t>
            </a:r>
            <a:endParaRPr lang="zh-CN" altLang="en-US" sz="3200"/>
          </a:p>
        </p:txBody>
      </p:sp>
      <p:sp>
        <p:nvSpPr>
          <p:cNvPr id="123907" name="Text Box 3"/>
          <p:cNvSpPr txBox="1"/>
          <p:nvPr/>
        </p:nvSpPr>
        <p:spPr>
          <a:xfrm>
            <a:off x="482600" y="774700"/>
            <a:ext cx="8342313" cy="3365500"/>
          </a:xfrm>
          <a:prstGeom prst="rect">
            <a:avLst/>
          </a:prstGeom>
          <a:noFill/>
          <a:ln w="9525">
            <a:noFill/>
          </a:ln>
        </p:spPr>
        <p:txBody>
          <a:bodyPr wrap="square" anchor="t">
            <a:spAutoFit/>
          </a:bodyPr>
          <a:p>
            <a:pPr algn="just">
              <a:spcBef>
                <a:spcPct val="10000"/>
              </a:spcBef>
            </a:pPr>
            <a:r>
              <a:rPr lang="en-US" altLang="zh-CN" sz="2800" b="1">
                <a:solidFill>
                  <a:srgbClr val="0101FF"/>
                </a:solidFill>
                <a:latin typeface="黑体" panose="02010609060101010101" pitchFamily="49" charset="-122"/>
                <a:ea typeface="黑体" panose="02010609060101010101" pitchFamily="49" charset="-122"/>
              </a:rPr>
              <a:t>1</a:t>
            </a:r>
            <a:r>
              <a:rPr lang="zh-CN" altLang="en-US" sz="2800" b="1">
                <a:solidFill>
                  <a:srgbClr val="0101FF"/>
                </a:solidFill>
                <a:latin typeface="黑体" panose="02010609060101010101" pitchFamily="49" charset="-122"/>
                <a:ea typeface="黑体" panose="02010609060101010101" pitchFamily="49" charset="-122"/>
              </a:rPr>
              <a:t>．提供必要的信息</a:t>
            </a:r>
            <a:endParaRPr lang="zh-CN" altLang="en-US" sz="2800" b="1">
              <a:solidFill>
                <a:srgbClr val="0101FF"/>
              </a:solidFill>
              <a:latin typeface="黑体" panose="02010609060101010101" pitchFamily="49" charset="-122"/>
              <a:ea typeface="黑体" panose="02010609060101010101" pitchFamily="49" charset="-122"/>
            </a:endParaRPr>
          </a:p>
          <a:p>
            <a:pPr algn="just">
              <a:spcBef>
                <a:spcPct val="10000"/>
              </a:spcBef>
            </a:pPr>
            <a:r>
              <a:rPr lang="zh-CN" altLang="en-US" sz="2800" b="1">
                <a:latin typeface="Tahoma" panose="020B0604030504040204" pitchFamily="34" charset="0"/>
                <a:ea typeface="宋体" panose="02010600030101010101" pitchFamily="2" charset="-122"/>
              </a:rPr>
              <a:t>系统应向调度程序提供有关任务的下述信息：</a:t>
            </a:r>
            <a:endParaRPr lang="zh-CN" altLang="en-US" sz="2800" b="1">
              <a:latin typeface="Tahoma" panose="020B0604030504040204" pitchFamily="34" charset="0"/>
              <a:ea typeface="宋体" panose="02010600030101010101" pitchFamily="2" charset="-122"/>
            </a:endParaRPr>
          </a:p>
          <a:p>
            <a:pPr algn="just">
              <a:spcBef>
                <a:spcPct val="10000"/>
              </a:spcBef>
            </a:pP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就绪时间</a:t>
            </a:r>
            <a:endParaRPr lang="zh-CN" altLang="en-US" sz="2800" b="1">
              <a:latin typeface="宋体" panose="02010600030101010101" pitchFamily="2" charset="-122"/>
              <a:ea typeface="宋体" panose="02010600030101010101" pitchFamily="2" charset="-122"/>
            </a:endParaRPr>
          </a:p>
          <a:p>
            <a:pPr algn="just">
              <a:spcBef>
                <a:spcPct val="10000"/>
              </a:spcBef>
            </a:pPr>
            <a:r>
              <a:rPr lang="en-US" altLang="zh-CN" sz="2800" b="1">
                <a:latin typeface="宋体" panose="02010600030101010101" pitchFamily="2" charset="-122"/>
                <a:ea typeface="宋体" panose="02010600030101010101" pitchFamily="2" charset="-122"/>
              </a:rPr>
              <a:t>(2)</a:t>
            </a:r>
            <a:r>
              <a:rPr lang="zh-CN" altLang="en-US" sz="2800" b="1">
                <a:latin typeface="宋体" panose="02010600030101010101" pitchFamily="2" charset="-122"/>
                <a:ea typeface="宋体" panose="02010600030101010101" pitchFamily="2" charset="-122"/>
              </a:rPr>
              <a:t>开始截止时间和完成截止时间</a:t>
            </a:r>
            <a:endParaRPr lang="zh-CN" altLang="en-US" sz="2800" b="1">
              <a:latin typeface="宋体" panose="02010600030101010101" pitchFamily="2" charset="-122"/>
              <a:ea typeface="宋体" panose="02010600030101010101" pitchFamily="2" charset="-122"/>
            </a:endParaRPr>
          </a:p>
          <a:p>
            <a:pPr algn="just">
              <a:spcBef>
                <a:spcPct val="10000"/>
              </a:spcBef>
            </a:pPr>
            <a:r>
              <a:rPr lang="en-US" altLang="zh-CN" sz="2800" b="1">
                <a:latin typeface="宋体" panose="02010600030101010101" pitchFamily="2" charset="-122"/>
                <a:ea typeface="宋体" panose="02010600030101010101" pitchFamily="2" charset="-122"/>
              </a:rPr>
              <a:t>(3)</a:t>
            </a:r>
            <a:r>
              <a:rPr lang="zh-CN" altLang="en-US" sz="2800" b="1">
                <a:latin typeface="宋体" panose="02010600030101010101" pitchFamily="2" charset="-122"/>
                <a:ea typeface="宋体" panose="02010600030101010101" pitchFamily="2" charset="-122"/>
              </a:rPr>
              <a:t>处理时间</a:t>
            </a:r>
            <a:endParaRPr lang="zh-CN" altLang="en-US" sz="2800" b="1">
              <a:latin typeface="宋体" panose="02010600030101010101" pitchFamily="2" charset="-122"/>
              <a:ea typeface="宋体" panose="02010600030101010101" pitchFamily="2" charset="-122"/>
            </a:endParaRPr>
          </a:p>
          <a:p>
            <a:pPr algn="just">
              <a:spcBef>
                <a:spcPct val="10000"/>
              </a:spcBef>
            </a:pPr>
            <a:r>
              <a:rPr lang="en-US" altLang="zh-CN" sz="2800" b="1">
                <a:latin typeface="宋体" panose="02010600030101010101" pitchFamily="2" charset="-122"/>
                <a:ea typeface="宋体" panose="02010600030101010101" pitchFamily="2" charset="-122"/>
              </a:rPr>
              <a:t>(4)</a:t>
            </a:r>
            <a:r>
              <a:rPr lang="zh-CN" altLang="en-US" sz="2800" b="1">
                <a:latin typeface="宋体" panose="02010600030101010101" pitchFamily="2" charset="-122"/>
                <a:ea typeface="宋体" panose="02010600030101010101" pitchFamily="2" charset="-122"/>
              </a:rPr>
              <a:t>资源要求</a:t>
            </a:r>
            <a:endParaRPr lang="zh-CN" altLang="en-US" sz="2800" b="1">
              <a:latin typeface="宋体" panose="02010600030101010101" pitchFamily="2" charset="-122"/>
              <a:ea typeface="宋体" panose="02010600030101010101" pitchFamily="2" charset="-122"/>
            </a:endParaRPr>
          </a:p>
          <a:p>
            <a:pPr algn="just">
              <a:spcBef>
                <a:spcPct val="10000"/>
              </a:spcBef>
            </a:pPr>
            <a:r>
              <a:rPr lang="en-US" altLang="zh-CN" sz="2800" b="1">
                <a:latin typeface="宋体" panose="02010600030101010101" pitchFamily="2" charset="-122"/>
                <a:ea typeface="宋体" panose="02010600030101010101" pitchFamily="2" charset="-122"/>
              </a:rPr>
              <a:t>(5)</a:t>
            </a:r>
            <a:r>
              <a:rPr lang="zh-CN" altLang="en-US" sz="2800" b="1">
                <a:latin typeface="宋体" panose="02010600030101010101" pitchFamily="2" charset="-122"/>
                <a:ea typeface="宋体" panose="02010600030101010101" pitchFamily="2" charset="-122"/>
              </a:rPr>
              <a:t>优先级</a:t>
            </a:r>
            <a:endParaRPr lang="zh-CN" altLang="en-US" sz="2800" b="1">
              <a:latin typeface="宋体" panose="02010600030101010101" pitchFamily="2" charset="-122"/>
              <a:ea typeface="宋体" panose="02010600030101010101" pitchFamily="2" charset="-122"/>
            </a:endParaRPr>
          </a:p>
        </p:txBody>
      </p:sp>
      <p:sp>
        <p:nvSpPr>
          <p:cNvPr id="12390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24930" name="Text Box 2"/>
          <p:cNvSpPr txBox="1"/>
          <p:nvPr/>
        </p:nvSpPr>
        <p:spPr>
          <a:xfrm>
            <a:off x="317500" y="835025"/>
            <a:ext cx="8521700" cy="2886075"/>
          </a:xfrm>
          <a:prstGeom prst="rect">
            <a:avLst/>
          </a:prstGeom>
          <a:noFill/>
          <a:ln w="9525">
            <a:noFill/>
          </a:ln>
        </p:spPr>
        <p:txBody>
          <a:bodyPr anchor="t">
            <a:spAutoFit/>
          </a:bodyPr>
          <a:p>
            <a:pPr>
              <a:spcBef>
                <a:spcPct val="20000"/>
              </a:spcBef>
            </a:pPr>
            <a:r>
              <a:rPr lang="en-US" altLang="zh-CN" sz="2800" b="1">
                <a:solidFill>
                  <a:srgbClr val="0101FF"/>
                </a:solidFill>
                <a:latin typeface="Tahoma" panose="020B0604030504040204" pitchFamily="34" charset="0"/>
                <a:ea typeface="宋体" panose="02010600030101010101" pitchFamily="2" charset="-122"/>
              </a:rPr>
              <a:t>2</a:t>
            </a:r>
            <a:r>
              <a:rPr lang="zh-CN" altLang="en-US" sz="2800" b="1">
                <a:solidFill>
                  <a:srgbClr val="0101FF"/>
                </a:solidFill>
                <a:latin typeface="Tahoma" panose="020B0604030504040204" pitchFamily="34" charset="0"/>
                <a:ea typeface="宋体" panose="02010600030101010101" pitchFamily="2" charset="-122"/>
              </a:rPr>
              <a:t>．</a:t>
            </a:r>
            <a:r>
              <a:rPr lang="zh-CN" altLang="en-US" sz="2800" b="1">
                <a:solidFill>
                  <a:srgbClr val="0101FF"/>
                </a:solidFill>
                <a:latin typeface="黑体" panose="02010609060101010101" pitchFamily="49" charset="-122"/>
                <a:ea typeface="黑体" panose="02010609060101010101" pitchFamily="49" charset="-122"/>
              </a:rPr>
              <a:t>系统处理能力强</a:t>
            </a:r>
            <a:endParaRPr lang="zh-CN" altLang="en-US" sz="2800" b="1">
              <a:solidFill>
                <a:srgbClr val="0101FF"/>
              </a:solidFill>
              <a:latin typeface="黑体" panose="02010609060101010101" pitchFamily="49" charset="-122"/>
              <a:ea typeface="黑体" panose="02010609060101010101" pitchFamily="49" charset="-122"/>
            </a:endParaRPr>
          </a:p>
          <a:p>
            <a:pPr>
              <a:spcBef>
                <a:spcPct val="20000"/>
              </a:spcBef>
            </a:pPr>
            <a:r>
              <a:rPr lang="zh-CN" altLang="en-US" sz="2000" b="1">
                <a:latin typeface="Tahoma" panose="020B0604030504040204" pitchFamily="34" charset="0"/>
                <a:ea typeface="宋体" panose="02010600030101010101" pitchFamily="2" charset="-122"/>
              </a:rPr>
              <a:t>     </a:t>
            </a:r>
            <a:r>
              <a:rPr lang="zh-CN" altLang="en-US" sz="2000"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若处理机的处理能力不强，则有可能因处理机忙不过来而使某些实时任务不能得到及时处理，从而导致发生难于预料的后果。</a:t>
            </a:r>
            <a:endParaRPr lang="zh-CN" altLang="en-US" b="1">
              <a:latin typeface="Times New Roman" panose="02020603050405020304" pitchFamily="18" charset="0"/>
              <a:ea typeface="宋体" panose="02010600030101010101" pitchFamily="2" charset="-122"/>
            </a:endParaRPr>
          </a:p>
          <a:p>
            <a:pPr>
              <a:spcBef>
                <a:spcPct val="20000"/>
              </a:spcBef>
            </a:pPr>
            <a:r>
              <a:rPr lang="zh-CN" altLang="en-US" b="1">
                <a:latin typeface="Times New Roman" panose="02020603050405020304" pitchFamily="18" charset="0"/>
                <a:ea typeface="宋体" panose="02010600030101010101" pitchFamily="2" charset="-122"/>
              </a:rPr>
              <a:t>       假定系统中有</a:t>
            </a:r>
            <a:r>
              <a:rPr lang="en-US" altLang="zh-CN" b="1">
                <a:latin typeface="Times New Roman" panose="02020603050405020304" pitchFamily="18" charset="0"/>
                <a:ea typeface="宋体" panose="02010600030101010101" pitchFamily="2" charset="-122"/>
              </a:rPr>
              <a:t>m</a:t>
            </a:r>
            <a:r>
              <a:rPr lang="zh-CN" altLang="en-US" b="1">
                <a:latin typeface="Times New Roman" panose="02020603050405020304" pitchFamily="18" charset="0"/>
                <a:ea typeface="宋体" panose="02010600030101010101" pitchFamily="2" charset="-122"/>
              </a:rPr>
              <a:t>个周期性硬实时任务，它们的处理时间为</a:t>
            </a:r>
            <a:r>
              <a:rPr lang="en-US" altLang="zh-CN" b="1">
                <a:latin typeface="Times New Roman" panose="02020603050405020304" pitchFamily="18" charset="0"/>
                <a:ea typeface="宋体" panose="02010600030101010101" pitchFamily="2" charset="-122"/>
              </a:rPr>
              <a:t>C</a:t>
            </a:r>
            <a:r>
              <a:rPr lang="en-US" altLang="zh-CN" b="1" baseline="-10000">
                <a:latin typeface="Times New Roman" panose="02020603050405020304" pitchFamily="18" charset="0"/>
                <a:ea typeface="宋体" panose="02010600030101010101" pitchFamily="2" charset="-122"/>
              </a:rPr>
              <a:t>i</a:t>
            </a:r>
            <a:r>
              <a:rPr lang="zh-CN" altLang="en-US" b="1">
                <a:latin typeface="Times New Roman" panose="02020603050405020304" pitchFamily="18" charset="0"/>
                <a:ea typeface="宋体" panose="02010600030101010101" pitchFamily="2" charset="-122"/>
              </a:rPr>
              <a:t>，周期时间为</a:t>
            </a:r>
            <a:r>
              <a:rPr lang="en-US" altLang="zh-CN" b="1">
                <a:latin typeface="Times New Roman" panose="02020603050405020304" pitchFamily="18" charset="0"/>
                <a:ea typeface="宋体" panose="02010600030101010101" pitchFamily="2" charset="-122"/>
              </a:rPr>
              <a:t>P</a:t>
            </a:r>
            <a:r>
              <a:rPr lang="en-US" altLang="zh-CN" b="1" baseline="-10000">
                <a:latin typeface="Times New Roman" panose="02020603050405020304" pitchFamily="18" charset="0"/>
                <a:ea typeface="宋体" panose="02010600030101010101" pitchFamily="2" charset="-122"/>
              </a:rPr>
              <a:t>i</a:t>
            </a:r>
            <a:r>
              <a:rPr lang="zh-CN" altLang="en-US" b="1">
                <a:latin typeface="Times New Roman" panose="02020603050405020304" pitchFamily="18" charset="0"/>
                <a:ea typeface="宋体" panose="02010600030101010101" pitchFamily="2" charset="-122"/>
              </a:rPr>
              <a:t>，则在单处理机情况下，必须满足下面的限制条件：</a:t>
            </a:r>
            <a:endParaRPr lang="zh-CN" altLang="en-US" b="1">
              <a:latin typeface="Times New Roman" panose="02020603050405020304" pitchFamily="18" charset="0"/>
              <a:ea typeface="宋体" panose="02010600030101010101" pitchFamily="2" charset="-122"/>
            </a:endParaRPr>
          </a:p>
        </p:txBody>
      </p:sp>
      <p:graphicFrame>
        <p:nvGraphicFramePr>
          <p:cNvPr id="124931" name="Object 3"/>
          <p:cNvGraphicFramePr>
            <a:graphicFrameLocks noChangeAspect="1"/>
          </p:cNvGraphicFramePr>
          <p:nvPr/>
        </p:nvGraphicFramePr>
        <p:xfrm>
          <a:off x="2622550" y="4032250"/>
          <a:ext cx="4541838" cy="1112838"/>
        </p:xfrm>
        <a:graphic>
          <a:graphicData uri="http://schemas.openxmlformats.org/presentationml/2006/ole">
            <mc:AlternateContent xmlns:mc="http://schemas.openxmlformats.org/markup-compatibility/2006">
              <mc:Choice xmlns:v="urn:schemas-microsoft-com:vml" Requires="v">
                <p:oleObj spid="_x0000_s3078" name="" r:id="rId1" imgW="1815465" imgH="444500" progId="">
                  <p:embed/>
                </p:oleObj>
              </mc:Choice>
              <mc:Fallback>
                <p:oleObj name="" r:id="rId1" imgW="1815465" imgH="444500" progId="">
                  <p:embed/>
                  <p:pic>
                    <p:nvPicPr>
                      <p:cNvPr id="0" name="图片 3077"/>
                      <p:cNvPicPr/>
                      <p:nvPr/>
                    </p:nvPicPr>
                    <p:blipFill>
                      <a:blip r:embed="rId2"/>
                      <a:stretch>
                        <a:fillRect/>
                      </a:stretch>
                    </p:blipFill>
                    <p:spPr>
                      <a:xfrm>
                        <a:off x="2622550" y="4032250"/>
                        <a:ext cx="4541838" cy="1112838"/>
                      </a:xfrm>
                      <a:prstGeom prst="rect">
                        <a:avLst/>
                      </a:prstGeom>
                      <a:noFill/>
                      <a:ln w="38100">
                        <a:noFill/>
                        <a:miter/>
                      </a:ln>
                    </p:spPr>
                  </p:pic>
                </p:oleObj>
              </mc:Fallback>
            </mc:AlternateContent>
          </a:graphicData>
        </a:graphic>
      </p:graphicFrame>
      <p:sp>
        <p:nvSpPr>
          <p:cNvPr id="124932" name="Text Box 4"/>
          <p:cNvSpPr txBox="1"/>
          <p:nvPr/>
        </p:nvSpPr>
        <p:spPr>
          <a:xfrm>
            <a:off x="406400" y="5499100"/>
            <a:ext cx="8343900" cy="460375"/>
          </a:xfrm>
          <a:prstGeom prst="rect">
            <a:avLst/>
          </a:prstGeom>
          <a:noFill/>
          <a:ln w="9525">
            <a:noFill/>
          </a:ln>
        </p:spPr>
        <p:txBody>
          <a:bodyPr anchor="t">
            <a:spAutoFit/>
          </a:bodyPr>
          <a:p>
            <a:pPr>
              <a:spcBef>
                <a:spcPct val="10000"/>
              </a:spcBef>
            </a:pPr>
            <a:r>
              <a:rPr lang="zh-CN" altLang="en-US" b="1">
                <a:latin typeface="Tahoma" panose="020B0604030504040204" pitchFamily="34" charset="0"/>
                <a:ea typeface="宋体" panose="02010600030101010101" pitchFamily="2" charset="-122"/>
              </a:rPr>
              <a:t>系统才是可调度的。</a:t>
            </a:r>
            <a:endParaRPr lang="zh-CN" altLang="en-US" b="1">
              <a:latin typeface="Tahoma" panose="020B0604030504040204" pitchFamily="34" charset="0"/>
              <a:ea typeface="宋体" panose="02010600030101010101" pitchFamily="2" charset="-122"/>
              <a:sym typeface="Symbol" panose="05050102010706020507" pitchFamily="18" charset="2"/>
            </a:endParaRPr>
          </a:p>
        </p:txBody>
      </p:sp>
      <p:sp>
        <p:nvSpPr>
          <p:cNvPr id="124933" name="Rectangle 2"/>
          <p:cNvSpPr>
            <a:spLocks noGrp="1"/>
          </p:cNvSpPr>
          <p:nvPr/>
        </p:nvSpPr>
        <p:spPr>
          <a:xfrm>
            <a:off x="381000" y="88900"/>
            <a:ext cx="8562975" cy="660400"/>
          </a:xfrm>
          <a:prstGeom prst="rect">
            <a:avLst/>
          </a:prstGeom>
          <a:noFill/>
          <a:ln w="9525">
            <a:noFill/>
          </a:ln>
        </p:spPr>
        <p:txBody>
          <a:bodyPr wrap="square" lIns="91440" tIns="45720" rIns="91440" bIns="45720" anchor="b"/>
          <a:p>
            <a:r>
              <a:rPr lang="en-US" altLang="zh-CN" sz="3200" b="1">
                <a:solidFill>
                  <a:srgbClr val="000066"/>
                </a:solidFill>
                <a:latin typeface="Tahoma" panose="020B0604030504040204" pitchFamily="34" charset="0"/>
                <a:ea typeface="黑体" panose="02010609060101010101" pitchFamily="49" charset="-122"/>
              </a:rPr>
              <a:t>3.3.1  </a:t>
            </a:r>
            <a:r>
              <a:rPr lang="zh-CN" altLang="en-US" sz="3200" b="1">
                <a:solidFill>
                  <a:srgbClr val="000066"/>
                </a:solidFill>
                <a:latin typeface="Tahoma" panose="020B0604030504040204" pitchFamily="34" charset="0"/>
                <a:ea typeface="黑体" panose="02010609060101010101" pitchFamily="49" charset="-122"/>
              </a:rPr>
              <a:t>实现实时调度的基本条件</a:t>
            </a:r>
            <a:endParaRPr lang="zh-CN" altLang="en-US" sz="3200" b="1">
              <a:solidFill>
                <a:srgbClr val="000066"/>
              </a:solidFill>
              <a:latin typeface="Tahoma" panose="020B0604030504040204" pitchFamily="34" charset="0"/>
              <a:ea typeface="黑体" panose="02010609060101010101" pitchFamily="49" charset="-122"/>
            </a:endParaRPr>
          </a:p>
        </p:txBody>
      </p:sp>
      <p:sp>
        <p:nvSpPr>
          <p:cNvPr id="12493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25954" name="Text Box 2"/>
          <p:cNvSpPr txBox="1"/>
          <p:nvPr/>
        </p:nvSpPr>
        <p:spPr>
          <a:xfrm>
            <a:off x="279400" y="190500"/>
            <a:ext cx="8509000" cy="5907088"/>
          </a:xfrm>
          <a:prstGeom prst="rect">
            <a:avLst/>
          </a:prstGeom>
          <a:noFill/>
          <a:ln w="9525">
            <a:noFill/>
          </a:ln>
        </p:spPr>
        <p:txBody>
          <a:bodyPr anchor="t">
            <a:spAutoFit/>
          </a:bodyPr>
          <a:p>
            <a:pPr algn="just">
              <a:spcBef>
                <a:spcPct val="10000"/>
              </a:spcBef>
            </a:pPr>
            <a:r>
              <a:rPr lang="zh-CN" altLang="en-US" sz="2800" b="1">
                <a:solidFill>
                  <a:srgbClr val="0000FF"/>
                </a:solidFill>
                <a:latin typeface="Tahoma" panose="020B0604030504040204" pitchFamily="34" charset="0"/>
                <a:ea typeface="宋体" panose="02010600030101010101" pitchFamily="2" charset="-122"/>
              </a:rPr>
              <a:t>例如</a:t>
            </a:r>
            <a:endParaRPr lang="zh-CN" altLang="en-US" sz="2800" b="1">
              <a:solidFill>
                <a:srgbClr val="0000FF"/>
              </a:solidFill>
              <a:latin typeface="Tahoma" panose="020B0604030504040204" pitchFamily="34" charset="0"/>
              <a:ea typeface="宋体" panose="02010600030101010101" pitchFamily="2" charset="-122"/>
            </a:endParaRPr>
          </a:p>
          <a:p>
            <a:pPr algn="just">
              <a:spcBef>
                <a:spcPct val="10000"/>
              </a:spcBef>
            </a:pPr>
            <a:r>
              <a:rPr lang="zh-CN" altLang="en-US" sz="2800" b="1">
                <a:latin typeface="Tahoma" panose="020B0604030504040204" pitchFamily="34"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设系统中有</a:t>
            </a:r>
            <a:r>
              <a:rPr lang="en-US" altLang="zh-CN" sz="2800" b="1">
                <a:latin typeface="Times New Roman" panose="02020603050405020304" pitchFamily="18" charset="0"/>
                <a:ea typeface="宋体" panose="02010600030101010101" pitchFamily="2" charset="-122"/>
              </a:rPr>
              <a:t>6</a:t>
            </a:r>
            <a:r>
              <a:rPr lang="zh-CN" altLang="en-US" sz="2800" b="1">
                <a:latin typeface="Times New Roman" panose="02020603050405020304" pitchFamily="18" charset="0"/>
                <a:ea typeface="宋体" panose="02010600030101010101" pitchFamily="2" charset="-122"/>
              </a:rPr>
              <a:t>个硬实时任务，它们的周期都是</a:t>
            </a:r>
            <a:r>
              <a:rPr lang="en-US" altLang="zh-CN" sz="2800" b="1">
                <a:latin typeface="Times New Roman" panose="02020603050405020304" pitchFamily="18" charset="0"/>
                <a:ea typeface="宋体" panose="02010600030101010101" pitchFamily="2" charset="-122"/>
              </a:rPr>
              <a:t>50ms</a:t>
            </a:r>
            <a:r>
              <a:rPr lang="zh-CN" altLang="en-US" sz="2800" b="1">
                <a:latin typeface="Times New Roman" panose="02020603050405020304" pitchFamily="18" charset="0"/>
                <a:ea typeface="宋体" panose="02010600030101010101" pitchFamily="2" charset="-122"/>
              </a:rPr>
              <a:t>，而每次的处理时间都是</a:t>
            </a:r>
            <a:r>
              <a:rPr lang="en-US" altLang="zh-CN" sz="2800" b="1">
                <a:latin typeface="Times New Roman" panose="02020603050405020304" pitchFamily="18" charset="0"/>
                <a:ea typeface="宋体" panose="02010600030101010101" pitchFamily="2" charset="-122"/>
              </a:rPr>
              <a:t>10ms</a:t>
            </a:r>
            <a:r>
              <a:rPr lang="zh-CN" altLang="en-US" sz="2800" b="1">
                <a:latin typeface="Times New Roman" panose="02020603050405020304" pitchFamily="18" charset="0"/>
                <a:ea typeface="宋体" panose="02010600030101010101" pitchFamily="2" charset="-122"/>
              </a:rPr>
              <a:t>，此时不能满足上式，因而系统是不可调度的。</a:t>
            </a:r>
            <a:endParaRPr lang="zh-CN" altLang="en-US" sz="2800" b="1">
              <a:latin typeface="Times New Roman" panose="02020603050405020304" pitchFamily="18" charset="0"/>
              <a:ea typeface="宋体" panose="02010600030101010101" pitchFamily="2" charset="-122"/>
            </a:endParaRPr>
          </a:p>
          <a:p>
            <a:pPr algn="just"/>
            <a:r>
              <a:rPr lang="zh-CN" altLang="en-US" sz="2800" b="1">
                <a:solidFill>
                  <a:srgbClr val="0000FF"/>
                </a:solidFill>
                <a:latin typeface="Times New Roman" panose="02020603050405020304" pitchFamily="18" charset="0"/>
                <a:ea typeface="宋体" panose="02010600030101010101" pitchFamily="2" charset="-122"/>
              </a:rPr>
              <a:t>又例如</a:t>
            </a:r>
            <a:endParaRPr lang="zh-CN" altLang="en-US" sz="2800" b="1">
              <a:solidFill>
                <a:srgbClr val="0000FF"/>
              </a:solidFill>
              <a:latin typeface="Times New Roman" panose="02020603050405020304" pitchFamily="18" charset="0"/>
              <a:ea typeface="宋体" panose="02010600030101010101" pitchFamily="2" charset="-122"/>
            </a:endParaRPr>
          </a:p>
          <a:p>
            <a:pPr algn="just">
              <a:spcBef>
                <a:spcPct val="10000"/>
              </a:spcBef>
            </a:pPr>
            <a:r>
              <a:rPr lang="zh-CN" altLang="en-US" sz="2800" b="1">
                <a:latin typeface="Times New Roman" panose="02020603050405020304" pitchFamily="18" charset="0"/>
                <a:ea typeface="宋体" panose="02010600030101010101" pitchFamily="2" charset="-122"/>
              </a:rPr>
              <a:t>      一个实时系统中有</a:t>
            </a: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个实时事件流，其周期分别为</a:t>
            </a:r>
            <a:r>
              <a:rPr lang="en-US" altLang="zh-CN" sz="2800" b="1">
                <a:latin typeface="Times New Roman" panose="02020603050405020304" pitchFamily="18" charset="0"/>
                <a:ea typeface="宋体" panose="02010600030101010101" pitchFamily="2" charset="-122"/>
              </a:rPr>
              <a:t>100ms</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200ms</a:t>
            </a:r>
            <a:r>
              <a:rPr lang="zh-CN" altLang="en-US" sz="2800" b="1">
                <a:latin typeface="Times New Roman" panose="02020603050405020304" pitchFamily="18" charset="0"/>
                <a:ea typeface="宋体" panose="02010600030101010101" pitchFamily="2" charset="-122"/>
              </a:rPr>
              <a:t>和</a:t>
            </a:r>
            <a:r>
              <a:rPr lang="en-US" altLang="zh-CN" sz="2800" b="1">
                <a:latin typeface="Times New Roman" panose="02020603050405020304" pitchFamily="18" charset="0"/>
                <a:ea typeface="宋体" panose="02010600030101010101" pitchFamily="2" charset="-122"/>
              </a:rPr>
              <a:t>500ms</a:t>
            </a:r>
            <a:r>
              <a:rPr lang="zh-CN" altLang="en-US" sz="2800" b="1">
                <a:latin typeface="Times New Roman" panose="02020603050405020304" pitchFamily="18" charset="0"/>
                <a:ea typeface="宋体" panose="02010600030101010101" pitchFamily="2" charset="-122"/>
              </a:rPr>
              <a:t>，每次的处理时间分别为</a:t>
            </a:r>
            <a:r>
              <a:rPr lang="en-US" altLang="zh-CN" sz="2800" b="1">
                <a:latin typeface="Times New Roman" panose="02020603050405020304" pitchFamily="18" charset="0"/>
                <a:ea typeface="宋体" panose="02010600030101010101" pitchFamily="2" charset="-122"/>
              </a:rPr>
              <a:t>50ms</a:t>
            </a:r>
            <a:r>
              <a:rPr lang="zh-CN" altLang="en-US" sz="2800" b="1">
                <a:latin typeface="Times New Roman" panose="02020603050405020304" pitchFamily="18" charset="0"/>
                <a:ea typeface="宋体" panose="02010600030101010101" pitchFamily="2" charset="-122"/>
              </a:rPr>
              <a:t>、</a:t>
            </a:r>
            <a:r>
              <a:rPr lang="en-US" altLang="zh-CN" sz="2800" b="1">
                <a:latin typeface="Times New Roman" panose="02020603050405020304" pitchFamily="18" charset="0"/>
                <a:ea typeface="宋体" panose="02010600030101010101" pitchFamily="2" charset="-122"/>
              </a:rPr>
              <a:t>30ms</a:t>
            </a:r>
            <a:r>
              <a:rPr lang="zh-CN" altLang="en-US" sz="2800" b="1">
                <a:latin typeface="Times New Roman" panose="02020603050405020304" pitchFamily="18" charset="0"/>
                <a:ea typeface="宋体" panose="02010600030101010101" pitchFamily="2" charset="-122"/>
              </a:rPr>
              <a:t>和</a:t>
            </a:r>
            <a:r>
              <a:rPr lang="en-US" altLang="zh-CN" sz="2800" b="1">
                <a:latin typeface="Times New Roman" panose="02020603050405020304" pitchFamily="18" charset="0"/>
                <a:ea typeface="宋体" panose="02010600030101010101" pitchFamily="2" charset="-122"/>
              </a:rPr>
              <a:t>100ms</a:t>
            </a:r>
            <a:r>
              <a:rPr lang="zh-CN" altLang="en-US" sz="2800" b="1">
                <a:latin typeface="Times New Roman" panose="02020603050405020304" pitchFamily="18" charset="0"/>
                <a:ea typeface="宋体" panose="02010600030101010101" pitchFamily="2" charset="-122"/>
              </a:rPr>
              <a:t>，则因为</a:t>
            </a:r>
            <a:endParaRPr lang="zh-CN" altLang="en-US" sz="2800" b="1">
              <a:latin typeface="Times New Roman" panose="02020603050405020304" pitchFamily="18" charset="0"/>
              <a:ea typeface="宋体" panose="02010600030101010101" pitchFamily="2" charset="-122"/>
            </a:endParaRPr>
          </a:p>
          <a:p>
            <a:pPr algn="just">
              <a:spcBef>
                <a:spcPct val="10000"/>
              </a:spcBef>
            </a:pPr>
            <a:r>
              <a:rPr lang="zh-CN" altLang="en-US" sz="2800" b="1">
                <a:latin typeface="Times New Roman" panose="02020603050405020304" pitchFamily="18" charset="0"/>
                <a:ea typeface="宋体" panose="02010600030101010101" pitchFamily="2" charset="-122"/>
              </a:rPr>
              <a:t>			</a:t>
            </a:r>
            <a:r>
              <a:rPr lang="en-US" altLang="zh-CN" sz="2800" b="1">
                <a:latin typeface="Times New Roman" panose="02020603050405020304" pitchFamily="18" charset="0"/>
                <a:ea typeface="宋体" panose="02010600030101010101" pitchFamily="2" charset="-122"/>
              </a:rPr>
              <a:t>0.5+0.15+0.2≤1</a:t>
            </a:r>
            <a:endParaRPr lang="en-US" altLang="zh-CN" sz="2800" b="1">
              <a:latin typeface="Times New Roman" panose="02020603050405020304" pitchFamily="18" charset="0"/>
              <a:ea typeface="宋体" panose="02010600030101010101" pitchFamily="2" charset="-122"/>
            </a:endParaRPr>
          </a:p>
          <a:p>
            <a:pPr algn="just">
              <a:spcBef>
                <a:spcPct val="10000"/>
              </a:spcBef>
            </a:pPr>
            <a:r>
              <a:rPr lang="zh-CN" altLang="en-US" sz="2800" b="1">
                <a:latin typeface="Times New Roman" panose="02020603050405020304" pitchFamily="18" charset="0"/>
                <a:ea typeface="宋体" panose="02010600030101010101" pitchFamily="2" charset="-122"/>
              </a:rPr>
              <a:t>故系统是可调度的。如果加入周期为</a:t>
            </a: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秒的第</a:t>
            </a:r>
            <a:r>
              <a:rPr lang="en-US" altLang="zh-CN" sz="2800" b="1">
                <a:latin typeface="Times New Roman" panose="02020603050405020304" pitchFamily="18" charset="0"/>
                <a:ea typeface="宋体" panose="02010600030101010101" pitchFamily="2" charset="-122"/>
              </a:rPr>
              <a:t>4</a:t>
            </a:r>
            <a:r>
              <a:rPr lang="zh-CN" altLang="en-US" sz="2800" b="1">
                <a:latin typeface="Times New Roman" panose="02020603050405020304" pitchFamily="18" charset="0"/>
                <a:ea typeface="宋体" panose="02010600030101010101" pitchFamily="2" charset="-122"/>
              </a:rPr>
              <a:t>个任务，则只要其处理时间不超过</a:t>
            </a:r>
            <a:r>
              <a:rPr lang="en-US" altLang="zh-CN" sz="2800" b="1">
                <a:latin typeface="Times New Roman" panose="02020603050405020304" pitchFamily="18" charset="0"/>
                <a:ea typeface="宋体" panose="02010600030101010101" pitchFamily="2" charset="-122"/>
              </a:rPr>
              <a:t>150ms</a:t>
            </a:r>
            <a:r>
              <a:rPr lang="zh-CN" altLang="en-US" sz="2800" b="1">
                <a:latin typeface="Times New Roman" panose="02020603050405020304" pitchFamily="18" charset="0"/>
                <a:ea typeface="宋体" panose="02010600030101010101" pitchFamily="2" charset="-122"/>
              </a:rPr>
              <a:t>，系统仍是可调度的。</a:t>
            </a:r>
            <a:endParaRPr lang="zh-CN" altLang="en-US" sz="2800" b="1">
              <a:latin typeface="Times New Roman" panose="02020603050405020304" pitchFamily="18" charset="0"/>
              <a:ea typeface="宋体" panose="02010600030101010101" pitchFamily="2" charset="-122"/>
            </a:endParaRPr>
          </a:p>
          <a:p>
            <a:pPr algn="just">
              <a:spcBef>
                <a:spcPct val="10000"/>
              </a:spcBef>
            </a:pPr>
            <a:r>
              <a:rPr lang="zh-CN" altLang="en-US" sz="2800" b="1">
                <a:solidFill>
                  <a:schemeClr val="tx2"/>
                </a:solidFill>
                <a:latin typeface="Times New Roman" panose="02020603050405020304" pitchFamily="18" charset="0"/>
                <a:ea typeface="宋体" panose="02010600030101010101" pitchFamily="2" charset="-122"/>
              </a:rPr>
              <a:t>注：</a:t>
            </a:r>
            <a:r>
              <a:rPr lang="zh-CN" altLang="en-US" sz="2800" b="1">
                <a:latin typeface="Times New Roman" panose="02020603050405020304" pitchFamily="18" charset="0"/>
                <a:ea typeface="宋体" panose="02010600030101010101" pitchFamily="2" charset="-122"/>
              </a:rPr>
              <a:t>上述运算的隐含条件是进行切换的时间足够小，可以忽略。</a:t>
            </a:r>
            <a:endParaRPr lang="zh-CN" altLang="en-US" sz="2800" b="1">
              <a:latin typeface="Times New Roman" panose="02020603050405020304" pitchFamily="18" charset="0"/>
              <a:ea typeface="宋体" panose="02010600030101010101" pitchFamily="2" charset="-122"/>
            </a:endParaRPr>
          </a:p>
        </p:txBody>
      </p:sp>
      <p:sp>
        <p:nvSpPr>
          <p:cNvPr id="12595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26978" name="Text Box 2"/>
          <p:cNvSpPr txBox="1"/>
          <p:nvPr/>
        </p:nvSpPr>
        <p:spPr>
          <a:xfrm>
            <a:off x="368300" y="241300"/>
            <a:ext cx="8470900" cy="1198563"/>
          </a:xfrm>
          <a:prstGeom prst="rect">
            <a:avLst/>
          </a:prstGeom>
          <a:noFill/>
          <a:ln w="9525">
            <a:noFill/>
          </a:ln>
        </p:spPr>
        <p:txBody>
          <a:bodyPr anchor="t">
            <a:spAutoFit/>
          </a:bodyPr>
          <a:p>
            <a:r>
              <a:rPr lang="zh-CN" altLang="en-US" b="1">
                <a:latin typeface="Times New Roman" panose="02020603050405020304" pitchFamily="18" charset="0"/>
                <a:ea typeface="宋体" panose="02010600030101010101" pitchFamily="2" charset="-122"/>
              </a:rPr>
              <a:t>设实时任务</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B</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C</a:t>
            </a:r>
            <a:r>
              <a:rPr lang="zh-CN" altLang="en-US" b="1">
                <a:latin typeface="Times New Roman" panose="02020603050405020304" pitchFamily="18" charset="0"/>
                <a:ea typeface="宋体" panose="02010600030101010101" pitchFamily="2" charset="-122"/>
              </a:rPr>
              <a:t>，周期分别为</a:t>
            </a:r>
            <a:r>
              <a:rPr lang="en-US" altLang="zh-CN" b="1">
                <a:solidFill>
                  <a:schemeClr val="tx2"/>
                </a:solidFill>
                <a:latin typeface="Times New Roman" panose="02020603050405020304" pitchFamily="18" charset="0"/>
                <a:ea typeface="宋体" panose="02010600030101010101" pitchFamily="2" charset="-122"/>
              </a:rPr>
              <a:t>100ms</a:t>
            </a:r>
            <a:r>
              <a:rPr lang="zh-CN" altLang="en-US" b="1">
                <a:solidFill>
                  <a:schemeClr val="tx2"/>
                </a:solidFill>
                <a:latin typeface="Times New Roman" panose="02020603050405020304" pitchFamily="18" charset="0"/>
                <a:ea typeface="宋体" panose="02010600030101010101" pitchFamily="2" charset="-122"/>
              </a:rPr>
              <a:t>、</a:t>
            </a:r>
            <a:r>
              <a:rPr lang="en-US" altLang="zh-CN" b="1">
                <a:solidFill>
                  <a:schemeClr val="tx2"/>
                </a:solidFill>
                <a:latin typeface="Times New Roman" panose="02020603050405020304" pitchFamily="18" charset="0"/>
                <a:ea typeface="宋体" panose="02010600030101010101" pitchFamily="2" charset="-122"/>
              </a:rPr>
              <a:t>200ms</a:t>
            </a:r>
            <a:r>
              <a:rPr lang="zh-CN" altLang="en-US" b="1">
                <a:solidFill>
                  <a:schemeClr val="tx2"/>
                </a:solidFill>
                <a:latin typeface="Times New Roman" panose="02020603050405020304" pitchFamily="18" charset="0"/>
                <a:ea typeface="宋体" panose="02010600030101010101" pitchFamily="2" charset="-122"/>
              </a:rPr>
              <a:t>、</a:t>
            </a:r>
            <a:r>
              <a:rPr lang="en-US" altLang="zh-CN" b="1">
                <a:solidFill>
                  <a:schemeClr val="tx2"/>
                </a:solidFill>
                <a:latin typeface="Times New Roman" panose="02020603050405020304" pitchFamily="18" charset="0"/>
                <a:ea typeface="宋体" panose="02010600030101010101" pitchFamily="2" charset="-122"/>
              </a:rPr>
              <a:t>500ms</a:t>
            </a:r>
            <a:r>
              <a:rPr lang="zh-CN" altLang="en-US" b="1">
                <a:solidFill>
                  <a:schemeClr val="tx2"/>
                </a:solidFill>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处理时间分别为</a:t>
            </a:r>
            <a:r>
              <a:rPr lang="en-US" altLang="zh-CN" b="1">
                <a:latin typeface="Times New Roman" panose="02020603050405020304" pitchFamily="18" charset="0"/>
                <a:ea typeface="宋体" panose="02010600030101010101" pitchFamily="2" charset="-122"/>
              </a:rPr>
              <a:t>50ms</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30ms</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100ms</a:t>
            </a:r>
            <a:r>
              <a:rPr lang="zh-CN" altLang="en-US" b="1">
                <a:latin typeface="Times New Roman" panose="02020603050405020304" pitchFamily="18" charset="0"/>
                <a:ea typeface="宋体" panose="02010600030101010101" pitchFamily="2" charset="-122"/>
              </a:rPr>
              <a:t>，又设它们同时开始计时，则设想可有如下调度顺序</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假设优先级顺序为</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B</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C)</a:t>
            </a: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a typeface="宋体" panose="02010600030101010101" pitchFamily="2" charset="-122"/>
            </a:endParaRPr>
          </a:p>
        </p:txBody>
      </p:sp>
      <p:grpSp>
        <p:nvGrpSpPr>
          <p:cNvPr id="126979" name="Group 3"/>
          <p:cNvGrpSpPr/>
          <p:nvPr/>
        </p:nvGrpSpPr>
        <p:grpSpPr>
          <a:xfrm>
            <a:off x="768350" y="1543050"/>
            <a:ext cx="7962900" cy="3924300"/>
            <a:chOff x="512" y="1146"/>
            <a:chExt cx="5016" cy="2472"/>
          </a:xfrm>
        </p:grpSpPr>
        <p:pic>
          <p:nvPicPr>
            <p:cNvPr id="126980" name="Picture 4" descr="实时调度"/>
            <p:cNvPicPr>
              <a:picLocks noChangeAspect="1"/>
            </p:cNvPicPr>
            <p:nvPr/>
          </p:nvPicPr>
          <p:blipFill>
            <a:blip r:embed="rId1"/>
            <a:stretch>
              <a:fillRect/>
            </a:stretch>
          </p:blipFill>
          <p:spPr>
            <a:xfrm>
              <a:off x="768" y="1146"/>
              <a:ext cx="4224" cy="2028"/>
            </a:xfrm>
            <a:prstGeom prst="rect">
              <a:avLst/>
            </a:prstGeom>
            <a:noFill/>
            <a:ln w="9525">
              <a:noFill/>
            </a:ln>
          </p:spPr>
        </p:pic>
        <p:sp>
          <p:nvSpPr>
            <p:cNvPr id="126981" name="Line 5"/>
            <p:cNvSpPr/>
            <p:nvPr/>
          </p:nvSpPr>
          <p:spPr>
            <a:xfrm>
              <a:off x="4856" y="3120"/>
              <a:ext cx="256" cy="0"/>
            </a:xfrm>
            <a:prstGeom prst="line">
              <a:avLst/>
            </a:prstGeom>
            <a:ln w="28575"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26982" name="Text Box 6"/>
            <p:cNvSpPr txBox="1"/>
            <p:nvPr/>
          </p:nvSpPr>
          <p:spPr>
            <a:xfrm>
              <a:off x="520" y="1424"/>
              <a:ext cx="280" cy="244"/>
            </a:xfrm>
            <a:prstGeom prst="rect">
              <a:avLst/>
            </a:prstGeom>
            <a:noFill/>
            <a:ln w="9525">
              <a:noFill/>
            </a:ln>
          </p:spPr>
          <p:txBody>
            <a:bodyPr lIns="18000" tIns="10800" rIns="18000" bIns="10800" anchor="t">
              <a:spAutoFit/>
            </a:bodyPr>
            <a:p>
              <a:pPr algn="ctr"/>
              <a:r>
                <a:rPr lang="en-US" altLang="zh-CN">
                  <a:latin typeface="Tahoma" panose="020B0604030504040204" pitchFamily="34" charset="0"/>
                  <a:ea typeface="宋体" panose="02010600030101010101" pitchFamily="2" charset="-122"/>
                </a:rPr>
                <a:t>A</a:t>
              </a:r>
              <a:endParaRPr lang="en-US" altLang="zh-CN">
                <a:latin typeface="Tahoma" panose="020B0604030504040204" pitchFamily="34" charset="0"/>
                <a:ea typeface="宋体" panose="02010600030101010101" pitchFamily="2" charset="-122"/>
              </a:endParaRPr>
            </a:p>
          </p:txBody>
        </p:sp>
        <p:sp>
          <p:nvSpPr>
            <p:cNvPr id="126983" name="Text Box 7"/>
            <p:cNvSpPr txBox="1"/>
            <p:nvPr/>
          </p:nvSpPr>
          <p:spPr>
            <a:xfrm>
              <a:off x="512" y="1944"/>
              <a:ext cx="280" cy="244"/>
            </a:xfrm>
            <a:prstGeom prst="rect">
              <a:avLst/>
            </a:prstGeom>
            <a:noFill/>
            <a:ln w="9525">
              <a:noFill/>
            </a:ln>
          </p:spPr>
          <p:txBody>
            <a:bodyPr lIns="18000" tIns="10800" rIns="18000" bIns="10800" anchor="t">
              <a:spAutoFit/>
            </a:bodyPr>
            <a:p>
              <a:pPr algn="ctr"/>
              <a:r>
                <a:rPr lang="en-US" altLang="zh-CN">
                  <a:latin typeface="Tahoma" panose="020B0604030504040204" pitchFamily="34" charset="0"/>
                  <a:ea typeface="宋体" panose="02010600030101010101" pitchFamily="2" charset="-122"/>
                </a:rPr>
                <a:t>B</a:t>
              </a:r>
              <a:endParaRPr lang="en-US" altLang="zh-CN">
                <a:latin typeface="Tahoma" panose="020B0604030504040204" pitchFamily="34" charset="0"/>
                <a:ea typeface="宋体" panose="02010600030101010101" pitchFamily="2" charset="-122"/>
              </a:endParaRPr>
            </a:p>
          </p:txBody>
        </p:sp>
        <p:sp>
          <p:nvSpPr>
            <p:cNvPr id="126984" name="Text Box 8"/>
            <p:cNvSpPr txBox="1"/>
            <p:nvPr/>
          </p:nvSpPr>
          <p:spPr>
            <a:xfrm>
              <a:off x="528" y="2480"/>
              <a:ext cx="280" cy="244"/>
            </a:xfrm>
            <a:prstGeom prst="rect">
              <a:avLst/>
            </a:prstGeom>
            <a:noFill/>
            <a:ln w="9525">
              <a:noFill/>
            </a:ln>
          </p:spPr>
          <p:txBody>
            <a:bodyPr lIns="18000" tIns="10800" rIns="18000" bIns="10800" anchor="t">
              <a:spAutoFit/>
            </a:bodyPr>
            <a:p>
              <a:pPr algn="ctr"/>
              <a:r>
                <a:rPr lang="en-US" altLang="zh-CN">
                  <a:latin typeface="Tahoma" panose="020B0604030504040204" pitchFamily="34" charset="0"/>
                  <a:ea typeface="宋体" panose="02010600030101010101" pitchFamily="2" charset="-122"/>
                </a:rPr>
                <a:t>C</a:t>
              </a:r>
              <a:endParaRPr lang="en-US" altLang="zh-CN">
                <a:latin typeface="Tahoma" panose="020B0604030504040204" pitchFamily="34" charset="0"/>
                <a:ea typeface="宋体" panose="02010600030101010101" pitchFamily="2" charset="-122"/>
              </a:endParaRPr>
            </a:p>
          </p:txBody>
        </p:sp>
        <p:sp>
          <p:nvSpPr>
            <p:cNvPr id="126985" name="Text Box 9"/>
            <p:cNvSpPr txBox="1"/>
            <p:nvPr/>
          </p:nvSpPr>
          <p:spPr>
            <a:xfrm>
              <a:off x="4952" y="2880"/>
              <a:ext cx="576" cy="206"/>
            </a:xfrm>
            <a:prstGeom prst="rect">
              <a:avLst/>
            </a:prstGeom>
            <a:noFill/>
            <a:ln w="9525">
              <a:noFill/>
            </a:ln>
          </p:spPr>
          <p:txBody>
            <a:bodyPr lIns="18000" tIns="10800" rIns="18000" bIns="10800" anchor="t">
              <a:spAutoFit/>
            </a:bodyPr>
            <a:p>
              <a:pPr algn="ctr"/>
              <a:r>
                <a:rPr lang="en-US" altLang="zh-CN" sz="2000">
                  <a:latin typeface="Times New Roman" panose="02020603050405020304" pitchFamily="18" charset="0"/>
                  <a:ea typeface="宋体" panose="02010600030101010101" pitchFamily="2" charset="-122"/>
                </a:rPr>
                <a:t>t(ms)</a:t>
              </a:r>
              <a:endParaRPr lang="en-US" altLang="zh-CN" sz="2000">
                <a:latin typeface="Times New Roman" panose="02020603050405020304" pitchFamily="18" charset="0"/>
                <a:ea typeface="宋体" panose="02010600030101010101" pitchFamily="2" charset="-122"/>
              </a:endParaRPr>
            </a:p>
          </p:txBody>
        </p:sp>
        <p:sp>
          <p:nvSpPr>
            <p:cNvPr id="126986" name="Text Box 10"/>
            <p:cNvSpPr txBox="1"/>
            <p:nvPr/>
          </p:nvSpPr>
          <p:spPr>
            <a:xfrm rot="5400000">
              <a:off x="1012" y="3196"/>
              <a:ext cx="360" cy="244"/>
            </a:xfrm>
            <a:prstGeom prst="rect">
              <a:avLst/>
            </a:prstGeom>
            <a:noFill/>
            <a:ln w="9525">
              <a:noFill/>
            </a:ln>
          </p:spPr>
          <p:txBody>
            <a:bodyPr lIns="18000" tIns="10800" rIns="18000" bIns="10800" anchor="t">
              <a:spAutoFit/>
            </a:bodyPr>
            <a:p>
              <a:r>
                <a:rPr lang="en-US" altLang="zh-CN">
                  <a:solidFill>
                    <a:srgbClr val="0101FF"/>
                  </a:solidFill>
                  <a:latin typeface="Times New Roman" panose="02020603050405020304" pitchFamily="18" charset="0"/>
                  <a:ea typeface="宋体" panose="02010600030101010101" pitchFamily="2" charset="-122"/>
                </a:rPr>
                <a:t>100</a:t>
              </a:r>
              <a:endParaRPr lang="en-US" altLang="zh-CN">
                <a:solidFill>
                  <a:srgbClr val="0101FF"/>
                </a:solidFill>
                <a:latin typeface="Times New Roman" panose="02020603050405020304" pitchFamily="18" charset="0"/>
                <a:ea typeface="宋体" panose="02010600030101010101" pitchFamily="2" charset="-122"/>
              </a:endParaRPr>
            </a:p>
          </p:txBody>
        </p:sp>
        <p:sp>
          <p:nvSpPr>
            <p:cNvPr id="126987" name="Text Box 11"/>
            <p:cNvSpPr txBox="1"/>
            <p:nvPr/>
          </p:nvSpPr>
          <p:spPr>
            <a:xfrm rot="5400000">
              <a:off x="1356" y="3212"/>
              <a:ext cx="360" cy="246"/>
            </a:xfrm>
            <a:prstGeom prst="rect">
              <a:avLst/>
            </a:prstGeom>
            <a:noFill/>
            <a:ln w="9525">
              <a:noFill/>
            </a:ln>
          </p:spPr>
          <p:txBody>
            <a:bodyPr lIns="18000" tIns="10800" rIns="18000" bIns="10800" anchor="t">
              <a:spAutoFit/>
            </a:bodyPr>
            <a:p>
              <a:r>
                <a:rPr lang="en-US" altLang="zh-CN" b="1">
                  <a:solidFill>
                    <a:srgbClr val="FF0000"/>
                  </a:solidFill>
                  <a:latin typeface="Times New Roman" panose="02020603050405020304" pitchFamily="18" charset="0"/>
                  <a:ea typeface="宋体" panose="02010600030101010101" pitchFamily="2" charset="-122"/>
                </a:rPr>
                <a:t>200</a:t>
              </a:r>
              <a:endParaRPr lang="en-US" altLang="zh-CN" b="1">
                <a:solidFill>
                  <a:srgbClr val="FF0000"/>
                </a:solidFill>
                <a:latin typeface="Times New Roman" panose="02020603050405020304" pitchFamily="18" charset="0"/>
                <a:ea typeface="宋体" panose="02010600030101010101" pitchFamily="2" charset="-122"/>
              </a:endParaRPr>
            </a:p>
          </p:txBody>
        </p:sp>
        <p:sp>
          <p:nvSpPr>
            <p:cNvPr id="126988" name="Text Box 12"/>
            <p:cNvSpPr txBox="1"/>
            <p:nvPr/>
          </p:nvSpPr>
          <p:spPr>
            <a:xfrm rot="5400000">
              <a:off x="1708" y="3220"/>
              <a:ext cx="360" cy="244"/>
            </a:xfrm>
            <a:prstGeom prst="rect">
              <a:avLst/>
            </a:prstGeom>
            <a:noFill/>
            <a:ln w="9525">
              <a:noFill/>
            </a:ln>
          </p:spPr>
          <p:txBody>
            <a:bodyPr lIns="18000" tIns="10800" rIns="18000" bIns="10800" anchor="t">
              <a:spAutoFit/>
            </a:bodyPr>
            <a:p>
              <a:r>
                <a:rPr lang="en-US" altLang="zh-CN">
                  <a:solidFill>
                    <a:srgbClr val="0101FF"/>
                  </a:solidFill>
                  <a:latin typeface="Times New Roman" panose="02020603050405020304" pitchFamily="18" charset="0"/>
                  <a:ea typeface="宋体" panose="02010600030101010101" pitchFamily="2" charset="-122"/>
                </a:rPr>
                <a:t>300</a:t>
              </a:r>
              <a:endParaRPr lang="en-US" altLang="zh-CN">
                <a:solidFill>
                  <a:srgbClr val="0101FF"/>
                </a:solidFill>
                <a:latin typeface="Times New Roman" panose="02020603050405020304" pitchFamily="18" charset="0"/>
                <a:ea typeface="宋体" panose="02010600030101010101" pitchFamily="2" charset="-122"/>
              </a:endParaRPr>
            </a:p>
          </p:txBody>
        </p:sp>
        <p:sp>
          <p:nvSpPr>
            <p:cNvPr id="126989" name="Text Box 13"/>
            <p:cNvSpPr txBox="1"/>
            <p:nvPr/>
          </p:nvSpPr>
          <p:spPr>
            <a:xfrm rot="5400000">
              <a:off x="2076" y="3220"/>
              <a:ext cx="360" cy="244"/>
            </a:xfrm>
            <a:prstGeom prst="rect">
              <a:avLst/>
            </a:prstGeom>
            <a:noFill/>
            <a:ln w="9525">
              <a:noFill/>
            </a:ln>
          </p:spPr>
          <p:txBody>
            <a:bodyPr lIns="18000" tIns="10800" rIns="18000" bIns="10800" anchor="t">
              <a:spAutoFit/>
            </a:bodyPr>
            <a:p>
              <a:r>
                <a:rPr lang="en-US" altLang="zh-CN" b="1">
                  <a:solidFill>
                    <a:srgbClr val="FF0000"/>
                  </a:solidFill>
                  <a:latin typeface="Times New Roman" panose="02020603050405020304" pitchFamily="18" charset="0"/>
                  <a:ea typeface="宋体" panose="02010600030101010101" pitchFamily="2" charset="-122"/>
                </a:rPr>
                <a:t>400</a:t>
              </a:r>
              <a:endParaRPr lang="en-US" altLang="zh-CN" b="1">
                <a:solidFill>
                  <a:srgbClr val="FF0000"/>
                </a:solidFill>
                <a:latin typeface="Times New Roman" panose="02020603050405020304" pitchFamily="18" charset="0"/>
                <a:ea typeface="宋体" panose="02010600030101010101" pitchFamily="2" charset="-122"/>
              </a:endParaRPr>
            </a:p>
          </p:txBody>
        </p:sp>
        <p:sp>
          <p:nvSpPr>
            <p:cNvPr id="126990" name="Text Box 14"/>
            <p:cNvSpPr txBox="1"/>
            <p:nvPr/>
          </p:nvSpPr>
          <p:spPr>
            <a:xfrm rot="5400000">
              <a:off x="2412" y="3212"/>
              <a:ext cx="360" cy="244"/>
            </a:xfrm>
            <a:prstGeom prst="rect">
              <a:avLst/>
            </a:prstGeom>
            <a:noFill/>
            <a:ln w="9525">
              <a:noFill/>
            </a:ln>
          </p:spPr>
          <p:txBody>
            <a:bodyPr lIns="18000" tIns="10800" rIns="18000" bIns="10800" anchor="t">
              <a:spAutoFit/>
            </a:bodyPr>
            <a:p>
              <a:r>
                <a:rPr lang="en-US" altLang="zh-CN" b="1">
                  <a:solidFill>
                    <a:srgbClr val="92D050"/>
                  </a:solidFill>
                  <a:latin typeface="Times New Roman" panose="02020603050405020304" pitchFamily="18" charset="0"/>
                  <a:ea typeface="宋体" panose="02010600030101010101" pitchFamily="2" charset="-122"/>
                </a:rPr>
                <a:t>500</a:t>
              </a:r>
              <a:endParaRPr lang="en-US" altLang="zh-CN" b="1">
                <a:solidFill>
                  <a:srgbClr val="92D050"/>
                </a:solidFill>
                <a:latin typeface="Times New Roman" panose="02020603050405020304" pitchFamily="18" charset="0"/>
                <a:ea typeface="宋体" panose="02010600030101010101" pitchFamily="2" charset="-122"/>
              </a:endParaRPr>
            </a:p>
          </p:txBody>
        </p:sp>
        <p:sp>
          <p:nvSpPr>
            <p:cNvPr id="126991" name="Text Box 15"/>
            <p:cNvSpPr txBox="1"/>
            <p:nvPr/>
          </p:nvSpPr>
          <p:spPr>
            <a:xfrm rot="5400000">
              <a:off x="2780" y="3204"/>
              <a:ext cx="360" cy="244"/>
            </a:xfrm>
            <a:prstGeom prst="rect">
              <a:avLst/>
            </a:prstGeom>
            <a:noFill/>
            <a:ln w="9525">
              <a:noFill/>
            </a:ln>
          </p:spPr>
          <p:txBody>
            <a:bodyPr lIns="18000" tIns="10800" rIns="18000" bIns="10800" anchor="t">
              <a:spAutoFit/>
            </a:bodyPr>
            <a:p>
              <a:r>
                <a:rPr lang="en-US" altLang="zh-CN" b="1">
                  <a:solidFill>
                    <a:srgbClr val="FF0000"/>
                  </a:solidFill>
                  <a:latin typeface="Times New Roman" panose="02020603050405020304" pitchFamily="18" charset="0"/>
                  <a:ea typeface="宋体" panose="02010600030101010101" pitchFamily="2" charset="-122"/>
                </a:rPr>
                <a:t>600</a:t>
              </a:r>
              <a:endParaRPr lang="en-US" altLang="zh-CN" b="1">
                <a:solidFill>
                  <a:srgbClr val="FF0000"/>
                </a:solidFill>
                <a:latin typeface="Times New Roman" panose="02020603050405020304" pitchFamily="18" charset="0"/>
                <a:ea typeface="宋体" panose="02010600030101010101" pitchFamily="2" charset="-122"/>
              </a:endParaRPr>
            </a:p>
          </p:txBody>
        </p:sp>
        <p:sp>
          <p:nvSpPr>
            <p:cNvPr id="126992" name="Text Box 16"/>
            <p:cNvSpPr txBox="1"/>
            <p:nvPr/>
          </p:nvSpPr>
          <p:spPr>
            <a:xfrm rot="5400000">
              <a:off x="3124" y="3204"/>
              <a:ext cx="360" cy="244"/>
            </a:xfrm>
            <a:prstGeom prst="rect">
              <a:avLst/>
            </a:prstGeom>
            <a:noFill/>
            <a:ln w="9525">
              <a:noFill/>
            </a:ln>
          </p:spPr>
          <p:txBody>
            <a:bodyPr lIns="18000" tIns="10800" rIns="18000" bIns="10800" anchor="t">
              <a:spAutoFit/>
            </a:bodyPr>
            <a:p>
              <a:r>
                <a:rPr lang="en-US" altLang="zh-CN">
                  <a:solidFill>
                    <a:srgbClr val="0101FF"/>
                  </a:solidFill>
                  <a:latin typeface="Times New Roman" panose="02020603050405020304" pitchFamily="18" charset="0"/>
                  <a:ea typeface="宋体" panose="02010600030101010101" pitchFamily="2" charset="-122"/>
                </a:rPr>
                <a:t>700</a:t>
              </a:r>
              <a:endParaRPr lang="en-US" altLang="zh-CN">
                <a:solidFill>
                  <a:srgbClr val="0101FF"/>
                </a:solidFill>
                <a:latin typeface="Times New Roman" panose="02020603050405020304" pitchFamily="18" charset="0"/>
                <a:ea typeface="宋体" panose="02010600030101010101" pitchFamily="2" charset="-122"/>
              </a:endParaRPr>
            </a:p>
          </p:txBody>
        </p:sp>
        <p:sp>
          <p:nvSpPr>
            <p:cNvPr id="126993" name="Text Box 17"/>
            <p:cNvSpPr txBox="1"/>
            <p:nvPr/>
          </p:nvSpPr>
          <p:spPr>
            <a:xfrm rot="5400000">
              <a:off x="3476" y="3220"/>
              <a:ext cx="360" cy="244"/>
            </a:xfrm>
            <a:prstGeom prst="rect">
              <a:avLst/>
            </a:prstGeom>
            <a:noFill/>
            <a:ln w="9525">
              <a:noFill/>
            </a:ln>
          </p:spPr>
          <p:txBody>
            <a:bodyPr lIns="18000" tIns="10800" rIns="18000" bIns="10800" anchor="t">
              <a:spAutoFit/>
            </a:bodyPr>
            <a:p>
              <a:r>
                <a:rPr lang="en-US" altLang="zh-CN" b="1">
                  <a:solidFill>
                    <a:srgbClr val="FF0000"/>
                  </a:solidFill>
                  <a:latin typeface="Times New Roman" panose="02020603050405020304" pitchFamily="18" charset="0"/>
                  <a:ea typeface="宋体" panose="02010600030101010101" pitchFamily="2" charset="-122"/>
                </a:rPr>
                <a:t>800</a:t>
              </a:r>
              <a:endParaRPr lang="en-US" altLang="zh-CN" b="1">
                <a:solidFill>
                  <a:srgbClr val="FF0000"/>
                </a:solidFill>
                <a:latin typeface="Times New Roman" panose="02020603050405020304" pitchFamily="18" charset="0"/>
                <a:ea typeface="宋体" panose="02010600030101010101" pitchFamily="2" charset="-122"/>
              </a:endParaRPr>
            </a:p>
          </p:txBody>
        </p:sp>
        <p:sp>
          <p:nvSpPr>
            <p:cNvPr id="126994" name="Text Box 18"/>
            <p:cNvSpPr txBox="1"/>
            <p:nvPr/>
          </p:nvSpPr>
          <p:spPr>
            <a:xfrm rot="5400000">
              <a:off x="3828" y="3204"/>
              <a:ext cx="360" cy="244"/>
            </a:xfrm>
            <a:prstGeom prst="rect">
              <a:avLst/>
            </a:prstGeom>
            <a:noFill/>
            <a:ln w="9525">
              <a:noFill/>
            </a:ln>
          </p:spPr>
          <p:txBody>
            <a:bodyPr lIns="18000" tIns="10800" rIns="18000" bIns="10800" anchor="t">
              <a:spAutoFit/>
            </a:bodyPr>
            <a:p>
              <a:r>
                <a:rPr lang="en-US" altLang="zh-CN">
                  <a:solidFill>
                    <a:srgbClr val="0101FF"/>
                  </a:solidFill>
                  <a:latin typeface="Times New Roman" panose="02020603050405020304" pitchFamily="18" charset="0"/>
                  <a:ea typeface="宋体" panose="02010600030101010101" pitchFamily="2" charset="-122"/>
                </a:rPr>
                <a:t>900</a:t>
              </a:r>
              <a:endParaRPr lang="en-US" altLang="zh-CN">
                <a:solidFill>
                  <a:srgbClr val="0101FF"/>
                </a:solidFill>
                <a:latin typeface="Times New Roman" panose="02020603050405020304" pitchFamily="18" charset="0"/>
                <a:ea typeface="宋体" panose="02010600030101010101" pitchFamily="2" charset="-122"/>
              </a:endParaRPr>
            </a:p>
          </p:txBody>
        </p:sp>
        <p:sp>
          <p:nvSpPr>
            <p:cNvPr id="126995" name="Text Box 19"/>
            <p:cNvSpPr txBox="1"/>
            <p:nvPr/>
          </p:nvSpPr>
          <p:spPr>
            <a:xfrm rot="5400000">
              <a:off x="4128" y="3248"/>
              <a:ext cx="448" cy="244"/>
            </a:xfrm>
            <a:prstGeom prst="rect">
              <a:avLst/>
            </a:prstGeom>
            <a:noFill/>
            <a:ln w="9525">
              <a:noFill/>
            </a:ln>
          </p:spPr>
          <p:txBody>
            <a:bodyPr lIns="18000" tIns="10800" rIns="18000" bIns="10800" anchor="t">
              <a:spAutoFit/>
            </a:bodyPr>
            <a:p>
              <a:r>
                <a:rPr lang="en-US" altLang="zh-CN" b="1">
                  <a:solidFill>
                    <a:srgbClr val="FF0000"/>
                  </a:solidFill>
                  <a:latin typeface="Times New Roman" panose="02020603050405020304" pitchFamily="18" charset="0"/>
                  <a:ea typeface="宋体" panose="02010600030101010101" pitchFamily="2" charset="-122"/>
                </a:rPr>
                <a:t>1000</a:t>
              </a:r>
              <a:endParaRPr lang="en-US" altLang="zh-CN" b="1">
                <a:solidFill>
                  <a:srgbClr val="FF0000"/>
                </a:solidFill>
                <a:latin typeface="Times New Roman" panose="02020603050405020304" pitchFamily="18" charset="0"/>
                <a:ea typeface="宋体" panose="02010600030101010101" pitchFamily="2" charset="-122"/>
              </a:endParaRPr>
            </a:p>
          </p:txBody>
        </p:sp>
        <p:sp>
          <p:nvSpPr>
            <p:cNvPr id="126996" name="Text Box 20"/>
            <p:cNvSpPr txBox="1"/>
            <p:nvPr/>
          </p:nvSpPr>
          <p:spPr>
            <a:xfrm rot="5400000">
              <a:off x="4468" y="3260"/>
              <a:ext cx="472" cy="244"/>
            </a:xfrm>
            <a:prstGeom prst="rect">
              <a:avLst/>
            </a:prstGeom>
            <a:noFill/>
            <a:ln w="9525">
              <a:noFill/>
            </a:ln>
          </p:spPr>
          <p:txBody>
            <a:bodyPr lIns="18000" tIns="10800" rIns="18000" bIns="10800" anchor="t">
              <a:spAutoFit/>
            </a:bodyPr>
            <a:p>
              <a:r>
                <a:rPr lang="en-US" altLang="zh-CN" b="1">
                  <a:solidFill>
                    <a:srgbClr val="92D050"/>
                  </a:solidFill>
                  <a:latin typeface="Times New Roman" panose="02020603050405020304" pitchFamily="18" charset="0"/>
                  <a:ea typeface="宋体" panose="02010600030101010101" pitchFamily="2" charset="-122"/>
                </a:rPr>
                <a:t>1100</a:t>
              </a:r>
              <a:endParaRPr lang="en-US" altLang="zh-CN" b="1">
                <a:solidFill>
                  <a:srgbClr val="92D050"/>
                </a:solidFill>
                <a:latin typeface="Times New Roman" panose="02020603050405020304" pitchFamily="18" charset="0"/>
                <a:ea typeface="宋体" panose="02010600030101010101" pitchFamily="2" charset="-122"/>
              </a:endParaRPr>
            </a:p>
          </p:txBody>
        </p:sp>
        <p:sp>
          <p:nvSpPr>
            <p:cNvPr id="126997" name="Text Box 21"/>
            <p:cNvSpPr txBox="1"/>
            <p:nvPr/>
          </p:nvSpPr>
          <p:spPr>
            <a:xfrm rot="5400000">
              <a:off x="724" y="3164"/>
              <a:ext cx="216"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0</a:t>
              </a:r>
              <a:endParaRPr lang="en-US" altLang="zh-CN">
                <a:latin typeface="Times New Roman" panose="02020603050405020304" pitchFamily="18" charset="0"/>
                <a:ea typeface="宋体" panose="02010600030101010101" pitchFamily="2" charset="-122"/>
              </a:endParaRPr>
            </a:p>
          </p:txBody>
        </p:sp>
      </p:grpSp>
      <p:sp>
        <p:nvSpPr>
          <p:cNvPr id="126998" name="Text Box 22"/>
          <p:cNvSpPr txBox="1"/>
          <p:nvPr/>
        </p:nvSpPr>
        <p:spPr>
          <a:xfrm>
            <a:off x="609600" y="5803900"/>
            <a:ext cx="7937500" cy="830263"/>
          </a:xfrm>
          <a:prstGeom prst="rect">
            <a:avLst/>
          </a:prstGeom>
          <a:solidFill>
            <a:srgbClr val="FFFFCC"/>
          </a:solidFill>
          <a:ln w="9525">
            <a:noFill/>
          </a:ln>
        </p:spPr>
        <p:txBody>
          <a:bodyPr anchor="t">
            <a:spAutoFit/>
          </a:bodyPr>
          <a:p>
            <a:r>
              <a:rPr lang="zh-CN" altLang="en-US" b="1">
                <a:solidFill>
                  <a:srgbClr val="0000FF"/>
                </a:solidFill>
                <a:latin typeface="Tahoma" panose="020B0604030504040204" pitchFamily="34" charset="0"/>
                <a:ea typeface="黑体" panose="02010609060101010101" pitchFamily="49" charset="-122"/>
              </a:rPr>
              <a:t>思考</a:t>
            </a:r>
            <a:r>
              <a:rPr lang="zh-CN" altLang="en-US" b="1">
                <a:latin typeface="Tahoma" panose="020B0604030504040204" pitchFamily="34" charset="0"/>
                <a:ea typeface="宋体" panose="02010600030101010101" pitchFamily="2" charset="-122"/>
              </a:rPr>
              <a:t>：考虑加入一个周期为</a:t>
            </a:r>
            <a:r>
              <a:rPr lang="en-US" altLang="zh-CN" b="1">
                <a:latin typeface="Tahoma" panose="020B0604030504040204" pitchFamily="34" charset="0"/>
                <a:ea typeface="宋体" panose="02010600030101010101" pitchFamily="2" charset="-122"/>
              </a:rPr>
              <a:t>1</a:t>
            </a:r>
            <a:r>
              <a:rPr lang="zh-CN" altLang="en-US" b="1">
                <a:latin typeface="Tahoma" panose="020B0604030504040204" pitchFamily="34" charset="0"/>
                <a:ea typeface="宋体" panose="02010600030101010101" pitchFamily="2" charset="-122"/>
              </a:rPr>
              <a:t>秒，处理时间为</a:t>
            </a:r>
            <a:r>
              <a:rPr lang="en-US" altLang="zh-CN" b="1">
                <a:latin typeface="Tahoma" panose="020B0604030504040204" pitchFamily="34" charset="0"/>
                <a:ea typeface="宋体" panose="02010600030101010101" pitchFamily="2" charset="-122"/>
              </a:rPr>
              <a:t>150ms</a:t>
            </a:r>
            <a:r>
              <a:rPr lang="zh-CN" altLang="en-US" b="1">
                <a:latin typeface="Tahoma" panose="020B0604030504040204" pitchFamily="34" charset="0"/>
                <a:ea typeface="宋体" panose="02010600030101010101" pitchFamily="2" charset="-122"/>
              </a:rPr>
              <a:t>的实时任务后的情况。</a:t>
            </a:r>
            <a:endParaRPr lang="zh-CN" altLang="en-US" b="1">
              <a:latin typeface="Tahoma" panose="020B0604030504040204" pitchFamily="34" charset="0"/>
              <a:ea typeface="宋体" panose="02010600030101010101" pitchFamily="2" charset="-122"/>
            </a:endParaRPr>
          </a:p>
        </p:txBody>
      </p:sp>
      <p:sp>
        <p:nvSpPr>
          <p:cNvPr id="12699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28002" name="Text Box 2"/>
          <p:cNvSpPr txBox="1"/>
          <p:nvPr/>
        </p:nvSpPr>
        <p:spPr>
          <a:xfrm>
            <a:off x="457200" y="1016000"/>
            <a:ext cx="8280400" cy="522288"/>
          </a:xfrm>
          <a:prstGeom prst="rect">
            <a:avLst/>
          </a:prstGeom>
          <a:noFill/>
          <a:ln w="9525">
            <a:noFill/>
          </a:ln>
        </p:spPr>
        <p:txBody>
          <a:bodyPr anchor="t">
            <a:spAutoFit/>
          </a:bodyPr>
          <a:p>
            <a:pPr algn="just">
              <a:spcBef>
                <a:spcPct val="20000"/>
              </a:spcBef>
            </a:pPr>
            <a:r>
              <a:rPr lang="zh-CN" altLang="en-US" sz="2800" b="1">
                <a:latin typeface="Tahoma" panose="020B0604030504040204" pitchFamily="34" charset="0"/>
                <a:ea typeface="宋体" panose="02010600030101010101" pitchFamily="2" charset="-122"/>
              </a:rPr>
              <a:t>提高系统的处理能力途径：</a:t>
            </a:r>
            <a:endParaRPr lang="zh-CN" altLang="en-US" sz="2800" b="1">
              <a:latin typeface="Tahoma" panose="020B0604030504040204" pitchFamily="34" charset="0"/>
              <a:ea typeface="宋体" panose="02010600030101010101" pitchFamily="2" charset="-122"/>
            </a:endParaRPr>
          </a:p>
        </p:txBody>
      </p:sp>
      <p:graphicFrame>
        <p:nvGraphicFramePr>
          <p:cNvPr id="128003" name="Object 3"/>
          <p:cNvGraphicFramePr>
            <a:graphicFrameLocks noChangeAspect="1"/>
          </p:cNvGraphicFramePr>
          <p:nvPr/>
        </p:nvGraphicFramePr>
        <p:xfrm>
          <a:off x="3562350" y="3422650"/>
          <a:ext cx="1684338" cy="1111250"/>
        </p:xfrm>
        <a:graphic>
          <a:graphicData uri="http://schemas.openxmlformats.org/presentationml/2006/ole">
            <mc:AlternateContent xmlns:mc="http://schemas.openxmlformats.org/markup-compatibility/2006">
              <mc:Choice xmlns:v="urn:schemas-microsoft-com:vml" Requires="v">
                <p:oleObj spid="_x0000_s3079" name="" r:id="rId1" imgW="673100" imgH="444500" progId="">
                  <p:embed/>
                </p:oleObj>
              </mc:Choice>
              <mc:Fallback>
                <p:oleObj name="" r:id="rId1" imgW="673100" imgH="444500" progId="">
                  <p:embed/>
                  <p:pic>
                    <p:nvPicPr>
                      <p:cNvPr id="0" name="图片 3078"/>
                      <p:cNvPicPr/>
                      <p:nvPr/>
                    </p:nvPicPr>
                    <p:blipFill>
                      <a:blip r:embed="rId2"/>
                      <a:stretch>
                        <a:fillRect/>
                      </a:stretch>
                    </p:blipFill>
                    <p:spPr>
                      <a:xfrm>
                        <a:off x="3562350" y="3422650"/>
                        <a:ext cx="1684338" cy="1111250"/>
                      </a:xfrm>
                      <a:prstGeom prst="rect">
                        <a:avLst/>
                      </a:prstGeom>
                      <a:noFill/>
                      <a:ln w="38100">
                        <a:noFill/>
                        <a:miter/>
                      </a:ln>
                    </p:spPr>
                  </p:pic>
                </p:oleObj>
              </mc:Fallback>
            </mc:AlternateContent>
          </a:graphicData>
        </a:graphic>
      </p:graphicFrame>
      <p:sp>
        <p:nvSpPr>
          <p:cNvPr id="128004" name="Text Box 4"/>
          <p:cNvSpPr txBox="1"/>
          <p:nvPr/>
        </p:nvSpPr>
        <p:spPr>
          <a:xfrm>
            <a:off x="431800" y="4648200"/>
            <a:ext cx="8407400" cy="1814513"/>
          </a:xfrm>
          <a:prstGeom prst="rect">
            <a:avLst/>
          </a:prstGeom>
          <a:noFill/>
          <a:ln w="9525">
            <a:noFill/>
          </a:ln>
        </p:spPr>
        <p:txBody>
          <a:bodyPr anchor="t">
            <a:spAutoFit/>
          </a:bodyPr>
          <a:p>
            <a:pPr algn="just"/>
            <a:r>
              <a:rPr lang="en-US" altLang="zh-CN" sz="2800" b="1">
                <a:latin typeface="Tahoma" panose="020B0604030504040204" pitchFamily="34" charset="0"/>
                <a:ea typeface="宋体" panose="02010600030101010101" pitchFamily="2" charset="-122"/>
              </a:rPr>
              <a:t>       </a:t>
            </a:r>
            <a:r>
              <a:rPr lang="zh-CN" altLang="en-US" sz="2800" b="1">
                <a:latin typeface="Tahoma" panose="020B0604030504040204" pitchFamily="34" charset="0"/>
                <a:ea typeface="宋体" panose="02010600030101010101" pitchFamily="2" charset="-122"/>
              </a:rPr>
              <a:t>上述限制条件并未考虑任务的切换时间，包括执行调度算法和进程任务切换，以及消息的传递时间等开销，因此，当利用上述限制条件来确定系统是否可调度时，还应适当地留有余地。</a:t>
            </a:r>
            <a:endParaRPr lang="zh-CN" altLang="en-US" sz="2800" b="1">
              <a:latin typeface="Tahoma" panose="020B0604030504040204" pitchFamily="34" charset="0"/>
              <a:ea typeface="宋体" panose="02010600030101010101" pitchFamily="2" charset="-122"/>
            </a:endParaRPr>
          </a:p>
        </p:txBody>
      </p:sp>
      <p:sp>
        <p:nvSpPr>
          <p:cNvPr id="128005" name="Text Box 5"/>
          <p:cNvSpPr txBox="1"/>
          <p:nvPr/>
        </p:nvSpPr>
        <p:spPr>
          <a:xfrm>
            <a:off x="457200" y="1538288"/>
            <a:ext cx="8253413" cy="1814512"/>
          </a:xfrm>
          <a:prstGeom prst="rect">
            <a:avLst/>
          </a:prstGeom>
          <a:noFill/>
          <a:ln w="9525">
            <a:noFill/>
          </a:ln>
        </p:spPr>
        <p:txBody>
          <a:bodyPr anchor="t">
            <a:spAutoFit/>
          </a:bodyPr>
          <a:p>
            <a:pPr marL="457200" indent="-457200" algn="just">
              <a:buClr>
                <a:srgbClr val="0000FF"/>
              </a:buClr>
              <a:buFont typeface="Wingdings" panose="05000000000000000000" pitchFamily="2" charset="2"/>
              <a:buChar char="n"/>
            </a:pPr>
            <a:r>
              <a:rPr lang="zh-CN" altLang="en-US" sz="2800" b="1">
                <a:solidFill>
                  <a:srgbClr val="FF0000"/>
                </a:solidFill>
                <a:latin typeface="Times New Roman" panose="02020603050405020304" pitchFamily="18" charset="0"/>
                <a:ea typeface="宋体" panose="02010600030101010101" pitchFamily="2" charset="-122"/>
              </a:rPr>
              <a:t>采用单处理机系统，但需提高其处理能力</a:t>
            </a:r>
            <a:r>
              <a:rPr lang="zh-CN" altLang="en-US" sz="2800" b="1">
                <a:latin typeface="Times New Roman" panose="02020603050405020304" pitchFamily="18" charset="0"/>
                <a:ea typeface="宋体" panose="02010600030101010101" pitchFamily="2" charset="-122"/>
              </a:rPr>
              <a:t>，以显著减少对每一个任务的处理时间；</a:t>
            </a:r>
            <a:endParaRPr lang="zh-CN" altLang="en-US" sz="2800" b="1">
              <a:latin typeface="Times New Roman" panose="02020603050405020304" pitchFamily="18" charset="0"/>
              <a:ea typeface="宋体" panose="02010600030101010101" pitchFamily="2" charset="-122"/>
            </a:endParaRPr>
          </a:p>
          <a:p>
            <a:pPr marL="457200" indent="-457200" algn="just">
              <a:buClr>
                <a:srgbClr val="0000FF"/>
              </a:buClr>
              <a:buFont typeface="Wingdings" panose="05000000000000000000" pitchFamily="2" charset="2"/>
              <a:buChar char="n"/>
            </a:pPr>
            <a:r>
              <a:rPr lang="zh-CN" altLang="en-US" sz="2800" b="1">
                <a:solidFill>
                  <a:srgbClr val="FF0000"/>
                </a:solidFill>
                <a:latin typeface="Times New Roman" panose="02020603050405020304" pitchFamily="18" charset="0"/>
                <a:ea typeface="宋体" panose="02010600030101010101" pitchFamily="2" charset="-122"/>
              </a:rPr>
              <a:t>采用多处理机系统</a:t>
            </a:r>
            <a:r>
              <a:rPr lang="zh-CN" altLang="en-US" sz="2800" b="1">
                <a:latin typeface="Times New Roman" panose="02020603050405020304" pitchFamily="18" charset="0"/>
                <a:ea typeface="宋体" panose="02010600030101010101" pitchFamily="2" charset="-122"/>
              </a:rPr>
              <a:t>，假设系统中处理机数为</a:t>
            </a:r>
            <a:r>
              <a:rPr lang="en-US" altLang="zh-CN" sz="2800" b="1">
                <a:latin typeface="Times New Roman" panose="02020603050405020304" pitchFamily="18" charset="0"/>
                <a:ea typeface="宋体" panose="02010600030101010101" pitchFamily="2" charset="-122"/>
              </a:rPr>
              <a:t>N</a:t>
            </a:r>
            <a:r>
              <a:rPr lang="zh-CN" altLang="en-US" sz="2800" b="1">
                <a:latin typeface="Times New Roman" panose="02020603050405020304" pitchFamily="18" charset="0"/>
                <a:ea typeface="宋体" panose="02010600030101010101" pitchFamily="2" charset="-122"/>
              </a:rPr>
              <a:t>，则应将上述限制条件改为：</a:t>
            </a:r>
            <a:endParaRPr lang="zh-CN" altLang="en-US" sz="2800" b="1">
              <a:latin typeface="Times New Roman" panose="02020603050405020304" pitchFamily="18" charset="0"/>
              <a:ea typeface="宋体" panose="02010600030101010101" pitchFamily="2" charset="-122"/>
            </a:endParaRPr>
          </a:p>
        </p:txBody>
      </p:sp>
      <p:sp>
        <p:nvSpPr>
          <p:cNvPr id="12800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
        <p:nvSpPr>
          <p:cNvPr id="128007" name="Text Box 2"/>
          <p:cNvSpPr txBox="1"/>
          <p:nvPr/>
        </p:nvSpPr>
        <p:spPr>
          <a:xfrm>
            <a:off x="215900" y="409575"/>
            <a:ext cx="8521700" cy="522288"/>
          </a:xfrm>
          <a:prstGeom prst="rect">
            <a:avLst/>
          </a:prstGeom>
          <a:noFill/>
          <a:ln w="9525">
            <a:noFill/>
          </a:ln>
        </p:spPr>
        <p:txBody>
          <a:bodyPr anchor="t">
            <a:spAutoFit/>
          </a:bodyPr>
          <a:p>
            <a:pPr>
              <a:spcBef>
                <a:spcPct val="20000"/>
              </a:spcBef>
            </a:pPr>
            <a:r>
              <a:rPr lang="en-US" altLang="zh-CN" sz="2800" b="1">
                <a:solidFill>
                  <a:srgbClr val="0101FF"/>
                </a:solidFill>
                <a:latin typeface="Tahoma" panose="020B0604030504040204" pitchFamily="34" charset="0"/>
                <a:ea typeface="宋体" panose="02010600030101010101" pitchFamily="2" charset="-122"/>
              </a:rPr>
              <a:t>2</a:t>
            </a:r>
            <a:r>
              <a:rPr lang="zh-CN" altLang="en-US" sz="2800" b="1">
                <a:solidFill>
                  <a:srgbClr val="0101FF"/>
                </a:solidFill>
                <a:latin typeface="Tahoma" panose="020B0604030504040204" pitchFamily="34" charset="0"/>
                <a:ea typeface="宋体" panose="02010600030101010101" pitchFamily="2" charset="-122"/>
              </a:rPr>
              <a:t>．</a:t>
            </a:r>
            <a:r>
              <a:rPr lang="zh-CN" altLang="en-US" sz="2800" b="1">
                <a:solidFill>
                  <a:srgbClr val="0101FF"/>
                </a:solidFill>
                <a:latin typeface="黑体" panose="02010609060101010101" pitchFamily="49" charset="-122"/>
                <a:ea typeface="黑体" panose="02010609060101010101" pitchFamily="49" charset="-122"/>
              </a:rPr>
              <a:t>系统处理能力强</a:t>
            </a:r>
            <a:endParaRPr lang="zh-CN" altLang="en-US" b="1">
              <a:latin typeface="Times New Roman" panose="02020603050405020304" pitchFamily="18" charset="0"/>
              <a:ea typeface="宋体" panose="0201060003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05474" name="Text Box 2"/>
          <p:cNvSpPr txBox="1"/>
          <p:nvPr/>
        </p:nvSpPr>
        <p:spPr>
          <a:xfrm>
            <a:off x="311150" y="1066800"/>
            <a:ext cx="8521700" cy="4437063"/>
          </a:xfrm>
          <a:prstGeom prst="rect">
            <a:avLst/>
          </a:prstGeom>
          <a:noFill/>
          <a:ln w="9525">
            <a:noFill/>
          </a:ln>
        </p:spPr>
        <p:txBody>
          <a:bodyPr anchor="t">
            <a:spAutoFit/>
          </a:bodyPr>
          <a:p>
            <a:pPr>
              <a:spcBef>
                <a:spcPct val="20000"/>
              </a:spcBef>
            </a:pPr>
            <a:r>
              <a:rPr lang="en-US" altLang="zh-CN" sz="2800" b="1" noProof="1">
                <a:solidFill>
                  <a:srgbClr val="0101FF"/>
                </a:solidFill>
                <a:latin typeface="黑体" panose="02010609060101010101" pitchFamily="49" charset="-122"/>
                <a:ea typeface="黑体" panose="02010609060101010101" pitchFamily="49" charset="-122"/>
                <a:cs typeface="黑体" panose="02010609060101010101" pitchFamily="49" charset="-122"/>
              </a:rPr>
              <a:t>3</a:t>
            </a:r>
            <a:r>
              <a:rPr lang="zh-CN" altLang="en-US" sz="2800" b="1" noProof="1">
                <a:solidFill>
                  <a:srgbClr val="0101FF"/>
                </a:solidFill>
                <a:latin typeface="黑体" panose="02010609060101010101" pitchFamily="49" charset="-122"/>
                <a:ea typeface="黑体" panose="02010609060101010101" pitchFamily="49" charset="-122"/>
                <a:cs typeface="黑体" panose="02010609060101010101" pitchFamily="49" charset="-122"/>
              </a:rPr>
              <a:t>．采用抢占式调度机制</a:t>
            </a:r>
            <a:endParaRPr lang="zh-CN" altLang="en-US" sz="2800" b="1" noProof="1">
              <a:solidFill>
                <a:srgbClr val="0101FF"/>
              </a:solidFill>
              <a:latin typeface="黑体" panose="02010609060101010101" pitchFamily="49" charset="-122"/>
              <a:ea typeface="黑体" panose="02010609060101010101" pitchFamily="49" charset="-122"/>
              <a:cs typeface="黑体" panose="02010609060101010101" pitchFamily="49" charset="-122"/>
            </a:endParaRPr>
          </a:p>
          <a:p>
            <a:pPr marL="457200" indent="-457200">
              <a:spcBef>
                <a:spcPct val="20000"/>
              </a:spcBef>
              <a:buClr>
                <a:srgbClr val="0101FF"/>
              </a:buClr>
              <a:buFont typeface="Wingdings" panose="05000000000000000000" charset="0"/>
              <a:buChar char="l"/>
            </a:pPr>
            <a:r>
              <a:rPr lang="zh-CN" altLang="en-US" b="1" noProof="1">
                <a:latin typeface="Tahoma" panose="020B0604030504040204" pitchFamily="34" charset="0"/>
                <a:ea typeface="宋体" panose="02010600030101010101" pitchFamily="2" charset="-122"/>
                <a:cs typeface="+mn-cs"/>
              </a:rPr>
              <a:t>含有硬实时任务的实时系统中，广泛采用</a:t>
            </a:r>
            <a:r>
              <a:rPr lang="zh-CN" altLang="en-US" b="1" noProof="1">
                <a:solidFill>
                  <a:srgbClr val="FF0000"/>
                </a:solidFill>
                <a:latin typeface="Tahoma" panose="020B0604030504040204" pitchFamily="34" charset="0"/>
                <a:ea typeface="宋体" panose="02010600030101010101" pitchFamily="2" charset="-122"/>
                <a:cs typeface="+mn-cs"/>
              </a:rPr>
              <a:t>抢占机制</a:t>
            </a:r>
            <a:r>
              <a:rPr lang="zh-CN" altLang="en-US" b="1" noProof="1">
                <a:latin typeface="Tahoma" panose="020B0604030504040204" pitchFamily="34" charset="0"/>
                <a:ea typeface="宋体" panose="02010600030101010101" pitchFamily="2" charset="-122"/>
                <a:cs typeface="+mn-cs"/>
              </a:rPr>
              <a:t>。这样可满足硬实时任务对截止时间的要求，但这种调度机制比较复杂。</a:t>
            </a:r>
            <a:endParaRPr lang="zh-CN" altLang="en-US" b="1" noProof="1">
              <a:latin typeface="Tahoma" panose="020B0604030504040204" pitchFamily="34" charset="0"/>
              <a:ea typeface="宋体" panose="02010600030101010101" pitchFamily="2" charset="-122"/>
            </a:endParaRPr>
          </a:p>
          <a:p>
            <a:pPr marL="457200" indent="-457200">
              <a:spcBef>
                <a:spcPct val="20000"/>
              </a:spcBef>
              <a:buClr>
                <a:srgbClr val="0101FF"/>
              </a:buClr>
              <a:buFont typeface="Wingdings" panose="05000000000000000000" charset="0"/>
              <a:buChar char="l"/>
            </a:pPr>
            <a:r>
              <a:rPr lang="zh-CN" altLang="en-US" b="1" noProof="1">
                <a:latin typeface="Tahoma" panose="020B0604030504040204" pitchFamily="34" charset="0"/>
                <a:ea typeface="宋体" panose="02010600030101010101" pitchFamily="2" charset="-122"/>
                <a:cs typeface="+mn-cs"/>
              </a:rPr>
              <a:t>对于一些小的实时系统，如果能预知任务的开始截止时间，则对实时任务的调度可采用非抢占调度机制以</a:t>
            </a:r>
            <a:r>
              <a:rPr lang="zh-CN" altLang="en-US" b="1" noProof="1">
                <a:solidFill>
                  <a:srgbClr val="FF0000"/>
                </a:solidFill>
                <a:latin typeface="Tahoma" panose="020B0604030504040204" pitchFamily="34" charset="0"/>
                <a:ea typeface="宋体" panose="02010600030101010101" pitchFamily="2" charset="-122"/>
                <a:cs typeface="+mn-cs"/>
              </a:rPr>
              <a:t>简化调度程序</a:t>
            </a:r>
            <a:r>
              <a:rPr lang="zh-CN" altLang="en-US" b="1" noProof="1">
                <a:latin typeface="Tahoma" panose="020B0604030504040204" pitchFamily="34" charset="0"/>
                <a:ea typeface="宋体" panose="02010600030101010101" pitchFamily="2" charset="-122"/>
                <a:cs typeface="+mn-cs"/>
              </a:rPr>
              <a:t>和对任务调度所花费的系统开销。</a:t>
            </a:r>
            <a:endParaRPr lang="zh-CN" altLang="en-US" b="1" noProof="1">
              <a:latin typeface="Tahoma" panose="020B0604030504040204" pitchFamily="34" charset="0"/>
              <a:ea typeface="宋体" panose="02010600030101010101" pitchFamily="2" charset="-122"/>
            </a:endParaRPr>
          </a:p>
          <a:p>
            <a:pPr marL="457200" indent="-457200">
              <a:spcBef>
                <a:spcPct val="20000"/>
              </a:spcBef>
              <a:buClr>
                <a:srgbClr val="0101FF"/>
              </a:buClr>
              <a:buFont typeface="Wingdings" panose="05000000000000000000" charset="0"/>
              <a:buChar char="l"/>
            </a:pPr>
            <a:r>
              <a:rPr lang="zh-CN" altLang="en-US" b="1" noProof="1">
                <a:latin typeface="Tahoma" panose="020B0604030504040204" pitchFamily="34" charset="0"/>
                <a:ea typeface="宋体" panose="02010600030101010101" pitchFamily="2" charset="-122"/>
                <a:cs typeface="+mn-cs"/>
              </a:rPr>
              <a:t>设计这种调度机制时，应使所有的实时任务都比较小，并在执行完关键性程序和临界区后，能及时地把自己阻塞起来，以便释放处理机，供调度程序去调度那种开始截止时间即将到达的任务。</a:t>
            </a:r>
            <a:endParaRPr lang="zh-CN" altLang="en-US" b="1" noProof="1">
              <a:latin typeface="Tahoma" panose="020B0604030504040204" pitchFamily="34" charset="0"/>
              <a:ea typeface="宋体" panose="02010600030101010101" pitchFamily="2" charset="-122"/>
            </a:endParaRPr>
          </a:p>
        </p:txBody>
      </p:sp>
      <p:sp>
        <p:nvSpPr>
          <p:cNvPr id="129027" name="Rectangle 2"/>
          <p:cNvSpPr>
            <a:spLocks noGrp="1"/>
          </p:cNvSpPr>
          <p:nvPr/>
        </p:nvSpPr>
        <p:spPr>
          <a:xfrm>
            <a:off x="147638" y="271463"/>
            <a:ext cx="8562975" cy="660400"/>
          </a:xfrm>
          <a:prstGeom prst="rect">
            <a:avLst/>
          </a:prstGeom>
          <a:noFill/>
          <a:ln w="9525">
            <a:noFill/>
          </a:ln>
        </p:spPr>
        <p:txBody>
          <a:bodyPr wrap="square" lIns="91440" tIns="45720" rIns="91440" bIns="45720" anchor="b"/>
          <a:p>
            <a:r>
              <a:rPr lang="en-US" altLang="zh-CN" sz="3200" b="1">
                <a:solidFill>
                  <a:srgbClr val="000066"/>
                </a:solidFill>
                <a:latin typeface="Tahoma" panose="020B0604030504040204" pitchFamily="34" charset="0"/>
                <a:ea typeface="黑体" panose="02010609060101010101" pitchFamily="49" charset="-122"/>
              </a:rPr>
              <a:t>3.3.1  </a:t>
            </a:r>
            <a:r>
              <a:rPr lang="zh-CN" altLang="en-US" sz="3200" b="1">
                <a:solidFill>
                  <a:srgbClr val="000066"/>
                </a:solidFill>
                <a:latin typeface="Tahoma" panose="020B0604030504040204" pitchFamily="34" charset="0"/>
                <a:ea typeface="黑体" panose="02010609060101010101" pitchFamily="49" charset="-122"/>
              </a:rPr>
              <a:t>实现实时调度的基本条件</a:t>
            </a:r>
            <a:endParaRPr lang="zh-CN" altLang="en-US" sz="3200" b="1">
              <a:solidFill>
                <a:srgbClr val="000066"/>
              </a:solidFill>
              <a:latin typeface="Tahoma" panose="020B0604030504040204" pitchFamily="34" charset="0"/>
              <a:ea typeface="黑体" panose="02010609060101010101" pitchFamily="49" charset="-122"/>
            </a:endParaRPr>
          </a:p>
        </p:txBody>
      </p:sp>
      <p:sp>
        <p:nvSpPr>
          <p:cNvPr id="129028"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ctrTitle"/>
          </p:nvPr>
        </p:nvSpPr>
        <p:spPr>
          <a:xfrm>
            <a:off x="228600" y="22860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
        <p:nvSpPr>
          <p:cNvPr id="138242" name="Rectangle 2"/>
          <p:cNvSpPr>
            <a:spLocks noGrp="1" noChangeArrowheads="1"/>
          </p:cNvSpPr>
          <p:nvPr/>
        </p:nvSpPr>
        <p:spPr>
          <a:xfrm>
            <a:off x="411163" y="835025"/>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作业和作业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2" name="Rectangle 2"/>
          <p:cNvSpPr>
            <a:spLocks noGrp="1"/>
          </p:cNvSpPr>
          <p:nvPr>
            <p:ph type="subTitle" idx="1"/>
          </p:nvPr>
        </p:nvSpPr>
        <p:spPr>
          <a:xfrm>
            <a:off x="492125" y="1585913"/>
            <a:ext cx="8382000" cy="2981325"/>
          </a:xfrm>
          <a:ln>
            <a:noFill/>
          </a:ln>
        </p:spPr>
        <p:txBody>
          <a:bodyPr wrap="square" lIns="91440" tIns="45720" rIns="91440" bIns="45720" numCol="1" anchor="t" anchorCtr="0" compatLnSpc="1"/>
          <a:p>
            <a:pPr marL="287655" marR="0" indent="-287655"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kern="0" cap="none" spc="0" normalizeH="0" baseline="0" noProof="1" dirty="0">
                <a:solidFill>
                  <a:schemeClr val="tx1"/>
                </a:solidFill>
                <a:latin typeface="+mn-lt"/>
                <a:ea typeface="+mn-ea"/>
                <a:cs typeface="+mn-cs"/>
              </a:rPr>
              <a:t>   作业怎样分解为进程？</a:t>
            </a:r>
            <a:endParaRPr kumimoji="1" lang="en-US" altLang="zh-CN" sz="2800" b="1" i="0" u="none" strike="noStrike" kern="0" cap="none" spc="0" normalizeH="0" baseline="0" noProof="1" dirty="0">
              <a:solidFill>
                <a:schemeClr val="tx1"/>
              </a:solidFill>
              <a:latin typeface="+mn-lt"/>
              <a:ea typeface="+mn-ea"/>
              <a:cs typeface="+mn-cs"/>
            </a:endParaRPr>
          </a:p>
          <a:p>
            <a:pPr marL="287655" marR="0" indent="-287655" algn="l" defTabSz="914400" rtl="0" eaLnBrk="1" fontAlgn="base" latinLnBrk="0" hangingPunct="1">
              <a:lnSpc>
                <a:spcPct val="100000"/>
              </a:lnSpc>
              <a:spcBef>
                <a:spcPct val="20000"/>
              </a:spcBef>
              <a:spcAft>
                <a:spcPct val="0"/>
              </a:spcAft>
              <a:buClr>
                <a:srgbClr val="3333CC"/>
              </a:buClr>
              <a:buSzTx/>
              <a:buFont typeface="Wingdings" panose="05000000000000000000" charset="0"/>
              <a:buChar char="l"/>
            </a:pPr>
            <a:r>
              <a:rPr kumimoji="1" lang="zh-CN" altLang="en-US" sz="2800" b="1" i="0" u="none" strike="noStrike" kern="0" cap="none" spc="0" normalizeH="0" baseline="0" noProof="1" dirty="0">
                <a:solidFill>
                  <a:schemeClr val="tx1"/>
                </a:solidFill>
                <a:latin typeface="+mn-lt"/>
                <a:ea typeface="+mn-ea"/>
                <a:cs typeface="+mn-cs"/>
              </a:rPr>
              <a:t> </a:t>
            </a:r>
            <a:r>
              <a:rPr kumimoji="1" lang="zh-CN" altLang="en-US" sz="2800" b="1" i="0" u="none" strike="noStrike" kern="0" cap="none" spc="0" normalizeH="0" baseline="0" noProof="1" dirty="0">
                <a:solidFill>
                  <a:schemeClr val="accent6"/>
                </a:solidFill>
                <a:latin typeface="+mn-lt"/>
                <a:ea typeface="+mn-ea"/>
                <a:cs typeface="+mn-cs"/>
              </a:rPr>
              <a:t>首先</a:t>
            </a:r>
            <a:r>
              <a:rPr kumimoji="1" lang="zh-CN" altLang="en-US" sz="2800" b="1" i="0" u="none" strike="noStrike" kern="0" cap="none" spc="0" normalizeH="0" baseline="0" noProof="1" dirty="0">
                <a:solidFill>
                  <a:schemeClr val="tx1"/>
                </a:solidFill>
                <a:latin typeface="+mn-lt"/>
                <a:ea typeface="+mn-ea"/>
                <a:cs typeface="+mn-cs"/>
              </a:rPr>
              <a:t>，</a:t>
            </a:r>
            <a:r>
              <a:rPr kumimoji="1" lang="zh-CN" altLang="en-US" sz="2800" b="1" i="0" u="none" strike="noStrike" kern="0" cap="none" spc="0" normalizeH="0" baseline="0" noProof="1" dirty="0">
                <a:solidFill>
                  <a:schemeClr val="tx1"/>
                </a:solidFill>
                <a:latin typeface="+mn-lt"/>
                <a:ea typeface="+mn-ea"/>
                <a:cs typeface="+mn-cs"/>
              </a:rPr>
              <a:t>系统必须为一个作业创建一个根进程。</a:t>
            </a:r>
            <a:endParaRPr kumimoji="1" lang="en-US" altLang="zh-CN" sz="2800" b="1" i="0" u="none" strike="noStrike" kern="0" cap="none" spc="0" normalizeH="0" baseline="0" noProof="1" dirty="0">
              <a:solidFill>
                <a:schemeClr val="tx1"/>
              </a:solidFill>
              <a:latin typeface="+mn-lt"/>
              <a:ea typeface="+mn-ea"/>
              <a:cs typeface="+mn-cs"/>
            </a:endParaRPr>
          </a:p>
          <a:p>
            <a:pPr marL="287655" marR="0" indent="-287655" algn="l" defTabSz="914400" rtl="0" eaLnBrk="1" fontAlgn="base" latinLnBrk="0" hangingPunct="1">
              <a:lnSpc>
                <a:spcPct val="100000"/>
              </a:lnSpc>
              <a:spcBef>
                <a:spcPct val="20000"/>
              </a:spcBef>
              <a:spcAft>
                <a:spcPct val="0"/>
              </a:spcAft>
              <a:buClr>
                <a:srgbClr val="3333CC"/>
              </a:buClr>
              <a:buSzTx/>
              <a:buFont typeface="Wingdings" panose="05000000000000000000" charset="0"/>
              <a:buChar char="l"/>
            </a:pPr>
            <a:r>
              <a:rPr kumimoji="1" lang="zh-CN" altLang="en-US" sz="2800" b="1" i="0" u="none" strike="noStrike" kern="0" cap="none" spc="0" normalizeH="0" baseline="0" noProof="1" dirty="0">
                <a:solidFill>
                  <a:schemeClr val="tx1"/>
                </a:solidFill>
                <a:latin typeface="+mn-lt"/>
                <a:ea typeface="+mn-ea"/>
                <a:cs typeface="+mn-cs"/>
              </a:rPr>
              <a:t> </a:t>
            </a:r>
            <a:r>
              <a:rPr kumimoji="1" lang="zh-CN" altLang="en-US" sz="2800" b="1" i="0" u="none" strike="noStrike" kern="0" cap="none" spc="0" normalizeH="0" baseline="0" noProof="1" dirty="0">
                <a:solidFill>
                  <a:schemeClr val="accent6"/>
                </a:solidFill>
                <a:latin typeface="+mn-lt"/>
                <a:ea typeface="+mn-ea"/>
                <a:cs typeface="+mn-cs"/>
              </a:rPr>
              <a:t>然后</a:t>
            </a:r>
            <a:r>
              <a:rPr kumimoji="1" lang="zh-CN" altLang="en-US" sz="2800" b="1" i="0" u="none" strike="noStrike" kern="0" cap="none" spc="0" normalizeH="0" baseline="0" noProof="1" dirty="0">
                <a:solidFill>
                  <a:schemeClr val="tx1"/>
                </a:solidFill>
                <a:latin typeface="+mn-lt"/>
                <a:ea typeface="+mn-ea"/>
                <a:cs typeface="+mn-cs"/>
              </a:rPr>
              <a:t>，在执行作业控制语句时，根据任务要求，系统或根进程为其创建相应的子进程，</a:t>
            </a:r>
            <a:endParaRPr kumimoji="1" lang="en-US" altLang="zh-CN" sz="2800" b="1" i="0" u="none" strike="noStrike" kern="0" cap="none" spc="0" normalizeH="0" baseline="0" noProof="1" dirty="0">
              <a:solidFill>
                <a:schemeClr val="tx1"/>
              </a:solidFill>
              <a:latin typeface="+mn-lt"/>
              <a:ea typeface="+mn-ea"/>
              <a:cs typeface="+mn-cs"/>
            </a:endParaRPr>
          </a:p>
          <a:p>
            <a:pPr marL="287655" marR="0" indent="-287655" algn="l" defTabSz="914400" rtl="0" eaLnBrk="1" fontAlgn="base" latinLnBrk="0" hangingPunct="1">
              <a:lnSpc>
                <a:spcPct val="100000"/>
              </a:lnSpc>
              <a:spcBef>
                <a:spcPct val="20000"/>
              </a:spcBef>
              <a:spcAft>
                <a:spcPct val="0"/>
              </a:spcAft>
              <a:buClr>
                <a:srgbClr val="3333CC"/>
              </a:buClr>
              <a:buSzTx/>
              <a:buFont typeface="Wingdings" panose="05000000000000000000" charset="0"/>
              <a:buChar char="l"/>
            </a:pPr>
            <a:r>
              <a:rPr kumimoji="1" lang="zh-CN" altLang="en-US" sz="2800" b="1" i="0" u="none" strike="noStrike" kern="0" cap="none" spc="0" normalizeH="0" baseline="0" noProof="1" dirty="0">
                <a:solidFill>
                  <a:schemeClr val="tx1"/>
                </a:solidFill>
                <a:latin typeface="+mn-lt"/>
                <a:ea typeface="+mn-ea"/>
                <a:cs typeface="+mn-cs"/>
              </a:rPr>
              <a:t> </a:t>
            </a:r>
            <a:r>
              <a:rPr kumimoji="1" lang="zh-CN" altLang="en-US" sz="2800" b="1" i="0" u="none" strike="noStrike" kern="0" cap="none" spc="0" normalizeH="0" baseline="0" noProof="1" dirty="0">
                <a:solidFill>
                  <a:schemeClr val="accent6"/>
                </a:solidFill>
                <a:latin typeface="+mn-lt"/>
                <a:ea typeface="+mn-ea"/>
                <a:cs typeface="+mn-cs"/>
              </a:rPr>
              <a:t>然后</a:t>
            </a:r>
            <a:r>
              <a:rPr kumimoji="1" lang="zh-CN" altLang="en-US" sz="2800" b="1" i="0" u="none" strike="noStrike" kern="0" cap="none" spc="0" normalizeH="0" baseline="0" noProof="1" dirty="0">
                <a:solidFill>
                  <a:schemeClr val="tx1"/>
                </a:solidFill>
                <a:latin typeface="+mn-lt"/>
                <a:ea typeface="+mn-ea"/>
                <a:cs typeface="+mn-cs"/>
              </a:rPr>
              <a:t>，为各子进程分配资源和调度各子进程执行以完成作业要求的任务。</a:t>
            </a:r>
            <a:endParaRPr kumimoji="1" lang="zh-CN" altLang="en-US" sz="2800" b="1" i="0" u="none" strike="noStrike" kern="0" cap="none" spc="0" normalizeH="0" baseline="0" noProof="1" dirty="0">
              <a:solidFill>
                <a:schemeClr val="tx1"/>
              </a:solidFill>
              <a:latin typeface="+mn-lt"/>
              <a:ea typeface="+mn-ea"/>
              <a:cs typeface="+mn-cs"/>
            </a:endParaRPr>
          </a:p>
        </p:txBody>
      </p:sp>
      <p:sp>
        <p:nvSpPr>
          <p:cNvPr id="34820"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charRg st="14" end="36"/>
                                            </p:txEl>
                                          </p:spTgt>
                                        </p:tgtEl>
                                        <p:attrNameLst>
                                          <p:attrName>style.visibility</p:attrName>
                                        </p:attrNameLst>
                                      </p:cBhvr>
                                      <p:to>
                                        <p:strVal val="visible"/>
                                      </p:to>
                                    </p:set>
                                    <p:anim calcmode="lin" valueType="num">
                                      <p:cBhvr>
                                        <p:cTn id="7" dur="500"/>
                                        <p:tgtEl>
                                          <p:spTgt spid="2">
                                            <p:txEl>
                                              <p:charRg st="14" end="36"/>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charRg st="14" end="36"/>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2">
                                            <p:txEl>
                                              <p:charRg st="36" end="76"/>
                                            </p:txEl>
                                          </p:spTgt>
                                        </p:tgtEl>
                                        <p:attrNameLst>
                                          <p:attrName>style.visibility</p:attrName>
                                        </p:attrNameLst>
                                      </p:cBhvr>
                                      <p:to>
                                        <p:strVal val="visible"/>
                                      </p:to>
                                    </p:set>
                                    <p:anim calcmode="lin" valueType="num">
                                      <p:cBhvr>
                                        <p:cTn id="13" dur="500"/>
                                        <p:tgtEl>
                                          <p:spTgt spid="2">
                                            <p:txEl>
                                              <p:charRg st="36" end="76"/>
                                            </p:txEl>
                                          </p:spTgt>
                                        </p:tgtEl>
                                        <p:attrNameLst>
                                          <p:attrName>ppt_y</p:attrName>
                                        </p:attrNameLst>
                                      </p:cBhvr>
                                      <p:tavLst>
                                        <p:tav tm="0">
                                          <p:val>
                                            <p:strVal val="#ppt_y+#ppt_h*1.125000"/>
                                          </p:val>
                                        </p:tav>
                                        <p:tav tm="100000">
                                          <p:val>
                                            <p:strVal val="#ppt_y"/>
                                          </p:val>
                                        </p:tav>
                                      </p:tavLst>
                                    </p:anim>
                                    <p:animEffect transition="in" filter="wipe(up)">
                                      <p:cBhvr>
                                        <p:cTn id="14" dur="500"/>
                                        <p:tgtEl>
                                          <p:spTgt spid="2">
                                            <p:txEl>
                                              <p:charRg st="36" end="7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2">
                                            <p:txEl>
                                              <p:charRg st="76" end="110"/>
                                            </p:txEl>
                                          </p:spTgt>
                                        </p:tgtEl>
                                        <p:attrNameLst>
                                          <p:attrName>style.visibility</p:attrName>
                                        </p:attrNameLst>
                                      </p:cBhvr>
                                      <p:to>
                                        <p:strVal val="visible"/>
                                      </p:to>
                                    </p:set>
                                    <p:anim calcmode="lin" valueType="num">
                                      <p:cBhvr>
                                        <p:cTn id="19" dur="500"/>
                                        <p:tgtEl>
                                          <p:spTgt spid="2">
                                            <p:txEl>
                                              <p:charRg st="76" end="11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2">
                                            <p:txEl>
                                              <p:charRg st="76" end="1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30050" name="Text Box 2"/>
          <p:cNvSpPr txBox="1"/>
          <p:nvPr/>
        </p:nvSpPr>
        <p:spPr>
          <a:xfrm>
            <a:off x="482600" y="1057275"/>
            <a:ext cx="8178800" cy="1703388"/>
          </a:xfrm>
          <a:prstGeom prst="rect">
            <a:avLst/>
          </a:prstGeom>
          <a:noFill/>
          <a:ln w="9525">
            <a:noFill/>
          </a:ln>
        </p:spPr>
        <p:txBody>
          <a:bodyPr anchor="t">
            <a:spAutoFit/>
          </a:bodyPr>
          <a:p>
            <a:pPr algn="just">
              <a:spcBef>
                <a:spcPct val="20000"/>
              </a:spcBef>
            </a:pPr>
            <a:r>
              <a:rPr lang="en-US" altLang="zh-CN" sz="2800" b="1">
                <a:solidFill>
                  <a:srgbClr val="0101FF"/>
                </a:solidFill>
                <a:latin typeface="黑体" panose="02010609060101010101" pitchFamily="49" charset="-122"/>
                <a:ea typeface="黑体" panose="02010609060101010101" pitchFamily="49" charset="-122"/>
              </a:rPr>
              <a:t>4</a:t>
            </a:r>
            <a:r>
              <a:rPr lang="zh-CN" altLang="en-US" sz="2800" b="1">
                <a:solidFill>
                  <a:srgbClr val="0101FF"/>
                </a:solidFill>
                <a:latin typeface="黑体" panose="02010609060101010101" pitchFamily="49" charset="-122"/>
                <a:ea typeface="黑体" panose="02010609060101010101" pitchFamily="49" charset="-122"/>
              </a:rPr>
              <a:t>．具有快速切换机制</a:t>
            </a:r>
            <a:endParaRPr lang="zh-CN" altLang="en-US" sz="2800" b="1">
              <a:solidFill>
                <a:srgbClr val="0101FF"/>
              </a:solidFill>
              <a:latin typeface="黑体" panose="02010609060101010101" pitchFamily="49" charset="-122"/>
              <a:ea typeface="黑体" panose="02010609060101010101" pitchFamily="49" charset="-122"/>
            </a:endParaRPr>
          </a:p>
          <a:p>
            <a:pPr algn="just">
              <a:spcBef>
                <a:spcPct val="20000"/>
              </a:spcBef>
            </a:pPr>
            <a:r>
              <a:rPr lang="zh-CN" altLang="en-US" sz="2000" b="1">
                <a:latin typeface="Tahoma" panose="020B0604030504040204" pitchFamily="34" charset="0"/>
                <a:ea typeface="宋体" panose="02010600030101010101" pitchFamily="2" charset="-122"/>
              </a:rPr>
              <a:t>       </a:t>
            </a:r>
            <a:r>
              <a:rPr lang="zh-CN" altLang="en-US" b="1">
                <a:latin typeface="Tahoma" panose="020B0604030504040204" pitchFamily="34" charset="0"/>
                <a:ea typeface="宋体" panose="02010600030101010101" pitchFamily="2" charset="-122"/>
              </a:rPr>
              <a:t>为了保证要求较高的硬实时任务能及时运行，在实时系统中还应具有快速切换机制，以保证能进行任务的快速切换。该机制应具有下述两方面的能力：</a:t>
            </a:r>
            <a:endParaRPr lang="zh-CN" altLang="en-US" b="1">
              <a:latin typeface="Tahoma" panose="020B0604030504040204" pitchFamily="34" charset="0"/>
              <a:ea typeface="宋体" panose="02010600030101010101" pitchFamily="2" charset="-122"/>
            </a:endParaRPr>
          </a:p>
        </p:txBody>
      </p:sp>
      <p:sp>
        <p:nvSpPr>
          <p:cNvPr id="130051" name="Text Box 3"/>
          <p:cNvSpPr txBox="1"/>
          <p:nvPr/>
        </p:nvSpPr>
        <p:spPr>
          <a:xfrm>
            <a:off x="481013" y="2922588"/>
            <a:ext cx="8042275" cy="2787650"/>
          </a:xfrm>
          <a:prstGeom prst="rect">
            <a:avLst/>
          </a:prstGeom>
          <a:noFill/>
          <a:ln w="9525">
            <a:noFill/>
          </a:ln>
        </p:spPr>
        <p:txBody>
          <a:bodyPr anchor="t">
            <a:spAutoFit/>
          </a:bodyPr>
          <a:p>
            <a:pPr marL="457200" indent="-457200">
              <a:spcBef>
                <a:spcPct val="30000"/>
              </a:spcBef>
              <a:buClr>
                <a:srgbClr val="0000FF"/>
              </a:buClr>
              <a:buSzPct val="80000"/>
              <a:buFont typeface="Wingdings" panose="05000000000000000000" pitchFamily="2" charset="2"/>
              <a:buChar char="n"/>
            </a:pPr>
            <a:r>
              <a:rPr lang="zh-CN" altLang="en-US" b="1">
                <a:solidFill>
                  <a:srgbClr val="FF0000"/>
                </a:solidFill>
                <a:latin typeface="楷体_GB2312" pitchFamily="49" charset="-122"/>
                <a:ea typeface="宋体" panose="02010600030101010101" pitchFamily="2" charset="-122"/>
              </a:rPr>
              <a:t>对外部中断的快速响应能力</a:t>
            </a:r>
            <a:r>
              <a:rPr lang="zh-CN" altLang="en-US" b="1">
                <a:latin typeface="楷体_GB2312" pitchFamily="49" charset="-122"/>
                <a:ea typeface="宋体" panose="02010600030101010101" pitchFamily="2" charset="-122"/>
              </a:rPr>
              <a:t>。要求系统具有快速硬件中断机构，还应使禁止中断的时间间隔尽量短，以免耽误其它紧迫任务。</a:t>
            </a:r>
            <a:endParaRPr lang="zh-CN" altLang="en-US" b="1">
              <a:latin typeface="楷体_GB2312" pitchFamily="49" charset="-122"/>
              <a:ea typeface="宋体" panose="02010600030101010101" pitchFamily="2" charset="-122"/>
            </a:endParaRPr>
          </a:p>
          <a:p>
            <a:pPr marL="457200" indent="-457200">
              <a:spcBef>
                <a:spcPct val="30000"/>
              </a:spcBef>
              <a:buClr>
                <a:srgbClr val="0000FF"/>
              </a:buClr>
              <a:buSzPct val="80000"/>
              <a:buFont typeface="Wingdings" panose="05000000000000000000" pitchFamily="2" charset="2"/>
              <a:buChar char="n"/>
            </a:pPr>
            <a:r>
              <a:rPr lang="zh-CN" altLang="en-US" b="1">
                <a:solidFill>
                  <a:srgbClr val="FF0000"/>
                </a:solidFill>
                <a:latin typeface="楷体_GB2312" pitchFamily="49" charset="-122"/>
                <a:ea typeface="宋体" panose="02010600030101010101" pitchFamily="2" charset="-122"/>
              </a:rPr>
              <a:t>快速的任务切换能力</a:t>
            </a:r>
            <a:r>
              <a:rPr lang="zh-CN" altLang="en-US" b="1">
                <a:latin typeface="楷体_GB2312" pitchFamily="49" charset="-122"/>
                <a:ea typeface="宋体" panose="02010600030101010101" pitchFamily="2" charset="-122"/>
              </a:rPr>
              <a:t>。在完成任务调度后，便应进行任务切换。为了提高分派程序进行任务切换时的速度，应使系统中的每个运行功能单位适当的小，以减少任务切换的时间开销。</a:t>
            </a:r>
            <a:endParaRPr lang="zh-CN" altLang="en-US" b="1">
              <a:latin typeface="楷体_GB2312" pitchFamily="49" charset="-122"/>
              <a:ea typeface="宋体" panose="02010600030101010101" pitchFamily="2" charset="-122"/>
            </a:endParaRPr>
          </a:p>
        </p:txBody>
      </p:sp>
      <p:sp>
        <p:nvSpPr>
          <p:cNvPr id="130052" name="Rectangle 2"/>
          <p:cNvSpPr>
            <a:spLocks noGrp="1"/>
          </p:cNvSpPr>
          <p:nvPr/>
        </p:nvSpPr>
        <p:spPr>
          <a:xfrm>
            <a:off x="381000" y="88900"/>
            <a:ext cx="8562975" cy="660400"/>
          </a:xfrm>
          <a:prstGeom prst="rect">
            <a:avLst/>
          </a:prstGeom>
          <a:noFill/>
          <a:ln w="9525">
            <a:noFill/>
          </a:ln>
        </p:spPr>
        <p:txBody>
          <a:bodyPr wrap="square" lIns="91440" tIns="45720" rIns="91440" bIns="45720" anchor="b"/>
          <a:p>
            <a:r>
              <a:rPr lang="en-US" altLang="zh-CN" sz="3200" b="1">
                <a:solidFill>
                  <a:srgbClr val="000066"/>
                </a:solidFill>
                <a:latin typeface="Tahoma" panose="020B0604030504040204" pitchFamily="34" charset="0"/>
                <a:ea typeface="黑体" panose="02010609060101010101" pitchFamily="49" charset="-122"/>
              </a:rPr>
              <a:t>3.3.1  </a:t>
            </a:r>
            <a:r>
              <a:rPr lang="zh-CN" altLang="en-US" sz="3200" b="1">
                <a:solidFill>
                  <a:srgbClr val="000066"/>
                </a:solidFill>
                <a:latin typeface="Tahoma" panose="020B0604030504040204" pitchFamily="34" charset="0"/>
                <a:ea typeface="黑体" panose="02010609060101010101" pitchFamily="49" charset="-122"/>
              </a:rPr>
              <a:t>实现实时调度的基本条件</a:t>
            </a:r>
            <a:endParaRPr lang="zh-CN" altLang="en-US" sz="3200" b="1">
              <a:solidFill>
                <a:srgbClr val="000066"/>
              </a:solidFill>
              <a:latin typeface="Tahoma" panose="020B0604030504040204" pitchFamily="34" charset="0"/>
              <a:ea typeface="黑体" panose="02010609060101010101" pitchFamily="49" charset="-122"/>
            </a:endParaRPr>
          </a:p>
        </p:txBody>
      </p:sp>
      <p:sp>
        <p:nvSpPr>
          <p:cNvPr id="130053"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31074" name="Rectangle 2"/>
          <p:cNvSpPr>
            <a:spLocks noGrp="1"/>
          </p:cNvSpPr>
          <p:nvPr>
            <p:ph type="title"/>
          </p:nvPr>
        </p:nvSpPr>
        <p:spPr>
          <a:xfrm>
            <a:off x="381000" y="165100"/>
            <a:ext cx="8562975" cy="749300"/>
          </a:xfrm>
          <a:ln/>
        </p:spPr>
        <p:txBody>
          <a:bodyPr vert="horz" wrap="square" lIns="91440" tIns="45720" rIns="91440" bIns="45720" anchor="b"/>
          <a:p>
            <a:pPr eaLnBrk="1" hangingPunct="1"/>
            <a:r>
              <a:rPr lang="en-US" altLang="zh-CN" sz="3600"/>
              <a:t>3.3.2  </a:t>
            </a:r>
            <a:r>
              <a:rPr lang="zh-CN" altLang="en-US" sz="3600"/>
              <a:t>实时调度算法的分类</a:t>
            </a:r>
            <a:endParaRPr lang="zh-CN" altLang="en-US" sz="3600"/>
          </a:p>
        </p:txBody>
      </p:sp>
      <p:sp>
        <p:nvSpPr>
          <p:cNvPr id="131075" name="Rectangle 3"/>
          <p:cNvSpPr>
            <a:spLocks noGrp="1"/>
          </p:cNvSpPr>
          <p:nvPr>
            <p:ph idx="1"/>
          </p:nvPr>
        </p:nvSpPr>
        <p:spPr>
          <a:xfrm>
            <a:off x="381000" y="977900"/>
            <a:ext cx="8574088" cy="5700713"/>
          </a:xfrm>
          <a:ln/>
        </p:spPr>
        <p:txBody>
          <a:bodyPr vert="horz" wrap="square" lIns="91440" tIns="45720" rIns="91440" bIns="45720" anchor="t"/>
          <a:p>
            <a:pPr eaLnBrk="1" hangingPunct="1">
              <a:spcBef>
                <a:spcPct val="5000"/>
              </a:spcBef>
              <a:buSzPct val="80000"/>
            </a:pPr>
            <a:r>
              <a:rPr lang="zh-CN" altLang="en-US" sz="2800"/>
              <a:t>按实时任务性质不同来划分：</a:t>
            </a:r>
            <a:endParaRPr lang="zh-CN" altLang="en-US" sz="2800"/>
          </a:p>
          <a:p>
            <a:pPr lvl="1" eaLnBrk="1" hangingPunct="1">
              <a:spcBef>
                <a:spcPct val="5000"/>
              </a:spcBef>
              <a:buSzPct val="80000"/>
              <a:buFont typeface="Arial" panose="020B0604020202020204" pitchFamily="34" charset="0"/>
              <a:buChar char="•"/>
            </a:pPr>
            <a:r>
              <a:rPr lang="zh-CN" altLang="en-US" sz="2600">
                <a:ea typeface="楷体_GB2312" pitchFamily="49" charset="-122"/>
              </a:rPr>
              <a:t>硬实时调度算法</a:t>
            </a:r>
            <a:endParaRPr lang="zh-CN" altLang="en-US" sz="2600">
              <a:ea typeface="楷体_GB2312" pitchFamily="49" charset="-122"/>
            </a:endParaRPr>
          </a:p>
          <a:p>
            <a:pPr lvl="1" eaLnBrk="1" hangingPunct="1">
              <a:spcBef>
                <a:spcPct val="5000"/>
              </a:spcBef>
              <a:buSzPct val="80000"/>
              <a:buFont typeface="Arial" panose="020B0604020202020204" pitchFamily="34" charset="0"/>
              <a:buChar char="•"/>
            </a:pPr>
            <a:r>
              <a:rPr lang="zh-CN" altLang="en-US" sz="2600">
                <a:ea typeface="楷体_GB2312" pitchFamily="49" charset="-122"/>
              </a:rPr>
              <a:t>软实时调度算法</a:t>
            </a:r>
            <a:endParaRPr lang="zh-CN" altLang="en-US" sz="2600">
              <a:ea typeface="楷体_GB2312" pitchFamily="49" charset="-122"/>
            </a:endParaRPr>
          </a:p>
          <a:p>
            <a:pPr eaLnBrk="1" hangingPunct="1">
              <a:spcBef>
                <a:spcPct val="5000"/>
              </a:spcBef>
              <a:buSzPct val="80000"/>
            </a:pPr>
            <a:r>
              <a:rPr lang="zh-CN" altLang="en-US" sz="2800"/>
              <a:t>按调度方式的不同</a:t>
            </a:r>
            <a:endParaRPr lang="zh-CN" altLang="en-US" sz="2800"/>
          </a:p>
          <a:p>
            <a:pPr lvl="1" eaLnBrk="1" hangingPunct="1">
              <a:spcBef>
                <a:spcPct val="5000"/>
              </a:spcBef>
              <a:buSzPct val="80000"/>
              <a:buFont typeface="Arial" panose="020B0604020202020204" pitchFamily="34" charset="0"/>
              <a:buChar char="•"/>
            </a:pPr>
            <a:r>
              <a:rPr lang="zh-CN" altLang="en-US" sz="2600"/>
              <a:t>非抢占调度算法</a:t>
            </a:r>
            <a:endParaRPr lang="zh-CN" altLang="en-US" sz="2600"/>
          </a:p>
          <a:p>
            <a:pPr lvl="1" eaLnBrk="1" hangingPunct="1">
              <a:spcBef>
                <a:spcPct val="5000"/>
              </a:spcBef>
              <a:buSzPct val="80000"/>
              <a:buFont typeface="Arial" panose="020B0604020202020204" pitchFamily="34" charset="0"/>
              <a:buChar char="•"/>
            </a:pPr>
            <a:r>
              <a:rPr lang="zh-CN" altLang="en-US" sz="2600"/>
              <a:t>抢占调度算法</a:t>
            </a:r>
            <a:endParaRPr lang="zh-CN" altLang="en-US" sz="2600"/>
          </a:p>
          <a:p>
            <a:pPr eaLnBrk="1" hangingPunct="1">
              <a:spcBef>
                <a:spcPct val="5000"/>
              </a:spcBef>
              <a:buSzPct val="80000"/>
            </a:pPr>
            <a:r>
              <a:rPr lang="zh-CN" altLang="en-US" sz="2800"/>
              <a:t>因调度程序调度时间的不同</a:t>
            </a:r>
            <a:endParaRPr lang="zh-CN" altLang="en-US" sz="2800"/>
          </a:p>
          <a:p>
            <a:pPr lvl="1" eaLnBrk="1" hangingPunct="1">
              <a:spcBef>
                <a:spcPct val="5000"/>
              </a:spcBef>
              <a:buSzPct val="80000"/>
              <a:buFont typeface="Arial" panose="020B0604020202020204" pitchFamily="34" charset="0"/>
              <a:buChar char="•"/>
            </a:pPr>
            <a:r>
              <a:rPr lang="zh-CN" altLang="en-US" sz="2600">
                <a:ea typeface="楷体_GB2312" pitchFamily="49" charset="-122"/>
              </a:rPr>
              <a:t>静态调度算法</a:t>
            </a:r>
            <a:endParaRPr lang="zh-CN" altLang="en-US" sz="2600">
              <a:ea typeface="楷体_GB2312" pitchFamily="49" charset="-122"/>
            </a:endParaRPr>
          </a:p>
          <a:p>
            <a:pPr lvl="1" eaLnBrk="1" hangingPunct="1">
              <a:spcBef>
                <a:spcPct val="5000"/>
              </a:spcBef>
              <a:buSzPct val="80000"/>
              <a:buFont typeface="Arial" panose="020B0604020202020204" pitchFamily="34" charset="0"/>
              <a:buChar char="•"/>
            </a:pPr>
            <a:r>
              <a:rPr lang="zh-CN" altLang="en-US" sz="2600">
                <a:ea typeface="楷体_GB2312" pitchFamily="49" charset="-122"/>
              </a:rPr>
              <a:t>动态调度算法</a:t>
            </a:r>
            <a:endParaRPr lang="zh-CN" altLang="en-US" sz="2600">
              <a:ea typeface="楷体_GB2312" pitchFamily="49" charset="-122"/>
            </a:endParaRPr>
          </a:p>
          <a:p>
            <a:pPr eaLnBrk="1" hangingPunct="1">
              <a:spcBef>
                <a:spcPct val="5000"/>
              </a:spcBef>
              <a:buSzPct val="80000"/>
            </a:pPr>
            <a:r>
              <a:rPr lang="zh-CN" altLang="en-US" sz="2800"/>
              <a:t>多处理机环境下</a:t>
            </a:r>
            <a:endParaRPr lang="zh-CN" altLang="en-US" sz="2800"/>
          </a:p>
          <a:p>
            <a:pPr lvl="1" eaLnBrk="1" hangingPunct="1">
              <a:spcBef>
                <a:spcPct val="5000"/>
              </a:spcBef>
              <a:buSzPct val="80000"/>
              <a:buFont typeface="Arial" panose="020B0604020202020204" pitchFamily="34" charset="0"/>
              <a:buChar char="•"/>
            </a:pPr>
            <a:r>
              <a:rPr lang="zh-CN" altLang="en-US" sz="2600">
                <a:ea typeface="楷体_GB2312" pitchFamily="49" charset="-122"/>
              </a:rPr>
              <a:t>集中式调度</a:t>
            </a:r>
            <a:endParaRPr lang="zh-CN" altLang="en-US" sz="2600">
              <a:ea typeface="楷体_GB2312" pitchFamily="49" charset="-122"/>
            </a:endParaRPr>
          </a:p>
          <a:p>
            <a:pPr lvl="1" eaLnBrk="1" hangingPunct="1">
              <a:spcBef>
                <a:spcPct val="5000"/>
              </a:spcBef>
              <a:buSzPct val="80000"/>
              <a:buFont typeface="Arial" panose="020B0604020202020204" pitchFamily="34" charset="0"/>
              <a:buChar char="•"/>
            </a:pPr>
            <a:r>
              <a:rPr lang="zh-CN" altLang="en-US" sz="2600">
                <a:ea typeface="楷体_GB2312" pitchFamily="49" charset="-122"/>
              </a:rPr>
              <a:t>分布式调度</a:t>
            </a:r>
            <a:endParaRPr lang="zh-CN" altLang="en-US" sz="2600">
              <a:ea typeface="楷体_GB2312" pitchFamily="49" charset="-122"/>
            </a:endParaRPr>
          </a:p>
        </p:txBody>
      </p:sp>
      <p:sp>
        <p:nvSpPr>
          <p:cNvPr id="13107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32098" name="Text Box 2"/>
          <p:cNvSpPr txBox="1"/>
          <p:nvPr/>
        </p:nvSpPr>
        <p:spPr>
          <a:xfrm>
            <a:off x="330200" y="1098550"/>
            <a:ext cx="8331200" cy="2306638"/>
          </a:xfrm>
          <a:prstGeom prst="rect">
            <a:avLst/>
          </a:prstGeom>
          <a:noFill/>
          <a:ln w="9525">
            <a:noFill/>
          </a:ln>
        </p:spPr>
        <p:txBody>
          <a:bodyPr anchor="t">
            <a:spAutoFit/>
          </a:bodyPr>
          <a:p>
            <a:r>
              <a:rPr lang="zh-CN" altLang="en-US" sz="2800" b="1">
                <a:latin typeface="Tahoma" panose="020B0604030504040204" pitchFamily="34" charset="0"/>
                <a:ea typeface="宋体" panose="02010600030101010101" pitchFamily="2" charset="-122"/>
              </a:rPr>
              <a:t>按调度方式的不同对调度算法进行分类：</a:t>
            </a:r>
            <a:endParaRPr lang="zh-CN" altLang="en-US" sz="2800" b="1">
              <a:latin typeface="Tahoma" panose="020B0604030504040204" pitchFamily="34" charset="0"/>
              <a:ea typeface="宋体" panose="02010600030101010101" pitchFamily="2" charset="-122"/>
            </a:endParaRPr>
          </a:p>
          <a:p>
            <a:r>
              <a:rPr lang="en-US" altLang="zh-CN" sz="3200" b="1">
                <a:solidFill>
                  <a:srgbClr val="CC3300"/>
                </a:solidFill>
                <a:latin typeface="黑体" panose="02010609060101010101" pitchFamily="49" charset="-122"/>
                <a:ea typeface="黑体" panose="02010609060101010101" pitchFamily="49" charset="-122"/>
              </a:rPr>
              <a:t>1</a:t>
            </a:r>
            <a:r>
              <a:rPr lang="zh-CN" altLang="en-US" sz="3200" b="1">
                <a:solidFill>
                  <a:srgbClr val="CC3300"/>
                </a:solidFill>
                <a:latin typeface="黑体" panose="02010609060101010101" pitchFamily="49" charset="-122"/>
                <a:ea typeface="黑体" panose="02010609060101010101" pitchFamily="49" charset="-122"/>
              </a:rPr>
              <a:t>．非抢占式调度算法</a:t>
            </a:r>
            <a:endParaRPr lang="zh-CN" altLang="en-US" sz="3200" b="1">
              <a:solidFill>
                <a:srgbClr val="CC3300"/>
              </a:solidFill>
              <a:latin typeface="黑体" panose="02010609060101010101" pitchFamily="49" charset="-122"/>
              <a:ea typeface="黑体" panose="02010609060101010101" pitchFamily="49" charset="-122"/>
            </a:endParaRPr>
          </a:p>
          <a:p>
            <a:r>
              <a:rPr lang="zh-CN" altLang="en-US" sz="2800" b="1">
                <a:latin typeface="Tahoma" panose="020B0604030504040204" pitchFamily="34" charset="0"/>
                <a:ea typeface="宋体" panose="02010600030101010101" pitchFamily="2" charset="-122"/>
              </a:rPr>
              <a:t>       算法比较简单，易于实现，故在一些小型实时系统或要求不太严格的实时控制系统中，经常采用之。又可分成两种：</a:t>
            </a:r>
            <a:endParaRPr lang="zh-CN" altLang="en-US" sz="2800" b="1">
              <a:latin typeface="Tahoma" panose="020B0604030504040204" pitchFamily="34" charset="0"/>
              <a:ea typeface="宋体" panose="02010600030101010101" pitchFamily="2" charset="-122"/>
            </a:endParaRPr>
          </a:p>
        </p:txBody>
      </p:sp>
      <p:sp>
        <p:nvSpPr>
          <p:cNvPr id="132099" name="Text Box 3"/>
          <p:cNvSpPr txBox="1"/>
          <p:nvPr/>
        </p:nvSpPr>
        <p:spPr>
          <a:xfrm>
            <a:off x="431800" y="3560763"/>
            <a:ext cx="8280400" cy="2289175"/>
          </a:xfrm>
          <a:prstGeom prst="rect">
            <a:avLst/>
          </a:prstGeom>
          <a:noFill/>
          <a:ln w="9525">
            <a:noFill/>
          </a:ln>
        </p:spPr>
        <p:txBody>
          <a:bodyPr anchor="t">
            <a:spAutoFit/>
          </a:bodyPr>
          <a:p>
            <a:pPr marL="457200" indent="-457200">
              <a:spcBef>
                <a:spcPct val="10000"/>
              </a:spcBef>
              <a:buFontTx/>
              <a:buAutoNum type="circleNumDbPlain"/>
            </a:pPr>
            <a:r>
              <a:rPr lang="zh-CN" altLang="en-US" sz="2800" b="1">
                <a:solidFill>
                  <a:srgbClr val="0000FF"/>
                </a:solidFill>
                <a:latin typeface="宋体" panose="02010600030101010101" pitchFamily="2" charset="-122"/>
                <a:ea typeface="宋体" panose="02010600030101010101" pitchFamily="2" charset="-122"/>
              </a:rPr>
              <a:t>非抢占式轮转调度算法</a:t>
            </a:r>
            <a:r>
              <a:rPr lang="zh-CN" altLang="en-US" sz="2800" b="1">
                <a:latin typeface="Tahoma" panose="020B0604030504040204" pitchFamily="34" charset="0"/>
                <a:ea typeface="宋体" panose="02010600030101010101" pitchFamily="2" charset="-122"/>
              </a:rPr>
              <a:t>。常用于工业生产的群控系统中</a:t>
            </a:r>
            <a:r>
              <a:rPr lang="en-US" altLang="zh-CN" sz="2800" b="1">
                <a:latin typeface="Times New Roman" panose="02020603050405020304" pitchFamily="18" charset="0"/>
                <a:ea typeface="宋体" panose="02010600030101010101" pitchFamily="2" charset="-122"/>
              </a:rPr>
              <a:t>,</a:t>
            </a:r>
            <a:r>
              <a:rPr lang="zh-CN" altLang="en-US" sz="2800" b="1">
                <a:latin typeface="Tahoma" panose="020B0604030504040204" pitchFamily="34" charset="0"/>
                <a:ea typeface="宋体" panose="02010600030101010101" pitchFamily="2" charset="-122"/>
              </a:rPr>
              <a:t>可用于要求不太严格的实时控制系统中。</a:t>
            </a:r>
            <a:endParaRPr lang="zh-CN" altLang="en-US" sz="2800" b="1">
              <a:latin typeface="Tahoma" panose="020B0604030504040204" pitchFamily="34" charset="0"/>
              <a:ea typeface="宋体" panose="02010600030101010101" pitchFamily="2" charset="-122"/>
            </a:endParaRPr>
          </a:p>
          <a:p>
            <a:pPr marL="457200" indent="-457200">
              <a:spcBef>
                <a:spcPct val="10000"/>
              </a:spcBef>
              <a:buFontTx/>
              <a:buAutoNum type="circleNumDbPlain"/>
            </a:pPr>
            <a:r>
              <a:rPr lang="zh-CN" altLang="en-US" sz="2800" b="1">
                <a:solidFill>
                  <a:srgbClr val="0000FF"/>
                </a:solidFill>
                <a:latin typeface="宋体" panose="02010600030101010101" pitchFamily="2" charset="-122"/>
                <a:ea typeface="宋体" panose="02010600030101010101" pitchFamily="2" charset="-122"/>
              </a:rPr>
              <a:t>非抢占式优先调度算法</a:t>
            </a:r>
            <a:r>
              <a:rPr lang="zh-CN" altLang="en-US" sz="2800" b="1">
                <a:latin typeface="宋体" panose="02010600030101010101" pitchFamily="2" charset="-122"/>
                <a:ea typeface="宋体" panose="02010600030101010101" pitchFamily="2" charset="-122"/>
              </a:rPr>
              <a:t>。</a:t>
            </a:r>
            <a:r>
              <a:rPr lang="zh-CN" altLang="en-US" sz="2800" b="1">
                <a:latin typeface="Tahoma" panose="020B0604030504040204" pitchFamily="34" charset="0"/>
                <a:ea typeface="宋体" panose="02010600030101010101" pitchFamily="2" charset="-122"/>
              </a:rPr>
              <a:t>如果系统中存在要求较为严格的任务</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响应时间为数百毫秒</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，可采用此算法。可用于有一定要求的实时控制系统中。</a:t>
            </a:r>
            <a:endParaRPr lang="zh-CN" altLang="en-US" sz="2800" b="1">
              <a:latin typeface="宋体" panose="02010600030101010101" pitchFamily="2" charset="-122"/>
              <a:ea typeface="宋体" panose="02010600030101010101" pitchFamily="2" charset="-122"/>
            </a:endParaRPr>
          </a:p>
        </p:txBody>
      </p:sp>
      <p:sp>
        <p:nvSpPr>
          <p:cNvPr id="132100" name="Rectangle 2"/>
          <p:cNvSpPr>
            <a:spLocks noGrp="1"/>
          </p:cNvSpPr>
          <p:nvPr/>
        </p:nvSpPr>
        <p:spPr>
          <a:xfrm>
            <a:off x="149225" y="187325"/>
            <a:ext cx="8562975" cy="749300"/>
          </a:xfrm>
          <a:prstGeom prst="rect">
            <a:avLst/>
          </a:prstGeom>
          <a:noFill/>
          <a:ln w="9525">
            <a:noFill/>
          </a:ln>
        </p:spPr>
        <p:txBody>
          <a:bodyPr wrap="square" lIns="91440" tIns="45720" rIns="91440" bIns="45720" anchor="b"/>
          <a:p>
            <a:r>
              <a:rPr lang="en-US" altLang="zh-CN" sz="3600" b="1">
                <a:solidFill>
                  <a:srgbClr val="000066"/>
                </a:solidFill>
                <a:latin typeface="Tahoma" panose="020B0604030504040204" pitchFamily="34" charset="0"/>
                <a:ea typeface="黑体" panose="02010609060101010101" pitchFamily="49" charset="-122"/>
              </a:rPr>
              <a:t>3.3.2  </a:t>
            </a:r>
            <a:r>
              <a:rPr lang="zh-CN" altLang="en-US" sz="3600" b="1">
                <a:solidFill>
                  <a:srgbClr val="000066"/>
                </a:solidFill>
                <a:latin typeface="Tahoma" panose="020B0604030504040204" pitchFamily="34" charset="0"/>
                <a:ea typeface="黑体" panose="02010609060101010101" pitchFamily="49" charset="-122"/>
              </a:rPr>
              <a:t>实时调度算法的分类</a:t>
            </a:r>
            <a:endParaRPr lang="zh-CN" altLang="en-US" sz="3600" b="1">
              <a:solidFill>
                <a:srgbClr val="000066"/>
              </a:solidFill>
              <a:latin typeface="Tahoma" panose="020B0604030504040204" pitchFamily="34" charset="0"/>
              <a:ea typeface="黑体" panose="02010609060101010101" pitchFamily="49" charset="-122"/>
            </a:endParaRPr>
          </a:p>
        </p:txBody>
      </p:sp>
      <p:sp>
        <p:nvSpPr>
          <p:cNvPr id="13210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grpSp>
        <p:nvGrpSpPr>
          <p:cNvPr id="133122" name="Group 2"/>
          <p:cNvGrpSpPr/>
          <p:nvPr/>
        </p:nvGrpSpPr>
        <p:grpSpPr>
          <a:xfrm>
            <a:off x="1130300" y="139700"/>
            <a:ext cx="6540500" cy="2679700"/>
            <a:chOff x="400" y="312"/>
            <a:chExt cx="4120" cy="1688"/>
          </a:xfrm>
        </p:grpSpPr>
        <p:sp>
          <p:nvSpPr>
            <p:cNvPr id="133123" name="Line 3"/>
            <p:cNvSpPr/>
            <p:nvPr/>
          </p:nvSpPr>
          <p:spPr>
            <a:xfrm flipH="1">
              <a:off x="984" y="832"/>
              <a:ext cx="3157" cy="1"/>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24" name="Line 4"/>
            <p:cNvSpPr/>
            <p:nvPr/>
          </p:nvSpPr>
          <p:spPr>
            <a:xfrm>
              <a:off x="984" y="840"/>
              <a:ext cx="0" cy="400"/>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25" name="Line 5"/>
            <p:cNvSpPr/>
            <p:nvPr/>
          </p:nvSpPr>
          <p:spPr>
            <a:xfrm>
              <a:off x="984" y="1248"/>
              <a:ext cx="3165" cy="1"/>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26" name="Text Box 6"/>
            <p:cNvSpPr txBox="1"/>
            <p:nvPr/>
          </p:nvSpPr>
          <p:spPr>
            <a:xfrm>
              <a:off x="1016" y="896"/>
              <a:ext cx="3504" cy="288"/>
            </a:xfrm>
            <a:prstGeom prst="rect">
              <a:avLst/>
            </a:prstGeom>
            <a:noFill/>
            <a:ln w="9525">
              <a:noFill/>
            </a:ln>
          </p:spPr>
          <p:txBody>
            <a:bodyPr anchor="t">
              <a:spAutoFit/>
            </a:bodyPr>
            <a:p>
              <a:r>
                <a:rPr lang="zh-CN" altLang="en-US">
                  <a:latin typeface="Tahoma" panose="020B0604030504040204" pitchFamily="34" charset="0"/>
                  <a:ea typeface="宋体" panose="02010600030101010101" pitchFamily="2" charset="-122"/>
                </a:rPr>
                <a:t>进程</a:t>
              </a:r>
              <a:r>
                <a:rPr lang="en-US" altLang="zh-CN">
                  <a:latin typeface="Tahoma" panose="020B0604030504040204" pitchFamily="34" charset="0"/>
                  <a:ea typeface="宋体" panose="02010600030101010101" pitchFamily="2" charset="-122"/>
                </a:rPr>
                <a:t>1    </a:t>
              </a:r>
              <a:r>
                <a:rPr lang="zh-CN" altLang="en-US">
                  <a:latin typeface="Tahoma" panose="020B0604030504040204" pitchFamily="34" charset="0"/>
                  <a:ea typeface="宋体" panose="02010600030101010101" pitchFamily="2" charset="-122"/>
                </a:rPr>
                <a:t>进程</a:t>
              </a:r>
              <a:r>
                <a:rPr lang="en-US" altLang="zh-CN">
                  <a:latin typeface="Tahoma" panose="020B0604030504040204" pitchFamily="34" charset="0"/>
                  <a:ea typeface="宋体" panose="02010600030101010101" pitchFamily="2" charset="-122"/>
                </a:rPr>
                <a:t>2   </a:t>
              </a:r>
              <a:r>
                <a:rPr lang="en-US" altLang="zh-CN">
                  <a:latin typeface="Times New Roman" panose="02020603050405020304" pitchFamily="18" charset="0"/>
                  <a:ea typeface="宋体" panose="02010600030101010101" pitchFamily="2" charset="-122"/>
                </a:rPr>
                <a:t>…</a:t>
              </a:r>
              <a:r>
                <a:rPr lang="en-US" altLang="zh-CN">
                  <a:latin typeface="Tahoma" panose="020B0604030504040204" pitchFamily="34" charset="0"/>
                  <a:ea typeface="宋体" panose="02010600030101010101" pitchFamily="2" charset="-122"/>
                </a:rPr>
                <a:t>   </a:t>
              </a:r>
              <a:r>
                <a:rPr lang="zh-CN" altLang="en-US">
                  <a:latin typeface="Tahoma" panose="020B0604030504040204" pitchFamily="34" charset="0"/>
                  <a:ea typeface="宋体" panose="02010600030101010101" pitchFamily="2" charset="-122"/>
                </a:rPr>
                <a:t>进程</a:t>
              </a:r>
              <a:r>
                <a:rPr lang="en-US" altLang="zh-CN">
                  <a:latin typeface="Tahoma" panose="020B0604030504040204" pitchFamily="34" charset="0"/>
                  <a:ea typeface="宋体" panose="02010600030101010101" pitchFamily="2" charset="-122"/>
                </a:rPr>
                <a:t>n    </a:t>
              </a:r>
              <a:r>
                <a:rPr lang="zh-CN" altLang="en-US">
                  <a:latin typeface="Tahoma" panose="020B0604030504040204" pitchFamily="34" charset="0"/>
                  <a:ea typeface="宋体" panose="02010600030101010101" pitchFamily="2" charset="-122"/>
                </a:rPr>
                <a:t>实时进程</a:t>
              </a:r>
              <a:endParaRPr lang="zh-CN" altLang="en-US">
                <a:latin typeface="Tahoma" panose="020B0604030504040204" pitchFamily="34" charset="0"/>
                <a:ea typeface="宋体" panose="02010600030101010101" pitchFamily="2" charset="-122"/>
              </a:endParaRPr>
            </a:p>
          </p:txBody>
        </p:sp>
        <p:sp>
          <p:nvSpPr>
            <p:cNvPr id="133127" name="Line 7"/>
            <p:cNvSpPr/>
            <p:nvPr/>
          </p:nvSpPr>
          <p:spPr>
            <a:xfrm>
              <a:off x="1704" y="824"/>
              <a:ext cx="0" cy="416"/>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28" name="Line 8"/>
            <p:cNvSpPr/>
            <p:nvPr/>
          </p:nvSpPr>
          <p:spPr>
            <a:xfrm>
              <a:off x="2433" y="833"/>
              <a:ext cx="0" cy="416"/>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29" name="Line 9"/>
            <p:cNvSpPr/>
            <p:nvPr/>
          </p:nvSpPr>
          <p:spPr>
            <a:xfrm>
              <a:off x="2753" y="833"/>
              <a:ext cx="0" cy="416"/>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30" name="Line 10"/>
            <p:cNvSpPr/>
            <p:nvPr/>
          </p:nvSpPr>
          <p:spPr>
            <a:xfrm>
              <a:off x="3482" y="842"/>
              <a:ext cx="0" cy="416"/>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31" name="Text Box 11"/>
            <p:cNvSpPr txBox="1"/>
            <p:nvPr/>
          </p:nvSpPr>
          <p:spPr>
            <a:xfrm>
              <a:off x="400" y="312"/>
              <a:ext cx="1888" cy="288"/>
            </a:xfrm>
            <a:prstGeom prst="rect">
              <a:avLst/>
            </a:prstGeom>
            <a:noFill/>
            <a:ln w="9525">
              <a:noFill/>
            </a:ln>
          </p:spPr>
          <p:txBody>
            <a:bodyPr anchor="t">
              <a:spAutoFit/>
            </a:bodyPr>
            <a:p>
              <a:pPr algn="ctr"/>
              <a:r>
                <a:rPr lang="zh-CN" altLang="en-US">
                  <a:latin typeface="Tahoma" panose="020B0604030504040204" pitchFamily="34" charset="0"/>
                  <a:ea typeface="宋体" panose="02010600030101010101" pitchFamily="2" charset="-122"/>
                </a:rPr>
                <a:t>实时进程请求调度</a:t>
              </a:r>
              <a:endParaRPr lang="zh-CN" altLang="en-US">
                <a:latin typeface="Tahoma" panose="020B0604030504040204" pitchFamily="34" charset="0"/>
                <a:ea typeface="宋体" panose="02010600030101010101" pitchFamily="2" charset="-122"/>
              </a:endParaRPr>
            </a:p>
          </p:txBody>
        </p:sp>
        <p:sp>
          <p:nvSpPr>
            <p:cNvPr id="133132" name="Line 12"/>
            <p:cNvSpPr/>
            <p:nvPr/>
          </p:nvSpPr>
          <p:spPr>
            <a:xfrm>
              <a:off x="1280" y="600"/>
              <a:ext cx="0" cy="232"/>
            </a:xfrm>
            <a:prstGeom prst="line">
              <a:avLst/>
            </a:prstGeom>
            <a:ln w="28575" cap="flat" cmpd="sng">
              <a:solidFill>
                <a:schemeClr val="tx1"/>
              </a:solidFill>
              <a:prstDash val="sysDot"/>
              <a:round/>
              <a:headEnd type="none" w="med" len="med"/>
              <a:tailEnd type="triangle" w="lg" len="lg"/>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33" name="Text Box 13"/>
            <p:cNvSpPr txBox="1"/>
            <p:nvPr/>
          </p:nvSpPr>
          <p:spPr>
            <a:xfrm>
              <a:off x="2545" y="321"/>
              <a:ext cx="1888" cy="288"/>
            </a:xfrm>
            <a:prstGeom prst="rect">
              <a:avLst/>
            </a:prstGeom>
            <a:noFill/>
            <a:ln w="9525">
              <a:noFill/>
            </a:ln>
          </p:spPr>
          <p:txBody>
            <a:bodyPr anchor="t">
              <a:spAutoFit/>
            </a:bodyPr>
            <a:p>
              <a:pPr algn="ctr"/>
              <a:r>
                <a:rPr lang="zh-CN" altLang="en-US">
                  <a:latin typeface="Tahoma" panose="020B0604030504040204" pitchFamily="34" charset="0"/>
                  <a:ea typeface="宋体" panose="02010600030101010101" pitchFamily="2" charset="-122"/>
                </a:rPr>
                <a:t>调度实时进程运行</a:t>
              </a:r>
              <a:endParaRPr lang="zh-CN" altLang="en-US">
                <a:latin typeface="Tahoma" panose="020B0604030504040204" pitchFamily="34" charset="0"/>
                <a:ea typeface="宋体" panose="02010600030101010101" pitchFamily="2" charset="-122"/>
              </a:endParaRPr>
            </a:p>
          </p:txBody>
        </p:sp>
        <p:sp>
          <p:nvSpPr>
            <p:cNvPr id="133134" name="Line 14"/>
            <p:cNvSpPr/>
            <p:nvPr/>
          </p:nvSpPr>
          <p:spPr>
            <a:xfrm>
              <a:off x="3481" y="617"/>
              <a:ext cx="0" cy="192"/>
            </a:xfrm>
            <a:prstGeom prst="line">
              <a:avLst/>
            </a:prstGeom>
            <a:ln w="28575" cap="flat" cmpd="sng">
              <a:solidFill>
                <a:schemeClr val="tx1"/>
              </a:solidFill>
              <a:prstDash val="sysDot"/>
              <a:round/>
              <a:headEnd type="none" w="med" len="med"/>
              <a:tailEnd type="triangle" w="lg" len="lg"/>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35" name="Line 15"/>
            <p:cNvSpPr/>
            <p:nvPr/>
          </p:nvSpPr>
          <p:spPr>
            <a:xfrm>
              <a:off x="1264" y="1256"/>
              <a:ext cx="0" cy="296"/>
            </a:xfrm>
            <a:prstGeom prst="line">
              <a:avLst/>
            </a:prstGeom>
            <a:ln w="952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3136" name="Line 16"/>
            <p:cNvSpPr/>
            <p:nvPr/>
          </p:nvSpPr>
          <p:spPr>
            <a:xfrm>
              <a:off x="3480" y="1248"/>
              <a:ext cx="0" cy="344"/>
            </a:xfrm>
            <a:prstGeom prst="line">
              <a:avLst/>
            </a:prstGeom>
            <a:ln w="952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3137" name="Line 17"/>
            <p:cNvSpPr/>
            <p:nvPr/>
          </p:nvSpPr>
          <p:spPr>
            <a:xfrm>
              <a:off x="1264" y="1496"/>
              <a:ext cx="2216" cy="0"/>
            </a:xfrm>
            <a:prstGeom prst="line">
              <a:avLst/>
            </a:prstGeom>
            <a:ln w="28575" cap="flat" cmpd="sng">
              <a:solidFill>
                <a:schemeClr val="tx1"/>
              </a:solidFill>
              <a:prstDash val="solid"/>
              <a:round/>
              <a:headEnd type="triangle" w="lg" len="lg"/>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3138" name="Text Box 18"/>
            <p:cNvSpPr txBox="1"/>
            <p:nvPr/>
          </p:nvSpPr>
          <p:spPr>
            <a:xfrm>
              <a:off x="1874" y="1330"/>
              <a:ext cx="928" cy="288"/>
            </a:xfrm>
            <a:prstGeom prst="rect">
              <a:avLst/>
            </a:prstGeom>
            <a:solidFill>
              <a:schemeClr val="bg1"/>
            </a:solidFill>
            <a:ln w="9525">
              <a:noFill/>
            </a:ln>
          </p:spPr>
          <p:txBody>
            <a:bodyPr lIns="18000" rIns="18000" anchor="t">
              <a:spAutoFit/>
            </a:bodyPr>
            <a:p>
              <a:pPr algn="ctr"/>
              <a:r>
                <a:rPr lang="zh-CN" altLang="en-US">
                  <a:latin typeface="Tahoma" panose="020B0604030504040204" pitchFamily="34" charset="0"/>
                  <a:ea typeface="宋体" panose="02010600030101010101" pitchFamily="2" charset="-122"/>
                </a:rPr>
                <a:t>调度时间</a:t>
              </a:r>
              <a:endParaRPr lang="zh-CN" altLang="en-US">
                <a:latin typeface="Tahoma" panose="020B0604030504040204" pitchFamily="34" charset="0"/>
                <a:ea typeface="宋体" panose="02010600030101010101" pitchFamily="2" charset="-122"/>
              </a:endParaRPr>
            </a:p>
          </p:txBody>
        </p:sp>
        <p:sp>
          <p:nvSpPr>
            <p:cNvPr id="133139" name="Text Box 19"/>
            <p:cNvSpPr txBox="1"/>
            <p:nvPr/>
          </p:nvSpPr>
          <p:spPr>
            <a:xfrm>
              <a:off x="1336" y="1712"/>
              <a:ext cx="2096" cy="288"/>
            </a:xfrm>
            <a:prstGeom prst="rect">
              <a:avLst/>
            </a:prstGeom>
            <a:noFill/>
            <a:ln w="9525">
              <a:noFill/>
            </a:ln>
          </p:spPr>
          <p:txBody>
            <a:bodyPr anchor="t">
              <a:spAutoFit/>
            </a:bodyPr>
            <a:p>
              <a:pPr algn="ctr"/>
              <a:r>
                <a:rPr lang="en-US" altLang="zh-CN">
                  <a:solidFill>
                    <a:srgbClr val="0000FF"/>
                  </a:solidFill>
                  <a:latin typeface="Times New Roman" panose="02020603050405020304" pitchFamily="18" charset="0"/>
                  <a:ea typeface="宋体" panose="02010600030101010101" pitchFamily="2" charset="-122"/>
                </a:rPr>
                <a:t>(a) </a:t>
              </a:r>
              <a:r>
                <a:rPr lang="zh-CN" altLang="en-US">
                  <a:solidFill>
                    <a:srgbClr val="0000FF"/>
                  </a:solidFill>
                  <a:latin typeface="Times New Roman" panose="02020603050405020304" pitchFamily="18" charset="0"/>
                  <a:ea typeface="宋体" panose="02010600030101010101" pitchFamily="2" charset="-122"/>
                </a:rPr>
                <a:t>非抢占轮转调度</a:t>
              </a:r>
              <a:endParaRPr lang="zh-CN" altLang="en-US">
                <a:solidFill>
                  <a:srgbClr val="0000FF"/>
                </a:solidFill>
                <a:latin typeface="Times New Roman" panose="02020603050405020304" pitchFamily="18" charset="0"/>
                <a:ea typeface="宋体" panose="02010600030101010101" pitchFamily="2" charset="-122"/>
              </a:endParaRPr>
            </a:p>
          </p:txBody>
        </p:sp>
      </p:grpSp>
      <p:grpSp>
        <p:nvGrpSpPr>
          <p:cNvPr id="133140" name="Group 20"/>
          <p:cNvGrpSpPr/>
          <p:nvPr/>
        </p:nvGrpSpPr>
        <p:grpSpPr>
          <a:xfrm>
            <a:off x="1347788" y="2847975"/>
            <a:ext cx="6540500" cy="2982913"/>
            <a:chOff x="649" y="2186"/>
            <a:chExt cx="4120" cy="1879"/>
          </a:xfrm>
        </p:grpSpPr>
        <p:sp>
          <p:nvSpPr>
            <p:cNvPr id="133141" name="Line 21"/>
            <p:cNvSpPr/>
            <p:nvPr/>
          </p:nvSpPr>
          <p:spPr>
            <a:xfrm flipH="1">
              <a:off x="1233" y="2897"/>
              <a:ext cx="3157" cy="1"/>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42" name="Line 22"/>
            <p:cNvSpPr/>
            <p:nvPr/>
          </p:nvSpPr>
          <p:spPr>
            <a:xfrm>
              <a:off x="1233" y="2905"/>
              <a:ext cx="0" cy="400"/>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43" name="Line 23"/>
            <p:cNvSpPr/>
            <p:nvPr/>
          </p:nvSpPr>
          <p:spPr>
            <a:xfrm>
              <a:off x="1233" y="3313"/>
              <a:ext cx="3165" cy="1"/>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44" name="Text Box 24"/>
            <p:cNvSpPr txBox="1"/>
            <p:nvPr/>
          </p:nvSpPr>
          <p:spPr>
            <a:xfrm>
              <a:off x="1265" y="2961"/>
              <a:ext cx="3504"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rPr>
                <a:t>         </a:t>
              </a:r>
              <a:r>
                <a:rPr lang="zh-CN" altLang="en-US">
                  <a:latin typeface="Tahoma" panose="020B0604030504040204" pitchFamily="34" charset="0"/>
                  <a:ea typeface="宋体" panose="02010600030101010101" pitchFamily="2" charset="-122"/>
                </a:rPr>
                <a:t>当前进程              实时进程</a:t>
              </a:r>
              <a:endParaRPr lang="zh-CN" altLang="en-US">
                <a:latin typeface="Tahoma" panose="020B0604030504040204" pitchFamily="34" charset="0"/>
                <a:ea typeface="宋体" panose="02010600030101010101" pitchFamily="2" charset="-122"/>
              </a:endParaRPr>
            </a:p>
          </p:txBody>
        </p:sp>
        <p:sp>
          <p:nvSpPr>
            <p:cNvPr id="133145" name="Line 25"/>
            <p:cNvSpPr/>
            <p:nvPr/>
          </p:nvSpPr>
          <p:spPr>
            <a:xfrm>
              <a:off x="3114" y="2898"/>
              <a:ext cx="0" cy="416"/>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46" name="Text Box 26"/>
            <p:cNvSpPr txBox="1"/>
            <p:nvPr/>
          </p:nvSpPr>
          <p:spPr>
            <a:xfrm>
              <a:off x="649" y="2305"/>
              <a:ext cx="1888" cy="288"/>
            </a:xfrm>
            <a:prstGeom prst="rect">
              <a:avLst/>
            </a:prstGeom>
            <a:noFill/>
            <a:ln w="9525">
              <a:noFill/>
            </a:ln>
          </p:spPr>
          <p:txBody>
            <a:bodyPr anchor="t">
              <a:spAutoFit/>
            </a:bodyPr>
            <a:p>
              <a:pPr algn="ctr"/>
              <a:r>
                <a:rPr lang="zh-CN" altLang="en-US">
                  <a:latin typeface="Tahoma" panose="020B0604030504040204" pitchFamily="34" charset="0"/>
                  <a:ea typeface="宋体" panose="02010600030101010101" pitchFamily="2" charset="-122"/>
                </a:rPr>
                <a:t>实时进程请求调度</a:t>
              </a:r>
              <a:endParaRPr lang="zh-CN" altLang="en-US">
                <a:latin typeface="Tahoma" panose="020B0604030504040204" pitchFamily="34" charset="0"/>
                <a:ea typeface="宋体" panose="02010600030101010101" pitchFamily="2" charset="-122"/>
              </a:endParaRPr>
            </a:p>
          </p:txBody>
        </p:sp>
        <p:sp>
          <p:nvSpPr>
            <p:cNvPr id="133147" name="Line 27"/>
            <p:cNvSpPr/>
            <p:nvPr/>
          </p:nvSpPr>
          <p:spPr>
            <a:xfrm>
              <a:off x="1529" y="2577"/>
              <a:ext cx="0" cy="320"/>
            </a:xfrm>
            <a:prstGeom prst="line">
              <a:avLst/>
            </a:prstGeom>
            <a:ln w="28575" cap="flat" cmpd="sng">
              <a:solidFill>
                <a:schemeClr val="tx1"/>
              </a:solidFill>
              <a:prstDash val="sysDot"/>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3148" name="Text Box 28"/>
            <p:cNvSpPr txBox="1"/>
            <p:nvPr/>
          </p:nvSpPr>
          <p:spPr>
            <a:xfrm>
              <a:off x="2498" y="2186"/>
              <a:ext cx="1328" cy="518"/>
            </a:xfrm>
            <a:prstGeom prst="rect">
              <a:avLst/>
            </a:prstGeom>
            <a:noFill/>
            <a:ln w="9525">
              <a:noFill/>
            </a:ln>
          </p:spPr>
          <p:txBody>
            <a:bodyPr anchor="t">
              <a:spAutoFit/>
            </a:bodyPr>
            <a:p>
              <a:pPr algn="ctr"/>
              <a:r>
                <a:rPr lang="zh-CN" altLang="en-US">
                  <a:latin typeface="Tahoma" panose="020B0604030504040204" pitchFamily="34" charset="0"/>
                  <a:ea typeface="宋体" panose="02010600030101010101" pitchFamily="2" charset="-122"/>
                </a:rPr>
                <a:t>当前进程运行完成或阻塞</a:t>
              </a:r>
              <a:endParaRPr lang="zh-CN" altLang="en-US">
                <a:latin typeface="Tahoma" panose="020B0604030504040204" pitchFamily="34" charset="0"/>
                <a:ea typeface="宋体" panose="02010600030101010101" pitchFamily="2" charset="-122"/>
              </a:endParaRPr>
            </a:p>
          </p:txBody>
        </p:sp>
        <p:sp>
          <p:nvSpPr>
            <p:cNvPr id="133149" name="Line 29"/>
            <p:cNvSpPr/>
            <p:nvPr/>
          </p:nvSpPr>
          <p:spPr>
            <a:xfrm>
              <a:off x="3114" y="2682"/>
              <a:ext cx="0" cy="208"/>
            </a:xfrm>
            <a:prstGeom prst="line">
              <a:avLst/>
            </a:prstGeom>
            <a:ln w="28575" cap="flat" cmpd="sng">
              <a:solidFill>
                <a:schemeClr val="tx1"/>
              </a:solidFill>
              <a:prstDash val="sysDot"/>
              <a:round/>
              <a:headEnd type="none" w="med" len="med"/>
              <a:tailEnd type="triangle" w="lg" len="lg"/>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50" name="Line 30"/>
            <p:cNvSpPr/>
            <p:nvPr/>
          </p:nvSpPr>
          <p:spPr>
            <a:xfrm>
              <a:off x="1513" y="3321"/>
              <a:ext cx="0" cy="296"/>
            </a:xfrm>
            <a:prstGeom prst="line">
              <a:avLst/>
            </a:prstGeom>
            <a:ln w="952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3151" name="Line 31"/>
            <p:cNvSpPr/>
            <p:nvPr/>
          </p:nvSpPr>
          <p:spPr>
            <a:xfrm>
              <a:off x="3113" y="3313"/>
              <a:ext cx="0" cy="344"/>
            </a:xfrm>
            <a:prstGeom prst="line">
              <a:avLst/>
            </a:prstGeom>
            <a:ln w="952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3152" name="Line 32"/>
            <p:cNvSpPr/>
            <p:nvPr/>
          </p:nvSpPr>
          <p:spPr>
            <a:xfrm>
              <a:off x="1513" y="3561"/>
              <a:ext cx="1592" cy="0"/>
            </a:xfrm>
            <a:prstGeom prst="line">
              <a:avLst/>
            </a:prstGeom>
            <a:ln w="28575" cap="flat" cmpd="sng">
              <a:solidFill>
                <a:schemeClr val="tx1"/>
              </a:solidFill>
              <a:prstDash val="solid"/>
              <a:round/>
              <a:headEnd type="triangle" w="lg" len="lg"/>
              <a:tailEnd type="triangle" w="lg" len="lg"/>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3153" name="Text Box 33"/>
            <p:cNvSpPr txBox="1"/>
            <p:nvPr/>
          </p:nvSpPr>
          <p:spPr>
            <a:xfrm>
              <a:off x="1803" y="3395"/>
              <a:ext cx="928" cy="288"/>
            </a:xfrm>
            <a:prstGeom prst="rect">
              <a:avLst/>
            </a:prstGeom>
            <a:solidFill>
              <a:schemeClr val="bg1"/>
            </a:solidFill>
            <a:ln w="9525">
              <a:noFill/>
            </a:ln>
          </p:spPr>
          <p:txBody>
            <a:bodyPr lIns="18000" rIns="18000" anchor="t">
              <a:spAutoFit/>
            </a:bodyPr>
            <a:p>
              <a:pPr algn="ctr"/>
              <a:r>
                <a:rPr lang="zh-CN" altLang="en-US">
                  <a:latin typeface="Tahoma" panose="020B0604030504040204" pitchFamily="34" charset="0"/>
                  <a:ea typeface="宋体" panose="02010600030101010101" pitchFamily="2" charset="-122"/>
                </a:rPr>
                <a:t>调度时间</a:t>
              </a:r>
              <a:endParaRPr lang="zh-CN" altLang="en-US">
                <a:latin typeface="Tahoma" panose="020B0604030504040204" pitchFamily="34" charset="0"/>
                <a:ea typeface="宋体" panose="02010600030101010101" pitchFamily="2" charset="-122"/>
              </a:endParaRPr>
            </a:p>
          </p:txBody>
        </p:sp>
        <p:sp>
          <p:nvSpPr>
            <p:cNvPr id="133154" name="Text Box 34"/>
            <p:cNvSpPr txBox="1"/>
            <p:nvPr/>
          </p:nvSpPr>
          <p:spPr>
            <a:xfrm>
              <a:off x="1585" y="3777"/>
              <a:ext cx="2096" cy="288"/>
            </a:xfrm>
            <a:prstGeom prst="rect">
              <a:avLst/>
            </a:prstGeom>
            <a:noFill/>
            <a:ln w="9525">
              <a:noFill/>
            </a:ln>
          </p:spPr>
          <p:txBody>
            <a:bodyPr anchor="t">
              <a:spAutoFit/>
            </a:bodyPr>
            <a:p>
              <a:pPr algn="ctr"/>
              <a:r>
                <a:rPr lang="en-US" altLang="zh-CN">
                  <a:solidFill>
                    <a:srgbClr val="0000FF"/>
                  </a:solidFill>
                  <a:latin typeface="Times New Roman" panose="02020603050405020304" pitchFamily="18" charset="0"/>
                  <a:ea typeface="宋体" panose="02010600030101010101" pitchFamily="2" charset="-122"/>
                </a:rPr>
                <a:t>(b) </a:t>
              </a:r>
              <a:r>
                <a:rPr lang="zh-CN" altLang="en-US">
                  <a:solidFill>
                    <a:srgbClr val="0000FF"/>
                  </a:solidFill>
                  <a:latin typeface="Times New Roman" panose="02020603050405020304" pitchFamily="18" charset="0"/>
                  <a:ea typeface="宋体" panose="02010600030101010101" pitchFamily="2" charset="-122"/>
                </a:rPr>
                <a:t>非抢占优先权调度</a:t>
              </a:r>
              <a:endParaRPr lang="zh-CN" altLang="en-US">
                <a:solidFill>
                  <a:srgbClr val="0000FF"/>
                </a:solidFill>
                <a:latin typeface="Times New Roman" panose="02020603050405020304" pitchFamily="18" charset="0"/>
                <a:ea typeface="宋体" panose="02010600030101010101" pitchFamily="2" charset="-122"/>
              </a:endParaRPr>
            </a:p>
          </p:txBody>
        </p:sp>
      </p:grpSp>
      <p:sp>
        <p:nvSpPr>
          <p:cNvPr id="133155" name="Text Box 35"/>
          <p:cNvSpPr txBox="1"/>
          <p:nvPr/>
        </p:nvSpPr>
        <p:spPr>
          <a:xfrm>
            <a:off x="1854200" y="6083300"/>
            <a:ext cx="5638800" cy="460375"/>
          </a:xfrm>
          <a:prstGeom prst="rect">
            <a:avLst/>
          </a:prstGeom>
          <a:noFill/>
          <a:ln w="9525">
            <a:noFill/>
          </a:ln>
        </p:spPr>
        <p:txBody>
          <a:bodyPr anchor="t">
            <a:spAutoFit/>
          </a:bodyPr>
          <a:p>
            <a:pPr algn="ctr"/>
            <a:r>
              <a:rPr lang="zh-CN" altLang="en-US">
                <a:latin typeface="Times New Roman" panose="02020603050405020304" pitchFamily="18" charset="0"/>
                <a:ea typeface="宋体" panose="02010600030101010101" pitchFamily="2" charset="-122"/>
              </a:rPr>
              <a:t>图</a:t>
            </a:r>
            <a:r>
              <a:rPr lang="en-US" altLang="zh-CN">
                <a:latin typeface="Times New Roman" panose="02020603050405020304" pitchFamily="18" charset="0"/>
                <a:ea typeface="宋体" panose="02010600030101010101" pitchFamily="2" charset="-122"/>
              </a:rPr>
              <a:t>3-6  </a:t>
            </a:r>
            <a:r>
              <a:rPr lang="zh-CN" altLang="en-US">
                <a:latin typeface="Times New Roman" panose="02020603050405020304" pitchFamily="18" charset="0"/>
                <a:ea typeface="宋体" panose="02010600030101010101" pitchFamily="2" charset="-122"/>
              </a:rPr>
              <a:t>实时进程调度</a:t>
            </a:r>
            <a:r>
              <a:rPr lang="en-US" altLang="zh-CN">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非抢占式</a:t>
            </a:r>
            <a:r>
              <a:rPr lang="en-US" altLang="zh-CN">
                <a:latin typeface="Times New Roman" panose="02020603050405020304" pitchFamily="18" charset="0"/>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p:txBody>
      </p:sp>
      <p:sp>
        <p:nvSpPr>
          <p:cNvPr id="13315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34146" name="Text Box 2"/>
          <p:cNvSpPr txBox="1"/>
          <p:nvPr/>
        </p:nvSpPr>
        <p:spPr>
          <a:xfrm>
            <a:off x="330200" y="1022350"/>
            <a:ext cx="8331200" cy="1876425"/>
          </a:xfrm>
          <a:prstGeom prst="rect">
            <a:avLst/>
          </a:prstGeom>
          <a:noFill/>
          <a:ln w="9525">
            <a:noFill/>
          </a:ln>
        </p:spPr>
        <p:txBody>
          <a:bodyPr anchor="t">
            <a:spAutoFit/>
          </a:bodyPr>
          <a:p>
            <a:r>
              <a:rPr lang="en-US" altLang="zh-CN" sz="3200" b="1">
                <a:solidFill>
                  <a:srgbClr val="CC3300"/>
                </a:solidFill>
                <a:latin typeface="黑体" panose="02010609060101010101" pitchFamily="49" charset="-122"/>
                <a:ea typeface="黑体" panose="02010609060101010101" pitchFamily="49" charset="-122"/>
              </a:rPr>
              <a:t>2</a:t>
            </a:r>
            <a:r>
              <a:rPr lang="zh-CN" altLang="en-US" sz="3200" b="1">
                <a:solidFill>
                  <a:srgbClr val="CC3300"/>
                </a:solidFill>
                <a:latin typeface="黑体" panose="02010609060101010101" pitchFamily="49" charset="-122"/>
                <a:ea typeface="黑体" panose="02010609060101010101" pitchFamily="49" charset="-122"/>
              </a:rPr>
              <a:t>．抢占式调度算法</a:t>
            </a:r>
            <a:endParaRPr lang="zh-CN" altLang="en-US" sz="3200" b="1">
              <a:solidFill>
                <a:srgbClr val="CC3300"/>
              </a:solidFill>
              <a:latin typeface="黑体" panose="02010609060101010101" pitchFamily="49" charset="-122"/>
              <a:ea typeface="黑体" panose="02010609060101010101" pitchFamily="49" charset="-122"/>
            </a:endParaRPr>
          </a:p>
          <a:p>
            <a:r>
              <a:rPr lang="zh-CN" altLang="en-US" sz="2800" b="1">
                <a:latin typeface="Tahoma" panose="020B0604030504040204" pitchFamily="34" charset="0"/>
                <a:ea typeface="宋体" panose="02010600030101010101" pitchFamily="2" charset="-122"/>
              </a:rPr>
              <a:t>       在要求较严格</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响应时间为数十毫秒以下</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的实时系统中采用，可根据抢占发生时间的不同进而分成以下两种算法：</a:t>
            </a:r>
            <a:endParaRPr lang="zh-CN" altLang="en-US" sz="2800" b="1">
              <a:latin typeface="Tahoma" panose="020B0604030504040204" pitchFamily="34" charset="0"/>
              <a:ea typeface="宋体" panose="02010600030101010101" pitchFamily="2" charset="-122"/>
            </a:endParaRPr>
          </a:p>
        </p:txBody>
      </p:sp>
      <p:sp>
        <p:nvSpPr>
          <p:cNvPr id="110595" name="Text Box 3"/>
          <p:cNvSpPr txBox="1"/>
          <p:nvPr/>
        </p:nvSpPr>
        <p:spPr>
          <a:xfrm>
            <a:off x="76200" y="2960688"/>
            <a:ext cx="8870950" cy="3236912"/>
          </a:xfrm>
          <a:prstGeom prst="rect">
            <a:avLst/>
          </a:prstGeom>
          <a:noFill/>
          <a:ln w="9525">
            <a:noFill/>
          </a:ln>
        </p:spPr>
        <p:txBody>
          <a:bodyPr wrap="square" anchor="t">
            <a:spAutoFit/>
          </a:bodyPr>
          <a:p>
            <a:pPr marL="457200" indent="-457200">
              <a:spcBef>
                <a:spcPct val="10000"/>
              </a:spcBef>
              <a:buFontTx/>
              <a:buAutoNum type="circleNumDbPlain"/>
            </a:pPr>
            <a:r>
              <a:rPr lang="zh-CN" altLang="en-US" sz="2800" b="1">
                <a:solidFill>
                  <a:srgbClr val="0000FF"/>
                </a:solidFill>
                <a:latin typeface="宋体" panose="02010600030101010101" pitchFamily="2" charset="-122"/>
                <a:ea typeface="宋体" panose="02010600030101010101" pitchFamily="2" charset="-122"/>
              </a:rPr>
              <a:t>基于时钟中断的抢占式优先权调度算法</a:t>
            </a:r>
            <a:endParaRPr lang="zh-CN" altLang="en-US" sz="2800" b="1">
              <a:latin typeface="宋体" panose="02010600030101010101" pitchFamily="2" charset="-122"/>
              <a:ea typeface="宋体" panose="02010600030101010101" pitchFamily="2" charset="-122"/>
            </a:endParaRPr>
          </a:p>
          <a:p>
            <a:pPr marL="457200" indent="-457200">
              <a:spcBef>
                <a:spcPct val="10000"/>
              </a:spcBef>
              <a:buFont typeface="Arial" panose="020B0604020202020204" pitchFamily="34" charset="0"/>
              <a:buChar char="•"/>
            </a:pPr>
            <a:r>
              <a:rPr lang="zh-CN" altLang="en-US" sz="2800" b="1">
                <a:latin typeface="Tahoma" panose="020B0604030504040204" pitchFamily="34" charset="0"/>
                <a:ea typeface="宋体" panose="02010600030101010101" pitchFamily="2" charset="-122"/>
              </a:rPr>
              <a:t>在某实时任务到达后，如果任务的优先级高于当前任务的优先级，这时并</a:t>
            </a:r>
            <a:r>
              <a:rPr lang="zh-CN" altLang="en-US" sz="2800" b="1">
                <a:solidFill>
                  <a:srgbClr val="FF0000"/>
                </a:solidFill>
                <a:latin typeface="Tahoma" panose="020B0604030504040204" pitchFamily="34" charset="0"/>
                <a:ea typeface="宋体" panose="02010600030101010101" pitchFamily="2" charset="-122"/>
              </a:rPr>
              <a:t>不立即抢占</a:t>
            </a:r>
            <a:r>
              <a:rPr lang="zh-CN" altLang="en-US" sz="2800" b="1">
                <a:latin typeface="Tahoma" panose="020B0604030504040204" pitchFamily="34" charset="0"/>
                <a:ea typeface="宋体" panose="02010600030101010101" pitchFamily="2" charset="-122"/>
              </a:rPr>
              <a:t>当前任务的处理机</a:t>
            </a:r>
            <a:endParaRPr lang="zh-CN" altLang="en-US" sz="2800" b="1">
              <a:latin typeface="Tahoma" panose="020B0604030504040204" pitchFamily="34" charset="0"/>
              <a:ea typeface="宋体" panose="02010600030101010101" pitchFamily="2" charset="-122"/>
            </a:endParaRPr>
          </a:p>
          <a:p>
            <a:pPr marL="457200" indent="-457200">
              <a:spcBef>
                <a:spcPct val="10000"/>
              </a:spcBef>
              <a:buFont typeface="Arial" panose="020B0604020202020204" pitchFamily="34" charset="0"/>
              <a:buChar char="•"/>
            </a:pPr>
            <a:r>
              <a:rPr lang="zh-CN" altLang="en-US" sz="2800" b="1">
                <a:latin typeface="Tahoma" panose="020B0604030504040204" pitchFamily="34" charset="0"/>
                <a:ea typeface="宋体" panose="02010600030101010101" pitchFamily="2" charset="-122"/>
              </a:rPr>
              <a:t>而是等到</a:t>
            </a:r>
            <a:r>
              <a:rPr lang="zh-CN" altLang="en-US" sz="2800" b="1">
                <a:solidFill>
                  <a:srgbClr val="FF0000"/>
                </a:solidFill>
                <a:latin typeface="Tahoma" panose="020B0604030504040204" pitchFamily="34" charset="0"/>
                <a:ea typeface="宋体" panose="02010600030101010101" pitchFamily="2" charset="-122"/>
              </a:rPr>
              <a:t>时钟中断到来</a:t>
            </a:r>
            <a:r>
              <a:rPr lang="zh-CN" altLang="en-US" sz="2800" b="1">
                <a:latin typeface="Tahoma" panose="020B0604030504040204" pitchFamily="34" charset="0"/>
                <a:ea typeface="宋体" panose="02010600030101010101" pitchFamily="2" charset="-122"/>
              </a:rPr>
              <a:t>时，调度程序才剥夺当前任务执行，将处理机分配给新到的高优先权任务</a:t>
            </a:r>
            <a:endParaRPr lang="zh-CN" altLang="en-US" sz="2800" b="1">
              <a:latin typeface="Tahoma" panose="020B0604030504040204" pitchFamily="34" charset="0"/>
              <a:ea typeface="宋体" panose="02010600030101010101" pitchFamily="2" charset="-122"/>
            </a:endParaRPr>
          </a:p>
          <a:p>
            <a:pPr marL="457200" indent="-457200">
              <a:spcBef>
                <a:spcPct val="10000"/>
              </a:spcBef>
              <a:buFont typeface="Arial" panose="020B0604020202020204" pitchFamily="34" charset="0"/>
              <a:buChar char="•"/>
            </a:pPr>
            <a:r>
              <a:rPr lang="zh-CN" altLang="en-US" sz="2800" b="1">
                <a:latin typeface="Tahoma" panose="020B0604030504040204" pitchFamily="34" charset="0"/>
                <a:ea typeface="宋体" panose="02010600030101010101" pitchFamily="2" charset="-122"/>
              </a:rPr>
              <a:t>这种调度算法能获得</a:t>
            </a:r>
            <a:r>
              <a:rPr lang="zh-CN" altLang="en-US" sz="2800" b="1">
                <a:solidFill>
                  <a:srgbClr val="FF0000"/>
                </a:solidFill>
                <a:latin typeface="Tahoma" panose="020B0604030504040204" pitchFamily="34" charset="0"/>
                <a:ea typeface="宋体" panose="02010600030101010101" pitchFamily="2" charset="-122"/>
              </a:rPr>
              <a:t>较好的响应效果</a:t>
            </a:r>
            <a:r>
              <a:rPr lang="zh-CN" altLang="en-US" sz="2800" b="1">
                <a:latin typeface="Tahoma" panose="020B0604030504040204" pitchFamily="34" charset="0"/>
                <a:ea typeface="宋体" panose="02010600030101010101" pitchFamily="2" charset="-122"/>
              </a:rPr>
              <a:t>，其调度延时可降到几十毫秒到几毫秒</a:t>
            </a:r>
            <a:r>
              <a:rPr lang="en-US" altLang="zh-CN" sz="2800" b="1">
                <a:latin typeface="Tahoma" panose="020B0604030504040204" pitchFamily="34" charset="0"/>
                <a:ea typeface="宋体" panose="02010600030101010101" pitchFamily="2" charset="-122"/>
              </a:rPr>
              <a:t>,</a:t>
            </a:r>
            <a:r>
              <a:rPr lang="zh-CN" altLang="en-US" sz="2800" b="1">
                <a:latin typeface="Tahoma" panose="020B0604030504040204" pitchFamily="34" charset="0"/>
                <a:ea typeface="宋体" panose="02010600030101010101" pitchFamily="2" charset="-122"/>
              </a:rPr>
              <a:t>可用于大多数的实时系统</a:t>
            </a:r>
            <a:endParaRPr lang="zh-CN" altLang="en-US" sz="2800" b="1">
              <a:latin typeface="Tahoma" panose="020B0604030504040204" pitchFamily="34" charset="0"/>
              <a:ea typeface="宋体" panose="02010600030101010101" pitchFamily="2" charset="-122"/>
            </a:endParaRPr>
          </a:p>
        </p:txBody>
      </p:sp>
      <p:sp>
        <p:nvSpPr>
          <p:cNvPr id="134148" name="Rectangle 2"/>
          <p:cNvSpPr>
            <a:spLocks noGrp="1"/>
          </p:cNvSpPr>
          <p:nvPr/>
        </p:nvSpPr>
        <p:spPr>
          <a:xfrm>
            <a:off x="149225" y="187325"/>
            <a:ext cx="8562975" cy="749300"/>
          </a:xfrm>
          <a:prstGeom prst="rect">
            <a:avLst/>
          </a:prstGeom>
          <a:noFill/>
          <a:ln w="9525">
            <a:noFill/>
          </a:ln>
        </p:spPr>
        <p:txBody>
          <a:bodyPr wrap="square" lIns="91440" tIns="45720" rIns="91440" bIns="45720" anchor="b"/>
          <a:p>
            <a:r>
              <a:rPr lang="en-US" altLang="zh-CN" sz="3600" b="1">
                <a:solidFill>
                  <a:srgbClr val="000066"/>
                </a:solidFill>
                <a:latin typeface="Tahoma" panose="020B0604030504040204" pitchFamily="34" charset="0"/>
                <a:ea typeface="黑体" panose="02010609060101010101" pitchFamily="49" charset="-122"/>
              </a:rPr>
              <a:t>3.3.2  </a:t>
            </a:r>
            <a:r>
              <a:rPr lang="zh-CN" altLang="en-US" sz="3600" b="1">
                <a:solidFill>
                  <a:srgbClr val="000066"/>
                </a:solidFill>
                <a:latin typeface="Tahoma" panose="020B0604030504040204" pitchFamily="34" charset="0"/>
                <a:ea typeface="黑体" panose="02010609060101010101" pitchFamily="49" charset="-122"/>
              </a:rPr>
              <a:t>实时调度算法的分类</a:t>
            </a:r>
            <a:endParaRPr lang="zh-CN" altLang="en-US" sz="3600" b="1">
              <a:solidFill>
                <a:srgbClr val="000066"/>
              </a:solidFill>
              <a:latin typeface="Tahoma" panose="020B0604030504040204" pitchFamily="34" charset="0"/>
              <a:ea typeface="黑体" panose="02010609060101010101" pitchFamily="49" charset="-122"/>
            </a:endParaRPr>
          </a:p>
        </p:txBody>
      </p:sp>
      <p:sp>
        <p:nvSpPr>
          <p:cNvPr id="13414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595">
                                            <p:txEl>
                                              <p:charRg st="18" end="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595">
                                            <p:txEl>
                                              <p:charRg st="64" end="10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0595">
                                            <p:txEl>
                                              <p:charRg st="107" end="15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11618" name="Text Box 2"/>
          <p:cNvSpPr txBox="1"/>
          <p:nvPr/>
        </p:nvSpPr>
        <p:spPr>
          <a:xfrm>
            <a:off x="368300" y="2090738"/>
            <a:ext cx="8369300" cy="3667125"/>
          </a:xfrm>
          <a:prstGeom prst="rect">
            <a:avLst/>
          </a:prstGeom>
          <a:noFill/>
          <a:ln w="9525">
            <a:noFill/>
          </a:ln>
        </p:spPr>
        <p:txBody>
          <a:bodyPr anchor="t">
            <a:spAutoFit/>
          </a:bodyPr>
          <a:p>
            <a:pPr marL="457200" indent="-457200">
              <a:spcBef>
                <a:spcPct val="10000"/>
              </a:spcBef>
              <a:buFontTx/>
              <a:buAutoNum type="circleNumDbPlain" startAt="2"/>
            </a:pPr>
            <a:r>
              <a:rPr lang="zh-CN" altLang="en-US" sz="2800" b="1">
                <a:solidFill>
                  <a:srgbClr val="0000FF"/>
                </a:solidFill>
                <a:latin typeface="宋体" panose="02010600030101010101" pitchFamily="2" charset="-122"/>
                <a:ea typeface="宋体" panose="02010600030101010101" pitchFamily="2" charset="-122"/>
              </a:rPr>
              <a:t>立即抢占的优先权调度算法</a:t>
            </a:r>
            <a:endParaRPr lang="zh-CN" altLang="en-US" sz="2800" b="1">
              <a:solidFill>
                <a:srgbClr val="0000FF"/>
              </a:solidFill>
              <a:latin typeface="宋体" panose="02010600030101010101" pitchFamily="2" charset="-122"/>
              <a:ea typeface="宋体" panose="02010600030101010101" pitchFamily="2" charset="-122"/>
            </a:endParaRPr>
          </a:p>
          <a:p>
            <a:pPr marL="457200" indent="-457200">
              <a:spcBef>
                <a:spcPct val="10000"/>
              </a:spcBef>
              <a:buFont typeface="Arial" panose="020B0604020202020204" pitchFamily="34" charset="0"/>
              <a:buChar char="•"/>
            </a:pPr>
            <a:r>
              <a:rPr lang="zh-CN" altLang="en-US" sz="2800" b="1">
                <a:latin typeface="Tahoma" panose="020B0604030504040204" pitchFamily="34" charset="0"/>
                <a:ea typeface="宋体" panose="02010600030101010101" pitchFamily="2" charset="-122"/>
              </a:rPr>
              <a:t>这种调度策略要求操作系统具有</a:t>
            </a:r>
            <a:r>
              <a:rPr lang="zh-CN" altLang="en-US" sz="2800" b="1">
                <a:solidFill>
                  <a:srgbClr val="FF0000"/>
                </a:solidFill>
                <a:latin typeface="Tahoma" panose="020B0604030504040204" pitchFamily="34" charset="0"/>
                <a:ea typeface="宋体" panose="02010600030101010101" pitchFamily="2" charset="-122"/>
              </a:rPr>
              <a:t>快速响应外部中断事件</a:t>
            </a:r>
            <a:r>
              <a:rPr lang="zh-CN" altLang="en-US" sz="2800" b="1">
                <a:latin typeface="Tahoma" panose="020B0604030504040204" pitchFamily="34" charset="0"/>
                <a:ea typeface="宋体" panose="02010600030101010101" pitchFamily="2" charset="-122"/>
              </a:rPr>
              <a:t>的能力。</a:t>
            </a:r>
            <a:endParaRPr lang="zh-CN" altLang="en-US" sz="2800" b="1">
              <a:latin typeface="Tahoma" panose="020B0604030504040204" pitchFamily="34" charset="0"/>
              <a:ea typeface="宋体" panose="02010600030101010101" pitchFamily="2" charset="-122"/>
            </a:endParaRPr>
          </a:p>
          <a:p>
            <a:pPr marL="457200" indent="-457200">
              <a:spcBef>
                <a:spcPct val="10000"/>
              </a:spcBef>
              <a:buFont typeface="Arial" panose="020B0604020202020204" pitchFamily="34" charset="0"/>
              <a:buChar char="•"/>
            </a:pPr>
            <a:r>
              <a:rPr lang="zh-CN" altLang="en-US" sz="2800" b="1">
                <a:latin typeface="Tahoma" panose="020B0604030504040204" pitchFamily="34" charset="0"/>
                <a:ea typeface="宋体" panose="02010600030101010101" pitchFamily="2" charset="-122"/>
              </a:rPr>
              <a:t>一旦出现外部中断，只要当前任务未处于临界区，便可</a:t>
            </a:r>
            <a:r>
              <a:rPr lang="zh-CN" altLang="en-US" sz="2800" b="1">
                <a:solidFill>
                  <a:srgbClr val="FF0000"/>
                </a:solidFill>
                <a:latin typeface="Tahoma" panose="020B0604030504040204" pitchFamily="34" charset="0"/>
                <a:ea typeface="宋体" panose="02010600030101010101" pitchFamily="2" charset="-122"/>
              </a:rPr>
              <a:t>立即剥夺</a:t>
            </a:r>
            <a:r>
              <a:rPr lang="zh-CN" altLang="en-US" sz="2800" b="1">
                <a:latin typeface="Tahoma" panose="020B0604030504040204" pitchFamily="34" charset="0"/>
                <a:ea typeface="宋体" panose="02010600030101010101" pitchFamily="2" charset="-122"/>
              </a:rPr>
              <a:t>当前任务的执行，把处理机分配给请求中断的紧迫任务。</a:t>
            </a:r>
            <a:endParaRPr lang="zh-CN" altLang="en-US" sz="2800" b="1">
              <a:latin typeface="Tahoma" panose="020B0604030504040204" pitchFamily="34" charset="0"/>
              <a:ea typeface="宋体" panose="02010600030101010101" pitchFamily="2" charset="-122"/>
            </a:endParaRPr>
          </a:p>
          <a:p>
            <a:pPr marL="457200" indent="-457200">
              <a:spcBef>
                <a:spcPct val="10000"/>
              </a:spcBef>
              <a:buFont typeface="Arial" panose="020B0604020202020204" pitchFamily="34" charset="0"/>
              <a:buChar char="•"/>
            </a:pPr>
            <a:r>
              <a:rPr lang="zh-CN" altLang="en-US" sz="2800" b="1">
                <a:latin typeface="Tahoma" panose="020B0604030504040204" pitchFamily="34" charset="0"/>
                <a:ea typeface="宋体" panose="02010600030101010101" pitchFamily="2" charset="-122"/>
              </a:rPr>
              <a:t>这种算法能</a:t>
            </a:r>
            <a:r>
              <a:rPr lang="zh-CN" altLang="en-US" sz="2800" b="1">
                <a:solidFill>
                  <a:srgbClr val="FF0000"/>
                </a:solidFill>
                <a:latin typeface="Tahoma" panose="020B0604030504040204" pitchFamily="34" charset="0"/>
                <a:ea typeface="宋体" panose="02010600030101010101" pitchFamily="2" charset="-122"/>
              </a:rPr>
              <a:t>获得非常快的响应</a:t>
            </a:r>
            <a:r>
              <a:rPr lang="zh-CN" altLang="en-US" sz="2800" b="1">
                <a:latin typeface="Tahoma" panose="020B0604030504040204" pitchFamily="34" charset="0"/>
                <a:ea typeface="宋体" panose="02010600030101010101" pitchFamily="2" charset="-122"/>
              </a:rPr>
              <a:t>，可把调度延迟时间降低到几毫秒至</a:t>
            </a:r>
            <a:r>
              <a:rPr lang="en-US" altLang="zh-CN" sz="2800">
                <a:latin typeface="Tahoma" panose="020B0604030504040204" pitchFamily="34" charset="0"/>
                <a:ea typeface="宋体" panose="02010600030101010101" pitchFamily="2" charset="-122"/>
              </a:rPr>
              <a:t>100</a:t>
            </a:r>
            <a:r>
              <a:rPr lang="zh-CN" altLang="en-US" sz="2800" b="1">
                <a:latin typeface="Tahoma" panose="020B0604030504040204" pitchFamily="34" charset="0"/>
                <a:ea typeface="宋体" panose="02010600030101010101" pitchFamily="2" charset="-122"/>
              </a:rPr>
              <a:t>微秒，甚至更低。</a:t>
            </a:r>
            <a:endParaRPr lang="zh-CN" altLang="en-US" sz="2800" b="1">
              <a:latin typeface="Tahoma" panose="020B0604030504040204" pitchFamily="34" charset="0"/>
              <a:ea typeface="宋体" panose="02010600030101010101" pitchFamily="2" charset="-122"/>
            </a:endParaRPr>
          </a:p>
        </p:txBody>
      </p:sp>
      <p:sp>
        <p:nvSpPr>
          <p:cNvPr id="135171" name="Text Box 2"/>
          <p:cNvSpPr txBox="1"/>
          <p:nvPr/>
        </p:nvSpPr>
        <p:spPr>
          <a:xfrm>
            <a:off x="265113" y="1271588"/>
            <a:ext cx="8331200" cy="582612"/>
          </a:xfrm>
          <a:prstGeom prst="rect">
            <a:avLst/>
          </a:prstGeom>
          <a:noFill/>
          <a:ln w="9525">
            <a:noFill/>
          </a:ln>
        </p:spPr>
        <p:txBody>
          <a:bodyPr wrap="square" anchor="t">
            <a:spAutoFit/>
          </a:bodyPr>
          <a:p>
            <a:r>
              <a:rPr lang="zh-CN" altLang="en-US" sz="3200" b="1">
                <a:solidFill>
                  <a:srgbClr val="CC3300"/>
                </a:solidFill>
                <a:latin typeface="黑体" panose="02010609060101010101" pitchFamily="49" charset="-122"/>
                <a:ea typeface="黑体" panose="02010609060101010101" pitchFamily="49" charset="-122"/>
              </a:rPr>
              <a:t>2．抢占式调度算法</a:t>
            </a:r>
            <a:r>
              <a:rPr lang="zh-CN" altLang="en-US" sz="2800" b="1">
                <a:latin typeface="Tahoma" panose="020B0604030504040204" pitchFamily="34" charset="0"/>
                <a:ea typeface="宋体" panose="02010600030101010101" pitchFamily="2" charset="-122"/>
              </a:rPr>
              <a:t>       </a:t>
            </a:r>
            <a:endParaRPr lang="zh-CN" altLang="en-US" sz="2800" b="1">
              <a:latin typeface="Tahoma" panose="020B0604030504040204" pitchFamily="34" charset="0"/>
              <a:ea typeface="宋体" panose="02010600030101010101" pitchFamily="2" charset="-122"/>
            </a:endParaRPr>
          </a:p>
        </p:txBody>
      </p:sp>
      <p:sp>
        <p:nvSpPr>
          <p:cNvPr id="135172" name="Rectangle 2"/>
          <p:cNvSpPr>
            <a:spLocks noGrp="1"/>
          </p:cNvSpPr>
          <p:nvPr/>
        </p:nvSpPr>
        <p:spPr>
          <a:xfrm>
            <a:off x="149225" y="187325"/>
            <a:ext cx="8562975" cy="749300"/>
          </a:xfrm>
          <a:prstGeom prst="rect">
            <a:avLst/>
          </a:prstGeom>
          <a:noFill/>
          <a:ln w="9525">
            <a:noFill/>
          </a:ln>
        </p:spPr>
        <p:txBody>
          <a:bodyPr wrap="square" lIns="91440" tIns="45720" rIns="91440" bIns="45720" anchor="b"/>
          <a:p>
            <a:r>
              <a:rPr lang="en-US" altLang="zh-CN" sz="3600" b="1">
                <a:solidFill>
                  <a:srgbClr val="000066"/>
                </a:solidFill>
                <a:latin typeface="Tahoma" panose="020B0604030504040204" pitchFamily="34" charset="0"/>
                <a:ea typeface="黑体" panose="02010609060101010101" pitchFamily="49" charset="-122"/>
              </a:rPr>
              <a:t>3.3.2  </a:t>
            </a:r>
            <a:r>
              <a:rPr lang="zh-CN" altLang="en-US" sz="3600" b="1">
                <a:solidFill>
                  <a:srgbClr val="000066"/>
                </a:solidFill>
                <a:latin typeface="Tahoma" panose="020B0604030504040204" pitchFamily="34" charset="0"/>
                <a:ea typeface="黑体" panose="02010609060101010101" pitchFamily="49" charset="-122"/>
              </a:rPr>
              <a:t>实时调度算法的分类</a:t>
            </a:r>
            <a:endParaRPr lang="zh-CN" altLang="en-US" sz="3600" b="1">
              <a:solidFill>
                <a:srgbClr val="000066"/>
              </a:solidFill>
              <a:latin typeface="Tahoma" panose="020B0604030504040204" pitchFamily="34" charset="0"/>
              <a:ea typeface="黑体" panose="02010609060101010101" pitchFamily="49" charset="-122"/>
            </a:endParaRPr>
          </a:p>
        </p:txBody>
      </p:sp>
      <p:sp>
        <p:nvSpPr>
          <p:cNvPr id="135173"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18">
                                            <p:txEl>
                                              <p:charRg st="13" end="4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18">
                                            <p:txEl>
                                              <p:charRg st="42" end="9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18">
                                            <p:txEl>
                                              <p:charRg st="96" end="1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grpSp>
        <p:nvGrpSpPr>
          <p:cNvPr id="136194" name="Group 2"/>
          <p:cNvGrpSpPr/>
          <p:nvPr/>
        </p:nvGrpSpPr>
        <p:grpSpPr>
          <a:xfrm>
            <a:off x="1195388" y="319088"/>
            <a:ext cx="6692900" cy="2794000"/>
            <a:chOff x="753" y="409"/>
            <a:chExt cx="4216" cy="1760"/>
          </a:xfrm>
        </p:grpSpPr>
        <p:sp>
          <p:nvSpPr>
            <p:cNvPr id="136195" name="Line 3"/>
            <p:cNvSpPr/>
            <p:nvPr/>
          </p:nvSpPr>
          <p:spPr>
            <a:xfrm flipH="1">
              <a:off x="1433" y="1001"/>
              <a:ext cx="3157" cy="1"/>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196" name="Line 4"/>
            <p:cNvSpPr/>
            <p:nvPr/>
          </p:nvSpPr>
          <p:spPr>
            <a:xfrm>
              <a:off x="1433" y="1009"/>
              <a:ext cx="0" cy="400"/>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197" name="Line 5"/>
            <p:cNvSpPr/>
            <p:nvPr/>
          </p:nvSpPr>
          <p:spPr>
            <a:xfrm>
              <a:off x="1433" y="1417"/>
              <a:ext cx="3165" cy="1"/>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198" name="Text Box 6"/>
            <p:cNvSpPr txBox="1"/>
            <p:nvPr/>
          </p:nvSpPr>
          <p:spPr>
            <a:xfrm>
              <a:off x="1465" y="1065"/>
              <a:ext cx="3504"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rPr>
                <a:t>         </a:t>
              </a:r>
              <a:r>
                <a:rPr lang="zh-CN" altLang="en-US">
                  <a:latin typeface="Tahoma" panose="020B0604030504040204" pitchFamily="34" charset="0"/>
                  <a:ea typeface="宋体" panose="02010600030101010101" pitchFamily="2" charset="-122"/>
                </a:rPr>
                <a:t>当前进程              实时进程</a:t>
              </a:r>
              <a:endParaRPr lang="zh-CN" altLang="en-US">
                <a:latin typeface="Tahoma" panose="020B0604030504040204" pitchFamily="34" charset="0"/>
                <a:ea typeface="宋体" panose="02010600030101010101" pitchFamily="2" charset="-122"/>
              </a:endParaRPr>
            </a:p>
          </p:txBody>
        </p:sp>
        <p:sp>
          <p:nvSpPr>
            <p:cNvPr id="136199" name="Line 7"/>
            <p:cNvSpPr/>
            <p:nvPr/>
          </p:nvSpPr>
          <p:spPr>
            <a:xfrm>
              <a:off x="3314" y="1002"/>
              <a:ext cx="0" cy="416"/>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200" name="Text Box 8"/>
            <p:cNvSpPr txBox="1"/>
            <p:nvPr/>
          </p:nvSpPr>
          <p:spPr>
            <a:xfrm>
              <a:off x="753" y="409"/>
              <a:ext cx="1888" cy="288"/>
            </a:xfrm>
            <a:prstGeom prst="rect">
              <a:avLst/>
            </a:prstGeom>
            <a:noFill/>
            <a:ln w="9525">
              <a:noFill/>
            </a:ln>
          </p:spPr>
          <p:txBody>
            <a:bodyPr anchor="t">
              <a:spAutoFit/>
            </a:bodyPr>
            <a:p>
              <a:pPr algn="ctr"/>
              <a:r>
                <a:rPr lang="zh-CN" altLang="en-US">
                  <a:latin typeface="Tahoma" panose="020B0604030504040204" pitchFamily="34" charset="0"/>
                  <a:ea typeface="宋体" panose="02010600030101010101" pitchFamily="2" charset="-122"/>
                </a:rPr>
                <a:t>实时进程请求调度</a:t>
              </a:r>
              <a:endParaRPr lang="zh-CN" altLang="en-US">
                <a:latin typeface="Tahoma" panose="020B0604030504040204" pitchFamily="34" charset="0"/>
                <a:ea typeface="宋体" panose="02010600030101010101" pitchFamily="2" charset="-122"/>
              </a:endParaRPr>
            </a:p>
          </p:txBody>
        </p:sp>
        <p:sp>
          <p:nvSpPr>
            <p:cNvPr id="136201" name="Line 9"/>
            <p:cNvSpPr/>
            <p:nvPr/>
          </p:nvSpPr>
          <p:spPr>
            <a:xfrm>
              <a:off x="1729" y="681"/>
              <a:ext cx="0" cy="320"/>
            </a:xfrm>
            <a:prstGeom prst="line">
              <a:avLst/>
            </a:prstGeom>
            <a:ln w="28575" cap="flat" cmpd="sng">
              <a:solidFill>
                <a:schemeClr val="tx1"/>
              </a:solidFill>
              <a:prstDash val="sysDot"/>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6202" name="Text Box 10"/>
            <p:cNvSpPr txBox="1"/>
            <p:nvPr/>
          </p:nvSpPr>
          <p:spPr>
            <a:xfrm>
              <a:off x="2546" y="418"/>
              <a:ext cx="1576" cy="288"/>
            </a:xfrm>
            <a:prstGeom prst="rect">
              <a:avLst/>
            </a:prstGeom>
            <a:noFill/>
            <a:ln w="9525">
              <a:noFill/>
            </a:ln>
          </p:spPr>
          <p:txBody>
            <a:bodyPr anchor="t">
              <a:spAutoFit/>
            </a:bodyPr>
            <a:p>
              <a:pPr algn="ctr"/>
              <a:r>
                <a:rPr lang="zh-CN" altLang="en-US">
                  <a:latin typeface="Tahoma" panose="020B0604030504040204" pitchFamily="34" charset="0"/>
                  <a:ea typeface="宋体" panose="02010600030101010101" pitchFamily="2" charset="-122"/>
                </a:rPr>
                <a:t>时钟中断到来时</a:t>
              </a:r>
              <a:endParaRPr lang="zh-CN" altLang="en-US">
                <a:latin typeface="Tahoma" panose="020B0604030504040204" pitchFamily="34" charset="0"/>
                <a:ea typeface="宋体" panose="02010600030101010101" pitchFamily="2" charset="-122"/>
              </a:endParaRPr>
            </a:p>
          </p:txBody>
        </p:sp>
        <p:sp>
          <p:nvSpPr>
            <p:cNvPr id="136203" name="Line 11"/>
            <p:cNvSpPr/>
            <p:nvPr/>
          </p:nvSpPr>
          <p:spPr>
            <a:xfrm>
              <a:off x="3314" y="786"/>
              <a:ext cx="0" cy="208"/>
            </a:xfrm>
            <a:prstGeom prst="line">
              <a:avLst/>
            </a:prstGeom>
            <a:ln w="28575" cap="flat" cmpd="sng">
              <a:solidFill>
                <a:schemeClr val="tx1"/>
              </a:solidFill>
              <a:prstDash val="sysDot"/>
              <a:round/>
              <a:headEnd type="none" w="med" len="med"/>
              <a:tailEnd type="triangle" w="lg" len="lg"/>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204" name="Line 12"/>
            <p:cNvSpPr/>
            <p:nvPr/>
          </p:nvSpPr>
          <p:spPr>
            <a:xfrm>
              <a:off x="1713" y="1425"/>
              <a:ext cx="0" cy="296"/>
            </a:xfrm>
            <a:prstGeom prst="line">
              <a:avLst/>
            </a:prstGeom>
            <a:ln w="952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6205" name="Line 13"/>
            <p:cNvSpPr/>
            <p:nvPr/>
          </p:nvSpPr>
          <p:spPr>
            <a:xfrm>
              <a:off x="3313" y="1417"/>
              <a:ext cx="0" cy="344"/>
            </a:xfrm>
            <a:prstGeom prst="line">
              <a:avLst/>
            </a:prstGeom>
            <a:ln w="952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6206" name="Line 14"/>
            <p:cNvSpPr/>
            <p:nvPr/>
          </p:nvSpPr>
          <p:spPr>
            <a:xfrm>
              <a:off x="1713" y="1665"/>
              <a:ext cx="1592" cy="0"/>
            </a:xfrm>
            <a:prstGeom prst="line">
              <a:avLst/>
            </a:prstGeom>
            <a:ln w="28575" cap="flat" cmpd="sng">
              <a:solidFill>
                <a:schemeClr val="tx1"/>
              </a:solidFill>
              <a:prstDash val="solid"/>
              <a:round/>
              <a:headEnd type="triangle" w="lg" len="lg"/>
              <a:tailEnd type="triangle" w="lg" len="lg"/>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207" name="Text Box 15"/>
            <p:cNvSpPr txBox="1"/>
            <p:nvPr/>
          </p:nvSpPr>
          <p:spPr>
            <a:xfrm>
              <a:off x="2003" y="1499"/>
              <a:ext cx="928" cy="288"/>
            </a:xfrm>
            <a:prstGeom prst="rect">
              <a:avLst/>
            </a:prstGeom>
            <a:solidFill>
              <a:schemeClr val="bg1"/>
            </a:solidFill>
            <a:ln w="9525">
              <a:noFill/>
            </a:ln>
          </p:spPr>
          <p:txBody>
            <a:bodyPr lIns="18000" rIns="18000" anchor="t">
              <a:spAutoFit/>
            </a:bodyPr>
            <a:p>
              <a:pPr algn="ctr"/>
              <a:r>
                <a:rPr lang="zh-CN" altLang="en-US">
                  <a:latin typeface="Tahoma" panose="020B0604030504040204" pitchFamily="34" charset="0"/>
                  <a:ea typeface="宋体" panose="02010600030101010101" pitchFamily="2" charset="-122"/>
                </a:rPr>
                <a:t>调度时间</a:t>
              </a:r>
              <a:endParaRPr lang="zh-CN" altLang="en-US">
                <a:latin typeface="Tahoma" panose="020B0604030504040204" pitchFamily="34" charset="0"/>
                <a:ea typeface="宋体" panose="02010600030101010101" pitchFamily="2" charset="-122"/>
              </a:endParaRPr>
            </a:p>
          </p:txBody>
        </p:sp>
        <p:sp>
          <p:nvSpPr>
            <p:cNvPr id="136208" name="Text Box 16"/>
            <p:cNvSpPr txBox="1"/>
            <p:nvPr/>
          </p:nvSpPr>
          <p:spPr>
            <a:xfrm>
              <a:off x="1025" y="1881"/>
              <a:ext cx="3744" cy="288"/>
            </a:xfrm>
            <a:prstGeom prst="rect">
              <a:avLst/>
            </a:prstGeom>
            <a:noFill/>
            <a:ln w="9525">
              <a:noFill/>
            </a:ln>
          </p:spPr>
          <p:txBody>
            <a:bodyPr anchor="t">
              <a:spAutoFit/>
            </a:bodyPr>
            <a:p>
              <a:pPr algn="ctr"/>
              <a:r>
                <a:rPr lang="en-US" altLang="zh-CN">
                  <a:solidFill>
                    <a:srgbClr val="0000FF"/>
                  </a:solidFill>
                  <a:latin typeface="Times New Roman" panose="02020603050405020304" pitchFamily="18" charset="0"/>
                  <a:ea typeface="宋体" panose="02010600030101010101" pitchFamily="2" charset="-122"/>
                </a:rPr>
                <a:t>(c) </a:t>
              </a:r>
              <a:r>
                <a:rPr lang="zh-CN" altLang="en-US">
                  <a:solidFill>
                    <a:srgbClr val="0000FF"/>
                  </a:solidFill>
                  <a:latin typeface="Times New Roman" panose="02020603050405020304" pitchFamily="18" charset="0"/>
                  <a:ea typeface="宋体" panose="02010600030101010101" pitchFamily="2" charset="-122"/>
                </a:rPr>
                <a:t>基于时钟中断抢占的优先权调度</a:t>
              </a:r>
              <a:endParaRPr lang="zh-CN" altLang="en-US">
                <a:solidFill>
                  <a:srgbClr val="0000FF"/>
                </a:solidFill>
                <a:latin typeface="Times New Roman" panose="02020603050405020304" pitchFamily="18" charset="0"/>
                <a:ea typeface="宋体" panose="02010600030101010101" pitchFamily="2" charset="-122"/>
              </a:endParaRPr>
            </a:p>
          </p:txBody>
        </p:sp>
      </p:grpSp>
      <p:grpSp>
        <p:nvGrpSpPr>
          <p:cNvPr id="136209" name="Group 17"/>
          <p:cNvGrpSpPr/>
          <p:nvPr/>
        </p:nvGrpSpPr>
        <p:grpSpPr>
          <a:xfrm>
            <a:off x="1006475" y="3228975"/>
            <a:ext cx="6745288" cy="2794000"/>
            <a:chOff x="866" y="2386"/>
            <a:chExt cx="4249" cy="1760"/>
          </a:xfrm>
        </p:grpSpPr>
        <p:sp>
          <p:nvSpPr>
            <p:cNvPr id="136210" name="Line 18"/>
            <p:cNvSpPr/>
            <p:nvPr/>
          </p:nvSpPr>
          <p:spPr>
            <a:xfrm flipH="1">
              <a:off x="1546" y="2978"/>
              <a:ext cx="3157" cy="1"/>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211" name="Line 19"/>
            <p:cNvSpPr/>
            <p:nvPr/>
          </p:nvSpPr>
          <p:spPr>
            <a:xfrm>
              <a:off x="1546" y="2986"/>
              <a:ext cx="0" cy="400"/>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212" name="Line 20"/>
            <p:cNvSpPr/>
            <p:nvPr/>
          </p:nvSpPr>
          <p:spPr>
            <a:xfrm>
              <a:off x="1546" y="3394"/>
              <a:ext cx="3165" cy="1"/>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213" name="Text Box 21"/>
            <p:cNvSpPr txBox="1"/>
            <p:nvPr/>
          </p:nvSpPr>
          <p:spPr>
            <a:xfrm>
              <a:off x="1578" y="3042"/>
              <a:ext cx="3504"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rPr>
                <a:t>         </a:t>
              </a:r>
              <a:r>
                <a:rPr lang="zh-CN" altLang="en-US">
                  <a:latin typeface="Tahoma" panose="020B0604030504040204" pitchFamily="34" charset="0"/>
                  <a:ea typeface="宋体" panose="02010600030101010101" pitchFamily="2" charset="-122"/>
                </a:rPr>
                <a:t>当前进程              实时进程</a:t>
              </a:r>
              <a:endParaRPr lang="zh-CN" altLang="en-US">
                <a:latin typeface="Tahoma" panose="020B0604030504040204" pitchFamily="34" charset="0"/>
                <a:ea typeface="宋体" panose="02010600030101010101" pitchFamily="2" charset="-122"/>
              </a:endParaRPr>
            </a:p>
          </p:txBody>
        </p:sp>
        <p:sp>
          <p:nvSpPr>
            <p:cNvPr id="136214" name="Line 22"/>
            <p:cNvSpPr/>
            <p:nvPr/>
          </p:nvSpPr>
          <p:spPr>
            <a:xfrm>
              <a:off x="3427" y="2979"/>
              <a:ext cx="0" cy="416"/>
            </a:xfrm>
            <a:prstGeom prst="line">
              <a:avLst/>
            </a:prstGeom>
            <a:ln w="28575" cap="flat" cmpd="sng">
              <a:solidFill>
                <a:schemeClr val="tx1"/>
              </a:solidFill>
              <a:prstDash val="solid"/>
              <a:round/>
              <a:headEnd type="none" w="med" len="med"/>
              <a:tailEnd type="none" w="med" len="med"/>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215" name="Text Box 23"/>
            <p:cNvSpPr txBox="1"/>
            <p:nvPr/>
          </p:nvSpPr>
          <p:spPr>
            <a:xfrm>
              <a:off x="866" y="2386"/>
              <a:ext cx="1888" cy="288"/>
            </a:xfrm>
            <a:prstGeom prst="rect">
              <a:avLst/>
            </a:prstGeom>
            <a:noFill/>
            <a:ln w="9525">
              <a:noFill/>
            </a:ln>
          </p:spPr>
          <p:txBody>
            <a:bodyPr anchor="t">
              <a:spAutoFit/>
            </a:bodyPr>
            <a:p>
              <a:pPr algn="ctr"/>
              <a:r>
                <a:rPr lang="zh-CN" altLang="en-US">
                  <a:latin typeface="Tahoma" panose="020B0604030504040204" pitchFamily="34" charset="0"/>
                  <a:ea typeface="宋体" panose="02010600030101010101" pitchFamily="2" charset="-122"/>
                </a:rPr>
                <a:t>实时进程请求调度</a:t>
              </a:r>
              <a:endParaRPr lang="zh-CN" altLang="en-US">
                <a:latin typeface="Tahoma" panose="020B0604030504040204" pitchFamily="34" charset="0"/>
                <a:ea typeface="宋体" panose="02010600030101010101" pitchFamily="2" charset="-122"/>
              </a:endParaRPr>
            </a:p>
          </p:txBody>
        </p:sp>
        <p:sp>
          <p:nvSpPr>
            <p:cNvPr id="136216" name="Line 24"/>
            <p:cNvSpPr/>
            <p:nvPr/>
          </p:nvSpPr>
          <p:spPr>
            <a:xfrm>
              <a:off x="1842" y="2658"/>
              <a:ext cx="0" cy="320"/>
            </a:xfrm>
            <a:prstGeom prst="line">
              <a:avLst/>
            </a:prstGeom>
            <a:ln w="28575" cap="flat" cmpd="sng">
              <a:solidFill>
                <a:schemeClr val="tx1"/>
              </a:solidFill>
              <a:prstDash val="sysDot"/>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6217" name="Text Box 25"/>
            <p:cNvSpPr txBox="1"/>
            <p:nvPr/>
          </p:nvSpPr>
          <p:spPr>
            <a:xfrm>
              <a:off x="3395" y="2387"/>
              <a:ext cx="1720" cy="518"/>
            </a:xfrm>
            <a:prstGeom prst="rect">
              <a:avLst/>
            </a:prstGeom>
            <a:noFill/>
            <a:ln w="9525">
              <a:noFill/>
            </a:ln>
          </p:spPr>
          <p:txBody>
            <a:bodyPr anchor="t">
              <a:spAutoFit/>
            </a:bodyPr>
            <a:p>
              <a:pPr algn="ctr"/>
              <a:r>
                <a:rPr lang="zh-CN" altLang="en-US">
                  <a:latin typeface="Tahoma" panose="020B0604030504040204" pitchFamily="34" charset="0"/>
                  <a:ea typeface="宋体" panose="02010600030101010101" pitchFamily="2" charset="-122"/>
                </a:rPr>
                <a:t>实时进程抢占当前进程，并立即执行</a:t>
              </a:r>
              <a:endParaRPr lang="zh-CN" altLang="en-US">
                <a:latin typeface="Tahoma" panose="020B0604030504040204" pitchFamily="34" charset="0"/>
                <a:ea typeface="宋体" panose="02010600030101010101" pitchFamily="2" charset="-122"/>
              </a:endParaRPr>
            </a:p>
          </p:txBody>
        </p:sp>
        <p:sp>
          <p:nvSpPr>
            <p:cNvPr id="136218" name="Line 26"/>
            <p:cNvSpPr/>
            <p:nvPr/>
          </p:nvSpPr>
          <p:spPr>
            <a:xfrm>
              <a:off x="3427" y="2619"/>
              <a:ext cx="0" cy="352"/>
            </a:xfrm>
            <a:prstGeom prst="line">
              <a:avLst/>
            </a:prstGeom>
            <a:ln w="28575" cap="flat" cmpd="sng">
              <a:solidFill>
                <a:schemeClr val="tx1"/>
              </a:solidFill>
              <a:prstDash val="sysDot"/>
              <a:round/>
              <a:headEnd type="none" w="med" len="med"/>
              <a:tailEnd type="triangle" w="lg" len="lg"/>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219" name="Line 27"/>
            <p:cNvSpPr/>
            <p:nvPr/>
          </p:nvSpPr>
          <p:spPr>
            <a:xfrm>
              <a:off x="1826" y="3402"/>
              <a:ext cx="0" cy="296"/>
            </a:xfrm>
            <a:prstGeom prst="line">
              <a:avLst/>
            </a:prstGeom>
            <a:ln w="952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6220" name="Line 28"/>
            <p:cNvSpPr/>
            <p:nvPr/>
          </p:nvSpPr>
          <p:spPr>
            <a:xfrm>
              <a:off x="3426" y="3394"/>
              <a:ext cx="0" cy="344"/>
            </a:xfrm>
            <a:prstGeom prst="line">
              <a:avLst/>
            </a:prstGeom>
            <a:ln w="952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6221" name="Line 29"/>
            <p:cNvSpPr/>
            <p:nvPr/>
          </p:nvSpPr>
          <p:spPr>
            <a:xfrm>
              <a:off x="1826" y="3642"/>
              <a:ext cx="1592" cy="0"/>
            </a:xfrm>
            <a:prstGeom prst="line">
              <a:avLst/>
            </a:prstGeom>
            <a:ln w="28575" cap="flat" cmpd="sng">
              <a:solidFill>
                <a:schemeClr val="tx1"/>
              </a:solidFill>
              <a:prstDash val="solid"/>
              <a:round/>
              <a:headEnd type="triangle" w="lg" len="lg"/>
              <a:tailEnd type="triangle" w="lg" len="lg"/>
            </a:ln>
          </p:spPr>
          <p:txBody>
            <a:bodyPr anchor="ctr">
              <a:spAutoFit/>
            </a:bodyPr>
            <a:p>
              <a:endParaRPr lang="zh-CN" altLang="en-US">
                <a:latin typeface="Times New Roman" panose="02020603050405020304" pitchFamily="18" charset="0"/>
                <a:ea typeface="宋体" panose="02010600030101010101" pitchFamily="2" charset="-122"/>
              </a:endParaRPr>
            </a:p>
          </p:txBody>
        </p:sp>
        <p:sp>
          <p:nvSpPr>
            <p:cNvPr id="136222" name="Text Box 30"/>
            <p:cNvSpPr txBox="1"/>
            <p:nvPr/>
          </p:nvSpPr>
          <p:spPr>
            <a:xfrm>
              <a:off x="2116" y="3476"/>
              <a:ext cx="928" cy="288"/>
            </a:xfrm>
            <a:prstGeom prst="rect">
              <a:avLst/>
            </a:prstGeom>
            <a:solidFill>
              <a:schemeClr val="bg1"/>
            </a:solidFill>
            <a:ln w="9525">
              <a:noFill/>
            </a:ln>
          </p:spPr>
          <p:txBody>
            <a:bodyPr lIns="18000" rIns="18000" anchor="t">
              <a:spAutoFit/>
            </a:bodyPr>
            <a:p>
              <a:pPr algn="ctr"/>
              <a:r>
                <a:rPr lang="zh-CN" altLang="en-US">
                  <a:latin typeface="Tahoma" panose="020B0604030504040204" pitchFamily="34" charset="0"/>
                  <a:ea typeface="宋体" panose="02010600030101010101" pitchFamily="2" charset="-122"/>
                </a:rPr>
                <a:t>调度时间</a:t>
              </a:r>
              <a:endParaRPr lang="zh-CN" altLang="en-US">
                <a:latin typeface="Tahoma" panose="020B0604030504040204" pitchFamily="34" charset="0"/>
                <a:ea typeface="宋体" panose="02010600030101010101" pitchFamily="2" charset="-122"/>
              </a:endParaRPr>
            </a:p>
          </p:txBody>
        </p:sp>
        <p:sp>
          <p:nvSpPr>
            <p:cNvPr id="136223" name="Text Box 31"/>
            <p:cNvSpPr txBox="1"/>
            <p:nvPr/>
          </p:nvSpPr>
          <p:spPr>
            <a:xfrm>
              <a:off x="1554" y="3858"/>
              <a:ext cx="3328" cy="288"/>
            </a:xfrm>
            <a:prstGeom prst="rect">
              <a:avLst/>
            </a:prstGeom>
            <a:noFill/>
            <a:ln w="9525">
              <a:noFill/>
            </a:ln>
          </p:spPr>
          <p:txBody>
            <a:bodyPr anchor="t">
              <a:spAutoFit/>
            </a:bodyPr>
            <a:p>
              <a:pPr algn="ctr"/>
              <a:r>
                <a:rPr lang="en-US" altLang="zh-CN">
                  <a:solidFill>
                    <a:srgbClr val="0000FF"/>
                  </a:solidFill>
                  <a:latin typeface="Times New Roman" panose="02020603050405020304" pitchFamily="18" charset="0"/>
                  <a:ea typeface="宋体" panose="02010600030101010101" pitchFamily="2" charset="-122"/>
                </a:rPr>
                <a:t>(d) </a:t>
              </a:r>
              <a:r>
                <a:rPr lang="zh-CN" altLang="en-US">
                  <a:solidFill>
                    <a:srgbClr val="0000FF"/>
                  </a:solidFill>
                  <a:latin typeface="Times New Roman" panose="02020603050405020304" pitchFamily="18" charset="0"/>
                  <a:ea typeface="宋体" panose="02010600030101010101" pitchFamily="2" charset="-122"/>
                </a:rPr>
                <a:t>立即抢占的优先权调度</a:t>
              </a:r>
              <a:endParaRPr lang="zh-CN" altLang="en-US">
                <a:solidFill>
                  <a:srgbClr val="0000FF"/>
                </a:solidFill>
                <a:latin typeface="Times New Roman" panose="02020603050405020304" pitchFamily="18" charset="0"/>
                <a:ea typeface="宋体" panose="02010600030101010101" pitchFamily="2" charset="-122"/>
              </a:endParaRPr>
            </a:p>
          </p:txBody>
        </p:sp>
      </p:grpSp>
      <p:sp>
        <p:nvSpPr>
          <p:cNvPr id="136224" name="Text Box 32"/>
          <p:cNvSpPr txBox="1"/>
          <p:nvPr/>
        </p:nvSpPr>
        <p:spPr>
          <a:xfrm>
            <a:off x="1854200" y="6083300"/>
            <a:ext cx="5638800" cy="519113"/>
          </a:xfrm>
          <a:prstGeom prst="rect">
            <a:avLst/>
          </a:prstGeom>
          <a:noFill/>
          <a:ln w="9525">
            <a:noFill/>
          </a:ln>
        </p:spPr>
        <p:txBody>
          <a:bodyPr anchor="t">
            <a:spAutoFit/>
          </a:bodyPr>
          <a:p>
            <a:pPr algn="ctr"/>
            <a:r>
              <a:rPr lang="zh-CN" altLang="en-US" sz="2800">
                <a:latin typeface="Tahoma" panose="020B0604030504040204" pitchFamily="34" charset="0"/>
                <a:ea typeface="宋体" panose="02010600030101010101" pitchFamily="2" charset="-122"/>
              </a:rPr>
              <a:t>图</a:t>
            </a:r>
            <a:r>
              <a:rPr lang="en-US" altLang="zh-CN" sz="2800">
                <a:latin typeface="Tahoma" panose="020B0604030504040204" pitchFamily="34" charset="0"/>
                <a:ea typeface="宋体" panose="02010600030101010101" pitchFamily="2" charset="-122"/>
              </a:rPr>
              <a:t>3-6  </a:t>
            </a:r>
            <a:r>
              <a:rPr lang="zh-CN" altLang="en-US" sz="2800">
                <a:latin typeface="Tahoma" panose="020B0604030504040204" pitchFamily="34" charset="0"/>
                <a:ea typeface="宋体" panose="02010600030101010101" pitchFamily="2" charset="-122"/>
              </a:rPr>
              <a:t>实时进程调度</a:t>
            </a:r>
            <a:r>
              <a:rPr lang="en-US" altLang="zh-CN" sz="2800">
                <a:latin typeface="楷体_GB2312" pitchFamily="49" charset="-122"/>
                <a:ea typeface="宋体" panose="02010600030101010101" pitchFamily="2" charset="-122"/>
              </a:rPr>
              <a:t>(</a:t>
            </a:r>
            <a:r>
              <a:rPr lang="zh-CN" altLang="en-US" sz="2800">
                <a:latin typeface="楷体_GB2312" pitchFamily="49" charset="-122"/>
                <a:ea typeface="宋体" panose="02010600030101010101" pitchFamily="2" charset="-122"/>
              </a:rPr>
              <a:t>抢占式</a:t>
            </a:r>
            <a:r>
              <a:rPr lang="en-US" altLang="zh-CN" sz="2800">
                <a:latin typeface="楷体_GB2312" pitchFamily="49" charset="-122"/>
                <a:ea typeface="宋体" panose="02010600030101010101" pitchFamily="2" charset="-122"/>
              </a:rPr>
              <a:t>)</a:t>
            </a:r>
            <a:endParaRPr lang="en-US" altLang="zh-CN" sz="2800">
              <a:latin typeface="楷体_GB2312" pitchFamily="49" charset="-122"/>
              <a:ea typeface="宋体" panose="02010600030101010101" pitchFamily="2" charset="-122"/>
            </a:endParaRPr>
          </a:p>
        </p:txBody>
      </p:sp>
      <p:sp>
        <p:nvSpPr>
          <p:cNvPr id="13622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37218" name="Rectangle 2"/>
          <p:cNvSpPr>
            <a:spLocks noGrp="1"/>
          </p:cNvSpPr>
          <p:nvPr>
            <p:ph type="title"/>
          </p:nvPr>
        </p:nvSpPr>
        <p:spPr>
          <a:xfrm>
            <a:off x="290513" y="376238"/>
            <a:ext cx="8562975" cy="609600"/>
          </a:xfrm>
          <a:ln/>
        </p:spPr>
        <p:txBody>
          <a:bodyPr vert="horz" wrap="square" lIns="91440" tIns="45720" rIns="91440" bIns="45720" anchor="b"/>
          <a:p>
            <a:pPr eaLnBrk="1" hangingPunct="1"/>
            <a:r>
              <a:rPr lang="en-US" altLang="zh-CN" sz="3200"/>
              <a:t>3.3.3  </a:t>
            </a:r>
            <a:r>
              <a:rPr lang="zh-CN" altLang="en-US" sz="3200"/>
              <a:t>常用的几种实时调度算法</a:t>
            </a:r>
            <a:endParaRPr lang="zh-CN" altLang="en-US" sz="3200"/>
          </a:p>
        </p:txBody>
      </p:sp>
      <p:sp>
        <p:nvSpPr>
          <p:cNvPr id="137219" name="Text Box 3"/>
          <p:cNvSpPr txBox="1"/>
          <p:nvPr/>
        </p:nvSpPr>
        <p:spPr>
          <a:xfrm>
            <a:off x="460375" y="1136650"/>
            <a:ext cx="7975600" cy="974725"/>
          </a:xfrm>
          <a:prstGeom prst="rect">
            <a:avLst/>
          </a:prstGeom>
          <a:noFill/>
          <a:ln w="9525">
            <a:noFill/>
          </a:ln>
        </p:spPr>
        <p:txBody>
          <a:bodyPr anchor="t">
            <a:spAutoFit/>
          </a:bodyPr>
          <a:p>
            <a:pPr>
              <a:spcBef>
                <a:spcPct val="5000"/>
              </a:spcBef>
            </a:pPr>
            <a:r>
              <a:rPr lang="en-US" altLang="zh-CN" sz="2800" b="1">
                <a:solidFill>
                  <a:srgbClr val="CC3300"/>
                </a:solidFill>
                <a:latin typeface="Times New Roman" panose="02020603050405020304" pitchFamily="18" charset="0"/>
                <a:ea typeface="宋体" panose="02010600030101010101" pitchFamily="2" charset="-122"/>
              </a:rPr>
              <a:t>1</a:t>
            </a:r>
            <a:r>
              <a:rPr lang="zh-CN" altLang="en-US" sz="2800" b="1">
                <a:solidFill>
                  <a:srgbClr val="CC3300"/>
                </a:solidFill>
                <a:latin typeface="Times New Roman" panose="02020603050405020304" pitchFamily="18" charset="0"/>
                <a:ea typeface="宋体" panose="02010600030101010101" pitchFamily="2" charset="-122"/>
              </a:rPr>
              <a:t>．</a:t>
            </a:r>
            <a:r>
              <a:rPr lang="zh-CN" altLang="en-US" sz="2800" b="1">
                <a:solidFill>
                  <a:srgbClr val="CC3300"/>
                </a:solidFill>
                <a:latin typeface="黑体" panose="02010609060101010101" pitchFamily="49" charset="-122"/>
                <a:ea typeface="黑体" panose="02010609060101010101" pitchFamily="49" charset="-122"/>
              </a:rPr>
              <a:t>最早截止时间优先算法</a:t>
            </a:r>
            <a:endParaRPr lang="zh-CN" altLang="en-US" sz="2800" b="1">
              <a:solidFill>
                <a:srgbClr val="CC3300"/>
              </a:solidFill>
              <a:latin typeface="黑体" panose="02010609060101010101" pitchFamily="49" charset="-122"/>
              <a:ea typeface="黑体" panose="02010609060101010101" pitchFamily="49" charset="-122"/>
            </a:endParaRPr>
          </a:p>
          <a:p>
            <a:pPr>
              <a:spcBef>
                <a:spcPct val="5000"/>
              </a:spcBef>
            </a:pPr>
            <a:r>
              <a:rPr lang="zh-CN" altLang="en-US" sz="2800" b="1">
                <a:solidFill>
                  <a:srgbClr val="CC3300"/>
                </a:solidFill>
                <a:latin typeface="黑体" panose="02010609060101010101" pitchFamily="49" charset="-122"/>
                <a:ea typeface="黑体" panose="02010609060101010101" pitchFamily="49" charset="-122"/>
              </a:rPr>
              <a:t>      即</a:t>
            </a:r>
            <a:r>
              <a:rPr lang="en-US" altLang="zh-CN" sz="2800" b="1">
                <a:solidFill>
                  <a:srgbClr val="CC3300"/>
                </a:solidFill>
                <a:latin typeface="黑体" panose="02010609060101010101" pitchFamily="49" charset="-122"/>
                <a:ea typeface="黑体" panose="02010609060101010101" pitchFamily="49" charset="-122"/>
              </a:rPr>
              <a:t>EDF(Earliest Deadling First)</a:t>
            </a:r>
            <a:r>
              <a:rPr lang="zh-CN" altLang="en-US" sz="2800" b="1">
                <a:solidFill>
                  <a:srgbClr val="CC3300"/>
                </a:solidFill>
                <a:latin typeface="黑体" panose="02010609060101010101" pitchFamily="49" charset="-122"/>
                <a:ea typeface="黑体" panose="02010609060101010101" pitchFamily="49" charset="-122"/>
              </a:rPr>
              <a:t>算法</a:t>
            </a:r>
            <a:endParaRPr lang="zh-CN" altLang="en-US" sz="2800" b="1">
              <a:solidFill>
                <a:srgbClr val="CC3300"/>
              </a:solidFill>
              <a:latin typeface="黑体" panose="02010609060101010101" pitchFamily="49" charset="-122"/>
              <a:ea typeface="黑体" panose="02010609060101010101" pitchFamily="49" charset="-122"/>
            </a:endParaRPr>
          </a:p>
        </p:txBody>
      </p:sp>
      <p:sp>
        <p:nvSpPr>
          <p:cNvPr id="137220" name="Text Box 4"/>
          <p:cNvSpPr txBox="1"/>
          <p:nvPr/>
        </p:nvSpPr>
        <p:spPr>
          <a:xfrm>
            <a:off x="536575" y="2262188"/>
            <a:ext cx="7899400" cy="2332037"/>
          </a:xfrm>
          <a:prstGeom prst="rect">
            <a:avLst/>
          </a:prstGeom>
          <a:noFill/>
          <a:ln w="9525">
            <a:noFill/>
          </a:ln>
        </p:spPr>
        <p:txBody>
          <a:bodyPr anchor="t">
            <a:spAutoFit/>
          </a:bodyPr>
          <a:p>
            <a:pPr marL="457200" indent="-457200">
              <a:spcBef>
                <a:spcPct val="10000"/>
              </a:spcBef>
              <a:buClr>
                <a:srgbClr val="0000FF"/>
              </a:buClr>
              <a:buFont typeface="Arial" panose="020B0604020202020204" pitchFamily="34" charset="0"/>
              <a:buChar char="•"/>
            </a:pPr>
            <a:r>
              <a:rPr lang="zh-CN" altLang="en-US" sz="2800" b="1">
                <a:latin typeface="Tahoma" panose="020B0604030504040204" pitchFamily="34" charset="0"/>
                <a:ea typeface="宋体" panose="02010600030101010101" pitchFamily="2" charset="-122"/>
              </a:rPr>
              <a:t>根据</a:t>
            </a:r>
            <a:r>
              <a:rPr lang="zh-CN" altLang="en-US" sz="2800" b="1">
                <a:solidFill>
                  <a:srgbClr val="0101FF"/>
                </a:solidFill>
                <a:latin typeface="Tahoma" panose="020B0604030504040204" pitchFamily="34" charset="0"/>
                <a:ea typeface="宋体" panose="02010600030101010101" pitchFamily="2" charset="-122"/>
              </a:rPr>
              <a:t>任务的开始截止时间</a:t>
            </a:r>
            <a:r>
              <a:rPr lang="zh-CN" altLang="en-US" sz="2800" b="1">
                <a:latin typeface="Tahoma" panose="020B0604030504040204" pitchFamily="34" charset="0"/>
                <a:ea typeface="宋体" panose="02010600030101010101" pitchFamily="2" charset="-122"/>
              </a:rPr>
              <a:t>来确定任务的优先级。截止时间愈早，其优先级愈高。</a:t>
            </a:r>
            <a:endParaRPr lang="zh-CN" altLang="en-US" sz="2800" b="1">
              <a:latin typeface="Tahoma" panose="020B0604030504040204" pitchFamily="34" charset="0"/>
              <a:ea typeface="宋体" panose="02010600030101010101" pitchFamily="2" charset="-122"/>
            </a:endParaRPr>
          </a:p>
          <a:p>
            <a:pPr marL="457200" indent="-457200">
              <a:spcBef>
                <a:spcPct val="10000"/>
              </a:spcBef>
              <a:buClr>
                <a:srgbClr val="0000FF"/>
              </a:buClr>
              <a:buFont typeface="Arial" panose="020B0604020202020204" pitchFamily="34" charset="0"/>
              <a:buChar char="•"/>
            </a:pPr>
            <a:r>
              <a:rPr lang="zh-CN" altLang="en-US" sz="2800" b="1">
                <a:latin typeface="Tahoma" panose="020B0604030504040204" pitchFamily="34" charset="0"/>
                <a:ea typeface="宋体" panose="02010600030101010101" pitchFamily="2" charset="-122"/>
              </a:rPr>
              <a:t>实时任务就绪队列按</a:t>
            </a:r>
            <a:r>
              <a:rPr lang="zh-CN" altLang="en-US" sz="2800" b="1">
                <a:solidFill>
                  <a:srgbClr val="0101FF"/>
                </a:solidFill>
                <a:latin typeface="Tahoma" panose="020B0604030504040204" pitchFamily="34" charset="0"/>
                <a:ea typeface="宋体" panose="02010600030101010101" pitchFamily="2" charset="-122"/>
              </a:rPr>
              <a:t>各任务的截止时间的早晚排序</a:t>
            </a:r>
            <a:r>
              <a:rPr lang="zh-CN" altLang="en-US" sz="2800" b="1">
                <a:latin typeface="Tahoma" panose="020B0604030504040204" pitchFamily="34" charset="0"/>
                <a:ea typeface="宋体" panose="02010600030101010101" pitchFamily="2" charset="-122"/>
              </a:rPr>
              <a:t>。</a:t>
            </a:r>
            <a:endParaRPr lang="zh-CN" altLang="en-US" sz="2800" b="1">
              <a:latin typeface="Tahoma" panose="020B0604030504040204" pitchFamily="34" charset="0"/>
              <a:ea typeface="宋体" panose="02010600030101010101" pitchFamily="2" charset="-122"/>
            </a:endParaRPr>
          </a:p>
          <a:p>
            <a:pPr marL="457200" indent="-457200">
              <a:spcBef>
                <a:spcPct val="10000"/>
              </a:spcBef>
              <a:buClr>
                <a:srgbClr val="0000FF"/>
              </a:buClr>
              <a:buFont typeface="Arial" panose="020B0604020202020204" pitchFamily="34" charset="0"/>
              <a:buChar char="•"/>
            </a:pPr>
            <a:r>
              <a:rPr lang="zh-CN" altLang="en-US" sz="2800" b="1">
                <a:latin typeface="Tahoma" panose="020B0604030504040204" pitchFamily="34" charset="0"/>
                <a:ea typeface="宋体" panose="02010600030101010101" pitchFamily="2" charset="-122"/>
              </a:rPr>
              <a:t>可用于抢占式调度，也可用于非抢占式调度。</a:t>
            </a:r>
            <a:endParaRPr lang="zh-CN" altLang="en-US" sz="2800" b="1">
              <a:latin typeface="Tahoma" panose="020B0604030504040204" pitchFamily="34" charset="0"/>
              <a:ea typeface="宋体" panose="02010600030101010101" pitchFamily="2" charset="-122"/>
            </a:endParaRPr>
          </a:p>
        </p:txBody>
      </p:sp>
      <p:sp>
        <p:nvSpPr>
          <p:cNvPr id="13722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38242" name="Text Box 29"/>
          <p:cNvSpPr txBox="1"/>
          <p:nvPr/>
        </p:nvSpPr>
        <p:spPr>
          <a:xfrm>
            <a:off x="0" y="146050"/>
            <a:ext cx="9043988" cy="2306638"/>
          </a:xfrm>
          <a:prstGeom prst="rect">
            <a:avLst/>
          </a:prstGeom>
          <a:solidFill>
            <a:srgbClr val="FFFFCC"/>
          </a:solidFill>
          <a:ln w="9525">
            <a:noFill/>
          </a:ln>
        </p:spPr>
        <p:txBody>
          <a:bodyPr wrap="square" anchor="t">
            <a:spAutoFit/>
          </a:bodyPr>
          <a:p>
            <a:pPr marL="342900" indent="-342900" algn="just">
              <a:buFont typeface="Arial" panose="020B0604020202020204" pitchFamily="34" charset="0"/>
              <a:buChar char="•"/>
            </a:pPr>
            <a:r>
              <a:rPr lang="zh-CN" altLang="en-US" b="1">
                <a:latin typeface="楷体_GB2312" pitchFamily="49" charset="-122"/>
                <a:ea typeface="宋体" panose="02010600030101010101" pitchFamily="2" charset="-122"/>
              </a:rPr>
              <a:t>设有</a:t>
            </a:r>
            <a:r>
              <a:rPr lang="en-US" altLang="zh-CN" b="1">
                <a:latin typeface="楷体_GB2312" pitchFamily="49" charset="-122"/>
                <a:ea typeface="宋体" panose="02010600030101010101" pitchFamily="2" charset="-122"/>
              </a:rPr>
              <a:t>4</a:t>
            </a:r>
            <a:r>
              <a:rPr lang="zh-CN" altLang="en-US" b="1">
                <a:latin typeface="楷体_GB2312" pitchFamily="49" charset="-122"/>
                <a:ea typeface="宋体" panose="02010600030101010101" pitchFamily="2" charset="-122"/>
              </a:rPr>
              <a:t>个非周期任务，它们先后到达。系统首先调度任务</a:t>
            </a:r>
            <a:r>
              <a:rPr lang="en-US" altLang="zh-CN" b="1">
                <a:latin typeface="楷体_GB2312" pitchFamily="49" charset="-122"/>
                <a:ea typeface="宋体" panose="02010600030101010101" pitchFamily="2" charset="-122"/>
              </a:rPr>
              <a:t>1</a:t>
            </a:r>
            <a:r>
              <a:rPr lang="zh-CN" altLang="en-US" b="1">
                <a:latin typeface="楷体_GB2312" pitchFamily="49" charset="-122"/>
                <a:ea typeface="宋体" panose="02010600030101010101" pitchFamily="2" charset="-122"/>
              </a:rPr>
              <a:t>执行，在任务</a:t>
            </a:r>
            <a:r>
              <a:rPr lang="en-US" altLang="zh-CN" b="1">
                <a:latin typeface="楷体_GB2312" pitchFamily="49" charset="-122"/>
                <a:ea typeface="宋体" panose="02010600030101010101" pitchFamily="2" charset="-122"/>
              </a:rPr>
              <a:t>1</a:t>
            </a:r>
            <a:r>
              <a:rPr lang="zh-CN" altLang="en-US" b="1">
                <a:latin typeface="楷体_GB2312" pitchFamily="49" charset="-122"/>
                <a:ea typeface="宋体" panose="02010600030101010101" pitchFamily="2" charset="-122"/>
              </a:rPr>
              <a:t>执行期间，任务</a:t>
            </a:r>
            <a:r>
              <a:rPr lang="en-US" altLang="zh-CN" b="1">
                <a:latin typeface="楷体_GB2312" pitchFamily="49" charset="-122"/>
                <a:ea typeface="宋体" panose="02010600030101010101" pitchFamily="2" charset="-122"/>
              </a:rPr>
              <a:t>2</a:t>
            </a:r>
            <a:r>
              <a:rPr lang="zh-CN" altLang="en-US" b="1">
                <a:latin typeface="楷体_GB2312" pitchFamily="49" charset="-122"/>
                <a:ea typeface="宋体" panose="02010600030101010101" pitchFamily="2" charset="-122"/>
              </a:rPr>
              <a:t>、</a:t>
            </a:r>
            <a:r>
              <a:rPr lang="en-US" altLang="zh-CN" b="1">
                <a:latin typeface="楷体_GB2312" pitchFamily="49" charset="-122"/>
                <a:ea typeface="宋体" panose="02010600030101010101" pitchFamily="2" charset="-122"/>
              </a:rPr>
              <a:t>3</a:t>
            </a:r>
            <a:r>
              <a:rPr lang="zh-CN" altLang="en-US" b="1">
                <a:latin typeface="楷体_GB2312" pitchFamily="49" charset="-122"/>
                <a:ea typeface="宋体" panose="02010600030101010101" pitchFamily="2" charset="-122"/>
              </a:rPr>
              <a:t>又先后到达。</a:t>
            </a:r>
            <a:endParaRPr lang="zh-CN" altLang="en-US" b="1">
              <a:latin typeface="楷体_GB2312" pitchFamily="49" charset="-122"/>
              <a:ea typeface="宋体" panose="02010600030101010101" pitchFamily="2" charset="-122"/>
            </a:endParaRPr>
          </a:p>
          <a:p>
            <a:pPr marL="342900" indent="-342900" algn="just">
              <a:buFont typeface="Arial" panose="020B0604020202020204" pitchFamily="34" charset="0"/>
              <a:buChar char="•"/>
            </a:pPr>
            <a:r>
              <a:rPr lang="zh-CN" altLang="en-US" b="1">
                <a:latin typeface="楷体_GB2312" pitchFamily="49" charset="-122"/>
                <a:ea typeface="宋体" panose="02010600030101010101" pitchFamily="2" charset="-122"/>
              </a:rPr>
              <a:t>任务</a:t>
            </a:r>
            <a:r>
              <a:rPr lang="en-US" altLang="zh-CN" b="1">
                <a:latin typeface="楷体_GB2312" pitchFamily="49" charset="-122"/>
                <a:ea typeface="宋体" panose="02010600030101010101" pitchFamily="2" charset="-122"/>
              </a:rPr>
              <a:t>3</a:t>
            </a:r>
            <a:r>
              <a:rPr lang="zh-CN" altLang="en-US" b="1">
                <a:latin typeface="楷体_GB2312" pitchFamily="49" charset="-122"/>
                <a:ea typeface="宋体" panose="02010600030101010101" pitchFamily="2" charset="-122"/>
              </a:rPr>
              <a:t>的开始截止时间早于任务</a:t>
            </a:r>
            <a:r>
              <a:rPr lang="en-US" altLang="zh-CN" b="1">
                <a:latin typeface="楷体_GB2312" pitchFamily="49" charset="-122"/>
                <a:ea typeface="宋体" panose="02010600030101010101" pitchFamily="2" charset="-122"/>
              </a:rPr>
              <a:t>2</a:t>
            </a:r>
            <a:r>
              <a:rPr lang="zh-CN" altLang="en-US" b="1">
                <a:latin typeface="楷体_GB2312" pitchFamily="49" charset="-122"/>
                <a:ea typeface="宋体" panose="02010600030101010101" pitchFamily="2" charset="-122"/>
              </a:rPr>
              <a:t>，故系统在任务</a:t>
            </a:r>
            <a:r>
              <a:rPr lang="en-US" altLang="zh-CN" b="1">
                <a:latin typeface="楷体_GB2312" pitchFamily="49" charset="-122"/>
                <a:ea typeface="宋体" panose="02010600030101010101" pitchFamily="2" charset="-122"/>
              </a:rPr>
              <a:t>1</a:t>
            </a:r>
            <a:r>
              <a:rPr lang="zh-CN" altLang="en-US" b="1">
                <a:latin typeface="楷体_GB2312" pitchFamily="49" charset="-122"/>
                <a:ea typeface="宋体" panose="02010600030101010101" pitchFamily="2" charset="-122"/>
              </a:rPr>
              <a:t>后将调度任务</a:t>
            </a:r>
            <a:r>
              <a:rPr lang="en-US" altLang="zh-CN" b="1">
                <a:latin typeface="楷体_GB2312" pitchFamily="49" charset="-122"/>
                <a:ea typeface="宋体" panose="02010600030101010101" pitchFamily="2" charset="-122"/>
              </a:rPr>
              <a:t>3</a:t>
            </a:r>
            <a:r>
              <a:rPr lang="zh-CN" altLang="en-US" b="1">
                <a:latin typeface="楷体_GB2312" pitchFamily="49" charset="-122"/>
                <a:ea typeface="宋体" panose="02010600030101010101" pitchFamily="2" charset="-122"/>
              </a:rPr>
              <a:t>执行。</a:t>
            </a:r>
            <a:endParaRPr lang="zh-CN" altLang="en-US" b="1">
              <a:latin typeface="楷体_GB2312" pitchFamily="49" charset="-122"/>
              <a:ea typeface="宋体" panose="02010600030101010101" pitchFamily="2" charset="-122"/>
            </a:endParaRPr>
          </a:p>
          <a:p>
            <a:pPr marL="342900" indent="-342900" algn="just">
              <a:buFont typeface="Arial" panose="020B0604020202020204" pitchFamily="34" charset="0"/>
              <a:buChar char="•"/>
            </a:pPr>
            <a:r>
              <a:rPr lang="zh-CN" altLang="en-US" b="1">
                <a:latin typeface="楷体_GB2312" pitchFamily="49" charset="-122"/>
                <a:ea typeface="宋体" panose="02010600030101010101" pitchFamily="2" charset="-122"/>
              </a:rPr>
              <a:t>任务</a:t>
            </a:r>
            <a:r>
              <a:rPr lang="en-US" altLang="zh-CN" b="1">
                <a:latin typeface="楷体_GB2312" pitchFamily="49" charset="-122"/>
                <a:ea typeface="宋体" panose="02010600030101010101" pitchFamily="2" charset="-122"/>
              </a:rPr>
              <a:t>3</a:t>
            </a:r>
            <a:r>
              <a:rPr lang="zh-CN" altLang="en-US" b="1">
                <a:latin typeface="楷体_GB2312" pitchFamily="49" charset="-122"/>
                <a:ea typeface="宋体" panose="02010600030101010101" pitchFamily="2" charset="-122"/>
              </a:rPr>
              <a:t>执行时，又到达任务</a:t>
            </a:r>
            <a:r>
              <a:rPr lang="en-US" altLang="zh-CN" b="1">
                <a:latin typeface="楷体_GB2312" pitchFamily="49" charset="-122"/>
                <a:ea typeface="宋体" panose="02010600030101010101" pitchFamily="2" charset="-122"/>
              </a:rPr>
              <a:t>4</a:t>
            </a:r>
            <a:r>
              <a:rPr lang="zh-CN" altLang="en-US" b="1">
                <a:latin typeface="楷体_GB2312" pitchFamily="49" charset="-122"/>
                <a:ea typeface="宋体" panose="02010600030101010101" pitchFamily="2" charset="-122"/>
              </a:rPr>
              <a:t>，其开始截止时间早于任务</a:t>
            </a:r>
            <a:r>
              <a:rPr lang="en-US" altLang="zh-CN" b="1">
                <a:latin typeface="楷体_GB2312" pitchFamily="49" charset="-122"/>
                <a:ea typeface="宋体" panose="02010600030101010101" pitchFamily="2" charset="-122"/>
              </a:rPr>
              <a:t>2</a:t>
            </a:r>
            <a:r>
              <a:rPr lang="zh-CN" altLang="en-US" b="1">
                <a:latin typeface="楷体_GB2312" pitchFamily="49" charset="-122"/>
                <a:ea typeface="宋体" panose="02010600030101010101" pitchFamily="2" charset="-122"/>
              </a:rPr>
              <a:t>，故任务</a:t>
            </a:r>
            <a:r>
              <a:rPr lang="en-US" altLang="zh-CN" b="1">
                <a:latin typeface="楷体_GB2312" pitchFamily="49" charset="-122"/>
                <a:ea typeface="宋体" panose="02010600030101010101" pitchFamily="2" charset="-122"/>
              </a:rPr>
              <a:t>3</a:t>
            </a:r>
            <a:r>
              <a:rPr lang="zh-CN" altLang="en-US" b="1">
                <a:latin typeface="楷体_GB2312" pitchFamily="49" charset="-122"/>
                <a:ea typeface="宋体" panose="02010600030101010101" pitchFamily="2" charset="-122"/>
              </a:rPr>
              <a:t>执行完后，系统又调度任务</a:t>
            </a:r>
            <a:r>
              <a:rPr lang="en-US" altLang="zh-CN" b="1">
                <a:latin typeface="楷体_GB2312" pitchFamily="49" charset="-122"/>
                <a:ea typeface="宋体" panose="02010600030101010101" pitchFamily="2" charset="-122"/>
              </a:rPr>
              <a:t>4</a:t>
            </a:r>
            <a:r>
              <a:rPr lang="zh-CN" altLang="en-US" b="1">
                <a:latin typeface="楷体_GB2312" pitchFamily="49" charset="-122"/>
                <a:ea typeface="宋体" panose="02010600030101010101" pitchFamily="2" charset="-122"/>
              </a:rPr>
              <a:t>执行，最后才调度任务</a:t>
            </a:r>
            <a:r>
              <a:rPr lang="en-US" altLang="zh-CN" b="1">
                <a:latin typeface="楷体_GB2312" pitchFamily="49" charset="-122"/>
                <a:ea typeface="宋体" panose="02010600030101010101" pitchFamily="2" charset="-122"/>
              </a:rPr>
              <a:t>2</a:t>
            </a:r>
            <a:r>
              <a:rPr lang="zh-CN" altLang="en-US" b="1">
                <a:latin typeface="楷体_GB2312" pitchFamily="49" charset="-122"/>
                <a:ea typeface="宋体" panose="02010600030101010101" pitchFamily="2" charset="-122"/>
              </a:rPr>
              <a:t>执行。</a:t>
            </a:r>
            <a:endParaRPr lang="zh-CN" altLang="en-US" b="1">
              <a:latin typeface="楷体_GB2312" pitchFamily="49" charset="-122"/>
              <a:ea typeface="宋体" panose="02010600030101010101" pitchFamily="2" charset="-122"/>
            </a:endParaRPr>
          </a:p>
        </p:txBody>
      </p:sp>
      <p:grpSp>
        <p:nvGrpSpPr>
          <p:cNvPr id="138243" name="Group 2"/>
          <p:cNvGrpSpPr/>
          <p:nvPr/>
        </p:nvGrpSpPr>
        <p:grpSpPr>
          <a:xfrm>
            <a:off x="150813" y="2759075"/>
            <a:ext cx="8958262" cy="3787775"/>
            <a:chOff x="0" y="240"/>
            <a:chExt cx="5643" cy="2386"/>
          </a:xfrm>
        </p:grpSpPr>
        <p:sp>
          <p:nvSpPr>
            <p:cNvPr id="138244" name="Rectangle 3"/>
            <p:cNvSpPr/>
            <p:nvPr/>
          </p:nvSpPr>
          <p:spPr>
            <a:xfrm>
              <a:off x="1016" y="1064"/>
              <a:ext cx="4080" cy="472"/>
            </a:xfrm>
            <a:prstGeom prst="rect">
              <a:avLst/>
            </a:prstGeom>
            <a:noFill/>
            <a:ln w="28575" cap="flat" cmpd="sng">
              <a:solidFill>
                <a:schemeClr val="tx1"/>
              </a:solidFill>
              <a:prstDash val="solid"/>
              <a:miter/>
              <a:headEnd type="none" w="med" len="med"/>
              <a:tailEnd type="none" w="med" len="med"/>
            </a:ln>
          </p:spPr>
          <p:txBody>
            <a:bodyPr wrap="none" anchor="ctr"/>
            <a:p>
              <a:r>
                <a:rPr lang="en-US" altLang="zh-CN" sz="2800" b="1">
                  <a:latin typeface="Tahoma" panose="020B0604030504040204" pitchFamily="34" charset="0"/>
                  <a:ea typeface="宋体" panose="02010600030101010101" pitchFamily="2" charset="-122"/>
                </a:rPr>
                <a:t>        1               3             4          2</a:t>
              </a:r>
              <a:endParaRPr lang="en-US" altLang="zh-CN" sz="2800" b="1">
                <a:latin typeface="Tahoma" panose="020B0604030504040204" pitchFamily="34" charset="0"/>
                <a:ea typeface="宋体" panose="02010600030101010101" pitchFamily="2" charset="-122"/>
              </a:endParaRPr>
            </a:p>
          </p:txBody>
        </p:sp>
        <p:sp>
          <p:nvSpPr>
            <p:cNvPr id="138245" name="Line 4"/>
            <p:cNvSpPr/>
            <p:nvPr/>
          </p:nvSpPr>
          <p:spPr>
            <a:xfrm>
              <a:off x="2304" y="1064"/>
              <a:ext cx="0" cy="480"/>
            </a:xfrm>
            <a:prstGeom prst="line">
              <a:avLst/>
            </a:prstGeom>
            <a:ln w="2857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46" name="Line 5"/>
            <p:cNvSpPr/>
            <p:nvPr/>
          </p:nvSpPr>
          <p:spPr>
            <a:xfrm>
              <a:off x="3361" y="1065"/>
              <a:ext cx="0" cy="480"/>
            </a:xfrm>
            <a:prstGeom prst="line">
              <a:avLst/>
            </a:prstGeom>
            <a:ln w="2857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47" name="Line 6"/>
            <p:cNvSpPr/>
            <p:nvPr/>
          </p:nvSpPr>
          <p:spPr>
            <a:xfrm>
              <a:off x="4233" y="1073"/>
              <a:ext cx="0" cy="480"/>
            </a:xfrm>
            <a:prstGeom prst="line">
              <a:avLst/>
            </a:prstGeom>
            <a:ln w="28575" cap="flat" cmpd="sng">
              <a:solidFill>
                <a:schemeClr val="tx1"/>
              </a:solidFill>
              <a:prstDash val="solid"/>
              <a:round/>
              <a:headEnd type="none" w="med" len="med"/>
              <a:tailEnd type="none" w="med" len="med"/>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48" name="Text Box 7"/>
            <p:cNvSpPr txBox="1"/>
            <p:nvPr/>
          </p:nvSpPr>
          <p:spPr>
            <a:xfrm>
              <a:off x="136" y="240"/>
              <a:ext cx="752" cy="523"/>
            </a:xfrm>
            <a:prstGeom prst="rect">
              <a:avLst/>
            </a:prstGeom>
            <a:noFill/>
            <a:ln w="9525">
              <a:noFill/>
            </a:ln>
          </p:spPr>
          <p:txBody>
            <a:bodyPr anchor="t">
              <a:spAutoFit/>
            </a:bodyPr>
            <a:p>
              <a:pPr algn="ctr"/>
              <a:r>
                <a:rPr lang="zh-CN" altLang="en-US" b="1">
                  <a:latin typeface="Tahoma" panose="020B0604030504040204" pitchFamily="34" charset="0"/>
                  <a:ea typeface="宋体" panose="02010600030101010101" pitchFamily="2" charset="-122"/>
                </a:rPr>
                <a:t>开始截止时间</a:t>
              </a:r>
              <a:endParaRPr lang="zh-CN" altLang="en-US" b="1">
                <a:latin typeface="Tahoma" panose="020B0604030504040204" pitchFamily="34" charset="0"/>
                <a:ea typeface="宋体" panose="02010600030101010101" pitchFamily="2" charset="-122"/>
              </a:endParaRPr>
            </a:p>
          </p:txBody>
        </p:sp>
        <p:sp>
          <p:nvSpPr>
            <p:cNvPr id="138249" name="Text Box 8"/>
            <p:cNvSpPr txBox="1"/>
            <p:nvPr/>
          </p:nvSpPr>
          <p:spPr>
            <a:xfrm>
              <a:off x="0" y="1208"/>
              <a:ext cx="1056" cy="290"/>
            </a:xfrm>
            <a:prstGeom prst="rect">
              <a:avLst/>
            </a:prstGeom>
            <a:noFill/>
            <a:ln w="9525">
              <a:noFill/>
            </a:ln>
          </p:spPr>
          <p:txBody>
            <a:bodyPr lIns="18000" rIns="18000" anchor="t">
              <a:spAutoFit/>
            </a:bodyPr>
            <a:p>
              <a:pPr algn="ctr"/>
              <a:r>
                <a:rPr lang="zh-CN" altLang="en-US" b="1">
                  <a:latin typeface="Tahoma" panose="020B0604030504040204" pitchFamily="34" charset="0"/>
                  <a:ea typeface="宋体" panose="02010600030101010101" pitchFamily="2" charset="-122"/>
                </a:rPr>
                <a:t>任务执行</a:t>
              </a:r>
              <a:endParaRPr lang="zh-CN" altLang="en-US" b="1">
                <a:latin typeface="Tahoma" panose="020B0604030504040204" pitchFamily="34" charset="0"/>
                <a:ea typeface="宋体" panose="02010600030101010101" pitchFamily="2" charset="-122"/>
              </a:endParaRPr>
            </a:p>
          </p:txBody>
        </p:sp>
        <p:sp>
          <p:nvSpPr>
            <p:cNvPr id="138250" name="Line 9"/>
            <p:cNvSpPr/>
            <p:nvPr/>
          </p:nvSpPr>
          <p:spPr>
            <a:xfrm>
              <a:off x="728" y="1536"/>
              <a:ext cx="4648" cy="0"/>
            </a:xfrm>
            <a:prstGeom prst="line">
              <a:avLst/>
            </a:prstGeom>
            <a:ln w="19050"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51" name="Text Box 10"/>
            <p:cNvSpPr txBox="1"/>
            <p:nvPr/>
          </p:nvSpPr>
          <p:spPr>
            <a:xfrm>
              <a:off x="105" y="1697"/>
              <a:ext cx="928" cy="290"/>
            </a:xfrm>
            <a:prstGeom prst="rect">
              <a:avLst/>
            </a:prstGeom>
            <a:noFill/>
            <a:ln w="9525">
              <a:noFill/>
            </a:ln>
          </p:spPr>
          <p:txBody>
            <a:bodyPr lIns="18000" rIns="18000" anchor="t">
              <a:spAutoFit/>
            </a:bodyPr>
            <a:p>
              <a:pPr algn="ctr"/>
              <a:r>
                <a:rPr lang="zh-CN" altLang="en-US" b="1">
                  <a:latin typeface="Tahoma" panose="020B0604030504040204" pitchFamily="34" charset="0"/>
                  <a:ea typeface="宋体" panose="02010600030101010101" pitchFamily="2" charset="-122"/>
                </a:rPr>
                <a:t>任务到达</a:t>
              </a:r>
              <a:endParaRPr lang="zh-CN" altLang="en-US" b="1">
                <a:latin typeface="Tahoma" panose="020B0604030504040204" pitchFamily="34" charset="0"/>
                <a:ea typeface="宋体" panose="02010600030101010101" pitchFamily="2" charset="-122"/>
              </a:endParaRPr>
            </a:p>
          </p:txBody>
        </p:sp>
        <p:sp>
          <p:nvSpPr>
            <p:cNvPr id="138252" name="Line 11"/>
            <p:cNvSpPr/>
            <p:nvPr/>
          </p:nvSpPr>
          <p:spPr>
            <a:xfrm flipV="1">
              <a:off x="1016" y="1552"/>
              <a:ext cx="0" cy="392"/>
            </a:xfrm>
            <a:prstGeom prst="line">
              <a:avLst/>
            </a:prstGeom>
            <a:ln w="28575"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53" name="Text Box 12"/>
            <p:cNvSpPr txBox="1"/>
            <p:nvPr/>
          </p:nvSpPr>
          <p:spPr>
            <a:xfrm>
              <a:off x="848" y="1952"/>
              <a:ext cx="344"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1</a:t>
              </a:r>
              <a:endParaRPr lang="en-US" altLang="zh-CN" b="1">
                <a:latin typeface="Tahoma" panose="020B0604030504040204" pitchFamily="34" charset="0"/>
                <a:ea typeface="宋体" panose="02010600030101010101" pitchFamily="2" charset="-122"/>
              </a:endParaRPr>
            </a:p>
          </p:txBody>
        </p:sp>
        <p:sp>
          <p:nvSpPr>
            <p:cNvPr id="138254" name="Line 13"/>
            <p:cNvSpPr/>
            <p:nvPr/>
          </p:nvSpPr>
          <p:spPr>
            <a:xfrm flipV="1">
              <a:off x="1745" y="1553"/>
              <a:ext cx="0" cy="392"/>
            </a:xfrm>
            <a:prstGeom prst="line">
              <a:avLst/>
            </a:prstGeom>
            <a:ln w="28575"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55" name="Text Box 14"/>
            <p:cNvSpPr txBox="1"/>
            <p:nvPr/>
          </p:nvSpPr>
          <p:spPr>
            <a:xfrm>
              <a:off x="1577" y="1953"/>
              <a:ext cx="344"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2</a:t>
              </a:r>
              <a:endParaRPr lang="en-US" altLang="zh-CN" b="1">
                <a:latin typeface="Tahoma" panose="020B0604030504040204" pitchFamily="34" charset="0"/>
                <a:ea typeface="宋体" panose="02010600030101010101" pitchFamily="2" charset="-122"/>
              </a:endParaRPr>
            </a:p>
          </p:txBody>
        </p:sp>
        <p:sp>
          <p:nvSpPr>
            <p:cNvPr id="138256" name="Line 15"/>
            <p:cNvSpPr/>
            <p:nvPr/>
          </p:nvSpPr>
          <p:spPr>
            <a:xfrm flipV="1">
              <a:off x="2001" y="1553"/>
              <a:ext cx="0" cy="392"/>
            </a:xfrm>
            <a:prstGeom prst="line">
              <a:avLst/>
            </a:prstGeom>
            <a:ln w="28575"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57" name="Text Box 16"/>
            <p:cNvSpPr txBox="1"/>
            <p:nvPr/>
          </p:nvSpPr>
          <p:spPr>
            <a:xfrm>
              <a:off x="1833" y="1953"/>
              <a:ext cx="344"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3</a:t>
              </a:r>
              <a:endParaRPr lang="en-US" altLang="zh-CN" b="1">
                <a:latin typeface="Tahoma" panose="020B0604030504040204" pitchFamily="34" charset="0"/>
                <a:ea typeface="宋体" panose="02010600030101010101" pitchFamily="2" charset="-122"/>
              </a:endParaRPr>
            </a:p>
          </p:txBody>
        </p:sp>
        <p:sp>
          <p:nvSpPr>
            <p:cNvPr id="138258" name="Line 17"/>
            <p:cNvSpPr/>
            <p:nvPr/>
          </p:nvSpPr>
          <p:spPr>
            <a:xfrm flipV="1">
              <a:off x="2833" y="1553"/>
              <a:ext cx="0" cy="392"/>
            </a:xfrm>
            <a:prstGeom prst="line">
              <a:avLst/>
            </a:prstGeom>
            <a:ln w="28575"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59" name="Text Box 18"/>
            <p:cNvSpPr txBox="1"/>
            <p:nvPr/>
          </p:nvSpPr>
          <p:spPr>
            <a:xfrm>
              <a:off x="2665" y="1953"/>
              <a:ext cx="344"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4</a:t>
              </a:r>
              <a:endParaRPr lang="en-US" altLang="zh-CN" b="1">
                <a:latin typeface="Tahoma" panose="020B0604030504040204" pitchFamily="34" charset="0"/>
                <a:ea typeface="宋体" panose="02010600030101010101" pitchFamily="2" charset="-122"/>
              </a:endParaRPr>
            </a:p>
          </p:txBody>
        </p:sp>
        <p:sp>
          <p:nvSpPr>
            <p:cNvPr id="138260" name="Line 19"/>
            <p:cNvSpPr/>
            <p:nvPr/>
          </p:nvSpPr>
          <p:spPr>
            <a:xfrm flipV="1">
              <a:off x="1505" y="657"/>
              <a:ext cx="0" cy="392"/>
            </a:xfrm>
            <a:prstGeom prst="line">
              <a:avLst/>
            </a:prstGeom>
            <a:ln w="28575"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61" name="Text Box 20"/>
            <p:cNvSpPr txBox="1"/>
            <p:nvPr/>
          </p:nvSpPr>
          <p:spPr>
            <a:xfrm>
              <a:off x="1337" y="377"/>
              <a:ext cx="344"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1</a:t>
              </a:r>
              <a:endParaRPr lang="en-US" altLang="zh-CN" b="1">
                <a:latin typeface="Tahoma" panose="020B0604030504040204" pitchFamily="34" charset="0"/>
                <a:ea typeface="宋体" panose="02010600030101010101" pitchFamily="2" charset="-122"/>
              </a:endParaRPr>
            </a:p>
          </p:txBody>
        </p:sp>
        <p:sp>
          <p:nvSpPr>
            <p:cNvPr id="138262" name="Line 21"/>
            <p:cNvSpPr/>
            <p:nvPr/>
          </p:nvSpPr>
          <p:spPr>
            <a:xfrm flipV="1">
              <a:off x="2794" y="658"/>
              <a:ext cx="0" cy="392"/>
            </a:xfrm>
            <a:prstGeom prst="line">
              <a:avLst/>
            </a:prstGeom>
            <a:ln w="28575"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63" name="Text Box 22"/>
            <p:cNvSpPr txBox="1"/>
            <p:nvPr/>
          </p:nvSpPr>
          <p:spPr>
            <a:xfrm>
              <a:off x="2626" y="378"/>
              <a:ext cx="344"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3</a:t>
              </a:r>
              <a:endParaRPr lang="en-US" altLang="zh-CN" b="1">
                <a:latin typeface="Tahoma" panose="020B0604030504040204" pitchFamily="34" charset="0"/>
                <a:ea typeface="宋体" panose="02010600030101010101" pitchFamily="2" charset="-122"/>
              </a:endParaRPr>
            </a:p>
          </p:txBody>
        </p:sp>
        <p:sp>
          <p:nvSpPr>
            <p:cNvPr id="138264" name="Line 23"/>
            <p:cNvSpPr/>
            <p:nvPr/>
          </p:nvSpPr>
          <p:spPr>
            <a:xfrm flipV="1">
              <a:off x="3810" y="666"/>
              <a:ext cx="0" cy="392"/>
            </a:xfrm>
            <a:prstGeom prst="line">
              <a:avLst/>
            </a:prstGeom>
            <a:ln w="28575"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65" name="Text Box 24"/>
            <p:cNvSpPr txBox="1"/>
            <p:nvPr/>
          </p:nvSpPr>
          <p:spPr>
            <a:xfrm>
              <a:off x="3642" y="386"/>
              <a:ext cx="344"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4</a:t>
              </a:r>
              <a:endParaRPr lang="en-US" altLang="zh-CN" b="1">
                <a:latin typeface="Tahoma" panose="020B0604030504040204" pitchFamily="34" charset="0"/>
                <a:ea typeface="宋体" panose="02010600030101010101" pitchFamily="2" charset="-122"/>
              </a:endParaRPr>
            </a:p>
          </p:txBody>
        </p:sp>
        <p:sp>
          <p:nvSpPr>
            <p:cNvPr id="138266" name="Line 25"/>
            <p:cNvSpPr/>
            <p:nvPr/>
          </p:nvSpPr>
          <p:spPr>
            <a:xfrm flipV="1">
              <a:off x="4650" y="666"/>
              <a:ext cx="0" cy="392"/>
            </a:xfrm>
            <a:prstGeom prst="line">
              <a:avLst/>
            </a:prstGeom>
            <a:ln w="28575" cap="flat" cmpd="sng">
              <a:solidFill>
                <a:schemeClr val="tx1"/>
              </a:solidFill>
              <a:prstDash val="solid"/>
              <a:round/>
              <a:headEnd type="none" w="med" len="med"/>
              <a:tailEnd type="triangle" w="lg" len="lg"/>
            </a:ln>
          </p:spPr>
          <p:txBody>
            <a:bodyPr wrap="none" anchor="ctr">
              <a:spAutoFit/>
            </a:bodyPr>
            <a:p>
              <a:endParaRPr lang="zh-CN" altLang="en-US">
                <a:latin typeface="Times New Roman" panose="02020603050405020304" pitchFamily="18" charset="0"/>
                <a:ea typeface="宋体" panose="02010600030101010101" pitchFamily="2" charset="-122"/>
              </a:endParaRPr>
            </a:p>
          </p:txBody>
        </p:sp>
        <p:sp>
          <p:nvSpPr>
            <p:cNvPr id="138267" name="Text Box 26"/>
            <p:cNvSpPr txBox="1"/>
            <p:nvPr/>
          </p:nvSpPr>
          <p:spPr>
            <a:xfrm>
              <a:off x="4482" y="386"/>
              <a:ext cx="344"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2</a:t>
              </a:r>
              <a:endParaRPr lang="en-US" altLang="zh-CN" b="1">
                <a:latin typeface="Tahoma" panose="020B0604030504040204" pitchFamily="34" charset="0"/>
                <a:ea typeface="宋体" panose="02010600030101010101" pitchFamily="2" charset="-122"/>
              </a:endParaRPr>
            </a:p>
          </p:txBody>
        </p:sp>
        <p:sp>
          <p:nvSpPr>
            <p:cNvPr id="138268" name="Text Box 27"/>
            <p:cNvSpPr txBox="1"/>
            <p:nvPr/>
          </p:nvSpPr>
          <p:spPr>
            <a:xfrm>
              <a:off x="5299" y="1387"/>
              <a:ext cx="344" cy="290"/>
            </a:xfrm>
            <a:prstGeom prst="rect">
              <a:avLst/>
            </a:prstGeom>
            <a:noFill/>
            <a:ln w="9525">
              <a:noFill/>
            </a:ln>
          </p:spPr>
          <p:txBody>
            <a:bodyPr anchor="t">
              <a:spAutoFit/>
            </a:bodyPr>
            <a:p>
              <a:pPr algn="ctr"/>
              <a:r>
                <a:rPr lang="en-US" altLang="zh-CN" b="1">
                  <a:latin typeface="Tahoma" panose="020B0604030504040204" pitchFamily="34" charset="0"/>
                  <a:ea typeface="宋体" panose="02010600030101010101" pitchFamily="2" charset="-122"/>
                </a:rPr>
                <a:t>t</a:t>
              </a:r>
              <a:endParaRPr lang="en-US" altLang="zh-CN" b="1">
                <a:latin typeface="Tahoma" panose="020B0604030504040204" pitchFamily="34" charset="0"/>
                <a:ea typeface="宋体" panose="02010600030101010101" pitchFamily="2" charset="-122"/>
              </a:endParaRPr>
            </a:p>
          </p:txBody>
        </p:sp>
        <p:sp>
          <p:nvSpPr>
            <p:cNvPr id="138269" name="Text Box 28"/>
            <p:cNvSpPr txBox="1"/>
            <p:nvPr/>
          </p:nvSpPr>
          <p:spPr>
            <a:xfrm>
              <a:off x="696" y="2336"/>
              <a:ext cx="4416" cy="290"/>
            </a:xfrm>
            <a:prstGeom prst="rect">
              <a:avLst/>
            </a:prstGeom>
            <a:noFill/>
            <a:ln w="9525">
              <a:noFill/>
            </a:ln>
          </p:spPr>
          <p:txBody>
            <a:bodyPr anchor="t">
              <a:spAutoFit/>
            </a:bodyPr>
            <a:p>
              <a:pPr algn="ctr"/>
              <a:r>
                <a:rPr lang="zh-CN" altLang="en-US" b="1">
                  <a:solidFill>
                    <a:srgbClr val="000066"/>
                  </a:solidFill>
                  <a:latin typeface="Times New Roman" panose="02020603050405020304" pitchFamily="18" charset="0"/>
                  <a:ea typeface="宋体" panose="02010600030101010101" pitchFamily="2" charset="-122"/>
                </a:rPr>
                <a:t>图</a:t>
              </a:r>
              <a:r>
                <a:rPr lang="en-US" altLang="zh-CN" b="1">
                  <a:solidFill>
                    <a:srgbClr val="000066"/>
                  </a:solidFill>
                  <a:latin typeface="Times New Roman" panose="02020603050405020304" pitchFamily="18" charset="0"/>
                  <a:ea typeface="宋体" panose="02010600030101010101" pitchFamily="2" charset="-122"/>
                </a:rPr>
                <a:t>3-7  EDF</a:t>
              </a:r>
              <a:r>
                <a:rPr lang="zh-CN" altLang="en-US" b="1">
                  <a:solidFill>
                    <a:srgbClr val="000066"/>
                  </a:solidFill>
                  <a:latin typeface="Times New Roman" panose="02020603050405020304" pitchFamily="18" charset="0"/>
                  <a:ea typeface="宋体" panose="02010600030101010101" pitchFamily="2" charset="-122"/>
                </a:rPr>
                <a:t>算法用于非抢占调度方式</a:t>
              </a:r>
              <a:endParaRPr lang="zh-CN" altLang="en-US" b="1">
                <a:solidFill>
                  <a:srgbClr val="000066"/>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0290" name="Text Box 2"/>
          <p:cNvSpPr txBox="1"/>
          <p:nvPr/>
        </p:nvSpPr>
        <p:spPr>
          <a:xfrm>
            <a:off x="406400" y="898525"/>
            <a:ext cx="7975600" cy="1035050"/>
          </a:xfrm>
          <a:prstGeom prst="rect">
            <a:avLst/>
          </a:prstGeom>
          <a:noFill/>
          <a:ln w="9525">
            <a:noFill/>
          </a:ln>
        </p:spPr>
        <p:txBody>
          <a:bodyPr anchor="t">
            <a:spAutoFit/>
          </a:bodyPr>
          <a:p>
            <a:pPr>
              <a:spcBef>
                <a:spcPct val="5000"/>
              </a:spcBef>
            </a:pPr>
            <a:r>
              <a:rPr lang="en-US" altLang="zh-CN" sz="3200" b="1">
                <a:solidFill>
                  <a:srgbClr val="CC3300"/>
                </a:solidFill>
                <a:latin typeface="Times New Roman" panose="02020603050405020304" pitchFamily="18" charset="0"/>
                <a:ea typeface="宋体" panose="02010600030101010101" pitchFamily="2" charset="-122"/>
              </a:rPr>
              <a:t>2</a:t>
            </a:r>
            <a:r>
              <a:rPr lang="zh-CN" altLang="en-US" sz="2800" b="1">
                <a:solidFill>
                  <a:srgbClr val="CC3300"/>
                </a:solidFill>
                <a:latin typeface="黑体" panose="02010609060101010101" pitchFamily="49" charset="-122"/>
                <a:ea typeface="黑体" panose="02010609060101010101" pitchFamily="49" charset="-122"/>
              </a:rPr>
              <a:t>．最低松弛度优先算法</a:t>
            </a:r>
            <a:endParaRPr lang="zh-CN" altLang="en-US" sz="2800" b="1">
              <a:solidFill>
                <a:srgbClr val="CC3300"/>
              </a:solidFill>
              <a:latin typeface="黑体" panose="02010609060101010101" pitchFamily="49" charset="-122"/>
              <a:ea typeface="黑体" panose="02010609060101010101" pitchFamily="49" charset="-122"/>
            </a:endParaRPr>
          </a:p>
          <a:p>
            <a:pPr>
              <a:spcBef>
                <a:spcPct val="5000"/>
              </a:spcBef>
            </a:pPr>
            <a:r>
              <a:rPr lang="zh-CN" altLang="en-US" sz="2800" b="1">
                <a:solidFill>
                  <a:srgbClr val="CC3300"/>
                </a:solidFill>
                <a:latin typeface="黑体" panose="02010609060101010101" pitchFamily="49" charset="-122"/>
                <a:ea typeface="黑体" panose="02010609060101010101" pitchFamily="49" charset="-122"/>
              </a:rPr>
              <a:t>      即LLF(Least Laxity First)算法</a:t>
            </a:r>
            <a:endParaRPr lang="zh-CN" altLang="en-US" sz="2800" b="1">
              <a:solidFill>
                <a:srgbClr val="CC3300"/>
              </a:solidFill>
              <a:latin typeface="Times New Roman" panose="02020603050405020304" pitchFamily="18" charset="0"/>
              <a:ea typeface="宋体" panose="02010600030101010101" pitchFamily="2" charset="-122"/>
            </a:endParaRPr>
          </a:p>
        </p:txBody>
      </p:sp>
      <p:sp>
        <p:nvSpPr>
          <p:cNvPr id="140291" name="Text Box 3"/>
          <p:cNvSpPr txBox="1"/>
          <p:nvPr/>
        </p:nvSpPr>
        <p:spPr>
          <a:xfrm>
            <a:off x="558800" y="2054225"/>
            <a:ext cx="7899400" cy="2762250"/>
          </a:xfrm>
          <a:prstGeom prst="rect">
            <a:avLst/>
          </a:prstGeom>
          <a:noFill/>
          <a:ln w="9525">
            <a:noFill/>
          </a:ln>
        </p:spPr>
        <p:txBody>
          <a:bodyPr anchor="t">
            <a:spAutoFit/>
          </a:bodyPr>
          <a:p>
            <a:pPr marL="457200" indent="-457200">
              <a:spcBef>
                <a:spcPct val="10000"/>
              </a:spcBef>
              <a:buClr>
                <a:srgbClr val="0000FF"/>
              </a:buClr>
              <a:buSzTx/>
              <a:buFont typeface="Arial" panose="020B0604020202020204" pitchFamily="34" charset="0"/>
              <a:buChar char="•"/>
            </a:pPr>
            <a:r>
              <a:rPr lang="zh-CN" altLang="en-US" sz="2800" b="1">
                <a:latin typeface="Tahoma" panose="020B0604030504040204" pitchFamily="34" charset="0"/>
                <a:ea typeface="宋体" panose="02010600030101010101" pitchFamily="2" charset="-122"/>
              </a:rPr>
              <a:t>根据</a:t>
            </a:r>
            <a:r>
              <a:rPr lang="zh-CN" altLang="en-US" sz="2800" b="1">
                <a:solidFill>
                  <a:srgbClr val="0101FF"/>
                </a:solidFill>
                <a:latin typeface="Times New Roman" panose="02020603050405020304" pitchFamily="18" charset="0"/>
                <a:ea typeface="宋体" panose="02010600030101010101" pitchFamily="2" charset="-122"/>
              </a:rPr>
              <a:t>任务紧急(或松弛)的程度</a:t>
            </a:r>
            <a:r>
              <a:rPr lang="zh-CN" altLang="en-US" sz="2800" b="1">
                <a:latin typeface="Tahoma" panose="020B0604030504040204" pitchFamily="34" charset="0"/>
                <a:ea typeface="宋体" panose="02010600030101010101" pitchFamily="2" charset="-122"/>
              </a:rPr>
              <a:t>来确定任务的优先级。任务紧急程度愈高，其优先级愈高。</a:t>
            </a:r>
            <a:endParaRPr lang="zh-CN" altLang="en-US" sz="2800" b="1">
              <a:latin typeface="Tahoma" panose="020B0604030504040204" pitchFamily="34" charset="0"/>
              <a:ea typeface="宋体" panose="02010600030101010101" pitchFamily="2" charset="-122"/>
            </a:endParaRPr>
          </a:p>
          <a:p>
            <a:pPr marL="457200" indent="-457200">
              <a:spcBef>
                <a:spcPct val="10000"/>
              </a:spcBef>
              <a:buClr>
                <a:srgbClr val="0000FF"/>
              </a:buClr>
              <a:buSzTx/>
              <a:buFont typeface="Arial" panose="020B0604020202020204" pitchFamily="34" charset="0"/>
              <a:buChar char="•"/>
            </a:pPr>
            <a:r>
              <a:rPr lang="zh-CN" altLang="en-US" sz="2800" b="1">
                <a:latin typeface="Tahoma" panose="020B0604030504040204" pitchFamily="34" charset="0"/>
                <a:ea typeface="宋体" panose="02010600030101010101" pitchFamily="2" charset="-122"/>
              </a:rPr>
              <a:t>实现该算法要求系统中有一个按松弛度排序的实时任务就绪队列，松弛度最低的任务排在队列的最前面。</a:t>
            </a:r>
            <a:endParaRPr lang="zh-CN" altLang="en-US" sz="2800" b="1">
              <a:latin typeface="Tahoma" panose="020B0604030504040204" pitchFamily="34" charset="0"/>
              <a:ea typeface="宋体" panose="02010600030101010101" pitchFamily="2" charset="-122"/>
            </a:endParaRPr>
          </a:p>
          <a:p>
            <a:pPr marL="457200" indent="-457200">
              <a:spcBef>
                <a:spcPct val="10000"/>
              </a:spcBef>
              <a:buClr>
                <a:srgbClr val="0000FF"/>
              </a:buClr>
              <a:buFont typeface="Arial" panose="020B0604020202020204" pitchFamily="34" charset="0"/>
              <a:buChar char="•"/>
            </a:pPr>
            <a:r>
              <a:rPr lang="zh-CN" altLang="en-US" sz="2800" b="1">
                <a:latin typeface="Tahoma" panose="020B0604030504040204" pitchFamily="34" charset="0"/>
                <a:ea typeface="宋体" panose="02010600030101010101" pitchFamily="2" charset="-122"/>
              </a:rPr>
              <a:t>主要用于可抢占式调度方式中。</a:t>
            </a:r>
            <a:endParaRPr lang="zh-CN" altLang="en-US" sz="2800" b="1">
              <a:latin typeface="Tahoma" panose="020B0604030504040204" pitchFamily="34" charset="0"/>
              <a:ea typeface="宋体" panose="02010600030101010101" pitchFamily="2" charset="-122"/>
            </a:endParaRPr>
          </a:p>
        </p:txBody>
      </p:sp>
      <p:sp>
        <p:nvSpPr>
          <p:cNvPr id="115716" name="Text Box 4"/>
          <p:cNvSpPr txBox="1"/>
          <p:nvPr/>
        </p:nvSpPr>
        <p:spPr>
          <a:xfrm>
            <a:off x="622300" y="4940300"/>
            <a:ext cx="8064500" cy="1427163"/>
          </a:xfrm>
          <a:prstGeom prst="rect">
            <a:avLst/>
          </a:prstGeom>
          <a:noFill/>
          <a:ln w="9525">
            <a:noFill/>
          </a:ln>
        </p:spPr>
        <p:txBody>
          <a:bodyPr anchor="t">
            <a:spAutoFit/>
          </a:bodyPr>
          <a:p>
            <a:pPr>
              <a:spcBef>
                <a:spcPct val="10000"/>
              </a:spcBef>
            </a:pPr>
            <a:r>
              <a:rPr lang="zh-CN" altLang="en-US" sz="2800" b="1">
                <a:solidFill>
                  <a:srgbClr val="0000FF"/>
                </a:solidFill>
                <a:latin typeface="Times New Roman" panose="02020603050405020304" pitchFamily="18" charset="0"/>
                <a:ea typeface="黑体" panose="02010609060101010101" pitchFamily="49" charset="-122"/>
              </a:rPr>
              <a:t>例：</a:t>
            </a:r>
            <a:r>
              <a:rPr lang="zh-CN" altLang="en-US" sz="2800" b="1">
                <a:latin typeface="Times New Roman" panose="02020603050405020304" pitchFamily="18" charset="0"/>
                <a:ea typeface="宋体" panose="02010600030101010101" pitchFamily="2" charset="-122"/>
              </a:rPr>
              <a:t>松弛度的计算</a:t>
            </a:r>
            <a:endParaRPr lang="zh-CN" altLang="en-US" b="1">
              <a:latin typeface="Times New Roman" panose="02020603050405020304" pitchFamily="18" charset="0"/>
              <a:ea typeface="宋体" panose="02010600030101010101" pitchFamily="2" charset="-122"/>
            </a:endParaRPr>
          </a:p>
          <a:p>
            <a:pPr>
              <a:spcBef>
                <a:spcPct val="10000"/>
              </a:spcBef>
            </a:pPr>
            <a:r>
              <a:rPr lang="zh-CN" altLang="en-US" sz="2800" b="1">
                <a:latin typeface="楷体_GB2312" pitchFamily="49" charset="-122"/>
                <a:ea typeface="宋体" panose="02010600030101010101" pitchFamily="2" charset="-122"/>
              </a:rPr>
              <a:t>一个任务在</a:t>
            </a:r>
            <a:r>
              <a:rPr lang="en-US" altLang="zh-CN" sz="2800" b="1">
                <a:latin typeface="楷体_GB2312" pitchFamily="49" charset="-122"/>
                <a:ea typeface="宋体" panose="02010600030101010101" pitchFamily="2" charset="-122"/>
              </a:rPr>
              <a:t>200ms</a:t>
            </a:r>
            <a:r>
              <a:rPr lang="zh-CN" altLang="en-US" sz="2800" b="1">
                <a:latin typeface="楷体_GB2312" pitchFamily="49" charset="-122"/>
                <a:ea typeface="宋体" panose="02010600030101010101" pitchFamily="2" charset="-122"/>
              </a:rPr>
              <a:t>之前必须完成，它本身需要运行</a:t>
            </a:r>
            <a:r>
              <a:rPr lang="en-US" altLang="zh-CN" sz="2800" b="1">
                <a:latin typeface="楷体_GB2312" pitchFamily="49" charset="-122"/>
                <a:ea typeface="宋体" panose="02010600030101010101" pitchFamily="2" charset="-122"/>
              </a:rPr>
              <a:t>100ms</a:t>
            </a:r>
            <a:r>
              <a:rPr lang="zh-CN" altLang="en-US" sz="2800" b="1">
                <a:latin typeface="楷体_GB2312" pitchFamily="49" charset="-122"/>
                <a:ea typeface="宋体" panose="02010600030101010101" pitchFamily="2" charset="-122"/>
              </a:rPr>
              <a:t>，则该任务的紧急程度</a:t>
            </a:r>
            <a:r>
              <a:rPr lang="en-US" altLang="zh-CN" sz="2800" b="1">
                <a:latin typeface="楷体_GB2312" pitchFamily="49" charset="-122"/>
                <a:ea typeface="宋体" panose="02010600030101010101" pitchFamily="2" charset="-122"/>
              </a:rPr>
              <a:t>(</a:t>
            </a:r>
            <a:r>
              <a:rPr lang="zh-CN" altLang="en-US" sz="2800" b="1">
                <a:latin typeface="楷体_GB2312" pitchFamily="49" charset="-122"/>
                <a:ea typeface="宋体" panose="02010600030101010101" pitchFamily="2" charset="-122"/>
              </a:rPr>
              <a:t>松弛程度</a:t>
            </a:r>
            <a:r>
              <a:rPr lang="en-US" altLang="zh-CN" sz="2800" b="1">
                <a:latin typeface="楷体_GB2312" pitchFamily="49" charset="-122"/>
                <a:ea typeface="宋体" panose="02010600030101010101" pitchFamily="2" charset="-122"/>
              </a:rPr>
              <a:t>)</a:t>
            </a:r>
            <a:r>
              <a:rPr lang="zh-CN" altLang="en-US" sz="2800" b="1">
                <a:latin typeface="楷体_GB2312" pitchFamily="49" charset="-122"/>
                <a:ea typeface="宋体" panose="02010600030101010101" pitchFamily="2" charset="-122"/>
              </a:rPr>
              <a:t>为</a:t>
            </a:r>
            <a:r>
              <a:rPr lang="en-US" altLang="zh-CN" sz="2800" b="1">
                <a:latin typeface="楷体_GB2312" pitchFamily="49" charset="-122"/>
                <a:ea typeface="宋体" panose="02010600030101010101" pitchFamily="2" charset="-122"/>
              </a:rPr>
              <a:t>100ms</a:t>
            </a:r>
            <a:r>
              <a:rPr lang="zh-CN" altLang="en-US" sz="2800" b="1">
                <a:latin typeface="楷体_GB2312" pitchFamily="49" charset="-122"/>
                <a:ea typeface="宋体" panose="02010600030101010101" pitchFamily="2" charset="-122"/>
              </a:rPr>
              <a:t>。</a:t>
            </a:r>
            <a:endParaRPr lang="zh-CN" altLang="en-US" sz="2800" b="1">
              <a:latin typeface="楷体_GB2312" pitchFamily="49" charset="-122"/>
              <a:ea typeface="宋体" panose="02010600030101010101" pitchFamily="2" charset="-122"/>
            </a:endParaRPr>
          </a:p>
        </p:txBody>
      </p:sp>
      <p:sp>
        <p:nvSpPr>
          <p:cNvPr id="140293" name="Rectangle 2"/>
          <p:cNvSpPr>
            <a:spLocks noGrp="1"/>
          </p:cNvSpPr>
          <p:nvPr/>
        </p:nvSpPr>
        <p:spPr>
          <a:xfrm>
            <a:off x="290513" y="376238"/>
            <a:ext cx="8562975" cy="609600"/>
          </a:xfrm>
          <a:prstGeom prst="rect">
            <a:avLst/>
          </a:prstGeom>
          <a:noFill/>
          <a:ln w="9525">
            <a:noFill/>
          </a:ln>
        </p:spPr>
        <p:txBody>
          <a:bodyPr wrap="square" lIns="91440" tIns="45720" rIns="91440" bIns="45720" anchor="b"/>
          <a:p>
            <a:r>
              <a:rPr lang="en-US" altLang="zh-CN" sz="3200" b="1">
                <a:solidFill>
                  <a:srgbClr val="000066"/>
                </a:solidFill>
                <a:latin typeface="Tahoma" panose="020B0604030504040204" pitchFamily="34" charset="0"/>
                <a:ea typeface="黑体" panose="02010609060101010101" pitchFamily="49" charset="-122"/>
              </a:rPr>
              <a:t>3.3.3  </a:t>
            </a:r>
            <a:r>
              <a:rPr lang="zh-CN" altLang="en-US" sz="3200" b="1">
                <a:solidFill>
                  <a:srgbClr val="000066"/>
                </a:solidFill>
                <a:latin typeface="Tahoma" panose="020B0604030504040204" pitchFamily="34" charset="0"/>
                <a:ea typeface="黑体" panose="02010609060101010101" pitchFamily="49" charset="-122"/>
              </a:rPr>
              <a:t>常用的几种实时调度算法</a:t>
            </a:r>
            <a:endParaRPr lang="zh-CN" altLang="en-US" sz="3200" b="1">
              <a:solidFill>
                <a:srgbClr val="000066"/>
              </a:solidFill>
              <a:latin typeface="Tahoma" panose="020B0604030504040204" pitchFamily="34" charset="0"/>
              <a:ea typeface="黑体" panose="02010609060101010101" pitchFamily="49" charset="-122"/>
            </a:endParaRPr>
          </a:p>
        </p:txBody>
      </p:sp>
      <p:sp>
        <p:nvSpPr>
          <p:cNvPr id="14029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6">
                                            <p:txEl>
                                              <p:charRg st="0"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6">
                                            <p:txEl>
                                              <p:charRg st="9" end="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subTitle" idx="1"/>
          </p:nvPr>
        </p:nvSpPr>
        <p:spPr>
          <a:xfrm>
            <a:off x="304800" y="1609725"/>
            <a:ext cx="8382000" cy="5867400"/>
          </a:xfrm>
          <a:ln>
            <a:noFill/>
          </a:ln>
        </p:spPr>
        <p:txBody>
          <a:bodyPr wrap="square" lIns="91440" tIns="45720" rIns="91440" bIns="45720" anchor="t"/>
          <a:p>
            <a:pPr eaLnBrk="1" hangingPunct="1">
              <a:buClrTx/>
              <a:buSzTx/>
              <a:buFontTx/>
              <a:buNone/>
            </a:pPr>
            <a:r>
              <a:rPr kumimoji="1" lang="zh-CN" altLang="en-US" dirty="0">
                <a:latin typeface="+mn-lt"/>
                <a:ea typeface="+mn-ea"/>
                <a:cs typeface="+mn-cs"/>
              </a:rPr>
              <a:t>  一个作业从提交给计算机系统到执行结束退出系统，一般都要经历</a:t>
            </a:r>
            <a:r>
              <a:rPr kumimoji="1" lang="zh-CN" altLang="en-US" dirty="0">
                <a:solidFill>
                  <a:srgbClr val="FF0000"/>
                </a:solidFill>
                <a:latin typeface="+mn-lt"/>
                <a:ea typeface="+mn-ea"/>
                <a:cs typeface="+mn-cs"/>
              </a:rPr>
              <a:t>提交</a:t>
            </a:r>
            <a:r>
              <a:rPr kumimoji="1" lang="zh-CN" altLang="en-US" dirty="0">
                <a:latin typeface="+mn-lt"/>
                <a:ea typeface="+mn-ea"/>
                <a:cs typeface="+mn-cs"/>
              </a:rPr>
              <a:t>、</a:t>
            </a:r>
            <a:r>
              <a:rPr kumimoji="1" lang="zh-CN" altLang="en-US" dirty="0">
                <a:solidFill>
                  <a:srgbClr val="FF0000"/>
                </a:solidFill>
                <a:latin typeface="+mn-lt"/>
                <a:ea typeface="+mn-ea"/>
                <a:cs typeface="+mn-cs"/>
              </a:rPr>
              <a:t>收容</a:t>
            </a:r>
            <a:r>
              <a:rPr kumimoji="1" lang="zh-CN" altLang="en-US" dirty="0">
                <a:latin typeface="+mn-lt"/>
                <a:ea typeface="+mn-ea"/>
                <a:cs typeface="+mn-cs"/>
              </a:rPr>
              <a:t>、</a:t>
            </a:r>
            <a:r>
              <a:rPr kumimoji="1" lang="zh-CN" altLang="en-US" dirty="0">
                <a:solidFill>
                  <a:srgbClr val="FF0000"/>
                </a:solidFill>
                <a:latin typeface="+mn-lt"/>
                <a:ea typeface="+mn-ea"/>
                <a:cs typeface="+mn-cs"/>
              </a:rPr>
              <a:t>执行</a:t>
            </a:r>
            <a:r>
              <a:rPr kumimoji="1" lang="zh-CN" altLang="en-US" dirty="0">
                <a:latin typeface="+mn-lt"/>
                <a:ea typeface="+mn-ea"/>
                <a:cs typeface="+mn-cs"/>
              </a:rPr>
              <a:t>和</a:t>
            </a:r>
            <a:r>
              <a:rPr kumimoji="1" lang="zh-CN" altLang="en-US" dirty="0">
                <a:solidFill>
                  <a:srgbClr val="FF0000"/>
                </a:solidFill>
                <a:latin typeface="+mn-lt"/>
                <a:ea typeface="+mn-ea"/>
                <a:cs typeface="+mn-cs"/>
              </a:rPr>
              <a:t>完成</a:t>
            </a:r>
            <a:r>
              <a:rPr kumimoji="1" lang="zh-CN" altLang="en-US" dirty="0">
                <a:latin typeface="+mn-lt"/>
                <a:ea typeface="+mn-ea"/>
                <a:cs typeface="+mn-cs"/>
              </a:rPr>
              <a:t>等</a:t>
            </a:r>
            <a:r>
              <a:rPr kumimoji="1" lang="en-US" altLang="zh-CN" dirty="0">
                <a:latin typeface="+mn-lt"/>
                <a:ea typeface="+mn-ea"/>
                <a:cs typeface="+mn-cs"/>
              </a:rPr>
              <a:t>4</a:t>
            </a:r>
            <a:r>
              <a:rPr kumimoji="1" lang="zh-CN" altLang="en-US" dirty="0">
                <a:latin typeface="+mn-lt"/>
                <a:ea typeface="+mn-ea"/>
                <a:cs typeface="+mn-cs"/>
              </a:rPr>
              <a:t>个状态。</a:t>
            </a:r>
            <a:endParaRPr kumimoji="1" lang="zh-CN" altLang="en-US" dirty="0">
              <a:latin typeface="+mn-lt"/>
              <a:ea typeface="+mn-ea"/>
              <a:cs typeface="+mn-cs"/>
            </a:endParaRPr>
          </a:p>
        </p:txBody>
      </p:sp>
      <p:pic>
        <p:nvPicPr>
          <p:cNvPr id="36866" name="Picture 3" descr="图4"/>
          <p:cNvPicPr>
            <a:picLocks noChangeAspect="1"/>
          </p:cNvPicPr>
          <p:nvPr/>
        </p:nvPicPr>
        <p:blipFill>
          <a:blip r:embed="rId1"/>
          <a:stretch>
            <a:fillRect/>
          </a:stretch>
        </p:blipFill>
        <p:spPr>
          <a:xfrm>
            <a:off x="685800" y="2600325"/>
            <a:ext cx="7772400" cy="3886200"/>
          </a:xfrm>
          <a:prstGeom prst="rect">
            <a:avLst/>
          </a:prstGeom>
          <a:noFill/>
          <a:ln w="9525">
            <a:noFill/>
          </a:ln>
        </p:spPr>
      </p:pic>
      <p:sp>
        <p:nvSpPr>
          <p:cNvPr id="36867" name="Rectangle 2"/>
          <p:cNvSpPr>
            <a:spLocks noGrp="1"/>
          </p:cNvSpPr>
          <p:nvPr>
            <p:ph type="ctrTitle"/>
          </p:nvPr>
        </p:nvSpPr>
        <p:spPr>
          <a:xfrm>
            <a:off x="228600" y="22860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
        <p:nvSpPr>
          <p:cNvPr id="138242" name="Rectangle 2"/>
          <p:cNvSpPr>
            <a:spLocks noGrp="1" noChangeArrowheads="1"/>
          </p:cNvSpPr>
          <p:nvPr/>
        </p:nvSpPr>
        <p:spPr>
          <a:xfrm>
            <a:off x="642938" y="835025"/>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作业和作业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36869"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1314" name="Text Box 2"/>
          <p:cNvSpPr txBox="1"/>
          <p:nvPr/>
        </p:nvSpPr>
        <p:spPr>
          <a:xfrm>
            <a:off x="342900" y="266700"/>
            <a:ext cx="8559800" cy="522288"/>
          </a:xfrm>
          <a:prstGeom prst="rect">
            <a:avLst/>
          </a:prstGeom>
          <a:noFill/>
          <a:ln w="9525">
            <a:noFill/>
          </a:ln>
        </p:spPr>
        <p:txBody>
          <a:bodyPr anchor="t">
            <a:spAutoFit/>
          </a:bodyPr>
          <a:p>
            <a:r>
              <a:rPr lang="zh-CN" altLang="en-US" sz="2800" b="1">
                <a:solidFill>
                  <a:srgbClr val="000066"/>
                </a:solidFill>
                <a:latin typeface="Tahoma" panose="020B0604030504040204" pitchFamily="34" charset="0"/>
                <a:ea typeface="黑体" panose="02010609060101010101" pitchFamily="49" charset="-122"/>
              </a:rPr>
              <a:t>利用</a:t>
            </a:r>
            <a:r>
              <a:rPr lang="en-US" altLang="zh-CN" sz="2800" b="1">
                <a:solidFill>
                  <a:srgbClr val="000066"/>
                </a:solidFill>
                <a:latin typeface="Tahoma" panose="020B0604030504040204" pitchFamily="34" charset="0"/>
                <a:ea typeface="黑体" panose="02010609060101010101" pitchFamily="49" charset="-122"/>
              </a:rPr>
              <a:t>LLF</a:t>
            </a:r>
            <a:r>
              <a:rPr lang="zh-CN" altLang="en-US" sz="2800" b="1">
                <a:solidFill>
                  <a:srgbClr val="000066"/>
                </a:solidFill>
                <a:latin typeface="Tahoma" panose="020B0604030504040204" pitchFamily="34" charset="0"/>
                <a:ea typeface="黑体" panose="02010609060101010101" pitchFamily="49" charset="-122"/>
              </a:rPr>
              <a:t>算法进行调度的例子</a:t>
            </a:r>
            <a:endParaRPr lang="zh-CN" altLang="en-US" sz="2800" b="1">
              <a:solidFill>
                <a:srgbClr val="000066"/>
              </a:solidFill>
              <a:latin typeface="Tahoma" panose="020B0604030504040204" pitchFamily="34" charset="0"/>
              <a:ea typeface="黑体" panose="02010609060101010101" pitchFamily="49" charset="-122"/>
            </a:endParaRPr>
          </a:p>
        </p:txBody>
      </p:sp>
      <p:sp>
        <p:nvSpPr>
          <p:cNvPr id="141315" name="Text Box 3"/>
          <p:cNvSpPr txBox="1"/>
          <p:nvPr/>
        </p:nvSpPr>
        <p:spPr>
          <a:xfrm>
            <a:off x="381000" y="889000"/>
            <a:ext cx="8470900" cy="2306638"/>
          </a:xfrm>
          <a:prstGeom prst="rect">
            <a:avLst/>
          </a:prstGeom>
          <a:noFill/>
          <a:ln w="9525">
            <a:noFill/>
          </a:ln>
        </p:spPr>
        <p:txBody>
          <a:bodyPr anchor="t">
            <a:spAutoFit/>
          </a:bodyPr>
          <a:p>
            <a:r>
              <a:rPr lang="zh-CN" altLang="en-US" b="1">
                <a:latin typeface="Times New Roman" panose="02020603050405020304" pitchFamily="18" charset="0"/>
                <a:ea typeface="宋体" panose="02010600030101010101" pitchFamily="2" charset="-122"/>
              </a:rPr>
              <a:t>在一个实时系统中，有</a:t>
            </a: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个周期性实时任务</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和</a:t>
            </a:r>
            <a:r>
              <a:rPr lang="en-US" altLang="zh-CN" b="1">
                <a:latin typeface="Times New Roman" panose="02020603050405020304" pitchFamily="18" charset="0"/>
                <a:ea typeface="宋体" panose="02010600030101010101" pitchFamily="2" charset="-122"/>
              </a:rPr>
              <a:t>B</a:t>
            </a:r>
            <a:r>
              <a:rPr lang="zh-CN" altLang="en-US" b="1">
                <a:latin typeface="Times New Roman" panose="02020603050405020304" pitchFamily="18" charset="0"/>
                <a:ea typeface="宋体" panose="02010600030101010101" pitchFamily="2" charset="-122"/>
              </a:rPr>
              <a:t>，任务</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要求每</a:t>
            </a:r>
            <a:r>
              <a:rPr lang="en-US" altLang="zh-CN" b="1">
                <a:solidFill>
                  <a:srgbClr val="0101FF"/>
                </a:solidFill>
                <a:latin typeface="Times New Roman" panose="02020603050405020304" pitchFamily="18" charset="0"/>
                <a:ea typeface="宋体" panose="02010600030101010101" pitchFamily="2" charset="-122"/>
              </a:rPr>
              <a:t>20ms</a:t>
            </a:r>
            <a:r>
              <a:rPr lang="zh-CN" altLang="en-US" b="1">
                <a:latin typeface="Times New Roman" panose="02020603050405020304" pitchFamily="18" charset="0"/>
                <a:ea typeface="宋体" panose="02010600030101010101" pitchFamily="2" charset="-122"/>
              </a:rPr>
              <a:t>执行一次，执行时间为</a:t>
            </a:r>
            <a:r>
              <a:rPr lang="en-US" altLang="zh-CN" b="1">
                <a:solidFill>
                  <a:srgbClr val="FF0000"/>
                </a:solidFill>
                <a:latin typeface="Times New Roman" panose="02020603050405020304" pitchFamily="18" charset="0"/>
                <a:ea typeface="宋体" panose="02010600030101010101" pitchFamily="2" charset="-122"/>
              </a:rPr>
              <a:t>10ms</a:t>
            </a:r>
            <a:r>
              <a:rPr lang="zh-CN" altLang="en-US" b="1">
                <a:latin typeface="Times New Roman" panose="02020603050405020304" pitchFamily="18" charset="0"/>
                <a:ea typeface="宋体" panose="02010600030101010101" pitchFamily="2" charset="-122"/>
              </a:rPr>
              <a:t>；任务</a:t>
            </a:r>
            <a:r>
              <a:rPr lang="en-US" altLang="zh-CN" b="1">
                <a:latin typeface="Times New Roman" panose="02020603050405020304" pitchFamily="18" charset="0"/>
                <a:ea typeface="宋体" panose="02010600030101010101" pitchFamily="2" charset="-122"/>
              </a:rPr>
              <a:t>B</a:t>
            </a:r>
            <a:r>
              <a:rPr lang="zh-CN" altLang="en-US" b="1">
                <a:latin typeface="Times New Roman" panose="02020603050405020304" pitchFamily="18" charset="0"/>
                <a:ea typeface="宋体" panose="02010600030101010101" pitchFamily="2" charset="-122"/>
              </a:rPr>
              <a:t>要求每</a:t>
            </a:r>
            <a:r>
              <a:rPr lang="en-US" altLang="zh-CN" b="1">
                <a:solidFill>
                  <a:srgbClr val="0101FF"/>
                </a:solidFill>
                <a:latin typeface="Times New Roman" panose="02020603050405020304" pitchFamily="18" charset="0"/>
                <a:ea typeface="宋体" panose="02010600030101010101" pitchFamily="2" charset="-122"/>
              </a:rPr>
              <a:t>50ms</a:t>
            </a:r>
            <a:r>
              <a:rPr lang="zh-CN" altLang="en-US" b="1">
                <a:latin typeface="Times New Roman" panose="02020603050405020304" pitchFamily="18" charset="0"/>
                <a:ea typeface="宋体" panose="02010600030101010101" pitchFamily="2" charset="-122"/>
              </a:rPr>
              <a:t>执行一次，执行时间为</a:t>
            </a:r>
            <a:r>
              <a:rPr lang="en-US" altLang="zh-CN" b="1">
                <a:solidFill>
                  <a:srgbClr val="FF0000"/>
                </a:solidFill>
                <a:latin typeface="Times New Roman" panose="02020603050405020304" pitchFamily="18" charset="0"/>
                <a:ea typeface="宋体" panose="02010600030101010101" pitchFamily="2" charset="-122"/>
              </a:rPr>
              <a:t>25ms</a:t>
            </a:r>
            <a:r>
              <a:rPr lang="zh-CN" altLang="en-US" b="1">
                <a:latin typeface="Times New Roman" panose="02020603050405020304" pitchFamily="18" charset="0"/>
                <a:ea typeface="宋体" panose="02010600030101010101" pitchFamily="2" charset="-122"/>
              </a:rPr>
              <a:t>。由此可知任务</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和任务</a:t>
            </a:r>
            <a:r>
              <a:rPr lang="en-US" altLang="zh-CN" b="1">
                <a:latin typeface="Times New Roman" panose="02020603050405020304" pitchFamily="18" charset="0"/>
                <a:ea typeface="宋体" panose="02010600030101010101" pitchFamily="2" charset="-122"/>
              </a:rPr>
              <a:t>B</a:t>
            </a:r>
            <a:r>
              <a:rPr lang="zh-CN" altLang="en-US" b="1">
                <a:latin typeface="Times New Roman" panose="02020603050405020304" pitchFamily="18" charset="0"/>
                <a:ea typeface="宋体" panose="02010600030101010101" pitchFamily="2" charset="-122"/>
              </a:rPr>
              <a:t>每次必须完成的时间分别为：</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3</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和</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3</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，见图</a:t>
            </a:r>
            <a:r>
              <a:rPr lang="en-US" altLang="zh-CN" b="1">
                <a:latin typeface="Times New Roman" panose="02020603050405020304" pitchFamily="18" charset="0"/>
                <a:ea typeface="宋体" panose="02010600030101010101" pitchFamily="2" charset="-122"/>
              </a:rPr>
              <a:t>3-8</a:t>
            </a:r>
            <a:r>
              <a:rPr lang="zh-CN" altLang="en-US" b="1">
                <a:latin typeface="Times New Roman" panose="02020603050405020304" pitchFamily="18" charset="0"/>
                <a:ea typeface="宋体" panose="02010600030101010101" pitchFamily="2" charset="-122"/>
              </a:rPr>
              <a:t>。为保证不遗漏任何一次截止时间，应采用最低松弛优先的抢占调度策略。</a:t>
            </a:r>
            <a:endParaRPr lang="zh-CN" altLang="en-US" b="1">
              <a:latin typeface="Times New Roman" panose="02020603050405020304" pitchFamily="18" charset="0"/>
              <a:ea typeface="宋体" panose="02010600030101010101" pitchFamily="2" charset="-122"/>
            </a:endParaRPr>
          </a:p>
        </p:txBody>
      </p:sp>
      <p:grpSp>
        <p:nvGrpSpPr>
          <p:cNvPr id="141316" name="Group 4"/>
          <p:cNvGrpSpPr/>
          <p:nvPr/>
        </p:nvGrpSpPr>
        <p:grpSpPr>
          <a:xfrm>
            <a:off x="1376363" y="3517900"/>
            <a:ext cx="6864350" cy="2384425"/>
            <a:chOff x="867" y="2377"/>
            <a:chExt cx="4324" cy="1502"/>
          </a:xfrm>
        </p:grpSpPr>
        <p:pic>
          <p:nvPicPr>
            <p:cNvPr id="141317" name="Picture 5" descr="图3-8"/>
            <p:cNvPicPr>
              <a:picLocks noChangeAspect="1"/>
            </p:cNvPicPr>
            <p:nvPr/>
          </p:nvPicPr>
          <p:blipFill>
            <a:blip r:embed="rId1"/>
            <a:stretch>
              <a:fillRect/>
            </a:stretch>
          </p:blipFill>
          <p:spPr>
            <a:xfrm>
              <a:off x="867" y="2538"/>
              <a:ext cx="4026" cy="588"/>
            </a:xfrm>
            <a:prstGeom prst="rect">
              <a:avLst/>
            </a:prstGeom>
            <a:noFill/>
            <a:ln w="9525">
              <a:noFill/>
            </a:ln>
          </p:spPr>
        </p:pic>
        <p:sp>
          <p:nvSpPr>
            <p:cNvPr id="141318" name="Text Box 6"/>
            <p:cNvSpPr txBox="1"/>
            <p:nvPr/>
          </p:nvSpPr>
          <p:spPr>
            <a:xfrm>
              <a:off x="884" y="2853"/>
              <a:ext cx="190"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0</a:t>
              </a:r>
              <a:endParaRPr lang="en-US" altLang="zh-CN">
                <a:latin typeface="Times New Roman" panose="02020603050405020304" pitchFamily="18" charset="0"/>
                <a:ea typeface="宋体" panose="02010600030101010101" pitchFamily="2" charset="-122"/>
              </a:endParaRPr>
            </a:p>
          </p:txBody>
        </p:sp>
        <p:sp>
          <p:nvSpPr>
            <p:cNvPr id="141319" name="Text Box 7"/>
            <p:cNvSpPr txBox="1"/>
            <p:nvPr/>
          </p:nvSpPr>
          <p:spPr>
            <a:xfrm>
              <a:off x="1256" y="2861"/>
              <a:ext cx="246"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20</a:t>
              </a:r>
              <a:endParaRPr lang="en-US" altLang="zh-CN">
                <a:latin typeface="Times New Roman" panose="02020603050405020304" pitchFamily="18" charset="0"/>
                <a:ea typeface="宋体" panose="02010600030101010101" pitchFamily="2" charset="-122"/>
              </a:endParaRPr>
            </a:p>
          </p:txBody>
        </p:sp>
        <p:sp>
          <p:nvSpPr>
            <p:cNvPr id="141320" name="Text Box 8"/>
            <p:cNvSpPr txBox="1"/>
            <p:nvPr/>
          </p:nvSpPr>
          <p:spPr>
            <a:xfrm>
              <a:off x="1637" y="2862"/>
              <a:ext cx="295"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40</a:t>
              </a:r>
              <a:endParaRPr lang="en-US" altLang="zh-CN">
                <a:latin typeface="Times New Roman" panose="02020603050405020304" pitchFamily="18" charset="0"/>
                <a:ea typeface="宋体" panose="02010600030101010101" pitchFamily="2" charset="-122"/>
              </a:endParaRPr>
            </a:p>
          </p:txBody>
        </p:sp>
        <p:sp>
          <p:nvSpPr>
            <p:cNvPr id="141321" name="Text Box 9"/>
            <p:cNvSpPr txBox="1"/>
            <p:nvPr/>
          </p:nvSpPr>
          <p:spPr>
            <a:xfrm>
              <a:off x="2113" y="2855"/>
              <a:ext cx="295"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60</a:t>
              </a:r>
              <a:endParaRPr lang="en-US" altLang="zh-CN">
                <a:latin typeface="Times New Roman" panose="02020603050405020304" pitchFamily="18" charset="0"/>
                <a:ea typeface="宋体" panose="02010600030101010101" pitchFamily="2" charset="-122"/>
              </a:endParaRPr>
            </a:p>
          </p:txBody>
        </p:sp>
        <p:sp>
          <p:nvSpPr>
            <p:cNvPr id="141322" name="Text Box 10"/>
            <p:cNvSpPr txBox="1"/>
            <p:nvPr/>
          </p:nvSpPr>
          <p:spPr>
            <a:xfrm>
              <a:off x="2563" y="2855"/>
              <a:ext cx="295"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80</a:t>
              </a:r>
              <a:endParaRPr lang="en-US" altLang="zh-CN">
                <a:latin typeface="Times New Roman" panose="02020603050405020304" pitchFamily="18" charset="0"/>
                <a:ea typeface="宋体" panose="02010600030101010101" pitchFamily="2" charset="-122"/>
              </a:endParaRPr>
            </a:p>
          </p:txBody>
        </p:sp>
        <p:sp>
          <p:nvSpPr>
            <p:cNvPr id="141323" name="Text Box 11"/>
            <p:cNvSpPr txBox="1"/>
            <p:nvPr/>
          </p:nvSpPr>
          <p:spPr>
            <a:xfrm>
              <a:off x="2936" y="2870"/>
              <a:ext cx="359" cy="230"/>
            </a:xfrm>
            <a:prstGeom prst="rect">
              <a:avLst/>
            </a:prstGeom>
            <a:solidFill>
              <a:schemeClr val="bg1"/>
            </a:solidFill>
            <a:ln w="9525">
              <a:noFill/>
            </a:ln>
          </p:spPr>
          <p:txBody>
            <a:bodyPr lIns="18000" tIns="0" rIns="18000" bIns="0" anchor="t">
              <a:spAutoFit/>
            </a:bodyPr>
            <a:p>
              <a:r>
                <a:rPr lang="en-US" altLang="zh-CN">
                  <a:latin typeface="Times New Roman" panose="02020603050405020304" pitchFamily="18" charset="0"/>
                  <a:ea typeface="宋体" panose="02010600030101010101" pitchFamily="2" charset="-122"/>
                </a:rPr>
                <a:t>100</a:t>
              </a:r>
              <a:endParaRPr lang="en-US" altLang="zh-CN">
                <a:latin typeface="Times New Roman" panose="02020603050405020304" pitchFamily="18" charset="0"/>
                <a:ea typeface="宋体" panose="02010600030101010101" pitchFamily="2" charset="-122"/>
              </a:endParaRPr>
            </a:p>
          </p:txBody>
        </p:sp>
        <p:sp>
          <p:nvSpPr>
            <p:cNvPr id="141324" name="Text Box 12"/>
            <p:cNvSpPr txBox="1"/>
            <p:nvPr/>
          </p:nvSpPr>
          <p:spPr>
            <a:xfrm>
              <a:off x="3351" y="2885"/>
              <a:ext cx="359" cy="230"/>
            </a:xfrm>
            <a:prstGeom prst="rect">
              <a:avLst/>
            </a:prstGeom>
            <a:solidFill>
              <a:schemeClr val="bg1"/>
            </a:solidFill>
            <a:ln w="9525">
              <a:noFill/>
            </a:ln>
          </p:spPr>
          <p:txBody>
            <a:bodyPr lIns="18000" tIns="0" rIns="18000" bIns="0" anchor="t">
              <a:spAutoFit/>
            </a:bodyPr>
            <a:p>
              <a:r>
                <a:rPr lang="en-US" altLang="zh-CN">
                  <a:latin typeface="Times New Roman" panose="02020603050405020304" pitchFamily="18" charset="0"/>
                  <a:ea typeface="宋体" panose="02010600030101010101" pitchFamily="2" charset="-122"/>
                </a:rPr>
                <a:t>120</a:t>
              </a:r>
              <a:endParaRPr lang="en-US" altLang="zh-CN">
                <a:latin typeface="Times New Roman" panose="02020603050405020304" pitchFamily="18" charset="0"/>
                <a:ea typeface="宋体" panose="02010600030101010101" pitchFamily="2" charset="-122"/>
              </a:endParaRPr>
            </a:p>
          </p:txBody>
        </p:sp>
        <p:sp>
          <p:nvSpPr>
            <p:cNvPr id="141325" name="Text Box 13"/>
            <p:cNvSpPr txBox="1"/>
            <p:nvPr/>
          </p:nvSpPr>
          <p:spPr>
            <a:xfrm>
              <a:off x="3772" y="2878"/>
              <a:ext cx="359" cy="230"/>
            </a:xfrm>
            <a:prstGeom prst="rect">
              <a:avLst/>
            </a:prstGeom>
            <a:solidFill>
              <a:schemeClr val="bg1"/>
            </a:solidFill>
            <a:ln w="9525">
              <a:noFill/>
            </a:ln>
          </p:spPr>
          <p:txBody>
            <a:bodyPr lIns="18000" tIns="0" rIns="18000" bIns="0" anchor="t">
              <a:spAutoFit/>
            </a:bodyPr>
            <a:p>
              <a:r>
                <a:rPr lang="en-US" altLang="zh-CN">
                  <a:latin typeface="Times New Roman" panose="02020603050405020304" pitchFamily="18" charset="0"/>
                  <a:ea typeface="宋体" panose="02010600030101010101" pitchFamily="2" charset="-122"/>
                </a:rPr>
                <a:t>140</a:t>
              </a:r>
              <a:endParaRPr lang="en-US" altLang="zh-CN">
                <a:latin typeface="Times New Roman" panose="02020603050405020304" pitchFamily="18" charset="0"/>
                <a:ea typeface="宋体" panose="02010600030101010101" pitchFamily="2" charset="-122"/>
              </a:endParaRPr>
            </a:p>
          </p:txBody>
        </p:sp>
        <p:sp>
          <p:nvSpPr>
            <p:cNvPr id="141326" name="Text Box 14"/>
            <p:cNvSpPr txBox="1"/>
            <p:nvPr/>
          </p:nvSpPr>
          <p:spPr>
            <a:xfrm>
              <a:off x="4243" y="2878"/>
              <a:ext cx="359" cy="230"/>
            </a:xfrm>
            <a:prstGeom prst="rect">
              <a:avLst/>
            </a:prstGeom>
            <a:solidFill>
              <a:schemeClr val="bg1"/>
            </a:solidFill>
            <a:ln w="9525">
              <a:noFill/>
            </a:ln>
          </p:spPr>
          <p:txBody>
            <a:bodyPr lIns="18000" tIns="0" rIns="18000" bIns="0" anchor="t">
              <a:spAutoFit/>
            </a:bodyPr>
            <a:p>
              <a:r>
                <a:rPr lang="en-US" altLang="zh-CN">
                  <a:latin typeface="Times New Roman" panose="02020603050405020304" pitchFamily="18" charset="0"/>
                  <a:ea typeface="宋体" panose="02010600030101010101" pitchFamily="2" charset="-122"/>
                </a:rPr>
                <a:t>160</a:t>
              </a:r>
              <a:endParaRPr lang="en-US" altLang="zh-CN">
                <a:latin typeface="Times New Roman" panose="02020603050405020304" pitchFamily="18" charset="0"/>
                <a:ea typeface="宋体" panose="02010600030101010101" pitchFamily="2" charset="-122"/>
              </a:endParaRPr>
            </a:p>
          </p:txBody>
        </p:sp>
        <p:sp>
          <p:nvSpPr>
            <p:cNvPr id="141327" name="Line 15"/>
            <p:cNvSpPr/>
            <p:nvPr/>
          </p:nvSpPr>
          <p:spPr>
            <a:xfrm>
              <a:off x="2009" y="3070"/>
              <a:ext cx="0" cy="126"/>
            </a:xfrm>
            <a:prstGeom prst="line">
              <a:avLst/>
            </a:prstGeom>
            <a:ln w="2857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41328" name="Line 16"/>
            <p:cNvSpPr/>
            <p:nvPr/>
          </p:nvSpPr>
          <p:spPr>
            <a:xfrm>
              <a:off x="3106" y="3099"/>
              <a:ext cx="0" cy="126"/>
            </a:xfrm>
            <a:prstGeom prst="line">
              <a:avLst/>
            </a:prstGeom>
            <a:ln w="2857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41329" name="Line 17"/>
            <p:cNvSpPr/>
            <p:nvPr/>
          </p:nvSpPr>
          <p:spPr>
            <a:xfrm>
              <a:off x="4181" y="3085"/>
              <a:ext cx="0" cy="126"/>
            </a:xfrm>
            <a:prstGeom prst="line">
              <a:avLst/>
            </a:prstGeom>
            <a:ln w="2857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41330" name="Text Box 18"/>
            <p:cNvSpPr txBox="1"/>
            <p:nvPr/>
          </p:nvSpPr>
          <p:spPr>
            <a:xfrm>
              <a:off x="1249" y="2398"/>
              <a:ext cx="309"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A</a:t>
              </a:r>
              <a:r>
                <a:rPr lang="en-US" altLang="zh-CN" baseline="-10000">
                  <a:latin typeface="Times New Roman" panose="02020603050405020304" pitchFamily="18" charset="0"/>
                  <a:ea typeface="宋体" panose="02010600030101010101" pitchFamily="2" charset="-122"/>
                </a:rPr>
                <a:t>1</a:t>
              </a:r>
              <a:endParaRPr lang="en-US" altLang="zh-CN" baseline="-10000">
                <a:latin typeface="Times New Roman" panose="02020603050405020304" pitchFamily="18" charset="0"/>
                <a:ea typeface="宋体" panose="02010600030101010101" pitchFamily="2" charset="-122"/>
              </a:endParaRPr>
            </a:p>
          </p:txBody>
        </p:sp>
        <p:sp>
          <p:nvSpPr>
            <p:cNvPr id="141331" name="Text Box 19"/>
            <p:cNvSpPr txBox="1"/>
            <p:nvPr/>
          </p:nvSpPr>
          <p:spPr>
            <a:xfrm>
              <a:off x="1685" y="2384"/>
              <a:ext cx="309"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A</a:t>
              </a:r>
              <a:r>
                <a:rPr lang="en-US" altLang="zh-CN" baseline="-10000">
                  <a:latin typeface="Times New Roman" panose="02020603050405020304" pitchFamily="18" charset="0"/>
                  <a:ea typeface="宋体" panose="02010600030101010101" pitchFamily="2" charset="-122"/>
                </a:rPr>
                <a:t>2</a:t>
              </a:r>
              <a:endParaRPr lang="en-US" altLang="zh-CN" baseline="-10000">
                <a:latin typeface="Times New Roman" panose="02020603050405020304" pitchFamily="18" charset="0"/>
                <a:ea typeface="宋体" panose="02010600030101010101" pitchFamily="2" charset="-122"/>
              </a:endParaRPr>
            </a:p>
          </p:txBody>
        </p:sp>
        <p:sp>
          <p:nvSpPr>
            <p:cNvPr id="141332" name="Text Box 20"/>
            <p:cNvSpPr txBox="1"/>
            <p:nvPr/>
          </p:nvSpPr>
          <p:spPr>
            <a:xfrm>
              <a:off x="2107" y="2391"/>
              <a:ext cx="309"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A</a:t>
              </a:r>
              <a:r>
                <a:rPr lang="en-US" altLang="zh-CN" baseline="-10000">
                  <a:latin typeface="Times New Roman" panose="02020603050405020304" pitchFamily="18" charset="0"/>
                  <a:ea typeface="宋体" panose="02010600030101010101" pitchFamily="2" charset="-122"/>
                </a:rPr>
                <a:t>3</a:t>
              </a:r>
              <a:endParaRPr lang="en-US" altLang="zh-CN" baseline="-10000">
                <a:latin typeface="Times New Roman" panose="02020603050405020304" pitchFamily="18" charset="0"/>
                <a:ea typeface="宋体" panose="02010600030101010101" pitchFamily="2" charset="-122"/>
              </a:endParaRPr>
            </a:p>
          </p:txBody>
        </p:sp>
        <p:sp>
          <p:nvSpPr>
            <p:cNvPr id="141333" name="Text Box 21"/>
            <p:cNvSpPr txBox="1"/>
            <p:nvPr/>
          </p:nvSpPr>
          <p:spPr>
            <a:xfrm>
              <a:off x="2543" y="2391"/>
              <a:ext cx="309"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A</a:t>
              </a:r>
              <a:r>
                <a:rPr lang="en-US" altLang="zh-CN" baseline="-10000">
                  <a:latin typeface="Times New Roman" panose="02020603050405020304" pitchFamily="18" charset="0"/>
                  <a:ea typeface="宋体" panose="02010600030101010101" pitchFamily="2" charset="-122"/>
                </a:rPr>
                <a:t>4</a:t>
              </a:r>
              <a:endParaRPr lang="en-US" altLang="zh-CN" baseline="-10000">
                <a:latin typeface="Times New Roman" panose="02020603050405020304" pitchFamily="18" charset="0"/>
                <a:ea typeface="宋体" panose="02010600030101010101" pitchFamily="2" charset="-122"/>
              </a:endParaRPr>
            </a:p>
          </p:txBody>
        </p:sp>
        <p:sp>
          <p:nvSpPr>
            <p:cNvPr id="141334" name="Text Box 22"/>
            <p:cNvSpPr txBox="1"/>
            <p:nvPr/>
          </p:nvSpPr>
          <p:spPr>
            <a:xfrm>
              <a:off x="2985" y="2391"/>
              <a:ext cx="309"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A</a:t>
              </a:r>
              <a:r>
                <a:rPr lang="en-US" altLang="zh-CN" baseline="-10000">
                  <a:latin typeface="Times New Roman" panose="02020603050405020304" pitchFamily="18" charset="0"/>
                  <a:ea typeface="宋体" panose="02010600030101010101" pitchFamily="2" charset="-122"/>
                </a:rPr>
                <a:t>5</a:t>
              </a:r>
              <a:endParaRPr lang="en-US" altLang="zh-CN" baseline="-10000">
                <a:latin typeface="Times New Roman" panose="02020603050405020304" pitchFamily="18" charset="0"/>
                <a:ea typeface="宋体" panose="02010600030101010101" pitchFamily="2" charset="-122"/>
              </a:endParaRPr>
            </a:p>
          </p:txBody>
        </p:sp>
        <p:sp>
          <p:nvSpPr>
            <p:cNvPr id="141335" name="Text Box 23"/>
            <p:cNvSpPr txBox="1"/>
            <p:nvPr/>
          </p:nvSpPr>
          <p:spPr>
            <a:xfrm>
              <a:off x="3421" y="2377"/>
              <a:ext cx="309"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A</a:t>
              </a:r>
              <a:r>
                <a:rPr lang="en-US" altLang="zh-CN" baseline="-10000">
                  <a:latin typeface="Times New Roman" panose="02020603050405020304" pitchFamily="18" charset="0"/>
                  <a:ea typeface="宋体" panose="02010600030101010101" pitchFamily="2" charset="-122"/>
                </a:rPr>
                <a:t>6</a:t>
              </a:r>
              <a:endParaRPr lang="en-US" altLang="zh-CN" baseline="-10000">
                <a:latin typeface="Times New Roman" panose="02020603050405020304" pitchFamily="18" charset="0"/>
                <a:ea typeface="宋体" panose="02010600030101010101" pitchFamily="2" charset="-122"/>
              </a:endParaRPr>
            </a:p>
          </p:txBody>
        </p:sp>
        <p:sp>
          <p:nvSpPr>
            <p:cNvPr id="141336" name="Text Box 24"/>
            <p:cNvSpPr txBox="1"/>
            <p:nvPr/>
          </p:nvSpPr>
          <p:spPr>
            <a:xfrm>
              <a:off x="3843" y="2384"/>
              <a:ext cx="309"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A</a:t>
              </a:r>
              <a:r>
                <a:rPr lang="en-US" altLang="zh-CN" baseline="-10000">
                  <a:latin typeface="Times New Roman" panose="02020603050405020304" pitchFamily="18" charset="0"/>
                  <a:ea typeface="宋体" panose="02010600030101010101" pitchFamily="2" charset="-122"/>
                </a:rPr>
                <a:t>7</a:t>
              </a:r>
              <a:endParaRPr lang="en-US" altLang="zh-CN" baseline="-10000">
                <a:latin typeface="Times New Roman" panose="02020603050405020304" pitchFamily="18" charset="0"/>
                <a:ea typeface="宋体" panose="02010600030101010101" pitchFamily="2" charset="-122"/>
              </a:endParaRPr>
            </a:p>
          </p:txBody>
        </p:sp>
        <p:sp>
          <p:nvSpPr>
            <p:cNvPr id="141337" name="Text Box 25"/>
            <p:cNvSpPr txBox="1"/>
            <p:nvPr/>
          </p:nvSpPr>
          <p:spPr>
            <a:xfrm>
              <a:off x="4279" y="2384"/>
              <a:ext cx="309"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A</a:t>
              </a:r>
              <a:r>
                <a:rPr lang="en-US" altLang="zh-CN" baseline="-10000">
                  <a:latin typeface="Times New Roman" panose="02020603050405020304" pitchFamily="18" charset="0"/>
                  <a:ea typeface="宋体" panose="02010600030101010101" pitchFamily="2" charset="-122"/>
                </a:rPr>
                <a:t>8</a:t>
              </a:r>
              <a:endParaRPr lang="en-US" altLang="zh-CN" baseline="-10000">
                <a:latin typeface="Times New Roman" panose="02020603050405020304" pitchFamily="18" charset="0"/>
                <a:ea typeface="宋体" panose="02010600030101010101" pitchFamily="2" charset="-122"/>
              </a:endParaRPr>
            </a:p>
          </p:txBody>
        </p:sp>
        <p:sp>
          <p:nvSpPr>
            <p:cNvPr id="141338" name="Text Box 26"/>
            <p:cNvSpPr txBox="1"/>
            <p:nvPr/>
          </p:nvSpPr>
          <p:spPr>
            <a:xfrm>
              <a:off x="1902" y="3171"/>
              <a:ext cx="309" cy="244"/>
            </a:xfrm>
            <a:prstGeom prst="rect">
              <a:avLst/>
            </a:prstGeom>
            <a:noFill/>
            <a:ln w="9525">
              <a:noFill/>
            </a:ln>
          </p:spPr>
          <p:txBody>
            <a:bodyPr lIns="18000" tIns="10800" rIns="18000" bIns="10800" anchor="t">
              <a:spAutoFit/>
            </a:bodyPr>
            <a:p>
              <a:r>
                <a:rPr lang="en-US" altLang="zh-CN" b="1">
                  <a:solidFill>
                    <a:srgbClr val="0101FF"/>
                  </a:solidFill>
                  <a:latin typeface="Times New Roman" panose="02020603050405020304" pitchFamily="18" charset="0"/>
                  <a:ea typeface="宋体" panose="02010600030101010101" pitchFamily="2" charset="-122"/>
                </a:rPr>
                <a:t>B</a:t>
              </a:r>
              <a:r>
                <a:rPr lang="en-US" altLang="zh-CN" b="1" baseline="-10000">
                  <a:solidFill>
                    <a:srgbClr val="0101FF"/>
                  </a:solidFill>
                  <a:latin typeface="Times New Roman" panose="02020603050405020304" pitchFamily="18" charset="0"/>
                  <a:ea typeface="宋体" panose="02010600030101010101" pitchFamily="2" charset="-122"/>
                </a:rPr>
                <a:t>1</a:t>
              </a:r>
              <a:endParaRPr lang="en-US" altLang="zh-CN" b="1" baseline="-10000">
                <a:solidFill>
                  <a:srgbClr val="0101FF"/>
                </a:solidFill>
                <a:latin typeface="Times New Roman" panose="02020603050405020304" pitchFamily="18" charset="0"/>
                <a:ea typeface="宋体" panose="02010600030101010101" pitchFamily="2" charset="-122"/>
              </a:endParaRPr>
            </a:p>
          </p:txBody>
        </p:sp>
        <p:sp>
          <p:nvSpPr>
            <p:cNvPr id="141339" name="Text Box 27"/>
            <p:cNvSpPr txBox="1"/>
            <p:nvPr/>
          </p:nvSpPr>
          <p:spPr>
            <a:xfrm>
              <a:off x="2999" y="3192"/>
              <a:ext cx="309" cy="244"/>
            </a:xfrm>
            <a:prstGeom prst="rect">
              <a:avLst/>
            </a:prstGeom>
            <a:noFill/>
            <a:ln w="9525">
              <a:noFill/>
            </a:ln>
          </p:spPr>
          <p:txBody>
            <a:bodyPr lIns="18000" tIns="10800" rIns="18000" bIns="10800" anchor="t">
              <a:spAutoFit/>
            </a:bodyPr>
            <a:p>
              <a:r>
                <a:rPr lang="en-US" altLang="zh-CN" b="1">
                  <a:solidFill>
                    <a:srgbClr val="0101FF"/>
                  </a:solidFill>
                  <a:latin typeface="Times New Roman" panose="02020603050405020304" pitchFamily="18" charset="0"/>
                  <a:ea typeface="宋体" panose="02010600030101010101" pitchFamily="2" charset="-122"/>
                </a:rPr>
                <a:t>B</a:t>
              </a:r>
              <a:r>
                <a:rPr lang="en-US" altLang="zh-CN" b="1" baseline="-10000">
                  <a:solidFill>
                    <a:srgbClr val="0101FF"/>
                  </a:solidFill>
                  <a:latin typeface="Times New Roman" panose="02020603050405020304" pitchFamily="18" charset="0"/>
                  <a:ea typeface="宋体" panose="02010600030101010101" pitchFamily="2" charset="-122"/>
                </a:rPr>
                <a:t>2</a:t>
              </a:r>
              <a:endParaRPr lang="en-US" altLang="zh-CN" b="1" baseline="-10000">
                <a:solidFill>
                  <a:srgbClr val="0101FF"/>
                </a:solidFill>
                <a:latin typeface="Times New Roman" panose="02020603050405020304" pitchFamily="18" charset="0"/>
                <a:ea typeface="宋体" panose="02010600030101010101" pitchFamily="2" charset="-122"/>
              </a:endParaRPr>
            </a:p>
          </p:txBody>
        </p:sp>
        <p:sp>
          <p:nvSpPr>
            <p:cNvPr id="141340" name="Text Box 28"/>
            <p:cNvSpPr txBox="1"/>
            <p:nvPr/>
          </p:nvSpPr>
          <p:spPr>
            <a:xfrm>
              <a:off x="4081" y="3185"/>
              <a:ext cx="309" cy="246"/>
            </a:xfrm>
            <a:prstGeom prst="rect">
              <a:avLst/>
            </a:prstGeom>
            <a:noFill/>
            <a:ln w="9525">
              <a:noFill/>
            </a:ln>
          </p:spPr>
          <p:txBody>
            <a:bodyPr lIns="18000" tIns="10800" rIns="18000" bIns="10800" anchor="t">
              <a:spAutoFit/>
            </a:bodyPr>
            <a:p>
              <a:r>
                <a:rPr lang="en-US" altLang="zh-CN" b="1">
                  <a:solidFill>
                    <a:srgbClr val="0101FF"/>
                  </a:solidFill>
                  <a:latin typeface="Times New Roman" panose="02020603050405020304" pitchFamily="18" charset="0"/>
                  <a:ea typeface="宋体" panose="02010600030101010101" pitchFamily="2" charset="-122"/>
                </a:rPr>
                <a:t>B</a:t>
              </a:r>
              <a:r>
                <a:rPr lang="en-US" altLang="zh-CN" b="1" baseline="-10000">
                  <a:solidFill>
                    <a:srgbClr val="0101FF"/>
                  </a:solidFill>
                  <a:latin typeface="Times New Roman" panose="02020603050405020304" pitchFamily="18" charset="0"/>
                  <a:ea typeface="宋体" panose="02010600030101010101" pitchFamily="2" charset="-122"/>
                </a:rPr>
                <a:t>3</a:t>
              </a:r>
              <a:endParaRPr lang="en-US" altLang="zh-CN" b="1" baseline="-10000">
                <a:solidFill>
                  <a:srgbClr val="0101FF"/>
                </a:solidFill>
                <a:latin typeface="Times New Roman" panose="02020603050405020304" pitchFamily="18" charset="0"/>
                <a:ea typeface="宋体" panose="02010600030101010101" pitchFamily="2" charset="-122"/>
              </a:endParaRPr>
            </a:p>
          </p:txBody>
        </p:sp>
        <p:sp>
          <p:nvSpPr>
            <p:cNvPr id="141341" name="Line 29"/>
            <p:cNvSpPr/>
            <p:nvPr/>
          </p:nvSpPr>
          <p:spPr>
            <a:xfrm>
              <a:off x="4756" y="2859"/>
              <a:ext cx="203" cy="0"/>
            </a:xfrm>
            <a:prstGeom prst="line">
              <a:avLst/>
            </a:prstGeom>
            <a:ln w="28575" cap="flat" cmpd="sng">
              <a:solidFill>
                <a:schemeClr val="tx1"/>
              </a:solidFill>
              <a:prstDash val="solid"/>
              <a:round/>
              <a:headEnd type="none" w="med" len="med"/>
              <a:tailEnd type="triangle" w="lg"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41342" name="Text Box 30"/>
            <p:cNvSpPr txBox="1"/>
            <p:nvPr/>
          </p:nvSpPr>
          <p:spPr>
            <a:xfrm>
              <a:off x="5001" y="2727"/>
              <a:ext cx="190" cy="244"/>
            </a:xfrm>
            <a:prstGeom prst="rect">
              <a:avLst/>
            </a:prstGeom>
            <a:noFill/>
            <a:ln w="9525">
              <a:noFill/>
            </a:ln>
          </p:spPr>
          <p:txBody>
            <a:bodyPr lIns="18000" tIns="10800" rIns="18000" bIns="10800" anchor="t">
              <a:spAutoFit/>
            </a:bodyPr>
            <a:p>
              <a:r>
                <a:rPr lang="en-US" altLang="zh-CN">
                  <a:latin typeface="Times New Roman" panose="02020603050405020304" pitchFamily="18" charset="0"/>
                  <a:ea typeface="宋体" panose="02010600030101010101" pitchFamily="2" charset="-122"/>
                </a:rPr>
                <a:t>t</a:t>
              </a:r>
              <a:endParaRPr lang="en-US" altLang="zh-CN">
                <a:latin typeface="Times New Roman" panose="02020603050405020304" pitchFamily="18" charset="0"/>
                <a:ea typeface="宋体" panose="02010600030101010101" pitchFamily="2" charset="-122"/>
              </a:endParaRPr>
            </a:p>
          </p:txBody>
        </p:sp>
        <p:sp>
          <p:nvSpPr>
            <p:cNvPr id="141343" name="Text Box 31"/>
            <p:cNvSpPr txBox="1"/>
            <p:nvPr/>
          </p:nvSpPr>
          <p:spPr>
            <a:xfrm>
              <a:off x="892" y="3589"/>
              <a:ext cx="4088" cy="290"/>
            </a:xfrm>
            <a:prstGeom prst="rect">
              <a:avLst/>
            </a:prstGeom>
            <a:noFill/>
            <a:ln w="9525">
              <a:noFill/>
            </a:ln>
          </p:spPr>
          <p:txBody>
            <a:bodyPr anchor="t">
              <a:spAutoFit/>
            </a:bodyPr>
            <a:p>
              <a:pPr algn="ctr"/>
              <a:r>
                <a:rPr lang="en-US" altLang="zh-CN" b="1">
                  <a:solidFill>
                    <a:srgbClr val="000066"/>
                  </a:solidFill>
                  <a:latin typeface="Times New Roman" panose="02020603050405020304" pitchFamily="18" charset="0"/>
                  <a:ea typeface="宋体" panose="02010600030101010101" pitchFamily="2" charset="-122"/>
                </a:rPr>
                <a:t>图3-8  A和B任务每次必须完成时间</a:t>
              </a:r>
              <a:endParaRPr lang="en-US" altLang="zh-CN" b="1">
                <a:solidFill>
                  <a:srgbClr val="000066"/>
                </a:solidFill>
                <a:latin typeface="Times New Roman" panose="02020603050405020304" pitchFamily="18" charset="0"/>
                <a:ea typeface="宋体" panose="02010600030101010101" pitchFamily="2" charset="-122"/>
              </a:endParaRPr>
            </a:p>
          </p:txBody>
        </p:sp>
      </p:grpSp>
      <p:sp>
        <p:nvSpPr>
          <p:cNvPr id="14134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2338" name="Text Box 3"/>
          <p:cNvSpPr txBox="1"/>
          <p:nvPr/>
        </p:nvSpPr>
        <p:spPr>
          <a:xfrm>
            <a:off x="85725" y="76200"/>
            <a:ext cx="8470900" cy="1076325"/>
          </a:xfrm>
          <a:prstGeom prst="rect">
            <a:avLst/>
          </a:prstGeom>
          <a:noFill/>
          <a:ln w="9525">
            <a:noFill/>
          </a:ln>
        </p:spPr>
        <p:txBody>
          <a:bodyPr anchor="t">
            <a:spAutoFit/>
          </a:bodyPr>
          <a:p>
            <a:r>
              <a:rPr lang="zh-CN" altLang="en-US" sz="1600" b="1">
                <a:latin typeface="Times New Roman" panose="02020603050405020304" pitchFamily="18" charset="0"/>
                <a:ea typeface="宋体" panose="02010600030101010101" pitchFamily="2" charset="-122"/>
              </a:rPr>
              <a:t>在一个实时系统中，有</a:t>
            </a:r>
            <a:r>
              <a:rPr lang="en-US" altLang="zh-CN" sz="1600" b="1">
                <a:latin typeface="Times New Roman" panose="02020603050405020304" pitchFamily="18" charset="0"/>
                <a:ea typeface="宋体" panose="02010600030101010101" pitchFamily="2" charset="-122"/>
              </a:rPr>
              <a:t>2</a:t>
            </a:r>
            <a:r>
              <a:rPr lang="zh-CN" altLang="en-US" sz="1600" b="1">
                <a:latin typeface="Times New Roman" panose="02020603050405020304" pitchFamily="18" charset="0"/>
                <a:ea typeface="宋体" panose="02010600030101010101" pitchFamily="2" charset="-122"/>
              </a:rPr>
              <a:t>个周期性实时任务</a:t>
            </a:r>
            <a:r>
              <a:rPr lang="en-US" altLang="zh-CN" sz="1600" b="1">
                <a:latin typeface="Times New Roman" panose="02020603050405020304" pitchFamily="18" charset="0"/>
                <a:ea typeface="宋体" panose="02010600030101010101" pitchFamily="2" charset="-122"/>
              </a:rPr>
              <a:t>A</a:t>
            </a:r>
            <a:r>
              <a:rPr lang="zh-CN" altLang="en-US" sz="1600" b="1">
                <a:latin typeface="Times New Roman" panose="02020603050405020304" pitchFamily="18" charset="0"/>
                <a:ea typeface="宋体" panose="02010600030101010101" pitchFamily="2" charset="-122"/>
              </a:rPr>
              <a:t>和</a:t>
            </a:r>
            <a:r>
              <a:rPr lang="en-US" altLang="zh-CN" sz="1600" b="1">
                <a:latin typeface="Times New Roman" panose="02020603050405020304" pitchFamily="18" charset="0"/>
                <a:ea typeface="宋体" panose="02010600030101010101" pitchFamily="2" charset="-122"/>
              </a:rPr>
              <a:t>B</a:t>
            </a:r>
            <a:r>
              <a:rPr lang="zh-CN" altLang="en-US" sz="1600" b="1">
                <a:latin typeface="Times New Roman" panose="02020603050405020304" pitchFamily="18" charset="0"/>
                <a:ea typeface="宋体" panose="02010600030101010101" pitchFamily="2" charset="-122"/>
              </a:rPr>
              <a:t>，任务</a:t>
            </a:r>
            <a:r>
              <a:rPr lang="en-US" altLang="zh-CN" sz="1600" b="1">
                <a:latin typeface="Times New Roman" panose="02020603050405020304" pitchFamily="18" charset="0"/>
                <a:ea typeface="宋体" panose="02010600030101010101" pitchFamily="2" charset="-122"/>
              </a:rPr>
              <a:t>A</a:t>
            </a:r>
            <a:r>
              <a:rPr lang="zh-CN" altLang="en-US" sz="1600" b="1">
                <a:latin typeface="Times New Roman" panose="02020603050405020304" pitchFamily="18" charset="0"/>
                <a:ea typeface="宋体" panose="02010600030101010101" pitchFamily="2" charset="-122"/>
              </a:rPr>
              <a:t>要求每</a:t>
            </a:r>
            <a:r>
              <a:rPr lang="en-US" altLang="zh-CN" sz="1600" b="1">
                <a:solidFill>
                  <a:srgbClr val="0101FF"/>
                </a:solidFill>
                <a:latin typeface="Times New Roman" panose="02020603050405020304" pitchFamily="18" charset="0"/>
                <a:ea typeface="宋体" panose="02010600030101010101" pitchFamily="2" charset="-122"/>
              </a:rPr>
              <a:t>20ms</a:t>
            </a:r>
            <a:r>
              <a:rPr lang="zh-CN" altLang="en-US" sz="1600" b="1">
                <a:latin typeface="Times New Roman" panose="02020603050405020304" pitchFamily="18" charset="0"/>
                <a:ea typeface="宋体" panose="02010600030101010101" pitchFamily="2" charset="-122"/>
              </a:rPr>
              <a:t>执行一次，执行时间为</a:t>
            </a:r>
            <a:r>
              <a:rPr lang="en-US" altLang="zh-CN" sz="1600" b="1">
                <a:solidFill>
                  <a:srgbClr val="FF0000"/>
                </a:solidFill>
                <a:latin typeface="Times New Roman" panose="02020603050405020304" pitchFamily="18" charset="0"/>
                <a:ea typeface="宋体" panose="02010600030101010101" pitchFamily="2" charset="-122"/>
              </a:rPr>
              <a:t>10ms</a:t>
            </a:r>
            <a:r>
              <a:rPr lang="zh-CN" altLang="en-US" sz="1600" b="1">
                <a:latin typeface="Times New Roman" panose="02020603050405020304" pitchFamily="18" charset="0"/>
                <a:ea typeface="宋体" panose="02010600030101010101" pitchFamily="2" charset="-122"/>
              </a:rPr>
              <a:t>；任务</a:t>
            </a:r>
            <a:r>
              <a:rPr lang="en-US" altLang="zh-CN" sz="1600" b="1">
                <a:latin typeface="Times New Roman" panose="02020603050405020304" pitchFamily="18" charset="0"/>
                <a:ea typeface="宋体" panose="02010600030101010101" pitchFamily="2" charset="-122"/>
              </a:rPr>
              <a:t>B</a:t>
            </a:r>
            <a:r>
              <a:rPr lang="zh-CN" altLang="en-US" sz="1600" b="1">
                <a:latin typeface="Times New Roman" panose="02020603050405020304" pitchFamily="18" charset="0"/>
                <a:ea typeface="宋体" panose="02010600030101010101" pitchFamily="2" charset="-122"/>
              </a:rPr>
              <a:t>要求每</a:t>
            </a:r>
            <a:r>
              <a:rPr lang="en-US" altLang="zh-CN" sz="1600" b="1">
                <a:solidFill>
                  <a:srgbClr val="0101FF"/>
                </a:solidFill>
                <a:latin typeface="Times New Roman" panose="02020603050405020304" pitchFamily="18" charset="0"/>
                <a:ea typeface="宋体" panose="02010600030101010101" pitchFamily="2" charset="-122"/>
              </a:rPr>
              <a:t>50ms</a:t>
            </a:r>
            <a:r>
              <a:rPr lang="zh-CN" altLang="en-US" sz="1600" b="1">
                <a:latin typeface="Times New Roman" panose="02020603050405020304" pitchFamily="18" charset="0"/>
                <a:ea typeface="宋体" panose="02010600030101010101" pitchFamily="2" charset="-122"/>
              </a:rPr>
              <a:t>执行一次，执行时间为</a:t>
            </a:r>
            <a:r>
              <a:rPr lang="en-US" altLang="zh-CN" sz="1600" b="1">
                <a:solidFill>
                  <a:srgbClr val="FF0000"/>
                </a:solidFill>
                <a:latin typeface="Times New Roman" panose="02020603050405020304" pitchFamily="18" charset="0"/>
                <a:ea typeface="宋体" panose="02010600030101010101" pitchFamily="2" charset="-122"/>
              </a:rPr>
              <a:t>25ms</a:t>
            </a:r>
            <a:r>
              <a:rPr lang="zh-CN" altLang="en-US" sz="1600" b="1">
                <a:latin typeface="Times New Roman" panose="02020603050405020304" pitchFamily="18" charset="0"/>
                <a:ea typeface="宋体" panose="02010600030101010101" pitchFamily="2" charset="-122"/>
              </a:rPr>
              <a:t>。由此可知任务</a:t>
            </a:r>
            <a:r>
              <a:rPr lang="en-US" altLang="zh-CN" sz="1600" b="1">
                <a:latin typeface="Times New Roman" panose="02020603050405020304" pitchFamily="18" charset="0"/>
                <a:ea typeface="宋体" panose="02010600030101010101" pitchFamily="2" charset="-122"/>
              </a:rPr>
              <a:t>A</a:t>
            </a:r>
            <a:r>
              <a:rPr lang="zh-CN" altLang="en-US" sz="1600" b="1">
                <a:latin typeface="Times New Roman" panose="02020603050405020304" pitchFamily="18" charset="0"/>
                <a:ea typeface="宋体" panose="02010600030101010101" pitchFamily="2" charset="-122"/>
              </a:rPr>
              <a:t>和任务</a:t>
            </a:r>
            <a:r>
              <a:rPr lang="en-US" altLang="zh-CN" sz="1600" b="1">
                <a:latin typeface="Times New Roman" panose="02020603050405020304" pitchFamily="18" charset="0"/>
                <a:ea typeface="宋体" panose="02010600030101010101" pitchFamily="2" charset="-122"/>
              </a:rPr>
              <a:t>B</a:t>
            </a:r>
            <a:r>
              <a:rPr lang="zh-CN" altLang="en-US" sz="1600" b="1">
                <a:latin typeface="Times New Roman" panose="02020603050405020304" pitchFamily="18" charset="0"/>
                <a:ea typeface="宋体" panose="02010600030101010101" pitchFamily="2" charset="-122"/>
              </a:rPr>
              <a:t>每次必须完成的时间分别为：</a:t>
            </a:r>
            <a:r>
              <a:rPr lang="en-US" altLang="zh-CN" sz="1600" b="1">
                <a:latin typeface="Times New Roman" panose="02020603050405020304" pitchFamily="18" charset="0"/>
                <a:ea typeface="宋体" panose="02010600030101010101" pitchFamily="2" charset="-122"/>
              </a:rPr>
              <a:t>A</a:t>
            </a:r>
            <a:r>
              <a:rPr lang="en-US" altLang="zh-CN" sz="1600" b="1" baseline="-10000">
                <a:latin typeface="Times New Roman" panose="02020603050405020304" pitchFamily="18" charset="0"/>
                <a:ea typeface="宋体" panose="02010600030101010101" pitchFamily="2" charset="-122"/>
              </a:rPr>
              <a:t>1</a:t>
            </a:r>
            <a:r>
              <a:rPr lang="zh-CN" altLang="en-US" sz="1600" b="1">
                <a:latin typeface="Times New Roman" panose="02020603050405020304" pitchFamily="18" charset="0"/>
                <a:ea typeface="宋体" panose="02010600030101010101" pitchFamily="2" charset="-122"/>
              </a:rPr>
              <a:t>、</a:t>
            </a:r>
            <a:r>
              <a:rPr lang="en-US" altLang="zh-CN" sz="1600" b="1">
                <a:latin typeface="Times New Roman" panose="02020603050405020304" pitchFamily="18" charset="0"/>
                <a:ea typeface="宋体" panose="02010600030101010101" pitchFamily="2" charset="-122"/>
              </a:rPr>
              <a:t>A</a:t>
            </a:r>
            <a:r>
              <a:rPr lang="en-US" altLang="zh-CN" sz="1600" b="1" baseline="-10000">
                <a:latin typeface="Times New Roman" panose="02020603050405020304" pitchFamily="18" charset="0"/>
                <a:ea typeface="宋体" panose="02010600030101010101" pitchFamily="2" charset="-122"/>
              </a:rPr>
              <a:t>2</a:t>
            </a:r>
            <a:r>
              <a:rPr lang="zh-CN" altLang="en-US" sz="1600" b="1">
                <a:latin typeface="Times New Roman" panose="02020603050405020304" pitchFamily="18" charset="0"/>
                <a:ea typeface="宋体" panose="02010600030101010101" pitchFamily="2" charset="-122"/>
              </a:rPr>
              <a:t>、</a:t>
            </a:r>
            <a:r>
              <a:rPr lang="en-US" altLang="zh-CN" sz="1600" b="1">
                <a:latin typeface="Times New Roman" panose="02020603050405020304" pitchFamily="18" charset="0"/>
                <a:ea typeface="宋体" panose="02010600030101010101" pitchFamily="2" charset="-122"/>
              </a:rPr>
              <a:t>A</a:t>
            </a:r>
            <a:r>
              <a:rPr lang="en-US" altLang="zh-CN" sz="1600" b="1" baseline="-10000">
                <a:latin typeface="Times New Roman" panose="02020603050405020304" pitchFamily="18" charset="0"/>
                <a:ea typeface="宋体" panose="02010600030101010101" pitchFamily="2" charset="-122"/>
              </a:rPr>
              <a:t>3</a:t>
            </a:r>
            <a:r>
              <a:rPr lang="en-US" altLang="zh-CN" sz="1600" b="1">
                <a:latin typeface="Times New Roman" panose="02020603050405020304" pitchFamily="18" charset="0"/>
                <a:ea typeface="宋体" panose="02010600030101010101" pitchFamily="2" charset="-122"/>
              </a:rPr>
              <a:t>…</a:t>
            </a:r>
            <a:r>
              <a:rPr lang="zh-CN" altLang="en-US" sz="1600" b="1">
                <a:latin typeface="Times New Roman" panose="02020603050405020304" pitchFamily="18" charset="0"/>
                <a:ea typeface="宋体" panose="02010600030101010101" pitchFamily="2" charset="-122"/>
              </a:rPr>
              <a:t>和</a:t>
            </a:r>
            <a:r>
              <a:rPr lang="en-US" altLang="zh-CN" sz="1600" b="1">
                <a:latin typeface="Times New Roman" panose="02020603050405020304" pitchFamily="18" charset="0"/>
                <a:ea typeface="宋体" panose="02010600030101010101" pitchFamily="2" charset="-122"/>
              </a:rPr>
              <a:t>B</a:t>
            </a:r>
            <a:r>
              <a:rPr lang="en-US" altLang="zh-CN" sz="1600" b="1" baseline="-10000">
                <a:latin typeface="Times New Roman" panose="02020603050405020304" pitchFamily="18" charset="0"/>
                <a:ea typeface="宋体" panose="02010600030101010101" pitchFamily="2" charset="-122"/>
              </a:rPr>
              <a:t>1</a:t>
            </a:r>
            <a:r>
              <a:rPr lang="zh-CN" altLang="en-US" sz="1600" b="1">
                <a:latin typeface="Times New Roman" panose="02020603050405020304" pitchFamily="18" charset="0"/>
                <a:ea typeface="宋体" panose="02010600030101010101" pitchFamily="2" charset="-122"/>
              </a:rPr>
              <a:t>、</a:t>
            </a:r>
            <a:r>
              <a:rPr lang="en-US" altLang="zh-CN" sz="1600" b="1">
                <a:latin typeface="Times New Roman" panose="02020603050405020304" pitchFamily="18" charset="0"/>
                <a:ea typeface="宋体" panose="02010600030101010101" pitchFamily="2" charset="-122"/>
              </a:rPr>
              <a:t>B</a:t>
            </a:r>
            <a:r>
              <a:rPr lang="en-US" altLang="zh-CN" sz="1600" b="1" baseline="-10000">
                <a:latin typeface="Times New Roman" panose="02020603050405020304" pitchFamily="18" charset="0"/>
                <a:ea typeface="宋体" panose="02010600030101010101" pitchFamily="2" charset="-122"/>
              </a:rPr>
              <a:t>2</a:t>
            </a:r>
            <a:r>
              <a:rPr lang="zh-CN" altLang="en-US" sz="1600" b="1">
                <a:latin typeface="Times New Roman" panose="02020603050405020304" pitchFamily="18" charset="0"/>
                <a:ea typeface="宋体" panose="02010600030101010101" pitchFamily="2" charset="-122"/>
              </a:rPr>
              <a:t>、</a:t>
            </a:r>
            <a:r>
              <a:rPr lang="en-US" altLang="zh-CN" sz="1600" b="1">
                <a:latin typeface="Times New Roman" panose="02020603050405020304" pitchFamily="18" charset="0"/>
                <a:ea typeface="宋体" panose="02010600030101010101" pitchFamily="2" charset="-122"/>
              </a:rPr>
              <a:t>B</a:t>
            </a:r>
            <a:r>
              <a:rPr lang="en-US" altLang="zh-CN" sz="1600" b="1" baseline="-10000">
                <a:latin typeface="Times New Roman" panose="02020603050405020304" pitchFamily="18" charset="0"/>
                <a:ea typeface="宋体" panose="02010600030101010101" pitchFamily="2" charset="-122"/>
              </a:rPr>
              <a:t>3</a:t>
            </a:r>
            <a:r>
              <a:rPr lang="en-US" altLang="zh-CN" sz="1600" b="1">
                <a:latin typeface="Times New Roman" panose="02020603050405020304" pitchFamily="18" charset="0"/>
                <a:ea typeface="宋体" panose="02010600030101010101" pitchFamily="2" charset="-122"/>
              </a:rPr>
              <a:t>…</a:t>
            </a:r>
            <a:r>
              <a:rPr lang="zh-CN" altLang="en-US" sz="1600" b="1">
                <a:latin typeface="Times New Roman" panose="02020603050405020304" pitchFamily="18" charset="0"/>
                <a:ea typeface="宋体" panose="02010600030101010101" pitchFamily="2" charset="-122"/>
              </a:rPr>
              <a:t>，见图</a:t>
            </a:r>
            <a:r>
              <a:rPr lang="en-US" altLang="zh-CN" sz="1600" b="1">
                <a:latin typeface="Times New Roman" panose="02020603050405020304" pitchFamily="18" charset="0"/>
                <a:ea typeface="宋体" panose="02010600030101010101" pitchFamily="2" charset="-122"/>
              </a:rPr>
              <a:t>3-8</a:t>
            </a:r>
            <a:r>
              <a:rPr lang="zh-CN" altLang="en-US" sz="1600" b="1">
                <a:latin typeface="Times New Roman" panose="02020603050405020304" pitchFamily="18" charset="0"/>
                <a:ea typeface="宋体" panose="02010600030101010101" pitchFamily="2" charset="-122"/>
              </a:rPr>
              <a:t>。为保证不遗漏任何一次截止时间，应采用最低松弛优先的抢占调度策略。</a:t>
            </a:r>
            <a:endParaRPr lang="zh-CN" altLang="en-US" sz="1600" b="1">
              <a:latin typeface="Times New Roman" panose="02020603050405020304" pitchFamily="18" charset="0"/>
              <a:ea typeface="宋体" panose="02010600030101010101" pitchFamily="2" charset="-122"/>
            </a:endParaRPr>
          </a:p>
        </p:txBody>
      </p:sp>
      <p:grpSp>
        <p:nvGrpSpPr>
          <p:cNvPr id="142339" name="Group 4"/>
          <p:cNvGrpSpPr/>
          <p:nvPr/>
        </p:nvGrpSpPr>
        <p:grpSpPr>
          <a:xfrm>
            <a:off x="233363" y="1663700"/>
            <a:ext cx="4386262" cy="2292350"/>
            <a:chOff x="867" y="2377"/>
            <a:chExt cx="4324" cy="1444"/>
          </a:xfrm>
        </p:grpSpPr>
        <p:pic>
          <p:nvPicPr>
            <p:cNvPr id="142340" name="Picture 5" descr="图3-8"/>
            <p:cNvPicPr>
              <a:picLocks noChangeAspect="1"/>
            </p:cNvPicPr>
            <p:nvPr/>
          </p:nvPicPr>
          <p:blipFill>
            <a:blip r:embed="rId1"/>
            <a:stretch>
              <a:fillRect/>
            </a:stretch>
          </p:blipFill>
          <p:spPr>
            <a:xfrm>
              <a:off x="867" y="2538"/>
              <a:ext cx="4026" cy="588"/>
            </a:xfrm>
            <a:prstGeom prst="rect">
              <a:avLst/>
            </a:prstGeom>
            <a:noFill/>
            <a:ln w="9525">
              <a:noFill/>
            </a:ln>
          </p:spPr>
        </p:pic>
        <p:sp>
          <p:nvSpPr>
            <p:cNvPr id="142341" name="Text Box 6"/>
            <p:cNvSpPr txBox="1"/>
            <p:nvPr/>
          </p:nvSpPr>
          <p:spPr>
            <a:xfrm>
              <a:off x="884" y="2853"/>
              <a:ext cx="190"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0</a:t>
              </a:r>
              <a:endParaRPr lang="en-US" altLang="zh-CN" sz="1800">
                <a:latin typeface="Times New Roman" panose="02020603050405020304" pitchFamily="18" charset="0"/>
                <a:ea typeface="宋体" panose="02010600030101010101" pitchFamily="2" charset="-122"/>
              </a:endParaRPr>
            </a:p>
          </p:txBody>
        </p:sp>
        <p:sp>
          <p:nvSpPr>
            <p:cNvPr id="142342" name="Text Box 7"/>
            <p:cNvSpPr txBox="1"/>
            <p:nvPr/>
          </p:nvSpPr>
          <p:spPr>
            <a:xfrm>
              <a:off x="1256" y="2861"/>
              <a:ext cx="303" cy="168"/>
            </a:xfrm>
            <a:prstGeom prst="rect">
              <a:avLst/>
            </a:prstGeom>
            <a:noFill/>
            <a:ln w="9525">
              <a:noFill/>
            </a:ln>
          </p:spPr>
          <p:txBody>
            <a:bodyPr wrap="square" lIns="18000" tIns="10800" rIns="18000" bIns="10800" anchor="t">
              <a:spAutoFit/>
            </a:bodyPr>
            <a:p>
              <a:r>
                <a:rPr lang="en-US" altLang="zh-CN" sz="1600">
                  <a:latin typeface="Times New Roman" panose="02020603050405020304" pitchFamily="18" charset="0"/>
                  <a:ea typeface="宋体" panose="02010600030101010101" pitchFamily="2" charset="-122"/>
                </a:rPr>
                <a:t>20</a:t>
              </a:r>
              <a:endParaRPr lang="en-US" altLang="zh-CN" sz="1800">
                <a:latin typeface="Times New Roman" panose="02020603050405020304" pitchFamily="18" charset="0"/>
                <a:ea typeface="宋体" panose="02010600030101010101" pitchFamily="2" charset="-122"/>
              </a:endParaRPr>
            </a:p>
          </p:txBody>
        </p:sp>
        <p:sp>
          <p:nvSpPr>
            <p:cNvPr id="142343" name="Text Box 8"/>
            <p:cNvSpPr txBox="1"/>
            <p:nvPr/>
          </p:nvSpPr>
          <p:spPr>
            <a:xfrm>
              <a:off x="1637" y="2862"/>
              <a:ext cx="295" cy="168"/>
            </a:xfrm>
            <a:prstGeom prst="rect">
              <a:avLst/>
            </a:prstGeom>
            <a:noFill/>
            <a:ln w="9525">
              <a:noFill/>
            </a:ln>
          </p:spPr>
          <p:txBody>
            <a:bodyPr lIns="18000" tIns="10800" rIns="18000" bIns="10800" anchor="t">
              <a:spAutoFit/>
            </a:bodyPr>
            <a:p>
              <a:r>
                <a:rPr lang="en-US" altLang="zh-CN" sz="1600">
                  <a:latin typeface="Times New Roman" panose="02020603050405020304" pitchFamily="18" charset="0"/>
                  <a:ea typeface="宋体" panose="02010600030101010101" pitchFamily="2" charset="-122"/>
                </a:rPr>
                <a:t>40</a:t>
              </a:r>
              <a:endParaRPr lang="en-US" altLang="zh-CN" sz="1800">
                <a:latin typeface="Times New Roman" panose="02020603050405020304" pitchFamily="18" charset="0"/>
                <a:ea typeface="宋体" panose="02010600030101010101" pitchFamily="2" charset="-122"/>
              </a:endParaRPr>
            </a:p>
          </p:txBody>
        </p:sp>
        <p:sp>
          <p:nvSpPr>
            <p:cNvPr id="142344" name="Text Box 9"/>
            <p:cNvSpPr txBox="1"/>
            <p:nvPr/>
          </p:nvSpPr>
          <p:spPr>
            <a:xfrm>
              <a:off x="2113" y="2855"/>
              <a:ext cx="295" cy="168"/>
            </a:xfrm>
            <a:prstGeom prst="rect">
              <a:avLst/>
            </a:prstGeom>
            <a:noFill/>
            <a:ln w="9525">
              <a:noFill/>
            </a:ln>
          </p:spPr>
          <p:txBody>
            <a:bodyPr lIns="18000" tIns="10800" rIns="18000" bIns="10800" anchor="t">
              <a:spAutoFit/>
            </a:bodyPr>
            <a:p>
              <a:r>
                <a:rPr lang="en-US" altLang="zh-CN" sz="1600">
                  <a:latin typeface="Times New Roman" panose="02020603050405020304" pitchFamily="18" charset="0"/>
                  <a:ea typeface="宋体" panose="02010600030101010101" pitchFamily="2" charset="-122"/>
                </a:rPr>
                <a:t>60</a:t>
              </a:r>
              <a:endParaRPr lang="en-US" altLang="zh-CN" sz="1800">
                <a:latin typeface="Times New Roman" panose="02020603050405020304" pitchFamily="18" charset="0"/>
                <a:ea typeface="宋体" panose="02010600030101010101" pitchFamily="2" charset="-122"/>
              </a:endParaRPr>
            </a:p>
          </p:txBody>
        </p:sp>
        <p:sp>
          <p:nvSpPr>
            <p:cNvPr id="142345" name="Text Box 10"/>
            <p:cNvSpPr txBox="1"/>
            <p:nvPr/>
          </p:nvSpPr>
          <p:spPr>
            <a:xfrm>
              <a:off x="2563" y="2855"/>
              <a:ext cx="295" cy="168"/>
            </a:xfrm>
            <a:prstGeom prst="rect">
              <a:avLst/>
            </a:prstGeom>
            <a:noFill/>
            <a:ln w="9525">
              <a:noFill/>
            </a:ln>
          </p:spPr>
          <p:txBody>
            <a:bodyPr lIns="18000" tIns="10800" rIns="18000" bIns="10800" anchor="t">
              <a:spAutoFit/>
            </a:bodyPr>
            <a:p>
              <a:r>
                <a:rPr lang="en-US" altLang="zh-CN" sz="1600">
                  <a:latin typeface="Times New Roman" panose="02020603050405020304" pitchFamily="18" charset="0"/>
                  <a:ea typeface="宋体" panose="02010600030101010101" pitchFamily="2" charset="-122"/>
                </a:rPr>
                <a:t>80</a:t>
              </a:r>
              <a:endParaRPr lang="en-US" altLang="zh-CN" sz="1600">
                <a:latin typeface="Times New Roman" panose="02020603050405020304" pitchFamily="18" charset="0"/>
                <a:ea typeface="宋体" panose="02010600030101010101" pitchFamily="2" charset="-122"/>
              </a:endParaRPr>
            </a:p>
          </p:txBody>
        </p:sp>
        <p:sp>
          <p:nvSpPr>
            <p:cNvPr id="142346" name="Text Box 11"/>
            <p:cNvSpPr txBox="1"/>
            <p:nvPr/>
          </p:nvSpPr>
          <p:spPr>
            <a:xfrm>
              <a:off x="2936" y="2870"/>
              <a:ext cx="485" cy="155"/>
            </a:xfrm>
            <a:prstGeom prst="rect">
              <a:avLst/>
            </a:prstGeom>
            <a:solidFill>
              <a:schemeClr val="bg1"/>
            </a:solidFill>
            <a:ln w="9525">
              <a:noFill/>
            </a:ln>
          </p:spPr>
          <p:txBody>
            <a:bodyPr wrap="square" lIns="18000" tIns="0" rIns="18000" bIns="0" anchor="t">
              <a:spAutoFit/>
            </a:bodyPr>
            <a:p>
              <a:r>
                <a:rPr lang="en-US" altLang="zh-CN" sz="1600">
                  <a:latin typeface="Times New Roman" panose="02020603050405020304" pitchFamily="18" charset="0"/>
                  <a:ea typeface="宋体" panose="02010600030101010101" pitchFamily="2" charset="-122"/>
                </a:rPr>
                <a:t>100</a:t>
              </a:r>
              <a:endParaRPr lang="en-US" altLang="zh-CN" sz="1600">
                <a:latin typeface="Times New Roman" panose="02020603050405020304" pitchFamily="18" charset="0"/>
                <a:ea typeface="宋体" panose="02010600030101010101" pitchFamily="2" charset="-122"/>
              </a:endParaRPr>
            </a:p>
          </p:txBody>
        </p:sp>
        <p:sp>
          <p:nvSpPr>
            <p:cNvPr id="142347" name="Text Box 12"/>
            <p:cNvSpPr txBox="1"/>
            <p:nvPr/>
          </p:nvSpPr>
          <p:spPr>
            <a:xfrm>
              <a:off x="3351" y="2885"/>
              <a:ext cx="379" cy="155"/>
            </a:xfrm>
            <a:prstGeom prst="rect">
              <a:avLst/>
            </a:prstGeom>
            <a:solidFill>
              <a:schemeClr val="bg1"/>
            </a:solidFill>
            <a:ln w="9525">
              <a:noFill/>
            </a:ln>
          </p:spPr>
          <p:txBody>
            <a:bodyPr wrap="square" lIns="18000" tIns="0" rIns="18000" bIns="0" anchor="t">
              <a:spAutoFit/>
            </a:bodyPr>
            <a:p>
              <a:r>
                <a:rPr lang="en-US" altLang="zh-CN" sz="1600">
                  <a:latin typeface="Times New Roman" panose="02020603050405020304" pitchFamily="18" charset="0"/>
                  <a:ea typeface="宋体" panose="02010600030101010101" pitchFamily="2" charset="-122"/>
                </a:rPr>
                <a:t>120</a:t>
              </a:r>
              <a:endParaRPr lang="en-US" altLang="zh-CN" sz="1600">
                <a:latin typeface="Times New Roman" panose="02020603050405020304" pitchFamily="18" charset="0"/>
                <a:ea typeface="宋体" panose="02010600030101010101" pitchFamily="2" charset="-122"/>
              </a:endParaRPr>
            </a:p>
          </p:txBody>
        </p:sp>
        <p:sp>
          <p:nvSpPr>
            <p:cNvPr id="142348" name="Text Box 13"/>
            <p:cNvSpPr txBox="1"/>
            <p:nvPr/>
          </p:nvSpPr>
          <p:spPr>
            <a:xfrm>
              <a:off x="3772" y="2878"/>
              <a:ext cx="411" cy="155"/>
            </a:xfrm>
            <a:prstGeom prst="rect">
              <a:avLst/>
            </a:prstGeom>
            <a:solidFill>
              <a:schemeClr val="bg1"/>
            </a:solidFill>
            <a:ln w="9525">
              <a:noFill/>
            </a:ln>
          </p:spPr>
          <p:txBody>
            <a:bodyPr wrap="square" lIns="18000" tIns="0" rIns="18000" bIns="0" anchor="t">
              <a:spAutoFit/>
            </a:bodyPr>
            <a:p>
              <a:r>
                <a:rPr lang="en-US" altLang="zh-CN" sz="1600">
                  <a:latin typeface="Times New Roman" panose="02020603050405020304" pitchFamily="18" charset="0"/>
                  <a:ea typeface="宋体" panose="02010600030101010101" pitchFamily="2" charset="-122"/>
                </a:rPr>
                <a:t>140</a:t>
              </a:r>
              <a:endParaRPr lang="en-US" altLang="zh-CN" sz="1600">
                <a:latin typeface="Times New Roman" panose="02020603050405020304" pitchFamily="18" charset="0"/>
                <a:ea typeface="宋体" panose="02010600030101010101" pitchFamily="2" charset="-122"/>
              </a:endParaRPr>
            </a:p>
          </p:txBody>
        </p:sp>
        <p:sp>
          <p:nvSpPr>
            <p:cNvPr id="142349" name="Text Box 14"/>
            <p:cNvSpPr txBox="1"/>
            <p:nvPr/>
          </p:nvSpPr>
          <p:spPr>
            <a:xfrm>
              <a:off x="4243" y="2878"/>
              <a:ext cx="513" cy="155"/>
            </a:xfrm>
            <a:prstGeom prst="rect">
              <a:avLst/>
            </a:prstGeom>
            <a:solidFill>
              <a:schemeClr val="bg1"/>
            </a:solidFill>
            <a:ln w="9525">
              <a:noFill/>
            </a:ln>
          </p:spPr>
          <p:txBody>
            <a:bodyPr wrap="square" lIns="18000" tIns="0" rIns="18000" bIns="0" anchor="t">
              <a:spAutoFit/>
            </a:bodyPr>
            <a:p>
              <a:r>
                <a:rPr lang="en-US" altLang="zh-CN" sz="1600">
                  <a:latin typeface="Times New Roman" panose="02020603050405020304" pitchFamily="18" charset="0"/>
                  <a:ea typeface="宋体" panose="02010600030101010101" pitchFamily="2" charset="-122"/>
                </a:rPr>
                <a:t>160</a:t>
              </a:r>
              <a:endParaRPr lang="en-US" altLang="zh-CN" sz="1600">
                <a:latin typeface="Times New Roman" panose="02020603050405020304" pitchFamily="18" charset="0"/>
                <a:ea typeface="宋体" panose="02010600030101010101" pitchFamily="2" charset="-122"/>
              </a:endParaRPr>
            </a:p>
          </p:txBody>
        </p:sp>
        <p:sp>
          <p:nvSpPr>
            <p:cNvPr id="142350" name="Line 15"/>
            <p:cNvSpPr/>
            <p:nvPr/>
          </p:nvSpPr>
          <p:spPr>
            <a:xfrm>
              <a:off x="2009" y="3070"/>
              <a:ext cx="0" cy="126"/>
            </a:xfrm>
            <a:prstGeom prst="line">
              <a:avLst/>
            </a:prstGeom>
            <a:ln w="2857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42351" name="Line 16"/>
            <p:cNvSpPr/>
            <p:nvPr/>
          </p:nvSpPr>
          <p:spPr>
            <a:xfrm>
              <a:off x="3106" y="3099"/>
              <a:ext cx="0" cy="126"/>
            </a:xfrm>
            <a:prstGeom prst="line">
              <a:avLst/>
            </a:prstGeom>
            <a:ln w="2857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42352" name="Line 17"/>
            <p:cNvSpPr/>
            <p:nvPr/>
          </p:nvSpPr>
          <p:spPr>
            <a:xfrm>
              <a:off x="4181" y="3085"/>
              <a:ext cx="0" cy="126"/>
            </a:xfrm>
            <a:prstGeom prst="line">
              <a:avLst/>
            </a:prstGeom>
            <a:ln w="28575" cap="flat" cmpd="sng">
              <a:solidFill>
                <a:schemeClr val="tx1"/>
              </a:solidFill>
              <a:prstDash val="solid"/>
              <a:round/>
              <a:headEnd type="none" w="med" len="med"/>
              <a:tailEnd type="none" w="med" len="med"/>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42353" name="Text Box 18"/>
            <p:cNvSpPr txBox="1"/>
            <p:nvPr/>
          </p:nvSpPr>
          <p:spPr>
            <a:xfrm>
              <a:off x="1249" y="2398"/>
              <a:ext cx="309"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A</a:t>
              </a:r>
              <a:r>
                <a:rPr lang="en-US" altLang="zh-CN" sz="1800" baseline="-10000">
                  <a:latin typeface="Times New Roman" panose="02020603050405020304" pitchFamily="18" charset="0"/>
                  <a:ea typeface="宋体" panose="02010600030101010101" pitchFamily="2" charset="-122"/>
                </a:rPr>
                <a:t>1</a:t>
              </a:r>
              <a:endParaRPr lang="en-US" altLang="zh-CN" sz="1800" baseline="-10000">
                <a:latin typeface="Times New Roman" panose="02020603050405020304" pitchFamily="18" charset="0"/>
                <a:ea typeface="宋体" panose="02010600030101010101" pitchFamily="2" charset="-122"/>
              </a:endParaRPr>
            </a:p>
          </p:txBody>
        </p:sp>
        <p:sp>
          <p:nvSpPr>
            <p:cNvPr id="142354" name="Text Box 19"/>
            <p:cNvSpPr txBox="1"/>
            <p:nvPr/>
          </p:nvSpPr>
          <p:spPr>
            <a:xfrm>
              <a:off x="1685" y="2384"/>
              <a:ext cx="309"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A</a:t>
              </a:r>
              <a:r>
                <a:rPr lang="en-US" altLang="zh-CN" sz="1800" baseline="-10000">
                  <a:latin typeface="Times New Roman" panose="02020603050405020304" pitchFamily="18" charset="0"/>
                  <a:ea typeface="宋体" panose="02010600030101010101" pitchFamily="2" charset="-122"/>
                </a:rPr>
                <a:t>2</a:t>
              </a:r>
              <a:endParaRPr lang="en-US" altLang="zh-CN" sz="1800" baseline="-10000">
                <a:latin typeface="Times New Roman" panose="02020603050405020304" pitchFamily="18" charset="0"/>
                <a:ea typeface="宋体" panose="02010600030101010101" pitchFamily="2" charset="-122"/>
              </a:endParaRPr>
            </a:p>
          </p:txBody>
        </p:sp>
        <p:sp>
          <p:nvSpPr>
            <p:cNvPr id="142355" name="Text Box 20"/>
            <p:cNvSpPr txBox="1"/>
            <p:nvPr/>
          </p:nvSpPr>
          <p:spPr>
            <a:xfrm>
              <a:off x="2107" y="2391"/>
              <a:ext cx="309"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A</a:t>
              </a:r>
              <a:r>
                <a:rPr lang="en-US" altLang="zh-CN" sz="1800" baseline="-10000">
                  <a:latin typeface="Times New Roman" panose="02020603050405020304" pitchFamily="18" charset="0"/>
                  <a:ea typeface="宋体" panose="02010600030101010101" pitchFamily="2" charset="-122"/>
                </a:rPr>
                <a:t>3</a:t>
              </a:r>
              <a:endParaRPr lang="en-US" altLang="zh-CN" sz="1800" baseline="-10000">
                <a:latin typeface="Times New Roman" panose="02020603050405020304" pitchFamily="18" charset="0"/>
                <a:ea typeface="宋体" panose="02010600030101010101" pitchFamily="2" charset="-122"/>
              </a:endParaRPr>
            </a:p>
          </p:txBody>
        </p:sp>
        <p:sp>
          <p:nvSpPr>
            <p:cNvPr id="142356" name="Text Box 21"/>
            <p:cNvSpPr txBox="1"/>
            <p:nvPr/>
          </p:nvSpPr>
          <p:spPr>
            <a:xfrm>
              <a:off x="2543" y="2391"/>
              <a:ext cx="309"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A</a:t>
              </a:r>
              <a:r>
                <a:rPr lang="en-US" altLang="zh-CN" sz="1800" baseline="-10000">
                  <a:latin typeface="Times New Roman" panose="02020603050405020304" pitchFamily="18" charset="0"/>
                  <a:ea typeface="宋体" panose="02010600030101010101" pitchFamily="2" charset="-122"/>
                </a:rPr>
                <a:t>4</a:t>
              </a:r>
              <a:endParaRPr lang="en-US" altLang="zh-CN" sz="1800" baseline="-10000">
                <a:latin typeface="Times New Roman" panose="02020603050405020304" pitchFamily="18" charset="0"/>
                <a:ea typeface="宋体" panose="02010600030101010101" pitchFamily="2" charset="-122"/>
              </a:endParaRPr>
            </a:p>
          </p:txBody>
        </p:sp>
        <p:sp>
          <p:nvSpPr>
            <p:cNvPr id="142357" name="Text Box 22"/>
            <p:cNvSpPr txBox="1"/>
            <p:nvPr/>
          </p:nvSpPr>
          <p:spPr>
            <a:xfrm>
              <a:off x="2985" y="2391"/>
              <a:ext cx="309"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A</a:t>
              </a:r>
              <a:r>
                <a:rPr lang="en-US" altLang="zh-CN" sz="1800" baseline="-10000">
                  <a:latin typeface="Times New Roman" panose="02020603050405020304" pitchFamily="18" charset="0"/>
                  <a:ea typeface="宋体" panose="02010600030101010101" pitchFamily="2" charset="-122"/>
                </a:rPr>
                <a:t>5</a:t>
              </a:r>
              <a:endParaRPr lang="en-US" altLang="zh-CN" sz="1800" baseline="-10000">
                <a:latin typeface="Times New Roman" panose="02020603050405020304" pitchFamily="18" charset="0"/>
                <a:ea typeface="宋体" panose="02010600030101010101" pitchFamily="2" charset="-122"/>
              </a:endParaRPr>
            </a:p>
          </p:txBody>
        </p:sp>
        <p:sp>
          <p:nvSpPr>
            <p:cNvPr id="142358" name="Text Box 23"/>
            <p:cNvSpPr txBox="1"/>
            <p:nvPr/>
          </p:nvSpPr>
          <p:spPr>
            <a:xfrm>
              <a:off x="3421" y="2377"/>
              <a:ext cx="309"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A</a:t>
              </a:r>
              <a:r>
                <a:rPr lang="en-US" altLang="zh-CN" sz="1800" baseline="-10000">
                  <a:latin typeface="Times New Roman" panose="02020603050405020304" pitchFamily="18" charset="0"/>
                  <a:ea typeface="宋体" panose="02010600030101010101" pitchFamily="2" charset="-122"/>
                </a:rPr>
                <a:t>6</a:t>
              </a:r>
              <a:endParaRPr lang="en-US" altLang="zh-CN" sz="1800" baseline="-10000">
                <a:latin typeface="Times New Roman" panose="02020603050405020304" pitchFamily="18" charset="0"/>
                <a:ea typeface="宋体" panose="02010600030101010101" pitchFamily="2" charset="-122"/>
              </a:endParaRPr>
            </a:p>
          </p:txBody>
        </p:sp>
        <p:sp>
          <p:nvSpPr>
            <p:cNvPr id="142359" name="Text Box 24"/>
            <p:cNvSpPr txBox="1"/>
            <p:nvPr/>
          </p:nvSpPr>
          <p:spPr>
            <a:xfrm>
              <a:off x="3843" y="2384"/>
              <a:ext cx="309"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A</a:t>
              </a:r>
              <a:r>
                <a:rPr lang="en-US" altLang="zh-CN" sz="1800" baseline="-10000">
                  <a:latin typeface="Times New Roman" panose="02020603050405020304" pitchFamily="18" charset="0"/>
                  <a:ea typeface="宋体" panose="02010600030101010101" pitchFamily="2" charset="-122"/>
                </a:rPr>
                <a:t>7</a:t>
              </a:r>
              <a:endParaRPr lang="en-US" altLang="zh-CN" sz="1800" baseline="-10000">
                <a:latin typeface="Times New Roman" panose="02020603050405020304" pitchFamily="18" charset="0"/>
                <a:ea typeface="宋体" panose="02010600030101010101" pitchFamily="2" charset="-122"/>
              </a:endParaRPr>
            </a:p>
          </p:txBody>
        </p:sp>
        <p:sp>
          <p:nvSpPr>
            <p:cNvPr id="142360" name="Text Box 25"/>
            <p:cNvSpPr txBox="1"/>
            <p:nvPr/>
          </p:nvSpPr>
          <p:spPr>
            <a:xfrm>
              <a:off x="4279" y="2384"/>
              <a:ext cx="309"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A</a:t>
              </a:r>
              <a:r>
                <a:rPr lang="en-US" altLang="zh-CN" sz="1800" baseline="-10000">
                  <a:latin typeface="Times New Roman" panose="02020603050405020304" pitchFamily="18" charset="0"/>
                  <a:ea typeface="宋体" panose="02010600030101010101" pitchFamily="2" charset="-122"/>
                </a:rPr>
                <a:t>8</a:t>
              </a:r>
              <a:endParaRPr lang="en-US" altLang="zh-CN" sz="1800" baseline="-10000">
                <a:latin typeface="Times New Roman" panose="02020603050405020304" pitchFamily="18" charset="0"/>
                <a:ea typeface="宋体" panose="02010600030101010101" pitchFamily="2" charset="-122"/>
              </a:endParaRPr>
            </a:p>
          </p:txBody>
        </p:sp>
        <p:sp>
          <p:nvSpPr>
            <p:cNvPr id="142361" name="Text Box 26"/>
            <p:cNvSpPr txBox="1"/>
            <p:nvPr/>
          </p:nvSpPr>
          <p:spPr>
            <a:xfrm>
              <a:off x="1854" y="3185"/>
              <a:ext cx="309" cy="188"/>
            </a:xfrm>
            <a:prstGeom prst="rect">
              <a:avLst/>
            </a:prstGeom>
            <a:noFill/>
            <a:ln w="9525">
              <a:noFill/>
            </a:ln>
          </p:spPr>
          <p:txBody>
            <a:bodyPr lIns="18000" tIns="10800" rIns="18000" bIns="10800" anchor="t">
              <a:spAutoFit/>
            </a:bodyPr>
            <a:p>
              <a:r>
                <a:rPr lang="en-US" altLang="zh-CN" sz="1800" b="1">
                  <a:solidFill>
                    <a:srgbClr val="0101FF"/>
                  </a:solidFill>
                  <a:latin typeface="Times New Roman" panose="02020603050405020304" pitchFamily="18" charset="0"/>
                  <a:ea typeface="宋体" panose="02010600030101010101" pitchFamily="2" charset="-122"/>
                </a:rPr>
                <a:t>B</a:t>
              </a:r>
              <a:r>
                <a:rPr lang="en-US" altLang="zh-CN" sz="1800" b="1" baseline="-10000">
                  <a:solidFill>
                    <a:srgbClr val="0101FF"/>
                  </a:solidFill>
                  <a:latin typeface="Times New Roman" panose="02020603050405020304" pitchFamily="18" charset="0"/>
                  <a:ea typeface="宋体" panose="02010600030101010101" pitchFamily="2" charset="-122"/>
                </a:rPr>
                <a:t>1</a:t>
              </a:r>
              <a:endParaRPr lang="en-US" altLang="zh-CN" sz="1800" b="1" baseline="-10000">
                <a:solidFill>
                  <a:srgbClr val="0101FF"/>
                </a:solidFill>
                <a:latin typeface="Times New Roman" panose="02020603050405020304" pitchFamily="18" charset="0"/>
                <a:ea typeface="宋体" panose="02010600030101010101" pitchFamily="2" charset="-122"/>
              </a:endParaRPr>
            </a:p>
          </p:txBody>
        </p:sp>
        <p:sp>
          <p:nvSpPr>
            <p:cNvPr id="142362" name="Text Box 27"/>
            <p:cNvSpPr txBox="1"/>
            <p:nvPr/>
          </p:nvSpPr>
          <p:spPr>
            <a:xfrm>
              <a:off x="2999" y="3192"/>
              <a:ext cx="309" cy="188"/>
            </a:xfrm>
            <a:prstGeom prst="rect">
              <a:avLst/>
            </a:prstGeom>
            <a:noFill/>
            <a:ln w="9525">
              <a:noFill/>
            </a:ln>
          </p:spPr>
          <p:txBody>
            <a:bodyPr lIns="18000" tIns="10800" rIns="18000" bIns="10800" anchor="t">
              <a:spAutoFit/>
            </a:bodyPr>
            <a:p>
              <a:r>
                <a:rPr lang="en-US" altLang="zh-CN" sz="1800" b="1">
                  <a:solidFill>
                    <a:srgbClr val="0101FF"/>
                  </a:solidFill>
                  <a:latin typeface="Times New Roman" panose="02020603050405020304" pitchFamily="18" charset="0"/>
                  <a:ea typeface="宋体" panose="02010600030101010101" pitchFamily="2" charset="-122"/>
                </a:rPr>
                <a:t>B</a:t>
              </a:r>
              <a:r>
                <a:rPr lang="en-US" altLang="zh-CN" sz="1800" b="1" baseline="-10000">
                  <a:solidFill>
                    <a:srgbClr val="0101FF"/>
                  </a:solidFill>
                  <a:latin typeface="Times New Roman" panose="02020603050405020304" pitchFamily="18" charset="0"/>
                  <a:ea typeface="宋体" panose="02010600030101010101" pitchFamily="2" charset="-122"/>
                </a:rPr>
                <a:t>2</a:t>
              </a:r>
              <a:endParaRPr lang="en-US" altLang="zh-CN" sz="1800" b="1" baseline="-10000">
                <a:solidFill>
                  <a:srgbClr val="0101FF"/>
                </a:solidFill>
                <a:latin typeface="Times New Roman" panose="02020603050405020304" pitchFamily="18" charset="0"/>
                <a:ea typeface="宋体" panose="02010600030101010101" pitchFamily="2" charset="-122"/>
              </a:endParaRPr>
            </a:p>
          </p:txBody>
        </p:sp>
        <p:sp>
          <p:nvSpPr>
            <p:cNvPr id="142363" name="Text Box 28"/>
            <p:cNvSpPr txBox="1"/>
            <p:nvPr/>
          </p:nvSpPr>
          <p:spPr>
            <a:xfrm>
              <a:off x="4081" y="3185"/>
              <a:ext cx="309" cy="188"/>
            </a:xfrm>
            <a:prstGeom prst="rect">
              <a:avLst/>
            </a:prstGeom>
            <a:noFill/>
            <a:ln w="9525">
              <a:noFill/>
            </a:ln>
          </p:spPr>
          <p:txBody>
            <a:bodyPr lIns="18000" tIns="10800" rIns="18000" bIns="10800" anchor="t">
              <a:spAutoFit/>
            </a:bodyPr>
            <a:p>
              <a:r>
                <a:rPr lang="en-US" altLang="zh-CN" sz="1800" b="1">
                  <a:solidFill>
                    <a:srgbClr val="0101FF"/>
                  </a:solidFill>
                  <a:latin typeface="Times New Roman" panose="02020603050405020304" pitchFamily="18" charset="0"/>
                  <a:ea typeface="宋体" panose="02010600030101010101" pitchFamily="2" charset="-122"/>
                </a:rPr>
                <a:t>B</a:t>
              </a:r>
              <a:r>
                <a:rPr lang="en-US" altLang="zh-CN" sz="1800" b="1" baseline="-10000">
                  <a:solidFill>
                    <a:srgbClr val="0101FF"/>
                  </a:solidFill>
                  <a:latin typeface="Times New Roman" panose="02020603050405020304" pitchFamily="18" charset="0"/>
                  <a:ea typeface="宋体" panose="02010600030101010101" pitchFamily="2" charset="-122"/>
                </a:rPr>
                <a:t>3</a:t>
              </a:r>
              <a:endParaRPr lang="en-US" altLang="zh-CN" sz="1800" b="1" baseline="-10000">
                <a:solidFill>
                  <a:srgbClr val="0101FF"/>
                </a:solidFill>
                <a:latin typeface="Times New Roman" panose="02020603050405020304" pitchFamily="18" charset="0"/>
                <a:ea typeface="宋体" panose="02010600030101010101" pitchFamily="2" charset="-122"/>
              </a:endParaRPr>
            </a:p>
          </p:txBody>
        </p:sp>
        <p:sp>
          <p:nvSpPr>
            <p:cNvPr id="142364" name="Line 29"/>
            <p:cNvSpPr/>
            <p:nvPr/>
          </p:nvSpPr>
          <p:spPr>
            <a:xfrm>
              <a:off x="4756" y="2859"/>
              <a:ext cx="203" cy="0"/>
            </a:xfrm>
            <a:prstGeom prst="line">
              <a:avLst/>
            </a:prstGeom>
            <a:ln w="28575" cap="flat" cmpd="sng">
              <a:solidFill>
                <a:schemeClr val="tx1"/>
              </a:solidFill>
              <a:prstDash val="solid"/>
              <a:round/>
              <a:headEnd type="none" w="med" len="med"/>
              <a:tailEnd type="triangle" w="lg" len="lg"/>
            </a:ln>
          </p:spPr>
          <p:txBody>
            <a:bodyPr anchor="t">
              <a:spAutoFit/>
            </a:bodyPr>
            <a:p>
              <a:endParaRPr lang="zh-CN" altLang="en-US">
                <a:latin typeface="Times New Roman" panose="02020603050405020304" pitchFamily="18" charset="0"/>
                <a:ea typeface="宋体" panose="02010600030101010101" pitchFamily="2" charset="-122"/>
              </a:endParaRPr>
            </a:p>
          </p:txBody>
        </p:sp>
        <p:sp>
          <p:nvSpPr>
            <p:cNvPr id="142365" name="Text Box 30"/>
            <p:cNvSpPr txBox="1"/>
            <p:nvPr/>
          </p:nvSpPr>
          <p:spPr>
            <a:xfrm>
              <a:off x="5001" y="2727"/>
              <a:ext cx="190" cy="188"/>
            </a:xfrm>
            <a:prstGeom prst="rect">
              <a:avLst/>
            </a:prstGeom>
            <a:noFill/>
            <a:ln w="9525">
              <a:noFill/>
            </a:ln>
          </p:spPr>
          <p:txBody>
            <a:bodyPr lIns="18000" tIns="10800" rIns="18000" bIns="10800" anchor="t">
              <a:spAutoFit/>
            </a:bodyPr>
            <a:p>
              <a:r>
                <a:rPr lang="en-US" altLang="zh-CN" sz="1800">
                  <a:latin typeface="Times New Roman" panose="02020603050405020304" pitchFamily="18" charset="0"/>
                  <a:ea typeface="宋体" panose="02010600030101010101" pitchFamily="2" charset="-122"/>
                </a:rPr>
                <a:t>t</a:t>
              </a:r>
              <a:endParaRPr lang="en-US" altLang="zh-CN" sz="1800">
                <a:latin typeface="Times New Roman" panose="02020603050405020304" pitchFamily="18" charset="0"/>
                <a:ea typeface="宋体" panose="02010600030101010101" pitchFamily="2" charset="-122"/>
              </a:endParaRPr>
            </a:p>
          </p:txBody>
        </p:sp>
        <p:sp>
          <p:nvSpPr>
            <p:cNvPr id="142366" name="Text Box 31"/>
            <p:cNvSpPr txBox="1"/>
            <p:nvPr/>
          </p:nvSpPr>
          <p:spPr>
            <a:xfrm>
              <a:off x="892" y="3589"/>
              <a:ext cx="4088" cy="232"/>
            </a:xfrm>
            <a:prstGeom prst="rect">
              <a:avLst/>
            </a:prstGeom>
            <a:noFill/>
            <a:ln w="9525">
              <a:noFill/>
            </a:ln>
          </p:spPr>
          <p:txBody>
            <a:bodyPr anchor="t">
              <a:spAutoFit/>
            </a:bodyPr>
            <a:p>
              <a:pPr algn="ctr"/>
              <a:r>
                <a:rPr lang="en-US" altLang="zh-CN" sz="1800" b="1">
                  <a:solidFill>
                    <a:srgbClr val="000066"/>
                  </a:solidFill>
                  <a:latin typeface="Times New Roman" panose="02020603050405020304" pitchFamily="18" charset="0"/>
                  <a:ea typeface="宋体" panose="02010600030101010101" pitchFamily="2" charset="-122"/>
                </a:rPr>
                <a:t>图3-8  A和B任务每次必须完成时间</a:t>
              </a:r>
              <a:endParaRPr lang="en-US" altLang="zh-CN" sz="1800" b="1">
                <a:solidFill>
                  <a:srgbClr val="000066"/>
                </a:solidFill>
                <a:latin typeface="Times New Roman" panose="02020603050405020304" pitchFamily="18" charset="0"/>
                <a:ea typeface="宋体" panose="02010600030101010101" pitchFamily="2" charset="-122"/>
              </a:endParaRPr>
            </a:p>
          </p:txBody>
        </p:sp>
      </p:grpSp>
      <p:sp>
        <p:nvSpPr>
          <p:cNvPr id="142367"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
        <p:nvSpPr>
          <p:cNvPr id="2" name="文本框 1"/>
          <p:cNvSpPr txBox="1"/>
          <p:nvPr/>
        </p:nvSpPr>
        <p:spPr>
          <a:xfrm>
            <a:off x="1066800" y="4757738"/>
            <a:ext cx="922338"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A1(10)</a:t>
            </a:r>
            <a:endParaRPr lang="en-US" altLang="zh-CN" sz="2000" b="1">
              <a:latin typeface="Times New Roman" panose="02020603050405020304" pitchFamily="18" charset="0"/>
              <a:ea typeface="宋体" panose="02010600030101010101" pitchFamily="2" charset="-122"/>
            </a:endParaRPr>
          </a:p>
        </p:txBody>
      </p:sp>
      <p:sp>
        <p:nvSpPr>
          <p:cNvPr id="3" name="文本框 2"/>
          <p:cNvSpPr txBox="1"/>
          <p:nvPr/>
        </p:nvSpPr>
        <p:spPr>
          <a:xfrm>
            <a:off x="742950" y="5348288"/>
            <a:ext cx="771525" cy="336550"/>
          </a:xfrm>
          <a:prstGeom prst="rect">
            <a:avLst/>
          </a:prstGeom>
          <a:noFill/>
          <a:ln w="9525">
            <a:noFill/>
          </a:ln>
        </p:spPr>
        <p:txBody>
          <a:bodyPr wrap="square" anchor="t">
            <a:spAutoFit/>
          </a:bodyPr>
          <a:p>
            <a:r>
              <a:rPr lang="en-US" altLang="zh-CN" sz="1600">
                <a:latin typeface="Times New Roman" panose="02020603050405020304" pitchFamily="18" charset="0"/>
                <a:ea typeface="宋体" panose="02010600030101010101" pitchFamily="2" charset="-122"/>
              </a:rPr>
              <a:t>0ms</a:t>
            </a:r>
            <a:endParaRPr lang="en-US" altLang="zh-CN" sz="1600">
              <a:latin typeface="Times New Roman" panose="02020603050405020304" pitchFamily="18" charset="0"/>
              <a:ea typeface="宋体" panose="02010600030101010101" pitchFamily="2" charset="-122"/>
            </a:endParaRPr>
          </a:p>
        </p:txBody>
      </p:sp>
      <p:sp>
        <p:nvSpPr>
          <p:cNvPr id="4" name="文本框 3"/>
          <p:cNvSpPr txBox="1"/>
          <p:nvPr/>
        </p:nvSpPr>
        <p:spPr>
          <a:xfrm>
            <a:off x="771525" y="5732463"/>
            <a:ext cx="525463" cy="644525"/>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A1</a:t>
            </a:r>
            <a:endParaRPr lang="en-US" altLang="zh-CN" sz="1800" b="1">
              <a:latin typeface="Times New Roman" panose="02020603050405020304" pitchFamily="18" charset="0"/>
              <a:ea typeface="宋体" panose="02010600030101010101" pitchFamily="2" charset="-122"/>
            </a:endParaRPr>
          </a:p>
          <a:p>
            <a:r>
              <a:rPr lang="en-US" altLang="zh-CN" sz="1800" b="1">
                <a:latin typeface="Times New Roman" panose="02020603050405020304" pitchFamily="18" charset="0"/>
                <a:ea typeface="宋体" panose="02010600030101010101" pitchFamily="2" charset="-122"/>
              </a:rPr>
              <a:t>B1</a:t>
            </a:r>
            <a:endParaRPr lang="en-US" altLang="zh-CN" sz="1800" b="1">
              <a:latin typeface="Times New Roman" panose="02020603050405020304" pitchFamily="18" charset="0"/>
              <a:ea typeface="宋体" panose="02010600030101010101" pitchFamily="2" charset="-122"/>
            </a:endParaRPr>
          </a:p>
        </p:txBody>
      </p:sp>
      <p:sp>
        <p:nvSpPr>
          <p:cNvPr id="5" name="文本框 4"/>
          <p:cNvSpPr txBox="1"/>
          <p:nvPr/>
        </p:nvSpPr>
        <p:spPr>
          <a:xfrm>
            <a:off x="1619250" y="5395913"/>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10ms</a:t>
            </a:r>
            <a:endParaRPr lang="en-US" altLang="zh-CN" sz="1600" b="1">
              <a:latin typeface="Times New Roman" panose="02020603050405020304" pitchFamily="18" charset="0"/>
              <a:ea typeface="宋体" panose="02010600030101010101" pitchFamily="2" charset="-122"/>
            </a:endParaRPr>
          </a:p>
        </p:txBody>
      </p:sp>
      <p:sp>
        <p:nvSpPr>
          <p:cNvPr id="6" name="文本框 5"/>
          <p:cNvSpPr txBox="1"/>
          <p:nvPr/>
        </p:nvSpPr>
        <p:spPr>
          <a:xfrm>
            <a:off x="1728788" y="5732463"/>
            <a:ext cx="550862"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A2</a:t>
            </a:r>
            <a:endParaRPr lang="en-US" altLang="zh-CN" sz="1800" b="1">
              <a:latin typeface="Times New Roman" panose="02020603050405020304" pitchFamily="18" charset="0"/>
              <a:ea typeface="宋体" panose="02010600030101010101" pitchFamily="2" charset="-122"/>
            </a:endParaRPr>
          </a:p>
        </p:txBody>
      </p:sp>
      <p:sp>
        <p:nvSpPr>
          <p:cNvPr id="7" name="文本框 6"/>
          <p:cNvSpPr txBox="1"/>
          <p:nvPr/>
        </p:nvSpPr>
        <p:spPr>
          <a:xfrm>
            <a:off x="2001838" y="4757738"/>
            <a:ext cx="928687"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B1(20)</a:t>
            </a:r>
            <a:endParaRPr lang="en-US" altLang="zh-CN" sz="2000" b="1">
              <a:latin typeface="Times New Roman" panose="02020603050405020304" pitchFamily="18" charset="0"/>
              <a:ea typeface="宋体" panose="02010600030101010101" pitchFamily="2" charset="-122"/>
            </a:endParaRPr>
          </a:p>
        </p:txBody>
      </p:sp>
      <p:sp>
        <p:nvSpPr>
          <p:cNvPr id="9" name="文本框 8"/>
          <p:cNvSpPr txBox="1"/>
          <p:nvPr/>
        </p:nvSpPr>
        <p:spPr>
          <a:xfrm>
            <a:off x="2535238" y="5395913"/>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30ms</a:t>
            </a:r>
            <a:endParaRPr lang="en-US" altLang="zh-CN" sz="1600" b="1">
              <a:latin typeface="Times New Roman" panose="02020603050405020304" pitchFamily="18" charset="0"/>
              <a:ea typeface="宋体" panose="02010600030101010101" pitchFamily="2" charset="-122"/>
            </a:endParaRPr>
          </a:p>
        </p:txBody>
      </p:sp>
      <p:sp>
        <p:nvSpPr>
          <p:cNvPr id="11" name="文本框 10"/>
          <p:cNvSpPr txBox="1"/>
          <p:nvPr/>
        </p:nvSpPr>
        <p:spPr>
          <a:xfrm>
            <a:off x="2930525" y="4757738"/>
            <a:ext cx="927100" cy="398462"/>
          </a:xfrm>
          <a:prstGeom prst="rect">
            <a:avLst/>
          </a:prstGeom>
          <a:solidFill>
            <a:srgbClr val="FF0000"/>
          </a:solid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A2(10)</a:t>
            </a:r>
            <a:endParaRPr lang="en-US" altLang="zh-CN" sz="2000" b="1">
              <a:latin typeface="Times New Roman" panose="02020603050405020304" pitchFamily="18" charset="0"/>
              <a:ea typeface="宋体" panose="02010600030101010101" pitchFamily="2" charset="-122"/>
            </a:endParaRPr>
          </a:p>
        </p:txBody>
      </p:sp>
      <p:sp>
        <p:nvSpPr>
          <p:cNvPr id="12" name="文本框 11"/>
          <p:cNvSpPr txBox="1"/>
          <p:nvPr/>
        </p:nvSpPr>
        <p:spPr>
          <a:xfrm>
            <a:off x="3429000" y="5395913"/>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40ms</a:t>
            </a:r>
            <a:endParaRPr lang="en-US" altLang="zh-CN" sz="1600" b="1">
              <a:latin typeface="Times New Roman" panose="02020603050405020304" pitchFamily="18" charset="0"/>
              <a:ea typeface="宋体" panose="02010600030101010101" pitchFamily="2" charset="-122"/>
            </a:endParaRPr>
          </a:p>
        </p:txBody>
      </p:sp>
      <p:sp>
        <p:nvSpPr>
          <p:cNvPr id="13" name="文本框 12"/>
          <p:cNvSpPr txBox="1"/>
          <p:nvPr/>
        </p:nvSpPr>
        <p:spPr>
          <a:xfrm>
            <a:off x="3648075" y="4289425"/>
            <a:ext cx="552450"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A2</a:t>
            </a:r>
            <a:endParaRPr lang="en-US" altLang="zh-CN" sz="1800" b="1">
              <a:latin typeface="Times New Roman" panose="02020603050405020304" pitchFamily="18" charset="0"/>
              <a:ea typeface="宋体" panose="02010600030101010101" pitchFamily="2" charset="-122"/>
            </a:endParaRPr>
          </a:p>
        </p:txBody>
      </p:sp>
      <p:sp>
        <p:nvSpPr>
          <p:cNvPr id="14" name="文本框 13"/>
          <p:cNvSpPr txBox="1"/>
          <p:nvPr/>
        </p:nvSpPr>
        <p:spPr>
          <a:xfrm>
            <a:off x="3597275" y="5732463"/>
            <a:ext cx="473075"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B1</a:t>
            </a:r>
            <a:endParaRPr lang="en-US" altLang="zh-CN" sz="1800" b="1">
              <a:latin typeface="Times New Roman" panose="02020603050405020304" pitchFamily="18" charset="0"/>
              <a:ea typeface="宋体" panose="02010600030101010101" pitchFamily="2" charset="-122"/>
            </a:endParaRPr>
          </a:p>
        </p:txBody>
      </p:sp>
      <p:sp>
        <p:nvSpPr>
          <p:cNvPr id="16" name="文本框 15"/>
          <p:cNvSpPr txBox="1"/>
          <p:nvPr/>
        </p:nvSpPr>
        <p:spPr>
          <a:xfrm>
            <a:off x="3857625" y="4757738"/>
            <a:ext cx="927100"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B1(5)</a:t>
            </a:r>
            <a:endParaRPr lang="zh-CN" altLang="en-US" sz="2000" b="1">
              <a:latin typeface="Times New Roman" panose="02020603050405020304" pitchFamily="18" charset="0"/>
              <a:ea typeface="宋体" panose="02010600030101010101" pitchFamily="2" charset="-122"/>
            </a:endParaRPr>
          </a:p>
        </p:txBody>
      </p:sp>
      <p:sp>
        <p:nvSpPr>
          <p:cNvPr id="17" name="文本框 16"/>
          <p:cNvSpPr txBox="1"/>
          <p:nvPr/>
        </p:nvSpPr>
        <p:spPr>
          <a:xfrm>
            <a:off x="4389438" y="5395913"/>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45ms</a:t>
            </a:r>
            <a:endParaRPr lang="en-US" altLang="zh-CN" sz="1600" b="1">
              <a:latin typeface="Times New Roman" panose="02020603050405020304" pitchFamily="18" charset="0"/>
              <a:ea typeface="宋体" panose="02010600030101010101" pitchFamily="2" charset="-122"/>
            </a:endParaRPr>
          </a:p>
        </p:txBody>
      </p:sp>
      <p:sp>
        <p:nvSpPr>
          <p:cNvPr id="18" name="文本框 17"/>
          <p:cNvSpPr txBox="1"/>
          <p:nvPr/>
        </p:nvSpPr>
        <p:spPr>
          <a:xfrm>
            <a:off x="4557713" y="5732463"/>
            <a:ext cx="603250"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A3</a:t>
            </a:r>
            <a:endParaRPr lang="en-US" altLang="zh-CN" sz="1800" b="1">
              <a:latin typeface="Times New Roman" panose="02020603050405020304" pitchFamily="18" charset="0"/>
              <a:ea typeface="宋体" panose="02010600030101010101" pitchFamily="2" charset="-122"/>
            </a:endParaRPr>
          </a:p>
        </p:txBody>
      </p:sp>
      <p:sp>
        <p:nvSpPr>
          <p:cNvPr id="20" name="文本框 19"/>
          <p:cNvSpPr txBox="1"/>
          <p:nvPr/>
        </p:nvSpPr>
        <p:spPr>
          <a:xfrm>
            <a:off x="4791075" y="4757738"/>
            <a:ext cx="927100"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A3(10)</a:t>
            </a:r>
            <a:endParaRPr lang="en-US" altLang="zh-CN" sz="2000" b="1">
              <a:latin typeface="Times New Roman" panose="02020603050405020304" pitchFamily="18" charset="0"/>
              <a:ea typeface="宋体" panose="02010600030101010101" pitchFamily="2" charset="-122"/>
            </a:endParaRPr>
          </a:p>
        </p:txBody>
      </p:sp>
      <p:sp>
        <p:nvSpPr>
          <p:cNvPr id="21" name="文本框 20"/>
          <p:cNvSpPr txBox="1"/>
          <p:nvPr/>
        </p:nvSpPr>
        <p:spPr>
          <a:xfrm>
            <a:off x="5362575" y="5395913"/>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55ms</a:t>
            </a:r>
            <a:endParaRPr lang="en-US" altLang="zh-CN" sz="1600" b="1">
              <a:latin typeface="Times New Roman" panose="02020603050405020304" pitchFamily="18" charset="0"/>
              <a:ea typeface="宋体" panose="02010600030101010101" pitchFamily="2" charset="-122"/>
            </a:endParaRPr>
          </a:p>
        </p:txBody>
      </p:sp>
      <p:sp>
        <p:nvSpPr>
          <p:cNvPr id="22" name="文本框 21"/>
          <p:cNvSpPr txBox="1"/>
          <p:nvPr/>
        </p:nvSpPr>
        <p:spPr>
          <a:xfrm>
            <a:off x="5532438" y="5732463"/>
            <a:ext cx="550862"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B2</a:t>
            </a:r>
            <a:endParaRPr lang="en-US" altLang="zh-CN" sz="1800" b="1">
              <a:latin typeface="Times New Roman" panose="02020603050405020304" pitchFamily="18" charset="0"/>
              <a:ea typeface="宋体" panose="02010600030101010101" pitchFamily="2" charset="-122"/>
            </a:endParaRPr>
          </a:p>
        </p:txBody>
      </p:sp>
      <p:sp>
        <p:nvSpPr>
          <p:cNvPr id="23" name="文本框 22"/>
          <p:cNvSpPr txBox="1"/>
          <p:nvPr/>
        </p:nvSpPr>
        <p:spPr>
          <a:xfrm>
            <a:off x="5495925" y="4289425"/>
            <a:ext cx="587375"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A3</a:t>
            </a:r>
            <a:endParaRPr lang="en-US" altLang="zh-CN" sz="1800" b="1">
              <a:latin typeface="Times New Roman" panose="02020603050405020304" pitchFamily="18" charset="0"/>
              <a:ea typeface="宋体" panose="02010600030101010101" pitchFamily="2" charset="-122"/>
            </a:endParaRPr>
          </a:p>
        </p:txBody>
      </p:sp>
      <p:sp>
        <p:nvSpPr>
          <p:cNvPr id="24" name="文本框 23"/>
          <p:cNvSpPr txBox="1"/>
          <p:nvPr/>
        </p:nvSpPr>
        <p:spPr>
          <a:xfrm>
            <a:off x="5718175" y="4757738"/>
            <a:ext cx="928688"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B2(15)</a:t>
            </a:r>
            <a:endParaRPr lang="en-US" altLang="zh-CN" sz="2000" b="1">
              <a:latin typeface="Times New Roman" panose="02020603050405020304" pitchFamily="18" charset="0"/>
              <a:ea typeface="宋体" panose="02010600030101010101" pitchFamily="2" charset="-122"/>
            </a:endParaRPr>
          </a:p>
        </p:txBody>
      </p:sp>
      <p:sp>
        <p:nvSpPr>
          <p:cNvPr id="25" name="文本框 24"/>
          <p:cNvSpPr txBox="1"/>
          <p:nvPr/>
        </p:nvSpPr>
        <p:spPr>
          <a:xfrm>
            <a:off x="6365875" y="5395913"/>
            <a:ext cx="771525" cy="336550"/>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70ms</a:t>
            </a:r>
            <a:endParaRPr lang="en-US" altLang="zh-CN" sz="1600" b="1">
              <a:latin typeface="Times New Roman" panose="02020603050405020304" pitchFamily="18" charset="0"/>
              <a:ea typeface="宋体" panose="02010600030101010101" pitchFamily="2" charset="-122"/>
            </a:endParaRPr>
          </a:p>
        </p:txBody>
      </p:sp>
      <p:sp>
        <p:nvSpPr>
          <p:cNvPr id="27" name="文本框 26"/>
          <p:cNvSpPr txBox="1"/>
          <p:nvPr/>
        </p:nvSpPr>
        <p:spPr>
          <a:xfrm>
            <a:off x="2705100" y="5732463"/>
            <a:ext cx="512763"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A2</a:t>
            </a:r>
            <a:endParaRPr lang="en-US" altLang="zh-CN" sz="1800" b="1">
              <a:latin typeface="Times New Roman" panose="02020603050405020304" pitchFamily="18" charset="0"/>
              <a:ea typeface="宋体" panose="02010600030101010101" pitchFamily="2" charset="-122"/>
            </a:endParaRPr>
          </a:p>
        </p:txBody>
      </p:sp>
      <p:sp>
        <p:nvSpPr>
          <p:cNvPr id="29" name="文本框 28"/>
          <p:cNvSpPr txBox="1"/>
          <p:nvPr/>
        </p:nvSpPr>
        <p:spPr>
          <a:xfrm>
            <a:off x="6646863" y="4757738"/>
            <a:ext cx="927100" cy="398462"/>
          </a:xfrm>
          <a:prstGeom prst="rect">
            <a:avLst/>
          </a:prstGeom>
          <a:solidFill>
            <a:srgbClr val="FF0000"/>
          </a:solid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A4(10)</a:t>
            </a:r>
            <a:endParaRPr lang="en-US" altLang="zh-CN" sz="2000" b="1">
              <a:latin typeface="Times New Roman" panose="02020603050405020304" pitchFamily="18" charset="0"/>
              <a:ea typeface="宋体" panose="02010600030101010101" pitchFamily="2" charset="-122"/>
            </a:endParaRPr>
          </a:p>
        </p:txBody>
      </p:sp>
      <p:sp>
        <p:nvSpPr>
          <p:cNvPr id="31" name="文本框 30"/>
          <p:cNvSpPr txBox="1"/>
          <p:nvPr/>
        </p:nvSpPr>
        <p:spPr>
          <a:xfrm>
            <a:off x="7253288" y="4289425"/>
            <a:ext cx="482600"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A4</a:t>
            </a:r>
            <a:endParaRPr lang="en-US" altLang="zh-CN" sz="1800" b="1">
              <a:latin typeface="Times New Roman" panose="02020603050405020304" pitchFamily="18" charset="0"/>
              <a:ea typeface="宋体" panose="02010600030101010101" pitchFamily="2" charset="-122"/>
            </a:endParaRPr>
          </a:p>
        </p:txBody>
      </p:sp>
      <p:sp>
        <p:nvSpPr>
          <p:cNvPr id="56" name="文本框 55"/>
          <p:cNvSpPr txBox="1"/>
          <p:nvPr/>
        </p:nvSpPr>
        <p:spPr>
          <a:xfrm>
            <a:off x="1728788" y="4289425"/>
            <a:ext cx="492125"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A1</a:t>
            </a:r>
            <a:endParaRPr lang="en-US" altLang="zh-CN" sz="1800" b="1">
              <a:latin typeface="Times New Roman" panose="02020603050405020304" pitchFamily="18" charset="0"/>
              <a:ea typeface="宋体" panose="02010600030101010101" pitchFamily="2" charset="-122"/>
            </a:endParaRPr>
          </a:p>
        </p:txBody>
      </p:sp>
      <p:sp>
        <p:nvSpPr>
          <p:cNvPr id="57" name="文本框 56"/>
          <p:cNvSpPr txBox="1"/>
          <p:nvPr/>
        </p:nvSpPr>
        <p:spPr>
          <a:xfrm>
            <a:off x="2681288" y="4289425"/>
            <a:ext cx="457200"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B1</a:t>
            </a:r>
            <a:endParaRPr lang="en-US" altLang="zh-CN" sz="1800" b="1">
              <a:latin typeface="Times New Roman" panose="02020603050405020304" pitchFamily="18" charset="0"/>
              <a:ea typeface="宋体" panose="02010600030101010101" pitchFamily="2" charset="-122"/>
            </a:endParaRPr>
          </a:p>
        </p:txBody>
      </p:sp>
      <p:sp>
        <p:nvSpPr>
          <p:cNvPr id="58" name="文本框 57"/>
          <p:cNvSpPr txBox="1"/>
          <p:nvPr/>
        </p:nvSpPr>
        <p:spPr>
          <a:xfrm>
            <a:off x="4497388" y="4289425"/>
            <a:ext cx="552450" cy="368300"/>
          </a:xfrm>
          <a:prstGeom prst="rect">
            <a:avLst/>
          </a:prstGeom>
          <a:solidFill>
            <a:srgbClr val="D1D1F0"/>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B1</a:t>
            </a:r>
            <a:endParaRPr lang="en-US" altLang="zh-CN" sz="1800" b="1">
              <a:latin typeface="Times New Roman" panose="02020603050405020304" pitchFamily="18" charset="0"/>
              <a:ea typeface="宋体" panose="02010600030101010101" pitchFamily="2" charset="-122"/>
            </a:endParaRPr>
          </a:p>
        </p:txBody>
      </p:sp>
      <p:sp>
        <p:nvSpPr>
          <p:cNvPr id="59" name="文本框 58"/>
          <p:cNvSpPr txBox="1"/>
          <p:nvPr/>
        </p:nvSpPr>
        <p:spPr>
          <a:xfrm>
            <a:off x="6397625" y="5732463"/>
            <a:ext cx="550863"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A4</a:t>
            </a:r>
            <a:endParaRPr lang="en-US" altLang="zh-CN" sz="1800" b="1">
              <a:latin typeface="Times New Roman" panose="02020603050405020304" pitchFamily="18" charset="0"/>
              <a:ea typeface="宋体" panose="02010600030101010101" pitchFamily="2" charset="-122"/>
            </a:endParaRPr>
          </a:p>
        </p:txBody>
      </p:sp>
      <p:sp>
        <p:nvSpPr>
          <p:cNvPr id="60" name="文本框 59"/>
          <p:cNvSpPr txBox="1"/>
          <p:nvPr/>
        </p:nvSpPr>
        <p:spPr>
          <a:xfrm>
            <a:off x="7253288" y="5394325"/>
            <a:ext cx="771525" cy="338138"/>
          </a:xfrm>
          <a:prstGeom prst="rect">
            <a:avLst/>
          </a:prstGeom>
          <a:noFill/>
          <a:ln w="9525">
            <a:noFill/>
          </a:ln>
        </p:spPr>
        <p:txBody>
          <a:bodyPr wrap="square" anchor="t">
            <a:spAutoFit/>
          </a:bodyPr>
          <a:p>
            <a:r>
              <a:rPr lang="en-US" altLang="zh-CN" sz="1600" b="1">
                <a:latin typeface="Times New Roman" panose="02020603050405020304" pitchFamily="18" charset="0"/>
                <a:ea typeface="宋体" panose="02010600030101010101" pitchFamily="2" charset="-122"/>
              </a:rPr>
              <a:t>80ms</a:t>
            </a:r>
            <a:endParaRPr lang="en-US" altLang="zh-CN" sz="1600" b="1">
              <a:latin typeface="Times New Roman" panose="02020603050405020304" pitchFamily="18" charset="0"/>
              <a:ea typeface="宋体" panose="02010600030101010101" pitchFamily="2" charset="-122"/>
            </a:endParaRPr>
          </a:p>
        </p:txBody>
      </p:sp>
      <p:sp>
        <p:nvSpPr>
          <p:cNvPr id="61" name="文本框 60"/>
          <p:cNvSpPr txBox="1"/>
          <p:nvPr/>
        </p:nvSpPr>
        <p:spPr>
          <a:xfrm>
            <a:off x="7294563" y="5732463"/>
            <a:ext cx="550862" cy="368300"/>
          </a:xfrm>
          <a:prstGeom prst="rect">
            <a:avLst/>
          </a:prstGeom>
          <a:solidFill>
            <a:schemeClr val="accent1"/>
          </a:solidFill>
          <a:ln w="9525" cap="flat" cmpd="sng">
            <a:solidFill>
              <a:schemeClr val="tx1"/>
            </a:solidFill>
            <a:prstDash val="solid"/>
            <a:round/>
            <a:headEnd type="none" w="med" len="med"/>
            <a:tailEnd type="none" w="med" len="med"/>
          </a:ln>
        </p:spPr>
        <p:txBody>
          <a:bodyPr wrap="square" anchor="t">
            <a:spAutoFit/>
          </a:bodyPr>
          <a:p>
            <a:r>
              <a:rPr lang="en-US" altLang="zh-CN" sz="1800" b="1">
                <a:latin typeface="Times New Roman" panose="02020603050405020304" pitchFamily="18" charset="0"/>
                <a:ea typeface="宋体" panose="02010600030101010101" pitchFamily="2" charset="-122"/>
              </a:rPr>
              <a:t>B2</a:t>
            </a:r>
            <a:endParaRPr lang="en-US" altLang="zh-CN" sz="1800" b="1">
              <a:latin typeface="Times New Roman" panose="02020603050405020304" pitchFamily="18" charset="0"/>
              <a:ea typeface="宋体" panose="02010600030101010101" pitchFamily="2" charset="-122"/>
            </a:endParaRPr>
          </a:p>
        </p:txBody>
      </p:sp>
      <p:sp>
        <p:nvSpPr>
          <p:cNvPr id="63" name="文本框 62"/>
          <p:cNvSpPr txBox="1"/>
          <p:nvPr/>
        </p:nvSpPr>
        <p:spPr>
          <a:xfrm>
            <a:off x="7573963" y="4757738"/>
            <a:ext cx="928687" cy="398462"/>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2000" b="1">
                <a:latin typeface="Times New Roman" panose="02020603050405020304" pitchFamily="18" charset="0"/>
                <a:ea typeface="宋体" panose="02010600030101010101" pitchFamily="2" charset="-122"/>
              </a:rPr>
              <a:t>B2</a:t>
            </a:r>
            <a:endParaRPr lang="en-US" altLang="zh-CN" sz="2000" b="1">
              <a:latin typeface="Times New Roman" panose="02020603050405020304" pitchFamily="18" charset="0"/>
              <a:ea typeface="宋体" panose="02010600030101010101" pitchFamily="2" charset="-122"/>
            </a:endParaRPr>
          </a:p>
        </p:txBody>
      </p:sp>
      <p:sp>
        <p:nvSpPr>
          <p:cNvPr id="64" name="文本框 63"/>
          <p:cNvSpPr txBox="1"/>
          <p:nvPr/>
        </p:nvSpPr>
        <p:spPr>
          <a:xfrm>
            <a:off x="5160963" y="1484313"/>
            <a:ext cx="557212" cy="338137"/>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0</a:t>
            </a:r>
            <a:endParaRPr lang="en-US" altLang="zh-CN" sz="1600" b="1">
              <a:latin typeface="Times New Roman" panose="02020603050405020304" pitchFamily="18" charset="0"/>
              <a:ea typeface="宋体" panose="02010600030101010101" pitchFamily="2" charset="-122"/>
            </a:endParaRPr>
          </a:p>
        </p:txBody>
      </p:sp>
      <p:sp>
        <p:nvSpPr>
          <p:cNvPr id="65" name="文本框 64"/>
          <p:cNvSpPr txBox="1"/>
          <p:nvPr/>
        </p:nvSpPr>
        <p:spPr>
          <a:xfrm>
            <a:off x="5160963" y="1822450"/>
            <a:ext cx="557212"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10</a:t>
            </a:r>
            <a:endParaRPr lang="en-US" altLang="zh-CN" sz="1600" b="1">
              <a:latin typeface="Times New Roman" panose="02020603050405020304" pitchFamily="18" charset="0"/>
              <a:ea typeface="宋体" panose="02010600030101010101" pitchFamily="2" charset="-122"/>
            </a:endParaRPr>
          </a:p>
        </p:txBody>
      </p:sp>
      <p:sp>
        <p:nvSpPr>
          <p:cNvPr id="66" name="文本框 65"/>
          <p:cNvSpPr txBox="1"/>
          <p:nvPr/>
        </p:nvSpPr>
        <p:spPr>
          <a:xfrm>
            <a:off x="5159375" y="2159000"/>
            <a:ext cx="558800"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30</a:t>
            </a:r>
            <a:endParaRPr lang="en-US" altLang="zh-CN" sz="1600" b="1">
              <a:latin typeface="Times New Roman" panose="02020603050405020304" pitchFamily="18" charset="0"/>
              <a:ea typeface="宋体" panose="02010600030101010101" pitchFamily="2" charset="-122"/>
            </a:endParaRPr>
          </a:p>
        </p:txBody>
      </p:sp>
      <p:sp>
        <p:nvSpPr>
          <p:cNvPr id="67" name="文本框 66"/>
          <p:cNvSpPr txBox="1"/>
          <p:nvPr/>
        </p:nvSpPr>
        <p:spPr>
          <a:xfrm>
            <a:off x="5159375" y="2495550"/>
            <a:ext cx="558800" cy="338138"/>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40</a:t>
            </a:r>
            <a:endParaRPr lang="en-US" altLang="zh-CN" sz="1600" b="1">
              <a:latin typeface="Times New Roman" panose="02020603050405020304" pitchFamily="18" charset="0"/>
              <a:ea typeface="宋体" panose="02010600030101010101" pitchFamily="2" charset="-122"/>
            </a:endParaRPr>
          </a:p>
        </p:txBody>
      </p:sp>
      <p:sp>
        <p:nvSpPr>
          <p:cNvPr id="68" name="文本框 67"/>
          <p:cNvSpPr txBox="1"/>
          <p:nvPr/>
        </p:nvSpPr>
        <p:spPr>
          <a:xfrm>
            <a:off x="5159375" y="2833688"/>
            <a:ext cx="558800"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45</a:t>
            </a:r>
            <a:endParaRPr lang="en-US" altLang="zh-CN" sz="1600" b="1">
              <a:latin typeface="Times New Roman" panose="02020603050405020304" pitchFamily="18" charset="0"/>
              <a:ea typeface="宋体" panose="02010600030101010101" pitchFamily="2" charset="-122"/>
            </a:endParaRPr>
          </a:p>
        </p:txBody>
      </p:sp>
      <p:sp>
        <p:nvSpPr>
          <p:cNvPr id="69" name="文本框 68"/>
          <p:cNvSpPr txBox="1"/>
          <p:nvPr/>
        </p:nvSpPr>
        <p:spPr>
          <a:xfrm>
            <a:off x="5159375" y="3170238"/>
            <a:ext cx="558800" cy="338137"/>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55</a:t>
            </a:r>
            <a:endParaRPr lang="en-US" altLang="zh-CN" sz="1600" b="1">
              <a:latin typeface="Times New Roman" panose="02020603050405020304" pitchFamily="18" charset="0"/>
              <a:ea typeface="宋体" panose="02010600030101010101" pitchFamily="2" charset="-122"/>
            </a:endParaRPr>
          </a:p>
        </p:txBody>
      </p:sp>
      <p:sp>
        <p:nvSpPr>
          <p:cNvPr id="70" name="文本框 69"/>
          <p:cNvSpPr txBox="1"/>
          <p:nvPr/>
        </p:nvSpPr>
        <p:spPr>
          <a:xfrm>
            <a:off x="5160963" y="3508375"/>
            <a:ext cx="557212"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70</a:t>
            </a:r>
            <a:endParaRPr lang="en-US" altLang="zh-CN" sz="1600" b="1">
              <a:latin typeface="Times New Roman" panose="02020603050405020304" pitchFamily="18" charset="0"/>
              <a:ea typeface="宋体" panose="02010600030101010101" pitchFamily="2" charset="-122"/>
            </a:endParaRPr>
          </a:p>
        </p:txBody>
      </p:sp>
      <p:sp>
        <p:nvSpPr>
          <p:cNvPr id="71" name="文本框 70"/>
          <p:cNvSpPr txBox="1"/>
          <p:nvPr/>
        </p:nvSpPr>
        <p:spPr>
          <a:xfrm>
            <a:off x="5160963" y="3844925"/>
            <a:ext cx="557212"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80</a:t>
            </a:r>
            <a:endParaRPr lang="en-US" altLang="zh-CN" sz="1600" b="1">
              <a:latin typeface="Times New Roman" panose="02020603050405020304" pitchFamily="18" charset="0"/>
              <a:ea typeface="宋体" panose="02010600030101010101" pitchFamily="2" charset="-122"/>
            </a:endParaRPr>
          </a:p>
        </p:txBody>
      </p:sp>
      <p:sp>
        <p:nvSpPr>
          <p:cNvPr id="142406" name="文本框 71"/>
          <p:cNvSpPr txBox="1"/>
          <p:nvPr/>
        </p:nvSpPr>
        <p:spPr>
          <a:xfrm>
            <a:off x="5718175" y="1484313"/>
            <a:ext cx="557213" cy="338137"/>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10</a:t>
            </a:r>
            <a:endParaRPr lang="en-US" altLang="zh-CN" sz="1600" b="1">
              <a:latin typeface="Times New Roman" panose="02020603050405020304" pitchFamily="18" charset="0"/>
              <a:ea typeface="宋体" panose="02010600030101010101" pitchFamily="2" charset="-122"/>
            </a:endParaRPr>
          </a:p>
        </p:txBody>
      </p:sp>
      <p:sp>
        <p:nvSpPr>
          <p:cNvPr id="73" name="文本框 72"/>
          <p:cNvSpPr txBox="1"/>
          <p:nvPr/>
        </p:nvSpPr>
        <p:spPr>
          <a:xfrm>
            <a:off x="5718175" y="1822450"/>
            <a:ext cx="557213"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20</a:t>
            </a:r>
            <a:endParaRPr lang="en-US" altLang="zh-CN" sz="1600" b="1">
              <a:latin typeface="Times New Roman" panose="02020603050405020304" pitchFamily="18" charset="0"/>
              <a:ea typeface="宋体" panose="02010600030101010101" pitchFamily="2" charset="-122"/>
            </a:endParaRPr>
          </a:p>
        </p:txBody>
      </p:sp>
      <p:sp>
        <p:nvSpPr>
          <p:cNvPr id="74" name="文本框 73"/>
          <p:cNvSpPr txBox="1"/>
          <p:nvPr/>
        </p:nvSpPr>
        <p:spPr>
          <a:xfrm>
            <a:off x="5718175" y="2159000"/>
            <a:ext cx="557213"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0</a:t>
            </a:r>
            <a:endParaRPr lang="en-US" altLang="zh-CN" sz="1600" b="1">
              <a:latin typeface="Times New Roman" panose="02020603050405020304" pitchFamily="18" charset="0"/>
              <a:ea typeface="宋体" panose="02010600030101010101" pitchFamily="2" charset="-122"/>
            </a:endParaRPr>
          </a:p>
        </p:txBody>
      </p:sp>
      <p:sp>
        <p:nvSpPr>
          <p:cNvPr id="75" name="文本框 74"/>
          <p:cNvSpPr txBox="1"/>
          <p:nvPr/>
        </p:nvSpPr>
        <p:spPr>
          <a:xfrm>
            <a:off x="5718175" y="2495550"/>
            <a:ext cx="557213" cy="338138"/>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10</a:t>
            </a:r>
            <a:endParaRPr lang="en-US" altLang="zh-CN" sz="1600" b="1">
              <a:latin typeface="Times New Roman" panose="02020603050405020304" pitchFamily="18" charset="0"/>
              <a:ea typeface="宋体" panose="02010600030101010101" pitchFamily="2" charset="-122"/>
            </a:endParaRPr>
          </a:p>
        </p:txBody>
      </p:sp>
      <p:sp>
        <p:nvSpPr>
          <p:cNvPr id="76" name="文本框 75"/>
          <p:cNvSpPr txBox="1"/>
          <p:nvPr/>
        </p:nvSpPr>
        <p:spPr>
          <a:xfrm>
            <a:off x="5718175" y="2833688"/>
            <a:ext cx="557213"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5</a:t>
            </a:r>
            <a:endParaRPr lang="en-US" altLang="zh-CN" sz="1600" b="1">
              <a:latin typeface="Times New Roman" panose="02020603050405020304" pitchFamily="18" charset="0"/>
              <a:ea typeface="宋体" panose="02010600030101010101" pitchFamily="2" charset="-122"/>
            </a:endParaRPr>
          </a:p>
        </p:txBody>
      </p:sp>
      <p:sp>
        <p:nvSpPr>
          <p:cNvPr id="77" name="文本框 76"/>
          <p:cNvSpPr txBox="1"/>
          <p:nvPr/>
        </p:nvSpPr>
        <p:spPr>
          <a:xfrm>
            <a:off x="5718175" y="3170238"/>
            <a:ext cx="557213" cy="338137"/>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endParaRPr lang="en-US" altLang="zh-CN" sz="1600" b="1">
              <a:latin typeface="Times New Roman" panose="02020603050405020304" pitchFamily="18" charset="0"/>
              <a:ea typeface="宋体" panose="02010600030101010101" pitchFamily="2" charset="-122"/>
            </a:endParaRPr>
          </a:p>
        </p:txBody>
      </p:sp>
      <p:sp>
        <p:nvSpPr>
          <p:cNvPr id="78" name="文本框 77"/>
          <p:cNvSpPr txBox="1"/>
          <p:nvPr/>
        </p:nvSpPr>
        <p:spPr>
          <a:xfrm>
            <a:off x="5718175" y="3508375"/>
            <a:ext cx="557213"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0</a:t>
            </a:r>
            <a:endParaRPr lang="en-US" altLang="zh-CN" sz="1600" b="1">
              <a:latin typeface="Times New Roman" panose="02020603050405020304" pitchFamily="18" charset="0"/>
              <a:ea typeface="宋体" panose="02010600030101010101" pitchFamily="2" charset="-122"/>
            </a:endParaRPr>
          </a:p>
        </p:txBody>
      </p:sp>
      <p:sp>
        <p:nvSpPr>
          <p:cNvPr id="79" name="文本框 78"/>
          <p:cNvSpPr txBox="1"/>
          <p:nvPr/>
        </p:nvSpPr>
        <p:spPr>
          <a:xfrm>
            <a:off x="5718175" y="3844925"/>
            <a:ext cx="557213"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10</a:t>
            </a:r>
            <a:endParaRPr lang="en-US" altLang="zh-CN" sz="1600" b="1">
              <a:latin typeface="Times New Roman" panose="02020603050405020304" pitchFamily="18" charset="0"/>
              <a:ea typeface="宋体" panose="02010600030101010101" pitchFamily="2" charset="-122"/>
            </a:endParaRPr>
          </a:p>
        </p:txBody>
      </p:sp>
      <p:sp>
        <p:nvSpPr>
          <p:cNvPr id="142414" name="文本框 79"/>
          <p:cNvSpPr txBox="1"/>
          <p:nvPr/>
        </p:nvSpPr>
        <p:spPr>
          <a:xfrm>
            <a:off x="6275388" y="1484313"/>
            <a:ext cx="557212" cy="338137"/>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25</a:t>
            </a:r>
            <a:endParaRPr lang="en-US" altLang="zh-CN" sz="1600" b="1">
              <a:latin typeface="Times New Roman" panose="02020603050405020304" pitchFamily="18" charset="0"/>
              <a:ea typeface="宋体" panose="02010600030101010101" pitchFamily="2" charset="-122"/>
            </a:endParaRPr>
          </a:p>
        </p:txBody>
      </p:sp>
      <p:sp>
        <p:nvSpPr>
          <p:cNvPr id="81" name="文本框 80"/>
          <p:cNvSpPr txBox="1"/>
          <p:nvPr/>
        </p:nvSpPr>
        <p:spPr>
          <a:xfrm>
            <a:off x="6275388" y="1822450"/>
            <a:ext cx="557212"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15</a:t>
            </a:r>
            <a:endParaRPr lang="en-US" altLang="zh-CN" sz="1600" b="1">
              <a:latin typeface="Times New Roman" panose="02020603050405020304" pitchFamily="18" charset="0"/>
              <a:ea typeface="宋体" panose="02010600030101010101" pitchFamily="2" charset="-122"/>
            </a:endParaRPr>
          </a:p>
        </p:txBody>
      </p:sp>
      <p:sp>
        <p:nvSpPr>
          <p:cNvPr id="82" name="文本框 81"/>
          <p:cNvSpPr txBox="1"/>
          <p:nvPr/>
        </p:nvSpPr>
        <p:spPr>
          <a:xfrm>
            <a:off x="6273800" y="2159000"/>
            <a:ext cx="558800"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15</a:t>
            </a:r>
            <a:endParaRPr lang="en-US" altLang="zh-CN" sz="1600" b="1">
              <a:latin typeface="Times New Roman" panose="02020603050405020304" pitchFamily="18" charset="0"/>
              <a:ea typeface="宋体" panose="02010600030101010101" pitchFamily="2" charset="-122"/>
            </a:endParaRPr>
          </a:p>
        </p:txBody>
      </p:sp>
      <p:sp>
        <p:nvSpPr>
          <p:cNvPr id="83" name="文本框 82"/>
          <p:cNvSpPr txBox="1"/>
          <p:nvPr/>
        </p:nvSpPr>
        <p:spPr>
          <a:xfrm>
            <a:off x="6273800" y="2495550"/>
            <a:ext cx="558800" cy="338138"/>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5</a:t>
            </a:r>
            <a:endParaRPr lang="en-US" altLang="zh-CN" sz="1600" b="1">
              <a:latin typeface="Times New Roman" panose="02020603050405020304" pitchFamily="18" charset="0"/>
              <a:ea typeface="宋体" panose="02010600030101010101" pitchFamily="2" charset="-122"/>
            </a:endParaRPr>
          </a:p>
        </p:txBody>
      </p:sp>
      <p:sp>
        <p:nvSpPr>
          <p:cNvPr id="84" name="文本框 83"/>
          <p:cNvSpPr txBox="1"/>
          <p:nvPr/>
        </p:nvSpPr>
        <p:spPr>
          <a:xfrm>
            <a:off x="6273800" y="2833688"/>
            <a:ext cx="558800"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30</a:t>
            </a:r>
            <a:endParaRPr lang="en-US" altLang="zh-CN" sz="1600" b="1">
              <a:latin typeface="Times New Roman" panose="02020603050405020304" pitchFamily="18" charset="0"/>
              <a:ea typeface="宋体" panose="02010600030101010101" pitchFamily="2" charset="-122"/>
            </a:endParaRPr>
          </a:p>
        </p:txBody>
      </p:sp>
      <p:sp>
        <p:nvSpPr>
          <p:cNvPr id="85" name="文本框 84"/>
          <p:cNvSpPr txBox="1"/>
          <p:nvPr/>
        </p:nvSpPr>
        <p:spPr>
          <a:xfrm>
            <a:off x="6273800" y="3170238"/>
            <a:ext cx="558800" cy="338137"/>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endParaRPr lang="en-US" altLang="zh-CN" sz="1600" b="1">
              <a:latin typeface="Times New Roman" panose="02020603050405020304" pitchFamily="18" charset="0"/>
              <a:ea typeface="宋体" panose="02010600030101010101" pitchFamily="2" charset="-122"/>
            </a:endParaRPr>
          </a:p>
        </p:txBody>
      </p:sp>
      <p:sp>
        <p:nvSpPr>
          <p:cNvPr id="86" name="文本框 85"/>
          <p:cNvSpPr txBox="1"/>
          <p:nvPr/>
        </p:nvSpPr>
        <p:spPr>
          <a:xfrm>
            <a:off x="6275388" y="3508375"/>
            <a:ext cx="557212"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20</a:t>
            </a:r>
            <a:endParaRPr lang="en-US" altLang="zh-CN" sz="1600" b="1">
              <a:latin typeface="Times New Roman" panose="02020603050405020304" pitchFamily="18" charset="0"/>
              <a:ea typeface="宋体" panose="02010600030101010101" pitchFamily="2" charset="-122"/>
            </a:endParaRPr>
          </a:p>
        </p:txBody>
      </p:sp>
      <p:sp>
        <p:nvSpPr>
          <p:cNvPr id="87" name="文本框 86"/>
          <p:cNvSpPr txBox="1"/>
          <p:nvPr/>
        </p:nvSpPr>
        <p:spPr>
          <a:xfrm>
            <a:off x="6275388" y="3844925"/>
            <a:ext cx="557212"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10</a:t>
            </a:r>
            <a:endParaRPr lang="en-US" altLang="zh-CN" sz="1600" b="1">
              <a:latin typeface="Times New Roman" panose="02020603050405020304" pitchFamily="18" charset="0"/>
              <a:ea typeface="宋体" panose="02010600030101010101" pitchFamily="2" charset="-122"/>
            </a:endParaRPr>
          </a:p>
        </p:txBody>
      </p:sp>
      <p:sp>
        <p:nvSpPr>
          <p:cNvPr id="88" name="文本框 87"/>
          <p:cNvSpPr txBox="1"/>
          <p:nvPr/>
        </p:nvSpPr>
        <p:spPr>
          <a:xfrm>
            <a:off x="5160963" y="1152525"/>
            <a:ext cx="557212"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t</a:t>
            </a:r>
            <a:endParaRPr lang="en-US" altLang="zh-CN" sz="1600" b="1">
              <a:latin typeface="Times New Roman" panose="02020603050405020304" pitchFamily="18" charset="0"/>
              <a:ea typeface="宋体" panose="02010600030101010101" pitchFamily="2" charset="-122"/>
            </a:endParaRPr>
          </a:p>
        </p:txBody>
      </p:sp>
      <p:sp>
        <p:nvSpPr>
          <p:cNvPr id="89" name="文本框 88"/>
          <p:cNvSpPr txBox="1"/>
          <p:nvPr/>
        </p:nvSpPr>
        <p:spPr>
          <a:xfrm>
            <a:off x="5718175" y="1152525"/>
            <a:ext cx="557213"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A</a:t>
            </a:r>
            <a:endParaRPr lang="en-US" altLang="zh-CN" sz="1600" b="1">
              <a:latin typeface="Times New Roman" panose="02020603050405020304" pitchFamily="18" charset="0"/>
              <a:ea typeface="宋体" panose="02010600030101010101" pitchFamily="2" charset="-122"/>
            </a:endParaRPr>
          </a:p>
        </p:txBody>
      </p:sp>
      <p:sp>
        <p:nvSpPr>
          <p:cNvPr id="90" name="文本框 89"/>
          <p:cNvSpPr txBox="1"/>
          <p:nvPr/>
        </p:nvSpPr>
        <p:spPr>
          <a:xfrm>
            <a:off x="6275388" y="1152525"/>
            <a:ext cx="557212" cy="336550"/>
          </a:xfrm>
          <a:prstGeom prst="rect">
            <a:avLst/>
          </a:prstGeom>
          <a:noFill/>
          <a:ln w="9525" cap="flat" cmpd="sng">
            <a:solidFill>
              <a:schemeClr val="tx1"/>
            </a:solidFill>
            <a:prstDash val="solid"/>
            <a:round/>
            <a:headEnd type="none" w="med" len="med"/>
            <a:tailEnd type="none" w="med" len="med"/>
          </a:ln>
        </p:spPr>
        <p:txBody>
          <a:bodyPr wrap="square" anchor="t">
            <a:spAutoFit/>
          </a:bodyPr>
          <a:p>
            <a:pPr algn="ctr"/>
            <a:r>
              <a:rPr lang="en-US" altLang="zh-CN" sz="1600" b="1">
                <a:latin typeface="Times New Roman" panose="02020603050405020304" pitchFamily="18" charset="0"/>
                <a:ea typeface="宋体" panose="02010600030101010101" pitchFamily="2" charset="-122"/>
              </a:rPr>
              <a:t>B</a:t>
            </a:r>
            <a:endParaRPr lang="en-US" altLang="zh-CN" sz="1600"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4"/>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71"/>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7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7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7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7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79"/>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82"/>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83"/>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grpId="0" nodeType="clickEffect">
                                  <p:stCondLst>
                                    <p:cond delay="0"/>
                                  </p:stCondLst>
                                  <p:childTnLst>
                                    <p:set>
                                      <p:cBhvr>
                                        <p:cTn id="198" dur="1" fill="hold">
                                          <p:stCondLst>
                                            <p:cond delay="0"/>
                                          </p:stCondLst>
                                        </p:cTn>
                                        <p:tgtEl>
                                          <p:spTgt spid="84"/>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85"/>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86"/>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87"/>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88"/>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89"/>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animBg="1"/>
      <p:bldP spid="4" grpId="1" animBg="1"/>
      <p:bldP spid="2" grpId="0" bldLvl="0" animBg="1"/>
      <p:bldP spid="2" grpId="1" animBg="1"/>
      <p:bldP spid="5" grpId="0"/>
      <p:bldP spid="5" grpId="1"/>
      <p:bldP spid="56" grpId="0" animBg="1"/>
      <p:bldP spid="56" grpId="1" animBg="1"/>
      <p:bldP spid="6" grpId="0" animBg="1"/>
      <p:bldP spid="6" grpId="1" animBg="1"/>
      <p:bldP spid="7" grpId="0" animBg="1"/>
      <p:bldP spid="7" grpId="1" animBg="1"/>
      <p:bldP spid="9" grpId="0"/>
      <p:bldP spid="9" grpId="1"/>
      <p:bldP spid="57" grpId="0" animBg="1"/>
      <p:bldP spid="57" grpId="1" animBg="1"/>
      <p:bldP spid="27" grpId="0" animBg="1"/>
      <p:bldP spid="27" grpId="1" animBg="1"/>
      <p:bldP spid="11" grpId="0" animBg="1"/>
      <p:bldP spid="11" grpId="1" animBg="1"/>
      <p:bldP spid="12" grpId="0"/>
      <p:bldP spid="12" grpId="1"/>
      <p:bldP spid="13" grpId="0" animBg="1"/>
      <p:bldP spid="13" grpId="1" animBg="1"/>
      <p:bldP spid="14" grpId="0" animBg="1"/>
      <p:bldP spid="14" grpId="1" animBg="1"/>
      <p:bldP spid="16" grpId="0" bldLvl="0" animBg="1"/>
      <p:bldP spid="16" grpId="1" animBg="1"/>
      <p:bldP spid="17" grpId="0"/>
      <p:bldP spid="17" grpId="1"/>
      <p:bldP spid="58" grpId="0" animBg="1"/>
      <p:bldP spid="58" grpId="1" animBg="1"/>
      <p:bldP spid="18" grpId="0" animBg="1"/>
      <p:bldP spid="18" grpId="1" animBg="1"/>
      <p:bldP spid="20" grpId="0" animBg="1"/>
      <p:bldP spid="20" grpId="1" animBg="1"/>
      <p:bldP spid="21" grpId="0"/>
      <p:bldP spid="21" grpId="1"/>
      <p:bldP spid="23" grpId="0" animBg="1"/>
      <p:bldP spid="23" grpId="1" animBg="1"/>
      <p:bldP spid="22" grpId="0" animBg="1"/>
      <p:bldP spid="22" grpId="1" animBg="1"/>
      <p:bldP spid="24" grpId="0" animBg="1"/>
      <p:bldP spid="24" grpId="1" animBg="1"/>
      <p:bldP spid="25" grpId="0"/>
      <p:bldP spid="25" grpId="1"/>
      <p:bldP spid="59" grpId="0" animBg="1"/>
      <p:bldP spid="59" grpId="1" animBg="1"/>
      <p:bldP spid="29" grpId="0" animBg="1"/>
      <p:bldP spid="29" grpId="1" animBg="1"/>
      <p:bldP spid="60" grpId="0"/>
      <p:bldP spid="60" grpId="1"/>
      <p:bldP spid="31" grpId="0" animBg="1"/>
      <p:bldP spid="31" grpId="1" animBg="1"/>
      <p:bldP spid="61" grpId="0" animBg="1"/>
      <p:bldP spid="61" grpId="1" animBg="1"/>
      <p:bldP spid="63" grpId="0" animBg="1"/>
      <p:bldP spid="63" grpId="1" animBg="1"/>
      <p:bldP spid="64" grpId="0" bldLvl="0" animBg="1"/>
      <p:bldP spid="64" grpId="1" animBg="1"/>
      <p:bldP spid="65" grpId="0" bldLvl="0" animBg="1"/>
      <p:bldP spid="65" grpId="1" animBg="1"/>
      <p:bldP spid="66" grpId="0" bldLvl="0" animBg="1"/>
      <p:bldP spid="66" grpId="1" animBg="1"/>
      <p:bldP spid="67" grpId="0" bldLvl="0" animBg="1"/>
      <p:bldP spid="67" grpId="1" animBg="1"/>
      <p:bldP spid="68" grpId="0" bldLvl="0" animBg="1"/>
      <p:bldP spid="68" grpId="1" animBg="1"/>
      <p:bldP spid="69" grpId="0" bldLvl="0" animBg="1"/>
      <p:bldP spid="69" grpId="1" animBg="1"/>
      <p:bldP spid="70" grpId="0" bldLvl="0" animBg="1"/>
      <p:bldP spid="70" grpId="1" animBg="1"/>
      <p:bldP spid="71" grpId="0" bldLvl="0" animBg="1"/>
      <p:bldP spid="71" grpId="1" animBg="1"/>
      <p:bldP spid="73" grpId="0" bldLvl="0" animBg="1"/>
      <p:bldP spid="73" grpId="1" animBg="1"/>
      <p:bldP spid="74" grpId="0" bldLvl="0" animBg="1"/>
      <p:bldP spid="74" grpId="1" animBg="1"/>
      <p:bldP spid="75" grpId="0" bldLvl="0" animBg="1"/>
      <p:bldP spid="75" grpId="1" animBg="1"/>
      <p:bldP spid="76" grpId="0" bldLvl="0" animBg="1"/>
      <p:bldP spid="76" grpId="1" animBg="1"/>
      <p:bldP spid="77" grpId="0" bldLvl="0" animBg="1"/>
      <p:bldP spid="77" grpId="1" animBg="1"/>
      <p:bldP spid="78" grpId="0" bldLvl="0" animBg="1"/>
      <p:bldP spid="78" grpId="1" animBg="1"/>
      <p:bldP spid="79" grpId="0" bldLvl="0" animBg="1"/>
      <p:bldP spid="79" grpId="1" animBg="1"/>
      <p:bldP spid="81" grpId="0" bldLvl="0" animBg="1"/>
      <p:bldP spid="81" grpId="1" animBg="1"/>
      <p:bldP spid="82" grpId="0" bldLvl="0" animBg="1"/>
      <p:bldP spid="82" grpId="1" animBg="1"/>
      <p:bldP spid="83" grpId="0" bldLvl="0" animBg="1"/>
      <p:bldP spid="83" grpId="1" animBg="1"/>
      <p:bldP spid="84" grpId="0" bldLvl="0" animBg="1"/>
      <p:bldP spid="84" grpId="1" animBg="1"/>
      <p:bldP spid="85" grpId="0" bldLvl="0" animBg="1"/>
      <p:bldP spid="85" grpId="1" animBg="1"/>
      <p:bldP spid="86" grpId="0" bldLvl="0" animBg="1"/>
      <p:bldP spid="86" grpId="1" animBg="1"/>
      <p:bldP spid="87" grpId="0" bldLvl="0" animBg="1"/>
      <p:bldP spid="87" grpId="1" animBg="1"/>
      <p:bldP spid="88" grpId="0" bldLvl="0" animBg="1"/>
      <p:bldP spid="88" grpId="1" animBg="1"/>
      <p:bldP spid="89" grpId="0" bldLvl="0" animBg="1"/>
      <p:bldP spid="89" grpId="1" animBg="1"/>
      <p:bldP spid="90" grpId="0" bldLvl="0" animBg="1"/>
      <p:bldP spid="90" grpId="1" animBg="1"/>
      <p:bldP spid="142406" grpId="1" animBg="1"/>
      <p:bldP spid="142414" grpId="1"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3362" name="Text Box 2"/>
          <p:cNvSpPr txBox="1"/>
          <p:nvPr/>
        </p:nvSpPr>
        <p:spPr>
          <a:xfrm>
            <a:off x="254000" y="292100"/>
            <a:ext cx="8458200" cy="6369050"/>
          </a:xfrm>
          <a:prstGeom prst="rect">
            <a:avLst/>
          </a:prstGeom>
          <a:noFill/>
          <a:ln w="9525">
            <a:noFill/>
          </a:ln>
        </p:spPr>
        <p:txBody>
          <a:bodyPr anchor="t">
            <a:spAutoFit/>
          </a:bodyPr>
          <a:p>
            <a:pPr marL="457200" indent="-457200">
              <a:buFontTx/>
              <a:buAutoNum type="circleNumDbPlain"/>
            </a:pPr>
            <a:r>
              <a:rPr lang="zh-CN" altLang="en-US" b="1">
                <a:latin typeface="Tahoma" panose="020B0604030504040204" pitchFamily="34" charset="0"/>
                <a:ea typeface="宋体" panose="02010600030101010101" pitchFamily="2" charset="-122"/>
              </a:rPr>
              <a:t>在刚开始时</a:t>
            </a:r>
            <a:r>
              <a:rPr lang="en-US" altLang="zh-CN" b="1">
                <a:latin typeface="Times New Roman" panose="02020603050405020304" pitchFamily="18" charset="0"/>
                <a:ea typeface="宋体" panose="02010600030101010101" pitchFamily="2" charset="-122"/>
              </a:rPr>
              <a:t>(t</a:t>
            </a:r>
            <a:r>
              <a:rPr lang="en-US" altLang="zh-CN" b="1" baseline="-10000">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宋体" panose="02010600030101010101" pitchFamily="2" charset="-122"/>
              </a:rPr>
              <a:t>=0)</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必须在</a:t>
            </a:r>
            <a:r>
              <a:rPr lang="en-US" altLang="zh-CN" b="1">
                <a:latin typeface="Times New Roman" panose="02020603050405020304" pitchFamily="18" charset="0"/>
                <a:ea typeface="宋体" panose="02010600030101010101" pitchFamily="2" charset="-122"/>
              </a:rPr>
              <a:t>20ms</a:t>
            </a:r>
            <a:r>
              <a:rPr lang="zh-CN" altLang="en-US" b="1">
                <a:latin typeface="Times New Roman" panose="02020603050405020304" pitchFamily="18" charset="0"/>
                <a:ea typeface="宋体" panose="02010600030101010101" pitchFamily="2" charset="-122"/>
              </a:rPr>
              <a:t>时完成，而它本身运行需要</a:t>
            </a:r>
            <a:r>
              <a:rPr lang="en-US" altLang="zh-CN" b="1">
                <a:latin typeface="Times New Roman" panose="02020603050405020304" pitchFamily="18" charset="0"/>
                <a:ea typeface="宋体" panose="02010600030101010101" pitchFamily="2" charset="-122"/>
              </a:rPr>
              <a:t>10ms</a:t>
            </a:r>
            <a:r>
              <a:rPr lang="zh-CN" altLang="en-US" b="1">
                <a:latin typeface="Times New Roman" panose="02020603050405020304" pitchFamily="18" charset="0"/>
                <a:ea typeface="宋体" panose="02010600030101010101" pitchFamily="2" charset="-122"/>
              </a:rPr>
              <a:t>，可算出</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10ms</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必须在</a:t>
            </a:r>
            <a:r>
              <a:rPr lang="en-US" altLang="zh-CN" b="1">
                <a:latin typeface="Times New Roman" panose="02020603050405020304" pitchFamily="18" charset="0"/>
                <a:ea typeface="宋体" panose="02010600030101010101" pitchFamily="2" charset="-122"/>
              </a:rPr>
              <a:t>50ms</a:t>
            </a:r>
            <a:r>
              <a:rPr lang="zh-CN" altLang="en-US" b="1">
                <a:latin typeface="Times New Roman" panose="02020603050405020304" pitchFamily="18" charset="0"/>
                <a:ea typeface="宋体" panose="02010600030101010101" pitchFamily="2" charset="-122"/>
              </a:rPr>
              <a:t>时完成，而它本身就需</a:t>
            </a:r>
            <a:r>
              <a:rPr lang="en-US" altLang="zh-CN" b="1">
                <a:latin typeface="Times New Roman" panose="02020603050405020304" pitchFamily="18" charset="0"/>
                <a:ea typeface="宋体" panose="02010600030101010101" pitchFamily="2" charset="-122"/>
              </a:rPr>
              <a:t>25ms</a:t>
            </a:r>
            <a:r>
              <a:rPr lang="zh-CN" altLang="en-US" b="1">
                <a:latin typeface="Times New Roman" panose="02020603050405020304" pitchFamily="18" charset="0"/>
                <a:ea typeface="宋体" panose="02010600030101010101" pitchFamily="2" charset="-122"/>
              </a:rPr>
              <a:t>，可算出</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25ms</a:t>
            </a:r>
            <a:r>
              <a:rPr lang="zh-CN" altLang="en-US" b="1">
                <a:latin typeface="Times New Roman" panose="02020603050405020304" pitchFamily="18" charset="0"/>
                <a:ea typeface="宋体" panose="02010600030101010101" pitchFamily="2" charset="-122"/>
              </a:rPr>
              <a:t>，故调度程序应先调度</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执行。</a:t>
            </a:r>
            <a:endParaRPr lang="zh-CN" altLang="en-US" b="1">
              <a:latin typeface="Times New Roman" panose="02020603050405020304" pitchFamily="18" charset="0"/>
              <a:ea typeface="宋体" panose="02010600030101010101" pitchFamily="2" charset="-122"/>
            </a:endParaRPr>
          </a:p>
          <a:p>
            <a:pPr marL="457200" indent="-457200">
              <a:buFontTx/>
              <a:buAutoNum type="circleNumDbPlain" startAt="2"/>
            </a:pPr>
            <a:r>
              <a:rPr lang="zh-CN" altLang="en-US" b="1">
                <a:latin typeface="Times New Roman" panose="02020603050405020304" pitchFamily="18" charset="0"/>
                <a:ea typeface="宋体" panose="02010600030101010101" pitchFamily="2" charset="-122"/>
              </a:rPr>
              <a:t>在</a:t>
            </a:r>
            <a:r>
              <a:rPr lang="en-US" altLang="zh-CN" b="1">
                <a:latin typeface="Times New Roman" panose="02020603050405020304" pitchFamily="18" charset="0"/>
                <a:ea typeface="宋体" panose="02010600030101010101" pitchFamily="2" charset="-122"/>
              </a:rPr>
              <a:t>t</a:t>
            </a:r>
            <a:r>
              <a:rPr lang="en-US" altLang="zh-CN" b="1" baseline="-10000">
                <a:latin typeface="Times New Roman" panose="02020603050405020304" pitchFamily="18" charset="0"/>
                <a:ea typeface="宋体" panose="02010600030101010101" pitchFamily="2" charset="-122"/>
              </a:rPr>
              <a:t>2</a:t>
            </a:r>
            <a:r>
              <a:rPr lang="en-US" altLang="zh-CN" b="1">
                <a:latin typeface="Times New Roman" panose="02020603050405020304" pitchFamily="18" charset="0"/>
                <a:ea typeface="宋体" panose="02010600030101010101" pitchFamily="2" charset="-122"/>
              </a:rPr>
              <a:t>=10ms</a:t>
            </a:r>
            <a:r>
              <a:rPr lang="zh-CN" altLang="en-US" b="1">
                <a:latin typeface="Times New Roman" panose="02020603050405020304" pitchFamily="18" charset="0"/>
                <a:ea typeface="宋体" panose="02010600030101010101" pitchFamily="2" charset="-122"/>
              </a:rPr>
              <a:t>时， </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的松弛度可按下式算出：</a:t>
            </a:r>
            <a:endParaRPr lang="zh-CN" altLang="en-US" b="1">
              <a:latin typeface="Times New Roman" panose="02020603050405020304" pitchFamily="18" charset="0"/>
              <a:ea typeface="宋体" panose="02010600030101010101" pitchFamily="2" charset="-122"/>
            </a:endParaRPr>
          </a:p>
          <a:p>
            <a:pPr marL="457200" indent="-457200"/>
            <a:r>
              <a:rPr lang="en-US" altLang="zh-CN" b="1">
                <a:latin typeface="Times New Roman" panose="02020603050405020304" pitchFamily="18" charset="0"/>
                <a:ea typeface="宋体" panose="02010600030101010101" pitchFamily="2" charset="-122"/>
              </a:rPr>
              <a:t>      A</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的松弛度</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必须完成的时间</a:t>
            </a:r>
            <a:r>
              <a:rPr lang="en-US" altLang="zh-CN" b="1">
                <a:latin typeface="宋体" panose="02010600030101010101" pitchFamily="2" charset="-122"/>
                <a:ea typeface="宋体" panose="02010600030101010101" pitchFamily="2" charset="-122"/>
              </a:rPr>
              <a:t>-</a:t>
            </a:r>
            <a:r>
              <a:rPr lang="zh-CN" altLang="en-US" b="1">
                <a:latin typeface="Times New Roman" panose="02020603050405020304" pitchFamily="18" charset="0"/>
                <a:ea typeface="宋体" panose="02010600030101010101" pitchFamily="2" charset="-122"/>
              </a:rPr>
              <a:t>其本身的运行时间</a:t>
            </a:r>
            <a:r>
              <a:rPr lang="en-US" altLang="zh-CN" b="1">
                <a:latin typeface="宋体" panose="02010600030101010101" pitchFamily="2" charset="-122"/>
                <a:ea typeface="宋体" panose="02010600030101010101" pitchFamily="2" charset="-122"/>
              </a:rPr>
              <a:t>-</a:t>
            </a:r>
            <a:r>
              <a:rPr lang="zh-CN" altLang="en-US" b="1">
                <a:latin typeface="Times New Roman" panose="02020603050405020304" pitchFamily="18" charset="0"/>
                <a:ea typeface="宋体" panose="02010600030101010101" pitchFamily="2" charset="-122"/>
              </a:rPr>
              <a:t>当前时间 </a:t>
            </a:r>
            <a:r>
              <a:rPr lang="en-US" altLang="zh-CN" b="1">
                <a:latin typeface="Times New Roman" panose="02020603050405020304" pitchFamily="18" charset="0"/>
                <a:ea typeface="宋体" panose="02010600030101010101" pitchFamily="2" charset="-122"/>
              </a:rPr>
              <a:t>=40ms-10ms-10ms=20ms</a:t>
            </a:r>
            <a:endParaRPr lang="en-US" altLang="zh-CN" b="1">
              <a:latin typeface="Times New Roman" panose="02020603050405020304" pitchFamily="18" charset="0"/>
              <a:ea typeface="宋体" panose="02010600030101010101" pitchFamily="2" charset="-122"/>
            </a:endParaRPr>
          </a:p>
          <a:p>
            <a:pPr marL="457200" indent="-457200"/>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类似地，可算出</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15ms</a:t>
            </a:r>
            <a:r>
              <a:rPr lang="zh-CN" altLang="en-US" b="1">
                <a:latin typeface="Times New Roman" panose="02020603050405020304" pitchFamily="18" charset="0"/>
                <a:ea typeface="宋体" panose="02010600030101010101" pitchFamily="2" charset="-122"/>
              </a:rPr>
              <a:t>，故调度程序应选择</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执行。</a:t>
            </a:r>
            <a:endParaRPr lang="zh-CN" altLang="en-US" b="1">
              <a:latin typeface="Times New Roman" panose="02020603050405020304" pitchFamily="18" charset="0"/>
              <a:ea typeface="宋体" panose="02010600030101010101" pitchFamily="2" charset="-122"/>
            </a:endParaRPr>
          </a:p>
          <a:p>
            <a:pPr marL="457200" indent="-457200">
              <a:buFontTx/>
              <a:buAutoNum type="circleNumDbPlain" startAt="3"/>
            </a:pPr>
            <a:r>
              <a:rPr lang="zh-CN" altLang="en-US" b="1">
                <a:latin typeface="Times New Roman" panose="02020603050405020304" pitchFamily="18" charset="0"/>
                <a:ea typeface="宋体" panose="02010600030101010101" pitchFamily="2" charset="-122"/>
              </a:rPr>
              <a:t>在</a:t>
            </a:r>
            <a:r>
              <a:rPr lang="en-US" altLang="zh-CN" b="1">
                <a:latin typeface="Times New Roman" panose="02020603050405020304" pitchFamily="18" charset="0"/>
                <a:ea typeface="宋体" panose="02010600030101010101" pitchFamily="2" charset="-122"/>
              </a:rPr>
              <a:t>t</a:t>
            </a:r>
            <a:r>
              <a:rPr lang="en-US" altLang="zh-CN" b="1" baseline="-10000">
                <a:latin typeface="Times New Roman" panose="02020603050405020304" pitchFamily="18" charset="0"/>
                <a:ea typeface="宋体" panose="02010600030101010101" pitchFamily="2" charset="-122"/>
              </a:rPr>
              <a:t>3</a:t>
            </a:r>
            <a:r>
              <a:rPr lang="en-US" altLang="zh-CN" b="1">
                <a:latin typeface="Times New Roman" panose="02020603050405020304" pitchFamily="18" charset="0"/>
                <a:ea typeface="宋体" panose="02010600030101010101" pitchFamily="2" charset="-122"/>
              </a:rPr>
              <a:t>=30ms</a:t>
            </a:r>
            <a:r>
              <a:rPr lang="zh-CN" altLang="en-US" b="1">
                <a:latin typeface="Times New Roman" panose="02020603050405020304" pitchFamily="18" charset="0"/>
                <a:ea typeface="宋体" panose="02010600030101010101" pitchFamily="2" charset="-122"/>
              </a:rPr>
              <a:t>时，</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的松弛度已减为</a:t>
            </a:r>
            <a:r>
              <a:rPr lang="en-US" altLang="zh-CN" b="1">
                <a:latin typeface="Times New Roman" panose="02020603050405020304" pitchFamily="18" charset="0"/>
                <a:ea typeface="宋体" panose="02010600030101010101" pitchFamily="2" charset="-122"/>
              </a:rPr>
              <a:t>0(</a:t>
            </a:r>
            <a:r>
              <a:rPr lang="zh-CN" altLang="en-US" b="1">
                <a:latin typeface="Times New Roman" panose="02020603050405020304" pitchFamily="18" charset="0"/>
                <a:ea typeface="宋体" panose="02010600030101010101" pitchFamily="2" charset="-122"/>
              </a:rPr>
              <a:t>即</a:t>
            </a:r>
            <a:r>
              <a:rPr lang="en-US" altLang="zh-CN" b="1">
                <a:latin typeface="Times New Roman" panose="02020603050405020304" pitchFamily="18" charset="0"/>
                <a:ea typeface="宋体" panose="02010600030101010101" pitchFamily="2" charset="-122"/>
              </a:rPr>
              <a:t>40-10-30)</a:t>
            </a:r>
            <a:r>
              <a:rPr lang="zh-CN" altLang="en-US" b="1">
                <a:latin typeface="Times New Roman" panose="02020603050405020304" pitchFamily="18" charset="0"/>
                <a:ea typeface="宋体" panose="02010600030101010101" pitchFamily="2" charset="-122"/>
              </a:rPr>
              <a:t>，而</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15ms(50-5-30)</a:t>
            </a:r>
            <a:r>
              <a:rPr lang="zh-CN" altLang="en-US" b="1">
                <a:latin typeface="Times New Roman" panose="02020603050405020304" pitchFamily="18" charset="0"/>
                <a:ea typeface="宋体" panose="02010600030101010101" pitchFamily="2" charset="-122"/>
              </a:rPr>
              <a:t>，于是调度程序应抢占</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的处理机而调度</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运行。</a:t>
            </a:r>
            <a:endParaRPr lang="zh-CN" altLang="en-US" b="1">
              <a:latin typeface="Times New Roman" panose="02020603050405020304" pitchFamily="18" charset="0"/>
              <a:ea typeface="宋体" panose="02010600030101010101" pitchFamily="2" charset="-122"/>
            </a:endParaRPr>
          </a:p>
          <a:p>
            <a:pPr marL="457200" indent="-457200">
              <a:buFontTx/>
              <a:buAutoNum type="circleNumDbPlain" startAt="3"/>
            </a:pPr>
            <a:r>
              <a:rPr lang="zh-CN" altLang="en-US" b="1">
                <a:latin typeface="Times New Roman" panose="02020603050405020304" pitchFamily="18" charset="0"/>
                <a:ea typeface="宋体" panose="02010600030101010101" pitchFamily="2" charset="-122"/>
              </a:rPr>
              <a:t>在</a:t>
            </a:r>
            <a:r>
              <a:rPr lang="en-US" altLang="zh-CN" b="1">
                <a:latin typeface="Times New Roman" panose="02020603050405020304" pitchFamily="18" charset="0"/>
                <a:ea typeface="宋体" panose="02010600030101010101" pitchFamily="2" charset="-122"/>
              </a:rPr>
              <a:t>t</a:t>
            </a:r>
            <a:r>
              <a:rPr lang="en-US" altLang="zh-CN" b="1" baseline="-10000">
                <a:latin typeface="Times New Roman" panose="02020603050405020304" pitchFamily="18" charset="0"/>
                <a:ea typeface="宋体" panose="02010600030101010101" pitchFamily="2" charset="-122"/>
              </a:rPr>
              <a:t>4</a:t>
            </a:r>
            <a:r>
              <a:rPr lang="en-US" altLang="zh-CN" b="1">
                <a:latin typeface="Times New Roman" panose="02020603050405020304" pitchFamily="18" charset="0"/>
                <a:ea typeface="宋体" panose="02010600030101010101" pitchFamily="2" charset="-122"/>
              </a:rPr>
              <a:t>=40ms</a:t>
            </a:r>
            <a:r>
              <a:rPr lang="zh-CN" altLang="en-US" b="1">
                <a:latin typeface="Times New Roman" panose="02020603050405020304" pitchFamily="18" charset="0"/>
                <a:ea typeface="宋体" panose="02010600030101010101" pitchFamily="2" charset="-122"/>
              </a:rPr>
              <a:t>时，</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完毕，</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10ms(</a:t>
            </a:r>
            <a:r>
              <a:rPr lang="zh-CN" altLang="en-US" b="1">
                <a:latin typeface="Times New Roman" panose="02020603050405020304" pitchFamily="18" charset="0"/>
                <a:ea typeface="宋体" panose="02010600030101010101" pitchFamily="2" charset="-122"/>
              </a:rPr>
              <a:t>即</a:t>
            </a:r>
            <a:r>
              <a:rPr lang="en-US" altLang="zh-CN" b="1">
                <a:latin typeface="Times New Roman" panose="02020603050405020304" pitchFamily="18" charset="0"/>
                <a:ea typeface="宋体" panose="02010600030101010101" pitchFamily="2" charset="-122"/>
              </a:rPr>
              <a:t>60-10-40)</a:t>
            </a:r>
            <a:r>
              <a:rPr lang="zh-CN" altLang="en-US" b="1">
                <a:latin typeface="Times New Roman" panose="02020603050405020304" pitchFamily="18" charset="0"/>
                <a:ea typeface="宋体" panose="02010600030101010101" pitchFamily="2" charset="-122"/>
              </a:rPr>
              <a:t>，而</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5ms(50-5-40)</a:t>
            </a:r>
            <a:r>
              <a:rPr lang="zh-CN" altLang="en-US" b="1">
                <a:latin typeface="Times New Roman" panose="02020603050405020304" pitchFamily="18" charset="0"/>
                <a:ea typeface="宋体" panose="02010600030101010101" pitchFamily="2" charset="-122"/>
              </a:rPr>
              <a:t>，故又重新调度</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执行。</a:t>
            </a:r>
            <a:endParaRPr lang="zh-CN" altLang="en-US" b="1">
              <a:latin typeface="Times New Roman" panose="02020603050405020304" pitchFamily="18" charset="0"/>
              <a:ea typeface="宋体" panose="02010600030101010101" pitchFamily="2" charset="-122"/>
            </a:endParaRPr>
          </a:p>
          <a:p>
            <a:pPr marL="457200" indent="-457200">
              <a:buFontTx/>
              <a:buAutoNum type="circleNumDbPlain" startAt="3"/>
            </a:pPr>
            <a:r>
              <a:rPr lang="zh-CN" altLang="en-US" b="1">
                <a:latin typeface="Times New Roman" panose="02020603050405020304" pitchFamily="18" charset="0"/>
                <a:ea typeface="宋体" panose="02010600030101010101" pitchFamily="2" charset="-122"/>
              </a:rPr>
              <a:t>在</a:t>
            </a:r>
            <a:r>
              <a:rPr lang="en-US" altLang="zh-CN" b="1">
                <a:latin typeface="Times New Roman" panose="02020603050405020304" pitchFamily="18" charset="0"/>
                <a:ea typeface="宋体" panose="02010600030101010101" pitchFamily="2" charset="-122"/>
              </a:rPr>
              <a:t>t</a:t>
            </a:r>
            <a:r>
              <a:rPr lang="en-US" altLang="zh-CN" b="1" baseline="-10000">
                <a:latin typeface="Times New Roman" panose="02020603050405020304" pitchFamily="18" charset="0"/>
                <a:ea typeface="宋体" panose="02010600030101010101" pitchFamily="2" charset="-122"/>
              </a:rPr>
              <a:t>5</a:t>
            </a:r>
            <a:r>
              <a:rPr lang="en-US" altLang="zh-CN" b="1">
                <a:latin typeface="Times New Roman" panose="02020603050405020304" pitchFamily="18" charset="0"/>
                <a:ea typeface="宋体" panose="02010600030101010101" pitchFamily="2" charset="-122"/>
              </a:rPr>
              <a:t>=45ms</a:t>
            </a:r>
            <a:r>
              <a:rPr lang="zh-CN" altLang="en-US" b="1">
                <a:latin typeface="Times New Roman" panose="02020603050405020304" pitchFamily="18" charset="0"/>
                <a:ea typeface="宋体" panose="02010600030101010101" pitchFamily="2" charset="-122"/>
              </a:rPr>
              <a:t>时， </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执行完毕，而此时</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的松弛度已减为</a:t>
            </a:r>
            <a:r>
              <a:rPr lang="en-US" altLang="zh-CN" b="1">
                <a:latin typeface="Times New Roman" panose="02020603050405020304" pitchFamily="18" charset="0"/>
                <a:ea typeface="宋体" panose="02010600030101010101" pitchFamily="2" charset="-122"/>
              </a:rPr>
              <a:t>5(</a:t>
            </a:r>
            <a:r>
              <a:rPr lang="zh-CN" altLang="en-US" b="1">
                <a:latin typeface="Times New Roman" panose="02020603050405020304" pitchFamily="18" charset="0"/>
                <a:ea typeface="宋体" panose="02010600030101010101" pitchFamily="2" charset="-122"/>
              </a:rPr>
              <a:t>即</a:t>
            </a:r>
            <a:r>
              <a:rPr lang="en-US" altLang="zh-CN" b="1">
                <a:latin typeface="Times New Roman" panose="02020603050405020304" pitchFamily="18" charset="0"/>
                <a:ea typeface="宋体" panose="02010600030101010101" pitchFamily="2" charset="-122"/>
              </a:rPr>
              <a:t>60-10-45)</a:t>
            </a:r>
            <a:r>
              <a:rPr lang="zh-CN" altLang="en-US" b="1">
                <a:latin typeface="Times New Roman" panose="02020603050405020304" pitchFamily="18" charset="0"/>
                <a:ea typeface="宋体" panose="02010600030101010101" pitchFamily="2" charset="-122"/>
              </a:rPr>
              <a:t>，而</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30ms(100-25-45)</a:t>
            </a:r>
            <a:r>
              <a:rPr lang="zh-CN" altLang="en-US" b="1">
                <a:latin typeface="Times New Roman" panose="02020603050405020304" pitchFamily="18" charset="0"/>
                <a:ea typeface="宋体" panose="02010600030101010101" pitchFamily="2" charset="-122"/>
              </a:rPr>
              <a:t>，于是又应调度</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执行。</a:t>
            </a:r>
            <a:endParaRPr lang="zh-CN" altLang="en-US" b="1">
              <a:latin typeface="Times New Roman" panose="02020603050405020304" pitchFamily="18" charset="0"/>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4386" name="Text Box 2"/>
          <p:cNvSpPr txBox="1"/>
          <p:nvPr/>
        </p:nvSpPr>
        <p:spPr>
          <a:xfrm>
            <a:off x="381000" y="355600"/>
            <a:ext cx="8445500" cy="3119438"/>
          </a:xfrm>
          <a:prstGeom prst="rect">
            <a:avLst/>
          </a:prstGeom>
          <a:noFill/>
          <a:ln w="9525">
            <a:noFill/>
          </a:ln>
        </p:spPr>
        <p:txBody>
          <a:bodyPr anchor="t">
            <a:spAutoFit/>
          </a:bodyPr>
          <a:p>
            <a:pPr marL="457200" indent="-457200">
              <a:spcBef>
                <a:spcPct val="10000"/>
              </a:spcBef>
              <a:buFontTx/>
              <a:buAutoNum type="circleNumDbPlain" startAt="6"/>
            </a:pPr>
            <a:r>
              <a:rPr lang="zh-CN" altLang="en-US" b="1">
                <a:latin typeface="Times New Roman" panose="02020603050405020304" pitchFamily="18" charset="0"/>
                <a:ea typeface="宋体" panose="02010600030101010101" pitchFamily="2" charset="-122"/>
              </a:rPr>
              <a:t>在</a:t>
            </a:r>
            <a:r>
              <a:rPr lang="en-US" altLang="zh-CN" b="1">
                <a:latin typeface="Times New Roman" panose="02020603050405020304" pitchFamily="18" charset="0"/>
                <a:ea typeface="宋体" panose="02010600030101010101" pitchFamily="2" charset="-122"/>
              </a:rPr>
              <a:t>t</a:t>
            </a:r>
            <a:r>
              <a:rPr lang="en-US" altLang="zh-CN" b="1" baseline="-10000">
                <a:latin typeface="Times New Roman" panose="02020603050405020304" pitchFamily="18" charset="0"/>
                <a:ea typeface="宋体" panose="02010600030101010101" pitchFamily="2" charset="-122"/>
              </a:rPr>
              <a:t>6</a:t>
            </a:r>
            <a:r>
              <a:rPr lang="en-US" altLang="zh-CN" b="1">
                <a:latin typeface="Times New Roman" panose="02020603050405020304" pitchFamily="18" charset="0"/>
                <a:ea typeface="宋体" panose="02010600030101010101" pitchFamily="2" charset="-122"/>
              </a:rPr>
              <a:t>=55ms</a:t>
            </a:r>
            <a:r>
              <a:rPr lang="zh-CN" altLang="en-US" b="1">
                <a:latin typeface="Times New Roman" panose="02020603050405020304" pitchFamily="18" charset="0"/>
                <a:ea typeface="宋体" panose="02010600030101010101" pitchFamily="2" charset="-122"/>
              </a:rPr>
              <a:t>时，</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3</a:t>
            </a:r>
            <a:r>
              <a:rPr lang="en-US" altLang="zh-CN" b="1">
                <a:latin typeface="Times New Roman" panose="02020603050405020304" pitchFamily="18" charset="0"/>
                <a:ea typeface="宋体" panose="02010600030101010101" pitchFamily="2" charset="-122"/>
              </a:rPr>
              <a:t> </a:t>
            </a:r>
            <a:r>
              <a:rPr lang="zh-CN" altLang="en-US" b="1">
                <a:latin typeface="Times New Roman" panose="02020603050405020304" pitchFamily="18" charset="0"/>
                <a:ea typeface="宋体" panose="02010600030101010101" pitchFamily="2" charset="-122"/>
              </a:rPr>
              <a:t>执行完毕，任务</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此时尚未进入</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，而任务</a:t>
            </a:r>
            <a:r>
              <a:rPr lang="en-US" altLang="zh-CN" b="1">
                <a:latin typeface="Times New Roman" panose="02020603050405020304" pitchFamily="18" charset="0"/>
                <a:ea typeface="宋体" panose="02010600030101010101" pitchFamily="2" charset="-122"/>
              </a:rPr>
              <a:t>B</a:t>
            </a:r>
            <a:r>
              <a:rPr lang="zh-CN" altLang="en-US" b="1">
                <a:latin typeface="Times New Roman" panose="02020603050405020304" pitchFamily="18" charset="0"/>
                <a:ea typeface="宋体" panose="02010600030101010101" pitchFamily="2" charset="-122"/>
              </a:rPr>
              <a:t>已进入</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周期，故调度</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执行。</a:t>
            </a:r>
            <a:endParaRPr lang="zh-CN" altLang="en-US" b="1">
              <a:latin typeface="Times New Roman" panose="02020603050405020304" pitchFamily="18" charset="0"/>
              <a:ea typeface="宋体" panose="02010600030101010101" pitchFamily="2" charset="-122"/>
            </a:endParaRPr>
          </a:p>
          <a:p>
            <a:pPr marL="457200" indent="-457200">
              <a:spcBef>
                <a:spcPct val="10000"/>
              </a:spcBef>
              <a:buFontTx/>
              <a:buAutoNum type="circleNumDbPlain" startAt="6"/>
            </a:pPr>
            <a:r>
              <a:rPr lang="zh-CN" altLang="en-US" b="1">
                <a:latin typeface="Times New Roman" panose="02020603050405020304" pitchFamily="18" charset="0"/>
                <a:ea typeface="宋体" panose="02010600030101010101" pitchFamily="2" charset="-122"/>
              </a:rPr>
              <a:t>在</a:t>
            </a:r>
            <a:r>
              <a:rPr lang="en-US" altLang="zh-CN" b="1">
                <a:latin typeface="Times New Roman" panose="02020603050405020304" pitchFamily="18" charset="0"/>
                <a:ea typeface="宋体" panose="02010600030101010101" pitchFamily="2" charset="-122"/>
              </a:rPr>
              <a:t>t</a:t>
            </a:r>
            <a:r>
              <a:rPr lang="en-US" altLang="zh-CN" b="1" baseline="-10000">
                <a:latin typeface="Times New Roman" panose="02020603050405020304" pitchFamily="18" charset="0"/>
                <a:ea typeface="宋体" panose="02010600030101010101" pitchFamily="2" charset="-122"/>
              </a:rPr>
              <a:t>7</a:t>
            </a:r>
            <a:r>
              <a:rPr lang="en-US" altLang="zh-CN" b="1">
                <a:latin typeface="Times New Roman" panose="02020603050405020304" pitchFamily="18" charset="0"/>
                <a:ea typeface="宋体" panose="02010600030101010101" pitchFamily="2" charset="-122"/>
              </a:rPr>
              <a:t>=70ms</a:t>
            </a:r>
            <a:r>
              <a:rPr lang="zh-CN" altLang="en-US" b="1">
                <a:latin typeface="Times New Roman" panose="02020603050405020304" pitchFamily="18" charset="0"/>
                <a:ea typeface="宋体" panose="02010600030101010101" pitchFamily="2" charset="-122"/>
              </a:rPr>
              <a:t>时，</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的松弛度已减为</a:t>
            </a:r>
            <a:r>
              <a:rPr lang="en-US" altLang="zh-CN" b="1">
                <a:latin typeface="Times New Roman" panose="02020603050405020304" pitchFamily="18" charset="0"/>
                <a:ea typeface="宋体" panose="02010600030101010101" pitchFamily="2" charset="-122"/>
              </a:rPr>
              <a:t>0(</a:t>
            </a:r>
            <a:r>
              <a:rPr lang="zh-CN" altLang="en-US" b="1">
                <a:latin typeface="Times New Roman" panose="02020603050405020304" pitchFamily="18" charset="0"/>
                <a:ea typeface="宋体" panose="02010600030101010101" pitchFamily="2" charset="-122"/>
              </a:rPr>
              <a:t>即</a:t>
            </a:r>
            <a:r>
              <a:rPr lang="en-US" altLang="zh-CN" b="1">
                <a:latin typeface="Times New Roman" panose="02020603050405020304" pitchFamily="18" charset="0"/>
                <a:ea typeface="宋体" panose="02010600030101010101" pitchFamily="2" charset="-122"/>
              </a:rPr>
              <a:t>80-10-70)</a:t>
            </a:r>
            <a:r>
              <a:rPr lang="zh-CN" altLang="en-US" b="1">
                <a:latin typeface="Times New Roman" panose="02020603050405020304" pitchFamily="18" charset="0"/>
                <a:ea typeface="宋体" panose="02010600030101010101" pitchFamily="2" charset="-122"/>
              </a:rPr>
              <a:t>，而</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20ms(100-10-70)</a:t>
            </a:r>
            <a:r>
              <a:rPr lang="zh-CN" altLang="en-US" b="1">
                <a:latin typeface="Times New Roman" panose="02020603050405020304" pitchFamily="18" charset="0"/>
                <a:ea typeface="宋体" panose="02010600030101010101" pitchFamily="2" charset="-122"/>
              </a:rPr>
              <a:t>，于是调度程序应抢占</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的处理机而调度</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运行。</a:t>
            </a:r>
            <a:endParaRPr lang="zh-CN" altLang="en-US" b="1">
              <a:latin typeface="Times New Roman" panose="02020603050405020304" pitchFamily="18" charset="0"/>
              <a:ea typeface="宋体" panose="02010600030101010101" pitchFamily="2" charset="-122"/>
            </a:endParaRPr>
          </a:p>
          <a:p>
            <a:pPr marL="457200" indent="-457200">
              <a:spcBef>
                <a:spcPct val="10000"/>
              </a:spcBef>
              <a:buFontTx/>
              <a:buAutoNum type="circleNumDbPlain" startAt="6"/>
            </a:pPr>
            <a:r>
              <a:rPr lang="zh-CN" altLang="en-US" b="1">
                <a:latin typeface="Times New Roman" panose="02020603050405020304" pitchFamily="18" charset="0"/>
                <a:ea typeface="宋体" panose="02010600030101010101" pitchFamily="2" charset="-122"/>
              </a:rPr>
              <a:t>在</a:t>
            </a:r>
            <a:r>
              <a:rPr lang="en-US" altLang="zh-CN" b="1">
                <a:latin typeface="Times New Roman" panose="02020603050405020304" pitchFamily="18" charset="0"/>
                <a:ea typeface="宋体" panose="02010600030101010101" pitchFamily="2" charset="-122"/>
              </a:rPr>
              <a:t>t</a:t>
            </a:r>
            <a:r>
              <a:rPr lang="en-US" altLang="zh-CN" b="1" baseline="-10000">
                <a:latin typeface="Times New Roman" panose="02020603050405020304" pitchFamily="18" charset="0"/>
                <a:ea typeface="宋体" panose="02010600030101010101" pitchFamily="2" charset="-122"/>
              </a:rPr>
              <a:t>8</a:t>
            </a:r>
            <a:r>
              <a:rPr lang="en-US" altLang="zh-CN" b="1">
                <a:latin typeface="Times New Roman" panose="02020603050405020304" pitchFamily="18" charset="0"/>
                <a:ea typeface="宋体" panose="02010600030101010101" pitchFamily="2" charset="-122"/>
              </a:rPr>
              <a:t>=80ms</a:t>
            </a:r>
            <a:r>
              <a:rPr lang="zh-CN" altLang="en-US" b="1">
                <a:latin typeface="Times New Roman" panose="02020603050405020304" pitchFamily="18" charset="0"/>
                <a:ea typeface="宋体" panose="02010600030101010101" pitchFamily="2" charset="-122"/>
              </a:rPr>
              <a:t>时，</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执行完毕。 </a:t>
            </a:r>
            <a:r>
              <a:rPr lang="en-US" altLang="zh-CN" b="1">
                <a:latin typeface="Times New Roman" panose="02020603050405020304" pitchFamily="18" charset="0"/>
                <a:ea typeface="宋体" panose="02010600030101010101" pitchFamily="2" charset="-122"/>
              </a:rPr>
              <a:t>A</a:t>
            </a:r>
            <a:r>
              <a:rPr lang="en-US" altLang="zh-CN" b="1" baseline="-10000">
                <a:latin typeface="Times New Roman" panose="02020603050405020304" pitchFamily="18" charset="0"/>
                <a:ea typeface="宋体" panose="02010600030101010101" pitchFamily="2" charset="-122"/>
              </a:rPr>
              <a:t>5</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10ms(</a:t>
            </a:r>
            <a:r>
              <a:rPr lang="zh-CN" altLang="en-US" b="1">
                <a:latin typeface="Times New Roman" panose="02020603050405020304" pitchFamily="18" charset="0"/>
                <a:ea typeface="宋体" panose="02010600030101010101" pitchFamily="2" charset="-122"/>
              </a:rPr>
              <a:t>即</a:t>
            </a:r>
            <a:r>
              <a:rPr lang="en-US" altLang="zh-CN" b="1">
                <a:latin typeface="Times New Roman" panose="02020603050405020304" pitchFamily="18" charset="0"/>
                <a:ea typeface="宋体" panose="02010600030101010101" pitchFamily="2" charset="-122"/>
              </a:rPr>
              <a:t>100-10-80)</a:t>
            </a:r>
            <a:r>
              <a:rPr lang="zh-CN" altLang="en-US" b="1">
                <a:latin typeface="Times New Roman" panose="02020603050405020304" pitchFamily="18" charset="0"/>
                <a:ea typeface="宋体" panose="02010600030101010101" pitchFamily="2" charset="-122"/>
              </a:rPr>
              <a:t>，而</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的松弛度为</a:t>
            </a:r>
            <a:r>
              <a:rPr lang="en-US" altLang="zh-CN" b="1">
                <a:latin typeface="Times New Roman" panose="02020603050405020304" pitchFamily="18" charset="0"/>
                <a:ea typeface="宋体" panose="02010600030101010101" pitchFamily="2" charset="-122"/>
              </a:rPr>
              <a:t>10ms(100-10-80)</a:t>
            </a:r>
            <a:r>
              <a:rPr lang="zh-CN" altLang="en-US" b="1">
                <a:latin typeface="Times New Roman" panose="02020603050405020304" pitchFamily="18" charset="0"/>
                <a:ea typeface="宋体" panose="02010600030101010101" pitchFamily="2" charset="-122"/>
              </a:rPr>
              <a:t>，故又重新调度</a:t>
            </a:r>
            <a:r>
              <a:rPr lang="en-US" altLang="zh-CN" b="1">
                <a:latin typeface="Times New Roman" panose="02020603050405020304" pitchFamily="18" charset="0"/>
                <a:ea typeface="宋体" panose="02010600030101010101" pitchFamily="2" charset="-122"/>
              </a:rPr>
              <a:t>B</a:t>
            </a:r>
            <a:r>
              <a:rPr lang="en-US" altLang="zh-CN" b="1" baseline="-10000">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执行。</a:t>
            </a:r>
            <a:r>
              <a:rPr lang="en-US" altLang="zh-CN" b="1">
                <a:latin typeface="Times New Roman" panose="02020603050405020304" pitchFamily="18" charset="0"/>
                <a:ea typeface="宋体" panose="02010600030101010101" pitchFamily="2" charset="-122"/>
              </a:rPr>
              <a:t>……</a:t>
            </a:r>
            <a:endParaRPr lang="en-US" altLang="zh-CN" b="1">
              <a:latin typeface="Times New Roman" panose="02020603050405020304" pitchFamily="18" charset="0"/>
              <a:ea typeface="宋体" panose="02010600030101010101" pitchFamily="2" charset="-122"/>
            </a:endParaRPr>
          </a:p>
        </p:txBody>
      </p:sp>
      <p:grpSp>
        <p:nvGrpSpPr>
          <p:cNvPr id="2" name="Group 3"/>
          <p:cNvGrpSpPr/>
          <p:nvPr/>
        </p:nvGrpSpPr>
        <p:grpSpPr>
          <a:xfrm>
            <a:off x="1641475" y="3468688"/>
            <a:ext cx="6259513" cy="2693987"/>
            <a:chOff x="1034" y="2185"/>
            <a:chExt cx="3943" cy="1697"/>
          </a:xfrm>
        </p:grpSpPr>
        <p:pic>
          <p:nvPicPr>
            <p:cNvPr id="144388" name="Picture 4" descr="LLF算法示例"/>
            <p:cNvPicPr>
              <a:picLocks noChangeAspect="1"/>
            </p:cNvPicPr>
            <p:nvPr/>
          </p:nvPicPr>
          <p:blipFill>
            <a:blip r:embed="rId1"/>
            <a:stretch>
              <a:fillRect/>
            </a:stretch>
          </p:blipFill>
          <p:spPr>
            <a:xfrm>
              <a:off x="1090" y="2408"/>
              <a:ext cx="3612" cy="864"/>
            </a:xfrm>
            <a:prstGeom prst="rect">
              <a:avLst/>
            </a:prstGeom>
            <a:noFill/>
            <a:ln w="9525">
              <a:noFill/>
            </a:ln>
          </p:spPr>
        </p:pic>
        <p:sp>
          <p:nvSpPr>
            <p:cNvPr id="144389" name="Text Box 5"/>
            <p:cNvSpPr txBox="1"/>
            <p:nvPr/>
          </p:nvSpPr>
          <p:spPr>
            <a:xfrm>
              <a:off x="1080" y="2864"/>
              <a:ext cx="152"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0</a:t>
              </a:r>
              <a:endParaRPr lang="en-US" altLang="zh-CN">
                <a:latin typeface="Times New Roman" panose="02020603050405020304" pitchFamily="18" charset="0"/>
                <a:ea typeface="宋体" panose="02010600030101010101" pitchFamily="2" charset="-122"/>
              </a:endParaRPr>
            </a:p>
          </p:txBody>
        </p:sp>
        <p:sp>
          <p:nvSpPr>
            <p:cNvPr id="144390" name="Text Box 6"/>
            <p:cNvSpPr txBox="1"/>
            <p:nvPr/>
          </p:nvSpPr>
          <p:spPr>
            <a:xfrm>
              <a:off x="4825" y="2721"/>
              <a:ext cx="152"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t</a:t>
              </a:r>
              <a:endParaRPr lang="en-US" altLang="zh-CN">
                <a:latin typeface="Times New Roman" panose="02020603050405020304" pitchFamily="18" charset="0"/>
                <a:ea typeface="宋体" panose="02010600030101010101" pitchFamily="2" charset="-122"/>
              </a:endParaRPr>
            </a:p>
          </p:txBody>
        </p:sp>
        <p:sp>
          <p:nvSpPr>
            <p:cNvPr id="144391" name="Text Box 7"/>
            <p:cNvSpPr txBox="1"/>
            <p:nvPr/>
          </p:nvSpPr>
          <p:spPr>
            <a:xfrm>
              <a:off x="1170" y="2610"/>
              <a:ext cx="29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t</a:t>
              </a:r>
              <a:r>
                <a:rPr lang="en-US" altLang="zh-CN" baseline="-10000">
                  <a:latin typeface="Times New Roman" panose="02020603050405020304" pitchFamily="18" charset="0"/>
                  <a:ea typeface="宋体" panose="02010600030101010101" pitchFamily="2" charset="-122"/>
                </a:rPr>
                <a:t>1</a:t>
              </a:r>
              <a:endParaRPr lang="en-US" altLang="zh-CN" baseline="-10000">
                <a:latin typeface="Times New Roman" panose="02020603050405020304" pitchFamily="18" charset="0"/>
                <a:ea typeface="宋体" panose="02010600030101010101" pitchFamily="2" charset="-122"/>
              </a:endParaRPr>
            </a:p>
          </p:txBody>
        </p:sp>
        <p:sp>
          <p:nvSpPr>
            <p:cNvPr id="144392" name="Text Box 8"/>
            <p:cNvSpPr txBox="1"/>
            <p:nvPr/>
          </p:nvSpPr>
          <p:spPr>
            <a:xfrm>
              <a:off x="1587" y="2611"/>
              <a:ext cx="29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t</a:t>
              </a:r>
              <a:r>
                <a:rPr lang="en-US" altLang="zh-CN" baseline="-10000">
                  <a:latin typeface="Times New Roman" panose="02020603050405020304" pitchFamily="18" charset="0"/>
                  <a:ea typeface="宋体" panose="02010600030101010101" pitchFamily="2" charset="-122"/>
                </a:rPr>
                <a:t>2</a:t>
              </a:r>
              <a:endParaRPr lang="en-US" altLang="zh-CN" baseline="-10000">
                <a:latin typeface="Times New Roman" panose="02020603050405020304" pitchFamily="18" charset="0"/>
                <a:ea typeface="宋体" panose="02010600030101010101" pitchFamily="2" charset="-122"/>
              </a:endParaRPr>
            </a:p>
          </p:txBody>
        </p:sp>
        <p:sp>
          <p:nvSpPr>
            <p:cNvPr id="144393" name="Text Box 9"/>
            <p:cNvSpPr txBox="1"/>
            <p:nvPr/>
          </p:nvSpPr>
          <p:spPr>
            <a:xfrm>
              <a:off x="2347" y="2619"/>
              <a:ext cx="29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t</a:t>
              </a:r>
              <a:r>
                <a:rPr lang="en-US" altLang="zh-CN" baseline="-10000">
                  <a:latin typeface="Times New Roman" panose="02020603050405020304" pitchFamily="18" charset="0"/>
                  <a:ea typeface="宋体" panose="02010600030101010101" pitchFamily="2" charset="-122"/>
                </a:rPr>
                <a:t>3</a:t>
              </a:r>
              <a:endParaRPr lang="en-US" altLang="zh-CN" baseline="-10000">
                <a:latin typeface="Times New Roman" panose="02020603050405020304" pitchFamily="18" charset="0"/>
                <a:ea typeface="宋体" panose="02010600030101010101" pitchFamily="2" charset="-122"/>
              </a:endParaRPr>
            </a:p>
          </p:txBody>
        </p:sp>
        <p:sp>
          <p:nvSpPr>
            <p:cNvPr id="144394" name="Text Box 10"/>
            <p:cNvSpPr txBox="1"/>
            <p:nvPr/>
          </p:nvSpPr>
          <p:spPr>
            <a:xfrm>
              <a:off x="4315" y="2611"/>
              <a:ext cx="29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t</a:t>
              </a:r>
              <a:r>
                <a:rPr lang="en-US" altLang="zh-CN" baseline="-10000">
                  <a:latin typeface="Times New Roman" panose="02020603050405020304" pitchFamily="18" charset="0"/>
                  <a:ea typeface="宋体" panose="02010600030101010101" pitchFamily="2" charset="-122"/>
                </a:rPr>
                <a:t>8</a:t>
              </a:r>
              <a:endParaRPr lang="en-US" altLang="zh-CN" baseline="-10000">
                <a:latin typeface="Times New Roman" panose="02020603050405020304" pitchFamily="18" charset="0"/>
                <a:ea typeface="宋体" panose="02010600030101010101" pitchFamily="2" charset="-122"/>
              </a:endParaRPr>
            </a:p>
          </p:txBody>
        </p:sp>
        <p:sp>
          <p:nvSpPr>
            <p:cNvPr id="144395" name="Text Box 11"/>
            <p:cNvSpPr txBox="1"/>
            <p:nvPr/>
          </p:nvSpPr>
          <p:spPr>
            <a:xfrm>
              <a:off x="2724" y="2620"/>
              <a:ext cx="29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t</a:t>
              </a:r>
              <a:r>
                <a:rPr lang="en-US" altLang="zh-CN" baseline="-10000">
                  <a:latin typeface="Times New Roman" panose="02020603050405020304" pitchFamily="18" charset="0"/>
                  <a:ea typeface="宋体" panose="02010600030101010101" pitchFamily="2" charset="-122"/>
                </a:rPr>
                <a:t>4</a:t>
              </a:r>
              <a:endParaRPr lang="en-US" altLang="zh-CN" baseline="-10000">
                <a:latin typeface="Times New Roman" panose="02020603050405020304" pitchFamily="18" charset="0"/>
                <a:ea typeface="宋体" panose="02010600030101010101" pitchFamily="2" charset="-122"/>
              </a:endParaRPr>
            </a:p>
          </p:txBody>
        </p:sp>
        <p:sp>
          <p:nvSpPr>
            <p:cNvPr id="144396" name="Text Box 12"/>
            <p:cNvSpPr txBox="1"/>
            <p:nvPr/>
          </p:nvSpPr>
          <p:spPr>
            <a:xfrm>
              <a:off x="2916" y="2620"/>
              <a:ext cx="29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t</a:t>
              </a:r>
              <a:r>
                <a:rPr lang="en-US" altLang="zh-CN" baseline="-10000">
                  <a:latin typeface="Times New Roman" panose="02020603050405020304" pitchFamily="18" charset="0"/>
                  <a:ea typeface="宋体" panose="02010600030101010101" pitchFamily="2" charset="-122"/>
                </a:rPr>
                <a:t>5</a:t>
              </a:r>
              <a:endParaRPr lang="en-US" altLang="zh-CN" baseline="-10000">
                <a:latin typeface="Times New Roman" panose="02020603050405020304" pitchFamily="18" charset="0"/>
                <a:ea typeface="宋体" panose="02010600030101010101" pitchFamily="2" charset="-122"/>
              </a:endParaRPr>
            </a:p>
          </p:txBody>
        </p:sp>
        <p:sp>
          <p:nvSpPr>
            <p:cNvPr id="144397" name="Text Box 13"/>
            <p:cNvSpPr txBox="1"/>
            <p:nvPr/>
          </p:nvSpPr>
          <p:spPr>
            <a:xfrm>
              <a:off x="3308" y="2620"/>
              <a:ext cx="29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t</a:t>
              </a:r>
              <a:r>
                <a:rPr lang="en-US" altLang="zh-CN" baseline="-10000">
                  <a:latin typeface="Times New Roman" panose="02020603050405020304" pitchFamily="18" charset="0"/>
                  <a:ea typeface="宋体" panose="02010600030101010101" pitchFamily="2" charset="-122"/>
                </a:rPr>
                <a:t>6</a:t>
              </a:r>
              <a:endParaRPr lang="en-US" altLang="zh-CN" baseline="-10000">
                <a:latin typeface="Times New Roman" panose="02020603050405020304" pitchFamily="18" charset="0"/>
                <a:ea typeface="宋体" panose="02010600030101010101" pitchFamily="2" charset="-122"/>
              </a:endParaRPr>
            </a:p>
          </p:txBody>
        </p:sp>
        <p:sp>
          <p:nvSpPr>
            <p:cNvPr id="144398" name="Text Box 14"/>
            <p:cNvSpPr txBox="1"/>
            <p:nvPr/>
          </p:nvSpPr>
          <p:spPr>
            <a:xfrm>
              <a:off x="3908" y="2612"/>
              <a:ext cx="29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t</a:t>
              </a:r>
              <a:r>
                <a:rPr lang="en-US" altLang="zh-CN" baseline="-10000">
                  <a:latin typeface="Times New Roman" panose="02020603050405020304" pitchFamily="18" charset="0"/>
                  <a:ea typeface="宋体" panose="02010600030101010101" pitchFamily="2" charset="-122"/>
                </a:rPr>
                <a:t>7</a:t>
              </a:r>
              <a:endParaRPr lang="en-US" altLang="zh-CN" baseline="-10000">
                <a:latin typeface="Times New Roman" panose="02020603050405020304" pitchFamily="18" charset="0"/>
                <a:ea typeface="宋体" panose="02010600030101010101" pitchFamily="2" charset="-122"/>
              </a:endParaRPr>
            </a:p>
          </p:txBody>
        </p:sp>
        <p:sp>
          <p:nvSpPr>
            <p:cNvPr id="144399" name="Text Box 15"/>
            <p:cNvSpPr txBox="1"/>
            <p:nvPr/>
          </p:nvSpPr>
          <p:spPr>
            <a:xfrm>
              <a:off x="1081" y="2193"/>
              <a:ext cx="57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A</a:t>
              </a:r>
              <a:r>
                <a:rPr lang="en-US" altLang="zh-CN" baseline="-12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(10)</a:t>
              </a:r>
              <a:endParaRPr lang="en-US" altLang="zh-CN">
                <a:latin typeface="Times New Roman" panose="02020603050405020304" pitchFamily="18" charset="0"/>
                <a:ea typeface="宋体" panose="02010600030101010101" pitchFamily="2" charset="-122"/>
              </a:endParaRPr>
            </a:p>
          </p:txBody>
        </p:sp>
        <p:sp>
          <p:nvSpPr>
            <p:cNvPr id="144400" name="Text Box 16"/>
            <p:cNvSpPr txBox="1"/>
            <p:nvPr/>
          </p:nvSpPr>
          <p:spPr>
            <a:xfrm>
              <a:off x="1578" y="2794"/>
              <a:ext cx="312"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10</a:t>
              </a:r>
              <a:endParaRPr lang="en-US" altLang="zh-CN">
                <a:latin typeface="Times New Roman" panose="02020603050405020304" pitchFamily="18" charset="0"/>
                <a:ea typeface="宋体" panose="02010600030101010101" pitchFamily="2" charset="-122"/>
              </a:endParaRPr>
            </a:p>
          </p:txBody>
        </p:sp>
        <p:sp>
          <p:nvSpPr>
            <p:cNvPr id="144401" name="Text Box 17"/>
            <p:cNvSpPr txBox="1"/>
            <p:nvPr/>
          </p:nvSpPr>
          <p:spPr>
            <a:xfrm>
              <a:off x="4290" y="2834"/>
              <a:ext cx="312"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80</a:t>
              </a:r>
              <a:endParaRPr lang="en-US" altLang="zh-CN">
                <a:latin typeface="Times New Roman" panose="02020603050405020304" pitchFamily="18" charset="0"/>
                <a:ea typeface="宋体" panose="02010600030101010101" pitchFamily="2" charset="-122"/>
              </a:endParaRPr>
            </a:p>
          </p:txBody>
        </p:sp>
        <p:sp>
          <p:nvSpPr>
            <p:cNvPr id="144402" name="Text Box 18"/>
            <p:cNvSpPr txBox="1"/>
            <p:nvPr/>
          </p:nvSpPr>
          <p:spPr>
            <a:xfrm>
              <a:off x="1864" y="2672"/>
              <a:ext cx="240"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sym typeface="Symbol" panose="05050102010706020507" pitchFamily="18" charset="2"/>
                </a:rPr>
                <a:t></a:t>
              </a:r>
              <a:endParaRPr lang="en-US" altLang="zh-CN">
                <a:latin typeface="Tahoma" panose="020B0604030504040204" pitchFamily="34" charset="0"/>
                <a:ea typeface="宋体" panose="02010600030101010101" pitchFamily="2" charset="-122"/>
                <a:sym typeface="Symbol" panose="05050102010706020507" pitchFamily="18" charset="2"/>
              </a:endParaRPr>
            </a:p>
          </p:txBody>
        </p:sp>
        <p:sp>
          <p:nvSpPr>
            <p:cNvPr id="144403" name="Text Box 19"/>
            <p:cNvSpPr txBox="1"/>
            <p:nvPr/>
          </p:nvSpPr>
          <p:spPr>
            <a:xfrm>
              <a:off x="2986" y="2666"/>
              <a:ext cx="440"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sym typeface="Symbol" panose="05050102010706020507" pitchFamily="18" charset="2"/>
                </a:rPr>
                <a:t></a:t>
              </a:r>
              <a:endParaRPr lang="en-US" altLang="zh-CN">
                <a:latin typeface="Tahoma" panose="020B0604030504040204" pitchFamily="34" charset="0"/>
                <a:ea typeface="宋体" panose="02010600030101010101" pitchFamily="2" charset="-122"/>
                <a:sym typeface="Symbol" panose="05050102010706020507" pitchFamily="18" charset="2"/>
              </a:endParaRPr>
            </a:p>
          </p:txBody>
        </p:sp>
        <p:sp>
          <p:nvSpPr>
            <p:cNvPr id="144404" name="Text Box 20"/>
            <p:cNvSpPr txBox="1"/>
            <p:nvPr/>
          </p:nvSpPr>
          <p:spPr>
            <a:xfrm>
              <a:off x="1034" y="2666"/>
              <a:ext cx="304"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sym typeface="Symbol" panose="05050102010706020507" pitchFamily="18" charset="2"/>
                </a:rPr>
                <a:t></a:t>
              </a:r>
              <a:endParaRPr lang="en-US" altLang="zh-CN">
                <a:latin typeface="Tahoma" panose="020B0604030504040204" pitchFamily="34" charset="0"/>
                <a:ea typeface="宋体" panose="02010600030101010101" pitchFamily="2" charset="-122"/>
                <a:sym typeface="Symbol" panose="05050102010706020507" pitchFamily="18" charset="2"/>
              </a:endParaRPr>
            </a:p>
          </p:txBody>
        </p:sp>
        <p:sp>
          <p:nvSpPr>
            <p:cNvPr id="144405" name="Text Box 21"/>
            <p:cNvSpPr txBox="1"/>
            <p:nvPr/>
          </p:nvSpPr>
          <p:spPr>
            <a:xfrm>
              <a:off x="1418" y="2666"/>
              <a:ext cx="320"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sym typeface="Symbol" panose="05050102010706020507" pitchFamily="18" charset="2"/>
                </a:rPr>
                <a:t></a:t>
              </a:r>
              <a:endParaRPr lang="en-US" altLang="zh-CN">
                <a:latin typeface="Tahoma" panose="020B0604030504040204" pitchFamily="34" charset="0"/>
                <a:ea typeface="宋体" panose="02010600030101010101" pitchFamily="2" charset="-122"/>
                <a:sym typeface="Symbol" panose="05050102010706020507" pitchFamily="18" charset="2"/>
              </a:endParaRPr>
            </a:p>
          </p:txBody>
        </p:sp>
        <p:sp>
          <p:nvSpPr>
            <p:cNvPr id="144406" name="Text Box 22"/>
            <p:cNvSpPr txBox="1"/>
            <p:nvPr/>
          </p:nvSpPr>
          <p:spPr>
            <a:xfrm>
              <a:off x="2202" y="2666"/>
              <a:ext cx="328"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sym typeface="Symbol" panose="05050102010706020507" pitchFamily="18" charset="2"/>
                </a:rPr>
                <a:t></a:t>
              </a:r>
              <a:endParaRPr lang="en-US" altLang="zh-CN">
                <a:latin typeface="Tahoma" panose="020B0604030504040204" pitchFamily="34" charset="0"/>
                <a:ea typeface="宋体" panose="02010600030101010101" pitchFamily="2" charset="-122"/>
                <a:sym typeface="Symbol" panose="05050102010706020507" pitchFamily="18" charset="2"/>
              </a:endParaRPr>
            </a:p>
          </p:txBody>
        </p:sp>
        <p:sp>
          <p:nvSpPr>
            <p:cNvPr id="144407" name="Text Box 23"/>
            <p:cNvSpPr txBox="1"/>
            <p:nvPr/>
          </p:nvSpPr>
          <p:spPr>
            <a:xfrm>
              <a:off x="4154" y="2658"/>
              <a:ext cx="288"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sym typeface="Symbol" panose="05050102010706020507" pitchFamily="18" charset="2"/>
                </a:rPr>
                <a:t></a:t>
              </a:r>
              <a:endParaRPr lang="en-US" altLang="zh-CN">
                <a:latin typeface="Tahoma" panose="020B0604030504040204" pitchFamily="34" charset="0"/>
                <a:ea typeface="宋体" panose="02010600030101010101" pitchFamily="2" charset="-122"/>
                <a:sym typeface="Symbol" panose="05050102010706020507" pitchFamily="18" charset="2"/>
              </a:endParaRPr>
            </a:p>
          </p:txBody>
        </p:sp>
        <p:sp>
          <p:nvSpPr>
            <p:cNvPr id="144408" name="Text Box 24"/>
            <p:cNvSpPr txBox="1"/>
            <p:nvPr/>
          </p:nvSpPr>
          <p:spPr>
            <a:xfrm>
              <a:off x="2603" y="2675"/>
              <a:ext cx="288"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sym typeface="Symbol" panose="05050102010706020507" pitchFamily="18" charset="2"/>
                </a:rPr>
                <a:t></a:t>
              </a:r>
              <a:endParaRPr lang="en-US" altLang="zh-CN">
                <a:latin typeface="Tahoma" panose="020B0604030504040204" pitchFamily="34" charset="0"/>
                <a:ea typeface="宋体" panose="02010600030101010101" pitchFamily="2" charset="-122"/>
                <a:sym typeface="Symbol" panose="05050102010706020507" pitchFamily="18" charset="2"/>
              </a:endParaRPr>
            </a:p>
          </p:txBody>
        </p:sp>
        <p:sp>
          <p:nvSpPr>
            <p:cNvPr id="144409" name="Text Box 25"/>
            <p:cNvSpPr txBox="1"/>
            <p:nvPr/>
          </p:nvSpPr>
          <p:spPr>
            <a:xfrm>
              <a:off x="3371" y="2667"/>
              <a:ext cx="288" cy="288"/>
            </a:xfrm>
            <a:prstGeom prst="rect">
              <a:avLst/>
            </a:prstGeom>
            <a:noFill/>
            <a:ln w="9525">
              <a:noFill/>
            </a:ln>
          </p:spPr>
          <p:txBody>
            <a:bodyPr anchor="t">
              <a:spAutoFit/>
            </a:bodyPr>
            <a:p>
              <a:r>
                <a:rPr lang="en-US" altLang="zh-CN">
                  <a:latin typeface="Tahoma" panose="020B0604030504040204" pitchFamily="34" charset="0"/>
                  <a:ea typeface="宋体" panose="02010600030101010101" pitchFamily="2" charset="-122"/>
                  <a:sym typeface="Symbol" panose="05050102010706020507" pitchFamily="18" charset="2"/>
                </a:rPr>
                <a:t></a:t>
              </a:r>
              <a:endParaRPr lang="en-US" altLang="zh-CN">
                <a:latin typeface="Tahoma" panose="020B0604030504040204" pitchFamily="34" charset="0"/>
                <a:ea typeface="宋体" panose="02010600030101010101" pitchFamily="2" charset="-122"/>
                <a:sym typeface="Symbol" panose="05050102010706020507" pitchFamily="18" charset="2"/>
              </a:endParaRPr>
            </a:p>
          </p:txBody>
        </p:sp>
        <p:sp>
          <p:nvSpPr>
            <p:cNvPr id="144410" name="Text Box 26"/>
            <p:cNvSpPr txBox="1"/>
            <p:nvPr/>
          </p:nvSpPr>
          <p:spPr>
            <a:xfrm>
              <a:off x="3835" y="2699"/>
              <a:ext cx="168" cy="230"/>
            </a:xfrm>
            <a:prstGeom prst="rect">
              <a:avLst/>
            </a:prstGeom>
            <a:noFill/>
            <a:ln w="9525">
              <a:noFill/>
            </a:ln>
          </p:spPr>
          <p:txBody>
            <a:bodyPr lIns="0" tIns="0" rIns="0" bIns="0" anchor="t">
              <a:spAutoFit/>
            </a:bodyPr>
            <a:p>
              <a:r>
                <a:rPr lang="en-US" altLang="zh-CN">
                  <a:latin typeface="Tahoma" panose="020B0604030504040204" pitchFamily="34" charset="0"/>
                  <a:ea typeface="宋体" panose="02010600030101010101" pitchFamily="2" charset="-122"/>
                  <a:sym typeface="Symbol" panose="05050102010706020507" pitchFamily="18" charset="2"/>
                </a:rPr>
                <a:t></a:t>
              </a:r>
              <a:endParaRPr lang="en-US" altLang="zh-CN">
                <a:latin typeface="Tahoma" panose="020B0604030504040204" pitchFamily="34" charset="0"/>
                <a:ea typeface="宋体" panose="02010600030101010101" pitchFamily="2" charset="-122"/>
                <a:sym typeface="Symbol" panose="05050102010706020507" pitchFamily="18" charset="2"/>
              </a:endParaRPr>
            </a:p>
          </p:txBody>
        </p:sp>
        <p:sp>
          <p:nvSpPr>
            <p:cNvPr id="144411" name="Text Box 27"/>
            <p:cNvSpPr txBox="1"/>
            <p:nvPr/>
          </p:nvSpPr>
          <p:spPr>
            <a:xfrm>
              <a:off x="1859" y="2603"/>
              <a:ext cx="312"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20</a:t>
              </a:r>
              <a:endParaRPr lang="en-US" altLang="zh-CN">
                <a:latin typeface="Times New Roman" panose="02020603050405020304" pitchFamily="18" charset="0"/>
                <a:ea typeface="宋体" panose="02010600030101010101" pitchFamily="2" charset="-122"/>
              </a:endParaRPr>
            </a:p>
          </p:txBody>
        </p:sp>
        <p:sp>
          <p:nvSpPr>
            <p:cNvPr id="144412" name="Text Box 28"/>
            <p:cNvSpPr txBox="1"/>
            <p:nvPr/>
          </p:nvSpPr>
          <p:spPr>
            <a:xfrm>
              <a:off x="2339" y="2827"/>
              <a:ext cx="312"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30</a:t>
              </a:r>
              <a:endParaRPr lang="en-US" altLang="zh-CN">
                <a:latin typeface="Times New Roman" panose="02020603050405020304" pitchFamily="18" charset="0"/>
                <a:ea typeface="宋体" panose="02010600030101010101" pitchFamily="2" charset="-122"/>
              </a:endParaRPr>
            </a:p>
          </p:txBody>
        </p:sp>
        <p:sp>
          <p:nvSpPr>
            <p:cNvPr id="144413" name="Text Box 29"/>
            <p:cNvSpPr txBox="1"/>
            <p:nvPr/>
          </p:nvSpPr>
          <p:spPr>
            <a:xfrm>
              <a:off x="2715" y="2835"/>
              <a:ext cx="312" cy="192"/>
            </a:xfrm>
            <a:prstGeom prst="rect">
              <a:avLst/>
            </a:prstGeom>
            <a:noFill/>
            <a:ln w="9525">
              <a:noFill/>
            </a:ln>
          </p:spPr>
          <p:txBody>
            <a:bodyPr lIns="0" tIns="0" rIns="0" bIns="0" anchor="t">
              <a:spAutoFit/>
            </a:bodyPr>
            <a:p>
              <a:r>
                <a:rPr lang="en-US" altLang="zh-CN" sz="2000">
                  <a:latin typeface="Times New Roman" panose="02020603050405020304" pitchFamily="18" charset="0"/>
                  <a:ea typeface="宋体" panose="02010600030101010101" pitchFamily="2" charset="-122"/>
                </a:rPr>
                <a:t>40</a:t>
              </a:r>
              <a:endParaRPr lang="en-US" altLang="zh-CN" sz="2000">
                <a:latin typeface="Times New Roman" panose="02020603050405020304" pitchFamily="18" charset="0"/>
                <a:ea typeface="宋体" panose="02010600030101010101" pitchFamily="2" charset="-122"/>
              </a:endParaRPr>
            </a:p>
          </p:txBody>
        </p:sp>
        <p:sp>
          <p:nvSpPr>
            <p:cNvPr id="144414" name="Text Box 30"/>
            <p:cNvSpPr txBox="1"/>
            <p:nvPr/>
          </p:nvSpPr>
          <p:spPr>
            <a:xfrm>
              <a:off x="2995" y="2827"/>
              <a:ext cx="312"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50</a:t>
              </a:r>
              <a:endParaRPr lang="en-US" altLang="zh-CN">
                <a:latin typeface="Times New Roman" panose="02020603050405020304" pitchFamily="18" charset="0"/>
                <a:ea typeface="宋体" panose="02010600030101010101" pitchFamily="2" charset="-122"/>
              </a:endParaRPr>
            </a:p>
          </p:txBody>
        </p:sp>
        <p:sp>
          <p:nvSpPr>
            <p:cNvPr id="144415" name="Text Box 31"/>
            <p:cNvSpPr txBox="1"/>
            <p:nvPr/>
          </p:nvSpPr>
          <p:spPr>
            <a:xfrm>
              <a:off x="3387" y="2835"/>
              <a:ext cx="312"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60</a:t>
              </a:r>
              <a:endParaRPr lang="en-US" altLang="zh-CN">
                <a:latin typeface="Times New Roman" panose="02020603050405020304" pitchFamily="18" charset="0"/>
                <a:ea typeface="宋体" panose="02010600030101010101" pitchFamily="2" charset="-122"/>
              </a:endParaRPr>
            </a:p>
          </p:txBody>
        </p:sp>
        <p:sp>
          <p:nvSpPr>
            <p:cNvPr id="144416" name="Text Box 32"/>
            <p:cNvSpPr txBox="1"/>
            <p:nvPr/>
          </p:nvSpPr>
          <p:spPr>
            <a:xfrm>
              <a:off x="3907" y="2843"/>
              <a:ext cx="312"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70</a:t>
              </a:r>
              <a:endParaRPr lang="en-US" altLang="zh-CN">
                <a:latin typeface="Times New Roman" panose="02020603050405020304" pitchFamily="18" charset="0"/>
                <a:ea typeface="宋体" panose="02010600030101010101" pitchFamily="2" charset="-122"/>
              </a:endParaRPr>
            </a:p>
          </p:txBody>
        </p:sp>
        <p:sp>
          <p:nvSpPr>
            <p:cNvPr id="144417" name="Text Box 33"/>
            <p:cNvSpPr txBox="1"/>
            <p:nvPr/>
          </p:nvSpPr>
          <p:spPr>
            <a:xfrm>
              <a:off x="2201" y="2185"/>
              <a:ext cx="57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A</a:t>
              </a:r>
              <a:r>
                <a:rPr lang="en-US" altLang="zh-CN" baseline="-12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(10)</a:t>
              </a:r>
              <a:endParaRPr lang="en-US" altLang="zh-CN">
                <a:latin typeface="Times New Roman" panose="02020603050405020304" pitchFamily="18" charset="0"/>
                <a:ea typeface="宋体" panose="02010600030101010101" pitchFamily="2" charset="-122"/>
              </a:endParaRPr>
            </a:p>
          </p:txBody>
        </p:sp>
        <p:sp>
          <p:nvSpPr>
            <p:cNvPr id="144418" name="Text Box 34"/>
            <p:cNvSpPr txBox="1"/>
            <p:nvPr/>
          </p:nvSpPr>
          <p:spPr>
            <a:xfrm>
              <a:off x="2825" y="2185"/>
              <a:ext cx="57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A</a:t>
              </a:r>
              <a:r>
                <a:rPr lang="en-US" altLang="zh-CN" baseline="-12000">
                  <a:latin typeface="Times New Roman" panose="02020603050405020304" pitchFamily="18" charset="0"/>
                  <a:ea typeface="宋体" panose="02010600030101010101" pitchFamily="2" charset="-122"/>
                </a:rPr>
                <a:t>3</a:t>
              </a:r>
              <a:r>
                <a:rPr lang="en-US" altLang="zh-CN">
                  <a:latin typeface="Times New Roman" panose="02020603050405020304" pitchFamily="18" charset="0"/>
                  <a:ea typeface="宋体" panose="02010600030101010101" pitchFamily="2" charset="-122"/>
                </a:rPr>
                <a:t>(10)</a:t>
              </a:r>
              <a:endParaRPr lang="en-US" altLang="zh-CN">
                <a:latin typeface="Times New Roman" panose="02020603050405020304" pitchFamily="18" charset="0"/>
                <a:ea typeface="宋体" panose="02010600030101010101" pitchFamily="2" charset="-122"/>
              </a:endParaRPr>
            </a:p>
          </p:txBody>
        </p:sp>
        <p:sp>
          <p:nvSpPr>
            <p:cNvPr id="144419" name="Text Box 35"/>
            <p:cNvSpPr txBox="1"/>
            <p:nvPr/>
          </p:nvSpPr>
          <p:spPr>
            <a:xfrm>
              <a:off x="3809" y="2193"/>
              <a:ext cx="57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A</a:t>
              </a:r>
              <a:r>
                <a:rPr lang="en-US" altLang="zh-CN" baseline="-12000">
                  <a:latin typeface="Times New Roman" panose="02020603050405020304" pitchFamily="18" charset="0"/>
                  <a:ea typeface="宋体" panose="02010600030101010101" pitchFamily="2" charset="-122"/>
                </a:rPr>
                <a:t>4</a:t>
              </a:r>
              <a:r>
                <a:rPr lang="en-US" altLang="zh-CN">
                  <a:latin typeface="Times New Roman" panose="02020603050405020304" pitchFamily="18" charset="0"/>
                  <a:ea typeface="宋体" panose="02010600030101010101" pitchFamily="2" charset="-122"/>
                </a:rPr>
                <a:t>(10)</a:t>
              </a:r>
              <a:endParaRPr lang="en-US" altLang="zh-CN">
                <a:latin typeface="Times New Roman" panose="02020603050405020304" pitchFamily="18" charset="0"/>
                <a:ea typeface="宋体" panose="02010600030101010101" pitchFamily="2" charset="-122"/>
              </a:endParaRPr>
            </a:p>
          </p:txBody>
        </p:sp>
        <p:sp>
          <p:nvSpPr>
            <p:cNvPr id="144420" name="Text Box 36"/>
            <p:cNvSpPr txBox="1"/>
            <p:nvPr/>
          </p:nvSpPr>
          <p:spPr>
            <a:xfrm>
              <a:off x="1625" y="3249"/>
              <a:ext cx="57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B</a:t>
              </a:r>
              <a:r>
                <a:rPr lang="en-US" altLang="zh-CN" baseline="-12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(20)</a:t>
              </a:r>
              <a:endParaRPr lang="en-US" altLang="zh-CN">
                <a:latin typeface="Times New Roman" panose="02020603050405020304" pitchFamily="18" charset="0"/>
                <a:ea typeface="宋体" panose="02010600030101010101" pitchFamily="2" charset="-122"/>
              </a:endParaRPr>
            </a:p>
          </p:txBody>
        </p:sp>
        <p:sp>
          <p:nvSpPr>
            <p:cNvPr id="144421" name="Text Box 37"/>
            <p:cNvSpPr txBox="1"/>
            <p:nvPr/>
          </p:nvSpPr>
          <p:spPr>
            <a:xfrm>
              <a:off x="3330" y="3234"/>
              <a:ext cx="57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B</a:t>
              </a:r>
              <a:r>
                <a:rPr lang="en-US" altLang="zh-CN" baseline="-12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(15)</a:t>
              </a:r>
              <a:endParaRPr lang="en-US" altLang="zh-CN">
                <a:latin typeface="Times New Roman" panose="02020603050405020304" pitchFamily="18" charset="0"/>
                <a:ea typeface="宋体" panose="02010600030101010101" pitchFamily="2" charset="-122"/>
              </a:endParaRPr>
            </a:p>
          </p:txBody>
        </p:sp>
        <p:sp>
          <p:nvSpPr>
            <p:cNvPr id="144422" name="Text Box 38"/>
            <p:cNvSpPr txBox="1"/>
            <p:nvPr/>
          </p:nvSpPr>
          <p:spPr>
            <a:xfrm>
              <a:off x="2609" y="3241"/>
              <a:ext cx="57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B</a:t>
              </a:r>
              <a:r>
                <a:rPr lang="en-US" altLang="zh-CN" baseline="-12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(5)</a:t>
              </a:r>
              <a:endParaRPr lang="en-US" altLang="zh-CN">
                <a:latin typeface="Times New Roman" panose="02020603050405020304" pitchFamily="18" charset="0"/>
                <a:ea typeface="宋体" panose="02010600030101010101" pitchFamily="2" charset="-122"/>
              </a:endParaRPr>
            </a:p>
          </p:txBody>
        </p:sp>
        <p:sp>
          <p:nvSpPr>
            <p:cNvPr id="144423" name="Text Box 39"/>
            <p:cNvSpPr txBox="1"/>
            <p:nvPr/>
          </p:nvSpPr>
          <p:spPr>
            <a:xfrm>
              <a:off x="4193" y="3233"/>
              <a:ext cx="576" cy="230"/>
            </a:xfrm>
            <a:prstGeom prst="rect">
              <a:avLst/>
            </a:prstGeom>
            <a:noFill/>
            <a:ln w="9525">
              <a:noFill/>
            </a:ln>
          </p:spPr>
          <p:txBody>
            <a:bodyPr lIns="0" tIns="0" rIns="0" bIns="0" anchor="t">
              <a:spAutoFit/>
            </a:bodyPr>
            <a:p>
              <a:r>
                <a:rPr lang="en-US" altLang="zh-CN">
                  <a:latin typeface="Times New Roman" panose="02020603050405020304" pitchFamily="18" charset="0"/>
                  <a:ea typeface="宋体" panose="02010600030101010101" pitchFamily="2" charset="-122"/>
                </a:rPr>
                <a:t>B</a:t>
              </a:r>
              <a:r>
                <a:rPr lang="en-US" altLang="zh-CN" baseline="-12000">
                  <a:latin typeface="Times New Roman" panose="02020603050405020304" pitchFamily="18" charset="0"/>
                  <a:ea typeface="宋体" panose="02010600030101010101" pitchFamily="2" charset="-122"/>
                </a:rPr>
                <a:t>2</a:t>
              </a:r>
              <a:r>
                <a:rPr lang="en-US" altLang="zh-CN">
                  <a:latin typeface="Times New Roman" panose="02020603050405020304" pitchFamily="18" charset="0"/>
                  <a:ea typeface="宋体" panose="02010600030101010101" pitchFamily="2" charset="-122"/>
                </a:rPr>
                <a:t>(10)</a:t>
              </a:r>
              <a:endParaRPr lang="en-US" altLang="zh-CN">
                <a:latin typeface="Times New Roman" panose="02020603050405020304" pitchFamily="18" charset="0"/>
                <a:ea typeface="宋体" panose="02010600030101010101" pitchFamily="2" charset="-122"/>
              </a:endParaRPr>
            </a:p>
          </p:txBody>
        </p:sp>
        <p:sp>
          <p:nvSpPr>
            <p:cNvPr id="144424" name="Text Box 40"/>
            <p:cNvSpPr txBox="1"/>
            <p:nvPr/>
          </p:nvSpPr>
          <p:spPr>
            <a:xfrm>
              <a:off x="1064" y="3592"/>
              <a:ext cx="3680" cy="290"/>
            </a:xfrm>
            <a:prstGeom prst="rect">
              <a:avLst/>
            </a:prstGeom>
            <a:noFill/>
            <a:ln w="9525">
              <a:noFill/>
            </a:ln>
          </p:spPr>
          <p:txBody>
            <a:bodyPr anchor="t">
              <a:spAutoFit/>
            </a:bodyPr>
            <a:p>
              <a:pPr algn="ctr"/>
              <a:r>
                <a:rPr lang="zh-CN" altLang="en-US" b="1">
                  <a:solidFill>
                    <a:srgbClr val="000099"/>
                  </a:solidFill>
                  <a:latin typeface="Times New Roman" panose="02020603050405020304" pitchFamily="18" charset="0"/>
                  <a:ea typeface="宋体" panose="02010600030101010101" pitchFamily="2" charset="-122"/>
                </a:rPr>
                <a:t>图</a:t>
              </a:r>
              <a:r>
                <a:rPr lang="en-US" altLang="zh-CN" b="1">
                  <a:solidFill>
                    <a:srgbClr val="000099"/>
                  </a:solidFill>
                  <a:latin typeface="Times New Roman" panose="02020603050405020304" pitchFamily="18" charset="0"/>
                  <a:ea typeface="宋体" panose="02010600030101010101" pitchFamily="2" charset="-122"/>
                </a:rPr>
                <a:t>3-9  </a:t>
              </a:r>
              <a:r>
                <a:rPr lang="zh-CN" altLang="en-US" b="1">
                  <a:solidFill>
                    <a:srgbClr val="000099"/>
                  </a:solidFill>
                  <a:latin typeface="Times New Roman" panose="02020603050405020304" pitchFamily="18" charset="0"/>
                  <a:ea typeface="宋体" panose="02010600030101010101" pitchFamily="2" charset="-122"/>
                </a:rPr>
                <a:t>利用</a:t>
              </a:r>
              <a:r>
                <a:rPr lang="en-US" altLang="zh-CN" b="1">
                  <a:solidFill>
                    <a:srgbClr val="000099"/>
                  </a:solidFill>
                  <a:latin typeface="Times New Roman" panose="02020603050405020304" pitchFamily="18" charset="0"/>
                  <a:ea typeface="宋体" panose="02010600030101010101" pitchFamily="2" charset="-122"/>
                </a:rPr>
                <a:t>LLF</a:t>
              </a:r>
              <a:r>
                <a:rPr lang="zh-CN" altLang="en-US" b="1">
                  <a:solidFill>
                    <a:srgbClr val="000099"/>
                  </a:solidFill>
                  <a:latin typeface="Times New Roman" panose="02020603050405020304" pitchFamily="18" charset="0"/>
                  <a:ea typeface="宋体" panose="02010600030101010101" pitchFamily="2" charset="-122"/>
                </a:rPr>
                <a:t>算法进行调度的情况</a:t>
              </a:r>
              <a:endParaRPr lang="zh-CN" altLang="en-US" b="1">
                <a:solidFill>
                  <a:srgbClr val="000099"/>
                </a:solidFill>
                <a:latin typeface="Times New Roman" panose="02020603050405020304" pitchFamily="18" charset="0"/>
                <a:ea typeface="宋体" panose="02010600030101010101" pitchFamily="2" charset="-122"/>
              </a:endParaRPr>
            </a:p>
          </p:txBody>
        </p:sp>
      </p:grpSp>
      <p:sp>
        <p:nvSpPr>
          <p:cNvPr id="14442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第九次课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1+#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0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5410" name="Text Box 2"/>
          <p:cNvSpPr txBox="1"/>
          <p:nvPr/>
        </p:nvSpPr>
        <p:spPr>
          <a:xfrm>
            <a:off x="412750" y="930275"/>
            <a:ext cx="8318500" cy="5173663"/>
          </a:xfrm>
          <a:prstGeom prst="rect">
            <a:avLst/>
          </a:prstGeom>
          <a:noFill/>
          <a:ln w="9525">
            <a:noFill/>
          </a:ln>
        </p:spPr>
        <p:txBody>
          <a:bodyPr anchor="t">
            <a:spAutoFit/>
          </a:bodyPr>
          <a:p>
            <a:pPr marL="457200" indent="-457200">
              <a:spcBef>
                <a:spcPct val="20000"/>
              </a:spcBef>
            </a:pPr>
            <a:r>
              <a:rPr lang="en-US" altLang="zh-CN" sz="2800" b="1">
                <a:latin typeface="Times New Roman" panose="02020603050405020304" pitchFamily="18" charset="0"/>
                <a:ea typeface="宋体" panose="02010600030101010101" pitchFamily="2" charset="-122"/>
              </a:rPr>
              <a:t>1</a:t>
            </a:r>
            <a:r>
              <a:rPr lang="zh-CN" altLang="en-US" sz="2800" b="1">
                <a:latin typeface="Times New Roman" panose="02020603050405020304" pitchFamily="18" charset="0"/>
                <a:ea typeface="宋体" panose="02010600030101010101" pitchFamily="2" charset="-122"/>
              </a:rPr>
              <a:t>．下列各项中，不是进程调度时机的是 </a:t>
            </a:r>
            <a:r>
              <a:rPr lang="zh-CN" altLang="en-US" sz="2800" b="1" u="sng">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 。</a:t>
            </a:r>
            <a:endParaRPr lang="zh-CN" altLang="en-US" sz="2800" b="1">
              <a:latin typeface="Times New Roman" panose="02020603050405020304" pitchFamily="18" charset="0"/>
              <a:ea typeface="宋体" panose="02010600030101010101" pitchFamily="2" charset="-122"/>
            </a:endParaRPr>
          </a:p>
          <a:p>
            <a:pPr marL="457200" indent="-457200">
              <a:spcBef>
                <a:spcPct val="20000"/>
              </a:spcBef>
              <a:buFontTx/>
              <a:buAutoNum type="alphaUcPeriod"/>
            </a:pPr>
            <a:r>
              <a:rPr lang="zh-CN" altLang="en-US" sz="2800" b="1">
                <a:latin typeface="Times New Roman" panose="02020603050405020304" pitchFamily="18" charset="0"/>
                <a:ea typeface="宋体" panose="02010600030101010101" pitchFamily="2" charset="-122"/>
              </a:rPr>
              <a:t>现运行的进程正常结束或异常结束	</a:t>
            </a:r>
            <a:endParaRPr lang="zh-CN" altLang="en-US" sz="2800" b="1">
              <a:latin typeface="Times New Roman" panose="02020603050405020304" pitchFamily="18" charset="0"/>
              <a:ea typeface="宋体" panose="02010600030101010101" pitchFamily="2" charset="-122"/>
            </a:endParaRPr>
          </a:p>
          <a:p>
            <a:pPr marL="457200" indent="-457200">
              <a:spcBef>
                <a:spcPct val="20000"/>
              </a:spcBef>
            </a:pPr>
            <a:r>
              <a:rPr lang="en-US" altLang="zh-CN" sz="2800" b="1">
                <a:latin typeface="Times New Roman" panose="02020603050405020304" pitchFamily="18" charset="0"/>
                <a:ea typeface="宋体" panose="02010600030101010101" pitchFamily="2" charset="-122"/>
              </a:rPr>
              <a:t>B. </a:t>
            </a:r>
            <a:r>
              <a:rPr lang="zh-CN" altLang="en-US" sz="2800" b="1">
                <a:latin typeface="Times New Roman" panose="02020603050405020304" pitchFamily="18" charset="0"/>
                <a:ea typeface="宋体" panose="02010600030101010101" pitchFamily="2" charset="-122"/>
              </a:rPr>
              <a:t>现运行的进程从运行态进入就绪态</a:t>
            </a:r>
            <a:endParaRPr lang="zh-CN" altLang="en-US" sz="2800" b="1">
              <a:latin typeface="Times New Roman" panose="02020603050405020304" pitchFamily="18" charset="0"/>
              <a:ea typeface="宋体" panose="02010600030101010101" pitchFamily="2" charset="-122"/>
            </a:endParaRPr>
          </a:p>
          <a:p>
            <a:pPr marL="457200" indent="-457200">
              <a:spcBef>
                <a:spcPct val="20000"/>
              </a:spcBef>
            </a:pPr>
            <a:r>
              <a:rPr lang="en-US" altLang="zh-CN" sz="2800" b="1">
                <a:latin typeface="Times New Roman" panose="02020603050405020304" pitchFamily="18" charset="0"/>
                <a:ea typeface="宋体" panose="02010600030101010101" pitchFamily="2" charset="-122"/>
              </a:rPr>
              <a:t>C. </a:t>
            </a:r>
            <a:r>
              <a:rPr lang="zh-CN" altLang="en-US" sz="2800" b="1">
                <a:latin typeface="Times New Roman" panose="02020603050405020304" pitchFamily="18" charset="0"/>
                <a:ea typeface="宋体" panose="02010600030101010101" pitchFamily="2" charset="-122"/>
              </a:rPr>
              <a:t>现运行的进程从运行态进入等待态	</a:t>
            </a:r>
            <a:endParaRPr lang="zh-CN" altLang="en-US" sz="2800" b="1">
              <a:latin typeface="Times New Roman" panose="02020603050405020304" pitchFamily="18" charset="0"/>
              <a:ea typeface="宋体" panose="02010600030101010101" pitchFamily="2" charset="-122"/>
            </a:endParaRPr>
          </a:p>
          <a:p>
            <a:pPr marL="457200" indent="-457200">
              <a:spcBef>
                <a:spcPct val="20000"/>
              </a:spcBef>
            </a:pPr>
            <a:r>
              <a:rPr lang="en-US" altLang="zh-CN" sz="2800" b="1">
                <a:latin typeface="Times New Roman" panose="02020603050405020304" pitchFamily="18" charset="0"/>
                <a:ea typeface="宋体" panose="02010600030101010101" pitchFamily="2" charset="-122"/>
              </a:rPr>
              <a:t>D. </a:t>
            </a:r>
            <a:r>
              <a:rPr lang="zh-CN" altLang="en-US" sz="2800" b="1">
                <a:latin typeface="Times New Roman" panose="02020603050405020304" pitchFamily="18" charset="0"/>
                <a:ea typeface="宋体" panose="02010600030101010101" pitchFamily="2" charset="-122"/>
              </a:rPr>
              <a:t>现运行的进程从等待态进入就绪态</a:t>
            </a:r>
            <a:endParaRPr lang="zh-CN" altLang="en-US" sz="2800" b="1">
              <a:latin typeface="Times New Roman" panose="02020603050405020304" pitchFamily="18" charset="0"/>
              <a:ea typeface="宋体" panose="02010600030101010101" pitchFamily="2" charset="-122"/>
            </a:endParaRPr>
          </a:p>
          <a:p>
            <a:pPr marL="457200" indent="-457200">
              <a:spcBef>
                <a:spcPct val="20000"/>
              </a:spcBef>
            </a:pPr>
            <a:r>
              <a:rPr lang="en-US" altLang="zh-CN" sz="2800" b="1">
                <a:latin typeface="Times New Roman" panose="02020603050405020304" pitchFamily="18" charset="0"/>
                <a:ea typeface="宋体" panose="02010600030101010101" pitchFamily="2" charset="-122"/>
              </a:rPr>
              <a:t>2</a:t>
            </a:r>
            <a:r>
              <a:rPr lang="zh-CN" altLang="en-US" sz="2800" b="1">
                <a:latin typeface="Times New Roman" panose="02020603050405020304" pitchFamily="18" charset="0"/>
                <a:ea typeface="宋体" panose="02010600030101010101" pitchFamily="2" charset="-122"/>
              </a:rPr>
              <a:t>．采用时间片轮转调度算法主要是为了</a:t>
            </a:r>
            <a:r>
              <a:rPr lang="zh-CN" altLang="en-US" sz="2800" b="1" u="sng">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marL="457200" indent="-457200">
              <a:spcBef>
                <a:spcPct val="20000"/>
              </a:spcBef>
            </a:pP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多个终端都能得到系统的及时响应</a:t>
            </a:r>
            <a:endParaRPr lang="zh-CN" altLang="en-US" sz="2800" b="1">
              <a:latin typeface="Times New Roman" panose="02020603050405020304" pitchFamily="18" charset="0"/>
              <a:ea typeface="宋体" panose="02010600030101010101" pitchFamily="2" charset="-122"/>
            </a:endParaRPr>
          </a:p>
          <a:p>
            <a:pPr marL="457200" indent="-457200">
              <a:spcBef>
                <a:spcPct val="2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先来先服务</a:t>
            </a:r>
            <a:endParaRPr lang="zh-CN" altLang="en-US" sz="2800" b="1">
              <a:latin typeface="Times New Roman" panose="02020603050405020304" pitchFamily="18" charset="0"/>
              <a:ea typeface="宋体" panose="02010600030101010101" pitchFamily="2" charset="-122"/>
            </a:endParaRPr>
          </a:p>
          <a:p>
            <a:pPr marL="457200" indent="-457200">
              <a:spcBef>
                <a:spcPct val="20000"/>
              </a:spcBef>
            </a:pP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优先权高的进程及时得到调度</a:t>
            </a:r>
            <a:endParaRPr lang="zh-CN" altLang="en-US" sz="2800" b="1">
              <a:latin typeface="Times New Roman" panose="02020603050405020304" pitchFamily="18" charset="0"/>
              <a:ea typeface="宋体" panose="02010600030101010101" pitchFamily="2" charset="-122"/>
            </a:endParaRPr>
          </a:p>
          <a:p>
            <a:pPr marL="457200" indent="-457200">
              <a:spcBef>
                <a:spcPct val="20000"/>
              </a:spcBef>
            </a:pP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需要</a:t>
            </a:r>
            <a:r>
              <a:rPr lang="en-US" altLang="zh-CN" sz="2800" b="1">
                <a:latin typeface="Times New Roman" panose="02020603050405020304" pitchFamily="18" charset="0"/>
                <a:ea typeface="宋体" panose="02010600030101010101" pitchFamily="2" charset="-122"/>
              </a:rPr>
              <a:t>CPU</a:t>
            </a:r>
            <a:r>
              <a:rPr lang="zh-CN" altLang="en-US" sz="2800" b="1">
                <a:latin typeface="Times New Roman" panose="02020603050405020304" pitchFamily="18" charset="0"/>
                <a:ea typeface="宋体" panose="02010600030101010101" pitchFamily="2" charset="-122"/>
              </a:rPr>
              <a:t>时间最短的进程先做</a:t>
            </a:r>
            <a:endParaRPr lang="zh-CN" altLang="en-US" sz="2800" b="1">
              <a:latin typeface="Times New Roman" panose="02020603050405020304" pitchFamily="18" charset="0"/>
              <a:ea typeface="宋体" panose="02010600030101010101" pitchFamily="2" charset="-122"/>
            </a:endParaRPr>
          </a:p>
        </p:txBody>
      </p:sp>
      <p:sp>
        <p:nvSpPr>
          <p:cNvPr id="145411" name="Text Box 3"/>
          <p:cNvSpPr txBox="1"/>
          <p:nvPr/>
        </p:nvSpPr>
        <p:spPr>
          <a:xfrm>
            <a:off x="374650" y="285750"/>
            <a:ext cx="8020050" cy="644525"/>
          </a:xfrm>
          <a:prstGeom prst="rect">
            <a:avLst/>
          </a:prstGeom>
          <a:noFill/>
          <a:ln w="9525">
            <a:noFill/>
          </a:ln>
        </p:spPr>
        <p:txBody>
          <a:bodyPr anchor="t">
            <a:spAutoFit/>
          </a:bodyPr>
          <a:p>
            <a:r>
              <a:rPr lang="zh-CN" altLang="en-US" sz="3600">
                <a:solidFill>
                  <a:srgbClr val="000066"/>
                </a:solidFill>
                <a:latin typeface="黑体" panose="02010609060101010101" pitchFamily="49" charset="-122"/>
                <a:ea typeface="黑体" panose="02010609060101010101" pitchFamily="49" charset="-122"/>
              </a:rPr>
              <a:t>进程调度：练习题</a:t>
            </a:r>
            <a:endParaRPr lang="zh-CN" altLang="en-US" sz="3600">
              <a:solidFill>
                <a:srgbClr val="000066"/>
              </a:solidFill>
              <a:latin typeface="黑体" panose="02010609060101010101" pitchFamily="49" charset="-122"/>
              <a:ea typeface="黑体" panose="02010609060101010101" pitchFamily="49" charset="-122"/>
            </a:endParaRPr>
          </a:p>
        </p:txBody>
      </p:sp>
      <p:sp>
        <p:nvSpPr>
          <p:cNvPr id="926724" name="Text Box 4"/>
          <p:cNvSpPr txBox="1"/>
          <p:nvPr/>
        </p:nvSpPr>
        <p:spPr>
          <a:xfrm>
            <a:off x="7129463" y="930275"/>
            <a:ext cx="466725" cy="519113"/>
          </a:xfrm>
          <a:prstGeom prst="rect">
            <a:avLst/>
          </a:prstGeom>
          <a:noFill/>
          <a:ln w="19050">
            <a:noFill/>
          </a:ln>
        </p:spPr>
        <p:txBody>
          <a:bodyPr anchor="t">
            <a:spAutoFit/>
          </a:bodyPr>
          <a:p>
            <a:r>
              <a:rPr lang="en-US" altLang="zh-CN" sz="2800">
                <a:solidFill>
                  <a:srgbClr val="FF0000"/>
                </a:solidFill>
                <a:latin typeface="Times New Roman" panose="02020603050405020304" pitchFamily="18" charset="0"/>
                <a:ea typeface="宋体" panose="02010600030101010101" pitchFamily="2" charset="-122"/>
              </a:rPr>
              <a:t>D</a:t>
            </a:r>
            <a:endParaRPr lang="en-US" altLang="zh-CN" sz="2800">
              <a:solidFill>
                <a:srgbClr val="FF0000"/>
              </a:solidFill>
              <a:latin typeface="Times New Roman" panose="02020603050405020304" pitchFamily="18" charset="0"/>
              <a:ea typeface="宋体" panose="02010600030101010101" pitchFamily="2" charset="-122"/>
            </a:endParaRPr>
          </a:p>
        </p:txBody>
      </p:sp>
      <p:sp>
        <p:nvSpPr>
          <p:cNvPr id="926725" name="Text Box 5"/>
          <p:cNvSpPr txBox="1"/>
          <p:nvPr/>
        </p:nvSpPr>
        <p:spPr>
          <a:xfrm>
            <a:off x="6916738" y="3435350"/>
            <a:ext cx="466725" cy="519113"/>
          </a:xfrm>
          <a:prstGeom prst="rect">
            <a:avLst/>
          </a:prstGeom>
          <a:noFill/>
          <a:ln w="19050">
            <a:noFill/>
          </a:ln>
        </p:spPr>
        <p:txBody>
          <a:bodyPr anchor="t">
            <a:spAutoFit/>
          </a:bodyPr>
          <a:p>
            <a:r>
              <a:rPr lang="en-US" altLang="zh-CN" sz="2800">
                <a:solidFill>
                  <a:srgbClr val="FF0000"/>
                </a:solidFill>
                <a:latin typeface="Times New Roman" panose="02020603050405020304" pitchFamily="18" charset="0"/>
                <a:ea typeface="宋体" panose="02010600030101010101" pitchFamily="2" charset="-122"/>
              </a:rPr>
              <a:t>A</a:t>
            </a:r>
            <a:endParaRPr lang="en-US" altLang="zh-CN" sz="28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6724"/>
                                        </p:tgtEl>
                                        <p:attrNameLst>
                                          <p:attrName>style.visibility</p:attrName>
                                        </p:attrNameLst>
                                      </p:cBhvr>
                                      <p:to>
                                        <p:strVal val="visible"/>
                                      </p:to>
                                    </p:set>
                                    <p:anim calcmode="lin" valueType="num">
                                      <p:cBhvr>
                                        <p:cTn id="7" dur="500" fill="hold"/>
                                        <p:tgtEl>
                                          <p:spTgt spid="926724"/>
                                        </p:tgtEl>
                                        <p:attrNameLst>
                                          <p:attrName>ppt_x</p:attrName>
                                        </p:attrNameLst>
                                      </p:cBhvr>
                                      <p:tavLst>
                                        <p:tav tm="0">
                                          <p:val>
                                            <p:strVal val="#ppt_x"/>
                                          </p:val>
                                        </p:tav>
                                        <p:tav tm="100000">
                                          <p:val>
                                            <p:strVal val="#ppt_x"/>
                                          </p:val>
                                        </p:tav>
                                      </p:tavLst>
                                    </p:anim>
                                    <p:anim calcmode="lin" valueType="num">
                                      <p:cBhvr>
                                        <p:cTn id="8" dur="500" fill="hold"/>
                                        <p:tgtEl>
                                          <p:spTgt spid="9267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6725"/>
                                        </p:tgtEl>
                                        <p:attrNameLst>
                                          <p:attrName>style.visibility</p:attrName>
                                        </p:attrNameLst>
                                      </p:cBhvr>
                                      <p:to>
                                        <p:strVal val="visible"/>
                                      </p:to>
                                    </p:set>
                                    <p:anim calcmode="lin" valueType="num">
                                      <p:cBhvr>
                                        <p:cTn id="13" dur="500" fill="hold"/>
                                        <p:tgtEl>
                                          <p:spTgt spid="926725"/>
                                        </p:tgtEl>
                                        <p:attrNameLst>
                                          <p:attrName>ppt_x</p:attrName>
                                        </p:attrNameLst>
                                      </p:cBhvr>
                                      <p:tavLst>
                                        <p:tav tm="0">
                                          <p:val>
                                            <p:strVal val="#ppt_x"/>
                                          </p:val>
                                        </p:tav>
                                        <p:tav tm="100000">
                                          <p:val>
                                            <p:strVal val="#ppt_x"/>
                                          </p:val>
                                        </p:tav>
                                      </p:tavLst>
                                    </p:anim>
                                    <p:anim calcmode="lin" valueType="num">
                                      <p:cBhvr>
                                        <p:cTn id="14" dur="500" fill="hold"/>
                                        <p:tgtEl>
                                          <p:spTgt spid="926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4" grpId="0"/>
      <p:bldP spid="92672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3"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6434" name="Text Box 2"/>
          <p:cNvSpPr txBox="1"/>
          <p:nvPr/>
        </p:nvSpPr>
        <p:spPr>
          <a:xfrm>
            <a:off x="336550" y="339725"/>
            <a:ext cx="8470900" cy="5518150"/>
          </a:xfrm>
          <a:prstGeom prst="rect">
            <a:avLst/>
          </a:prstGeom>
          <a:noFill/>
          <a:ln w="9525">
            <a:noFill/>
          </a:ln>
        </p:spPr>
        <p:txBody>
          <a:bodyPr anchor="t">
            <a:spAutoFit/>
          </a:bodyPr>
          <a:p>
            <a:pPr algn="just">
              <a:spcBef>
                <a:spcPct val="20000"/>
              </a:spcBef>
            </a:pPr>
            <a:r>
              <a:rPr lang="en-US" altLang="zh-CN" sz="2800" b="1">
                <a:latin typeface="Times New Roman" panose="02020603050405020304" pitchFamily="18" charset="0"/>
                <a:ea typeface="宋体" panose="02010600030101010101" pitchFamily="2" charset="-122"/>
              </a:rPr>
              <a:t>3</a:t>
            </a:r>
            <a:r>
              <a:rPr lang="zh-CN" altLang="en-US" sz="2800" b="1">
                <a:latin typeface="Times New Roman" panose="02020603050405020304" pitchFamily="18" charset="0"/>
                <a:ea typeface="宋体" panose="02010600030101010101" pitchFamily="2" charset="-122"/>
              </a:rPr>
              <a:t>．在单处理器的多进程系统中，进程什么时候占用处理器和能占用多长时间，取决于</a:t>
            </a:r>
            <a:r>
              <a:rPr lang="en-US" altLang="zh-CN" sz="2800" b="1">
                <a:latin typeface="Times New Roman" panose="02020603050405020304" pitchFamily="18" charset="0"/>
                <a:ea typeface="宋体" panose="02010600030101010101" pitchFamily="2" charset="-122"/>
              </a:rPr>
              <a:t>____ </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lgn="just">
              <a:spcBef>
                <a:spcPct val="20000"/>
              </a:spcBef>
            </a:pP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进程相应的程序段的长度</a:t>
            </a:r>
            <a:endParaRPr lang="zh-CN" altLang="en-US" sz="2800" b="1">
              <a:latin typeface="Times New Roman" panose="02020603050405020304" pitchFamily="18" charset="0"/>
              <a:ea typeface="宋体" panose="02010600030101010101" pitchFamily="2" charset="-122"/>
            </a:endParaRPr>
          </a:p>
          <a:p>
            <a:pPr algn="just">
              <a:spcBef>
                <a:spcPct val="2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进程总共需要运行时间多少</a:t>
            </a:r>
            <a:endParaRPr lang="zh-CN" altLang="en-US" sz="2800" b="1">
              <a:latin typeface="Times New Roman" panose="02020603050405020304" pitchFamily="18" charset="0"/>
              <a:ea typeface="宋体" panose="02010600030101010101" pitchFamily="2" charset="-122"/>
            </a:endParaRPr>
          </a:p>
          <a:p>
            <a:pPr algn="just">
              <a:spcBef>
                <a:spcPct val="20000"/>
              </a:spcBef>
            </a:pP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进程自身和进程调度策略</a:t>
            </a:r>
            <a:endParaRPr lang="zh-CN" altLang="en-US" sz="2800" b="1">
              <a:latin typeface="Times New Roman" panose="02020603050405020304" pitchFamily="18" charset="0"/>
              <a:ea typeface="宋体" panose="02010600030101010101" pitchFamily="2" charset="-122"/>
            </a:endParaRPr>
          </a:p>
          <a:p>
            <a:pPr algn="just">
              <a:spcBef>
                <a:spcPct val="20000"/>
              </a:spcBef>
            </a:pP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进程完成什么功能</a:t>
            </a:r>
            <a:endParaRPr lang="zh-CN" altLang="en-US" sz="2800" b="1">
              <a:latin typeface="Times New Roman" panose="02020603050405020304" pitchFamily="18" charset="0"/>
              <a:ea typeface="宋体" panose="02010600030101010101" pitchFamily="2" charset="-122"/>
            </a:endParaRPr>
          </a:p>
          <a:p>
            <a:pPr algn="just">
              <a:spcBef>
                <a:spcPct val="20000"/>
              </a:spcBef>
            </a:pPr>
            <a:r>
              <a:rPr lang="en-US" altLang="zh-CN" sz="2800" b="1">
                <a:latin typeface="Times New Roman" panose="02020603050405020304" pitchFamily="18" charset="0"/>
                <a:ea typeface="宋体" panose="02010600030101010101" pitchFamily="2" charset="-122"/>
              </a:rPr>
              <a:t>4</a:t>
            </a:r>
            <a:r>
              <a:rPr lang="zh-CN" altLang="en-US" sz="2800" b="1">
                <a:latin typeface="Times New Roman" panose="02020603050405020304" pitchFamily="18" charset="0"/>
                <a:ea typeface="宋体" panose="02010600030101010101" pitchFamily="2" charset="-122"/>
              </a:rPr>
              <a:t>．</a:t>
            </a:r>
            <a:r>
              <a:rPr lang="zh-CN" altLang="en-US" sz="2800" b="1">
                <a:solidFill>
                  <a:srgbClr val="0101FF"/>
                </a:solidFill>
                <a:latin typeface="Times New Roman" panose="02020603050405020304" pitchFamily="18" charset="0"/>
                <a:ea typeface="宋体" panose="02010600030101010101" pitchFamily="2" charset="-122"/>
              </a:rPr>
              <a:t>考虑到公平</a:t>
            </a:r>
            <a:r>
              <a:rPr lang="zh-CN" altLang="en-US" sz="2800" b="1">
                <a:latin typeface="Times New Roman" panose="02020603050405020304" pitchFamily="18" charset="0"/>
                <a:ea typeface="宋体" panose="02010600030101010101" pitchFamily="2" charset="-122"/>
              </a:rPr>
              <a:t>对待进程和提高系统资源工作的并行度，操作系统会经常调整进程的优先级，通常应提高</a:t>
            </a:r>
            <a:endParaRPr lang="zh-CN" altLang="en-US" sz="2800" b="1">
              <a:latin typeface="Times New Roman" panose="02020603050405020304" pitchFamily="18" charset="0"/>
              <a:ea typeface="宋体" panose="02010600030101010101" pitchFamily="2" charset="-122"/>
            </a:endParaRPr>
          </a:p>
          <a:p>
            <a:pPr algn="just">
              <a:spcBef>
                <a:spcPct val="20000"/>
              </a:spcBef>
            </a:pPr>
            <a:r>
              <a:rPr lang="en-US" altLang="zh-CN" sz="2800" b="1">
                <a:latin typeface="Times New Roman" panose="02020603050405020304" pitchFamily="18" charset="0"/>
                <a:ea typeface="宋体" panose="02010600030101010101" pitchFamily="2" charset="-122"/>
              </a:rPr>
              <a:t>_____</a:t>
            </a:r>
            <a:r>
              <a:rPr lang="zh-CN" altLang="en-US" sz="2800" b="1">
                <a:latin typeface="Times New Roman" panose="02020603050405020304" pitchFamily="18" charset="0"/>
                <a:ea typeface="宋体" panose="02010600030101010101" pitchFamily="2" charset="-122"/>
              </a:rPr>
              <a:t>的进程优先级。</a:t>
            </a:r>
            <a:endParaRPr lang="zh-CN" altLang="en-US" sz="2800" b="1">
              <a:latin typeface="Times New Roman" panose="02020603050405020304" pitchFamily="18" charset="0"/>
              <a:ea typeface="宋体" panose="02010600030101010101" pitchFamily="2" charset="-122"/>
            </a:endParaRPr>
          </a:p>
          <a:p>
            <a:pPr algn="just">
              <a:spcBef>
                <a:spcPct val="20000"/>
              </a:spcBef>
            </a:pP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需计算时间长         	</a:t>
            </a:r>
            <a:r>
              <a:rPr lang="en-US" altLang="zh-CN" sz="2800" b="1">
                <a:latin typeface="Times New Roman" panose="02020603050405020304" pitchFamily="18" charset="0"/>
                <a:ea typeface="宋体" panose="02010600030101010101" pitchFamily="2" charset="-122"/>
              </a:rPr>
              <a:t>B. </a:t>
            </a:r>
            <a:r>
              <a:rPr lang="zh-CN" altLang="en-US" sz="2800" b="1">
                <a:latin typeface="Times New Roman" panose="02020603050405020304" pitchFamily="18" charset="0"/>
                <a:ea typeface="宋体" panose="02010600030101010101" pitchFamily="2" charset="-122"/>
              </a:rPr>
              <a:t>很少使用外设</a:t>
            </a:r>
            <a:endParaRPr lang="zh-CN" altLang="en-US" sz="2800" b="1">
              <a:latin typeface="Times New Roman" panose="02020603050405020304" pitchFamily="18" charset="0"/>
              <a:ea typeface="宋体" panose="02010600030101010101" pitchFamily="2" charset="-122"/>
            </a:endParaRPr>
          </a:p>
          <a:p>
            <a:pPr algn="just">
              <a:spcBef>
                <a:spcPct val="20000"/>
              </a:spcBef>
            </a:pP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使用</a:t>
            </a:r>
            <a:r>
              <a:rPr lang="en-US" altLang="zh-CN" sz="2800" b="1">
                <a:latin typeface="Times New Roman" panose="02020603050405020304" pitchFamily="18" charset="0"/>
                <a:ea typeface="宋体" panose="02010600030101010101" pitchFamily="2" charset="-122"/>
              </a:rPr>
              <a:t>CPU</a:t>
            </a:r>
            <a:r>
              <a:rPr lang="zh-CN" altLang="en-US" sz="2800" b="1">
                <a:latin typeface="Times New Roman" panose="02020603050405020304" pitchFamily="18" charset="0"/>
                <a:ea typeface="宋体" panose="02010600030101010101" pitchFamily="2" charset="-122"/>
              </a:rPr>
              <a:t>时间长        	</a:t>
            </a: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启动外设次数多</a:t>
            </a:r>
            <a:endParaRPr lang="zh-CN" altLang="en-US" sz="2800" b="1">
              <a:latin typeface="Times New Roman" panose="02020603050405020304" pitchFamily="18" charset="0"/>
              <a:ea typeface="宋体" panose="02010600030101010101" pitchFamily="2" charset="-122"/>
            </a:endParaRPr>
          </a:p>
        </p:txBody>
      </p:sp>
      <p:sp>
        <p:nvSpPr>
          <p:cNvPr id="927747" name="Text Box 3"/>
          <p:cNvSpPr txBox="1"/>
          <p:nvPr/>
        </p:nvSpPr>
        <p:spPr>
          <a:xfrm>
            <a:off x="5940425" y="728663"/>
            <a:ext cx="466725" cy="519112"/>
          </a:xfrm>
          <a:prstGeom prst="rect">
            <a:avLst/>
          </a:prstGeom>
          <a:noFill/>
          <a:ln w="19050">
            <a:noFill/>
          </a:ln>
        </p:spPr>
        <p:txBody>
          <a:bodyPr anchor="t">
            <a:spAutoFit/>
          </a:bodyPr>
          <a:p>
            <a:r>
              <a:rPr lang="en-US" altLang="zh-CN" sz="2800">
                <a:solidFill>
                  <a:srgbClr val="FF0000"/>
                </a:solidFill>
                <a:latin typeface="Times New Roman" panose="02020603050405020304" pitchFamily="18" charset="0"/>
                <a:ea typeface="宋体" panose="02010600030101010101" pitchFamily="2" charset="-122"/>
              </a:rPr>
              <a:t>C</a:t>
            </a:r>
            <a:endParaRPr lang="en-US" altLang="zh-CN" sz="2800">
              <a:solidFill>
                <a:srgbClr val="FF0000"/>
              </a:solidFill>
              <a:latin typeface="Times New Roman" panose="02020603050405020304" pitchFamily="18" charset="0"/>
              <a:ea typeface="宋体" panose="02010600030101010101" pitchFamily="2" charset="-122"/>
            </a:endParaRPr>
          </a:p>
        </p:txBody>
      </p:sp>
      <p:sp>
        <p:nvSpPr>
          <p:cNvPr id="927748" name="Text Box 4"/>
          <p:cNvSpPr txBox="1"/>
          <p:nvPr/>
        </p:nvSpPr>
        <p:spPr>
          <a:xfrm>
            <a:off x="611188" y="4257675"/>
            <a:ext cx="466725" cy="522288"/>
          </a:xfrm>
          <a:prstGeom prst="rect">
            <a:avLst/>
          </a:prstGeom>
          <a:noFill/>
          <a:ln w="19050">
            <a:noFill/>
          </a:ln>
        </p:spPr>
        <p:txBody>
          <a:bodyPr anchor="t">
            <a:spAutoFit/>
          </a:bodyPr>
          <a:p>
            <a:r>
              <a:rPr lang="en-US" altLang="zh-CN" sz="2800">
                <a:solidFill>
                  <a:srgbClr val="FF0000"/>
                </a:solidFill>
                <a:latin typeface="Times New Roman" panose="02020603050405020304" pitchFamily="18" charset="0"/>
                <a:ea typeface="宋体" panose="02010600030101010101" pitchFamily="2" charset="-122"/>
              </a:rPr>
              <a:t>D</a:t>
            </a:r>
            <a:endParaRPr lang="en-US" altLang="zh-CN" sz="28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7747"/>
                                        </p:tgtEl>
                                        <p:attrNameLst>
                                          <p:attrName>style.visibility</p:attrName>
                                        </p:attrNameLst>
                                      </p:cBhvr>
                                      <p:to>
                                        <p:strVal val="visible"/>
                                      </p:to>
                                    </p:set>
                                    <p:anim calcmode="lin" valueType="num">
                                      <p:cBhvr>
                                        <p:cTn id="7" dur="500" fill="hold"/>
                                        <p:tgtEl>
                                          <p:spTgt spid="927747"/>
                                        </p:tgtEl>
                                        <p:attrNameLst>
                                          <p:attrName>ppt_x</p:attrName>
                                        </p:attrNameLst>
                                      </p:cBhvr>
                                      <p:tavLst>
                                        <p:tav tm="0">
                                          <p:val>
                                            <p:strVal val="#ppt_x"/>
                                          </p:val>
                                        </p:tav>
                                        <p:tav tm="100000">
                                          <p:val>
                                            <p:strVal val="#ppt_x"/>
                                          </p:val>
                                        </p:tav>
                                      </p:tavLst>
                                    </p:anim>
                                    <p:anim calcmode="lin" valueType="num">
                                      <p:cBhvr>
                                        <p:cTn id="8" dur="500" fill="hold"/>
                                        <p:tgtEl>
                                          <p:spTgt spid="9277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7748"/>
                                        </p:tgtEl>
                                        <p:attrNameLst>
                                          <p:attrName>style.visibility</p:attrName>
                                        </p:attrNameLst>
                                      </p:cBhvr>
                                      <p:to>
                                        <p:strVal val="visible"/>
                                      </p:to>
                                    </p:set>
                                    <p:anim calcmode="lin" valueType="num">
                                      <p:cBhvr>
                                        <p:cTn id="13" dur="500" fill="hold"/>
                                        <p:tgtEl>
                                          <p:spTgt spid="927748"/>
                                        </p:tgtEl>
                                        <p:attrNameLst>
                                          <p:attrName>ppt_x</p:attrName>
                                        </p:attrNameLst>
                                      </p:cBhvr>
                                      <p:tavLst>
                                        <p:tav tm="0">
                                          <p:val>
                                            <p:strVal val="#ppt_x"/>
                                          </p:val>
                                        </p:tav>
                                        <p:tav tm="100000">
                                          <p:val>
                                            <p:strVal val="#ppt_x"/>
                                          </p:val>
                                        </p:tav>
                                      </p:tavLst>
                                    </p:anim>
                                    <p:anim calcmode="lin" valueType="num">
                                      <p:cBhvr>
                                        <p:cTn id="14" dur="500" fill="hold"/>
                                        <p:tgtEl>
                                          <p:spTgt spid="927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7" grpId="0"/>
      <p:bldP spid="92774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7"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7458" name="Text Box 2"/>
          <p:cNvSpPr txBox="1"/>
          <p:nvPr/>
        </p:nvSpPr>
        <p:spPr>
          <a:xfrm>
            <a:off x="406400" y="381000"/>
            <a:ext cx="8737600" cy="5648325"/>
          </a:xfrm>
          <a:prstGeom prst="rect">
            <a:avLst/>
          </a:prstGeom>
          <a:noFill/>
          <a:ln w="9525">
            <a:noFill/>
          </a:ln>
        </p:spPr>
        <p:txBody>
          <a:bodyPr wrap="square" anchor="t">
            <a:spAutoFit/>
          </a:bodyPr>
          <a:p>
            <a:pPr>
              <a:spcBef>
                <a:spcPct val="10000"/>
              </a:spcBef>
            </a:pPr>
            <a:r>
              <a:rPr lang="en-US" altLang="zh-CN" sz="2800" b="1">
                <a:latin typeface="Times New Roman" panose="02020603050405020304" pitchFamily="18" charset="0"/>
                <a:ea typeface="宋体" panose="02010600030101010101" pitchFamily="2" charset="-122"/>
              </a:rPr>
              <a:t>5</a:t>
            </a:r>
            <a:r>
              <a:rPr lang="zh-CN" altLang="en-US" sz="2800" b="1">
                <a:latin typeface="Times New Roman" panose="02020603050405020304" pitchFamily="18" charset="0"/>
                <a:ea typeface="宋体" panose="02010600030101010101" pitchFamily="2" charset="-122"/>
              </a:rPr>
              <a:t>．下列因素中，</a:t>
            </a:r>
            <a:r>
              <a:rPr lang="zh-CN" altLang="en-US" sz="2800" b="1" u="sng">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不一定是引起进程调度的因素。</a:t>
            </a:r>
            <a:endParaRPr lang="zh-CN" altLang="en-US" sz="2800" b="1">
              <a:latin typeface="Times New Roman" panose="02020603050405020304" pitchFamily="18" charset="0"/>
              <a:ea typeface="宋体" panose="02010600030101010101" pitchFamily="2" charset="-122"/>
            </a:endParaRPr>
          </a:p>
          <a:p>
            <a:pPr>
              <a:spcBef>
                <a:spcPct val="10000"/>
              </a:spcBef>
            </a:pP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．一个进程运行完毕</a:t>
            </a:r>
            <a:endParaRPr lang="zh-CN" altLang="en-US" sz="2800" b="1">
              <a:latin typeface="Times New Roman" panose="02020603050405020304" pitchFamily="18" charset="0"/>
              <a:ea typeface="宋体" panose="02010600030101010101" pitchFamily="2" charset="-122"/>
            </a:endParaRPr>
          </a:p>
          <a:p>
            <a:pPr>
              <a:spcBef>
                <a:spcPct val="1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．运行进程被阻塞	</a:t>
            </a:r>
            <a:endParaRPr lang="zh-CN" altLang="en-US" sz="2800" b="1">
              <a:latin typeface="Times New Roman" panose="02020603050405020304" pitchFamily="18" charset="0"/>
              <a:ea typeface="宋体" panose="02010600030101010101" pitchFamily="2" charset="-122"/>
            </a:endParaRPr>
          </a:p>
          <a:p>
            <a:pPr>
              <a:spcBef>
                <a:spcPct val="10000"/>
              </a:spcBef>
            </a:pP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．一个高优先级进程被创建</a:t>
            </a:r>
            <a:endParaRPr lang="zh-CN" altLang="en-US" sz="2800" b="1">
              <a:latin typeface="Times New Roman" panose="02020603050405020304" pitchFamily="18" charset="0"/>
              <a:ea typeface="宋体" panose="02010600030101010101" pitchFamily="2" charset="-122"/>
            </a:endParaRPr>
          </a:p>
          <a:p>
            <a:pPr>
              <a:spcBef>
                <a:spcPct val="10000"/>
              </a:spcBef>
            </a:pP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．实时调度中，一个紧迫的任务到来</a:t>
            </a:r>
            <a:endParaRPr lang="zh-CN" altLang="en-US" sz="2800" b="1">
              <a:latin typeface="Times New Roman" panose="02020603050405020304" pitchFamily="18" charset="0"/>
              <a:ea typeface="宋体" panose="02010600030101010101" pitchFamily="2" charset="-122"/>
            </a:endParaRPr>
          </a:p>
          <a:p>
            <a:pPr>
              <a:spcBef>
                <a:spcPct val="10000"/>
              </a:spcBef>
            </a:pPr>
            <a:r>
              <a:rPr lang="en-US" altLang="zh-CN" sz="2800" b="1">
                <a:latin typeface="Times New Roman" panose="02020603050405020304" pitchFamily="18" charset="0"/>
                <a:ea typeface="宋体" panose="02010600030101010101" pitchFamily="2" charset="-122"/>
              </a:rPr>
              <a:t>6</a:t>
            </a:r>
            <a:r>
              <a:rPr lang="zh-CN" altLang="en-US" sz="2800" b="1">
                <a:latin typeface="Times New Roman" panose="02020603050405020304" pitchFamily="18" charset="0"/>
                <a:ea typeface="宋体" panose="02010600030101010101" pitchFamily="2" charset="-122"/>
              </a:rPr>
              <a:t>．若进程</a:t>
            </a:r>
            <a:r>
              <a:rPr lang="en-US" altLang="zh-CN" sz="2800" b="1">
                <a:latin typeface="Times New Roman" panose="02020603050405020304" pitchFamily="18" charset="0"/>
                <a:ea typeface="宋体" panose="02010600030101010101" pitchFamily="2" charset="-122"/>
              </a:rPr>
              <a:t>P</a:t>
            </a:r>
            <a:r>
              <a:rPr lang="zh-CN" altLang="en-US" sz="2800" b="1">
                <a:latin typeface="Times New Roman" panose="02020603050405020304" pitchFamily="18" charset="0"/>
                <a:ea typeface="宋体" panose="02010600030101010101" pitchFamily="2" charset="-122"/>
              </a:rPr>
              <a:t>一旦被唤醒就能投入运行，则系统可能是</a:t>
            </a:r>
            <a:r>
              <a:rPr lang="zh-CN" altLang="en-US" sz="2800" b="1" u="sng">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spcBef>
                <a:spcPct val="10000"/>
              </a:spcBef>
            </a:pP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．分时系统，进程</a:t>
            </a:r>
            <a:r>
              <a:rPr lang="en-US" altLang="zh-CN" sz="2800" b="1">
                <a:latin typeface="Times New Roman" panose="02020603050405020304" pitchFamily="18" charset="0"/>
                <a:ea typeface="宋体" panose="02010600030101010101" pitchFamily="2" charset="-122"/>
              </a:rPr>
              <a:t>P</a:t>
            </a:r>
            <a:r>
              <a:rPr lang="zh-CN" altLang="en-US" sz="2800" b="1">
                <a:latin typeface="Times New Roman" panose="02020603050405020304" pitchFamily="18" charset="0"/>
                <a:ea typeface="宋体" panose="02010600030101010101" pitchFamily="2" charset="-122"/>
              </a:rPr>
              <a:t>的优先级最高</a:t>
            </a:r>
            <a:endParaRPr lang="zh-CN" altLang="en-US" sz="2800" b="1">
              <a:latin typeface="Times New Roman" panose="02020603050405020304" pitchFamily="18" charset="0"/>
              <a:ea typeface="宋体" panose="02010600030101010101" pitchFamily="2" charset="-122"/>
            </a:endParaRPr>
          </a:p>
          <a:p>
            <a:pPr>
              <a:spcBef>
                <a:spcPct val="1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．抢占式调度方式，就绪队列上的所有进程的优先级皆比</a:t>
            </a:r>
            <a:r>
              <a:rPr lang="en-US" altLang="zh-CN" sz="2800" b="1">
                <a:latin typeface="Times New Roman" panose="02020603050405020304" pitchFamily="18" charset="0"/>
                <a:ea typeface="宋体" panose="02010600030101010101" pitchFamily="2" charset="-122"/>
              </a:rPr>
              <a:t>P</a:t>
            </a:r>
            <a:r>
              <a:rPr lang="zh-CN" altLang="en-US" sz="2800" b="1">
                <a:latin typeface="Times New Roman" panose="02020603050405020304" pitchFamily="18" charset="0"/>
                <a:ea typeface="宋体" panose="02010600030101010101" pitchFamily="2" charset="-122"/>
              </a:rPr>
              <a:t>低</a:t>
            </a:r>
            <a:endParaRPr lang="zh-CN" altLang="en-US" sz="2800" b="1">
              <a:latin typeface="Times New Roman" panose="02020603050405020304" pitchFamily="18" charset="0"/>
              <a:ea typeface="宋体" panose="02010600030101010101" pitchFamily="2" charset="-122"/>
            </a:endParaRPr>
          </a:p>
          <a:p>
            <a:pPr>
              <a:spcBef>
                <a:spcPct val="10000"/>
              </a:spcBef>
            </a:pP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．就绪队列为空队列</a:t>
            </a:r>
            <a:endParaRPr lang="zh-CN" altLang="en-US" sz="2800" b="1">
              <a:latin typeface="Times New Roman" panose="02020603050405020304" pitchFamily="18" charset="0"/>
              <a:ea typeface="宋体" panose="02010600030101010101" pitchFamily="2" charset="-122"/>
            </a:endParaRPr>
          </a:p>
          <a:p>
            <a:pPr>
              <a:spcBef>
                <a:spcPct val="10000"/>
              </a:spcBef>
            </a:pP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．抢占式调度方式，</a:t>
            </a:r>
            <a:r>
              <a:rPr lang="en-US" altLang="zh-CN" sz="2800" b="1">
                <a:latin typeface="Times New Roman" panose="02020603050405020304" pitchFamily="18" charset="0"/>
                <a:ea typeface="宋体" panose="02010600030101010101" pitchFamily="2" charset="-122"/>
              </a:rPr>
              <a:t>P</a:t>
            </a:r>
            <a:r>
              <a:rPr lang="zh-CN" altLang="en-US" sz="2800" b="1">
                <a:latin typeface="Times New Roman" panose="02020603050405020304" pitchFamily="18" charset="0"/>
                <a:ea typeface="宋体" panose="02010600030101010101" pitchFamily="2" charset="-122"/>
              </a:rPr>
              <a:t>的优先级高于当前运行的进程</a:t>
            </a:r>
            <a:endParaRPr lang="zh-CN" altLang="en-US" sz="2800" b="1">
              <a:latin typeface="Times New Roman" panose="02020603050405020304" pitchFamily="18" charset="0"/>
              <a:ea typeface="宋体" panose="02010600030101010101" pitchFamily="2" charset="-122"/>
            </a:endParaRPr>
          </a:p>
        </p:txBody>
      </p:sp>
      <p:sp>
        <p:nvSpPr>
          <p:cNvPr id="928771" name="Text Box 3"/>
          <p:cNvSpPr txBox="1"/>
          <p:nvPr/>
        </p:nvSpPr>
        <p:spPr>
          <a:xfrm>
            <a:off x="935038" y="3168650"/>
            <a:ext cx="466725" cy="519113"/>
          </a:xfrm>
          <a:prstGeom prst="rect">
            <a:avLst/>
          </a:prstGeom>
          <a:noFill/>
          <a:ln w="19050">
            <a:noFill/>
          </a:ln>
        </p:spPr>
        <p:txBody>
          <a:bodyPr anchor="t">
            <a:spAutoFit/>
          </a:bodyPr>
          <a:p>
            <a:r>
              <a:rPr lang="en-US" altLang="zh-CN" sz="2800" dirty="0">
                <a:solidFill>
                  <a:srgbClr val="FF0000"/>
                </a:solidFill>
                <a:latin typeface="Times New Roman" panose="02020603050405020304" pitchFamily="18" charset="0"/>
                <a:ea typeface="宋体" panose="02010600030101010101" pitchFamily="2" charset="-122"/>
              </a:rPr>
              <a:t>D</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928772" name="Text Box 4"/>
          <p:cNvSpPr txBox="1"/>
          <p:nvPr/>
        </p:nvSpPr>
        <p:spPr>
          <a:xfrm>
            <a:off x="3270250" y="381000"/>
            <a:ext cx="466725" cy="519113"/>
          </a:xfrm>
          <a:prstGeom prst="rect">
            <a:avLst/>
          </a:prstGeom>
          <a:noFill/>
          <a:ln w="19050">
            <a:noFill/>
          </a:ln>
        </p:spPr>
        <p:txBody>
          <a:bodyPr anchor="t">
            <a:spAutoFit/>
          </a:bodyPr>
          <a:p>
            <a:r>
              <a:rPr lang="en-US" altLang="zh-CN" sz="2800">
                <a:solidFill>
                  <a:srgbClr val="FF0000"/>
                </a:solidFill>
                <a:latin typeface="Times New Roman" panose="02020603050405020304" pitchFamily="18" charset="0"/>
                <a:ea typeface="宋体" panose="02010600030101010101" pitchFamily="2" charset="-122"/>
              </a:rPr>
              <a:t>C</a:t>
            </a:r>
            <a:endParaRPr lang="en-US" altLang="zh-CN" sz="28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8772"/>
                                        </p:tgtEl>
                                        <p:attrNameLst>
                                          <p:attrName>style.visibility</p:attrName>
                                        </p:attrNameLst>
                                      </p:cBhvr>
                                      <p:to>
                                        <p:strVal val="visible"/>
                                      </p:to>
                                    </p:set>
                                    <p:anim calcmode="lin" valueType="num">
                                      <p:cBhvr>
                                        <p:cTn id="7" dur="500" fill="hold"/>
                                        <p:tgtEl>
                                          <p:spTgt spid="928772"/>
                                        </p:tgtEl>
                                        <p:attrNameLst>
                                          <p:attrName>ppt_x</p:attrName>
                                        </p:attrNameLst>
                                      </p:cBhvr>
                                      <p:tavLst>
                                        <p:tav tm="0">
                                          <p:val>
                                            <p:strVal val="#ppt_x"/>
                                          </p:val>
                                        </p:tav>
                                        <p:tav tm="100000">
                                          <p:val>
                                            <p:strVal val="#ppt_x"/>
                                          </p:val>
                                        </p:tav>
                                      </p:tavLst>
                                    </p:anim>
                                    <p:anim calcmode="lin" valueType="num">
                                      <p:cBhvr>
                                        <p:cTn id="8" dur="500" fill="hold"/>
                                        <p:tgtEl>
                                          <p:spTgt spid="9287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8771"/>
                                        </p:tgtEl>
                                        <p:attrNameLst>
                                          <p:attrName>style.visibility</p:attrName>
                                        </p:attrNameLst>
                                      </p:cBhvr>
                                      <p:to>
                                        <p:strVal val="visible"/>
                                      </p:to>
                                    </p:set>
                                    <p:anim calcmode="lin" valueType="num">
                                      <p:cBhvr>
                                        <p:cTn id="13" dur="500" fill="hold"/>
                                        <p:tgtEl>
                                          <p:spTgt spid="928771"/>
                                        </p:tgtEl>
                                        <p:attrNameLst>
                                          <p:attrName>ppt_x</p:attrName>
                                        </p:attrNameLst>
                                      </p:cBhvr>
                                      <p:tavLst>
                                        <p:tav tm="0">
                                          <p:val>
                                            <p:strVal val="#ppt_x"/>
                                          </p:val>
                                        </p:tav>
                                        <p:tav tm="100000">
                                          <p:val>
                                            <p:strVal val="#ppt_x"/>
                                          </p:val>
                                        </p:tav>
                                      </p:tavLst>
                                    </p:anim>
                                    <p:anim calcmode="lin" valueType="num">
                                      <p:cBhvr>
                                        <p:cTn id="14" dur="500" fill="hold"/>
                                        <p:tgtEl>
                                          <p:spTgt spid="928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p:bldP spid="928772"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1"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8482" name="Text Box 2"/>
          <p:cNvSpPr txBox="1"/>
          <p:nvPr/>
        </p:nvSpPr>
        <p:spPr>
          <a:xfrm>
            <a:off x="330200" y="355600"/>
            <a:ext cx="8432800" cy="6121400"/>
          </a:xfrm>
          <a:prstGeom prst="rect">
            <a:avLst/>
          </a:prstGeom>
          <a:noFill/>
          <a:ln w="9525">
            <a:noFill/>
          </a:ln>
        </p:spPr>
        <p:txBody>
          <a:bodyPr anchor="t">
            <a:spAutoFit/>
          </a:bodyPr>
          <a:p>
            <a:pPr>
              <a:spcBef>
                <a:spcPct val="20000"/>
              </a:spcBef>
            </a:pPr>
            <a:r>
              <a:rPr lang="en-US" altLang="zh-CN" sz="2800" b="1">
                <a:latin typeface="Times New Roman" panose="02020603050405020304" pitchFamily="18" charset="0"/>
                <a:ea typeface="宋体" panose="02010600030101010101" pitchFamily="2" charset="-122"/>
              </a:rPr>
              <a:t>7</a:t>
            </a:r>
            <a:r>
              <a:rPr lang="zh-CN" altLang="en-US" sz="2800" b="1">
                <a:latin typeface="Times New Roman" panose="02020603050405020304" pitchFamily="18" charset="0"/>
                <a:ea typeface="宋体" panose="02010600030101010101" pitchFamily="2" charset="-122"/>
              </a:rPr>
              <a:t>．下面说法正确的是</a:t>
            </a:r>
            <a:r>
              <a:rPr lang="zh-CN" altLang="en-US" sz="2800" b="1" u="sng">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．引入线程后，处理机只能在线程间切换</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．引入线程后，处理机仍在进程间切换</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．线程的切换，不会引起进程切换</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．线程的切换，可能引起进程切换</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8</a:t>
            </a:r>
            <a:r>
              <a:rPr lang="zh-CN" altLang="en-US" sz="2800" b="1">
                <a:latin typeface="Times New Roman" panose="02020603050405020304" pitchFamily="18" charset="0"/>
                <a:ea typeface="宋体" panose="02010600030101010101" pitchFamily="2" charset="-122"/>
              </a:rPr>
              <a:t>．</a:t>
            </a:r>
            <a:r>
              <a:rPr lang="zh-CN" altLang="en-US" sz="2800" b="1">
                <a:solidFill>
                  <a:srgbClr val="0101FF"/>
                </a:solidFill>
                <a:latin typeface="Times New Roman" panose="02020603050405020304" pitchFamily="18" charset="0"/>
                <a:ea typeface="宋体" panose="02010600030101010101" pitchFamily="2" charset="-122"/>
              </a:rPr>
              <a:t>若当前运行进程</a:t>
            </a:r>
            <a:r>
              <a:rPr lang="en-US" altLang="zh-CN" sz="2800" b="1">
                <a:latin typeface="Times New Roman" panose="02020603050405020304" pitchFamily="18" charset="0"/>
                <a:ea typeface="宋体" panose="02010600030101010101" pitchFamily="2" charset="-122"/>
              </a:rPr>
              <a:t>____</a:t>
            </a:r>
            <a:r>
              <a:rPr lang="zh-CN" altLang="en-US" sz="2800" b="1">
                <a:latin typeface="Times New Roman" panose="02020603050405020304" pitchFamily="18" charset="0"/>
                <a:ea typeface="宋体" panose="02010600030101010101" pitchFamily="2" charset="-122"/>
              </a:rPr>
              <a:t>后，系统将会执行进程调度原语。</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．执行了一条转移指令</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．要求增加主存空间，经系统调用银行家算法进行</a:t>
            </a:r>
            <a:endParaRPr lang="zh-CN" altLang="en-US" sz="2800" b="1">
              <a:latin typeface="Times New Roman" panose="02020603050405020304" pitchFamily="18" charset="0"/>
              <a:ea typeface="宋体" panose="02010600030101010101" pitchFamily="2" charset="-122"/>
            </a:endParaRPr>
          </a:p>
          <a:p>
            <a:pPr>
              <a:spcBef>
                <a:spcPct val="20000"/>
              </a:spcBef>
            </a:pPr>
            <a:r>
              <a:rPr lang="zh-CN" altLang="en-US" sz="2800" b="1">
                <a:latin typeface="Times New Roman" panose="02020603050405020304" pitchFamily="18" charset="0"/>
                <a:ea typeface="宋体" panose="02010600030101010101" pitchFamily="2" charset="-122"/>
              </a:rPr>
              <a:t>       测算认为是安全的</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．执行了一条</a:t>
            </a:r>
            <a:r>
              <a:rPr lang="en-US" altLang="zh-CN" sz="2800" b="1">
                <a:latin typeface="Times New Roman" panose="02020603050405020304" pitchFamily="18" charset="0"/>
                <a:ea typeface="宋体" panose="02010600030101010101" pitchFamily="2" charset="-122"/>
              </a:rPr>
              <a:t>I/O</a:t>
            </a:r>
            <a:r>
              <a:rPr lang="zh-CN" altLang="en-US" sz="2800" b="1">
                <a:latin typeface="Times New Roman" panose="02020603050405020304" pitchFamily="18" charset="0"/>
                <a:ea typeface="宋体" panose="02010600030101010101" pitchFamily="2" charset="-122"/>
              </a:rPr>
              <a:t>指令要求输入数据</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．执行程序期间系统发生了</a:t>
            </a:r>
            <a:r>
              <a:rPr lang="en-US" altLang="zh-CN" sz="2800" b="1">
                <a:latin typeface="Times New Roman" panose="02020603050405020304" pitchFamily="18" charset="0"/>
                <a:ea typeface="宋体" panose="02010600030101010101" pitchFamily="2" charset="-122"/>
              </a:rPr>
              <a:t>I/O</a:t>
            </a:r>
            <a:r>
              <a:rPr lang="zh-CN" altLang="en-US" sz="2800" b="1">
                <a:latin typeface="Times New Roman" panose="02020603050405020304" pitchFamily="18" charset="0"/>
                <a:ea typeface="宋体" panose="02010600030101010101" pitchFamily="2" charset="-122"/>
              </a:rPr>
              <a:t>完成中断</a:t>
            </a:r>
            <a:endParaRPr lang="zh-CN" altLang="en-US" sz="2800" b="1">
              <a:latin typeface="Times New Roman" panose="02020603050405020304" pitchFamily="18" charset="0"/>
              <a:ea typeface="宋体" panose="02010600030101010101" pitchFamily="2" charset="-122"/>
            </a:endParaRPr>
          </a:p>
        </p:txBody>
      </p:sp>
      <p:sp>
        <p:nvSpPr>
          <p:cNvPr id="929795" name="Text Box 3"/>
          <p:cNvSpPr txBox="1"/>
          <p:nvPr/>
        </p:nvSpPr>
        <p:spPr>
          <a:xfrm>
            <a:off x="4032250" y="225425"/>
            <a:ext cx="501650" cy="522288"/>
          </a:xfrm>
          <a:prstGeom prst="rect">
            <a:avLst/>
          </a:prstGeom>
          <a:noFill/>
          <a:ln w="19050">
            <a:noFill/>
          </a:ln>
        </p:spPr>
        <p:txBody>
          <a:bodyPr wrap="square" anchor="t">
            <a:spAutoFit/>
          </a:bodyPr>
          <a:p>
            <a:r>
              <a:rPr lang="en-US" altLang="zh-CN" sz="2800">
                <a:solidFill>
                  <a:srgbClr val="FF0000"/>
                </a:solidFill>
                <a:latin typeface="Times New Roman" panose="02020603050405020304" pitchFamily="18" charset="0"/>
                <a:ea typeface="宋体" panose="02010600030101010101" pitchFamily="2" charset="-122"/>
              </a:rPr>
              <a:t>D</a:t>
            </a:r>
            <a:endParaRPr lang="en-US" altLang="zh-CN" sz="2800">
              <a:solidFill>
                <a:srgbClr val="FF0000"/>
              </a:solidFill>
              <a:latin typeface="Times New Roman" panose="02020603050405020304" pitchFamily="18" charset="0"/>
              <a:ea typeface="宋体" panose="02010600030101010101" pitchFamily="2" charset="-122"/>
            </a:endParaRPr>
          </a:p>
        </p:txBody>
      </p:sp>
      <p:sp>
        <p:nvSpPr>
          <p:cNvPr id="929796" name="Text Box 4"/>
          <p:cNvSpPr txBox="1"/>
          <p:nvPr/>
        </p:nvSpPr>
        <p:spPr>
          <a:xfrm>
            <a:off x="3563938" y="2816225"/>
            <a:ext cx="466725" cy="522288"/>
          </a:xfrm>
          <a:prstGeom prst="rect">
            <a:avLst/>
          </a:prstGeom>
          <a:noFill/>
          <a:ln w="19050">
            <a:noFill/>
          </a:ln>
        </p:spPr>
        <p:txBody>
          <a:bodyPr anchor="t">
            <a:spAutoFit/>
          </a:bodyPr>
          <a:p>
            <a:r>
              <a:rPr lang="en-US" altLang="zh-CN" sz="2800">
                <a:solidFill>
                  <a:srgbClr val="FF0000"/>
                </a:solidFill>
                <a:latin typeface="Times New Roman" panose="02020603050405020304" pitchFamily="18" charset="0"/>
                <a:ea typeface="宋体" panose="02010600030101010101" pitchFamily="2" charset="-122"/>
              </a:rPr>
              <a:t>C</a:t>
            </a:r>
            <a:endParaRPr lang="en-US" altLang="zh-CN" sz="28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9795"/>
                                        </p:tgtEl>
                                        <p:attrNameLst>
                                          <p:attrName>style.visibility</p:attrName>
                                        </p:attrNameLst>
                                      </p:cBhvr>
                                      <p:to>
                                        <p:strVal val="visible"/>
                                      </p:to>
                                    </p:set>
                                    <p:anim calcmode="lin" valueType="num">
                                      <p:cBhvr>
                                        <p:cTn id="7" dur="500" fill="hold"/>
                                        <p:tgtEl>
                                          <p:spTgt spid="929795"/>
                                        </p:tgtEl>
                                        <p:attrNameLst>
                                          <p:attrName>ppt_x</p:attrName>
                                        </p:attrNameLst>
                                      </p:cBhvr>
                                      <p:tavLst>
                                        <p:tav tm="0">
                                          <p:val>
                                            <p:strVal val="#ppt_x"/>
                                          </p:val>
                                        </p:tav>
                                        <p:tav tm="100000">
                                          <p:val>
                                            <p:strVal val="#ppt_x"/>
                                          </p:val>
                                        </p:tav>
                                      </p:tavLst>
                                    </p:anim>
                                    <p:anim calcmode="lin" valueType="num">
                                      <p:cBhvr>
                                        <p:cTn id="8" dur="500" fill="hold"/>
                                        <p:tgtEl>
                                          <p:spTgt spid="9297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9796"/>
                                        </p:tgtEl>
                                        <p:attrNameLst>
                                          <p:attrName>style.visibility</p:attrName>
                                        </p:attrNameLst>
                                      </p:cBhvr>
                                      <p:to>
                                        <p:strVal val="visible"/>
                                      </p:to>
                                    </p:set>
                                    <p:anim calcmode="lin" valueType="num">
                                      <p:cBhvr>
                                        <p:cTn id="13" dur="500" fill="hold"/>
                                        <p:tgtEl>
                                          <p:spTgt spid="929796"/>
                                        </p:tgtEl>
                                        <p:attrNameLst>
                                          <p:attrName>ppt_x</p:attrName>
                                        </p:attrNameLst>
                                      </p:cBhvr>
                                      <p:tavLst>
                                        <p:tav tm="0">
                                          <p:val>
                                            <p:strVal val="#ppt_x"/>
                                          </p:val>
                                        </p:tav>
                                        <p:tav tm="100000">
                                          <p:val>
                                            <p:strVal val="#ppt_x"/>
                                          </p:val>
                                        </p:tav>
                                      </p:tavLst>
                                    </p:anim>
                                    <p:anim calcmode="lin" valueType="num">
                                      <p:cBhvr>
                                        <p:cTn id="14" dur="500" fill="hold"/>
                                        <p:tgtEl>
                                          <p:spTgt spid="9297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p:bldP spid="92979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49506" name="Text Box 2"/>
          <p:cNvSpPr txBox="1"/>
          <p:nvPr/>
        </p:nvSpPr>
        <p:spPr>
          <a:xfrm>
            <a:off x="457200" y="292100"/>
            <a:ext cx="8343900" cy="6035675"/>
          </a:xfrm>
          <a:prstGeom prst="rect">
            <a:avLst/>
          </a:prstGeom>
          <a:noFill/>
          <a:ln w="9525">
            <a:noFill/>
          </a:ln>
        </p:spPr>
        <p:txBody>
          <a:bodyPr anchor="t">
            <a:spAutoFit/>
          </a:bodyPr>
          <a:p>
            <a:pPr>
              <a:spcBef>
                <a:spcPct val="20000"/>
              </a:spcBef>
            </a:pPr>
            <a:r>
              <a:rPr lang="en-US" altLang="zh-CN" sz="2800" b="1">
                <a:latin typeface="Times New Roman" panose="02020603050405020304" pitchFamily="18" charset="0"/>
                <a:ea typeface="宋体" panose="02010600030101010101" pitchFamily="2" charset="-122"/>
              </a:rPr>
              <a:t>9</a:t>
            </a:r>
            <a:r>
              <a:rPr lang="zh-CN" altLang="en-US" sz="2800" b="1">
                <a:latin typeface="Times New Roman" panose="02020603050405020304" pitchFamily="18" charset="0"/>
                <a:ea typeface="宋体" panose="02010600030101010101" pitchFamily="2" charset="-122"/>
              </a:rPr>
              <a:t>．在分时系统中，若当前运行的进程连续获得了两个时间片，原因可能是</a:t>
            </a:r>
            <a:r>
              <a:rPr lang="zh-CN" altLang="en-US" sz="2800" b="1" u="sng">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．该进程的优先级最高</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．就绪队列为空</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．该进程最早进入就绪队列</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．该进程是一个短进程</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10</a:t>
            </a:r>
            <a:r>
              <a:rPr lang="zh-CN" altLang="en-US" sz="2800" b="1">
                <a:latin typeface="Times New Roman" panose="02020603050405020304" pitchFamily="18" charset="0"/>
                <a:ea typeface="宋体" panose="02010600030101010101" pitchFamily="2" charset="-122"/>
              </a:rPr>
              <a:t>．</a:t>
            </a:r>
            <a:r>
              <a:rPr lang="zh-CN" altLang="en-US" sz="2800" b="1">
                <a:solidFill>
                  <a:srgbClr val="0101FF"/>
                </a:solidFill>
                <a:latin typeface="Times New Roman" panose="02020603050405020304" pitchFamily="18" charset="0"/>
                <a:ea typeface="宋体" panose="02010600030101010101" pitchFamily="2" charset="-122"/>
              </a:rPr>
              <a:t>下列进程调</a:t>
            </a:r>
            <a:r>
              <a:rPr lang="zh-CN" altLang="en-US" sz="2800" b="1">
                <a:latin typeface="Times New Roman" panose="02020603050405020304" pitchFamily="18" charset="0"/>
                <a:ea typeface="宋体" panose="02010600030101010101" pitchFamily="2" charset="-122"/>
              </a:rPr>
              <a:t>度算法中，</a:t>
            </a:r>
            <a:r>
              <a:rPr lang="en-US" altLang="zh-CN" sz="2800" b="1">
                <a:latin typeface="Times New Roman" panose="02020603050405020304" pitchFamily="18" charset="0"/>
                <a:ea typeface="宋体" panose="02010600030101010101" pitchFamily="2" charset="-122"/>
              </a:rPr>
              <a:t>_____</a:t>
            </a:r>
            <a:r>
              <a:rPr lang="zh-CN" altLang="en-US" sz="2800" b="1">
                <a:latin typeface="Times New Roman" panose="02020603050405020304" pitchFamily="18" charset="0"/>
                <a:ea typeface="宋体" panose="02010600030101010101" pitchFamily="2" charset="-122"/>
              </a:rPr>
              <a:t>可能会出现进程长期得不到调度的情况。</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A</a:t>
            </a:r>
            <a:r>
              <a:rPr lang="zh-CN" altLang="en-US" sz="2800" b="1">
                <a:latin typeface="Times New Roman" panose="02020603050405020304" pitchFamily="18" charset="0"/>
                <a:ea typeface="宋体" panose="02010600030101010101" pitchFamily="2" charset="-122"/>
              </a:rPr>
              <a:t>．静态优先权法</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B</a:t>
            </a:r>
            <a:r>
              <a:rPr lang="zh-CN" altLang="en-US" sz="2800" b="1">
                <a:latin typeface="Times New Roman" panose="02020603050405020304" pitchFamily="18" charset="0"/>
                <a:ea typeface="宋体" panose="02010600030101010101" pitchFamily="2" charset="-122"/>
              </a:rPr>
              <a:t>．抢占式调度中采用动态优先权算法</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C</a:t>
            </a:r>
            <a:r>
              <a:rPr lang="zh-CN" altLang="en-US" sz="2800" b="1">
                <a:latin typeface="Times New Roman" panose="02020603050405020304" pitchFamily="18" charset="0"/>
                <a:ea typeface="宋体" panose="02010600030101010101" pitchFamily="2" charset="-122"/>
              </a:rPr>
              <a:t>．分时处理中的时间片轮转调度算法</a:t>
            </a:r>
            <a:endParaRPr lang="zh-CN" altLang="en-US" sz="2800" b="1">
              <a:latin typeface="Times New Roman" panose="02020603050405020304" pitchFamily="18" charset="0"/>
              <a:ea typeface="宋体" panose="02010600030101010101" pitchFamily="2" charset="-122"/>
            </a:endParaRPr>
          </a:p>
          <a:p>
            <a:pPr>
              <a:spcBef>
                <a:spcPct val="20000"/>
              </a:spcBef>
            </a:pPr>
            <a:r>
              <a:rPr lang="en-US" altLang="zh-CN" sz="2800" b="1">
                <a:latin typeface="Times New Roman" panose="02020603050405020304" pitchFamily="18" charset="0"/>
                <a:ea typeface="宋体" panose="02010600030101010101" pitchFamily="2" charset="-122"/>
              </a:rPr>
              <a:t>D</a:t>
            </a:r>
            <a:r>
              <a:rPr lang="zh-CN" altLang="en-US" sz="2800" b="1">
                <a:latin typeface="Times New Roman" panose="02020603050405020304" pitchFamily="18" charset="0"/>
                <a:ea typeface="宋体" panose="02010600030101010101" pitchFamily="2" charset="-122"/>
              </a:rPr>
              <a:t>．非抢占式调度中采用</a:t>
            </a:r>
            <a:r>
              <a:rPr lang="en-US" altLang="zh-CN" sz="2800" b="1">
                <a:latin typeface="Times New Roman" panose="02020603050405020304" pitchFamily="18" charset="0"/>
                <a:ea typeface="宋体" panose="02010600030101010101" pitchFamily="2" charset="-122"/>
              </a:rPr>
              <a:t>FIFO</a:t>
            </a:r>
            <a:r>
              <a:rPr lang="zh-CN" altLang="en-US" sz="2800" b="1">
                <a:latin typeface="Times New Roman" panose="02020603050405020304" pitchFamily="18" charset="0"/>
                <a:ea typeface="宋体" panose="02010600030101010101" pitchFamily="2" charset="-122"/>
              </a:rPr>
              <a:t>算法</a:t>
            </a:r>
            <a:endParaRPr lang="zh-CN" altLang="en-US" sz="2800" b="1">
              <a:latin typeface="Times New Roman" panose="02020603050405020304" pitchFamily="18" charset="0"/>
              <a:ea typeface="宋体" panose="02010600030101010101" pitchFamily="2" charset="-122"/>
            </a:endParaRPr>
          </a:p>
        </p:txBody>
      </p:sp>
      <p:sp>
        <p:nvSpPr>
          <p:cNvPr id="930819" name="Text Box 3"/>
          <p:cNvSpPr txBox="1"/>
          <p:nvPr/>
        </p:nvSpPr>
        <p:spPr>
          <a:xfrm>
            <a:off x="4338638" y="728663"/>
            <a:ext cx="466725" cy="519112"/>
          </a:xfrm>
          <a:prstGeom prst="rect">
            <a:avLst/>
          </a:prstGeom>
          <a:noFill/>
          <a:ln w="19050">
            <a:noFill/>
          </a:ln>
        </p:spPr>
        <p:txBody>
          <a:bodyPr anchor="t">
            <a:spAutoFit/>
          </a:bodyPr>
          <a:p>
            <a:r>
              <a:rPr lang="en-US" altLang="zh-CN" sz="2800">
                <a:solidFill>
                  <a:srgbClr val="FF0000"/>
                </a:solidFill>
                <a:latin typeface="Times New Roman" panose="02020603050405020304" pitchFamily="18" charset="0"/>
                <a:ea typeface="宋体" panose="02010600030101010101" pitchFamily="2" charset="-122"/>
              </a:rPr>
              <a:t>B</a:t>
            </a:r>
            <a:endParaRPr lang="en-US" altLang="zh-CN" sz="2800">
              <a:solidFill>
                <a:srgbClr val="FF0000"/>
              </a:solidFill>
              <a:latin typeface="Times New Roman" panose="02020603050405020304" pitchFamily="18" charset="0"/>
              <a:ea typeface="宋体" panose="02010600030101010101" pitchFamily="2" charset="-122"/>
            </a:endParaRPr>
          </a:p>
        </p:txBody>
      </p:sp>
      <p:sp>
        <p:nvSpPr>
          <p:cNvPr id="930820" name="Text Box 4"/>
          <p:cNvSpPr txBox="1"/>
          <p:nvPr/>
        </p:nvSpPr>
        <p:spPr>
          <a:xfrm>
            <a:off x="4967288" y="3213100"/>
            <a:ext cx="466725" cy="519113"/>
          </a:xfrm>
          <a:prstGeom prst="rect">
            <a:avLst/>
          </a:prstGeom>
          <a:noFill/>
          <a:ln w="19050">
            <a:noFill/>
          </a:ln>
        </p:spPr>
        <p:txBody>
          <a:bodyPr anchor="t">
            <a:spAutoFit/>
          </a:bodyPr>
          <a:p>
            <a:r>
              <a:rPr lang="en-US" altLang="zh-CN" sz="2800">
                <a:solidFill>
                  <a:srgbClr val="0000FF"/>
                </a:solidFill>
                <a:latin typeface="Times New Roman" panose="02020603050405020304" pitchFamily="18" charset="0"/>
                <a:ea typeface="宋体" panose="02010600030101010101" pitchFamily="2" charset="-122"/>
              </a:rPr>
              <a:t>A</a:t>
            </a:r>
            <a:endParaRPr lang="en-US" altLang="zh-CN" sz="2800">
              <a:solidFill>
                <a:srgbClr val="0000FF"/>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0819"/>
                                        </p:tgtEl>
                                        <p:attrNameLst>
                                          <p:attrName>style.visibility</p:attrName>
                                        </p:attrNameLst>
                                      </p:cBhvr>
                                      <p:to>
                                        <p:strVal val="visible"/>
                                      </p:to>
                                    </p:set>
                                    <p:anim calcmode="lin" valueType="num">
                                      <p:cBhvr>
                                        <p:cTn id="7" dur="500" fill="hold"/>
                                        <p:tgtEl>
                                          <p:spTgt spid="930819"/>
                                        </p:tgtEl>
                                        <p:attrNameLst>
                                          <p:attrName>ppt_x</p:attrName>
                                        </p:attrNameLst>
                                      </p:cBhvr>
                                      <p:tavLst>
                                        <p:tav tm="0">
                                          <p:val>
                                            <p:strVal val="#ppt_x"/>
                                          </p:val>
                                        </p:tav>
                                        <p:tav tm="100000">
                                          <p:val>
                                            <p:strVal val="#ppt_x"/>
                                          </p:val>
                                        </p:tav>
                                      </p:tavLst>
                                    </p:anim>
                                    <p:anim calcmode="lin" valueType="num">
                                      <p:cBhvr>
                                        <p:cTn id="8" dur="500" fill="hold"/>
                                        <p:tgtEl>
                                          <p:spTgt spid="9308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0820"/>
                                        </p:tgtEl>
                                        <p:attrNameLst>
                                          <p:attrName>style.visibility</p:attrName>
                                        </p:attrNameLst>
                                      </p:cBhvr>
                                      <p:to>
                                        <p:strVal val="visible"/>
                                      </p:to>
                                    </p:set>
                                    <p:anim calcmode="lin" valueType="num">
                                      <p:cBhvr>
                                        <p:cTn id="13" dur="500" fill="hold"/>
                                        <p:tgtEl>
                                          <p:spTgt spid="930820"/>
                                        </p:tgtEl>
                                        <p:attrNameLst>
                                          <p:attrName>ppt_x</p:attrName>
                                        </p:attrNameLst>
                                      </p:cBhvr>
                                      <p:tavLst>
                                        <p:tav tm="0">
                                          <p:val>
                                            <p:strVal val="#ppt_x"/>
                                          </p:val>
                                        </p:tav>
                                        <p:tav tm="100000">
                                          <p:val>
                                            <p:strVal val="#ppt_x"/>
                                          </p:val>
                                        </p:tav>
                                      </p:tavLst>
                                    </p:anim>
                                    <p:anim calcmode="lin" valueType="num">
                                      <p:cBhvr>
                                        <p:cTn id="14" dur="500" fill="hold"/>
                                        <p:tgtEl>
                                          <p:spTgt spid="9308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19" grpId="0"/>
      <p:bldP spid="93082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29" name="灯片编号占位符 3"/>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50530" name="Text Box 2"/>
          <p:cNvSpPr txBox="1"/>
          <p:nvPr/>
        </p:nvSpPr>
        <p:spPr>
          <a:xfrm>
            <a:off x="571500" y="419100"/>
            <a:ext cx="8115300" cy="6008688"/>
          </a:xfrm>
          <a:prstGeom prst="rect">
            <a:avLst/>
          </a:prstGeom>
          <a:noFill/>
          <a:ln w="9525">
            <a:noFill/>
          </a:ln>
        </p:spPr>
        <p:txBody>
          <a:bodyPr anchor="t">
            <a:spAutoFit/>
          </a:bodyPr>
          <a:p>
            <a:pPr>
              <a:spcBef>
                <a:spcPct val="20000"/>
              </a:spcBef>
            </a:pPr>
            <a:r>
              <a:rPr lang="en-US" altLang="zh-CN" sz="2600" b="1" dirty="0">
                <a:latin typeface="Times New Roman" panose="02020603050405020304" pitchFamily="18" charset="0"/>
                <a:ea typeface="宋体" panose="02010600030101010101" pitchFamily="2" charset="-122"/>
              </a:rPr>
              <a:t>11*</a:t>
            </a:r>
            <a:r>
              <a:rPr lang="zh-CN" altLang="en-US" sz="2600" b="1" dirty="0">
                <a:latin typeface="Times New Roman" panose="02020603050405020304" pitchFamily="18" charset="0"/>
                <a:ea typeface="宋体" panose="02010600030101010101" pitchFamily="2" charset="-122"/>
              </a:rPr>
              <a:t>．实时系统中采用的调度算法可以有如下几种：          ① 非抢占式优先权调度算法</a:t>
            </a:r>
            <a:endParaRPr lang="zh-CN" altLang="en-US" sz="2600" b="1" dirty="0">
              <a:latin typeface="Times New Roman" panose="02020603050405020304" pitchFamily="18" charset="0"/>
              <a:ea typeface="宋体" panose="02010600030101010101" pitchFamily="2" charset="-122"/>
            </a:endParaRPr>
          </a:p>
          <a:p>
            <a:pPr>
              <a:spcBef>
                <a:spcPct val="20000"/>
              </a:spcBef>
            </a:pPr>
            <a:r>
              <a:rPr lang="zh-CN" altLang="en-US" sz="2600" b="1" dirty="0">
                <a:latin typeface="Times New Roman" panose="02020603050405020304" pitchFamily="18" charset="0"/>
                <a:ea typeface="宋体" panose="02010600030101010101" pitchFamily="2" charset="-122"/>
              </a:rPr>
              <a:t>② 立即</a:t>
            </a:r>
            <a:r>
              <a:rPr lang="zh-CN" altLang="en-US" sz="2600" b="1" dirty="0">
                <a:latin typeface="Tahoma" panose="020B0604030504040204" pitchFamily="34" charset="0"/>
                <a:ea typeface="宋体" panose="02010600030101010101" pitchFamily="2" charset="-122"/>
              </a:rPr>
              <a:t>抢占式优先权调度算法</a:t>
            </a:r>
            <a:endParaRPr lang="zh-CN" altLang="en-US" sz="2600" b="1" dirty="0">
              <a:latin typeface="Times New Roman" panose="02020603050405020304" pitchFamily="18" charset="0"/>
              <a:ea typeface="宋体" panose="02010600030101010101" pitchFamily="2" charset="-122"/>
            </a:endParaRPr>
          </a:p>
          <a:p>
            <a:pPr>
              <a:spcBef>
                <a:spcPct val="20000"/>
              </a:spcBef>
            </a:pPr>
            <a:r>
              <a:rPr lang="zh-CN" altLang="en-US" sz="2600" b="1" dirty="0">
                <a:latin typeface="Times New Roman" panose="02020603050405020304" pitchFamily="18" charset="0"/>
                <a:ea typeface="宋体" panose="02010600030101010101" pitchFamily="2" charset="-122"/>
              </a:rPr>
              <a:t>③ 时间片轮转调度算法</a:t>
            </a:r>
            <a:endParaRPr lang="zh-CN" altLang="en-US" sz="2600" b="1" dirty="0">
              <a:latin typeface="Times New Roman" panose="02020603050405020304" pitchFamily="18" charset="0"/>
              <a:ea typeface="宋体" panose="02010600030101010101" pitchFamily="2" charset="-122"/>
            </a:endParaRPr>
          </a:p>
          <a:p>
            <a:pPr>
              <a:spcBef>
                <a:spcPct val="20000"/>
              </a:spcBef>
            </a:pPr>
            <a:r>
              <a:rPr lang="zh-CN" altLang="en-US" sz="2600" b="1" dirty="0">
                <a:latin typeface="Times New Roman" panose="02020603050405020304" pitchFamily="18" charset="0"/>
                <a:ea typeface="宋体" panose="02010600030101010101" pitchFamily="2" charset="-122"/>
              </a:rPr>
              <a:t>④ 基于时钟中断</a:t>
            </a:r>
            <a:r>
              <a:rPr lang="zh-CN" altLang="en-US" sz="2600" b="1" dirty="0">
                <a:latin typeface="Tahoma" panose="020B0604030504040204" pitchFamily="34" charset="0"/>
                <a:ea typeface="宋体" panose="02010600030101010101" pitchFamily="2" charset="-122"/>
              </a:rPr>
              <a:t>抢占式优先权调度算法</a:t>
            </a:r>
            <a:endParaRPr lang="zh-CN" altLang="en-US" sz="2600" b="1" dirty="0">
              <a:latin typeface="Tahoma" panose="020B0604030504040204" pitchFamily="34" charset="0"/>
              <a:ea typeface="宋体" panose="02010600030101010101" pitchFamily="2" charset="-122"/>
            </a:endParaRPr>
          </a:p>
          <a:p>
            <a:pPr>
              <a:spcBef>
                <a:spcPct val="20000"/>
              </a:spcBef>
            </a:pPr>
            <a:r>
              <a:rPr lang="zh-CN" altLang="en-US" sz="2600" b="1" dirty="0">
                <a:latin typeface="Tahoma" panose="020B0604030504040204" pitchFamily="34" charset="0"/>
                <a:ea typeface="宋体" panose="02010600030101010101" pitchFamily="2" charset="-122"/>
              </a:rPr>
              <a:t>按实时要求的严格程度由低到高的顺序是</a:t>
            </a:r>
            <a:r>
              <a:rPr lang="en-US" altLang="zh-CN" sz="2600" b="1" dirty="0">
                <a:latin typeface="Tahoma" panose="020B0604030504040204" pitchFamily="34" charset="0"/>
                <a:ea typeface="宋体" panose="02010600030101010101" pitchFamily="2" charset="-122"/>
              </a:rPr>
              <a:t>____</a:t>
            </a:r>
            <a:r>
              <a:rPr lang="zh-CN" altLang="en-US" sz="2600" b="1" dirty="0">
                <a:latin typeface="Tahoma" panose="020B0604030504040204" pitchFamily="34" charset="0"/>
                <a:ea typeface="宋体" panose="02010600030101010101" pitchFamily="2" charset="-122"/>
              </a:rPr>
              <a:t>。</a:t>
            </a:r>
            <a:endParaRPr lang="zh-CN" altLang="en-US" sz="2600" b="1" dirty="0">
              <a:latin typeface="Times New Roman" panose="02020603050405020304" pitchFamily="18" charset="0"/>
              <a:ea typeface="宋体" panose="02010600030101010101" pitchFamily="2" charset="-122"/>
            </a:endParaRPr>
          </a:p>
          <a:p>
            <a:pPr>
              <a:spcBef>
                <a:spcPct val="20000"/>
              </a:spcBef>
            </a:pPr>
            <a:r>
              <a:rPr lang="en-US" altLang="zh-CN" sz="2600" b="1" dirty="0">
                <a:latin typeface="Times New Roman" panose="02020603050405020304" pitchFamily="18" charset="0"/>
                <a:ea typeface="宋体" panose="02010600030101010101" pitchFamily="2" charset="-122"/>
              </a:rPr>
              <a:t>A</a:t>
            </a:r>
            <a:r>
              <a:rPr lang="zh-CN" altLang="en-US" sz="2600" b="1" dirty="0">
                <a:latin typeface="Times New Roman" panose="02020603050405020304" pitchFamily="18" charset="0"/>
                <a:ea typeface="宋体" panose="02010600030101010101" pitchFamily="2" charset="-122"/>
              </a:rPr>
              <a:t>．①</a:t>
            </a:r>
            <a:r>
              <a:rPr lang="en-US" altLang="zh-CN" sz="2600" b="1" dirty="0">
                <a:latin typeface="Times New Roman" panose="02020603050405020304" pitchFamily="18" charset="0"/>
                <a:ea typeface="宋体" panose="02010600030101010101" pitchFamily="2" charset="-122"/>
              </a:rPr>
              <a:t>-③-②-④		B</a:t>
            </a:r>
            <a:r>
              <a:rPr lang="zh-CN" altLang="en-US" sz="2600" b="1" dirty="0">
                <a:latin typeface="Times New Roman" panose="02020603050405020304" pitchFamily="18" charset="0"/>
                <a:ea typeface="宋体" panose="02010600030101010101" pitchFamily="2" charset="-122"/>
              </a:rPr>
              <a:t>．③</a:t>
            </a:r>
            <a:r>
              <a:rPr lang="en-US" altLang="zh-CN" sz="2600" b="1" dirty="0">
                <a:latin typeface="Times New Roman" panose="02020603050405020304" pitchFamily="18" charset="0"/>
                <a:ea typeface="宋体" panose="02010600030101010101" pitchFamily="2" charset="-122"/>
              </a:rPr>
              <a:t>-①-④-②</a:t>
            </a:r>
            <a:endParaRPr lang="en-US" altLang="zh-CN" sz="2600" b="1" dirty="0">
              <a:latin typeface="Times New Roman" panose="02020603050405020304" pitchFamily="18" charset="0"/>
              <a:ea typeface="宋体" panose="02010600030101010101" pitchFamily="2" charset="-122"/>
            </a:endParaRPr>
          </a:p>
          <a:p>
            <a:pPr>
              <a:spcBef>
                <a:spcPct val="20000"/>
              </a:spcBef>
            </a:pPr>
            <a:r>
              <a:rPr lang="en-US" altLang="zh-CN" sz="2600" b="1" dirty="0">
                <a:latin typeface="Times New Roman" panose="02020603050405020304" pitchFamily="18" charset="0"/>
                <a:ea typeface="宋体" panose="02010600030101010101" pitchFamily="2" charset="-122"/>
              </a:rPr>
              <a:t>C</a:t>
            </a:r>
            <a:r>
              <a:rPr lang="zh-CN" altLang="en-US" sz="2600" b="1" dirty="0">
                <a:latin typeface="Times New Roman" panose="02020603050405020304" pitchFamily="18" charset="0"/>
                <a:ea typeface="宋体" panose="02010600030101010101" pitchFamily="2" charset="-122"/>
              </a:rPr>
              <a:t>．③</a:t>
            </a:r>
            <a:r>
              <a:rPr lang="en-US" altLang="zh-CN" sz="2600" b="1" dirty="0">
                <a:latin typeface="Times New Roman" panose="02020603050405020304" pitchFamily="18" charset="0"/>
                <a:ea typeface="宋体" panose="02010600030101010101" pitchFamily="2" charset="-122"/>
              </a:rPr>
              <a:t>-①-②-④		D</a:t>
            </a:r>
            <a:r>
              <a:rPr lang="zh-CN" altLang="en-US" sz="2600" b="1" dirty="0">
                <a:latin typeface="Times New Roman" panose="02020603050405020304" pitchFamily="18" charset="0"/>
                <a:ea typeface="宋体" panose="02010600030101010101" pitchFamily="2" charset="-122"/>
              </a:rPr>
              <a:t>．①</a:t>
            </a:r>
            <a:r>
              <a:rPr lang="en-US" altLang="zh-CN" sz="2600" b="1" dirty="0">
                <a:latin typeface="Times New Roman" panose="02020603050405020304" pitchFamily="18" charset="0"/>
                <a:ea typeface="宋体" panose="02010600030101010101" pitchFamily="2" charset="-122"/>
              </a:rPr>
              <a:t>-③-④-②</a:t>
            </a:r>
            <a:endParaRPr lang="en-US" altLang="zh-CN" sz="2600" b="1" dirty="0">
              <a:latin typeface="Times New Roman" panose="02020603050405020304" pitchFamily="18" charset="0"/>
              <a:ea typeface="宋体" panose="02010600030101010101" pitchFamily="2" charset="-122"/>
            </a:endParaRPr>
          </a:p>
          <a:p>
            <a:pPr>
              <a:spcBef>
                <a:spcPct val="20000"/>
              </a:spcBef>
            </a:pPr>
            <a:r>
              <a:rPr lang="en-US" altLang="zh-CN" sz="2600" b="1" dirty="0">
                <a:latin typeface="Times New Roman" panose="02020603050405020304" pitchFamily="18" charset="0"/>
                <a:ea typeface="宋体" panose="02010600030101010101" pitchFamily="2" charset="-122"/>
              </a:rPr>
              <a:t>12 </a:t>
            </a:r>
            <a:r>
              <a:rPr lang="zh-CN" altLang="en-US" sz="2600" b="1" dirty="0">
                <a:latin typeface="Tahoma" panose="020B0604030504040204" pitchFamily="34" charset="0"/>
                <a:ea typeface="宋体" panose="02010600030101010101" pitchFamily="2" charset="-122"/>
              </a:rPr>
              <a:t>．</a:t>
            </a:r>
            <a:r>
              <a:rPr lang="zh-CN" altLang="en-US" sz="2600" b="1" dirty="0">
                <a:latin typeface="Times New Roman" panose="02020603050405020304" pitchFamily="18" charset="0"/>
                <a:ea typeface="宋体" panose="02010600030101010101" pitchFamily="2" charset="-122"/>
              </a:rPr>
              <a:t>在采用动态优先权的调度算法中，如果所有进程都具有相同优先权初值，则此时的优先权调度算法实际上和____调度算法相同。</a:t>
            </a:r>
            <a:endParaRPr lang="zh-CN" altLang="en-US" sz="2600" b="1" dirty="0">
              <a:latin typeface="Times New Roman" panose="02020603050405020304" pitchFamily="18" charset="0"/>
              <a:ea typeface="宋体" panose="02010600030101010101" pitchFamily="2" charset="-122"/>
            </a:endParaRPr>
          </a:p>
          <a:p>
            <a:pPr>
              <a:spcBef>
                <a:spcPct val="20000"/>
              </a:spcBef>
            </a:pPr>
            <a:r>
              <a:rPr lang="zh-CN" altLang="en-US" sz="2600" b="1" dirty="0">
                <a:latin typeface="Times New Roman" panose="02020603050405020304" pitchFamily="18" charset="0"/>
                <a:ea typeface="宋体" panose="02010600030101010101" pitchFamily="2" charset="-122"/>
              </a:rPr>
              <a:t>A．先来先服务		B．短作业优先</a:t>
            </a:r>
            <a:endParaRPr lang="zh-CN" altLang="en-US" sz="2600" b="1" dirty="0">
              <a:latin typeface="Times New Roman" panose="02020603050405020304" pitchFamily="18" charset="0"/>
              <a:ea typeface="宋体" panose="02010600030101010101" pitchFamily="2" charset="-122"/>
            </a:endParaRPr>
          </a:p>
          <a:p>
            <a:pPr>
              <a:spcBef>
                <a:spcPct val="20000"/>
              </a:spcBef>
            </a:pPr>
            <a:r>
              <a:rPr lang="zh-CN" altLang="en-US" sz="2600" b="1" dirty="0">
                <a:latin typeface="Times New Roman" panose="02020603050405020304" pitchFamily="18" charset="0"/>
                <a:ea typeface="宋体" panose="02010600030101010101" pitchFamily="2" charset="-122"/>
              </a:rPr>
              <a:t>C．时间片轮转		D．长作业优先</a:t>
            </a:r>
            <a:endParaRPr lang="zh-CN" altLang="en-US" sz="2600" b="1" dirty="0">
              <a:latin typeface="Times New Roman" panose="02020603050405020304" pitchFamily="18" charset="0"/>
              <a:ea typeface="宋体" panose="02010600030101010101" pitchFamily="2" charset="-122"/>
            </a:endParaRPr>
          </a:p>
        </p:txBody>
      </p:sp>
      <p:sp>
        <p:nvSpPr>
          <p:cNvPr id="931843" name="Text Box 3"/>
          <p:cNvSpPr txBox="1"/>
          <p:nvPr/>
        </p:nvSpPr>
        <p:spPr>
          <a:xfrm>
            <a:off x="1835150" y="4868863"/>
            <a:ext cx="466725" cy="519112"/>
          </a:xfrm>
          <a:prstGeom prst="rect">
            <a:avLst/>
          </a:prstGeom>
          <a:noFill/>
          <a:ln w="19050">
            <a:noFill/>
          </a:ln>
        </p:spPr>
        <p:txBody>
          <a:bodyPr anchor="t">
            <a:spAutoFit/>
          </a:bodyPr>
          <a:p>
            <a:r>
              <a:rPr lang="en-US" altLang="zh-CN" sz="2800" dirty="0">
                <a:solidFill>
                  <a:srgbClr val="FF0000"/>
                </a:solidFill>
                <a:latin typeface="Times New Roman" panose="02020603050405020304" pitchFamily="18" charset="0"/>
                <a:ea typeface="宋体" panose="02010600030101010101" pitchFamily="2" charset="-122"/>
              </a:rPr>
              <a:t>A</a:t>
            </a:r>
            <a:endParaRPr lang="en-US" altLang="zh-CN" sz="2800" dirty="0">
              <a:solidFill>
                <a:srgbClr val="FF0000"/>
              </a:solidFill>
              <a:latin typeface="Times New Roman" panose="02020603050405020304" pitchFamily="18" charset="0"/>
              <a:ea typeface="宋体" panose="02010600030101010101" pitchFamily="2" charset="-122"/>
            </a:endParaRPr>
          </a:p>
        </p:txBody>
      </p:sp>
      <p:sp>
        <p:nvSpPr>
          <p:cNvPr id="931844" name="Text Box 4"/>
          <p:cNvSpPr txBox="1"/>
          <p:nvPr/>
        </p:nvSpPr>
        <p:spPr>
          <a:xfrm>
            <a:off x="6840538" y="2565400"/>
            <a:ext cx="466725" cy="519113"/>
          </a:xfrm>
          <a:prstGeom prst="rect">
            <a:avLst/>
          </a:prstGeom>
          <a:noFill/>
          <a:ln w="19050">
            <a:noFill/>
          </a:ln>
        </p:spPr>
        <p:txBody>
          <a:bodyPr anchor="t">
            <a:spAutoFit/>
          </a:bodyPr>
          <a:p>
            <a:r>
              <a:rPr lang="en-US" altLang="zh-CN" sz="2800">
                <a:solidFill>
                  <a:srgbClr val="FF0000"/>
                </a:solidFill>
                <a:latin typeface="Times New Roman" panose="02020603050405020304" pitchFamily="18" charset="0"/>
                <a:ea typeface="宋体" panose="02010600030101010101" pitchFamily="2" charset="-122"/>
              </a:rPr>
              <a:t>B</a:t>
            </a:r>
            <a:endParaRPr lang="en-US" altLang="zh-CN" sz="2800">
              <a:solidFill>
                <a:srgbClr val="FF00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31844"/>
                                        </p:tgtEl>
                                        <p:attrNameLst>
                                          <p:attrName>style.visibility</p:attrName>
                                        </p:attrNameLst>
                                      </p:cBhvr>
                                      <p:to>
                                        <p:strVal val="visible"/>
                                      </p:to>
                                    </p:set>
                                    <p:anim calcmode="lin" valueType="num">
                                      <p:cBhvr>
                                        <p:cTn id="7" dur="500" fill="hold"/>
                                        <p:tgtEl>
                                          <p:spTgt spid="931844"/>
                                        </p:tgtEl>
                                        <p:attrNameLst>
                                          <p:attrName>ppt_x</p:attrName>
                                        </p:attrNameLst>
                                      </p:cBhvr>
                                      <p:tavLst>
                                        <p:tav tm="0">
                                          <p:val>
                                            <p:strVal val="#ppt_x"/>
                                          </p:val>
                                        </p:tav>
                                        <p:tav tm="100000">
                                          <p:val>
                                            <p:strVal val="#ppt_x"/>
                                          </p:val>
                                        </p:tav>
                                      </p:tavLst>
                                    </p:anim>
                                    <p:anim calcmode="lin" valueType="num">
                                      <p:cBhvr>
                                        <p:cTn id="8" dur="500" fill="hold"/>
                                        <p:tgtEl>
                                          <p:spTgt spid="9318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31843"/>
                                        </p:tgtEl>
                                        <p:attrNameLst>
                                          <p:attrName>style.visibility</p:attrName>
                                        </p:attrNameLst>
                                      </p:cBhvr>
                                      <p:to>
                                        <p:strVal val="visible"/>
                                      </p:to>
                                    </p:set>
                                    <p:anim calcmode="lin" valueType="num">
                                      <p:cBhvr>
                                        <p:cTn id="13" dur="500" fill="hold"/>
                                        <p:tgtEl>
                                          <p:spTgt spid="931843"/>
                                        </p:tgtEl>
                                        <p:attrNameLst>
                                          <p:attrName>ppt_x</p:attrName>
                                        </p:attrNameLst>
                                      </p:cBhvr>
                                      <p:tavLst>
                                        <p:tav tm="0">
                                          <p:val>
                                            <p:strVal val="#ppt_x"/>
                                          </p:val>
                                        </p:tav>
                                        <p:tav tm="100000">
                                          <p:val>
                                            <p:strVal val="#ppt_x"/>
                                          </p:val>
                                        </p:tav>
                                      </p:tavLst>
                                    </p:anim>
                                    <p:anim calcmode="lin" valueType="num">
                                      <p:cBhvr>
                                        <p:cTn id="14" dur="500" fill="hold"/>
                                        <p:tgtEl>
                                          <p:spTgt spid="931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43" grpId="0"/>
      <p:bldP spid="9318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ctrTitle"/>
          </p:nvPr>
        </p:nvSpPr>
        <p:spPr>
          <a:xfrm>
            <a:off x="228600" y="228600"/>
            <a:ext cx="8458200" cy="606425"/>
          </a:xfrm>
          <a:ln>
            <a:noFill/>
          </a:ln>
        </p:spPr>
        <p:txBody>
          <a:bodyPr wrap="square" lIns="91440" tIns="45720" rIns="91440" bIns="45720" anchor="ctr"/>
          <a:p>
            <a:pPr eaLnBrk="1" hangingPunct="1">
              <a:buClrTx/>
              <a:buSzTx/>
              <a:buFontTx/>
            </a:pPr>
            <a:r>
              <a:rPr kumimoji="1" lang="en-US" altLang="zh-CN" sz="3600">
                <a:solidFill>
                  <a:schemeClr val="tx1"/>
                </a:solidFill>
                <a:latin typeface="黑体" panose="02010609060101010101" pitchFamily="49" charset="-122"/>
                <a:ea typeface="黑体" panose="02010609060101010101" pitchFamily="49" charset="-122"/>
                <a:cs typeface="+mj-cs"/>
              </a:rPr>
              <a:t>3.1  </a:t>
            </a:r>
            <a:r>
              <a:rPr kumimoji="1" lang="zh-CN" altLang="en-US" sz="3600">
                <a:solidFill>
                  <a:schemeClr val="tx1"/>
                </a:solidFill>
                <a:latin typeface="黑体" panose="02010609060101010101" pitchFamily="49" charset="-122"/>
                <a:ea typeface="黑体" panose="02010609060101010101" pitchFamily="49" charset="-122"/>
                <a:cs typeface="+mj-cs"/>
              </a:rPr>
              <a:t>处理机调度的分级模型</a:t>
            </a:r>
            <a:endParaRPr kumimoji="1" lang="zh-CN" altLang="en-US" sz="3600">
              <a:solidFill>
                <a:schemeClr val="tx1"/>
              </a:solidFill>
              <a:latin typeface="黑体" panose="02010609060101010101" pitchFamily="49" charset="-122"/>
              <a:ea typeface="黑体" panose="02010609060101010101" pitchFamily="49" charset="-122"/>
              <a:cs typeface="+mj-cs"/>
            </a:endParaRPr>
          </a:p>
        </p:txBody>
      </p:sp>
      <p:sp>
        <p:nvSpPr>
          <p:cNvPr id="138242" name="Rectangle 2"/>
          <p:cNvSpPr>
            <a:spLocks noGrp="1" noChangeArrowheads="1"/>
          </p:cNvSpPr>
          <p:nvPr/>
        </p:nvSpPr>
        <p:spPr>
          <a:xfrm>
            <a:off x="642938" y="835025"/>
            <a:ext cx="7313613" cy="750888"/>
          </a:xfrm>
          <a:prstGeom prst="rect">
            <a:avLst/>
          </a:prstGeom>
          <a:noFill/>
          <a:ln w="9525">
            <a:noFill/>
          </a:ln>
        </p:spPr>
        <p:txBody>
          <a:bodyPr vert="horz" wrap="square" lIns="91440" tIns="45720" rIns="91440" bIns="45720" numCol="1" anchor="b" anchorCtr="0" compatLnSpc="1"/>
          <a:lstStyle>
            <a:lvl1pPr algn="l" rtl="0" eaLnBrk="0" fontAlgn="base" hangingPunct="0">
              <a:spcBef>
                <a:spcPct val="0"/>
              </a:spcBef>
              <a:spcAft>
                <a:spcPct val="0"/>
              </a:spcAft>
              <a:defRPr sz="4000" b="1">
                <a:solidFill>
                  <a:srgbClr val="0033CC"/>
                </a:solidFill>
                <a:latin typeface="+mj-lt"/>
                <a:ea typeface="+mj-ea"/>
                <a:cs typeface="+mj-cs"/>
              </a:defRPr>
            </a:lvl1pPr>
            <a:lvl2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2pPr>
            <a:lvl3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3pPr>
            <a:lvl4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4pPr>
            <a:lvl5pPr algn="l" rtl="0" eaLnBrk="0" fontAlgn="base" hangingPunct="0">
              <a:spcBef>
                <a:spcPct val="0"/>
              </a:spcBef>
              <a:spcAft>
                <a:spcPct val="0"/>
              </a:spcAft>
              <a:defRPr sz="4000" b="1">
                <a:solidFill>
                  <a:srgbClr val="0033CC"/>
                </a:solidFill>
                <a:latin typeface="Comic Sans MS" panose="030F0702030302020204" pitchFamily="66" charset="0"/>
                <a:ea typeface="楷体_GB2312" pitchFamily="49" charset="-122"/>
              </a:defRPr>
            </a:lvl5pPr>
            <a:lvl6pPr marL="4572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6pPr>
            <a:lvl7pPr marL="9144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7pPr>
            <a:lvl8pPr marL="13716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8pPr>
            <a:lvl9pPr marL="1828800" algn="l" rtl="0" fontAlgn="base">
              <a:spcBef>
                <a:spcPct val="0"/>
              </a:spcBef>
              <a:spcAft>
                <a:spcPct val="0"/>
              </a:spcAft>
              <a:defRPr sz="4000" b="1">
                <a:solidFill>
                  <a:srgbClr val="0033CC"/>
                </a:solidFill>
                <a:latin typeface="Comic Sans MS" panose="030F0702030302020204" pitchFamily="66"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3.1.1 </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作业和作业</a:t>
            </a:r>
            <a:r>
              <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rPr>
              <a:t>的状态转换</a:t>
            </a:r>
            <a:endParaRPr kumimoji="0" lang="zh-CN" altLang="en-US" sz="3200" b="1" i="0" u="none" strike="noStrike" kern="0" cap="none" spc="0" normalizeH="0" baseline="0" noProof="0" dirty="0" smtClean="0">
              <a:ln>
                <a:noFill/>
              </a:ln>
              <a:solidFill>
                <a:srgbClr val="0033CC"/>
              </a:solidFill>
              <a:effectLst/>
              <a:uLnTx/>
              <a:uFillTx/>
              <a:latin typeface="黑体" panose="02010609060101010101" pitchFamily="49" charset="-122"/>
              <a:ea typeface="黑体" panose="02010609060101010101" pitchFamily="49" charset="-122"/>
              <a:cs typeface="黑体" panose="02010609060101010101" pitchFamily="49" charset="-122"/>
            </a:endParaRPr>
          </a:p>
        </p:txBody>
      </p:sp>
      <p:sp>
        <p:nvSpPr>
          <p:cNvPr id="38915" name="Rectangle 2"/>
          <p:cNvSpPr>
            <a:spLocks noGrp="1"/>
          </p:cNvSpPr>
          <p:nvPr>
            <p:ph type="subTitle" idx="1"/>
          </p:nvPr>
        </p:nvSpPr>
        <p:spPr>
          <a:xfrm>
            <a:off x="304800" y="1585913"/>
            <a:ext cx="8382000" cy="3068637"/>
          </a:xfrm>
          <a:ln>
            <a:noFill/>
          </a:ln>
        </p:spPr>
        <p:txBody>
          <a:bodyPr wrap="square" lIns="91440" tIns="45720" rIns="91440" bIns="45720" anchor="t"/>
          <a:p>
            <a:pPr eaLnBrk="1" hangingPunct="1">
              <a:buClrTx/>
              <a:buSzTx/>
              <a:buFont typeface="Wingdings" panose="05000000000000000000" charset="0"/>
              <a:buChar char="l"/>
            </a:pPr>
            <a:r>
              <a:rPr kumimoji="1" lang="zh-CN" altLang="en-US" dirty="0">
                <a:solidFill>
                  <a:schemeClr val="accent2"/>
                </a:solidFill>
                <a:latin typeface="+mn-lt"/>
                <a:ea typeface="+mn-ea"/>
                <a:cs typeface="+mn-cs"/>
              </a:rPr>
              <a:t>  </a:t>
            </a:r>
            <a:r>
              <a:rPr kumimoji="1" lang="zh-CN" altLang="en-US" dirty="0">
                <a:solidFill>
                  <a:srgbClr val="FF0000"/>
                </a:solidFill>
                <a:latin typeface="+mn-lt"/>
                <a:ea typeface="+mn-ea"/>
                <a:cs typeface="+mn-cs"/>
              </a:rPr>
              <a:t>作业</a:t>
            </a:r>
            <a:r>
              <a:rPr kumimoji="1" lang="zh-CN" altLang="en-US" dirty="0">
                <a:latin typeface="+mn-lt"/>
                <a:ea typeface="+mn-ea"/>
                <a:cs typeface="+mn-cs"/>
              </a:rPr>
              <a:t>可被看作是用户向计算机提交任务的任务实体，例如一次计算、一个控制过程等。</a:t>
            </a:r>
            <a:endParaRPr kumimoji="1" lang="zh-CN" altLang="en-US" dirty="0">
              <a:latin typeface="+mn-lt"/>
              <a:ea typeface="+mn-ea"/>
              <a:cs typeface="+mn-cs"/>
            </a:endParaRPr>
          </a:p>
          <a:p>
            <a:pPr eaLnBrk="1" hangingPunct="1">
              <a:buClrTx/>
              <a:buSzTx/>
              <a:buFont typeface="Wingdings" panose="05000000000000000000" charset="0"/>
              <a:buChar char="l"/>
            </a:pPr>
            <a:r>
              <a:rPr kumimoji="1" lang="zh-CN" altLang="en-US" dirty="0">
                <a:solidFill>
                  <a:schemeClr val="accent2"/>
                </a:solidFill>
                <a:latin typeface="+mn-lt"/>
                <a:ea typeface="+mn-ea"/>
                <a:cs typeface="+mn-cs"/>
              </a:rPr>
              <a:t> </a:t>
            </a:r>
            <a:r>
              <a:rPr kumimoji="1" lang="zh-CN" altLang="en-US" dirty="0">
                <a:solidFill>
                  <a:srgbClr val="FF0000"/>
                </a:solidFill>
                <a:latin typeface="+mn-lt"/>
                <a:ea typeface="+mn-ea"/>
                <a:cs typeface="+mn-cs"/>
              </a:rPr>
              <a:t>进程</a:t>
            </a:r>
            <a:r>
              <a:rPr kumimoji="1" lang="zh-CN" altLang="en-US" dirty="0">
                <a:latin typeface="+mn-lt"/>
                <a:ea typeface="+mn-ea"/>
                <a:cs typeface="+mn-cs"/>
              </a:rPr>
              <a:t>则是计算机为了完成用户任务实体而设置的执行实体，是系统分配资源的基本单位。</a:t>
            </a:r>
            <a:endParaRPr kumimoji="1" lang="zh-CN" altLang="en-US" dirty="0">
              <a:latin typeface="+mn-lt"/>
              <a:ea typeface="+mn-ea"/>
              <a:cs typeface="+mn-cs"/>
            </a:endParaRPr>
          </a:p>
          <a:p>
            <a:pPr eaLnBrk="1" hangingPunct="1">
              <a:buClrTx/>
              <a:buSzTx/>
              <a:buFont typeface="Wingdings" panose="05000000000000000000" charset="0"/>
              <a:buChar char="l"/>
            </a:pPr>
            <a:r>
              <a:rPr kumimoji="1" lang="zh-CN" altLang="en-US" dirty="0">
                <a:solidFill>
                  <a:schemeClr val="accent2"/>
                </a:solidFill>
                <a:latin typeface="+mn-lt"/>
                <a:ea typeface="+mn-ea"/>
                <a:cs typeface="+mn-cs"/>
              </a:rPr>
              <a:t> </a:t>
            </a:r>
            <a:r>
              <a:rPr kumimoji="1" lang="zh-CN" altLang="en-US" dirty="0">
                <a:latin typeface="+mn-lt"/>
                <a:ea typeface="+mn-ea"/>
                <a:cs typeface="+mn-cs"/>
              </a:rPr>
              <a:t>一个作业总是由一个以上的多个进程组成的。</a:t>
            </a:r>
            <a:endParaRPr kumimoji="1" lang="en-US" altLang="zh-CN" dirty="0">
              <a:latin typeface="+mn-lt"/>
              <a:ea typeface="+mn-ea"/>
              <a:cs typeface="+mn-cs"/>
            </a:endParaRPr>
          </a:p>
          <a:p>
            <a:pPr eaLnBrk="1" hangingPunct="1">
              <a:buClrTx/>
              <a:buSzTx/>
              <a:buFontTx/>
              <a:buNone/>
            </a:pPr>
            <a:r>
              <a:rPr kumimoji="1" lang="zh-CN" altLang="en-US" dirty="0">
                <a:latin typeface="+mn-lt"/>
                <a:ea typeface="+mn-ea"/>
                <a:cs typeface="+mn-cs"/>
              </a:rPr>
              <a:t>   </a:t>
            </a:r>
            <a:r>
              <a:rPr kumimoji="1" lang="zh-CN" altLang="en-US" dirty="0">
                <a:solidFill>
                  <a:srgbClr val="FF0000"/>
                </a:solidFill>
                <a:latin typeface="+mn-lt"/>
                <a:ea typeface="+mn-ea"/>
                <a:cs typeface="+mn-cs"/>
              </a:rPr>
              <a:t> 根进程</a:t>
            </a:r>
            <a:r>
              <a:rPr kumimoji="1" lang="en-US" altLang="zh-CN" dirty="0">
                <a:solidFill>
                  <a:srgbClr val="FF0000"/>
                </a:solidFill>
                <a:latin typeface="+mn-lt"/>
                <a:ea typeface="+mn-ea"/>
                <a:cs typeface="+mn-cs"/>
              </a:rPr>
              <a:t>-&gt;</a:t>
            </a:r>
            <a:r>
              <a:rPr kumimoji="1" lang="zh-CN" altLang="en-US" dirty="0">
                <a:solidFill>
                  <a:srgbClr val="FF0000"/>
                </a:solidFill>
                <a:latin typeface="+mn-lt"/>
                <a:ea typeface="+mn-ea"/>
                <a:cs typeface="+mn-cs"/>
              </a:rPr>
              <a:t>子进程</a:t>
            </a:r>
            <a:r>
              <a:rPr kumimoji="1" lang="en-US" altLang="zh-CN" dirty="0">
                <a:solidFill>
                  <a:srgbClr val="FF0000"/>
                </a:solidFill>
                <a:latin typeface="+mn-lt"/>
                <a:ea typeface="+mn-ea"/>
                <a:cs typeface="+mn-cs"/>
              </a:rPr>
              <a:t>1</a:t>
            </a:r>
            <a:r>
              <a:rPr kumimoji="1" lang="zh-CN" altLang="en-US" dirty="0">
                <a:solidFill>
                  <a:srgbClr val="FF0000"/>
                </a:solidFill>
                <a:latin typeface="+mn-lt"/>
                <a:ea typeface="+mn-ea"/>
                <a:cs typeface="+mn-cs"/>
              </a:rPr>
              <a:t>，子进程</a:t>
            </a:r>
            <a:r>
              <a:rPr kumimoji="1" lang="en-US" altLang="zh-CN" dirty="0">
                <a:solidFill>
                  <a:srgbClr val="FF0000"/>
                </a:solidFill>
                <a:latin typeface="+mn-lt"/>
                <a:ea typeface="+mn-ea"/>
                <a:cs typeface="+mn-cs"/>
              </a:rPr>
              <a:t>2….</a:t>
            </a:r>
            <a:r>
              <a:rPr kumimoji="1" lang="zh-CN" altLang="en-US" dirty="0">
                <a:latin typeface="+mn-lt"/>
                <a:ea typeface="+mn-ea"/>
                <a:cs typeface="+mn-cs"/>
              </a:rPr>
              <a:t>   </a:t>
            </a:r>
            <a:endParaRPr kumimoji="1" lang="zh-CN" altLang="en-US" dirty="0">
              <a:latin typeface="+mn-lt"/>
              <a:ea typeface="+mn-ea"/>
              <a:cs typeface="+mn-cs"/>
            </a:endParaRPr>
          </a:p>
        </p:txBody>
      </p:sp>
      <p:sp>
        <p:nvSpPr>
          <p:cNvPr id="3891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第八次课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3"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51554" name="Rectangle 2"/>
          <p:cNvSpPr>
            <a:spLocks noGrp="1"/>
          </p:cNvSpPr>
          <p:nvPr>
            <p:ph type="title"/>
          </p:nvPr>
        </p:nvSpPr>
        <p:spPr>
          <a:ln/>
        </p:spPr>
        <p:txBody>
          <a:bodyPr vert="horz" wrap="square" lIns="91440" tIns="45720" rIns="91440" bIns="45720" anchor="b"/>
          <a:p>
            <a:pPr eaLnBrk="1" hangingPunct="1"/>
            <a:r>
              <a:rPr lang="en-US" altLang="zh-CN" sz="3600"/>
              <a:t>3.5  </a:t>
            </a:r>
            <a:r>
              <a:rPr lang="zh-CN" altLang="en-US" sz="3600">
                <a:latin typeface="黑体" panose="02010609060101010101" pitchFamily="49" charset="-122"/>
              </a:rPr>
              <a:t>死锁</a:t>
            </a:r>
            <a:r>
              <a:rPr lang="zh-CN" altLang="en-US" sz="3600"/>
              <a:t> </a:t>
            </a:r>
            <a:endParaRPr lang="zh-CN" altLang="en-US" sz="3600"/>
          </a:p>
        </p:txBody>
      </p:sp>
      <p:sp>
        <p:nvSpPr>
          <p:cNvPr id="319491" name="Rectangle 3"/>
          <p:cNvSpPr>
            <a:spLocks noGrp="1"/>
          </p:cNvSpPr>
          <p:nvPr>
            <p:ph idx="1"/>
          </p:nvPr>
        </p:nvSpPr>
        <p:spPr>
          <a:xfrm>
            <a:off x="381000" y="1143000"/>
            <a:ext cx="8763000" cy="5203825"/>
          </a:xfrm>
          <a:ln/>
        </p:spPr>
        <p:txBody>
          <a:bodyPr vert="horz" wrap="square" lIns="91440" tIns="45720" rIns="91440" bIns="45720" anchor="t"/>
          <a:p>
            <a:pPr eaLnBrk="1" hangingPunct="1"/>
            <a:r>
              <a:rPr lang="zh-CN" altLang="en-US" sz="2800">
                <a:solidFill>
                  <a:srgbClr val="0000FF"/>
                </a:solidFill>
                <a:latin typeface="宋体" panose="02010600030101010101" pitchFamily="2" charset="-122"/>
              </a:rPr>
              <a:t>死锁</a:t>
            </a:r>
            <a:r>
              <a:rPr lang="en-US" altLang="zh-CN" sz="2800">
                <a:solidFill>
                  <a:srgbClr val="0000FF"/>
                </a:solidFill>
                <a:latin typeface="宋体" panose="02010600030101010101" pitchFamily="2" charset="-122"/>
              </a:rPr>
              <a:t>(deadLock)</a:t>
            </a:r>
            <a:r>
              <a:rPr lang="zh-CN" altLang="en-US" sz="2800">
                <a:latin typeface="宋体" panose="02010600030101010101" pitchFamily="2" charset="-122"/>
              </a:rPr>
              <a:t>定义</a:t>
            </a:r>
            <a:r>
              <a:rPr lang="en-US" altLang="zh-CN" sz="2800">
                <a:solidFill>
                  <a:srgbClr val="0000FF"/>
                </a:solidFill>
                <a:latin typeface="Arial" panose="020B0604020202020204" pitchFamily="34" charset="0"/>
                <a:sym typeface="宋体" panose="02010600030101010101" pitchFamily="2" charset="-122"/>
              </a:rPr>
              <a:t>——</a:t>
            </a:r>
            <a:r>
              <a:rPr lang="zh-CN" altLang="en-US" sz="2800">
                <a:latin typeface="宋体" panose="02010600030101010101" pitchFamily="2" charset="-122"/>
              </a:rPr>
              <a:t>多个进程在运行过程中因争夺资源而造成的一种僵局，当进程处于这种僵局状态时，若无外力作用，它们都将无法再向前推进。</a:t>
            </a:r>
            <a:endParaRPr lang="zh-CN" altLang="en-US" sz="2800">
              <a:latin typeface="宋体" panose="02010600030101010101" pitchFamily="2" charset="-122"/>
            </a:endParaRPr>
          </a:p>
          <a:p>
            <a:pPr eaLnBrk="1" hangingPunct="1"/>
            <a:r>
              <a:rPr lang="zh-CN" altLang="en-US" sz="2800">
                <a:solidFill>
                  <a:srgbClr val="0000FF"/>
                </a:solidFill>
                <a:latin typeface="宋体" panose="02010600030101010101" pitchFamily="2" charset="-122"/>
              </a:rPr>
              <a:t>死锁定义</a:t>
            </a:r>
            <a:r>
              <a:rPr lang="en-US" altLang="zh-CN" sz="2800">
                <a:solidFill>
                  <a:srgbClr val="0000FF"/>
                </a:solidFill>
                <a:latin typeface="Arial" panose="020B0604020202020204" pitchFamily="34" charset="0"/>
              </a:rPr>
              <a:t>——</a:t>
            </a:r>
            <a:r>
              <a:rPr lang="zh-CN" altLang="en-US" sz="2800">
                <a:latin typeface="宋体" panose="02010600030101010101" pitchFamily="2" charset="-122"/>
              </a:rPr>
              <a:t>一组进程处于死锁状态是指：如果在一个进程集合中的每一个进程都在等待只能由该集合中的其它一个进程才能引发的事件，则称一组进程或系统发生了死锁。</a:t>
            </a:r>
            <a:r>
              <a:rPr lang="en-US" altLang="zh-CN" sz="2800">
                <a:latin typeface="Arial" panose="020B0604020202020204" pitchFamily="34" charset="0"/>
              </a:rPr>
              <a:t>——</a:t>
            </a:r>
            <a:r>
              <a:rPr lang="zh-CN" altLang="en-US" sz="2800">
                <a:latin typeface="宋体" panose="02010600030101010101" pitchFamily="2" charset="-122"/>
              </a:rPr>
              <a:t>孙钟秀主编</a:t>
            </a:r>
            <a:r>
              <a:rPr lang="en-US" altLang="zh-CN" sz="2800">
                <a:latin typeface="宋体" panose="02010600030101010101" pitchFamily="2" charset="-122"/>
              </a:rPr>
              <a:t>《</a:t>
            </a:r>
            <a:r>
              <a:rPr lang="zh-CN" altLang="en-US" sz="2800">
                <a:latin typeface="宋体" panose="02010600030101010101" pitchFamily="2" charset="-122"/>
              </a:rPr>
              <a:t>操作系统教程</a:t>
            </a:r>
            <a:r>
              <a:rPr lang="en-US" altLang="zh-CN" sz="2800">
                <a:latin typeface="宋体" panose="02010600030101010101" pitchFamily="2" charset="-122"/>
              </a:rPr>
              <a:t>》</a:t>
            </a:r>
            <a:endParaRPr lang="en-US" altLang="zh-CN" sz="2800">
              <a:latin typeface="宋体" panose="02010600030101010101" pitchFamily="2" charset="-122"/>
            </a:endParaRPr>
          </a:p>
          <a:p>
            <a:pPr eaLnBrk="1" hangingPunct="1"/>
            <a:r>
              <a:rPr lang="zh-CN" altLang="en-US" sz="2800">
                <a:solidFill>
                  <a:srgbClr val="0000FF"/>
                </a:solidFill>
                <a:latin typeface="宋体" panose="02010600030101010101" pitchFamily="2" charset="-122"/>
              </a:rPr>
              <a:t>死锁定义</a:t>
            </a:r>
            <a:r>
              <a:rPr lang="en-US" altLang="zh-CN" sz="2800">
                <a:solidFill>
                  <a:srgbClr val="0000FF"/>
                </a:solidFill>
                <a:latin typeface="Arial" panose="020B0604020202020204" pitchFamily="34" charset="0"/>
                <a:sym typeface="宋体" panose="02010600030101010101" pitchFamily="2" charset="-122"/>
              </a:rPr>
              <a:t>——</a:t>
            </a:r>
            <a:r>
              <a:rPr lang="zh-CN" altLang="en-US" sz="2800">
                <a:latin typeface="宋体" panose="02010600030101010101" pitchFamily="2" charset="-122"/>
              </a:rPr>
              <a:t>一组竞争系统资源或相互通信的进程间相互的</a:t>
            </a:r>
            <a:r>
              <a:rPr lang="zh-CN" altLang="en-US" sz="2800">
                <a:latin typeface="Arial" panose="020B0604020202020204" pitchFamily="34" charset="0"/>
              </a:rPr>
              <a:t>“</a:t>
            </a:r>
            <a:r>
              <a:rPr lang="zh-CN" altLang="en-US" sz="2800">
                <a:latin typeface="宋体" panose="02010600030101010101" pitchFamily="2" charset="-122"/>
              </a:rPr>
              <a:t>永久</a:t>
            </a:r>
            <a:r>
              <a:rPr lang="zh-CN" altLang="en-US" sz="2800">
                <a:latin typeface="Arial" panose="020B0604020202020204" pitchFamily="34" charset="0"/>
              </a:rPr>
              <a:t>”</a:t>
            </a:r>
            <a:r>
              <a:rPr lang="zh-CN" altLang="en-US" sz="2800">
                <a:latin typeface="宋体" panose="02010600030101010101" pitchFamily="2" charset="-122"/>
              </a:rPr>
              <a:t>阻塞。</a:t>
            </a:r>
            <a:r>
              <a:rPr lang="en-US" altLang="zh-CN" sz="2800">
                <a:latin typeface="Arial" panose="020B0604020202020204" pitchFamily="34" charset="0"/>
              </a:rPr>
              <a:t>——</a:t>
            </a:r>
            <a:r>
              <a:rPr lang="en-US" altLang="zh-CN" sz="2800">
                <a:latin typeface="宋体" panose="02010600030101010101" pitchFamily="2" charset="-122"/>
              </a:rPr>
              <a:t>[</a:t>
            </a:r>
            <a:r>
              <a:rPr lang="zh-CN" altLang="en-US" sz="2800">
                <a:latin typeface="宋体" panose="02010600030101010101" pitchFamily="2" charset="-122"/>
              </a:rPr>
              <a:t>美</a:t>
            </a:r>
            <a:r>
              <a:rPr lang="en-US" altLang="zh-CN" sz="2800">
                <a:latin typeface="宋体" panose="02010600030101010101" pitchFamily="2" charset="-122"/>
              </a:rPr>
              <a:t>]William Stallings</a:t>
            </a:r>
            <a:r>
              <a:rPr lang="zh-CN" altLang="en-US" sz="2800">
                <a:latin typeface="宋体" panose="02010600030101010101" pitchFamily="2" charset="-122"/>
              </a:rPr>
              <a:t>著</a:t>
            </a:r>
            <a:r>
              <a:rPr lang="en-US" altLang="zh-CN" sz="2800">
                <a:latin typeface="宋体" panose="02010600030101010101" pitchFamily="2" charset="-122"/>
              </a:rPr>
              <a:t>《</a:t>
            </a:r>
            <a:r>
              <a:rPr lang="zh-CN" altLang="en-US" sz="2800">
                <a:latin typeface="宋体" panose="02010600030101010101" pitchFamily="2" charset="-122"/>
              </a:rPr>
              <a:t>操作系统</a:t>
            </a:r>
            <a:r>
              <a:rPr lang="en-US" altLang="zh-CN" sz="2800">
                <a:latin typeface="Arial" panose="020B0604020202020204" pitchFamily="34" charset="0"/>
              </a:rPr>
              <a:t>——</a:t>
            </a:r>
            <a:r>
              <a:rPr lang="zh-CN" altLang="en-US" sz="2800">
                <a:latin typeface="宋体" panose="02010600030101010101" pitchFamily="2" charset="-122"/>
              </a:rPr>
              <a:t>内核与设计原理</a:t>
            </a:r>
            <a:r>
              <a:rPr lang="en-US" altLang="zh-CN" sz="2800">
                <a:latin typeface="宋体" panose="02010600030101010101" pitchFamily="2" charset="-122"/>
              </a:rPr>
              <a:t>(</a:t>
            </a:r>
            <a:r>
              <a:rPr lang="zh-CN" altLang="en-US" sz="2800">
                <a:latin typeface="宋体" panose="02010600030101010101" pitchFamily="2" charset="-122"/>
              </a:rPr>
              <a:t>第四版）</a:t>
            </a:r>
            <a:r>
              <a:rPr lang="en-US" altLang="zh-CN" sz="2800">
                <a:latin typeface="宋体" panose="02010600030101010101" pitchFamily="2" charset="-122"/>
              </a:rPr>
              <a:t>》</a:t>
            </a:r>
            <a:endParaRPr lang="en-US" altLang="zh-CN" sz="2800">
              <a:latin typeface="宋体" panose="02010600030101010101" pitchFamily="2" charset="-122"/>
            </a:endParaRPr>
          </a:p>
        </p:txBody>
      </p:sp>
      <p:sp>
        <p:nvSpPr>
          <p:cNvPr id="151556"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9491">
                                            <p:txEl>
                                              <p:charRg st="0" end="73"/>
                                            </p:txEl>
                                          </p:spTgt>
                                        </p:tgtEl>
                                        <p:attrNameLst>
                                          <p:attrName>style.visibility</p:attrName>
                                        </p:attrNameLst>
                                      </p:cBhvr>
                                      <p:to>
                                        <p:strVal val="visible"/>
                                      </p:to>
                                    </p:set>
                                    <p:animEffect transition="in" filter="wipe(up)">
                                      <p:cBhvr>
                                        <p:cTn id="7" dur="500"/>
                                        <p:tgtEl>
                                          <p:spTgt spid="319491">
                                            <p:txEl>
                                              <p:charRg st="0" end="73"/>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9491">
                                            <p:txEl>
                                              <p:charRg st="73" end="165"/>
                                            </p:txEl>
                                          </p:spTgt>
                                        </p:tgtEl>
                                        <p:attrNameLst>
                                          <p:attrName>style.visibility</p:attrName>
                                        </p:attrNameLst>
                                      </p:cBhvr>
                                      <p:to>
                                        <p:strVal val="visible"/>
                                      </p:to>
                                    </p:set>
                                    <p:animEffect transition="in" filter="wipe(up)">
                                      <p:cBhvr>
                                        <p:cTn id="11" dur="500"/>
                                        <p:tgtEl>
                                          <p:spTgt spid="319491">
                                            <p:txEl>
                                              <p:charRg st="73" end="165"/>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19491">
                                            <p:txEl>
                                              <p:charRg st="165" end="242"/>
                                            </p:txEl>
                                          </p:spTgt>
                                        </p:tgtEl>
                                        <p:attrNameLst>
                                          <p:attrName>style.visibility</p:attrName>
                                        </p:attrNameLst>
                                      </p:cBhvr>
                                      <p:to>
                                        <p:strVal val="visible"/>
                                      </p:to>
                                    </p:set>
                                    <p:animEffect transition="in" filter="wipe(up)">
                                      <p:cBhvr>
                                        <p:cTn id="15" dur="500"/>
                                        <p:tgtEl>
                                          <p:spTgt spid="319491">
                                            <p:txEl>
                                              <p:charRg st="165" end="2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7" name="灯片编号占位符 6"/>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52578" name="Rectangle 2"/>
          <p:cNvSpPr>
            <a:spLocks noGrp="1"/>
          </p:cNvSpPr>
          <p:nvPr>
            <p:ph type="title"/>
          </p:nvPr>
        </p:nvSpPr>
        <p:spPr>
          <a:ln/>
        </p:spPr>
        <p:txBody>
          <a:bodyPr vert="horz" wrap="square" lIns="91440" tIns="45720" rIns="91440" bIns="45720" anchor="b"/>
          <a:p>
            <a:pPr eaLnBrk="1" hangingPunct="1"/>
            <a:r>
              <a:rPr lang="en-US" altLang="zh-CN" sz="3200"/>
              <a:t>3.5.1   </a:t>
            </a:r>
            <a:r>
              <a:rPr lang="zh-CN" altLang="en-US" sz="3200">
                <a:latin typeface="黑体" panose="02010609060101010101" pitchFamily="49" charset="-122"/>
              </a:rPr>
              <a:t>产生死锁的原因</a:t>
            </a:r>
            <a:endParaRPr lang="zh-CN" altLang="en-US" sz="3200">
              <a:latin typeface="黑体" panose="02010609060101010101" pitchFamily="49" charset="-122"/>
            </a:endParaRPr>
          </a:p>
        </p:txBody>
      </p:sp>
      <p:graphicFrame>
        <p:nvGraphicFramePr>
          <p:cNvPr id="152579" name="Object 9"/>
          <p:cNvGraphicFramePr>
            <a:graphicFrameLocks noGrp="1" noChangeAspect="1"/>
          </p:cNvGraphicFramePr>
          <p:nvPr>
            <p:ph sz="half" idx="1"/>
          </p:nvPr>
        </p:nvGraphicFramePr>
        <p:xfrm>
          <a:off x="468313" y="2241550"/>
          <a:ext cx="3024187" cy="2794000"/>
        </p:xfrm>
        <a:graphic>
          <a:graphicData uri="http://schemas.openxmlformats.org/presentationml/2006/ole">
            <mc:AlternateContent xmlns:mc="http://schemas.openxmlformats.org/markup-compatibility/2006">
              <mc:Choice xmlns:v="urn:schemas-microsoft-com:vml" Requires="v">
                <p:oleObj spid="_x0000_s3081" name="" r:id="rId1" imgW="1402080" imgH="1295400" progId="Visio.Drawing.11">
                  <p:embed/>
                </p:oleObj>
              </mc:Choice>
              <mc:Fallback>
                <p:oleObj name="" r:id="rId1" imgW="1402080" imgH="1295400" progId="Visio.Drawing.11">
                  <p:embed/>
                  <p:pic>
                    <p:nvPicPr>
                      <p:cNvPr id="0" name="图片 3080"/>
                      <p:cNvPicPr/>
                      <p:nvPr/>
                    </p:nvPicPr>
                    <p:blipFill>
                      <a:blip r:embed="rId2"/>
                      <a:stretch>
                        <a:fillRect/>
                      </a:stretch>
                    </p:blipFill>
                    <p:spPr>
                      <a:xfrm>
                        <a:off x="468313" y="2241550"/>
                        <a:ext cx="3024187" cy="2794000"/>
                      </a:xfrm>
                      <a:prstGeom prst="rect">
                        <a:avLst/>
                      </a:prstGeom>
                      <a:noFill/>
                      <a:ln w="38100">
                        <a:miter/>
                      </a:ln>
                    </p:spPr>
                  </p:pic>
                </p:oleObj>
              </mc:Fallback>
            </mc:AlternateContent>
          </a:graphicData>
        </a:graphic>
      </p:graphicFrame>
      <p:sp>
        <p:nvSpPr>
          <p:cNvPr id="152580" name="Text Box 3"/>
          <p:cNvSpPr txBox="1"/>
          <p:nvPr/>
        </p:nvSpPr>
        <p:spPr>
          <a:xfrm>
            <a:off x="444500" y="1016000"/>
            <a:ext cx="4090988" cy="1384300"/>
          </a:xfrm>
          <a:prstGeom prst="rect">
            <a:avLst/>
          </a:prstGeom>
          <a:noFill/>
          <a:ln w="9525">
            <a:noFill/>
          </a:ln>
        </p:spPr>
        <p:txBody>
          <a:bodyPr anchor="t">
            <a:spAutoFit/>
          </a:bodyPr>
          <a:p>
            <a:r>
              <a:rPr lang="zh-CN" altLang="en-US" sz="2800">
                <a:solidFill>
                  <a:srgbClr val="0000FF"/>
                </a:solidFill>
                <a:latin typeface="黑体" panose="02010609060101010101" pitchFamily="49" charset="-122"/>
                <a:ea typeface="黑体" panose="02010609060101010101" pitchFamily="49" charset="-122"/>
              </a:rPr>
              <a:t>可归结为两点：</a:t>
            </a:r>
            <a:endParaRPr lang="zh-CN" altLang="en-US" sz="2800">
              <a:latin typeface="Tahoma" panose="020B0604030504040204" pitchFamily="34" charset="0"/>
              <a:ea typeface="宋体" panose="02010600030101010101" pitchFamily="2" charset="-122"/>
            </a:endParaRPr>
          </a:p>
          <a:p>
            <a:pPr algn="just">
              <a:buFont typeface="Wingdings" panose="05000000000000000000" pitchFamily="2" charset="2"/>
              <a:buChar char="q"/>
            </a:pPr>
            <a:r>
              <a:rPr lang="zh-CN" altLang="en-US" sz="2800" b="1">
                <a:latin typeface="楷体_GB2312" pitchFamily="49" charset="-122"/>
                <a:ea typeface="宋体" panose="02010600030101010101" pitchFamily="2" charset="-122"/>
              </a:rPr>
              <a:t>竞争资源</a:t>
            </a:r>
            <a:r>
              <a:rPr lang="zh-CN" altLang="en-US" sz="2800">
                <a:latin typeface="楷体_GB2312" pitchFamily="49" charset="-122"/>
                <a:ea typeface="宋体" panose="02010600030101010101" pitchFamily="2" charset="-122"/>
              </a:rPr>
              <a:t> </a:t>
            </a:r>
            <a:endParaRPr lang="zh-CN" altLang="en-US" sz="2800">
              <a:latin typeface="楷体_GB2312" pitchFamily="49" charset="-122"/>
              <a:ea typeface="宋体" panose="02010600030101010101" pitchFamily="2" charset="-122"/>
            </a:endParaRPr>
          </a:p>
          <a:p>
            <a:pPr algn="just">
              <a:buFont typeface="Wingdings" panose="05000000000000000000" pitchFamily="2" charset="2"/>
              <a:buChar char="q"/>
            </a:pPr>
            <a:endParaRPr lang="en-US" altLang="zh-CN" sz="2800">
              <a:latin typeface="Tahoma" panose="020B0604030504040204" pitchFamily="34" charset="0"/>
              <a:ea typeface="宋体" panose="02010600030101010101" pitchFamily="2" charset="-122"/>
            </a:endParaRPr>
          </a:p>
        </p:txBody>
      </p:sp>
      <p:graphicFrame>
        <p:nvGraphicFramePr>
          <p:cNvPr id="152581" name="Object 11"/>
          <p:cNvGraphicFramePr>
            <a:graphicFrameLocks noGrp="1" noChangeAspect="1"/>
          </p:cNvGraphicFramePr>
          <p:nvPr>
            <p:ph sz="half" idx="2"/>
          </p:nvPr>
        </p:nvGraphicFramePr>
        <p:xfrm>
          <a:off x="3573463" y="2241550"/>
          <a:ext cx="5580062" cy="3671888"/>
        </p:xfrm>
        <a:graphic>
          <a:graphicData uri="http://schemas.openxmlformats.org/presentationml/2006/ole">
            <mc:AlternateContent xmlns:mc="http://schemas.openxmlformats.org/markup-compatibility/2006">
              <mc:Choice xmlns:v="urn:schemas-microsoft-com:vml" Requires="v">
                <p:oleObj spid="_x0000_s3080" name="" r:id="rId3" imgW="3596640" imgH="2080260" progId="Visio.Drawing.11">
                  <p:embed/>
                </p:oleObj>
              </mc:Choice>
              <mc:Fallback>
                <p:oleObj name="" r:id="rId3" imgW="3596640" imgH="2080260" progId="Visio.Drawing.11">
                  <p:embed/>
                  <p:pic>
                    <p:nvPicPr>
                      <p:cNvPr id="0" name="图片 3079"/>
                      <p:cNvPicPr/>
                      <p:nvPr/>
                    </p:nvPicPr>
                    <p:blipFill>
                      <a:blip r:embed="rId4"/>
                      <a:stretch>
                        <a:fillRect/>
                      </a:stretch>
                    </p:blipFill>
                    <p:spPr>
                      <a:xfrm>
                        <a:off x="3573463" y="2241550"/>
                        <a:ext cx="5580062" cy="3671888"/>
                      </a:xfrm>
                      <a:prstGeom prst="rect">
                        <a:avLst/>
                      </a:prstGeom>
                      <a:noFill/>
                      <a:ln w="38100">
                        <a:miter/>
                      </a:ln>
                    </p:spPr>
                  </p:pic>
                </p:oleObj>
              </mc:Fallback>
            </mc:AlternateContent>
          </a:graphicData>
        </a:graphic>
      </p:graphicFrame>
      <p:sp>
        <p:nvSpPr>
          <p:cNvPr id="152582" name="Text Box 13"/>
          <p:cNvSpPr txBox="1"/>
          <p:nvPr/>
        </p:nvSpPr>
        <p:spPr>
          <a:xfrm>
            <a:off x="3959225" y="1016000"/>
            <a:ext cx="4090988" cy="952500"/>
          </a:xfrm>
          <a:prstGeom prst="rect">
            <a:avLst/>
          </a:prstGeom>
          <a:noFill/>
          <a:ln w="9525">
            <a:noFill/>
          </a:ln>
        </p:spPr>
        <p:txBody>
          <a:bodyPr anchor="t">
            <a:spAutoFit/>
          </a:bodyPr>
          <a:p>
            <a:endParaRPr lang="en-US" altLang="zh-CN" sz="2800">
              <a:latin typeface="楷体_GB2312" pitchFamily="49" charset="-122"/>
              <a:ea typeface="宋体" panose="02010600030101010101" pitchFamily="2" charset="-122"/>
            </a:endParaRPr>
          </a:p>
          <a:p>
            <a:pPr algn="just">
              <a:buFont typeface="Wingdings" panose="05000000000000000000" pitchFamily="2" charset="2"/>
              <a:buChar char="q"/>
            </a:pPr>
            <a:r>
              <a:rPr lang="zh-CN" altLang="en-US" sz="2800" b="1">
                <a:latin typeface="楷体_GB2312" pitchFamily="49" charset="-122"/>
                <a:ea typeface="宋体" panose="02010600030101010101" pitchFamily="2" charset="-122"/>
              </a:rPr>
              <a:t>进程间推进顺序非法</a:t>
            </a:r>
            <a:r>
              <a:rPr lang="zh-CN" altLang="en-US" sz="2800">
                <a:latin typeface="Tahoma" panose="020B0604030504040204" pitchFamily="34" charset="0"/>
                <a:ea typeface="宋体" panose="02010600030101010101" pitchFamily="2" charset="-122"/>
              </a:rPr>
              <a:t> </a:t>
            </a:r>
            <a:endParaRPr lang="zh-CN" altLang="en-US" sz="2800">
              <a:latin typeface="Tahoma" panose="020B0604030504040204" pitchFamily="34" charset="0"/>
              <a:ea typeface="宋体" panose="02010600030101010101" pitchFamily="2" charset="-122"/>
            </a:endParaRPr>
          </a:p>
        </p:txBody>
      </p:sp>
      <p:sp>
        <p:nvSpPr>
          <p:cNvPr id="152583" name="椭圆 2"/>
          <p:cNvSpPr/>
          <p:nvPr/>
        </p:nvSpPr>
        <p:spPr>
          <a:xfrm>
            <a:off x="5543550" y="4113213"/>
            <a:ext cx="180975" cy="179387"/>
          </a:xfrm>
          <a:prstGeom prst="ellipse">
            <a:avLst/>
          </a:prstGeom>
          <a:solidFill>
            <a:srgbClr val="FF0000"/>
          </a:solidFill>
          <a:ln w="19050">
            <a:noFill/>
          </a:ln>
        </p:spPr>
        <p:txBody>
          <a:bodyPr wrap="square" lIns="91440" tIns="45720" rIns="91440" bIns="45720" anchor="t">
            <a:spAutoFit/>
          </a:bodyPr>
          <a:p>
            <a:pPr>
              <a:spcBef>
                <a:spcPct val="50000"/>
              </a:spcBef>
              <a:buSzTx/>
            </a:pPr>
            <a:endParaRPr lang="zh-CN" altLang="en-US" b="1">
              <a:latin typeface="Times New Roman" panose="02020603050405020304" pitchFamily="18" charset="0"/>
              <a:ea typeface="楷体_GB2312" pitchFamily="49" charset="-122"/>
            </a:endParaRPr>
          </a:p>
        </p:txBody>
      </p:sp>
      <p:sp>
        <p:nvSpPr>
          <p:cNvPr id="152584" name="椭圆 3"/>
          <p:cNvSpPr/>
          <p:nvPr/>
        </p:nvSpPr>
        <p:spPr>
          <a:xfrm>
            <a:off x="6596063" y="3494088"/>
            <a:ext cx="179387" cy="179387"/>
          </a:xfrm>
          <a:prstGeom prst="ellipse">
            <a:avLst/>
          </a:prstGeom>
          <a:solidFill>
            <a:srgbClr val="FF0000"/>
          </a:solidFill>
          <a:ln w="19050">
            <a:noFill/>
          </a:ln>
        </p:spPr>
        <p:txBody>
          <a:bodyPr wrap="square" lIns="91440" tIns="45720" rIns="91440" bIns="45720" anchor="t">
            <a:spAutoFit/>
          </a:bodyPr>
          <a:p>
            <a:pPr>
              <a:spcBef>
                <a:spcPct val="50000"/>
              </a:spcBef>
              <a:buSzTx/>
            </a:pPr>
            <a:endParaRPr lang="zh-CN" altLang="en-US" b="1">
              <a:latin typeface="Times New Roman" panose="02020603050405020304" pitchFamily="18" charset="0"/>
              <a:ea typeface="楷体_GB2312" pitchFamily="49" charset="-122"/>
            </a:endParaRPr>
          </a:p>
        </p:txBody>
      </p:sp>
      <p:sp>
        <p:nvSpPr>
          <p:cNvPr id="15258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cxnSp>
        <p:nvCxnSpPr>
          <p:cNvPr id="152586" name="直接连接符 2"/>
          <p:cNvCxnSpPr/>
          <p:nvPr/>
        </p:nvCxnSpPr>
        <p:spPr>
          <a:xfrm flipV="1">
            <a:off x="5646738" y="3575050"/>
            <a:ext cx="949325" cy="17463"/>
          </a:xfrm>
          <a:prstGeom prst="line">
            <a:avLst/>
          </a:prstGeom>
          <a:ln w="19050" cap="flat" cmpd="sng">
            <a:solidFill>
              <a:srgbClr val="FF0000"/>
            </a:solidFill>
            <a:prstDash val="solid"/>
            <a:round/>
            <a:headEnd type="none" w="med" len="med"/>
            <a:tailEnd type="none" w="med" len="med"/>
          </a:ln>
        </p:spPr>
      </p:cxnSp>
      <p:cxnSp>
        <p:nvCxnSpPr>
          <p:cNvPr id="152587" name="直接连接符 3"/>
          <p:cNvCxnSpPr/>
          <p:nvPr/>
        </p:nvCxnSpPr>
        <p:spPr>
          <a:xfrm flipV="1">
            <a:off x="5659438" y="4208463"/>
            <a:ext cx="1074737" cy="30162"/>
          </a:xfrm>
          <a:prstGeom prst="line">
            <a:avLst/>
          </a:prstGeom>
          <a:ln w="19050" cap="flat" cmpd="sng">
            <a:solidFill>
              <a:srgbClr val="FF0000"/>
            </a:solidFill>
            <a:prstDash val="solid"/>
            <a:round/>
            <a:headEnd type="none" w="med" len="med"/>
            <a:tailEnd type="none" w="med" len="med"/>
          </a:ln>
        </p:spPr>
      </p:cxnSp>
      <p:cxnSp>
        <p:nvCxnSpPr>
          <p:cNvPr id="152588" name="直接连接符 4"/>
          <p:cNvCxnSpPr>
            <a:endCxn id="152583" idx="0"/>
          </p:cNvCxnSpPr>
          <p:nvPr/>
        </p:nvCxnSpPr>
        <p:spPr>
          <a:xfrm flipH="1">
            <a:off x="5634038" y="3581400"/>
            <a:ext cx="4762" cy="531813"/>
          </a:xfrm>
          <a:prstGeom prst="line">
            <a:avLst/>
          </a:prstGeom>
          <a:ln w="19050" cap="flat" cmpd="sng">
            <a:solidFill>
              <a:srgbClr val="FF0000"/>
            </a:solidFill>
            <a:prstDash val="solid"/>
            <a:round/>
            <a:headEnd type="none" w="med" len="med"/>
            <a:tailEnd type="none" w="med" len="med"/>
          </a:ln>
        </p:spPr>
      </p:cxnSp>
      <p:cxnSp>
        <p:nvCxnSpPr>
          <p:cNvPr id="152589" name="直接连接符 5"/>
          <p:cNvCxnSpPr>
            <a:endCxn id="152583" idx="0"/>
          </p:cNvCxnSpPr>
          <p:nvPr/>
        </p:nvCxnSpPr>
        <p:spPr>
          <a:xfrm flipH="1">
            <a:off x="6743700" y="3632200"/>
            <a:ext cx="4763" cy="533400"/>
          </a:xfrm>
          <a:prstGeom prst="line">
            <a:avLst/>
          </a:prstGeom>
          <a:ln w="19050" cap="flat" cmpd="sng">
            <a:solidFill>
              <a:srgbClr val="FF0000"/>
            </a:solidFill>
            <a:prstDash val="solid"/>
            <a:round/>
            <a:headEnd type="none" w="med" len="med"/>
            <a:tailEnd type="none" w="med" len="med"/>
          </a:ln>
        </p:spPr>
      </p:cxnSp>
      <p:cxnSp>
        <p:nvCxnSpPr>
          <p:cNvPr id="152590" name="直接连接符 6"/>
          <p:cNvCxnSpPr>
            <a:endCxn id="152583" idx="0"/>
          </p:cNvCxnSpPr>
          <p:nvPr/>
        </p:nvCxnSpPr>
        <p:spPr>
          <a:xfrm>
            <a:off x="4572000" y="2590800"/>
            <a:ext cx="0" cy="2895600"/>
          </a:xfrm>
          <a:prstGeom prst="line">
            <a:avLst/>
          </a:prstGeom>
          <a:ln w="19050" cap="flat" cmpd="sng">
            <a:solidFill>
              <a:srgbClr val="00B0F0"/>
            </a:solidFill>
            <a:prstDash val="solid"/>
            <a:round/>
            <a:headEnd type="none" w="med" len="med"/>
            <a:tailEnd type="none" w="med" len="med"/>
          </a:ln>
        </p:spPr>
      </p:cxnSp>
      <p:cxnSp>
        <p:nvCxnSpPr>
          <p:cNvPr id="152591" name="直接连接符 7"/>
          <p:cNvCxnSpPr>
            <a:endCxn id="152583" idx="0"/>
          </p:cNvCxnSpPr>
          <p:nvPr/>
        </p:nvCxnSpPr>
        <p:spPr>
          <a:xfrm>
            <a:off x="4572000" y="2590800"/>
            <a:ext cx="3581400" cy="0"/>
          </a:xfrm>
          <a:prstGeom prst="line">
            <a:avLst/>
          </a:prstGeom>
          <a:ln w="19050" cap="flat" cmpd="sng">
            <a:solidFill>
              <a:srgbClr val="00B0F0"/>
            </a:solidFill>
            <a:prstDash val="solid"/>
            <a:round/>
            <a:headEnd type="none" w="med" len="med"/>
            <a:tailEnd type="none" w="med" len="med"/>
          </a:ln>
        </p:spPr>
      </p:cxnSp>
      <p:cxnSp>
        <p:nvCxnSpPr>
          <p:cNvPr id="152592" name="直接连接符 8"/>
          <p:cNvCxnSpPr>
            <a:endCxn id="152583" idx="0"/>
          </p:cNvCxnSpPr>
          <p:nvPr/>
        </p:nvCxnSpPr>
        <p:spPr>
          <a:xfrm>
            <a:off x="4724400" y="5257800"/>
            <a:ext cx="2362200" cy="0"/>
          </a:xfrm>
          <a:prstGeom prst="line">
            <a:avLst/>
          </a:prstGeom>
          <a:ln w="19050" cap="flat" cmpd="sng">
            <a:solidFill>
              <a:schemeClr val="accent2"/>
            </a:solidFill>
            <a:prstDash val="solid"/>
            <a:round/>
            <a:headEnd type="none" w="med" len="med"/>
            <a:tailEnd type="none" w="med" len="med"/>
          </a:ln>
        </p:spPr>
      </p:cxnSp>
      <p:cxnSp>
        <p:nvCxnSpPr>
          <p:cNvPr id="152593" name="直接连接符 9"/>
          <p:cNvCxnSpPr>
            <a:endCxn id="152583" idx="0"/>
          </p:cNvCxnSpPr>
          <p:nvPr/>
        </p:nvCxnSpPr>
        <p:spPr>
          <a:xfrm>
            <a:off x="7086600" y="4191000"/>
            <a:ext cx="0" cy="1066800"/>
          </a:xfrm>
          <a:prstGeom prst="line">
            <a:avLst/>
          </a:prstGeom>
          <a:ln w="19050" cap="flat" cmpd="sng">
            <a:solidFill>
              <a:schemeClr val="accent2"/>
            </a:solidFill>
            <a:prstDash val="solid"/>
            <a:round/>
            <a:headEnd type="none" w="med" len="med"/>
            <a:tailEnd type="none" w="med" len="med"/>
          </a:ln>
        </p:spPr>
      </p:cxnSp>
      <p:cxnSp>
        <p:nvCxnSpPr>
          <p:cNvPr id="152594" name="直接连接符 10"/>
          <p:cNvCxnSpPr>
            <a:endCxn id="152583" idx="0"/>
          </p:cNvCxnSpPr>
          <p:nvPr/>
        </p:nvCxnSpPr>
        <p:spPr>
          <a:xfrm>
            <a:off x="7086600" y="4191000"/>
            <a:ext cx="1143000" cy="0"/>
          </a:xfrm>
          <a:prstGeom prst="line">
            <a:avLst/>
          </a:prstGeom>
          <a:ln w="19050" cap="flat" cmpd="sng">
            <a:solidFill>
              <a:schemeClr val="accent2"/>
            </a:solidFill>
            <a:prstDash val="solid"/>
            <a:round/>
            <a:headEnd type="none" w="med" len="med"/>
            <a:tailEnd type="none" w="med" len="med"/>
          </a:ln>
        </p:spPr>
      </p:cxnSp>
      <p:cxnSp>
        <p:nvCxnSpPr>
          <p:cNvPr id="152595" name="直接连接符 11"/>
          <p:cNvCxnSpPr>
            <a:endCxn id="152583" idx="0"/>
          </p:cNvCxnSpPr>
          <p:nvPr/>
        </p:nvCxnSpPr>
        <p:spPr>
          <a:xfrm>
            <a:off x="8229600" y="2590800"/>
            <a:ext cx="0" cy="1600200"/>
          </a:xfrm>
          <a:prstGeom prst="line">
            <a:avLst/>
          </a:prstGeom>
          <a:ln w="19050" cap="flat" cmpd="sng">
            <a:solidFill>
              <a:schemeClr val="accent2"/>
            </a:solidFill>
            <a:prstDash val="solid"/>
            <a:round/>
            <a:headEnd type="none" w="med" len="med"/>
            <a:tailEnd type="none" w="med" len="med"/>
          </a:ln>
        </p:spPr>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1"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53602" name="Text Box 5"/>
          <p:cNvSpPr txBox="1"/>
          <p:nvPr/>
        </p:nvSpPr>
        <p:spPr>
          <a:xfrm>
            <a:off x="200025" y="414338"/>
            <a:ext cx="7427913" cy="582612"/>
          </a:xfrm>
          <a:prstGeom prst="rect">
            <a:avLst/>
          </a:prstGeom>
          <a:noFill/>
          <a:ln w="9525">
            <a:noFill/>
          </a:ln>
        </p:spPr>
        <p:txBody>
          <a:bodyPr anchor="t">
            <a:spAutoFit/>
          </a:bodyPr>
          <a:p>
            <a:r>
              <a:rPr lang="en-US" altLang="zh-CN" sz="3200" b="1">
                <a:latin typeface="Tahoma" panose="020B0604030504040204" pitchFamily="34" charset="0"/>
                <a:ea typeface="黑体" panose="02010609060101010101" pitchFamily="49" charset="-122"/>
              </a:rPr>
              <a:t>3.5.2   产生死锁的必要条件</a:t>
            </a:r>
            <a:endParaRPr lang="en-US" altLang="zh-CN" sz="3200" b="1">
              <a:latin typeface="Tahoma" panose="020B0604030504040204" pitchFamily="34" charset="0"/>
              <a:ea typeface="黑体" panose="02010609060101010101" pitchFamily="49" charset="-122"/>
            </a:endParaRPr>
          </a:p>
        </p:txBody>
      </p:sp>
      <p:sp>
        <p:nvSpPr>
          <p:cNvPr id="60420" name="Rectangle 6"/>
          <p:cNvSpPr>
            <a:spLocks noGrp="1"/>
          </p:cNvSpPr>
          <p:nvPr>
            <p:ph idx="1"/>
          </p:nvPr>
        </p:nvSpPr>
        <p:spPr>
          <a:xfrm>
            <a:off x="0" y="1376363"/>
            <a:ext cx="8928100" cy="4252912"/>
          </a:xfrm>
          <a:ln/>
        </p:spPr>
        <p:txBody>
          <a:bodyPr vert="horz" wrap="square" lIns="91440" tIns="45720" rIns="91440" bIns="45720" anchor="t"/>
          <a:p>
            <a:pPr eaLnBrk="1" hangingPunct="1">
              <a:lnSpc>
                <a:spcPct val="90000"/>
              </a:lnSpc>
            </a:pPr>
            <a:r>
              <a:rPr lang="zh-CN" altLang="en-US" sz="2800">
                <a:latin typeface="宋体" panose="02010600030101010101" pitchFamily="2" charset="-122"/>
              </a:rPr>
              <a:t>四个必要条件：</a:t>
            </a:r>
            <a:endParaRPr lang="zh-CN" altLang="en-US">
              <a:latin typeface="宋体" panose="02010600030101010101" pitchFamily="2" charset="-122"/>
            </a:endParaRPr>
          </a:p>
          <a:p>
            <a:pPr lvl="1" eaLnBrk="1" hangingPunct="1">
              <a:lnSpc>
                <a:spcPct val="90000"/>
              </a:lnSpc>
            </a:pPr>
            <a:r>
              <a:rPr lang="zh-CN" altLang="en-US">
                <a:solidFill>
                  <a:srgbClr val="0000FF"/>
                </a:solidFill>
                <a:latin typeface="宋体" panose="02010600030101010101" pitchFamily="2" charset="-122"/>
              </a:rPr>
              <a:t>互斥条件</a:t>
            </a:r>
            <a:r>
              <a:rPr lang="zh-CN" altLang="en-US">
                <a:latin typeface="宋体" panose="02010600030101010101" pitchFamily="2" charset="-122"/>
              </a:rPr>
              <a:t>：进程对所分配到的资源进行排他性使用</a:t>
            </a:r>
            <a:endParaRPr lang="zh-CN" altLang="en-US">
              <a:latin typeface="宋体" panose="02010600030101010101" pitchFamily="2" charset="-122"/>
            </a:endParaRPr>
          </a:p>
          <a:p>
            <a:pPr lvl="1" eaLnBrk="1" hangingPunct="1">
              <a:lnSpc>
                <a:spcPct val="90000"/>
              </a:lnSpc>
            </a:pPr>
            <a:r>
              <a:rPr lang="zh-CN" altLang="en-US">
                <a:solidFill>
                  <a:srgbClr val="0000FF"/>
                </a:solidFill>
                <a:latin typeface="宋体" panose="02010600030101010101" pitchFamily="2" charset="-122"/>
              </a:rPr>
              <a:t>请求和保持条件</a:t>
            </a:r>
            <a:r>
              <a:rPr lang="zh-CN" altLang="en-US">
                <a:latin typeface="宋体" panose="02010600030101010101" pitchFamily="2" charset="-122"/>
              </a:rPr>
              <a:t>：进程提出了新的资源请求，但又对自己已获得的资源保持不放</a:t>
            </a:r>
            <a:endParaRPr lang="zh-CN" altLang="en-US">
              <a:latin typeface="宋体" panose="02010600030101010101" pitchFamily="2" charset="-122"/>
            </a:endParaRPr>
          </a:p>
          <a:p>
            <a:pPr lvl="1" eaLnBrk="1" hangingPunct="1">
              <a:lnSpc>
                <a:spcPct val="90000"/>
              </a:lnSpc>
            </a:pPr>
            <a:r>
              <a:rPr lang="zh-CN" altLang="en-US">
                <a:solidFill>
                  <a:srgbClr val="0000FF"/>
                </a:solidFill>
                <a:latin typeface="宋体" panose="02010600030101010101" pitchFamily="2" charset="-122"/>
              </a:rPr>
              <a:t>不剥夺条件</a:t>
            </a:r>
            <a:r>
              <a:rPr lang="zh-CN" altLang="en-US">
                <a:latin typeface="宋体" panose="02010600030101010101" pitchFamily="2" charset="-122"/>
              </a:rPr>
              <a:t>：进程已获得的资源，在未使用完之前，不能被剥夺</a:t>
            </a:r>
            <a:endParaRPr lang="zh-CN" altLang="en-US">
              <a:latin typeface="宋体" panose="02010600030101010101" pitchFamily="2" charset="-122"/>
            </a:endParaRPr>
          </a:p>
          <a:p>
            <a:pPr lvl="1" eaLnBrk="1" hangingPunct="1">
              <a:lnSpc>
                <a:spcPct val="90000"/>
              </a:lnSpc>
            </a:pPr>
            <a:r>
              <a:rPr lang="zh-CN" altLang="en-US">
                <a:solidFill>
                  <a:srgbClr val="0000FF"/>
                </a:solidFill>
                <a:latin typeface="宋体" panose="02010600030101010101" pitchFamily="2" charset="-122"/>
              </a:rPr>
              <a:t>环路等待条件</a:t>
            </a:r>
            <a:r>
              <a:rPr lang="zh-CN" altLang="en-US">
                <a:latin typeface="宋体" panose="02010600030101010101" pitchFamily="2" charset="-122"/>
              </a:rPr>
              <a:t>：发生死锁时，存在进程</a:t>
            </a:r>
            <a:r>
              <a:rPr lang="en-US" altLang="zh-CN">
                <a:latin typeface="宋体" panose="02010600030101010101" pitchFamily="2" charset="-122"/>
              </a:rPr>
              <a:t>-</a:t>
            </a:r>
            <a:r>
              <a:rPr lang="zh-CN" altLang="en-US">
                <a:latin typeface="宋体" panose="02010600030101010101" pitchFamily="2" charset="-122"/>
              </a:rPr>
              <a:t>资源的等待链</a:t>
            </a:r>
            <a:endParaRPr lang="zh-CN" altLang="en-US"/>
          </a:p>
        </p:txBody>
      </p:sp>
      <p:sp>
        <p:nvSpPr>
          <p:cNvPr id="153604"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charRg st="9" end="3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charRg st="32" end="6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charRg st="68" end="9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charRg st="97" end="1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54626" name="Rectangle 2"/>
          <p:cNvSpPr>
            <a:spLocks noGrp="1"/>
          </p:cNvSpPr>
          <p:nvPr>
            <p:ph type="title"/>
          </p:nvPr>
        </p:nvSpPr>
        <p:spPr>
          <a:xfrm>
            <a:off x="90488" y="234950"/>
            <a:ext cx="8620125" cy="693738"/>
          </a:xfrm>
          <a:ln/>
        </p:spPr>
        <p:txBody>
          <a:bodyPr vert="horz" wrap="square" lIns="91440" tIns="45720" rIns="91440" bIns="45720" anchor="b"/>
          <a:p>
            <a:pPr eaLnBrk="1" hangingPunct="1"/>
            <a:r>
              <a:rPr lang="en-US" altLang="zh-CN" sz="3200"/>
              <a:t>3.5.3  </a:t>
            </a:r>
            <a:r>
              <a:rPr lang="zh-CN" altLang="en-US" sz="3200">
                <a:latin typeface="宋体" panose="02010600030101010101" pitchFamily="2" charset="-122"/>
              </a:rPr>
              <a:t>处理死锁的基本方法</a:t>
            </a:r>
            <a:endParaRPr lang="zh-CN" altLang="en-US" sz="3200">
              <a:latin typeface="宋体" panose="02010600030101010101" pitchFamily="2" charset="-122"/>
            </a:endParaRPr>
          </a:p>
        </p:txBody>
      </p:sp>
      <p:sp>
        <p:nvSpPr>
          <p:cNvPr id="146435" name="Rectangle 3"/>
          <p:cNvSpPr>
            <a:spLocks noGrp="1"/>
          </p:cNvSpPr>
          <p:nvPr>
            <p:ph idx="1"/>
          </p:nvPr>
        </p:nvSpPr>
        <p:spPr>
          <a:xfrm>
            <a:off x="395288" y="1125538"/>
            <a:ext cx="8559800" cy="1101725"/>
          </a:xfrm>
          <a:ln/>
        </p:spPr>
        <p:txBody>
          <a:bodyPr vert="horz" wrap="square" lIns="91440" tIns="45720" rIns="91440" bIns="45720" anchor="t"/>
          <a:p>
            <a:pPr eaLnBrk="1" hangingPunct="1">
              <a:buNone/>
            </a:pPr>
            <a:r>
              <a:rPr lang="zh-CN" altLang="en-US" sz="2800">
                <a:solidFill>
                  <a:srgbClr val="0000CC"/>
                </a:solidFill>
                <a:latin typeface="黑体" panose="02010609060101010101" pitchFamily="49" charset="-122"/>
                <a:ea typeface="黑体" panose="02010609060101010101" pitchFamily="49" charset="-122"/>
              </a:rPr>
              <a:t>可归结为四种</a:t>
            </a:r>
            <a:r>
              <a:rPr lang="zh-CN" altLang="en-US" sz="2800">
                <a:latin typeface="宋体" panose="02010600030101010101" pitchFamily="2" charset="-122"/>
              </a:rPr>
              <a:t>：</a:t>
            </a:r>
            <a:endParaRPr lang="zh-CN" altLang="en-US" sz="2800">
              <a:latin typeface="宋体" panose="02010600030101010101" pitchFamily="2" charset="-122"/>
            </a:endParaRPr>
          </a:p>
          <a:p>
            <a:pPr marL="457200" lvl="1" indent="0" eaLnBrk="1" hangingPunct="1">
              <a:buNone/>
            </a:pPr>
            <a:r>
              <a:rPr lang="zh-CN" altLang="en-US">
                <a:solidFill>
                  <a:srgbClr val="FF0000"/>
                </a:solidFill>
                <a:latin typeface="宋体" panose="02010600030101010101" pitchFamily="2" charset="-122"/>
              </a:rPr>
              <a:t>预防死锁、避免死锁、检测死锁、解除死锁</a:t>
            </a:r>
            <a:endParaRPr lang="zh-CN" altLang="en-US">
              <a:latin typeface="宋体" panose="02010600030101010101" pitchFamily="2" charset="-122"/>
            </a:endParaRPr>
          </a:p>
        </p:txBody>
      </p:sp>
      <p:sp>
        <p:nvSpPr>
          <p:cNvPr id="146436" name="Text Box 4"/>
          <p:cNvSpPr txBox="1"/>
          <p:nvPr/>
        </p:nvSpPr>
        <p:spPr>
          <a:xfrm>
            <a:off x="2362200" y="2235200"/>
            <a:ext cx="6477000" cy="1568450"/>
          </a:xfrm>
          <a:prstGeom prst="rect">
            <a:avLst/>
          </a:prstGeom>
          <a:noFill/>
          <a:ln w="9525">
            <a:noFill/>
          </a:ln>
        </p:spPr>
        <p:txBody>
          <a:bodyPr anchor="t">
            <a:spAutoFit/>
          </a:bodyPr>
          <a:p>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通过设置某些限制条件，去破坏产生死锁的四个必要条件中的一个或几个条件，来预防发生死锁。</a:t>
            </a:r>
            <a:r>
              <a:rPr lang="zh-CN" altLang="en-US" b="1">
                <a:solidFill>
                  <a:schemeClr val="tx2"/>
                </a:solidFill>
                <a:latin typeface="黑体" panose="02010609060101010101" pitchFamily="49" charset="-122"/>
                <a:ea typeface="黑体" panose="02010609060101010101" pitchFamily="49" charset="-122"/>
              </a:rPr>
              <a:t>缺点</a:t>
            </a:r>
            <a:r>
              <a:rPr lang="zh-CN" altLang="en-US" b="1">
                <a:latin typeface="宋体" panose="02010600030101010101" pitchFamily="2" charset="-122"/>
                <a:ea typeface="宋体" panose="02010600030101010101" pitchFamily="2" charset="-122"/>
              </a:rPr>
              <a:t>：</a:t>
            </a:r>
            <a:r>
              <a:rPr lang="zh-CN" altLang="en-US" b="1">
                <a:latin typeface="仿宋_GB2312" pitchFamily="49" charset="-122"/>
                <a:ea typeface="仿宋_GB2312" pitchFamily="49" charset="-122"/>
              </a:rPr>
              <a:t>可能导致系统资源利用率和系统吞吐量的降低</a:t>
            </a:r>
            <a:r>
              <a:rPr lang="zh-CN" altLang="en-US" b="1">
                <a:latin typeface="宋体" panose="02010600030101010101" pitchFamily="2" charset="-122"/>
                <a:ea typeface="宋体" panose="02010600030101010101" pitchFamily="2" charset="-122"/>
              </a:rPr>
              <a:t>。</a:t>
            </a:r>
            <a:r>
              <a:rPr lang="en-US" altLang="zh-CN" b="1">
                <a:solidFill>
                  <a:schemeClr val="hlink"/>
                </a:solidFill>
                <a:latin typeface="Times New Roman" panose="02020603050405020304" pitchFamily="18" charset="0"/>
                <a:ea typeface="宋体" panose="02010600030101010101" pitchFamily="2" charset="-122"/>
              </a:rPr>
              <a:t>——</a:t>
            </a:r>
            <a:r>
              <a:rPr lang="zh-CN" altLang="en-US" b="1">
                <a:solidFill>
                  <a:schemeClr val="hlink"/>
                </a:solidFill>
                <a:latin typeface="宋体" panose="02010600030101010101" pitchFamily="2" charset="-122"/>
                <a:ea typeface="宋体" panose="02010600030101010101" pitchFamily="2" charset="-122"/>
              </a:rPr>
              <a:t>较严格的限制条件</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146437" name="Text Box 5"/>
          <p:cNvSpPr txBox="1"/>
          <p:nvPr/>
        </p:nvSpPr>
        <p:spPr>
          <a:xfrm>
            <a:off x="457200" y="4114800"/>
            <a:ext cx="2362200" cy="522288"/>
          </a:xfrm>
          <a:prstGeom prst="rect">
            <a:avLst/>
          </a:prstGeom>
          <a:noFill/>
          <a:ln w="9525">
            <a:noFill/>
          </a:ln>
        </p:spPr>
        <p:txBody>
          <a:bodyPr anchor="t">
            <a:spAutoFit/>
          </a:bodyPr>
          <a:p>
            <a:pPr algn="just">
              <a:buClr>
                <a:srgbClr val="0000FF"/>
              </a:buClr>
              <a:buSzPct val="125000"/>
              <a:buFont typeface="Wingdings" panose="05000000000000000000" pitchFamily="2" charset="2"/>
              <a:buChar char="§"/>
            </a:pPr>
            <a:r>
              <a:rPr lang="en-US" altLang="zh-CN" sz="2800">
                <a:latin typeface="宋体" panose="02010600030101010101" pitchFamily="2" charset="-122"/>
                <a:ea typeface="宋体" panose="02010600030101010101" pitchFamily="2" charset="-122"/>
              </a:rPr>
              <a:t> </a:t>
            </a:r>
            <a:r>
              <a:rPr lang="zh-CN" altLang="en-US" sz="2800" b="1">
                <a:solidFill>
                  <a:srgbClr val="0101FF"/>
                </a:solidFill>
                <a:latin typeface="宋体" panose="02010600030101010101" pitchFamily="2" charset="-122"/>
                <a:ea typeface="宋体" panose="02010600030101010101" pitchFamily="2" charset="-122"/>
              </a:rPr>
              <a:t>避免死锁</a:t>
            </a:r>
            <a:endParaRPr lang="zh-CN" altLang="en-US" sz="2800" b="1">
              <a:solidFill>
                <a:srgbClr val="0101FF"/>
              </a:solidFill>
              <a:latin typeface="宋体" panose="02010600030101010101" pitchFamily="2" charset="-122"/>
              <a:ea typeface="宋体" panose="02010600030101010101" pitchFamily="2" charset="-122"/>
            </a:endParaRPr>
          </a:p>
        </p:txBody>
      </p:sp>
      <p:sp>
        <p:nvSpPr>
          <p:cNvPr id="146438" name="Text Box 6"/>
          <p:cNvSpPr txBox="1"/>
          <p:nvPr/>
        </p:nvSpPr>
        <p:spPr>
          <a:xfrm>
            <a:off x="2438400" y="4178300"/>
            <a:ext cx="6400800" cy="1568450"/>
          </a:xfrm>
          <a:prstGeom prst="rect">
            <a:avLst/>
          </a:prstGeom>
          <a:solidFill>
            <a:schemeClr val="bg1"/>
          </a:solidFill>
          <a:ln w="9525">
            <a:noFill/>
          </a:ln>
        </p:spPr>
        <p:txBody>
          <a:bodyPr anchor="t">
            <a:spAutoFit/>
          </a:bodyPr>
          <a:p>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并不需要事先采取各种限制措施去破坏产生死锁的四个必要条件，而是在资源动态分配过程中，用某种方法防止系统进入不安全状态，从而避免死锁。</a:t>
            </a:r>
            <a:r>
              <a:rPr lang="en-US" altLang="zh-CN" b="1">
                <a:solidFill>
                  <a:schemeClr val="hlink"/>
                </a:solidFill>
                <a:latin typeface="Times New Roman" panose="02020603050405020304" pitchFamily="18" charset="0"/>
                <a:ea typeface="宋体" panose="02010600030101010101" pitchFamily="2" charset="-122"/>
              </a:rPr>
              <a:t>——</a:t>
            </a:r>
            <a:r>
              <a:rPr lang="zh-CN" altLang="en-US" b="1">
                <a:solidFill>
                  <a:schemeClr val="hlink"/>
                </a:solidFill>
                <a:latin typeface="宋体" panose="02010600030101010101" pitchFamily="2" charset="-122"/>
                <a:ea typeface="宋体" panose="02010600030101010101" pitchFamily="2" charset="-122"/>
              </a:rPr>
              <a:t>只要较弱的限制条件</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154631"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
        <p:nvSpPr>
          <p:cNvPr id="322562" name="Rectangle 2"/>
          <p:cNvSpPr>
            <a:spLocks noGrp="1"/>
          </p:cNvSpPr>
          <p:nvPr/>
        </p:nvSpPr>
        <p:spPr>
          <a:xfrm>
            <a:off x="457200" y="2227263"/>
            <a:ext cx="2130425" cy="663575"/>
          </a:xfrm>
          <a:prstGeom prst="rect">
            <a:avLst/>
          </a:prstGeom>
          <a:noFill/>
          <a:ln w="9525">
            <a:noFill/>
          </a:ln>
        </p:spPr>
        <p:txBody>
          <a:bodyPr wrap="square" lIns="91440" tIns="45720" rIns="91440" bIns="45720" anchor="t"/>
          <a:p>
            <a:pPr marL="342900" indent="-342900">
              <a:spcBef>
                <a:spcPct val="20000"/>
              </a:spcBef>
              <a:buClr>
                <a:srgbClr val="0101FF"/>
              </a:buClr>
              <a:buSzTx/>
              <a:buFont typeface="Wingdings" panose="05000000000000000000" pitchFamily="2" charset="2"/>
              <a:buChar char="n"/>
            </a:pPr>
            <a:r>
              <a:rPr lang="zh-CN" altLang="en-US" sz="2800" b="1">
                <a:solidFill>
                  <a:srgbClr val="0101FF"/>
                </a:solidFill>
                <a:latin typeface="宋体" panose="02010600030101010101" pitchFamily="2" charset="-122"/>
                <a:ea typeface="宋体" panose="02010600030101010101" pitchFamily="2" charset="-122"/>
              </a:rPr>
              <a:t>预防死锁</a:t>
            </a:r>
            <a:endParaRPr lang="zh-CN" altLang="en-US" sz="2800" b="1">
              <a:latin typeface="宋体" panose="02010600030101010101" pitchFamily="2" charset="-122"/>
              <a:ea typeface="宋体" panose="02010600030101010101" pitchFamily="2" charset="-122"/>
            </a:endParaRPr>
          </a:p>
          <a:p>
            <a:pPr marL="342900" indent="-342900">
              <a:spcBef>
                <a:spcPct val="20000"/>
              </a:spcBef>
              <a:buClr>
                <a:schemeClr val="folHlink"/>
              </a:buClr>
              <a:buSzPct val="60000"/>
              <a:buFont typeface="Wingdings" panose="05000000000000000000" pitchFamily="2" charset="2"/>
              <a:buChar char="n"/>
            </a:pPr>
            <a:endParaRPr lang="zh-CN" altLang="en-US" sz="2800" b="1">
              <a:latin typeface="宋体" panose="02010600030101010101" pitchFamily="2" charset="-122"/>
              <a:ea typeface="宋体" panose="02010600030101010101" pitchFamily="2" charset="-122"/>
            </a:endParaRPr>
          </a:p>
          <a:p>
            <a:pPr marL="342900" indent="-342900">
              <a:spcBef>
                <a:spcPct val="20000"/>
              </a:spcBef>
              <a:buClr>
                <a:schemeClr val="folHlink"/>
              </a:buClr>
              <a:buSzPct val="60000"/>
              <a:buFont typeface="Wingdings" panose="05000000000000000000" pitchFamily="2" charset="2"/>
              <a:buChar char="n"/>
            </a:pPr>
            <a:endParaRPr lang="en-US" altLang="zh-CN"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6435">
                                            <p:txEl>
                                              <p:charRg st="0"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6435">
                                            <p:txEl>
                                              <p:charRg st="8" end="2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25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64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64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6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uiExpand="1" build="p"/>
      <p:bldP spid="146435" grpId="1" build="p"/>
      <p:bldP spid="322562" grpId="0"/>
      <p:bldP spid="322562" grpId="1"/>
      <p:bldP spid="146437" grpId="0"/>
      <p:bldP spid="146437" grpId="1"/>
      <p:bldP spid="146438" grpId="0" animBg="1"/>
      <p:bldP spid="146438" grpId="1" animBg="1"/>
      <p:bldP spid="146436" grpId="0"/>
      <p:bldP spid="146436" grpId="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49"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22562" name="Rectangle 2"/>
          <p:cNvSpPr>
            <a:spLocks noGrp="1"/>
          </p:cNvSpPr>
          <p:nvPr>
            <p:ph idx="1"/>
          </p:nvPr>
        </p:nvSpPr>
        <p:spPr>
          <a:xfrm>
            <a:off x="395288" y="1125538"/>
            <a:ext cx="2130425" cy="663575"/>
          </a:xfrm>
          <a:ln/>
        </p:spPr>
        <p:txBody>
          <a:bodyPr vert="horz" wrap="square" lIns="91440" tIns="45720" rIns="91440" bIns="45720" anchor="t"/>
          <a:p>
            <a:pPr eaLnBrk="1" hangingPunct="1">
              <a:buClr>
                <a:srgbClr val="333399"/>
              </a:buClr>
              <a:buSzTx/>
            </a:pPr>
            <a:r>
              <a:rPr lang="zh-CN" altLang="en-US" sz="2800">
                <a:solidFill>
                  <a:srgbClr val="0101FF"/>
                </a:solidFill>
                <a:latin typeface="宋体" panose="02010600030101010101" pitchFamily="2" charset="-122"/>
              </a:rPr>
              <a:t>检测死锁</a:t>
            </a:r>
            <a:endParaRPr lang="zh-CN" altLang="en-US" sz="2800">
              <a:latin typeface="宋体" panose="02010600030101010101" pitchFamily="2" charset="-122"/>
            </a:endParaRPr>
          </a:p>
          <a:p>
            <a:pPr eaLnBrk="1" hangingPunct="1"/>
            <a:endParaRPr lang="zh-CN" altLang="en-US" sz="2800">
              <a:latin typeface="宋体" panose="02010600030101010101" pitchFamily="2" charset="-122"/>
            </a:endParaRPr>
          </a:p>
          <a:p>
            <a:pPr eaLnBrk="1" hangingPunct="1">
              <a:buNone/>
            </a:pPr>
            <a:endParaRPr lang="zh-CN" altLang="en-US" sz="2800">
              <a:latin typeface="宋体" panose="02010600030101010101" pitchFamily="2" charset="-122"/>
            </a:endParaRPr>
          </a:p>
          <a:p>
            <a:pPr eaLnBrk="1" hangingPunct="1"/>
            <a:endParaRPr lang="en-US" altLang="zh-CN" sz="2800">
              <a:latin typeface="宋体" panose="02010600030101010101" pitchFamily="2" charset="-122"/>
            </a:endParaRPr>
          </a:p>
        </p:txBody>
      </p:sp>
      <p:sp>
        <p:nvSpPr>
          <p:cNvPr id="322563" name="Text Box 3"/>
          <p:cNvSpPr txBox="1"/>
          <p:nvPr/>
        </p:nvSpPr>
        <p:spPr>
          <a:xfrm>
            <a:off x="2362200" y="1219200"/>
            <a:ext cx="6400800" cy="1938338"/>
          </a:xfrm>
          <a:prstGeom prst="rect">
            <a:avLst/>
          </a:prstGeom>
          <a:solidFill>
            <a:schemeClr val="bg1"/>
          </a:solidFill>
          <a:ln w="9525">
            <a:noFill/>
          </a:ln>
        </p:spPr>
        <p:txBody>
          <a:bodyPr anchor="t">
            <a:spAutoFit/>
          </a:bodyPr>
          <a:p>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并不事先采取任何限制措施，也不必检查系统是否已经进入不安全区，允许系统在运行过程中发生死锁，但可通过系统设置的检测机构，及时检测出死锁的发生，然后采取适当的措施，从系统中将已发生的死锁清除掉。</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sp>
        <p:nvSpPr>
          <p:cNvPr id="322564" name="Text Box 4"/>
          <p:cNvSpPr txBox="1"/>
          <p:nvPr/>
        </p:nvSpPr>
        <p:spPr>
          <a:xfrm>
            <a:off x="2362200" y="3276600"/>
            <a:ext cx="6400800" cy="1568450"/>
          </a:xfrm>
          <a:prstGeom prst="rect">
            <a:avLst/>
          </a:prstGeom>
          <a:solidFill>
            <a:schemeClr val="bg1"/>
          </a:solidFill>
          <a:ln w="9525">
            <a:noFill/>
          </a:ln>
        </p:spPr>
        <p:txBody>
          <a:bodyPr anchor="t">
            <a:spAutoFit/>
          </a:bodyPr>
          <a:p>
            <a:pPr algn="just"/>
            <a:r>
              <a:rPr lang="en-US" altLang="zh-CN" b="1">
                <a:latin typeface="Times New Roman" panose="02020603050405020304" pitchFamily="18" charset="0"/>
                <a:ea typeface="宋体" panose="02010600030101010101" pitchFamily="2" charset="-122"/>
              </a:rPr>
              <a:t>——</a:t>
            </a:r>
            <a:r>
              <a:rPr lang="zh-CN" altLang="en-US" b="1">
                <a:latin typeface="宋体" panose="02010600030101010101" pitchFamily="2" charset="-122"/>
                <a:ea typeface="宋体" panose="02010600030101010101" pitchFamily="2" charset="-122"/>
              </a:rPr>
              <a:t>这是与检测死锁相配套的措施。常用的方法是撤消或挂起一些进程，以便回收一些资源，分配给已处于阻塞状态的进程，使之转为就绪状态，以继续运行。</a:t>
            </a:r>
            <a:r>
              <a:rPr lang="en-US" altLang="zh-CN" b="1">
                <a:solidFill>
                  <a:schemeClr val="hlink"/>
                </a:solidFill>
                <a:latin typeface="Times New Roman" panose="02020603050405020304" pitchFamily="18" charset="0"/>
                <a:ea typeface="宋体" panose="02010600030101010101" pitchFamily="2" charset="-122"/>
              </a:rPr>
              <a:t>——</a:t>
            </a:r>
            <a:r>
              <a:rPr lang="zh-CN" altLang="en-US" b="1">
                <a:solidFill>
                  <a:schemeClr val="hlink"/>
                </a:solidFill>
                <a:latin typeface="宋体" panose="02010600030101010101" pitchFamily="2" charset="-122"/>
                <a:ea typeface="宋体" panose="02010600030101010101" pitchFamily="2" charset="-122"/>
              </a:rPr>
              <a:t>实现上难度最大</a:t>
            </a:r>
            <a:r>
              <a:rPr lang="zh-CN" altLang="en-US" b="1">
                <a:latin typeface="宋体" panose="02010600030101010101" pitchFamily="2" charset="-122"/>
                <a:ea typeface="宋体" panose="02010600030101010101" pitchFamily="2" charset="-122"/>
              </a:rPr>
              <a:t>。</a:t>
            </a:r>
            <a:r>
              <a:rPr lang="zh-CN" altLang="en-US">
                <a:latin typeface="Tahoma" panose="020B0604030504040204" pitchFamily="34" charset="0"/>
                <a:ea typeface="宋体" panose="02010600030101010101" pitchFamily="2" charset="-122"/>
              </a:rPr>
              <a:t> </a:t>
            </a:r>
            <a:endParaRPr lang="zh-CN" altLang="en-US">
              <a:latin typeface="Tahoma" panose="020B0604030504040204" pitchFamily="34" charset="0"/>
              <a:ea typeface="宋体" panose="02010600030101010101" pitchFamily="2" charset="-122"/>
            </a:endParaRPr>
          </a:p>
        </p:txBody>
      </p:sp>
      <p:sp>
        <p:nvSpPr>
          <p:cNvPr id="322565" name="Text Box 5"/>
          <p:cNvSpPr txBox="1"/>
          <p:nvPr/>
        </p:nvSpPr>
        <p:spPr>
          <a:xfrm>
            <a:off x="330200" y="3302000"/>
            <a:ext cx="2044700" cy="522288"/>
          </a:xfrm>
          <a:prstGeom prst="rect">
            <a:avLst/>
          </a:prstGeom>
          <a:noFill/>
          <a:ln w="9525">
            <a:noFill/>
          </a:ln>
        </p:spPr>
        <p:txBody>
          <a:bodyPr anchor="t">
            <a:spAutoFit/>
          </a:bodyPr>
          <a:p>
            <a:pPr>
              <a:buClr>
                <a:srgbClr val="333399"/>
              </a:buClr>
              <a:buSzPct val="70000"/>
              <a:buFont typeface="Wingdings" panose="05000000000000000000" pitchFamily="2" charset="2"/>
              <a:buChar char="n"/>
            </a:pPr>
            <a:r>
              <a:rPr lang="en-US" altLang="zh-CN" sz="2800">
                <a:latin typeface="Tahoma" panose="020B0604030504040204" pitchFamily="34" charset="0"/>
                <a:ea typeface="宋体" panose="02010600030101010101" pitchFamily="2" charset="-122"/>
              </a:rPr>
              <a:t> </a:t>
            </a:r>
            <a:r>
              <a:rPr lang="zh-CN" altLang="en-US" sz="2800" b="1">
                <a:solidFill>
                  <a:srgbClr val="0101FF"/>
                </a:solidFill>
                <a:latin typeface="Tahoma" panose="020B0604030504040204" pitchFamily="34" charset="0"/>
                <a:ea typeface="宋体" panose="02010600030101010101" pitchFamily="2" charset="-122"/>
              </a:rPr>
              <a:t>解除死锁</a:t>
            </a:r>
            <a:endParaRPr lang="zh-CN" altLang="en-US" sz="2800" b="1">
              <a:solidFill>
                <a:srgbClr val="0101FF"/>
              </a:solidFill>
              <a:latin typeface="Tahoma" panose="020B0604030504040204" pitchFamily="34" charset="0"/>
              <a:ea typeface="宋体" panose="02010600030101010101" pitchFamily="2" charset="-122"/>
            </a:endParaRPr>
          </a:p>
        </p:txBody>
      </p:sp>
      <p:sp>
        <p:nvSpPr>
          <p:cNvPr id="155654" name="Rectangle 2"/>
          <p:cNvSpPr>
            <a:spLocks noGrp="1"/>
          </p:cNvSpPr>
          <p:nvPr>
            <p:ph type="title"/>
          </p:nvPr>
        </p:nvSpPr>
        <p:spPr>
          <a:ln/>
        </p:spPr>
        <p:txBody>
          <a:bodyPr vert="horz" wrap="square" lIns="91440" tIns="45720" rIns="91440" bIns="45720" anchor="b"/>
          <a:p>
            <a:pPr eaLnBrk="1" hangingPunct="1"/>
            <a:r>
              <a:rPr lang="en-US" altLang="zh-CN" sz="3200"/>
              <a:t>3.5.3  </a:t>
            </a:r>
            <a:r>
              <a:rPr lang="zh-CN" altLang="en-US" sz="3200">
                <a:latin typeface="宋体" panose="02010600030101010101" pitchFamily="2" charset="-122"/>
              </a:rPr>
              <a:t>处理死锁的基本方法</a:t>
            </a:r>
            <a:endParaRPr lang="zh-CN" altLang="en-US" sz="3200">
              <a:latin typeface="宋体" panose="02010600030101010101" pitchFamily="2" charset="-122"/>
            </a:endParaRPr>
          </a:p>
        </p:txBody>
      </p:sp>
      <p:sp>
        <p:nvSpPr>
          <p:cNvPr id="155655"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2562">
                                            <p:txEl>
                                              <p:charRg st="0" end="5"/>
                                            </p:txEl>
                                          </p:spTgt>
                                        </p:tgtEl>
                                        <p:attrNameLst>
                                          <p:attrName>style.visibility</p:attrName>
                                        </p:attrNameLst>
                                      </p:cBhvr>
                                      <p:to>
                                        <p:strVal val="visible"/>
                                      </p:to>
                                    </p:set>
                                    <p:anim calcmode="lin" valueType="num">
                                      <p:cBhvr>
                                        <p:cTn id="7" dur="500" fill="hold"/>
                                        <p:tgtEl>
                                          <p:spTgt spid="322562">
                                            <p:txEl>
                                              <p:charRg st="0" end="5"/>
                                            </p:txEl>
                                          </p:spTgt>
                                        </p:tgtEl>
                                        <p:attrNameLst>
                                          <p:attrName>ppt_x</p:attrName>
                                        </p:attrNameLst>
                                      </p:cBhvr>
                                      <p:tavLst>
                                        <p:tav tm="0">
                                          <p:val>
                                            <p:strVal val="0-#ppt_w/2"/>
                                          </p:val>
                                        </p:tav>
                                        <p:tav tm="100000">
                                          <p:val>
                                            <p:strVal val="#ppt_x"/>
                                          </p:val>
                                        </p:tav>
                                      </p:tavLst>
                                    </p:anim>
                                    <p:anim calcmode="lin" valueType="num">
                                      <p:cBhvr>
                                        <p:cTn id="8" dur="500" fill="hold"/>
                                        <p:tgtEl>
                                          <p:spTgt spid="322562">
                                            <p:txEl>
                                              <p:charRg st="0" end="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256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22565"/>
                                        </p:tgtEl>
                                        <p:attrNameLst>
                                          <p:attrName>style.visibility</p:attrName>
                                        </p:attrNameLst>
                                      </p:cBhvr>
                                      <p:to>
                                        <p:strVal val="visible"/>
                                      </p:to>
                                    </p:set>
                                    <p:anim calcmode="lin" valueType="num">
                                      <p:cBhvr>
                                        <p:cTn id="17" dur="500" fill="hold"/>
                                        <p:tgtEl>
                                          <p:spTgt spid="322565"/>
                                        </p:tgtEl>
                                        <p:attrNameLst>
                                          <p:attrName>ppt_x</p:attrName>
                                        </p:attrNameLst>
                                      </p:cBhvr>
                                      <p:tavLst>
                                        <p:tav tm="0">
                                          <p:val>
                                            <p:strVal val="0-#ppt_w/2"/>
                                          </p:val>
                                        </p:tav>
                                        <p:tav tm="100000">
                                          <p:val>
                                            <p:strVal val="#ppt_x"/>
                                          </p:val>
                                        </p:tav>
                                      </p:tavLst>
                                    </p:anim>
                                    <p:anim calcmode="lin" valueType="num">
                                      <p:cBhvr>
                                        <p:cTn id="18" dur="500" fill="hold"/>
                                        <p:tgtEl>
                                          <p:spTgt spid="322565"/>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322564"/>
                                        </p:tgtEl>
                                        <p:attrNameLst>
                                          <p:attrName>style.visibility</p:attrName>
                                        </p:attrNameLst>
                                      </p:cBhvr>
                                      <p:to>
                                        <p:strVal val="visible"/>
                                      </p:to>
                                    </p:set>
                                    <p:animEffect transition="in" filter="wipe(up)">
                                      <p:cBhvr>
                                        <p:cTn id="22" dur="500"/>
                                        <p:tgtEl>
                                          <p:spTgt spid="322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2" grpId="0" build="p"/>
      <p:bldP spid="322564" grpId="0" bldLvl="0" animBg="1"/>
      <p:bldP spid="322565" grpId="0"/>
      <p:bldP spid="322563" grpId="0" animBg="1"/>
      <p:bldP spid="322563"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3"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56674" name="Rectangle 2"/>
          <p:cNvSpPr>
            <a:spLocks noGrp="1"/>
          </p:cNvSpPr>
          <p:nvPr>
            <p:ph type="title"/>
          </p:nvPr>
        </p:nvSpPr>
        <p:spPr>
          <a:ln/>
        </p:spPr>
        <p:txBody>
          <a:bodyPr vert="horz" wrap="square" lIns="91440" tIns="45720" rIns="91440" bIns="45720" anchor="b"/>
          <a:p>
            <a:pPr eaLnBrk="1" hangingPunct="1"/>
            <a:r>
              <a:rPr lang="en-US" altLang="zh-CN" sz="3600"/>
              <a:t>3.5.4  </a:t>
            </a:r>
            <a:r>
              <a:rPr lang="zh-CN" altLang="en-US" sz="3600"/>
              <a:t>预防死锁</a:t>
            </a:r>
            <a:endParaRPr lang="zh-CN" altLang="en-US" sz="3600"/>
          </a:p>
        </p:txBody>
      </p:sp>
      <p:sp>
        <p:nvSpPr>
          <p:cNvPr id="156675" name="Text Box 4"/>
          <p:cNvSpPr txBox="1"/>
          <p:nvPr/>
        </p:nvSpPr>
        <p:spPr>
          <a:xfrm>
            <a:off x="495300" y="1012825"/>
            <a:ext cx="8153400" cy="830263"/>
          </a:xfrm>
          <a:prstGeom prst="rect">
            <a:avLst/>
          </a:prstGeom>
          <a:noFill/>
          <a:ln w="9525">
            <a:noFill/>
          </a:ln>
        </p:spPr>
        <p:txBody>
          <a:bodyPr anchor="t">
            <a:spAutoFit/>
          </a:bodyPr>
          <a:p>
            <a:r>
              <a:rPr lang="zh-CN" altLang="en-US" b="1">
                <a:latin typeface="楷体_GB2312" pitchFamily="49" charset="-122"/>
                <a:ea typeface="宋体" panose="02010600030101010101" pitchFamily="2" charset="-122"/>
              </a:rPr>
              <a:t>方法是使四个必要条件中的一个或几个条件不能成立，来防止死锁的发生。</a:t>
            </a:r>
            <a:endParaRPr lang="zh-CN" altLang="en-US" b="1">
              <a:latin typeface="楷体_GB2312" pitchFamily="49" charset="-122"/>
              <a:ea typeface="宋体" panose="02010600030101010101" pitchFamily="2" charset="-122"/>
            </a:endParaRPr>
          </a:p>
        </p:txBody>
      </p:sp>
      <p:sp>
        <p:nvSpPr>
          <p:cNvPr id="64517" name="Text Box 5"/>
          <p:cNvSpPr txBox="1"/>
          <p:nvPr/>
        </p:nvSpPr>
        <p:spPr>
          <a:xfrm>
            <a:off x="414338" y="3930650"/>
            <a:ext cx="7848600" cy="584200"/>
          </a:xfrm>
          <a:prstGeom prst="rect">
            <a:avLst/>
          </a:prstGeom>
          <a:noFill/>
          <a:ln w="9525">
            <a:noFill/>
          </a:ln>
        </p:spPr>
        <p:txBody>
          <a:bodyPr anchor="t">
            <a:spAutoFit/>
          </a:bodyPr>
          <a:p>
            <a:r>
              <a:rPr lang="en-US" altLang="zh-CN" sz="3200" b="1">
                <a:solidFill>
                  <a:srgbClr val="0101FF"/>
                </a:solidFill>
                <a:latin typeface="楷体_GB2312" pitchFamily="49" charset="-122"/>
                <a:ea typeface="宋体" panose="02010600030101010101" pitchFamily="2" charset="-122"/>
              </a:rPr>
              <a:t>2</a:t>
            </a:r>
            <a:r>
              <a:rPr lang="zh-CN" altLang="en-US" sz="3200" b="1">
                <a:solidFill>
                  <a:srgbClr val="0101FF"/>
                </a:solidFill>
                <a:latin typeface="楷体_GB2312" pitchFamily="49" charset="-122"/>
                <a:ea typeface="宋体" panose="02010600030101010101" pitchFamily="2" charset="-122"/>
              </a:rPr>
              <a:t>．摒弃</a:t>
            </a:r>
            <a:r>
              <a:rPr lang="zh-CN" altLang="en-US" sz="3200" b="1">
                <a:solidFill>
                  <a:srgbClr val="0101FF"/>
                </a:solidFill>
                <a:latin typeface="Times New Roman" panose="02020603050405020304" pitchFamily="18" charset="0"/>
                <a:ea typeface="宋体" panose="02010600030101010101" pitchFamily="2" charset="-122"/>
              </a:rPr>
              <a:t>“</a:t>
            </a:r>
            <a:r>
              <a:rPr lang="zh-CN" altLang="en-US" sz="3200" b="1">
                <a:solidFill>
                  <a:srgbClr val="0101FF"/>
                </a:solidFill>
                <a:latin typeface="楷体_GB2312" pitchFamily="49" charset="-122"/>
                <a:ea typeface="宋体" panose="02010600030101010101" pitchFamily="2" charset="-122"/>
              </a:rPr>
              <a:t>请求并保持</a:t>
            </a:r>
            <a:r>
              <a:rPr lang="zh-CN" altLang="en-US" sz="3200" b="1">
                <a:solidFill>
                  <a:srgbClr val="0101FF"/>
                </a:solidFill>
                <a:latin typeface="Times New Roman" panose="02020603050405020304" pitchFamily="18" charset="0"/>
                <a:ea typeface="宋体" panose="02010600030101010101" pitchFamily="2" charset="-122"/>
              </a:rPr>
              <a:t>”</a:t>
            </a:r>
            <a:r>
              <a:rPr lang="zh-CN" altLang="en-US" sz="3200" b="1">
                <a:solidFill>
                  <a:srgbClr val="0101FF"/>
                </a:solidFill>
                <a:latin typeface="楷体_GB2312" pitchFamily="49" charset="-122"/>
                <a:ea typeface="宋体" panose="02010600030101010101" pitchFamily="2" charset="-122"/>
              </a:rPr>
              <a:t>条件</a:t>
            </a:r>
            <a:r>
              <a:rPr lang="zh-CN" altLang="en-US" sz="3200" b="1">
                <a:solidFill>
                  <a:srgbClr val="000066"/>
                </a:solidFill>
                <a:latin typeface="楷体_GB2312" pitchFamily="49" charset="-122"/>
                <a:ea typeface="宋体" panose="02010600030101010101" pitchFamily="2" charset="-122"/>
              </a:rPr>
              <a:t> </a:t>
            </a:r>
            <a:endParaRPr lang="zh-CN" altLang="en-US" sz="3200" b="1">
              <a:solidFill>
                <a:srgbClr val="000066"/>
              </a:solidFill>
              <a:latin typeface="楷体_GB2312" pitchFamily="49" charset="-122"/>
              <a:ea typeface="宋体" panose="02010600030101010101" pitchFamily="2" charset="-122"/>
            </a:endParaRPr>
          </a:p>
        </p:txBody>
      </p:sp>
      <p:sp>
        <p:nvSpPr>
          <p:cNvPr id="64518" name="Text Box 6"/>
          <p:cNvSpPr txBox="1"/>
          <p:nvPr/>
        </p:nvSpPr>
        <p:spPr>
          <a:xfrm>
            <a:off x="381000" y="4478338"/>
            <a:ext cx="6629400" cy="492125"/>
          </a:xfrm>
          <a:prstGeom prst="rect">
            <a:avLst/>
          </a:prstGeom>
          <a:noFill/>
          <a:ln w="9525">
            <a:noFill/>
          </a:ln>
        </p:spPr>
        <p:txBody>
          <a:bodyPr anchor="t">
            <a:spAutoFit/>
          </a:bodyPr>
          <a:p>
            <a:pPr>
              <a:buClr>
                <a:srgbClr val="0000FF"/>
              </a:buClr>
              <a:buSzPct val="125000"/>
              <a:buFont typeface="Wingdings" panose="05000000000000000000" pitchFamily="2" charset="2"/>
              <a:buChar char="§"/>
            </a:pPr>
            <a:r>
              <a:rPr lang="en-US" altLang="zh-CN" sz="2600" b="1">
                <a:latin typeface="宋体" panose="02010600030101010101" pitchFamily="2" charset="-122"/>
                <a:ea typeface="宋体" panose="02010600030101010101" pitchFamily="2" charset="-122"/>
              </a:rPr>
              <a:t> </a:t>
            </a:r>
            <a:r>
              <a:rPr lang="zh-CN" altLang="en-US" sz="2600" b="1">
                <a:latin typeface="宋体" panose="02010600030101010101" pitchFamily="2" charset="-122"/>
                <a:ea typeface="宋体" panose="02010600030101010101" pitchFamily="2" charset="-122"/>
              </a:rPr>
              <a:t>资源的一次性分配（静态分配）</a:t>
            </a:r>
            <a:r>
              <a:rPr lang="zh-CN" altLang="en-US" sz="2600" b="1">
                <a:latin typeface="Tahoma" panose="020B0604030504040204" pitchFamily="34" charset="0"/>
                <a:ea typeface="宋体" panose="02010600030101010101" pitchFamily="2" charset="-122"/>
              </a:rPr>
              <a:t> </a:t>
            </a:r>
            <a:endParaRPr lang="zh-CN" altLang="en-US" sz="2600" b="1">
              <a:latin typeface="Tahoma" panose="020B0604030504040204" pitchFamily="34" charset="0"/>
              <a:ea typeface="宋体" panose="02010600030101010101" pitchFamily="2" charset="-122"/>
            </a:endParaRPr>
          </a:p>
        </p:txBody>
      </p:sp>
      <p:sp>
        <p:nvSpPr>
          <p:cNvPr id="64519" name="Text Box 7"/>
          <p:cNvSpPr txBox="1"/>
          <p:nvPr/>
        </p:nvSpPr>
        <p:spPr>
          <a:xfrm>
            <a:off x="609600" y="5037138"/>
            <a:ext cx="7924800" cy="1217612"/>
          </a:xfrm>
          <a:prstGeom prst="rect">
            <a:avLst/>
          </a:prstGeom>
          <a:noFill/>
          <a:ln w="9525">
            <a:noFill/>
          </a:ln>
        </p:spPr>
        <p:txBody>
          <a:bodyPr anchor="t">
            <a:spAutoFit/>
          </a:bodyPr>
          <a:p>
            <a:pPr>
              <a:spcBef>
                <a:spcPct val="5000"/>
              </a:spcBef>
            </a:pPr>
            <a:r>
              <a:rPr lang="zh-CN" altLang="en-US">
                <a:solidFill>
                  <a:srgbClr val="000066"/>
                </a:solidFill>
                <a:latin typeface="黑体" panose="02010609060101010101" pitchFamily="49" charset="-122"/>
                <a:ea typeface="黑体" panose="02010609060101010101" pitchFamily="49" charset="-122"/>
              </a:rPr>
              <a:t>优点</a:t>
            </a:r>
            <a:r>
              <a:rPr lang="zh-CN" altLang="en-US">
                <a:solidFill>
                  <a:srgbClr val="000066"/>
                </a:solidFill>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简单，易实现。</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a:p>
            <a:pPr>
              <a:spcBef>
                <a:spcPct val="5000"/>
              </a:spcBef>
            </a:pPr>
            <a:r>
              <a:rPr lang="zh-CN" altLang="en-US" b="1">
                <a:solidFill>
                  <a:srgbClr val="000066"/>
                </a:solidFill>
                <a:latin typeface="黑体" panose="02010609060101010101" pitchFamily="49" charset="-122"/>
                <a:ea typeface="黑体" panose="02010609060101010101" pitchFamily="49" charset="-122"/>
              </a:rPr>
              <a:t>缺点：</a:t>
            </a:r>
            <a:r>
              <a:rPr lang="zh-CN" altLang="en-US" b="1">
                <a:latin typeface="宋体" panose="02010600030101010101" pitchFamily="2" charset="-122"/>
                <a:ea typeface="宋体" panose="02010600030101010101" pitchFamily="2" charset="-122"/>
              </a:rPr>
              <a:t>资源利用率低；使进程延迟运行（仅当能获得全部资源时，才能开始运行）</a:t>
            </a:r>
            <a:endParaRPr lang="zh-CN" altLang="en-US" b="1">
              <a:latin typeface="宋体" panose="02010600030101010101" pitchFamily="2" charset="-122"/>
              <a:ea typeface="宋体" panose="02010600030101010101" pitchFamily="2" charset="-122"/>
            </a:endParaRPr>
          </a:p>
        </p:txBody>
      </p:sp>
      <p:sp>
        <p:nvSpPr>
          <p:cNvPr id="64520" name="Text Box 8"/>
          <p:cNvSpPr txBox="1"/>
          <p:nvPr/>
        </p:nvSpPr>
        <p:spPr>
          <a:xfrm>
            <a:off x="457200" y="1831975"/>
            <a:ext cx="7848600" cy="584200"/>
          </a:xfrm>
          <a:prstGeom prst="rect">
            <a:avLst/>
          </a:prstGeom>
          <a:noFill/>
          <a:ln w="9525">
            <a:noFill/>
          </a:ln>
        </p:spPr>
        <p:txBody>
          <a:bodyPr anchor="t">
            <a:spAutoFit/>
          </a:bodyPr>
          <a:p>
            <a:r>
              <a:rPr lang="en-US" altLang="zh-CN" sz="3200" b="1">
                <a:solidFill>
                  <a:srgbClr val="0101FF"/>
                </a:solidFill>
                <a:latin typeface="楷体_GB2312" pitchFamily="49" charset="-122"/>
                <a:ea typeface="宋体" panose="02010600030101010101" pitchFamily="2" charset="-122"/>
              </a:rPr>
              <a:t>1</a:t>
            </a:r>
            <a:r>
              <a:rPr lang="zh-CN" altLang="en-US" sz="3200" b="1">
                <a:solidFill>
                  <a:srgbClr val="0101FF"/>
                </a:solidFill>
                <a:latin typeface="楷体_GB2312" pitchFamily="49" charset="-122"/>
                <a:ea typeface="宋体" panose="02010600030101010101" pitchFamily="2" charset="-122"/>
              </a:rPr>
              <a:t>．破坏</a:t>
            </a:r>
            <a:r>
              <a:rPr lang="zh-CN" altLang="en-US" sz="3200" b="1">
                <a:solidFill>
                  <a:srgbClr val="0101FF"/>
                </a:solidFill>
                <a:latin typeface="Times New Roman" panose="02020603050405020304" pitchFamily="18" charset="0"/>
                <a:ea typeface="宋体" panose="02010600030101010101" pitchFamily="2" charset="-122"/>
              </a:rPr>
              <a:t>“</a:t>
            </a:r>
            <a:r>
              <a:rPr lang="zh-CN" altLang="en-US" sz="3200" b="1">
                <a:solidFill>
                  <a:srgbClr val="0101FF"/>
                </a:solidFill>
                <a:latin typeface="楷体_GB2312" pitchFamily="49" charset="-122"/>
                <a:ea typeface="宋体" panose="02010600030101010101" pitchFamily="2" charset="-122"/>
              </a:rPr>
              <a:t>互斥</a:t>
            </a:r>
            <a:r>
              <a:rPr lang="zh-CN" altLang="en-US" sz="3200" b="1">
                <a:solidFill>
                  <a:srgbClr val="0101FF"/>
                </a:solidFill>
                <a:latin typeface="Times New Roman" panose="02020603050405020304" pitchFamily="18" charset="0"/>
                <a:ea typeface="宋体" panose="02010600030101010101" pitchFamily="2" charset="-122"/>
              </a:rPr>
              <a:t>”</a:t>
            </a:r>
            <a:r>
              <a:rPr lang="zh-CN" altLang="en-US" sz="3200" b="1">
                <a:solidFill>
                  <a:srgbClr val="0101FF"/>
                </a:solidFill>
                <a:latin typeface="楷体_GB2312" pitchFamily="49" charset="-122"/>
                <a:ea typeface="宋体" panose="02010600030101010101" pitchFamily="2" charset="-122"/>
              </a:rPr>
              <a:t>条件</a:t>
            </a:r>
            <a:r>
              <a:rPr lang="zh-CN" altLang="en-US" sz="3200" b="1">
                <a:solidFill>
                  <a:srgbClr val="000066"/>
                </a:solidFill>
                <a:latin typeface="楷体_GB2312" pitchFamily="49" charset="-122"/>
                <a:ea typeface="宋体" panose="02010600030101010101" pitchFamily="2" charset="-122"/>
              </a:rPr>
              <a:t> </a:t>
            </a:r>
            <a:endParaRPr lang="zh-CN" altLang="en-US" sz="3200" b="1">
              <a:solidFill>
                <a:srgbClr val="000066"/>
              </a:solidFill>
              <a:latin typeface="楷体_GB2312" pitchFamily="49" charset="-122"/>
              <a:ea typeface="宋体" panose="02010600030101010101" pitchFamily="2" charset="-122"/>
            </a:endParaRPr>
          </a:p>
        </p:txBody>
      </p:sp>
      <p:sp>
        <p:nvSpPr>
          <p:cNvPr id="64521" name="Text Box 9"/>
          <p:cNvSpPr txBox="1"/>
          <p:nvPr/>
        </p:nvSpPr>
        <p:spPr>
          <a:xfrm>
            <a:off x="304800" y="2441575"/>
            <a:ext cx="8534400" cy="460375"/>
          </a:xfrm>
          <a:prstGeom prst="rect">
            <a:avLst/>
          </a:prstGeom>
          <a:noFill/>
          <a:ln w="9525">
            <a:noFill/>
          </a:ln>
        </p:spPr>
        <p:txBody>
          <a:bodyPr anchor="t">
            <a:spAutoFit/>
          </a:bodyPr>
          <a:p>
            <a:pPr algn="just">
              <a:buClr>
                <a:srgbClr val="0000FF"/>
              </a:buClr>
              <a:buSzPct val="125000"/>
              <a:buFont typeface="Wingdings" panose="05000000000000000000" pitchFamily="2" charset="2"/>
              <a:buChar char="§"/>
            </a:pPr>
            <a:r>
              <a:rPr lang="en-US" altLang="zh-CN" b="1">
                <a:latin typeface="Tahoma" panose="020B0604030504040204" pitchFamily="34" charset="0"/>
                <a:ea typeface="宋体" panose="02010600030101010101" pitchFamily="2" charset="-122"/>
              </a:rPr>
              <a:t> </a:t>
            </a:r>
            <a:r>
              <a:rPr lang="zh-CN" altLang="en-US" b="1">
                <a:latin typeface="Tahoma" panose="020B0604030504040204" pitchFamily="34" charset="0"/>
                <a:ea typeface="宋体" panose="02010600030101010101" pitchFamily="2" charset="-122"/>
              </a:rPr>
              <a:t>采用</a:t>
            </a:r>
            <a:r>
              <a:rPr lang="en-US" altLang="zh-CN" b="1">
                <a:latin typeface="Times New Roman" panose="02020603050405020304" pitchFamily="18" charset="0"/>
                <a:ea typeface="宋体" panose="02010600030101010101" pitchFamily="2" charset="-122"/>
              </a:rPr>
              <a:t>Spooling</a:t>
            </a:r>
            <a:r>
              <a:rPr lang="zh-CN" altLang="en-US" b="1">
                <a:latin typeface="Tahoma" panose="020B0604030504040204" pitchFamily="34" charset="0"/>
                <a:ea typeface="宋体" panose="02010600030101010101" pitchFamily="2" charset="-122"/>
              </a:rPr>
              <a:t>技术，可以允许若干个进程同时产生输出。</a:t>
            </a:r>
            <a:endParaRPr lang="zh-CN" altLang="en-US" b="1">
              <a:latin typeface="Tahoma" panose="020B0604030504040204" pitchFamily="34" charset="0"/>
              <a:ea typeface="宋体" panose="02010600030101010101" pitchFamily="2" charset="-122"/>
            </a:endParaRPr>
          </a:p>
        </p:txBody>
      </p:sp>
      <p:sp>
        <p:nvSpPr>
          <p:cNvPr id="64522" name="Text Box 10"/>
          <p:cNvSpPr txBox="1"/>
          <p:nvPr/>
        </p:nvSpPr>
        <p:spPr>
          <a:xfrm>
            <a:off x="533400" y="2974975"/>
            <a:ext cx="8305800" cy="830263"/>
          </a:xfrm>
          <a:prstGeom prst="rect">
            <a:avLst/>
          </a:prstGeom>
          <a:noFill/>
          <a:ln w="9525">
            <a:noFill/>
          </a:ln>
        </p:spPr>
        <p:txBody>
          <a:bodyPr anchor="t">
            <a:spAutoFit/>
          </a:bodyPr>
          <a:p>
            <a:pPr algn="just"/>
            <a:r>
              <a:rPr lang="zh-CN" altLang="en-US" b="1">
                <a:solidFill>
                  <a:srgbClr val="000066"/>
                </a:solidFill>
                <a:latin typeface="Times New Roman" panose="02020603050405020304" pitchFamily="18" charset="0"/>
                <a:ea typeface="宋体" panose="02010600030101010101" pitchFamily="2" charset="-122"/>
              </a:rPr>
              <a:t>不足：</a:t>
            </a:r>
            <a:r>
              <a:rPr lang="en-US" altLang="zh-CN" b="1">
                <a:latin typeface="Times New Roman" panose="02020603050405020304" pitchFamily="18" charset="0"/>
                <a:ea typeface="宋体" panose="02010600030101010101" pitchFamily="2" charset="-122"/>
              </a:rPr>
              <a:t>Spooling</a:t>
            </a:r>
            <a:r>
              <a:rPr lang="zh-CN" altLang="en-US" b="1">
                <a:latin typeface="Times New Roman" panose="02020603050405020304" pitchFamily="18" charset="0"/>
                <a:ea typeface="宋体" panose="02010600030101010101" pitchFamily="2" charset="-122"/>
              </a:rPr>
              <a:t>技术并不适用于所有资源，而且它对磁盘空间的竞争也可能引起死锁。</a:t>
            </a:r>
            <a:endParaRPr lang="zh-CN" altLang="en-US" b="1">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20">
                                            <p:txEl>
                                              <p:charRg st="0" end="1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5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5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45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5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1"/>
      <p:bldP spid="64521" grpId="0"/>
      <p:bldP spid="64522" grpId="0"/>
      <p:bldP spid="64521" grpId="1"/>
      <p:bldP spid="64522" grpId="1"/>
      <p:bldP spid="64517" grpId="0"/>
      <p:bldP spid="64517" grpId="1"/>
      <p:bldP spid="64518" grpId="0"/>
      <p:bldP spid="64519" grpId="0"/>
      <p:bldP spid="64518" grpId="1"/>
      <p:bldP spid="64519" grpId="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7"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65539" name="Rectangle 2"/>
          <p:cNvSpPr>
            <a:spLocks noGrp="1"/>
          </p:cNvSpPr>
          <p:nvPr>
            <p:ph type="title"/>
          </p:nvPr>
        </p:nvSpPr>
        <p:spPr>
          <a:xfrm>
            <a:off x="323850" y="1120775"/>
            <a:ext cx="8620125" cy="485775"/>
          </a:xfrm>
          <a:ln/>
        </p:spPr>
        <p:txBody>
          <a:bodyPr vert="horz" wrap="square" lIns="91440" tIns="45720" rIns="91440" bIns="45720" anchor="b"/>
          <a:p>
            <a:pPr eaLnBrk="1" hangingPunct="1"/>
            <a:r>
              <a:rPr lang="en-US" altLang="zh-CN" sz="3200">
                <a:solidFill>
                  <a:srgbClr val="0101FF"/>
                </a:solidFill>
                <a:latin typeface="宋体" panose="02010600030101010101" pitchFamily="2" charset="-122"/>
                <a:ea typeface="宋体" panose="02010600030101010101" pitchFamily="2" charset="-122"/>
              </a:rPr>
              <a:t>3</a:t>
            </a:r>
            <a:r>
              <a:rPr lang="zh-CN" altLang="en-US" sz="3200">
                <a:solidFill>
                  <a:srgbClr val="0101FF"/>
                </a:solidFill>
                <a:latin typeface="宋体" panose="02010600030101010101" pitchFamily="2" charset="-122"/>
                <a:ea typeface="宋体" panose="02010600030101010101" pitchFamily="2" charset="-122"/>
              </a:rPr>
              <a:t>．摒弃“不剥夺”条件</a:t>
            </a:r>
            <a:endParaRPr lang="zh-CN" altLang="en-US" sz="3200">
              <a:solidFill>
                <a:srgbClr val="0101FF"/>
              </a:solidFill>
              <a:latin typeface="宋体" panose="02010600030101010101" pitchFamily="2" charset="-122"/>
              <a:ea typeface="宋体" panose="02010600030101010101" pitchFamily="2" charset="-122"/>
            </a:endParaRPr>
          </a:p>
        </p:txBody>
      </p:sp>
      <p:sp>
        <p:nvSpPr>
          <p:cNvPr id="65543" name="Text Box 6"/>
          <p:cNvSpPr txBox="1"/>
          <p:nvPr/>
        </p:nvSpPr>
        <p:spPr>
          <a:xfrm>
            <a:off x="381000" y="3349625"/>
            <a:ext cx="7848600" cy="2676525"/>
          </a:xfrm>
          <a:prstGeom prst="rect">
            <a:avLst/>
          </a:prstGeom>
          <a:noFill/>
          <a:ln w="9525">
            <a:noFill/>
          </a:ln>
        </p:spPr>
        <p:txBody>
          <a:bodyPr anchor="t">
            <a:spAutoFit/>
          </a:bodyPr>
          <a:p>
            <a:r>
              <a:rPr lang="zh-CN" altLang="en-US" sz="2800" b="1" noProof="1">
                <a:solidFill>
                  <a:srgbClr val="0101FF"/>
                </a:solidFill>
                <a:latin typeface="宋体" panose="02010600030101010101" pitchFamily="2" charset="-122"/>
                <a:ea typeface="宋体" panose="02010600030101010101" pitchFamily="2" charset="-122"/>
                <a:cs typeface="+mn-cs"/>
              </a:rPr>
              <a:t>缺点：</a:t>
            </a:r>
            <a:endParaRPr lang="zh-CN" altLang="en-US" sz="2800" b="1" noProof="1">
              <a:solidFill>
                <a:srgbClr val="0101FF"/>
              </a:solidFill>
              <a:latin typeface="宋体" panose="02010600030101010101" pitchFamily="2" charset="-122"/>
            </a:endParaRPr>
          </a:p>
          <a:p>
            <a:pPr marL="457200" indent="-457200">
              <a:buClr>
                <a:srgbClr val="333399"/>
              </a:buClr>
              <a:buFont typeface="Arial" panose="020B0604020202020204" pitchFamily="34" charset="0"/>
              <a:buChar char="•"/>
            </a:pPr>
            <a:r>
              <a:rPr lang="zh-CN" altLang="en-US" sz="2800" b="1" noProof="1">
                <a:latin typeface="宋体" panose="02010600030101010101" pitchFamily="2" charset="-122"/>
                <a:ea typeface="宋体" panose="02010600030101010101" pitchFamily="2" charset="-122"/>
                <a:cs typeface="+mn-cs"/>
              </a:rPr>
              <a:t>实现起来比较复杂且要付出很大代价。（前后两次打印输出的信息，中间有一段是另一进程的）</a:t>
            </a:r>
            <a:endParaRPr lang="zh-CN" altLang="en-US" sz="2800" b="1" noProof="1">
              <a:latin typeface="宋体" panose="02010600030101010101" pitchFamily="2" charset="-122"/>
            </a:endParaRPr>
          </a:p>
          <a:p>
            <a:pPr marL="457200" indent="-457200">
              <a:buClr>
                <a:srgbClr val="333399"/>
              </a:buClr>
              <a:buFont typeface="Arial" panose="020B0604020202020204" pitchFamily="34" charset="0"/>
              <a:buChar char="•"/>
            </a:pPr>
            <a:r>
              <a:rPr lang="zh-CN" altLang="en-US" sz="2800" b="1" noProof="1">
                <a:latin typeface="宋体" panose="02010600030101010101" pitchFamily="2" charset="-122"/>
                <a:ea typeface="宋体" panose="02010600030101010101" pitchFamily="2" charset="-122"/>
                <a:cs typeface="+mn-cs"/>
              </a:rPr>
              <a:t>可能因为反复申请资源而使进程的执行被无限地推迟，增加了系统开销，降低了系统吞吐量。</a:t>
            </a:r>
            <a:endParaRPr lang="zh-CN" altLang="en-US" sz="2800" b="1" noProof="1">
              <a:latin typeface="宋体" panose="02010600030101010101" pitchFamily="2" charset="-122"/>
            </a:endParaRPr>
          </a:p>
        </p:txBody>
      </p:sp>
      <p:sp>
        <p:nvSpPr>
          <p:cNvPr id="65544" name="Text Box 7"/>
          <p:cNvSpPr txBox="1"/>
          <p:nvPr/>
        </p:nvSpPr>
        <p:spPr>
          <a:xfrm>
            <a:off x="381000" y="1819275"/>
            <a:ext cx="8077200" cy="1382713"/>
          </a:xfrm>
          <a:prstGeom prst="rect">
            <a:avLst/>
          </a:prstGeom>
          <a:noFill/>
          <a:ln w="9525">
            <a:noFill/>
          </a:ln>
        </p:spPr>
        <p:txBody>
          <a:bodyPr anchor="t">
            <a:spAutoFit/>
          </a:bodyPr>
          <a:p>
            <a:r>
              <a:rPr lang="zh-CN" altLang="en-US" sz="2800" b="1">
                <a:latin typeface="宋体" panose="02010600030101010101" pitchFamily="2" charset="-122"/>
                <a:ea typeface="宋体" panose="02010600030101010101" pitchFamily="2" charset="-122"/>
              </a:rPr>
              <a:t>当一个进程已经保持了某些资源，再提出新的资源请求而不能满足时，必须释放它已经保持了的资源，待以后需要时再重新申请。 </a:t>
            </a:r>
            <a:endParaRPr lang="zh-CN" altLang="en-US" sz="2800" b="1">
              <a:latin typeface="宋体" panose="02010600030101010101" pitchFamily="2" charset="-122"/>
              <a:ea typeface="宋体" panose="02010600030101010101" pitchFamily="2" charset="-122"/>
            </a:endParaRPr>
          </a:p>
        </p:txBody>
      </p:sp>
      <p:sp>
        <p:nvSpPr>
          <p:cNvPr id="157701" name="Rectangle 2"/>
          <p:cNvSpPr>
            <a:spLocks noGrp="1"/>
          </p:cNvSpPr>
          <p:nvPr/>
        </p:nvSpPr>
        <p:spPr>
          <a:xfrm>
            <a:off x="323850" y="214313"/>
            <a:ext cx="8620125" cy="693737"/>
          </a:xfrm>
          <a:prstGeom prst="rect">
            <a:avLst/>
          </a:prstGeom>
          <a:noFill/>
          <a:ln w="9525">
            <a:noFill/>
          </a:ln>
        </p:spPr>
        <p:txBody>
          <a:bodyPr wrap="square" lIns="91440" tIns="45720" rIns="91440" bIns="45720" anchor="b"/>
          <a:p>
            <a:r>
              <a:rPr lang="en-US" altLang="zh-CN" sz="3600" b="1">
                <a:solidFill>
                  <a:srgbClr val="000066"/>
                </a:solidFill>
                <a:latin typeface="Tahoma" panose="020B0604030504040204" pitchFamily="34" charset="0"/>
                <a:ea typeface="黑体" panose="02010609060101010101" pitchFamily="49" charset="-122"/>
              </a:rPr>
              <a:t>3.5.4  </a:t>
            </a:r>
            <a:r>
              <a:rPr lang="zh-CN" altLang="en-US" sz="3600" b="1">
                <a:solidFill>
                  <a:srgbClr val="000066"/>
                </a:solidFill>
                <a:latin typeface="Tahoma" panose="020B0604030504040204" pitchFamily="34" charset="0"/>
                <a:ea typeface="黑体" panose="02010609060101010101" pitchFamily="49" charset="-122"/>
              </a:rPr>
              <a:t>预防死锁</a:t>
            </a:r>
            <a:endParaRPr lang="zh-CN" altLang="en-US" sz="3600" b="1">
              <a:solidFill>
                <a:srgbClr val="000066"/>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P spid="65539" grpId="1"/>
      <p:bldP spid="65544" grpId="0"/>
      <p:bldP spid="65543" grpId="0"/>
      <p:bldP spid="65544" grpId="1"/>
      <p:bldP spid="65543" grpId="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1"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324611" name="Text Box 3"/>
          <p:cNvSpPr>
            <a:spLocks noGrp="1"/>
          </p:cNvSpPr>
          <p:nvPr>
            <p:ph idx="1"/>
          </p:nvPr>
        </p:nvSpPr>
        <p:spPr>
          <a:xfrm>
            <a:off x="387350" y="1004888"/>
            <a:ext cx="8559800" cy="611187"/>
          </a:xfrm>
          <a:ln/>
        </p:spPr>
        <p:txBody>
          <a:bodyPr vert="horz" wrap="square" lIns="91440" tIns="45720" rIns="91440" bIns="45720" anchor="t"/>
          <a:p>
            <a:pPr eaLnBrk="1" hangingPunct="1">
              <a:spcBef>
                <a:spcPct val="50000"/>
              </a:spcBef>
              <a:buClrTx/>
              <a:buSzTx/>
              <a:buFontTx/>
              <a:buNone/>
            </a:pPr>
            <a:r>
              <a:rPr lang="en-US" altLang="zh-CN" sz="3600" dirty="0">
                <a:solidFill>
                  <a:srgbClr val="0101FF"/>
                </a:solidFill>
                <a:latin typeface="宋体" panose="02010600030101010101" pitchFamily="2" charset="-122"/>
              </a:rPr>
              <a:t>4</a:t>
            </a:r>
            <a:r>
              <a:rPr lang="zh-CN" altLang="en-US" sz="3600" dirty="0">
                <a:solidFill>
                  <a:srgbClr val="0101FF"/>
                </a:solidFill>
                <a:latin typeface="宋体" panose="02010600030101010101" pitchFamily="2" charset="-122"/>
              </a:rPr>
              <a:t>．</a:t>
            </a:r>
            <a:r>
              <a:rPr lang="zh-CN" altLang="en-US" dirty="0">
                <a:solidFill>
                  <a:srgbClr val="0101FF"/>
                </a:solidFill>
                <a:latin typeface="宋体" panose="02010600030101010101" pitchFamily="2" charset="-122"/>
              </a:rPr>
              <a:t>摒弃“环路等待”条件</a:t>
            </a:r>
            <a:r>
              <a:rPr lang="zh-CN" altLang="en-US" sz="2800" dirty="0">
                <a:solidFill>
                  <a:srgbClr val="000066"/>
                </a:solidFill>
                <a:latin typeface="楷体_GB2312" pitchFamily="49" charset="-122"/>
                <a:ea typeface="黑体" panose="02010609060101010101" pitchFamily="49" charset="-122"/>
              </a:rPr>
              <a:t> </a:t>
            </a:r>
            <a:endParaRPr lang="zh-CN" altLang="en-US" sz="2800" dirty="0">
              <a:solidFill>
                <a:srgbClr val="000066"/>
              </a:solidFill>
              <a:latin typeface="楷体_GB2312" pitchFamily="49" charset="-122"/>
              <a:ea typeface="黑体" panose="02010609060101010101" pitchFamily="49" charset="-122"/>
            </a:endParaRPr>
          </a:p>
        </p:txBody>
      </p:sp>
      <p:sp>
        <p:nvSpPr>
          <p:cNvPr id="324612" name="Text Box 4"/>
          <p:cNvSpPr txBox="1"/>
          <p:nvPr/>
        </p:nvSpPr>
        <p:spPr>
          <a:xfrm>
            <a:off x="533400" y="1712913"/>
            <a:ext cx="6477000" cy="522287"/>
          </a:xfrm>
          <a:prstGeom prst="rect">
            <a:avLst/>
          </a:prstGeom>
          <a:noFill/>
          <a:ln w="9525">
            <a:noFill/>
          </a:ln>
        </p:spPr>
        <p:txBody>
          <a:bodyPr anchor="t">
            <a:spAutoFit/>
          </a:bodyPr>
          <a:p>
            <a:pPr algn="just">
              <a:buClr>
                <a:srgbClr val="0000FF"/>
              </a:buClr>
              <a:buSzPct val="125000"/>
              <a:buFont typeface="Wingdings" panose="05000000000000000000" pitchFamily="2" charset="2"/>
              <a:buChar char="§"/>
            </a:pPr>
            <a:r>
              <a:rPr lang="en-US" altLang="zh-CN" sz="2800">
                <a:latin typeface="宋体" panose="02010600030101010101" pitchFamily="2" charset="-122"/>
                <a:ea typeface="宋体" panose="02010600030101010101" pitchFamily="2" charset="-122"/>
              </a:rPr>
              <a:t> </a:t>
            </a:r>
            <a:r>
              <a:rPr lang="zh-CN" altLang="en-US" sz="2800" b="1">
                <a:latin typeface="宋体" panose="02010600030101010101" pitchFamily="2" charset="-122"/>
                <a:ea typeface="宋体" panose="02010600030101010101" pitchFamily="2" charset="-122"/>
              </a:rPr>
              <a:t>采用资源</a:t>
            </a:r>
            <a:r>
              <a:rPr lang="zh-CN" altLang="en-US" sz="2800" b="1">
                <a:latin typeface="Times New Roman" panose="02020603050405020304" pitchFamily="18"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按号分配</a:t>
            </a:r>
            <a:r>
              <a:rPr lang="zh-CN" altLang="en-US" sz="2800" b="1">
                <a:latin typeface="Times New Roman" panose="02020603050405020304" pitchFamily="18" charset="0"/>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p:txBody>
      </p:sp>
      <p:sp>
        <p:nvSpPr>
          <p:cNvPr id="324613" name="Text Box 5"/>
          <p:cNvSpPr txBox="1"/>
          <p:nvPr/>
        </p:nvSpPr>
        <p:spPr>
          <a:xfrm>
            <a:off x="533400" y="2143125"/>
            <a:ext cx="8001000" cy="2244725"/>
          </a:xfrm>
          <a:prstGeom prst="rect">
            <a:avLst/>
          </a:prstGeom>
          <a:noFill/>
          <a:ln w="9525">
            <a:noFill/>
          </a:ln>
        </p:spPr>
        <p:txBody>
          <a:bodyPr anchor="t">
            <a:spAutoFit/>
          </a:bodyPr>
          <a:p>
            <a:r>
              <a:rPr lang="zh-CN" altLang="en-US" noProof="1">
                <a:solidFill>
                  <a:srgbClr val="000066"/>
                </a:solidFill>
                <a:latin typeface="华文行楷" panose="02010800040101010101" pitchFamily="2" charset="-122"/>
                <a:ea typeface="黑体" panose="02010609060101010101" pitchFamily="49" charset="-122"/>
                <a:cs typeface="+mn-cs"/>
              </a:rPr>
              <a:t>缺</a:t>
            </a:r>
            <a:r>
              <a:rPr lang="zh-CN" altLang="en-US" sz="2800" noProof="1">
                <a:solidFill>
                  <a:srgbClr val="000066"/>
                </a:solidFill>
                <a:latin typeface="华文行楷" panose="02010800040101010101" pitchFamily="2" charset="-122"/>
                <a:ea typeface="黑体" panose="02010609060101010101" pitchFamily="49" charset="-122"/>
                <a:cs typeface="+mn-cs"/>
              </a:rPr>
              <a:t>点</a:t>
            </a:r>
            <a:r>
              <a:rPr lang="zh-CN" altLang="en-US" sz="2800" noProof="1">
                <a:solidFill>
                  <a:srgbClr val="000066"/>
                </a:solidFill>
                <a:latin typeface="宋体" panose="02010600030101010101" pitchFamily="2" charset="-122"/>
                <a:ea typeface="黑体" panose="02010609060101010101" pitchFamily="49" charset="-122"/>
                <a:cs typeface="+mn-cs"/>
              </a:rPr>
              <a:t>：</a:t>
            </a:r>
            <a:endParaRPr lang="zh-CN" altLang="en-US" sz="2800" noProof="1">
              <a:solidFill>
                <a:srgbClr val="000066"/>
              </a:solidFill>
              <a:latin typeface="宋体" panose="02010600030101010101" pitchFamily="2" charset="-122"/>
              <a:ea typeface="黑体" panose="02010609060101010101" pitchFamily="49" charset="-122"/>
            </a:endParaRPr>
          </a:p>
          <a:p>
            <a:pPr marL="457200" indent="-457200">
              <a:buClr>
                <a:srgbClr val="333399"/>
              </a:buClr>
              <a:buFont typeface="Arial" panose="020B0604020202020204" pitchFamily="34" charset="0"/>
              <a:buChar char="•"/>
            </a:pPr>
            <a:r>
              <a:rPr lang="zh-CN" altLang="en-US" sz="2800" noProof="1">
                <a:latin typeface="宋体" panose="02010600030101010101" pitchFamily="2" charset="-122"/>
                <a:ea typeface="宋体" panose="02010600030101010101" pitchFamily="2" charset="-122"/>
                <a:cs typeface="+mn-cs"/>
              </a:rPr>
              <a:t> </a:t>
            </a:r>
            <a:r>
              <a:rPr lang="zh-CN" altLang="en-US" sz="2800" b="1" noProof="1">
                <a:latin typeface="宋体" panose="02010600030101010101" pitchFamily="2" charset="-122"/>
                <a:ea typeface="宋体" panose="02010600030101010101" pitchFamily="2" charset="-122"/>
                <a:cs typeface="+mn-cs"/>
              </a:rPr>
              <a:t>限制了新类型设备的增加； </a:t>
            </a:r>
            <a:endParaRPr lang="zh-CN" altLang="en-US" sz="2800" b="1" noProof="1">
              <a:latin typeface="宋体" panose="02010600030101010101" pitchFamily="2" charset="-122"/>
              <a:ea typeface="宋体" panose="02010600030101010101" pitchFamily="2" charset="-122"/>
            </a:endParaRPr>
          </a:p>
          <a:p>
            <a:pPr marL="457200" indent="-457200">
              <a:buClr>
                <a:srgbClr val="333399"/>
              </a:buClr>
              <a:buFont typeface="Arial" panose="020B0604020202020204" pitchFamily="34" charset="0"/>
              <a:buChar char="•"/>
            </a:pPr>
            <a:r>
              <a:rPr lang="zh-CN" altLang="en-US" sz="2800" b="1" noProof="1">
                <a:latin typeface="宋体" panose="02010600030101010101" pitchFamily="2" charset="-122"/>
                <a:ea typeface="宋体" panose="02010600030101010101" pitchFamily="2" charset="-122"/>
                <a:cs typeface="+mn-cs"/>
              </a:rPr>
              <a:t> 经常发生进程使用资源的顺序与系统规定的</a:t>
            </a:r>
            <a:endParaRPr lang="zh-CN" altLang="en-US" sz="2800" b="1" noProof="1">
              <a:latin typeface="宋体" panose="02010600030101010101" pitchFamily="2" charset="-122"/>
              <a:ea typeface="宋体" panose="02010600030101010101" pitchFamily="2" charset="-122"/>
            </a:endParaRPr>
          </a:p>
          <a:p>
            <a:pPr marL="457200" indent="-457200">
              <a:buClr>
                <a:srgbClr val="333399"/>
              </a:buClr>
              <a:buFont typeface="Arial" panose="020B0604020202020204" pitchFamily="34" charset="0"/>
              <a:buChar char="•"/>
            </a:pPr>
            <a:r>
              <a:rPr lang="zh-CN" altLang="en-US" sz="2800" b="1" noProof="1">
                <a:latin typeface="宋体" panose="02010600030101010101" pitchFamily="2" charset="-122"/>
                <a:ea typeface="宋体" panose="02010600030101010101" pitchFamily="2" charset="-122"/>
                <a:cs typeface="+mn-cs"/>
              </a:rPr>
              <a:t> 顺序不同，造成资源浪费；</a:t>
            </a:r>
            <a:endParaRPr lang="zh-CN" altLang="en-US" sz="2800" b="1" noProof="1">
              <a:latin typeface="宋体" panose="02010600030101010101" pitchFamily="2" charset="-122"/>
              <a:ea typeface="宋体" panose="02010600030101010101" pitchFamily="2" charset="-122"/>
            </a:endParaRPr>
          </a:p>
          <a:p>
            <a:pPr marL="457200" indent="-457200">
              <a:buClr>
                <a:srgbClr val="333399"/>
              </a:buClr>
              <a:buFont typeface="Arial" panose="020B0604020202020204" pitchFamily="34" charset="0"/>
              <a:buChar char="•"/>
            </a:pPr>
            <a:r>
              <a:rPr lang="zh-CN" altLang="en-US" sz="2800" b="1" noProof="1">
                <a:latin typeface="宋体" panose="02010600030101010101" pitchFamily="2" charset="-122"/>
                <a:ea typeface="宋体" panose="02010600030101010101" pitchFamily="2" charset="-122"/>
                <a:cs typeface="+mn-cs"/>
              </a:rPr>
              <a:t> 会限制用户简单、自主地编程。</a:t>
            </a:r>
            <a:endParaRPr lang="zh-CN" altLang="en-US" sz="2800" b="1" noProof="1">
              <a:latin typeface="宋体" panose="02010600030101010101" pitchFamily="2" charset="-122"/>
              <a:ea typeface="宋体" panose="02010600030101010101" pitchFamily="2" charset="-122"/>
            </a:endParaRPr>
          </a:p>
        </p:txBody>
      </p:sp>
      <p:sp>
        <p:nvSpPr>
          <p:cNvPr id="158725" name="Rectangle 2"/>
          <p:cNvSpPr>
            <a:spLocks noGrp="1"/>
          </p:cNvSpPr>
          <p:nvPr/>
        </p:nvSpPr>
        <p:spPr>
          <a:xfrm>
            <a:off x="323850" y="214313"/>
            <a:ext cx="8620125" cy="693737"/>
          </a:xfrm>
          <a:prstGeom prst="rect">
            <a:avLst/>
          </a:prstGeom>
          <a:noFill/>
          <a:ln w="9525">
            <a:noFill/>
          </a:ln>
        </p:spPr>
        <p:txBody>
          <a:bodyPr wrap="square" lIns="91440" tIns="45720" rIns="91440" bIns="45720" anchor="b"/>
          <a:p>
            <a:r>
              <a:rPr lang="en-US" altLang="zh-CN" sz="3600" b="1">
                <a:solidFill>
                  <a:srgbClr val="000066"/>
                </a:solidFill>
                <a:latin typeface="Tahoma" panose="020B0604030504040204" pitchFamily="34" charset="0"/>
                <a:ea typeface="黑体" panose="02010609060101010101" pitchFamily="49" charset="-122"/>
              </a:rPr>
              <a:t>3.5.4  </a:t>
            </a:r>
            <a:r>
              <a:rPr lang="zh-CN" altLang="en-US" sz="3600" b="1">
                <a:solidFill>
                  <a:srgbClr val="000066"/>
                </a:solidFill>
                <a:latin typeface="Tahoma" panose="020B0604030504040204" pitchFamily="34" charset="0"/>
                <a:ea typeface="黑体" panose="02010609060101010101" pitchFamily="49" charset="-122"/>
              </a:rPr>
              <a:t>预防死锁</a:t>
            </a:r>
            <a:endParaRPr lang="zh-CN" altLang="en-US" sz="3600" b="1">
              <a:solidFill>
                <a:srgbClr val="000066"/>
              </a:solidFill>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4611">
                                            <p:txEl>
                                              <p:charRg st="0" end="1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46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4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p:bldP spid="324611" grpId="1" build="p"/>
      <p:bldP spid="324612" grpId="0"/>
      <p:bldP spid="324613" grpId="0"/>
      <p:bldP spid="324612" grpId="1"/>
      <p:bldP spid="324613" grpId="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5"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59746" name="Rectangle 2"/>
          <p:cNvSpPr>
            <a:spLocks noGrp="1"/>
          </p:cNvSpPr>
          <p:nvPr>
            <p:ph type="title"/>
          </p:nvPr>
        </p:nvSpPr>
        <p:spPr>
          <a:xfrm>
            <a:off x="228600" y="228600"/>
            <a:ext cx="8610600" cy="693738"/>
          </a:xfrm>
          <a:ln/>
        </p:spPr>
        <p:txBody>
          <a:bodyPr vert="horz" wrap="square" lIns="91440" tIns="45720" rIns="91440" bIns="45720" anchor="b"/>
          <a:p>
            <a:pPr eaLnBrk="1" hangingPunct="1"/>
            <a:r>
              <a:rPr lang="en-US" altLang="zh-CN" sz="3600"/>
              <a:t>3.5.5  </a:t>
            </a:r>
            <a:r>
              <a:rPr lang="zh-CN" altLang="en-US" sz="3600">
                <a:latin typeface="黑体" panose="02010609060101010101" pitchFamily="49" charset="-122"/>
              </a:rPr>
              <a:t>避免死锁</a:t>
            </a:r>
            <a:r>
              <a:rPr lang="en-US" altLang="zh-CN" sz="3600">
                <a:latin typeface="Arial" panose="020B0604020202020204" pitchFamily="34" charset="0"/>
              </a:rPr>
              <a:t>——</a:t>
            </a:r>
            <a:r>
              <a:rPr lang="zh-CN" altLang="en-US" sz="3600">
                <a:latin typeface="宋体" panose="02010600030101010101" pitchFamily="2" charset="-122"/>
              </a:rPr>
              <a:t>银行家算法</a:t>
            </a:r>
            <a:r>
              <a:rPr lang="zh-CN" altLang="en-US" sz="3600"/>
              <a:t> </a:t>
            </a:r>
            <a:endParaRPr lang="zh-CN" altLang="en-US" sz="3600"/>
          </a:p>
        </p:txBody>
      </p:sp>
      <p:sp>
        <p:nvSpPr>
          <p:cNvPr id="159747" name="Rectangle 3"/>
          <p:cNvSpPr>
            <a:spLocks noGrp="1"/>
          </p:cNvSpPr>
          <p:nvPr>
            <p:ph idx="1"/>
          </p:nvPr>
        </p:nvSpPr>
        <p:spPr>
          <a:xfrm>
            <a:off x="304800" y="914400"/>
            <a:ext cx="4800600" cy="649288"/>
          </a:xfrm>
          <a:ln/>
        </p:spPr>
        <p:txBody>
          <a:bodyPr vert="horz" wrap="square" lIns="91440" tIns="45720" rIns="91440" bIns="45720" anchor="t"/>
          <a:p>
            <a:pPr eaLnBrk="1" hangingPunct="1">
              <a:buNone/>
            </a:pPr>
            <a:r>
              <a:rPr lang="en-US" altLang="zh-CN">
                <a:solidFill>
                  <a:srgbClr val="0101FF"/>
                </a:solidFill>
              </a:rPr>
              <a:t>1.  </a:t>
            </a:r>
            <a:r>
              <a:rPr lang="zh-CN" altLang="en-US">
                <a:solidFill>
                  <a:srgbClr val="0101FF"/>
                </a:solidFill>
                <a:latin typeface="楷体_GB2312" pitchFamily="49" charset="-122"/>
                <a:ea typeface="楷体_GB2312" pitchFamily="49" charset="-122"/>
              </a:rPr>
              <a:t>安全状态</a:t>
            </a:r>
            <a:r>
              <a:rPr lang="zh-CN" altLang="en-US" sz="2800">
                <a:solidFill>
                  <a:srgbClr val="0101FF"/>
                </a:solidFill>
              </a:rPr>
              <a:t> </a:t>
            </a:r>
            <a:endParaRPr lang="zh-CN" altLang="en-US" sz="2800">
              <a:solidFill>
                <a:srgbClr val="0101FF"/>
              </a:solidFill>
            </a:endParaRPr>
          </a:p>
        </p:txBody>
      </p:sp>
      <p:sp>
        <p:nvSpPr>
          <p:cNvPr id="159748" name="Text Box 4"/>
          <p:cNvSpPr txBox="1"/>
          <p:nvPr/>
        </p:nvSpPr>
        <p:spPr>
          <a:xfrm>
            <a:off x="457200" y="1614488"/>
            <a:ext cx="2362200" cy="522287"/>
          </a:xfrm>
          <a:prstGeom prst="rect">
            <a:avLst/>
          </a:prstGeom>
          <a:noFill/>
          <a:ln w="9525">
            <a:noFill/>
          </a:ln>
        </p:spPr>
        <p:txBody>
          <a:bodyPr anchor="t">
            <a:spAutoFit/>
          </a:bodyPr>
          <a:p>
            <a:r>
              <a:rPr lang="zh-CN" altLang="en-US" sz="2800" b="1">
                <a:solidFill>
                  <a:srgbClr val="000066"/>
                </a:solidFill>
                <a:latin typeface="楷体_GB2312" pitchFamily="49" charset="-122"/>
                <a:ea typeface="宋体" panose="02010600030101010101" pitchFamily="2" charset="-122"/>
              </a:rPr>
              <a:t>安全状态</a:t>
            </a:r>
            <a:r>
              <a:rPr lang="en-US" altLang="zh-CN" sz="2800" b="1">
                <a:solidFill>
                  <a:srgbClr val="000066"/>
                </a:solidFill>
                <a:latin typeface="Times New Roman" panose="02020603050405020304" pitchFamily="18" charset="0"/>
                <a:ea typeface="宋体" panose="02010600030101010101" pitchFamily="2" charset="-122"/>
              </a:rPr>
              <a:t>——</a:t>
            </a:r>
            <a:r>
              <a:rPr lang="en-US" altLang="zh-CN" sz="2800" b="1">
                <a:solidFill>
                  <a:srgbClr val="000066"/>
                </a:solidFill>
                <a:latin typeface="Tahoma" panose="020B0604030504040204" pitchFamily="34" charset="0"/>
                <a:ea typeface="宋体" panose="02010600030101010101" pitchFamily="2" charset="-122"/>
              </a:rPr>
              <a:t> </a:t>
            </a:r>
            <a:endParaRPr lang="en-US" altLang="zh-CN" sz="2800" b="1">
              <a:solidFill>
                <a:srgbClr val="000066"/>
              </a:solidFill>
              <a:latin typeface="Tahoma" panose="020B0604030504040204" pitchFamily="34" charset="0"/>
              <a:ea typeface="宋体" panose="02010600030101010101" pitchFamily="2" charset="-122"/>
            </a:endParaRPr>
          </a:p>
        </p:txBody>
      </p:sp>
      <p:sp>
        <p:nvSpPr>
          <p:cNvPr id="159749" name="Text Box 5"/>
          <p:cNvSpPr txBox="1"/>
          <p:nvPr/>
        </p:nvSpPr>
        <p:spPr>
          <a:xfrm>
            <a:off x="2895600" y="1663700"/>
            <a:ext cx="5943600" cy="1938338"/>
          </a:xfrm>
          <a:prstGeom prst="rect">
            <a:avLst/>
          </a:prstGeom>
          <a:noFill/>
          <a:ln w="9525">
            <a:noFill/>
          </a:ln>
        </p:spPr>
        <p:txBody>
          <a:bodyPr anchor="t">
            <a:spAutoFit/>
          </a:bodyPr>
          <a:p>
            <a:pPr algn="just"/>
            <a:r>
              <a:rPr lang="zh-CN" altLang="en-US" b="1">
                <a:latin typeface="Times New Roman" panose="02020603050405020304" pitchFamily="18" charset="0"/>
                <a:ea typeface="宋体" panose="02010600030101010101" pitchFamily="2" charset="-122"/>
              </a:rPr>
              <a:t>系统能按某种进程顺序</a:t>
            </a:r>
            <a:r>
              <a:rPr lang="en-US" altLang="zh-CN" b="1">
                <a:latin typeface="Times New Roman" panose="02020603050405020304" pitchFamily="18" charset="0"/>
                <a:ea typeface="宋体" panose="02010600030101010101" pitchFamily="2" charset="-122"/>
              </a:rPr>
              <a:t>P1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P2</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a:t>
            </a:r>
            <a:r>
              <a:rPr lang="en-US" altLang="zh-CN" b="1" baseline="-30000">
                <a:latin typeface="Times New Roman" panose="02020603050405020304" pitchFamily="18" charset="0"/>
                <a:ea typeface="宋体" panose="02010600030101010101" pitchFamily="2" charset="-122"/>
              </a:rPr>
              <a:t>n</a:t>
            </a:r>
            <a:r>
              <a:rPr lang="zh-CN" altLang="en-US" b="1">
                <a:latin typeface="Times New Roman" panose="02020603050405020304" pitchFamily="18" charset="0"/>
                <a:ea typeface="宋体" panose="02010600030101010101" pitchFamily="2" charset="-122"/>
              </a:rPr>
              <a:t>（称</a:t>
            </a:r>
            <a:r>
              <a:rPr lang="en-US" altLang="zh-CN" b="1">
                <a:latin typeface="Times New Roman" panose="02020603050405020304" pitchFamily="18" charset="0"/>
                <a:ea typeface="宋体" panose="02010600030101010101" pitchFamily="2" charset="-122"/>
              </a:rPr>
              <a:t>&lt;P1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P2</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a:t>
            </a:r>
            <a:r>
              <a:rPr lang="en-US" altLang="zh-CN" b="1" baseline="-30000">
                <a:latin typeface="Times New Roman" panose="02020603050405020304" pitchFamily="18" charset="0"/>
                <a:ea typeface="宋体" panose="02010600030101010101" pitchFamily="2" charset="-122"/>
              </a:rPr>
              <a:t>n</a:t>
            </a:r>
            <a:r>
              <a:rPr lang="en-US" altLang="zh-CN" b="1">
                <a:latin typeface="Times New Roman" panose="02020603050405020304" pitchFamily="18" charset="0"/>
                <a:ea typeface="宋体" panose="02010600030101010101" pitchFamily="2" charset="-122"/>
              </a:rPr>
              <a:t>&gt;</a:t>
            </a:r>
            <a:r>
              <a:rPr lang="zh-CN" altLang="en-US" b="1">
                <a:latin typeface="Times New Roman" panose="02020603050405020304" pitchFamily="18" charset="0"/>
                <a:ea typeface="宋体" panose="02010600030101010101" pitchFamily="2" charset="-122"/>
              </a:rPr>
              <a:t>为安全序列），来为每个进程</a:t>
            </a:r>
            <a:r>
              <a:rPr lang="en-US" altLang="zh-CN" b="1">
                <a:latin typeface="Times New Roman" panose="02020603050405020304" pitchFamily="18" charset="0"/>
                <a:ea typeface="宋体" panose="02010600030101010101" pitchFamily="2" charset="-122"/>
              </a:rPr>
              <a:t>P</a:t>
            </a:r>
            <a:r>
              <a:rPr lang="zh-CN" altLang="en-US" b="1">
                <a:latin typeface="Times New Roman" panose="02020603050405020304" pitchFamily="18" charset="0"/>
                <a:ea typeface="宋体" panose="02010600030101010101" pitchFamily="2" charset="-122"/>
              </a:rPr>
              <a:t>分配其所需资源，直至满足每个进程对资源的最大需求，使每个进程都可顺利地完成。</a:t>
            </a:r>
            <a:r>
              <a:rPr lang="zh-CN" altLang="en-US">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
        <p:nvSpPr>
          <p:cNvPr id="159750" name="Text Box 6"/>
          <p:cNvSpPr txBox="1"/>
          <p:nvPr/>
        </p:nvSpPr>
        <p:spPr>
          <a:xfrm>
            <a:off x="304800" y="3595688"/>
            <a:ext cx="2819400" cy="522287"/>
          </a:xfrm>
          <a:prstGeom prst="rect">
            <a:avLst/>
          </a:prstGeom>
          <a:noFill/>
          <a:ln w="9525">
            <a:noFill/>
          </a:ln>
        </p:spPr>
        <p:txBody>
          <a:bodyPr anchor="t">
            <a:spAutoFit/>
          </a:bodyPr>
          <a:p>
            <a:r>
              <a:rPr lang="zh-CN" altLang="en-US" sz="2800" b="1">
                <a:solidFill>
                  <a:srgbClr val="000066"/>
                </a:solidFill>
                <a:latin typeface="楷体_GB2312" pitchFamily="49" charset="-122"/>
                <a:ea typeface="宋体" panose="02010600030101010101" pitchFamily="2" charset="-122"/>
              </a:rPr>
              <a:t>不安全状态</a:t>
            </a:r>
            <a:r>
              <a:rPr lang="en-US" altLang="zh-CN" sz="2800" b="1">
                <a:solidFill>
                  <a:srgbClr val="000066"/>
                </a:solidFill>
                <a:latin typeface="Times New Roman" panose="02020603050405020304" pitchFamily="18" charset="0"/>
                <a:ea typeface="宋体" panose="02010600030101010101" pitchFamily="2" charset="-122"/>
              </a:rPr>
              <a:t>——</a:t>
            </a:r>
            <a:r>
              <a:rPr lang="en-US" altLang="zh-CN" sz="2800" b="1">
                <a:solidFill>
                  <a:srgbClr val="000066"/>
                </a:solidFill>
                <a:latin typeface="楷体_GB2312" pitchFamily="49" charset="-122"/>
                <a:ea typeface="宋体" panose="02010600030101010101" pitchFamily="2" charset="-122"/>
              </a:rPr>
              <a:t> </a:t>
            </a:r>
            <a:endParaRPr lang="en-US" altLang="zh-CN" sz="2800" b="1">
              <a:solidFill>
                <a:srgbClr val="000066"/>
              </a:solidFill>
              <a:latin typeface="楷体_GB2312" pitchFamily="49" charset="-122"/>
              <a:ea typeface="宋体" panose="02010600030101010101" pitchFamily="2" charset="-122"/>
            </a:endParaRPr>
          </a:p>
        </p:txBody>
      </p:sp>
      <p:sp>
        <p:nvSpPr>
          <p:cNvPr id="159751" name="Text Box 7"/>
          <p:cNvSpPr txBox="1"/>
          <p:nvPr/>
        </p:nvSpPr>
        <p:spPr>
          <a:xfrm>
            <a:off x="3048000" y="3673475"/>
            <a:ext cx="5638800" cy="830263"/>
          </a:xfrm>
          <a:prstGeom prst="rect">
            <a:avLst/>
          </a:prstGeom>
          <a:noFill/>
          <a:ln w="9525">
            <a:noFill/>
          </a:ln>
        </p:spPr>
        <p:txBody>
          <a:bodyPr anchor="t">
            <a:spAutoFit/>
          </a:bodyPr>
          <a:p>
            <a:r>
              <a:rPr lang="zh-CN" altLang="en-US" b="1">
                <a:latin typeface="宋体" panose="02010600030101010101" pitchFamily="2" charset="-122"/>
                <a:ea typeface="宋体" panose="02010600030101010101" pitchFamily="2" charset="-122"/>
              </a:rPr>
              <a:t>如果系统无法找到这样一个安全序列，则称系统处于不安全状态。</a:t>
            </a:r>
            <a:r>
              <a:rPr lang="zh-CN" altLang="en-US">
                <a:latin typeface="Tahoma" panose="020B0604030504040204" pitchFamily="34" charset="0"/>
                <a:ea typeface="宋体" panose="02010600030101010101" pitchFamily="2" charset="-122"/>
              </a:rPr>
              <a:t> </a:t>
            </a:r>
            <a:endParaRPr lang="zh-CN" altLang="en-US">
              <a:latin typeface="Tahoma" panose="020B0604030504040204" pitchFamily="34" charset="0"/>
              <a:ea typeface="宋体" panose="02010600030101010101" pitchFamily="2" charset="-122"/>
            </a:endParaRPr>
          </a:p>
        </p:txBody>
      </p:sp>
      <p:sp>
        <p:nvSpPr>
          <p:cNvPr id="159752" name="Text Box 8"/>
          <p:cNvSpPr txBox="1"/>
          <p:nvPr/>
        </p:nvSpPr>
        <p:spPr>
          <a:xfrm>
            <a:off x="457200" y="4800600"/>
            <a:ext cx="8229600" cy="1427163"/>
          </a:xfrm>
          <a:prstGeom prst="rect">
            <a:avLst/>
          </a:prstGeom>
          <a:solidFill>
            <a:srgbClr val="CCFFCC"/>
          </a:solidFill>
          <a:ln w="9525">
            <a:noFill/>
          </a:ln>
        </p:spPr>
        <p:txBody>
          <a:bodyPr wrap="square" anchor="t">
            <a:spAutoFit/>
          </a:bodyPr>
          <a:p>
            <a:pPr marL="457200" indent="-457200">
              <a:spcBef>
                <a:spcPct val="10000"/>
              </a:spcBef>
              <a:buClr>
                <a:srgbClr val="0000FF"/>
              </a:buClr>
              <a:buSzPct val="80000"/>
              <a:buFont typeface="Arial" panose="020B0604020202020204" pitchFamily="34" charset="0"/>
              <a:buChar char="•"/>
            </a:pPr>
            <a:r>
              <a:rPr lang="zh-CN" altLang="en-US" sz="2800" b="1">
                <a:solidFill>
                  <a:srgbClr val="000066"/>
                </a:solidFill>
                <a:latin typeface="楷体_GB2312" pitchFamily="49" charset="-122"/>
                <a:ea typeface="宋体" panose="02010600030101010101" pitchFamily="2" charset="-122"/>
              </a:rPr>
              <a:t>并非所有不安全状态都是死锁状态，但它迟早会进入死锁状态。</a:t>
            </a:r>
            <a:endParaRPr lang="zh-CN" altLang="en-US" sz="2800" b="1">
              <a:solidFill>
                <a:srgbClr val="000066"/>
              </a:solidFill>
              <a:latin typeface="楷体_GB2312" pitchFamily="49" charset="-122"/>
              <a:ea typeface="宋体" panose="02010600030101010101" pitchFamily="2" charset="-122"/>
            </a:endParaRPr>
          </a:p>
          <a:p>
            <a:pPr marL="457200" indent="-457200">
              <a:spcBef>
                <a:spcPct val="10000"/>
              </a:spcBef>
              <a:buClr>
                <a:srgbClr val="0000FF"/>
              </a:buClr>
              <a:buSzPct val="80000"/>
              <a:buFont typeface="Arial" panose="020B0604020202020204" pitchFamily="34" charset="0"/>
              <a:buChar char="•"/>
            </a:pPr>
            <a:r>
              <a:rPr lang="zh-CN" altLang="en-US" sz="2800" b="1">
                <a:solidFill>
                  <a:srgbClr val="000066"/>
                </a:solidFill>
                <a:latin typeface="楷体_GB2312" pitchFamily="49" charset="-122"/>
                <a:ea typeface="宋体" panose="02010600030101010101" pitchFamily="2" charset="-122"/>
              </a:rPr>
              <a:t>只要系统处于安全状态，便可避免进入死锁状态。</a:t>
            </a:r>
            <a:r>
              <a:rPr lang="zh-CN" altLang="en-US" sz="2800">
                <a:solidFill>
                  <a:srgbClr val="000066"/>
                </a:solidFill>
                <a:latin typeface="楷体_GB2312" pitchFamily="49" charset="-122"/>
                <a:ea typeface="宋体" panose="02010600030101010101" pitchFamily="2" charset="-122"/>
              </a:rPr>
              <a:t>  </a:t>
            </a:r>
            <a:endParaRPr lang="zh-CN" altLang="en-US" sz="2800">
              <a:solidFill>
                <a:srgbClr val="000066"/>
              </a:solidFill>
              <a:latin typeface="楷体_GB2312" pitchFamily="49" charset="-122"/>
              <a:ea typeface="宋体" panose="02010600030101010101" pitchFamily="2" charset="-122"/>
            </a:endParaRPr>
          </a:p>
        </p:txBody>
      </p:sp>
      <p:sp>
        <p:nvSpPr>
          <p:cNvPr id="159753" name="文本框 2"/>
          <p:cNvSpPr txBox="1"/>
          <p:nvPr/>
        </p:nvSpPr>
        <p:spPr>
          <a:xfrm>
            <a:off x="0" y="6477000"/>
            <a:ext cx="1165225" cy="368300"/>
          </a:xfrm>
          <a:prstGeom prst="rect">
            <a:avLst/>
          </a:prstGeom>
          <a:solidFill>
            <a:srgbClr val="D6F5F5"/>
          </a:solidFill>
          <a:ln w="9525" cap="flat" cmpd="sng">
            <a:solidFill>
              <a:srgbClr val="ADFFFF"/>
            </a:solidFill>
            <a:prstDash val="solid"/>
            <a:round/>
            <a:headEnd type="none" w="med" len="med"/>
            <a:tailEnd type="none" w="med" len="med"/>
          </a:ln>
        </p:spPr>
        <p:txBody>
          <a:bodyPr wrap="square" anchor="t">
            <a:spAutoFit/>
          </a:bodyPr>
          <a:p>
            <a:r>
              <a:rPr lang="zh-CN" altLang="en-US" sz="1800">
                <a:latin typeface="Verdana" panose="020B0604030504040204" pitchFamily="34" charset="0"/>
                <a:ea typeface="宋体" panose="02010600030101010101" pitchFamily="2" charset="-122"/>
              </a:rPr>
              <a:t>第十次课</a:t>
            </a:r>
            <a:endParaRPr lang="zh-CN" altLang="en-US" sz="1800">
              <a:latin typeface="Verdana" panose="020B0604030504040204" pitchFamily="34" charset="0"/>
              <a:ea typeface="宋体" panose="02010600030101010101" pitchFamily="2"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69" name="灯片编号占位符 5"/>
          <p:cNvSpPr>
            <a:spLocks noGrp="1"/>
          </p:cNvSpPr>
          <p:nvPr>
            <p:ph type="sldNum" sz="quarter" idx="12"/>
          </p:nvPr>
        </p:nvSpPr>
        <p:spPr>
          <a:ln/>
        </p:spPr>
        <p:txBody>
          <a:bodyPr wrap="square" lIns="91440" tIns="45720" rIns="91440" bIns="45720"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fld id="{9A0DB2DC-4C9A-4742-B13C-FB6460FD3503}" type="slidenum">
              <a:rPr lang="en-US" altLang="zh-CN" sz="1400">
                <a:latin typeface="Times New Roman" panose="02020603050405020304" pitchFamily="18" charset="0"/>
              </a:rPr>
            </a:fld>
            <a:endParaRPr lang="en-US" altLang="zh-CN" sz="1400">
              <a:latin typeface="Times New Roman" panose="02020603050405020304" pitchFamily="18" charset="0"/>
            </a:endParaRPr>
          </a:p>
        </p:txBody>
      </p:sp>
      <p:sp>
        <p:nvSpPr>
          <p:cNvPr id="160770" name="Rectangle 2"/>
          <p:cNvSpPr>
            <a:spLocks noGrp="1"/>
          </p:cNvSpPr>
          <p:nvPr>
            <p:ph type="title"/>
          </p:nvPr>
        </p:nvSpPr>
        <p:spPr>
          <a:xfrm>
            <a:off x="323850" y="214313"/>
            <a:ext cx="8620125" cy="554037"/>
          </a:xfrm>
          <a:ln/>
        </p:spPr>
        <p:txBody>
          <a:bodyPr vert="horz" wrap="square" lIns="91440" tIns="45720" rIns="91440" bIns="45720" anchor="b"/>
          <a:p>
            <a:pPr eaLnBrk="1" hangingPunct="1"/>
            <a:r>
              <a:rPr lang="en-US" altLang="zh-CN" sz="3200">
                <a:solidFill>
                  <a:srgbClr val="0101FF"/>
                </a:solidFill>
                <a:latin typeface="宋体" panose="02010600030101010101" pitchFamily="2" charset="-122"/>
                <a:ea typeface="宋体" panose="02010600030101010101" pitchFamily="2" charset="-122"/>
              </a:rPr>
              <a:t>2.  </a:t>
            </a:r>
            <a:r>
              <a:rPr lang="zh-CN" altLang="en-US" sz="3200">
                <a:solidFill>
                  <a:srgbClr val="0101FF"/>
                </a:solidFill>
                <a:latin typeface="宋体" panose="02010600030101010101" pitchFamily="2" charset="-122"/>
                <a:ea typeface="宋体" panose="02010600030101010101" pitchFamily="2" charset="-122"/>
              </a:rPr>
              <a:t>安全状态之例</a:t>
            </a:r>
            <a:r>
              <a:rPr lang="zh-CN" altLang="en-US" sz="3200"/>
              <a:t> </a:t>
            </a:r>
            <a:endParaRPr lang="zh-CN" altLang="en-US" sz="3200"/>
          </a:p>
        </p:txBody>
      </p:sp>
      <p:sp>
        <p:nvSpPr>
          <p:cNvPr id="160771" name="Text Box 3"/>
          <p:cNvSpPr txBox="1"/>
          <p:nvPr/>
        </p:nvSpPr>
        <p:spPr>
          <a:xfrm>
            <a:off x="533400" y="838200"/>
            <a:ext cx="8305800" cy="1568450"/>
          </a:xfrm>
          <a:prstGeom prst="rect">
            <a:avLst/>
          </a:prstGeom>
          <a:noFill/>
          <a:ln w="9525">
            <a:noFill/>
          </a:ln>
        </p:spPr>
        <p:txBody>
          <a:bodyPr anchor="t">
            <a:spAutoFit/>
          </a:bodyPr>
          <a:p>
            <a:pPr algn="just"/>
            <a:r>
              <a:rPr lang="zh-CN" altLang="en-US" b="1">
                <a:latin typeface="Times New Roman" panose="02020603050405020304" pitchFamily="18" charset="0"/>
                <a:ea typeface="宋体" panose="02010600030101010101" pitchFamily="2" charset="-122"/>
              </a:rPr>
              <a:t>设系统中有</a:t>
            </a:r>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个进程</a:t>
            </a:r>
            <a:r>
              <a:rPr lang="en-US" altLang="zh-CN" b="1">
                <a:latin typeface="Times New Roman" panose="02020603050405020304" pitchFamily="18" charset="0"/>
                <a:ea typeface="宋体" panose="02010600030101010101" pitchFamily="2" charset="-122"/>
              </a:rPr>
              <a:t>P1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P2</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P3</a:t>
            </a:r>
            <a:r>
              <a:rPr lang="zh-CN" altLang="en-US" b="1">
                <a:latin typeface="Times New Roman" panose="02020603050405020304" pitchFamily="18" charset="0"/>
                <a:ea typeface="宋体" panose="02010600030101010101" pitchFamily="2" charset="-122"/>
              </a:rPr>
              <a:t>，共有</a:t>
            </a:r>
            <a:r>
              <a:rPr lang="en-US" altLang="zh-CN" b="1">
                <a:latin typeface="Times New Roman" panose="02020603050405020304" pitchFamily="18" charset="0"/>
                <a:ea typeface="宋体" panose="02010600030101010101" pitchFamily="2" charset="-122"/>
              </a:rPr>
              <a:t>12</a:t>
            </a:r>
            <a:r>
              <a:rPr lang="zh-CN" altLang="en-US" b="1">
                <a:latin typeface="Times New Roman" panose="02020603050405020304" pitchFamily="18" charset="0"/>
                <a:ea typeface="宋体" panose="02010600030101010101" pitchFamily="2" charset="-122"/>
              </a:rPr>
              <a:t>台磁带机。 </a:t>
            </a:r>
            <a:endParaRPr lang="zh-CN" altLang="en-US" b="1">
              <a:latin typeface="Times New Roman" panose="02020603050405020304" pitchFamily="18" charset="0"/>
              <a:ea typeface="宋体" panose="02010600030101010101" pitchFamily="2" charset="-122"/>
            </a:endParaRPr>
          </a:p>
          <a:p>
            <a:pPr algn="just"/>
            <a:r>
              <a:rPr lang="zh-CN" altLang="en-US" b="1">
                <a:latin typeface="Times New Roman" panose="02020603050405020304" pitchFamily="18" charset="0"/>
                <a:ea typeface="宋体" panose="02010600030101010101" pitchFamily="2" charset="-122"/>
              </a:rPr>
              <a:t>进程</a:t>
            </a:r>
            <a:r>
              <a:rPr lang="en-US" altLang="zh-CN" b="1">
                <a:latin typeface="Times New Roman" panose="02020603050405020304" pitchFamily="18" charset="0"/>
                <a:ea typeface="宋体" panose="02010600030101010101" pitchFamily="2" charset="-122"/>
              </a:rPr>
              <a:t>P1</a:t>
            </a:r>
            <a:r>
              <a:rPr lang="zh-CN" altLang="en-US" b="1">
                <a:latin typeface="Times New Roman" panose="02020603050405020304" pitchFamily="18" charset="0"/>
                <a:ea typeface="宋体" panose="02010600030101010101" pitchFamily="2" charset="-122"/>
              </a:rPr>
              <a:t>总共需要</a:t>
            </a:r>
            <a:r>
              <a:rPr lang="en-US" altLang="zh-CN" b="1">
                <a:latin typeface="Times New Roman" panose="02020603050405020304" pitchFamily="18" charset="0"/>
                <a:ea typeface="宋体" panose="02010600030101010101" pitchFamily="2" charset="-122"/>
              </a:rPr>
              <a:t>10</a:t>
            </a:r>
            <a:r>
              <a:rPr lang="zh-CN" altLang="en-US" b="1">
                <a:latin typeface="Times New Roman" panose="02020603050405020304" pitchFamily="18" charset="0"/>
                <a:ea typeface="宋体" panose="02010600030101010101" pitchFamily="2" charset="-122"/>
              </a:rPr>
              <a:t>台磁带机，</a:t>
            </a:r>
            <a:r>
              <a:rPr lang="en-US" altLang="zh-CN" b="1">
                <a:latin typeface="Times New Roman" panose="02020603050405020304" pitchFamily="18" charset="0"/>
                <a:ea typeface="宋体" panose="02010600030101010101" pitchFamily="2" charset="-122"/>
              </a:rPr>
              <a:t>P2</a:t>
            </a:r>
            <a:r>
              <a:rPr lang="zh-CN" altLang="en-US" b="1">
                <a:latin typeface="Times New Roman" panose="02020603050405020304" pitchFamily="18" charset="0"/>
                <a:ea typeface="宋体" panose="02010600030101010101" pitchFamily="2" charset="-122"/>
              </a:rPr>
              <a:t>和</a:t>
            </a:r>
            <a:r>
              <a:rPr lang="en-US" altLang="zh-CN" b="1">
                <a:latin typeface="Times New Roman" panose="02020603050405020304" pitchFamily="18" charset="0"/>
                <a:ea typeface="宋体" panose="02010600030101010101" pitchFamily="2" charset="-122"/>
              </a:rPr>
              <a:t>P3</a:t>
            </a:r>
            <a:r>
              <a:rPr lang="zh-CN" altLang="en-US" b="1">
                <a:latin typeface="Times New Roman" panose="02020603050405020304" pitchFamily="18" charset="0"/>
                <a:ea typeface="宋体" panose="02010600030101010101" pitchFamily="2" charset="-122"/>
              </a:rPr>
              <a:t>分别要求</a:t>
            </a:r>
            <a:r>
              <a:rPr lang="en-US" altLang="zh-CN" b="1">
                <a:latin typeface="Times New Roman" panose="02020603050405020304" pitchFamily="18" charset="0"/>
                <a:ea typeface="宋体" panose="02010600030101010101" pitchFamily="2" charset="-122"/>
              </a:rPr>
              <a:t>4</a:t>
            </a:r>
            <a:r>
              <a:rPr lang="zh-CN" altLang="en-US" b="1">
                <a:latin typeface="Times New Roman" panose="02020603050405020304" pitchFamily="18" charset="0"/>
                <a:ea typeface="宋体" panose="02010600030101010101" pitchFamily="2" charset="-122"/>
              </a:rPr>
              <a:t>台和</a:t>
            </a:r>
            <a:r>
              <a:rPr lang="en-US" altLang="zh-CN" b="1">
                <a:latin typeface="Times New Roman" panose="02020603050405020304" pitchFamily="18" charset="0"/>
                <a:ea typeface="宋体" panose="02010600030101010101" pitchFamily="2" charset="-122"/>
              </a:rPr>
              <a:t>9</a:t>
            </a:r>
            <a:r>
              <a:rPr lang="zh-CN" altLang="en-US" b="1">
                <a:latin typeface="Times New Roman" panose="02020603050405020304" pitchFamily="18" charset="0"/>
                <a:ea typeface="宋体" panose="02010600030101010101" pitchFamily="2" charset="-122"/>
              </a:rPr>
              <a:t>台。 </a:t>
            </a:r>
            <a:endParaRPr lang="zh-CN" altLang="en-US" b="1">
              <a:latin typeface="Times New Roman" panose="02020603050405020304" pitchFamily="18" charset="0"/>
              <a:ea typeface="宋体" panose="02010600030101010101" pitchFamily="2" charset="-122"/>
            </a:endParaRPr>
          </a:p>
          <a:p>
            <a:pPr algn="just"/>
            <a:r>
              <a:rPr lang="zh-CN" altLang="en-US" b="1">
                <a:latin typeface="Times New Roman" panose="02020603050405020304" pitchFamily="18" charset="0"/>
                <a:ea typeface="宋体" panose="02010600030101010101" pitchFamily="2" charset="-122"/>
              </a:rPr>
              <a:t>假设在</a:t>
            </a:r>
            <a:r>
              <a:rPr lang="en-US" altLang="zh-CN" b="1">
                <a:latin typeface="Times New Roman" panose="02020603050405020304" pitchFamily="18" charset="0"/>
                <a:ea typeface="宋体" panose="02010600030101010101" pitchFamily="2" charset="-122"/>
              </a:rPr>
              <a:t>T</a:t>
            </a:r>
            <a:r>
              <a:rPr lang="en-US" altLang="zh-CN" b="1" baseline="-30000">
                <a:latin typeface="Times New Roman" panose="02020603050405020304" pitchFamily="18" charset="0"/>
                <a:ea typeface="宋体" panose="02010600030101010101" pitchFamily="2" charset="-122"/>
              </a:rPr>
              <a:t>0</a:t>
            </a:r>
            <a:r>
              <a:rPr lang="zh-CN" altLang="en-US" b="1">
                <a:latin typeface="Times New Roman" panose="02020603050405020304" pitchFamily="18" charset="0"/>
                <a:ea typeface="宋体" panose="02010600030101010101" pitchFamily="2" charset="-122"/>
              </a:rPr>
              <a:t>时刻，进程</a:t>
            </a:r>
            <a:r>
              <a:rPr lang="en-US" altLang="zh-CN" b="1">
                <a:latin typeface="Times New Roman" panose="02020603050405020304" pitchFamily="18" charset="0"/>
                <a:ea typeface="宋体" panose="02010600030101010101" pitchFamily="2" charset="-122"/>
              </a:rPr>
              <a:t>P1</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P2</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P3</a:t>
            </a:r>
            <a:r>
              <a:rPr lang="zh-CN" altLang="en-US" b="1">
                <a:latin typeface="Times New Roman" panose="02020603050405020304" pitchFamily="18" charset="0"/>
                <a:ea typeface="宋体" panose="02010600030101010101" pitchFamily="2" charset="-122"/>
              </a:rPr>
              <a:t>已分别获得</a:t>
            </a:r>
            <a:r>
              <a:rPr lang="en-US" altLang="zh-CN" b="1">
                <a:latin typeface="Times New Roman" panose="02020603050405020304" pitchFamily="18" charset="0"/>
                <a:ea typeface="宋体" panose="02010600030101010101" pitchFamily="2" charset="-122"/>
              </a:rPr>
              <a:t>5</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台磁带机，尚有</a:t>
            </a:r>
            <a:r>
              <a:rPr lang="en-US" altLang="zh-CN" b="1">
                <a:latin typeface="Times New Roman" panose="02020603050405020304" pitchFamily="18" charset="0"/>
                <a:ea typeface="宋体" panose="02010600030101010101" pitchFamily="2" charset="-122"/>
              </a:rPr>
              <a:t>3</a:t>
            </a:r>
            <a:r>
              <a:rPr lang="zh-CN" altLang="en-US" b="1">
                <a:latin typeface="Times New Roman" panose="02020603050405020304" pitchFamily="18" charset="0"/>
                <a:ea typeface="宋体" panose="02010600030101010101" pitchFamily="2" charset="-122"/>
              </a:rPr>
              <a:t>台空闲未分配，如下表所示：</a:t>
            </a:r>
            <a:r>
              <a:rPr lang="zh-CN" altLang="en-US" b="1">
                <a:latin typeface="Tahoma" panose="020B0604030504040204" pitchFamily="34" charset="0"/>
                <a:ea typeface="宋体" panose="02010600030101010101" pitchFamily="2" charset="-122"/>
              </a:rPr>
              <a:t> </a:t>
            </a:r>
            <a:endParaRPr lang="zh-CN" altLang="en-US" b="1">
              <a:latin typeface="Tahoma" panose="020B0604030504040204" pitchFamily="34" charset="0"/>
              <a:ea typeface="宋体" panose="02010600030101010101" pitchFamily="2" charset="-122"/>
            </a:endParaRPr>
          </a:p>
        </p:txBody>
      </p:sp>
      <p:graphicFrame>
        <p:nvGraphicFramePr>
          <p:cNvPr id="326660" name="Group 4"/>
          <p:cNvGraphicFramePr>
            <a:graphicFrameLocks noGrp="1"/>
          </p:cNvGraphicFramePr>
          <p:nvPr/>
        </p:nvGraphicFramePr>
        <p:xfrm>
          <a:off x="533400" y="2438400"/>
          <a:ext cx="8229600" cy="1646238"/>
        </p:xfrm>
        <a:graphic>
          <a:graphicData uri="http://schemas.openxmlformats.org/drawingml/2006/table">
            <a:tbl>
              <a:tblPr/>
              <a:tblGrid>
                <a:gridCol w="2057400"/>
                <a:gridCol w="2057400"/>
                <a:gridCol w="2057400"/>
                <a:gridCol w="2057400"/>
              </a:tblGrid>
              <a:tr h="41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进程</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最大需求</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已分配</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可用数</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9100">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P1</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0789" name="Text Box 21"/>
          <p:cNvSpPr txBox="1"/>
          <p:nvPr/>
        </p:nvSpPr>
        <p:spPr>
          <a:xfrm>
            <a:off x="533400" y="4191000"/>
            <a:ext cx="8229600" cy="1198563"/>
          </a:xfrm>
          <a:prstGeom prst="rect">
            <a:avLst/>
          </a:prstGeom>
          <a:solidFill>
            <a:srgbClr val="CCFFFF"/>
          </a:solidFill>
          <a:ln w="9525" cap="flat" cmpd="sng">
            <a:solidFill>
              <a:srgbClr val="0000FF"/>
            </a:solidFill>
            <a:prstDash val="solid"/>
            <a:miter/>
            <a:headEnd type="none" w="med" len="med"/>
            <a:tailEnd type="none" w="med" len="med"/>
          </a:ln>
        </p:spPr>
        <p:txBody>
          <a:bodyPr anchor="t">
            <a:spAutoFit/>
          </a:bodyPr>
          <a:p>
            <a:pPr algn="just"/>
            <a:r>
              <a:rPr lang="zh-CN" altLang="en-US" b="1">
                <a:solidFill>
                  <a:srgbClr val="0000FF"/>
                </a:solidFill>
                <a:latin typeface="Times New Roman" panose="02020603050405020304" pitchFamily="18" charset="0"/>
                <a:ea typeface="宋体" panose="02010600030101010101" pitchFamily="2" charset="-122"/>
              </a:rPr>
              <a:t>经分析，</a:t>
            </a:r>
            <a:r>
              <a:rPr lang="en-US" altLang="zh-CN" b="1">
                <a:solidFill>
                  <a:srgbClr val="0000FF"/>
                </a:solidFill>
                <a:latin typeface="Times New Roman" panose="02020603050405020304" pitchFamily="18" charset="0"/>
                <a:ea typeface="宋体" panose="02010600030101010101" pitchFamily="2" charset="-122"/>
              </a:rPr>
              <a:t>T</a:t>
            </a:r>
            <a:r>
              <a:rPr lang="en-US" altLang="zh-CN" b="1" baseline="-30000">
                <a:solidFill>
                  <a:srgbClr val="0000FF"/>
                </a:solidFill>
                <a:latin typeface="Times New Roman" panose="02020603050405020304" pitchFamily="18" charset="0"/>
                <a:ea typeface="宋体" panose="02010600030101010101" pitchFamily="2" charset="-122"/>
              </a:rPr>
              <a:t>0</a:t>
            </a:r>
            <a:r>
              <a:rPr lang="zh-CN" altLang="en-US" b="1">
                <a:solidFill>
                  <a:srgbClr val="0000FF"/>
                </a:solidFill>
                <a:latin typeface="Times New Roman" panose="02020603050405020304" pitchFamily="18" charset="0"/>
                <a:ea typeface="宋体" panose="02010600030101010101" pitchFamily="2" charset="-122"/>
              </a:rPr>
              <a:t>时刻系统是安全的，因为这时存在一个安全序列</a:t>
            </a:r>
            <a:r>
              <a:rPr lang="en-US" altLang="zh-CN" b="1">
                <a:solidFill>
                  <a:srgbClr val="0000FF"/>
                </a:solidFill>
                <a:latin typeface="Times New Roman" panose="02020603050405020304" pitchFamily="18" charset="0"/>
                <a:ea typeface="宋体" panose="02010600030101010101" pitchFamily="2" charset="-122"/>
              </a:rPr>
              <a:t>&lt;P2</a:t>
            </a:r>
            <a:r>
              <a:rPr lang="zh-CN" altLang="en-US" b="1">
                <a:solidFill>
                  <a:srgbClr val="0000FF"/>
                </a:solidFill>
                <a:latin typeface="Times New Roman" panose="02020603050405020304" pitchFamily="18" charset="0"/>
                <a:ea typeface="宋体" panose="02010600030101010101" pitchFamily="2" charset="-122"/>
              </a:rPr>
              <a:t>，</a:t>
            </a:r>
            <a:r>
              <a:rPr lang="en-US" altLang="zh-CN" b="1">
                <a:solidFill>
                  <a:srgbClr val="0000FF"/>
                </a:solidFill>
                <a:latin typeface="Times New Roman" panose="02020603050405020304" pitchFamily="18" charset="0"/>
                <a:ea typeface="宋体" panose="02010600030101010101" pitchFamily="2" charset="-122"/>
              </a:rPr>
              <a:t>P1</a:t>
            </a:r>
            <a:r>
              <a:rPr lang="zh-CN" altLang="en-US" b="1">
                <a:solidFill>
                  <a:srgbClr val="0000FF"/>
                </a:solidFill>
                <a:latin typeface="Times New Roman" panose="02020603050405020304" pitchFamily="18" charset="0"/>
                <a:ea typeface="宋体" panose="02010600030101010101" pitchFamily="2" charset="-122"/>
              </a:rPr>
              <a:t>，</a:t>
            </a:r>
            <a:r>
              <a:rPr lang="en-US" altLang="zh-CN" b="1">
                <a:solidFill>
                  <a:srgbClr val="0000FF"/>
                </a:solidFill>
                <a:latin typeface="Times New Roman" panose="02020603050405020304" pitchFamily="18" charset="0"/>
                <a:ea typeface="宋体" panose="02010600030101010101" pitchFamily="2" charset="-122"/>
              </a:rPr>
              <a:t>P3&gt;</a:t>
            </a:r>
            <a:r>
              <a:rPr lang="zh-CN" altLang="en-US" b="1">
                <a:solidFill>
                  <a:srgbClr val="0000FF"/>
                </a:solidFill>
                <a:latin typeface="Times New Roman" panose="02020603050405020304" pitchFamily="18" charset="0"/>
                <a:ea typeface="宋体" panose="02010600030101010101" pitchFamily="2" charset="-122"/>
              </a:rPr>
              <a:t>，即只要系统按此进程序列分配资源，就能使每一个进程都顺利完成。</a:t>
            </a:r>
            <a:r>
              <a:rPr lang="zh-CN" altLang="en-US">
                <a:solidFill>
                  <a:srgbClr val="0000FF"/>
                </a:solidFill>
                <a:latin typeface="Tahoma" panose="020B0604030504040204" pitchFamily="34" charset="0"/>
                <a:ea typeface="宋体" panose="02010600030101010101" pitchFamily="2" charset="-122"/>
              </a:rPr>
              <a:t> </a:t>
            </a:r>
            <a:endParaRPr lang="zh-CN" altLang="en-US">
              <a:solidFill>
                <a:srgbClr val="0000FF"/>
              </a:solidFill>
              <a:latin typeface="Tahoma" panose="020B0604030504040204" pitchFamily="34" charset="0"/>
              <a:ea typeface="宋体" panose="02010600030101010101" pitchFamily="2" charset="-122"/>
            </a:endParaRPr>
          </a:p>
        </p:txBody>
      </p:sp>
      <p:sp>
        <p:nvSpPr>
          <p:cNvPr id="160790" name="Text Box 22"/>
          <p:cNvSpPr txBox="1"/>
          <p:nvPr/>
        </p:nvSpPr>
        <p:spPr>
          <a:xfrm>
            <a:off x="533400" y="5486400"/>
            <a:ext cx="8229600" cy="1198563"/>
          </a:xfrm>
          <a:prstGeom prst="rect">
            <a:avLst/>
          </a:prstGeom>
          <a:noFill/>
          <a:ln w="9525">
            <a:noFill/>
          </a:ln>
        </p:spPr>
        <p:txBody>
          <a:bodyPr anchor="t">
            <a:spAutoFit/>
          </a:bodyPr>
          <a:p>
            <a:pPr algn="just"/>
            <a:r>
              <a:rPr lang="zh-CN" altLang="en-US">
                <a:solidFill>
                  <a:srgbClr val="000066"/>
                </a:solidFill>
                <a:latin typeface="Times New Roman" panose="02020603050405020304" pitchFamily="18" charset="0"/>
                <a:ea typeface="黑体" panose="02010609060101010101" pitchFamily="49" charset="-122"/>
              </a:rPr>
              <a:t>如果不按安全序列分配资源，则系统可能进入不安全状态。</a:t>
            </a:r>
            <a:endParaRPr lang="zh-CN" altLang="en-US">
              <a:solidFill>
                <a:srgbClr val="000066"/>
              </a:solidFill>
              <a:latin typeface="Times New Roman" panose="02020603050405020304" pitchFamily="18" charset="0"/>
              <a:ea typeface="黑体" panose="02010609060101010101" pitchFamily="49" charset="-122"/>
            </a:endParaRPr>
          </a:p>
          <a:p>
            <a:pPr algn="just"/>
            <a:r>
              <a:rPr lang="zh-CN" altLang="en-US">
                <a:solidFill>
                  <a:srgbClr val="000066"/>
                </a:solidFill>
                <a:latin typeface="Times New Roman" panose="02020603050405020304" pitchFamily="18" charset="0"/>
                <a:ea typeface="黑体" panose="02010609060101010101" pitchFamily="49" charset="-122"/>
              </a:rPr>
              <a:t>例如，在</a:t>
            </a:r>
            <a:r>
              <a:rPr lang="en-US" altLang="zh-CN">
                <a:solidFill>
                  <a:srgbClr val="000066"/>
                </a:solidFill>
                <a:latin typeface="Times New Roman" panose="02020603050405020304" pitchFamily="18" charset="0"/>
                <a:ea typeface="黑体" panose="02010609060101010101" pitchFamily="49" charset="-122"/>
              </a:rPr>
              <a:t>T</a:t>
            </a:r>
            <a:r>
              <a:rPr lang="en-US" altLang="zh-CN" baseline="-30000">
                <a:solidFill>
                  <a:srgbClr val="000066"/>
                </a:solidFill>
                <a:latin typeface="Times New Roman" panose="02020603050405020304" pitchFamily="18" charset="0"/>
                <a:ea typeface="黑体" panose="02010609060101010101" pitchFamily="49" charset="-122"/>
              </a:rPr>
              <a:t>0</a:t>
            </a:r>
            <a:r>
              <a:rPr lang="zh-CN" altLang="en-US">
                <a:solidFill>
                  <a:srgbClr val="000066"/>
                </a:solidFill>
                <a:latin typeface="Times New Roman" panose="02020603050405020304" pitchFamily="18" charset="0"/>
                <a:ea typeface="黑体" panose="02010609060101010101" pitchFamily="49" charset="-122"/>
              </a:rPr>
              <a:t>时刻以后，</a:t>
            </a:r>
            <a:r>
              <a:rPr lang="en-US" altLang="zh-CN">
                <a:solidFill>
                  <a:srgbClr val="000066"/>
                </a:solidFill>
                <a:latin typeface="Times New Roman" panose="02020603050405020304" pitchFamily="18" charset="0"/>
                <a:ea typeface="黑体" panose="02010609060101010101" pitchFamily="49" charset="-122"/>
              </a:rPr>
              <a:t>P3</a:t>
            </a:r>
            <a:r>
              <a:rPr lang="zh-CN" altLang="en-US">
                <a:solidFill>
                  <a:srgbClr val="000066"/>
                </a:solidFill>
                <a:latin typeface="Times New Roman" panose="02020603050405020304" pitchFamily="18" charset="0"/>
                <a:ea typeface="黑体" panose="02010609060101010101" pitchFamily="49" charset="-122"/>
              </a:rPr>
              <a:t>又申请</a:t>
            </a:r>
            <a:r>
              <a:rPr lang="en-US" altLang="zh-CN">
                <a:solidFill>
                  <a:srgbClr val="000066"/>
                </a:solidFill>
                <a:latin typeface="Times New Roman" panose="02020603050405020304" pitchFamily="18" charset="0"/>
                <a:ea typeface="黑体" panose="02010609060101010101" pitchFamily="49" charset="-122"/>
              </a:rPr>
              <a:t>1</a:t>
            </a:r>
            <a:r>
              <a:rPr lang="zh-CN" altLang="en-US">
                <a:solidFill>
                  <a:srgbClr val="000066"/>
                </a:solidFill>
                <a:latin typeface="Times New Roman" panose="02020603050405020304" pitchFamily="18" charset="0"/>
                <a:ea typeface="黑体" panose="02010609060101010101" pitchFamily="49" charset="-122"/>
              </a:rPr>
              <a:t>台，系统将剩余的</a:t>
            </a:r>
            <a:r>
              <a:rPr lang="en-US" altLang="zh-CN">
                <a:solidFill>
                  <a:srgbClr val="000066"/>
                </a:solidFill>
                <a:latin typeface="Times New Roman" panose="02020603050405020304" pitchFamily="18" charset="0"/>
                <a:ea typeface="黑体" panose="02010609060101010101" pitchFamily="49" charset="-122"/>
              </a:rPr>
              <a:t>3</a:t>
            </a:r>
            <a:r>
              <a:rPr lang="zh-CN" altLang="en-US">
                <a:solidFill>
                  <a:srgbClr val="000066"/>
                </a:solidFill>
                <a:latin typeface="Times New Roman" panose="02020603050405020304" pitchFamily="18" charset="0"/>
                <a:ea typeface="黑体" panose="02010609060101010101" pitchFamily="49" charset="-122"/>
              </a:rPr>
              <a:t>台中的</a:t>
            </a:r>
            <a:r>
              <a:rPr lang="en-US" altLang="zh-CN">
                <a:solidFill>
                  <a:srgbClr val="000066"/>
                </a:solidFill>
                <a:latin typeface="Times New Roman" panose="02020603050405020304" pitchFamily="18" charset="0"/>
                <a:ea typeface="黑体" panose="02010609060101010101" pitchFamily="49" charset="-122"/>
              </a:rPr>
              <a:t>1</a:t>
            </a:r>
            <a:r>
              <a:rPr lang="zh-CN" altLang="en-US">
                <a:solidFill>
                  <a:srgbClr val="000066"/>
                </a:solidFill>
                <a:latin typeface="Times New Roman" panose="02020603050405020304" pitchFamily="18" charset="0"/>
                <a:ea typeface="黑体" panose="02010609060101010101" pitchFamily="49" charset="-122"/>
              </a:rPr>
              <a:t>台分配给</a:t>
            </a:r>
            <a:r>
              <a:rPr lang="en-US" altLang="zh-CN">
                <a:solidFill>
                  <a:srgbClr val="000066"/>
                </a:solidFill>
                <a:latin typeface="Times New Roman" panose="02020603050405020304" pitchFamily="18" charset="0"/>
                <a:ea typeface="黑体" panose="02010609060101010101" pitchFamily="49" charset="-122"/>
              </a:rPr>
              <a:t>P3</a:t>
            </a:r>
            <a:r>
              <a:rPr lang="zh-CN" altLang="en-US">
                <a:solidFill>
                  <a:srgbClr val="000066"/>
                </a:solidFill>
                <a:latin typeface="Times New Roman" panose="02020603050405020304" pitchFamily="18" charset="0"/>
                <a:ea typeface="黑体" panose="02010609060101010101" pitchFamily="49" charset="-122"/>
              </a:rPr>
              <a:t>，则系统便进入不安全状态。 </a:t>
            </a:r>
            <a:r>
              <a:rPr lang="zh-CN" altLang="en-US">
                <a:solidFill>
                  <a:srgbClr val="000066"/>
                </a:solidFill>
                <a:latin typeface="黑体" panose="02010609060101010101" pitchFamily="49" charset="-122"/>
                <a:ea typeface="黑体" panose="02010609060101010101" pitchFamily="49" charset="-122"/>
              </a:rPr>
              <a:t> </a:t>
            </a:r>
            <a:endParaRPr lang="zh-CN" altLang="en-US">
              <a:solidFill>
                <a:srgbClr val="000066"/>
              </a:solidFill>
              <a:latin typeface="黑体" panose="02010609060101010101" pitchFamily="49" charset="-122"/>
              <a:ea typeface="黑体" panose="02010609060101010101" pitchFamily="49" charset="-122"/>
            </a:endParaRPr>
          </a:p>
        </p:txBody>
      </p:sp>
    </p:spTree>
  </p:cSld>
  <p:clrMapOvr>
    <a:masterClrMapping/>
  </p:clrMapOvr>
</p:sld>
</file>

<file path=ppt/theme/theme1.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dirty="0">
            <a:latin typeface="+mn-lt"/>
            <a:ea typeface="+mn-ea"/>
            <a:sym typeface="+mn-ea"/>
          </a:defRPr>
        </a:defPPr>
      </a:lstStyle>
    </a:spDef>
    <a:ln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dirty="0">
            <a:latin typeface="+mn-lt"/>
            <a:ea typeface="+mn-ea"/>
            <a:sym typeface="+mn-ea"/>
          </a:defRPr>
        </a:defPPr>
      </a:lstStyle>
    </a:spDef>
    <a:ln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dirty="0">
            <a:latin typeface="+mn-lt"/>
            <a:ea typeface="+mn-ea"/>
            <a:sym typeface="+mn-ea"/>
          </a:defRPr>
        </a:defPPr>
      </a:lstStyle>
    </a:spDef>
    <a:ln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6350" cap="flat" cmpd="sng" algn="ctr">
          <a:solidFill>
            <a:schemeClr val="tx1"/>
          </a:solidFill>
          <a:prstDash val="solid"/>
          <a:round/>
          <a:headEnd type="none" w="med" len="med"/>
          <a:tailEnd type="none" w="med" len="med"/>
        </a:ln>
      </a:spPr>
      <a:bodyPr vert="horz" wrap="squar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dirty="0">
            <a:latin typeface="+mn-lt"/>
            <a:ea typeface="+mn-ea"/>
            <a:sym typeface="+mn-ea"/>
          </a:defRPr>
        </a:defPPr>
      </a:lstStyle>
    </a:spDef>
    <a:lnDef>
      <a:spPr bwMode="auto">
        <a:xfrm>
          <a:off x="0" y="0"/>
          <a:ext cx="1" cy="1"/>
        </a:xfrm>
        <a:custGeom>
          <a:avLst/>
          <a:gdLst/>
          <a:ahLst/>
          <a:cxnLst/>
          <a:rect l="0" t="0" r="0" b="0"/>
          <a:pathLst/>
        </a:custGeom>
        <a:noFill/>
        <a:ln w="6350" cap="flat" cmpd="sng" algn="ctr">
          <a:solidFill>
            <a:schemeClr val="tx1"/>
          </a:solidFill>
          <a:prstDash val="solid"/>
          <a:round/>
          <a:headEnd type="none" w="med" len="med"/>
          <a:tailEnd type="none" w="med" len="med"/>
        </a:ln>
      </a:spPr>
      <a:bodyPr vert="horz" wrap="none" lIns="91440" tIns="45720" rIns="91440" bIns="45720" numCol="1" anchor="ctr"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19050"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26587</Words>
  <Application>WPS 演示</Application>
  <PresentationFormat>全屏显示(4:3)</PresentationFormat>
  <Paragraphs>3556</Paragraphs>
  <Slides>130</Slides>
  <Notes>34</Notes>
  <HiddenSlides>0</HiddenSlides>
  <MMClips>0</MMClips>
  <ScaleCrop>false</ScaleCrop>
  <HeadingPairs>
    <vt:vector size="8" baseType="variant">
      <vt:variant>
        <vt:lpstr>已用的字体</vt:lpstr>
      </vt:variant>
      <vt:variant>
        <vt:i4>20</vt:i4>
      </vt:variant>
      <vt:variant>
        <vt:lpstr>主题</vt:lpstr>
      </vt:variant>
      <vt:variant>
        <vt:i4>10</vt:i4>
      </vt:variant>
      <vt:variant>
        <vt:lpstr>嵌入 OLE 服务器</vt:lpstr>
      </vt:variant>
      <vt:variant>
        <vt:i4>4</vt:i4>
      </vt:variant>
      <vt:variant>
        <vt:lpstr>幻灯片标题</vt:lpstr>
      </vt:variant>
      <vt:variant>
        <vt:i4>130</vt:i4>
      </vt:variant>
    </vt:vector>
  </HeadingPairs>
  <TitlesOfParts>
    <vt:vector size="164" baseType="lpstr">
      <vt:lpstr>Arial</vt:lpstr>
      <vt:lpstr>宋体</vt:lpstr>
      <vt:lpstr>Wingdings</vt:lpstr>
      <vt:lpstr>Times New Roman</vt:lpstr>
      <vt:lpstr>黑体</vt:lpstr>
      <vt:lpstr>微软雅黑</vt:lpstr>
      <vt:lpstr>Arial Unicode MS</vt:lpstr>
      <vt:lpstr>Calibri</vt:lpstr>
      <vt:lpstr>Wingdings</vt:lpstr>
      <vt:lpstr>Comic Sans MS</vt:lpstr>
      <vt:lpstr>楷体_GB2312</vt:lpstr>
      <vt:lpstr>新宋体</vt:lpstr>
      <vt:lpstr>Tahoma</vt:lpstr>
      <vt:lpstr>仿宋_GB2312</vt:lpstr>
      <vt:lpstr>仿宋</vt:lpstr>
      <vt:lpstr>Symbol</vt:lpstr>
      <vt:lpstr>Verdana</vt:lpstr>
      <vt:lpstr>华文行楷</vt:lpstr>
      <vt:lpstr>Arial</vt:lpstr>
      <vt:lpstr>楷体</vt:lpstr>
      <vt:lpstr>教材母版</vt:lpstr>
      <vt:lpstr>1_教材母版</vt:lpstr>
      <vt:lpstr>Blends</vt:lpstr>
      <vt:lpstr>1_Blends</vt:lpstr>
      <vt:lpstr>2_教材母版</vt:lpstr>
      <vt:lpstr>3_教材母版</vt:lpstr>
      <vt:lpstr>2_Blends</vt:lpstr>
      <vt:lpstr>3_Blends</vt:lpstr>
      <vt:lpstr>4_Blends</vt:lpstr>
      <vt:lpstr>5_Blends</vt:lpstr>
      <vt:lpstr>Equation.DSMT4</vt:lpstr>
      <vt:lpstr>Equation.DSMT4</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在Internet上传输文件</dc:title>
  <dc:creator>DEWEY</dc:creator>
  <cp:lastModifiedBy>蔚海澜天</cp:lastModifiedBy>
  <cp:revision>2809</cp:revision>
  <dcterms:created xsi:type="dcterms:W3CDTF">2003-06-06T13:05:51Z</dcterms:created>
  <dcterms:modified xsi:type="dcterms:W3CDTF">2024-03-29T00:48:29Z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